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9" r:id="rId2"/>
    <p:sldId id="256" r:id="rId3"/>
    <p:sldId id="257" r:id="rId4"/>
    <p:sldId id="258" r:id="rId5"/>
    <p:sldId id="270" r:id="rId6"/>
    <p:sldId id="260" r:id="rId7"/>
    <p:sldId id="271"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D887F"/>
    <a:srgbClr val="F034F4"/>
    <a:srgbClr val="00642D"/>
    <a:srgbClr val="4B4943"/>
    <a:srgbClr val="FB1E0D"/>
    <a:srgbClr val="FB3425"/>
    <a:srgbClr val="FC5E52"/>
    <a:srgbClr val="003A1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120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04/09/33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04/09/33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04/09/33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04/09/33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04/09/33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04/09/33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04/09/33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04/09/33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04/09/33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04/09/33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04/09/33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04/09/33</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descr="127190.jpg"/>
          <p:cNvPicPr>
            <a:picLocks noGrp="1" noChangeAspect="1"/>
          </p:cNvPicPr>
          <p:nvPr>
            <p:ph idx="1"/>
          </p:nvPr>
        </p:nvPicPr>
        <p:blipFill>
          <a:blip r:embed="rId2" cstate="print"/>
          <a:stretch>
            <a:fillRect/>
          </a:stretch>
        </p:blipFill>
        <p:spPr>
          <a:xfrm>
            <a:off x="0" y="0"/>
            <a:ext cx="9144000" cy="6858000"/>
          </a:xfrm>
        </p:spPr>
      </p:pic>
      <p:sp>
        <p:nvSpPr>
          <p:cNvPr id="6" name="مربع نص 5"/>
          <p:cNvSpPr txBox="1"/>
          <p:nvPr/>
        </p:nvSpPr>
        <p:spPr>
          <a:xfrm>
            <a:off x="494668" y="404664"/>
            <a:ext cx="2712602" cy="707886"/>
          </a:xfrm>
          <a:prstGeom prst="rect">
            <a:avLst/>
          </a:prstGeom>
          <a:noFill/>
        </p:spPr>
        <p:txBody>
          <a:bodyPr wrap="none" rtlCol="1">
            <a:spAutoFit/>
          </a:bodyPr>
          <a:lstStyle/>
          <a:p>
            <a:r>
              <a:rPr lang="ar-SA" sz="4000" dirty="0" smtClean="0">
                <a:solidFill>
                  <a:schemeClr val="bg1">
                    <a:lumMod val="95000"/>
                  </a:schemeClr>
                </a:solidFill>
              </a:rPr>
              <a:t>القرائن المعنوية</a:t>
            </a:r>
            <a:endParaRPr lang="ar-SA" sz="4000" dirty="0">
              <a:solidFill>
                <a:schemeClr val="bg1">
                  <a:lumMod val="95000"/>
                </a:schemeClr>
              </a:solidFill>
            </a:endParaRPr>
          </a:p>
        </p:txBody>
      </p:sp>
      <p:sp>
        <p:nvSpPr>
          <p:cNvPr id="8" name="مربع نص 7"/>
          <p:cNvSpPr txBox="1"/>
          <p:nvPr/>
        </p:nvSpPr>
        <p:spPr>
          <a:xfrm>
            <a:off x="346393" y="1628800"/>
            <a:ext cx="2682146" cy="461665"/>
          </a:xfrm>
          <a:prstGeom prst="rect">
            <a:avLst/>
          </a:prstGeom>
          <a:noFill/>
        </p:spPr>
        <p:txBody>
          <a:bodyPr wrap="none" rtlCol="1">
            <a:spAutoFit/>
          </a:bodyPr>
          <a:lstStyle/>
          <a:p>
            <a:r>
              <a:rPr lang="ar-SA" sz="2400" dirty="0" smtClean="0">
                <a:solidFill>
                  <a:srgbClr val="FD887F"/>
                </a:solidFill>
              </a:rPr>
              <a:t>إعداد الطالبة </a:t>
            </a:r>
            <a:r>
              <a:rPr lang="ar-SA" sz="2400" dirty="0">
                <a:solidFill>
                  <a:srgbClr val="FD887F"/>
                </a:solidFill>
              </a:rPr>
              <a:t>أ</a:t>
            </a:r>
            <a:r>
              <a:rPr lang="ar-SA" sz="2400" dirty="0" smtClean="0">
                <a:solidFill>
                  <a:srgbClr val="FD887F"/>
                </a:solidFill>
              </a:rPr>
              <a:t>مل الحارثي</a:t>
            </a:r>
            <a:endParaRPr lang="ar-SA" sz="2400" dirty="0">
              <a:solidFill>
                <a:srgbClr val="FD887F"/>
              </a:solidFill>
            </a:endParaRPr>
          </a:p>
        </p:txBody>
      </p:sp>
      <p:sp>
        <p:nvSpPr>
          <p:cNvPr id="10" name="مربع نص 9"/>
          <p:cNvSpPr txBox="1"/>
          <p:nvPr/>
        </p:nvSpPr>
        <p:spPr>
          <a:xfrm>
            <a:off x="323528" y="2060848"/>
            <a:ext cx="2705011" cy="400110"/>
          </a:xfrm>
          <a:prstGeom prst="rect">
            <a:avLst/>
          </a:prstGeom>
          <a:noFill/>
        </p:spPr>
        <p:txBody>
          <a:bodyPr wrap="square" rtlCol="1">
            <a:spAutoFit/>
          </a:bodyPr>
          <a:lstStyle/>
          <a:p>
            <a:r>
              <a:rPr lang="ar-SA" sz="2000" b="1" i="1" dirty="0" smtClean="0">
                <a:solidFill>
                  <a:srgbClr val="FFFF00"/>
                </a:solidFill>
              </a:rPr>
              <a:t>إشراف الدكتور يوسف فجال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0" y="0"/>
            <a:ext cx="9144000" cy="6858000"/>
          </a:xfrm>
        </p:spPr>
        <p:txBody>
          <a:bodyPr/>
          <a:lstStyle/>
          <a:p>
            <a:r>
              <a:rPr lang="en-US" dirty="0" smtClean="0"/>
              <a:t>.,kiui9nmumu8nho.0,i9m,ioo,0uhgflhyhbh vg;/. </a:t>
            </a:r>
            <a:r>
              <a:rPr lang="en-US" dirty="0" err="1" smtClean="0"/>
              <a:t>Hnbnb</a:t>
            </a:r>
            <a:r>
              <a:rPr lang="en-US" dirty="0" smtClean="0"/>
              <a:t>  vbbb  9ujukhu7ujnhik9i,i82q			q	</a:t>
            </a:r>
            <a:r>
              <a:rPr lang="en-US" dirty="0" err="1" smtClean="0"/>
              <a:t>ikh</a:t>
            </a:r>
            <a:endParaRPr lang="ar-SA" dirty="0"/>
          </a:p>
        </p:txBody>
      </p:sp>
      <p:pic>
        <p:nvPicPr>
          <p:cNvPr id="5" name="صورة 4" descr="Maxekea-40.jpg"/>
          <p:cNvPicPr>
            <a:picLocks noChangeAspect="1"/>
          </p:cNvPicPr>
          <p:nvPr/>
        </p:nvPicPr>
        <p:blipFill>
          <a:blip r:embed="rId2" cstate="print"/>
          <a:stretch>
            <a:fillRect/>
          </a:stretch>
        </p:blipFill>
        <p:spPr>
          <a:xfrm>
            <a:off x="0" y="0"/>
            <a:ext cx="9144000" cy="6858000"/>
          </a:xfrm>
          <a:prstGeom prst="rect">
            <a:avLst/>
          </a:prstGeom>
        </p:spPr>
      </p:pic>
      <p:sp>
        <p:nvSpPr>
          <p:cNvPr id="7" name="مستطيل 6"/>
          <p:cNvSpPr/>
          <p:nvPr/>
        </p:nvSpPr>
        <p:spPr>
          <a:xfrm>
            <a:off x="611560" y="620688"/>
            <a:ext cx="3528392" cy="830997"/>
          </a:xfrm>
          <a:prstGeom prst="rect">
            <a:avLst/>
          </a:prstGeom>
          <a:noFill/>
          <a:ln>
            <a:solidFill>
              <a:srgbClr val="00642D"/>
            </a:solidFill>
          </a:ln>
        </p:spPr>
        <p:style>
          <a:lnRef idx="2">
            <a:schemeClr val="accent3"/>
          </a:lnRef>
          <a:fillRef idx="1">
            <a:schemeClr val="lt1"/>
          </a:fillRef>
          <a:effectRef idx="0">
            <a:schemeClr val="accent3"/>
          </a:effectRef>
          <a:fontRef idx="minor">
            <a:schemeClr val="dk1"/>
          </a:fontRef>
        </p:style>
        <p:txBody>
          <a:bodyPr wrap="square" lIns="91440" tIns="45720" rIns="91440" bIns="45720">
            <a:spAutoFit/>
          </a:bodyPr>
          <a:lstStyle/>
          <a:p>
            <a:pPr algn="ctr"/>
            <a:r>
              <a:rPr lang="ar-SA" sz="4800" b="1" dirty="0" smtClean="0">
                <a:ln w="19050">
                  <a:solidFill>
                    <a:schemeClr val="tx2">
                      <a:tint val="1000"/>
                    </a:schemeClr>
                  </a:solidFill>
                  <a:prstDash val="solid"/>
                </a:ln>
                <a:solidFill>
                  <a:schemeClr val="accent2">
                    <a:lumMod val="60000"/>
                    <a:lumOff val="40000"/>
                  </a:schemeClr>
                </a:solidFill>
                <a:effectLst>
                  <a:outerShdw blurRad="50000" dist="50800" dir="7500000" algn="tl">
                    <a:srgbClr val="000000">
                      <a:shade val="5000"/>
                      <a:alpha val="35000"/>
                    </a:srgbClr>
                  </a:outerShdw>
                </a:effectLst>
              </a:rPr>
              <a:t>القرائن المعنوية</a:t>
            </a:r>
            <a:endParaRPr lang="ar-SA" sz="4800" b="1" dirty="0">
              <a:ln w="19050">
                <a:solidFill>
                  <a:schemeClr val="tx2">
                    <a:tint val="1000"/>
                  </a:schemeClr>
                </a:solidFill>
                <a:prstDash val="solid"/>
              </a:ln>
              <a:solidFill>
                <a:schemeClr val="accent2">
                  <a:lumMod val="60000"/>
                  <a:lumOff val="40000"/>
                </a:schemeClr>
              </a:solidFill>
              <a:effectLst>
                <a:outerShdw blurRad="50000" dist="50800" dir="7500000" algn="tl">
                  <a:srgbClr val="000000">
                    <a:shade val="5000"/>
                    <a:alpha val="35000"/>
                  </a:srgbClr>
                </a:outerShdw>
              </a:effectLst>
            </a:endParaRPr>
          </a:p>
        </p:txBody>
      </p:sp>
      <p:sp>
        <p:nvSpPr>
          <p:cNvPr id="8" name="مستطيل مستدير الزوايا 7"/>
          <p:cNvSpPr/>
          <p:nvPr/>
        </p:nvSpPr>
        <p:spPr>
          <a:xfrm>
            <a:off x="251520" y="2132856"/>
            <a:ext cx="4355976" cy="4392488"/>
          </a:xfrm>
          <a:prstGeom prst="roundRect">
            <a:avLst/>
          </a:prstGeom>
          <a:noFill/>
          <a:ln>
            <a:solidFill>
              <a:srgbClr val="00642D"/>
            </a:solidFill>
          </a:ln>
        </p:spPr>
        <p:style>
          <a:lnRef idx="2">
            <a:schemeClr val="accent3"/>
          </a:lnRef>
          <a:fillRef idx="1">
            <a:schemeClr val="lt1"/>
          </a:fillRef>
          <a:effectRef idx="0">
            <a:schemeClr val="accent3"/>
          </a:effectRef>
          <a:fontRef idx="minor">
            <a:schemeClr val="dk1"/>
          </a:fontRef>
        </p:style>
        <p:txBody>
          <a:bodyPr rtlCol="1" anchor="ctr"/>
          <a:lstStyle/>
          <a:p>
            <a:pPr algn="ctr"/>
            <a:endParaRPr lang="ar-SA" dirty="0" smtClean="0"/>
          </a:p>
          <a:p>
            <a:pPr algn="ctr"/>
            <a:endParaRPr lang="ar-SA" dirty="0"/>
          </a:p>
        </p:txBody>
      </p:sp>
      <p:sp>
        <p:nvSpPr>
          <p:cNvPr id="6" name="مربع نص 5"/>
          <p:cNvSpPr txBox="1"/>
          <p:nvPr/>
        </p:nvSpPr>
        <p:spPr>
          <a:xfrm>
            <a:off x="323528" y="2348880"/>
            <a:ext cx="4104456" cy="4093428"/>
          </a:xfrm>
          <a:prstGeom prst="rect">
            <a:avLst/>
          </a:prstGeom>
          <a:noFill/>
        </p:spPr>
        <p:txBody>
          <a:bodyPr wrap="square" rtlCol="1">
            <a:spAutoFit/>
          </a:bodyPr>
          <a:lstStyle/>
          <a:p>
            <a:r>
              <a:rPr lang="ar-SA" sz="2000" b="1" dirty="0" smtClean="0">
                <a:solidFill>
                  <a:schemeClr val="tx2">
                    <a:lumMod val="60000"/>
                    <a:lumOff val="40000"/>
                  </a:schemeClr>
                </a:solidFill>
              </a:rPr>
              <a:t>القرائن المعنوية </a:t>
            </a:r>
            <a:r>
              <a:rPr lang="ar-SA" sz="2000" b="1" dirty="0" smtClean="0">
                <a:solidFill>
                  <a:srgbClr val="00642D"/>
                </a:solidFill>
              </a:rPr>
              <a:t>:هي معاني النحو أو العلاقات السياقية </a:t>
            </a:r>
          </a:p>
          <a:p>
            <a:r>
              <a:rPr lang="ar-SA" sz="2000" b="1" dirty="0" smtClean="0">
                <a:solidFill>
                  <a:srgbClr val="00642D"/>
                </a:solidFill>
              </a:rPr>
              <a:t>القرائن المعنوية: يتوقف تحديد المعنى النحوي اذن على مجموعتين من القرائن التي تؤخذ من عناصر المقال . فوسيلة الوصول الى المعنى النحوي - دون احتساب المقام -هي التعرف الى القرائن المتاحة في التركيب المدروس سواء وما كان معنويا ومكان لفظيا ولابد من الاشارة الى أن ما يتحصل للدارس من معنى نحوي ما هو الا نتيجة لتضافر القرائن جميعا. ولا يعني هذا أن جميع القرائن التي سنذكرها لاحقا ينبغي أن ترد في كل تركيب اسنادي، انما يرد منها ما يتوقف عليه المعنى ويستغنى عما لا فائدة منه. </a:t>
            </a:r>
          </a:p>
        </p:txBody>
      </p:sp>
      <p:sp>
        <p:nvSpPr>
          <p:cNvPr id="9" name="مربع نص 8"/>
          <p:cNvSpPr txBox="1"/>
          <p:nvPr/>
        </p:nvSpPr>
        <p:spPr>
          <a:xfrm>
            <a:off x="6673022" y="5877272"/>
            <a:ext cx="2044149" cy="400110"/>
          </a:xfrm>
          <a:prstGeom prst="rect">
            <a:avLst/>
          </a:prstGeom>
          <a:noFill/>
        </p:spPr>
        <p:txBody>
          <a:bodyPr wrap="none" rtlCol="1">
            <a:spAutoFit/>
          </a:bodyPr>
          <a:lstStyle/>
          <a:p>
            <a:r>
              <a:rPr lang="ar-SA" sz="2000" dirty="0" smtClean="0">
                <a:solidFill>
                  <a:schemeClr val="accent2">
                    <a:lumMod val="75000"/>
                  </a:schemeClr>
                </a:solidFill>
                <a:latin typeface="Andalus" pitchFamily="18" charset="-78"/>
                <a:cs typeface="Andalus" pitchFamily="18" charset="-78"/>
              </a:rPr>
              <a:t>عمل الطالبه/ أمل الحارثي</a:t>
            </a:r>
            <a:endParaRPr lang="ar-SA" sz="2000" dirty="0">
              <a:solidFill>
                <a:schemeClr val="accent2">
                  <a:lumMod val="75000"/>
                </a:schemeClr>
              </a:solidFill>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lstStyle/>
          <a:p>
            <a:r>
              <a:rPr lang="ar-SA" dirty="0" smtClean="0"/>
              <a:t>ة</a:t>
            </a:r>
            <a:endParaRPr lang="ar-SA" dirty="0"/>
          </a:p>
        </p:txBody>
      </p:sp>
      <p:pic>
        <p:nvPicPr>
          <p:cNvPr id="4" name="صورة 3" descr="21.jpg"/>
          <p:cNvPicPr>
            <a:picLocks noChangeAspect="1"/>
          </p:cNvPicPr>
          <p:nvPr/>
        </p:nvPicPr>
        <p:blipFill>
          <a:blip r:embed="rId2" cstate="print"/>
          <a:stretch>
            <a:fillRect/>
          </a:stretch>
        </p:blipFill>
        <p:spPr>
          <a:xfrm>
            <a:off x="0" y="0"/>
            <a:ext cx="9144000" cy="6858000"/>
          </a:xfrm>
          <a:prstGeom prst="rect">
            <a:avLst/>
          </a:prstGeom>
        </p:spPr>
      </p:pic>
      <p:sp>
        <p:nvSpPr>
          <p:cNvPr id="5" name="مستطيل 4"/>
          <p:cNvSpPr/>
          <p:nvPr/>
        </p:nvSpPr>
        <p:spPr>
          <a:xfrm rot="1157045">
            <a:off x="1368141" y="539079"/>
            <a:ext cx="5604832" cy="50979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ar-SA" sz="2000" b="1" dirty="0" smtClean="0">
              <a:solidFill>
                <a:srgbClr val="FF0000"/>
              </a:solidFill>
            </a:endParaRPr>
          </a:p>
          <a:p>
            <a:r>
              <a:rPr lang="ar-SA" sz="2000" b="1" dirty="0" smtClean="0">
                <a:solidFill>
                  <a:srgbClr val="FF0000"/>
                </a:solidFill>
              </a:rPr>
              <a:t>1</a:t>
            </a:r>
            <a:r>
              <a:rPr lang="ar-SA" sz="2000" b="1" dirty="0" smtClean="0">
                <a:solidFill>
                  <a:schemeClr val="tx2">
                    <a:lumMod val="60000"/>
                    <a:lumOff val="40000"/>
                  </a:schemeClr>
                </a:solidFill>
              </a:rPr>
              <a:t>- الاسناد:</a:t>
            </a:r>
          </a:p>
          <a:p>
            <a:r>
              <a:rPr lang="ar-SA" b="1" dirty="0" smtClean="0">
                <a:solidFill>
                  <a:srgbClr val="FF0000"/>
                </a:solidFill>
              </a:rPr>
              <a:t>هو </a:t>
            </a:r>
            <a:r>
              <a:rPr lang="ar-SA" b="1" dirty="0" err="1" smtClean="0">
                <a:solidFill>
                  <a:srgbClr val="FF0000"/>
                </a:solidFill>
              </a:rPr>
              <a:t>العلاقه</a:t>
            </a:r>
            <a:r>
              <a:rPr lang="ar-SA" b="1" dirty="0" smtClean="0">
                <a:solidFill>
                  <a:srgbClr val="FF0000"/>
                </a:solidFill>
              </a:rPr>
              <a:t> الرابطة بين طرفي </a:t>
            </a:r>
            <a:r>
              <a:rPr lang="ar-SA" b="1" dirty="0" err="1" smtClean="0">
                <a:solidFill>
                  <a:srgbClr val="FF0000"/>
                </a:solidFill>
              </a:rPr>
              <a:t>الاسناد </a:t>
            </a:r>
            <a:r>
              <a:rPr lang="ar-SA" b="1" dirty="0" smtClean="0">
                <a:solidFill>
                  <a:srgbClr val="FF0000"/>
                </a:solidFill>
              </a:rPr>
              <a:t>،كالعلاقة بين </a:t>
            </a:r>
            <a:r>
              <a:rPr lang="ar-SA" b="1" dirty="0" err="1" smtClean="0">
                <a:solidFill>
                  <a:srgbClr val="FF0000"/>
                </a:solidFill>
              </a:rPr>
              <a:t>المبتدا</a:t>
            </a:r>
            <a:r>
              <a:rPr lang="ar-SA" b="1" dirty="0" smtClean="0">
                <a:solidFill>
                  <a:srgbClr val="FF0000"/>
                </a:solidFill>
              </a:rPr>
              <a:t> </a:t>
            </a:r>
            <a:r>
              <a:rPr lang="ar-SA" b="1" dirty="0" err="1" smtClean="0">
                <a:solidFill>
                  <a:srgbClr val="FF0000"/>
                </a:solidFill>
              </a:rPr>
              <a:t>والخبر </a:t>
            </a:r>
            <a:r>
              <a:rPr lang="ar-SA" b="1" dirty="0" smtClean="0">
                <a:solidFill>
                  <a:srgbClr val="FF0000"/>
                </a:solidFill>
              </a:rPr>
              <a:t>،والفعل </a:t>
            </a:r>
            <a:r>
              <a:rPr lang="ar-SA" b="1" dirty="0" err="1" smtClean="0">
                <a:solidFill>
                  <a:srgbClr val="FF0000"/>
                </a:solidFill>
              </a:rPr>
              <a:t>والفاعل </a:t>
            </a:r>
            <a:r>
              <a:rPr lang="ar-SA" b="1" dirty="0" smtClean="0">
                <a:solidFill>
                  <a:srgbClr val="FF0000"/>
                </a:solidFill>
              </a:rPr>
              <a:t>.وتغدو هذه العلاقات عند فهمها قرنيه معنوية على ان هذا مبتدأ وذلك </a:t>
            </a:r>
            <a:r>
              <a:rPr lang="ar-SA" b="1" dirty="0" err="1" smtClean="0">
                <a:solidFill>
                  <a:srgbClr val="FF0000"/>
                </a:solidFill>
              </a:rPr>
              <a:t>خبر </a:t>
            </a:r>
            <a:r>
              <a:rPr lang="ar-SA" b="1" dirty="0" smtClean="0">
                <a:solidFill>
                  <a:srgbClr val="FF0000"/>
                </a:solidFill>
              </a:rPr>
              <a:t>،وان هذا فاعل وذاك </a:t>
            </a:r>
            <a:r>
              <a:rPr lang="ar-SA" b="1" dirty="0" err="1" smtClean="0">
                <a:solidFill>
                  <a:srgbClr val="FF0000"/>
                </a:solidFill>
              </a:rPr>
              <a:t>مفعول </a:t>
            </a:r>
            <a:r>
              <a:rPr lang="ar-SA" b="1" dirty="0" smtClean="0">
                <a:solidFill>
                  <a:srgbClr val="FF0000"/>
                </a:solidFill>
              </a:rPr>
              <a:t>..وبذلك يكون الاسناد عندنا من قبيل القرائن السياقية </a:t>
            </a:r>
            <a:r>
              <a:rPr lang="ar-SA" b="1" dirty="0" err="1" smtClean="0">
                <a:solidFill>
                  <a:srgbClr val="FF0000"/>
                </a:solidFill>
              </a:rPr>
              <a:t>المعنوية </a:t>
            </a:r>
            <a:r>
              <a:rPr lang="ar-SA" b="1" dirty="0" smtClean="0">
                <a:solidFill>
                  <a:srgbClr val="FF0000"/>
                </a:solidFill>
              </a:rPr>
              <a:t>،على حين ان في اللغات الاوربية نوع من القرائن </a:t>
            </a:r>
            <a:r>
              <a:rPr lang="ar-SA" b="1" dirty="0" err="1" smtClean="0">
                <a:solidFill>
                  <a:srgbClr val="FF0000"/>
                </a:solidFill>
              </a:rPr>
              <a:t>اللفظيه </a:t>
            </a:r>
            <a:r>
              <a:rPr lang="ar-SA" b="1" dirty="0" smtClean="0">
                <a:solidFill>
                  <a:srgbClr val="FF0000"/>
                </a:solidFill>
              </a:rPr>
              <a:t>(الافعال المساعدة</a:t>
            </a:r>
            <a:r>
              <a:rPr lang="ar-SA" b="1" dirty="0" err="1" smtClean="0">
                <a:solidFill>
                  <a:srgbClr val="FF0000"/>
                </a:solidFill>
              </a:rPr>
              <a:t>)</a:t>
            </a:r>
            <a:endParaRPr lang="ar-SA" b="1" dirty="0" smtClean="0">
              <a:solidFill>
                <a:srgbClr val="FF0000"/>
              </a:solidFill>
            </a:endParaRPr>
          </a:p>
          <a:p>
            <a:r>
              <a:rPr lang="ar-SA" b="1" dirty="0" smtClean="0">
                <a:solidFill>
                  <a:srgbClr val="FF0000"/>
                </a:solidFill>
              </a:rPr>
              <a:t>ويلاحظ في هذا</a:t>
            </a:r>
          </a:p>
          <a:p>
            <a:r>
              <a:rPr lang="ar-SA" b="1" dirty="0" smtClean="0">
                <a:solidFill>
                  <a:srgbClr val="FF0000"/>
                </a:solidFill>
              </a:rPr>
              <a:t>الصدد أن الافعال المساعدة تحمل معنى الاسناد </a:t>
            </a:r>
            <a:r>
              <a:rPr lang="ar-SA" b="1" dirty="0" err="1" smtClean="0">
                <a:solidFill>
                  <a:srgbClr val="FF0000"/>
                </a:solidFill>
              </a:rPr>
              <a:t>والزمن .</a:t>
            </a:r>
            <a:endParaRPr lang="ar-SA" b="1" dirty="0" smtClean="0">
              <a:solidFill>
                <a:srgbClr val="FF0000"/>
              </a:solidFill>
            </a:endParaRPr>
          </a:p>
          <a:p>
            <a:r>
              <a:rPr lang="ar-SA" b="1" dirty="0" smtClean="0">
                <a:solidFill>
                  <a:srgbClr val="FF0000"/>
                </a:solidFill>
              </a:rPr>
              <a:t>ولذلك </a:t>
            </a:r>
            <a:r>
              <a:rPr lang="ar-SA" b="1" dirty="0" err="1" smtClean="0">
                <a:solidFill>
                  <a:srgbClr val="FF0000"/>
                </a:solidFill>
              </a:rPr>
              <a:t>لاتخلو</a:t>
            </a:r>
            <a:r>
              <a:rPr lang="ar-SA" b="1" dirty="0" smtClean="0">
                <a:solidFill>
                  <a:srgbClr val="FF0000"/>
                </a:solidFill>
              </a:rPr>
              <a:t> الجمل الواردة في هذه اللغات من الزمن </a:t>
            </a:r>
            <a:r>
              <a:rPr lang="ar-SA" b="1" dirty="0" err="1" smtClean="0">
                <a:solidFill>
                  <a:srgbClr val="FF0000"/>
                </a:solidFill>
              </a:rPr>
              <a:t>نصا </a:t>
            </a:r>
            <a:r>
              <a:rPr lang="ar-SA" b="1" dirty="0" smtClean="0">
                <a:solidFill>
                  <a:srgbClr val="FF0000"/>
                </a:solidFill>
              </a:rPr>
              <a:t>.ومن أمثلة هذه القرينة عندنا أن النحاة فرقوا بين نوعين من الافعال </a:t>
            </a:r>
            <a:r>
              <a:rPr lang="ar-SA" b="1" dirty="0" err="1" smtClean="0">
                <a:solidFill>
                  <a:srgbClr val="FF0000"/>
                </a:solidFill>
              </a:rPr>
              <a:t>النتعدية</a:t>
            </a:r>
            <a:r>
              <a:rPr lang="ar-SA" b="1" dirty="0" smtClean="0">
                <a:solidFill>
                  <a:srgbClr val="FF0000"/>
                </a:solidFill>
              </a:rPr>
              <a:t> الى </a:t>
            </a:r>
            <a:r>
              <a:rPr lang="ar-SA" b="1" dirty="0" err="1" smtClean="0">
                <a:solidFill>
                  <a:srgbClr val="FF0000"/>
                </a:solidFill>
              </a:rPr>
              <a:t>مفعولين </a:t>
            </a:r>
            <a:r>
              <a:rPr lang="ar-SA" b="1" dirty="0" smtClean="0">
                <a:solidFill>
                  <a:srgbClr val="FF0000"/>
                </a:solidFill>
              </a:rPr>
              <a:t>.اذا جعلوا طائفة منها تتعدى الى مفعولين أصلهما </a:t>
            </a:r>
            <a:r>
              <a:rPr lang="ar-SA" b="1" dirty="0" err="1" smtClean="0">
                <a:solidFill>
                  <a:srgbClr val="FF0000"/>
                </a:solidFill>
              </a:rPr>
              <a:t>مبتدأوخبر</a:t>
            </a:r>
            <a:r>
              <a:rPr lang="ar-SA" b="1" dirty="0" smtClean="0">
                <a:solidFill>
                  <a:srgbClr val="FF0000"/>
                </a:solidFill>
              </a:rPr>
              <a:t> ،وطائفة اخرى تتعدى الى مفعولين ليس أصلهما مبتدأ </a:t>
            </a:r>
            <a:r>
              <a:rPr lang="ar-SA" b="1" dirty="0" err="1" smtClean="0">
                <a:solidFill>
                  <a:srgbClr val="FF0000"/>
                </a:solidFill>
              </a:rPr>
              <a:t>وخبرا </a:t>
            </a:r>
            <a:r>
              <a:rPr lang="ar-SA" b="1" dirty="0" smtClean="0">
                <a:solidFill>
                  <a:srgbClr val="FF0000"/>
                </a:solidFill>
              </a:rPr>
              <a:t>.</a:t>
            </a:r>
            <a:r>
              <a:rPr lang="ar-SA" b="1" dirty="0" err="1" smtClean="0">
                <a:solidFill>
                  <a:srgbClr val="FF0000"/>
                </a:solidFill>
              </a:rPr>
              <a:t>وماذاك</a:t>
            </a:r>
            <a:r>
              <a:rPr lang="ar-SA" b="1" dirty="0" smtClean="0">
                <a:solidFill>
                  <a:srgbClr val="FF0000"/>
                </a:solidFill>
              </a:rPr>
              <a:t> لا احتساب معنى الاسناد الاصلي مع تغير </a:t>
            </a:r>
            <a:r>
              <a:rPr lang="ar-SA" b="1" dirty="0" err="1" smtClean="0">
                <a:solidFill>
                  <a:srgbClr val="FF0000"/>
                </a:solidFill>
              </a:rPr>
              <a:t>التركيب </a:t>
            </a:r>
            <a:r>
              <a:rPr lang="ar-SA" b="1" dirty="0" smtClean="0">
                <a:solidFill>
                  <a:srgbClr val="FF0000"/>
                </a:solidFill>
              </a:rPr>
              <a:t>.مثال ذلك </a:t>
            </a:r>
            <a:r>
              <a:rPr lang="ar-SA" b="1" dirty="0" err="1" smtClean="0">
                <a:solidFill>
                  <a:srgbClr val="FF0000"/>
                </a:solidFill>
              </a:rPr>
              <a:t>قولنا </a:t>
            </a:r>
            <a:r>
              <a:rPr lang="ar-SA" b="1" dirty="0" smtClean="0">
                <a:solidFill>
                  <a:srgbClr val="FF0000"/>
                </a:solidFill>
              </a:rPr>
              <a:t>(</a:t>
            </a:r>
            <a:r>
              <a:rPr lang="ar-SA" b="1" dirty="0" smtClean="0">
                <a:solidFill>
                  <a:schemeClr val="tx2">
                    <a:lumMod val="60000"/>
                    <a:lumOff val="40000"/>
                  </a:schemeClr>
                </a:solidFill>
              </a:rPr>
              <a:t>ظننت الجو صحوا</a:t>
            </a:r>
            <a:r>
              <a:rPr lang="ar-SA" b="1" dirty="0" err="1" smtClean="0">
                <a:solidFill>
                  <a:schemeClr val="tx2">
                    <a:lumMod val="60000"/>
                    <a:lumOff val="40000"/>
                  </a:schemeClr>
                </a:solidFill>
              </a:rPr>
              <a:t>)</a:t>
            </a:r>
            <a:endParaRPr lang="ar-SA" b="1" dirty="0" smtClean="0">
              <a:solidFill>
                <a:schemeClr val="tx2">
                  <a:lumMod val="60000"/>
                  <a:lumOff val="40000"/>
                </a:schemeClr>
              </a:solidFill>
            </a:endParaRPr>
          </a:p>
          <a:p>
            <a:r>
              <a:rPr lang="ar-SA" b="1" dirty="0" smtClean="0">
                <a:solidFill>
                  <a:srgbClr val="FF0000"/>
                </a:solidFill>
              </a:rPr>
              <a:t>.فالمفعولان هنا كانا جملة </a:t>
            </a:r>
            <a:r>
              <a:rPr lang="ar-SA" b="1" dirty="0" err="1" smtClean="0">
                <a:solidFill>
                  <a:srgbClr val="FF0000"/>
                </a:solidFill>
              </a:rPr>
              <a:t>اسمية </a:t>
            </a:r>
            <a:r>
              <a:rPr lang="ar-SA" b="1" dirty="0" smtClean="0">
                <a:solidFill>
                  <a:srgbClr val="FF0000"/>
                </a:solidFill>
              </a:rPr>
              <a:t>،ولذلك بقيت بقية من معنى الاسناد </a:t>
            </a:r>
            <a:r>
              <a:rPr lang="ar-SA" b="1" dirty="0" err="1" smtClean="0">
                <a:solidFill>
                  <a:srgbClr val="FF0000"/>
                </a:solidFill>
              </a:rPr>
              <a:t>فيهما </a:t>
            </a:r>
            <a:r>
              <a:rPr lang="ar-SA" b="1" dirty="0" smtClean="0">
                <a:solidFill>
                  <a:srgbClr val="FF0000"/>
                </a:solidFill>
              </a:rPr>
              <a:t>.وهما لذلك قابلان للرجوع الى الحالة الاولى من التركيب أي العودة الى نمط الجملة </a:t>
            </a:r>
            <a:r>
              <a:rPr lang="ar-SA" b="1" dirty="0" err="1" smtClean="0">
                <a:solidFill>
                  <a:srgbClr val="FF0000"/>
                </a:solidFill>
              </a:rPr>
              <a:t>الاسمية </a:t>
            </a:r>
            <a:r>
              <a:rPr lang="ar-SA" b="1" dirty="0" smtClean="0">
                <a:solidFill>
                  <a:srgbClr val="FF0000"/>
                </a:solidFill>
              </a:rPr>
              <a:t>،نحو </a:t>
            </a:r>
            <a:r>
              <a:rPr lang="ar-SA" b="1" dirty="0" err="1" smtClean="0">
                <a:solidFill>
                  <a:srgbClr val="FF0000"/>
                </a:solidFill>
              </a:rPr>
              <a:t>قولنا </a:t>
            </a:r>
            <a:r>
              <a:rPr lang="ar-SA" b="1" dirty="0" err="1" smtClean="0">
                <a:solidFill>
                  <a:schemeClr val="tx2">
                    <a:lumMod val="60000"/>
                    <a:lumOff val="40000"/>
                  </a:schemeClr>
                </a:solidFill>
              </a:rPr>
              <a:t>:</a:t>
            </a:r>
            <a:r>
              <a:rPr lang="ar-SA" b="1" dirty="0" smtClean="0">
                <a:solidFill>
                  <a:schemeClr val="tx2">
                    <a:lumMod val="60000"/>
                    <a:lumOff val="40000"/>
                  </a:schemeClr>
                </a:solidFill>
              </a:rPr>
              <a:t>(الجو </a:t>
            </a:r>
            <a:r>
              <a:rPr lang="ar-SA" b="1" dirty="0" err="1" smtClean="0">
                <a:solidFill>
                  <a:schemeClr val="tx2">
                    <a:lumMod val="60000"/>
                    <a:lumOff val="40000"/>
                  </a:schemeClr>
                </a:solidFill>
              </a:rPr>
              <a:t>صحو </a:t>
            </a:r>
            <a:r>
              <a:rPr lang="ar-SA" b="1" dirty="0" smtClean="0">
                <a:solidFill>
                  <a:schemeClr val="tx2">
                    <a:lumMod val="60000"/>
                    <a:lumOff val="40000"/>
                  </a:schemeClr>
                </a:solidFill>
              </a:rPr>
              <a:t>).</a:t>
            </a:r>
            <a:r>
              <a:rPr lang="ar-SA" b="1" dirty="0" smtClean="0">
                <a:solidFill>
                  <a:srgbClr val="FF0000"/>
                </a:solidFill>
              </a:rPr>
              <a:t>أما </a:t>
            </a:r>
            <a:r>
              <a:rPr lang="ar-SA" b="1" dirty="0" err="1" smtClean="0">
                <a:solidFill>
                  <a:srgbClr val="FF0000"/>
                </a:solidFill>
              </a:rPr>
              <a:t>قولنا </a:t>
            </a:r>
            <a:r>
              <a:rPr lang="ar-SA" b="1" dirty="0" err="1" smtClean="0">
                <a:solidFill>
                  <a:schemeClr val="tx2">
                    <a:lumMod val="60000"/>
                    <a:lumOff val="40000"/>
                  </a:schemeClr>
                </a:solidFill>
              </a:rPr>
              <a:t>:</a:t>
            </a:r>
            <a:r>
              <a:rPr lang="ar-SA" b="1" dirty="0" smtClean="0">
                <a:solidFill>
                  <a:schemeClr val="tx2">
                    <a:lumMod val="60000"/>
                    <a:lumOff val="40000"/>
                  </a:schemeClr>
                </a:solidFill>
              </a:rPr>
              <a:t>(منحت المتفوق جائزة)</a:t>
            </a:r>
            <a:r>
              <a:rPr lang="ar-SA" b="1" dirty="0" smtClean="0">
                <a:solidFill>
                  <a:srgbClr val="FF0000"/>
                </a:solidFill>
              </a:rPr>
              <a:t>،فلا نلمح فيه علاقة اسناد بين </a:t>
            </a:r>
            <a:r>
              <a:rPr lang="ar-SA" b="1" dirty="0" err="1" smtClean="0">
                <a:solidFill>
                  <a:srgbClr val="FF0000"/>
                </a:solidFill>
              </a:rPr>
              <a:t>المفعولين </a:t>
            </a:r>
            <a:r>
              <a:rPr lang="ar-SA" b="1" dirty="0" smtClean="0">
                <a:solidFill>
                  <a:srgbClr val="FF0000"/>
                </a:solidFill>
              </a:rPr>
              <a:t>،</a:t>
            </a:r>
            <a:r>
              <a:rPr lang="ar-SA" b="1" dirty="0" err="1" smtClean="0">
                <a:solidFill>
                  <a:srgbClr val="FF0000"/>
                </a:solidFill>
              </a:rPr>
              <a:t>لانهما</a:t>
            </a:r>
            <a:r>
              <a:rPr lang="ar-SA" b="1" dirty="0" smtClean="0">
                <a:solidFill>
                  <a:srgbClr val="FF0000"/>
                </a:solidFill>
              </a:rPr>
              <a:t> </a:t>
            </a:r>
            <a:r>
              <a:rPr lang="ar-SA" b="1" dirty="0" err="1" smtClean="0">
                <a:solidFill>
                  <a:srgbClr val="FF0000"/>
                </a:solidFill>
              </a:rPr>
              <a:t>ماكانا</a:t>
            </a:r>
            <a:r>
              <a:rPr lang="ar-SA" b="1" dirty="0" smtClean="0">
                <a:solidFill>
                  <a:srgbClr val="FF0000"/>
                </a:solidFill>
              </a:rPr>
              <a:t> أصلا جملة </a:t>
            </a:r>
            <a:r>
              <a:rPr lang="ar-SA" b="1" dirty="0" err="1" smtClean="0">
                <a:solidFill>
                  <a:srgbClr val="FF0000"/>
                </a:solidFill>
              </a:rPr>
              <a:t>اسمية </a:t>
            </a:r>
            <a:r>
              <a:rPr lang="ar-SA" b="1" dirty="0" smtClean="0">
                <a:solidFill>
                  <a:srgbClr val="FF0000"/>
                </a:solidFill>
              </a:rPr>
              <a:t>,</a:t>
            </a:r>
            <a:r>
              <a:rPr lang="ar-SA" b="1" dirty="0" err="1" smtClean="0">
                <a:solidFill>
                  <a:srgbClr val="FF0000"/>
                </a:solidFill>
              </a:rPr>
              <a:t>ولايصح</a:t>
            </a:r>
            <a:r>
              <a:rPr lang="ar-SA" b="1" dirty="0" smtClean="0">
                <a:solidFill>
                  <a:srgbClr val="FF0000"/>
                </a:solidFill>
              </a:rPr>
              <a:t> أن يكون </a:t>
            </a:r>
            <a:r>
              <a:rPr lang="ar-SA" b="1" dirty="0" err="1" smtClean="0">
                <a:solidFill>
                  <a:srgbClr val="FF0000"/>
                </a:solidFill>
              </a:rPr>
              <a:t>كذلك .</a:t>
            </a:r>
            <a:endParaRPr lang="ar-SA" b="1" dirty="0" smtClean="0">
              <a:solidFill>
                <a:srgbClr val="FF0000"/>
              </a:solidFill>
            </a:endParaRPr>
          </a:p>
          <a:p>
            <a:r>
              <a:rPr lang="ar-SA" b="1" dirty="0" smtClean="0">
                <a:solidFill>
                  <a:srgbClr val="FF0000"/>
                </a:solidFill>
              </a:rPr>
              <a:t>فلا </a:t>
            </a:r>
            <a:r>
              <a:rPr lang="ar-SA" b="1" dirty="0" err="1" smtClean="0">
                <a:solidFill>
                  <a:srgbClr val="FF0000"/>
                </a:solidFill>
              </a:rPr>
              <a:t>يقال </a:t>
            </a:r>
            <a:r>
              <a:rPr lang="ar-SA" b="1" dirty="0" err="1" smtClean="0">
                <a:solidFill>
                  <a:schemeClr val="tx2">
                    <a:lumMod val="60000"/>
                    <a:lumOff val="40000"/>
                  </a:schemeClr>
                </a:solidFill>
              </a:rPr>
              <a:t>:</a:t>
            </a:r>
            <a:r>
              <a:rPr lang="ar-SA" b="1" dirty="0" smtClean="0">
                <a:solidFill>
                  <a:schemeClr val="tx2">
                    <a:lumMod val="60000"/>
                    <a:lumOff val="40000"/>
                  </a:schemeClr>
                </a:solidFill>
              </a:rPr>
              <a:t>(المتفوق جائزة)،</a:t>
            </a:r>
            <a:r>
              <a:rPr lang="ar-SA" b="1" dirty="0" smtClean="0">
                <a:solidFill>
                  <a:srgbClr val="FF0000"/>
                </a:solidFill>
              </a:rPr>
              <a:t>اذ </a:t>
            </a:r>
            <a:r>
              <a:rPr lang="ar-SA" b="1" dirty="0" err="1" smtClean="0">
                <a:solidFill>
                  <a:srgbClr val="FF0000"/>
                </a:solidFill>
              </a:rPr>
              <a:t>لايجوز</a:t>
            </a:r>
            <a:r>
              <a:rPr lang="ar-SA" b="1" dirty="0" smtClean="0">
                <a:solidFill>
                  <a:srgbClr val="FF0000"/>
                </a:solidFill>
              </a:rPr>
              <a:t> </a:t>
            </a:r>
            <a:r>
              <a:rPr lang="ar-SA" b="1" dirty="0" err="1" smtClean="0">
                <a:solidFill>
                  <a:srgbClr val="FF0000"/>
                </a:solidFill>
              </a:rPr>
              <a:t>اسناد </a:t>
            </a:r>
            <a:r>
              <a:rPr lang="ar-SA" b="1" dirty="0" smtClean="0">
                <a:solidFill>
                  <a:srgbClr val="FF0000"/>
                </a:solidFill>
              </a:rPr>
              <a:t>(</a:t>
            </a:r>
            <a:r>
              <a:rPr lang="ar-SA" b="1" dirty="0" smtClean="0">
                <a:solidFill>
                  <a:schemeClr val="tx2">
                    <a:lumMod val="60000"/>
                    <a:lumOff val="40000"/>
                  </a:schemeClr>
                </a:solidFill>
              </a:rPr>
              <a:t>جائزة</a:t>
            </a:r>
            <a:r>
              <a:rPr lang="ar-SA" b="1" dirty="0" smtClean="0">
                <a:solidFill>
                  <a:srgbClr val="FF0000"/>
                </a:solidFill>
              </a:rPr>
              <a:t>) الى </a:t>
            </a:r>
            <a:r>
              <a:rPr lang="ar-SA" b="1" dirty="0" err="1" smtClean="0">
                <a:solidFill>
                  <a:schemeClr val="tx2">
                    <a:lumMod val="60000"/>
                    <a:lumOff val="40000"/>
                  </a:schemeClr>
                </a:solidFill>
              </a:rPr>
              <a:t>المتفوق ).</a:t>
            </a:r>
            <a:endParaRPr lang="ar-SA" b="1" dirty="0">
              <a:solidFill>
                <a:schemeClr val="tx2">
                  <a:lumMod val="60000"/>
                  <a:lumOff val="40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toshiba\Documents\CyberLink\PowerDVD\مجلد جديد ‫‬\الفُـوتـوشُـوب\أدوآآت\آآستوكــآت\Flowers1\5.jpg"/>
          <p:cNvPicPr>
            <a:picLocks noChangeAspect="1" noChangeArrowheads="1"/>
          </p:cNvPicPr>
          <p:nvPr/>
        </p:nvPicPr>
        <p:blipFill>
          <a:blip r:embed="rId2" cstate="print"/>
          <a:srcRect/>
          <a:stretch>
            <a:fillRect/>
          </a:stretch>
        </p:blipFill>
        <p:spPr bwMode="auto">
          <a:xfrm>
            <a:off x="0" y="0"/>
            <a:ext cx="4067944" cy="6858000"/>
          </a:xfrm>
          <a:prstGeom prst="rect">
            <a:avLst/>
          </a:prstGeom>
          <a:noFill/>
        </p:spPr>
      </p:pic>
      <p:sp>
        <p:nvSpPr>
          <p:cNvPr id="4" name="مستطيل ذو زوايا قطرية مستديرة 3"/>
          <p:cNvSpPr/>
          <p:nvPr/>
        </p:nvSpPr>
        <p:spPr>
          <a:xfrm>
            <a:off x="4572000" y="692696"/>
            <a:ext cx="4248472" cy="5616624"/>
          </a:xfrm>
          <a:prstGeom prst="round2DiagRect">
            <a:avLst/>
          </a:prstGeom>
          <a:noFill/>
          <a:ln>
            <a:solidFill>
              <a:srgbClr val="FD887F"/>
            </a:solidFill>
          </a:ln>
          <a:effectLst>
            <a:glow rad="139700">
              <a:schemeClr val="accent2">
                <a:satMod val="175000"/>
                <a:alpha val="40000"/>
              </a:schemeClr>
            </a:glow>
            <a:outerShdw dist="50800" dir="5400000" algn="ctr" rotWithShape="0">
              <a:srgbClr val="000000">
                <a:alpha val="0"/>
              </a:srgbClr>
            </a:outerShdw>
          </a:effectLst>
        </p:spPr>
        <p:style>
          <a:lnRef idx="2">
            <a:schemeClr val="accent5"/>
          </a:lnRef>
          <a:fillRef idx="1003">
            <a:schemeClr val="lt2"/>
          </a:fillRef>
          <a:effectRef idx="0">
            <a:schemeClr val="accent5"/>
          </a:effectRef>
          <a:fontRef idx="minor">
            <a:schemeClr val="dk1"/>
          </a:fontRef>
        </p:style>
        <p:txBody>
          <a:bodyPr rtlCol="1" anchor="ctr"/>
          <a:lstStyle/>
          <a:p>
            <a:pPr algn="ctr"/>
            <a:endParaRPr lang="ar-SA" dirty="0">
              <a:solidFill>
                <a:srgbClr val="FD887F"/>
              </a:solidFill>
            </a:endParaRPr>
          </a:p>
        </p:txBody>
      </p:sp>
      <p:sp>
        <p:nvSpPr>
          <p:cNvPr id="5" name="مربع نص 4"/>
          <p:cNvSpPr txBox="1"/>
          <p:nvPr/>
        </p:nvSpPr>
        <p:spPr>
          <a:xfrm>
            <a:off x="4644008" y="836712"/>
            <a:ext cx="4032448" cy="4893647"/>
          </a:xfrm>
          <a:prstGeom prst="rect">
            <a:avLst/>
          </a:prstGeom>
          <a:noFill/>
        </p:spPr>
        <p:txBody>
          <a:bodyPr wrap="square" rtlCol="1">
            <a:spAutoFit/>
          </a:bodyPr>
          <a:lstStyle/>
          <a:p>
            <a:r>
              <a:rPr lang="ar-SA" sz="2400" b="1" dirty="0" err="1" smtClean="0">
                <a:solidFill>
                  <a:schemeClr val="accent4">
                    <a:lumMod val="60000"/>
                    <a:lumOff val="40000"/>
                  </a:schemeClr>
                </a:solidFill>
              </a:rPr>
              <a:t>2-التخصيص :</a:t>
            </a:r>
            <a:endParaRPr lang="ar-SA" sz="2400" b="1" dirty="0" smtClean="0">
              <a:solidFill>
                <a:schemeClr val="accent4">
                  <a:lumMod val="60000"/>
                  <a:lumOff val="40000"/>
                </a:schemeClr>
              </a:solidFill>
            </a:endParaRPr>
          </a:p>
          <a:p>
            <a:r>
              <a:rPr lang="ar-SA" sz="2400" b="1" dirty="0" smtClean="0">
                <a:solidFill>
                  <a:srgbClr val="FC5E52"/>
                </a:solidFill>
              </a:rPr>
              <a:t>هو قرينة معنوية تضم مجموعة من المعاني التي تقيد الاسناد بجهة خاصة وأمثلة هذا القرينة متعددة منها التعدية والغائبة والظرفية والاخراج </a:t>
            </a:r>
          </a:p>
          <a:p>
            <a:r>
              <a:rPr lang="ar-SA" sz="2400" b="1" dirty="0" smtClean="0">
                <a:solidFill>
                  <a:srgbClr val="FC5E52"/>
                </a:solidFill>
              </a:rPr>
              <a:t>.وفي التعدية يلاحظ ان المفعول به قيد </a:t>
            </a:r>
            <a:r>
              <a:rPr lang="ar-SA" sz="2400" b="1" dirty="0" err="1" smtClean="0">
                <a:solidFill>
                  <a:srgbClr val="FC5E52"/>
                </a:solidFill>
              </a:rPr>
              <a:t>بالاسناد</a:t>
            </a:r>
            <a:r>
              <a:rPr lang="ar-SA" sz="2400" b="1" dirty="0" smtClean="0">
                <a:solidFill>
                  <a:srgbClr val="FC5E52"/>
                </a:solidFill>
              </a:rPr>
              <a:t> حال دون فهم الاسناد على اطلاقه،نحو قولنا :(</a:t>
            </a:r>
            <a:r>
              <a:rPr lang="ar-SA" sz="2400" b="1" dirty="0" smtClean="0">
                <a:solidFill>
                  <a:schemeClr val="tx2">
                    <a:lumMod val="60000"/>
                    <a:lumOff val="40000"/>
                  </a:schemeClr>
                </a:solidFill>
              </a:rPr>
              <a:t>ضرب زيد عمرا .</a:t>
            </a:r>
            <a:r>
              <a:rPr lang="ar-SA" sz="2400" b="1" dirty="0" err="1" smtClean="0">
                <a:solidFill>
                  <a:schemeClr val="tx2">
                    <a:lumMod val="60000"/>
                    <a:lumOff val="40000"/>
                  </a:schemeClr>
                </a:solidFill>
              </a:rPr>
              <a:t>فأيقاع</a:t>
            </a:r>
            <a:r>
              <a:rPr lang="ar-SA" sz="2400" b="1" dirty="0" smtClean="0">
                <a:solidFill>
                  <a:schemeClr val="tx2">
                    <a:lumMod val="60000"/>
                    <a:lumOff val="40000"/>
                  </a:schemeClr>
                </a:solidFill>
              </a:rPr>
              <a:t> الضرب على عمرو تخصيص لعلاقه الاسناد .</a:t>
            </a:r>
          </a:p>
          <a:p>
            <a:r>
              <a:rPr lang="ar-SA" sz="2400" b="1" dirty="0" smtClean="0">
                <a:solidFill>
                  <a:schemeClr val="bg2">
                    <a:lumMod val="50000"/>
                  </a:schemeClr>
                </a:solidFill>
              </a:rPr>
              <a:t>ذهب المريض الى المستشفى – تخصيص جهة الذهاب.</a:t>
            </a:r>
          </a:p>
          <a:p>
            <a:endParaRPr lang="ar-SA" sz="2400" b="1" dirty="0">
              <a:solidFill>
                <a:srgbClr val="FC5E5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descr="images (2).jpg"/>
          <p:cNvPicPr>
            <a:picLocks noGrp="1" noChangeAspect="1"/>
          </p:cNvPicPr>
          <p:nvPr>
            <p:ph idx="1"/>
          </p:nvPr>
        </p:nvPicPr>
        <p:blipFill>
          <a:blip r:embed="rId2" cstate="print"/>
          <a:stretch>
            <a:fillRect/>
          </a:stretch>
        </p:blipFill>
        <p:spPr>
          <a:xfrm>
            <a:off x="0" y="0"/>
            <a:ext cx="9144000" cy="6858000"/>
          </a:xfrm>
        </p:spPr>
      </p:pic>
      <p:sp>
        <p:nvSpPr>
          <p:cNvPr id="5" name="مربع نص 4"/>
          <p:cNvSpPr txBox="1"/>
          <p:nvPr/>
        </p:nvSpPr>
        <p:spPr>
          <a:xfrm>
            <a:off x="3563888" y="260648"/>
            <a:ext cx="5081275" cy="5632311"/>
          </a:xfrm>
          <a:prstGeom prst="rect">
            <a:avLst/>
          </a:prstGeom>
          <a:noFill/>
        </p:spPr>
        <p:txBody>
          <a:bodyPr wrap="square" rtlCol="1">
            <a:spAutoFit/>
          </a:bodyPr>
          <a:lstStyle/>
          <a:p>
            <a:pPr algn="just"/>
            <a:r>
              <a:rPr lang="ar-SA" sz="4000" b="1" dirty="0" smtClean="0">
                <a:solidFill>
                  <a:schemeClr val="bg2">
                    <a:lumMod val="90000"/>
                  </a:schemeClr>
                </a:solidFill>
              </a:rPr>
              <a:t>3-</a:t>
            </a:r>
            <a:r>
              <a:rPr lang="ar-SA" sz="4000" b="1" dirty="0" smtClean="0">
                <a:solidFill>
                  <a:srgbClr val="FFC000"/>
                </a:solidFill>
              </a:rPr>
              <a:t>النسبه</a:t>
            </a:r>
            <a:r>
              <a:rPr lang="ar-SA" sz="4000" b="1" dirty="0" smtClean="0">
                <a:solidFill>
                  <a:schemeClr val="bg2">
                    <a:lumMod val="90000"/>
                  </a:schemeClr>
                </a:solidFill>
              </a:rPr>
              <a:t>:هي قرنية </a:t>
            </a:r>
            <a:r>
              <a:rPr lang="ar-SA" sz="4000" b="1" dirty="0" err="1" smtClean="0">
                <a:solidFill>
                  <a:schemeClr val="bg2">
                    <a:lumMod val="90000"/>
                  </a:schemeClr>
                </a:solidFill>
              </a:rPr>
              <a:t>معنويه</a:t>
            </a:r>
            <a:r>
              <a:rPr lang="ar-SA" sz="4000" b="1" dirty="0" smtClean="0">
                <a:solidFill>
                  <a:schemeClr val="bg2">
                    <a:lumMod val="90000"/>
                  </a:schemeClr>
                </a:solidFill>
              </a:rPr>
              <a:t> تجعل علاقة الاسناد </a:t>
            </a:r>
            <a:r>
              <a:rPr lang="ar-SA" sz="4000" b="1" dirty="0" err="1" smtClean="0">
                <a:solidFill>
                  <a:schemeClr val="bg2">
                    <a:lumMod val="90000"/>
                  </a:schemeClr>
                </a:solidFill>
              </a:rPr>
              <a:t>نسبيه </a:t>
            </a:r>
            <a:r>
              <a:rPr lang="ar-SA" sz="4000" b="1" dirty="0" smtClean="0">
                <a:solidFill>
                  <a:schemeClr val="bg2">
                    <a:lumMod val="90000"/>
                  </a:schemeClr>
                </a:solidFill>
              </a:rPr>
              <a:t>.و النسبه غير </a:t>
            </a:r>
            <a:r>
              <a:rPr lang="ar-SA" sz="4000" b="1" dirty="0" err="1" smtClean="0">
                <a:solidFill>
                  <a:schemeClr val="bg2">
                    <a:lumMod val="90000"/>
                  </a:schemeClr>
                </a:solidFill>
              </a:rPr>
              <a:t>التخصيص </a:t>
            </a:r>
            <a:r>
              <a:rPr lang="ar-SA" sz="4000" b="1" dirty="0" smtClean="0">
                <a:solidFill>
                  <a:schemeClr val="bg2">
                    <a:lumMod val="90000"/>
                  </a:schemeClr>
                </a:solidFill>
              </a:rPr>
              <a:t>،لان التخصيص كما رائينا </a:t>
            </a:r>
            <a:r>
              <a:rPr lang="ar-SA" sz="4000" b="1" dirty="0" err="1" smtClean="0">
                <a:solidFill>
                  <a:schemeClr val="bg2">
                    <a:lumMod val="90000"/>
                  </a:schemeClr>
                </a:solidFill>
              </a:rPr>
              <a:t>تقييد </a:t>
            </a:r>
            <a:r>
              <a:rPr lang="ar-SA" sz="4000" b="1" dirty="0" smtClean="0">
                <a:solidFill>
                  <a:schemeClr val="bg2">
                    <a:lumMod val="90000"/>
                  </a:schemeClr>
                </a:solidFill>
              </a:rPr>
              <a:t>،على حين ان النسبه </a:t>
            </a:r>
            <a:r>
              <a:rPr lang="ar-SA" sz="4000" b="1" dirty="0" err="1" smtClean="0">
                <a:solidFill>
                  <a:schemeClr val="bg2">
                    <a:lumMod val="90000"/>
                  </a:schemeClr>
                </a:solidFill>
              </a:rPr>
              <a:t>الحاق.</a:t>
            </a:r>
            <a:r>
              <a:rPr lang="ar-SA" sz="4000" b="1" dirty="0" smtClean="0">
                <a:solidFill>
                  <a:schemeClr val="bg2">
                    <a:lumMod val="90000"/>
                  </a:schemeClr>
                </a:solidFill>
              </a:rPr>
              <a:t> ويدخل في النسبه معنى الاضافة ومعاني حروف الجر التي تضيف معاني الافعال</a:t>
            </a:r>
          </a:p>
          <a:p>
            <a:pPr algn="just"/>
            <a:r>
              <a:rPr lang="ar-SA" sz="4000" b="1" dirty="0" smtClean="0">
                <a:solidFill>
                  <a:schemeClr val="bg2">
                    <a:lumMod val="90000"/>
                  </a:schemeClr>
                </a:solidFill>
              </a:rPr>
              <a:t>الى الاسماء وتنسبها اليها.</a:t>
            </a:r>
            <a:endParaRPr lang="ar-SA" sz="4000" dirty="0">
              <a:solidFill>
                <a:schemeClr val="bg2">
                  <a:lumMod val="9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771800" y="0"/>
            <a:ext cx="3672408" cy="5755422"/>
          </a:xfrm>
          <a:prstGeom prst="rect">
            <a:avLst/>
          </a:prstGeom>
          <a:noFill/>
        </p:spPr>
        <p:txBody>
          <a:bodyPr wrap="square">
            <a:spAutoFit/>
          </a:bodyPr>
          <a:lstStyle/>
          <a:p>
            <a:endParaRPr lang="ar-SA" sz="2000" b="1" dirty="0" smtClean="0">
              <a:solidFill>
                <a:srgbClr val="FB3425"/>
              </a:solidFill>
            </a:endParaRPr>
          </a:p>
          <a:p>
            <a:r>
              <a:rPr lang="ar-SA" sz="2000" b="1" dirty="0" smtClean="0">
                <a:solidFill>
                  <a:srgbClr val="4B4943"/>
                </a:solidFill>
              </a:rPr>
              <a:t>4</a:t>
            </a:r>
            <a:r>
              <a:rPr lang="ar-SA" sz="2800" b="1" dirty="0" smtClean="0">
                <a:solidFill>
                  <a:schemeClr val="accent2">
                    <a:lumMod val="60000"/>
                    <a:lumOff val="40000"/>
                  </a:schemeClr>
                </a:solidFill>
              </a:rPr>
              <a:t>- التبعية </a:t>
            </a:r>
            <a:r>
              <a:rPr lang="ar-SA" sz="2800" b="1" dirty="0" smtClean="0">
                <a:solidFill>
                  <a:srgbClr val="4B4943"/>
                </a:solidFill>
              </a:rPr>
              <a:t>:هي قرنية معنوية عامة تضم فروعا هي النعت والعطف والتوكيد والابدال</a:t>
            </a:r>
          </a:p>
          <a:p>
            <a:r>
              <a:rPr lang="ar-SA" sz="2800" b="1" dirty="0" smtClean="0">
                <a:solidFill>
                  <a:srgbClr val="4B4943"/>
                </a:solidFill>
              </a:rPr>
              <a:t>. و تتظافر مع هذه الفروع الداله على التبعية قرائن لفظيه كالرتبة ،فالرتبة التابع هي التأخر دوما عن المتبوع والمطابقة بين التابع والمتبوع ولاسيما </a:t>
            </a:r>
            <a:r>
              <a:rPr lang="ar-SA" sz="2800" b="1" dirty="0" err="1" smtClean="0">
                <a:solidFill>
                  <a:srgbClr val="4B4943"/>
                </a:solidFill>
              </a:rPr>
              <a:t>با</a:t>
            </a:r>
            <a:r>
              <a:rPr lang="ar-SA" sz="2800" b="1" dirty="0" smtClean="0">
                <a:solidFill>
                  <a:srgbClr val="4B4943"/>
                </a:solidFill>
              </a:rPr>
              <a:t> </a:t>
            </a:r>
            <a:r>
              <a:rPr lang="ar-SA" sz="2800" b="1" dirty="0" err="1" smtClean="0">
                <a:solidFill>
                  <a:srgbClr val="4B4943"/>
                </a:solidFill>
              </a:rPr>
              <a:t>لاعراب</a:t>
            </a:r>
            <a:r>
              <a:rPr lang="ar-SA" sz="2800" b="1" dirty="0" smtClean="0">
                <a:solidFill>
                  <a:srgbClr val="4B4943"/>
                </a:solidFill>
              </a:rPr>
              <a:t> ، والاداة وهي قرنية تخص العطف بالحرف اي عطف النسق .</a:t>
            </a:r>
          </a:p>
          <a:p>
            <a:endParaRPr lang="ar-SA" sz="2000" b="1" dirty="0" smtClean="0">
              <a:solidFill>
                <a:srgbClr val="4B4943"/>
              </a:solidFill>
            </a:endParaRPr>
          </a:p>
          <a:p>
            <a:endParaRPr lang="ar-SA" sz="2000" b="1" dirty="0">
              <a:solidFill>
                <a:srgbClr val="4B4943"/>
              </a:solidFill>
            </a:endParaRPr>
          </a:p>
        </p:txBody>
      </p:sp>
      <p:pic>
        <p:nvPicPr>
          <p:cNvPr id="2050" name="Picture 2" descr="C:\Users\toshiba\Documents\CyberLink\PowerDVD\مجلد جديد ‫‬\الفُـوتـوشُـوب\أدوآآت\آآستوكــآت\Maxekea-25.jpg"/>
          <p:cNvPicPr>
            <a:picLocks noChangeAspect="1" noChangeArrowheads="1"/>
          </p:cNvPicPr>
          <p:nvPr/>
        </p:nvPicPr>
        <p:blipFill>
          <a:blip r:embed="rId2" cstate="print"/>
          <a:srcRect/>
          <a:stretch>
            <a:fillRect/>
          </a:stretch>
        </p:blipFill>
        <p:spPr bwMode="auto">
          <a:xfrm>
            <a:off x="6444208" y="0"/>
            <a:ext cx="2699792" cy="6858000"/>
          </a:xfrm>
          <a:prstGeom prst="rect">
            <a:avLst/>
          </a:prstGeom>
          <a:noFill/>
        </p:spPr>
      </p:pic>
      <p:pic>
        <p:nvPicPr>
          <p:cNvPr id="2051" name="Picture 3" descr="C:\Users\toshiba\Documents\CyberLink\PowerDVD\مجلد جديد ‫‬\الفُـوتـوشُـوب\أدوآآت\آآستوكــآت\Maxekea-25.jpg"/>
          <p:cNvPicPr>
            <a:picLocks noChangeAspect="1" noChangeArrowheads="1"/>
          </p:cNvPicPr>
          <p:nvPr/>
        </p:nvPicPr>
        <p:blipFill>
          <a:blip r:embed="rId2" cstate="print"/>
          <a:srcRect/>
          <a:stretch>
            <a:fillRect/>
          </a:stretch>
        </p:blipFill>
        <p:spPr bwMode="auto">
          <a:xfrm>
            <a:off x="0" y="0"/>
            <a:ext cx="2843808" cy="68580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images (3).jpg"/>
          <p:cNvPicPr>
            <a:picLocks noChangeAspect="1"/>
          </p:cNvPicPr>
          <p:nvPr/>
        </p:nvPicPr>
        <p:blipFill>
          <a:blip r:embed="rId2" cstate="print"/>
          <a:stretch>
            <a:fillRect/>
          </a:stretch>
        </p:blipFill>
        <p:spPr>
          <a:xfrm>
            <a:off x="0" y="0"/>
            <a:ext cx="9144000" cy="6858000"/>
          </a:xfrm>
          <a:prstGeom prst="rect">
            <a:avLst/>
          </a:prstGeom>
        </p:spPr>
      </p:pic>
      <p:sp>
        <p:nvSpPr>
          <p:cNvPr id="3" name="مربع نص 2"/>
          <p:cNvSpPr txBox="1"/>
          <p:nvPr/>
        </p:nvSpPr>
        <p:spPr>
          <a:xfrm>
            <a:off x="179512" y="1052736"/>
            <a:ext cx="4865251" cy="5334987"/>
          </a:xfrm>
          <a:prstGeom prst="rect">
            <a:avLst/>
          </a:prstGeom>
          <a:noFill/>
        </p:spPr>
        <p:txBody>
          <a:bodyPr wrap="square" rtlCol="1">
            <a:spAutoFit/>
          </a:bodyPr>
          <a:lstStyle/>
          <a:p>
            <a:r>
              <a:rPr lang="ar-SA" sz="2800" b="1" dirty="0" err="1" smtClean="0">
                <a:solidFill>
                  <a:srgbClr val="4B4943"/>
                </a:solidFill>
              </a:rPr>
              <a:t>5</a:t>
            </a:r>
            <a:r>
              <a:rPr lang="ar-SA" sz="2800" b="1" dirty="0" err="1" smtClean="0"/>
              <a:t>-</a:t>
            </a:r>
            <a:r>
              <a:rPr lang="ar-SA" sz="2800" b="1" dirty="0" err="1" smtClean="0">
                <a:solidFill>
                  <a:srgbClr val="FF0000"/>
                </a:solidFill>
              </a:rPr>
              <a:t>المخالفة</a:t>
            </a:r>
            <a:r>
              <a:rPr lang="ar-SA" sz="2800" b="1" dirty="0" err="1" smtClean="0"/>
              <a:t> </a:t>
            </a:r>
            <a:r>
              <a:rPr lang="ar-SA" sz="2800" b="1" dirty="0" smtClean="0"/>
              <a:t>:هي قرنية معنوية يقصد منها ان جزءا منها من اجزاء التركيب يخالف احكام الاسناد الجاري ويبدو </a:t>
            </a:r>
            <a:r>
              <a:rPr lang="ar-SA" sz="2800" b="1" dirty="0" err="1" smtClean="0"/>
              <a:t>هاذا</a:t>
            </a:r>
            <a:r>
              <a:rPr lang="ar-SA" sz="2800" b="1" dirty="0" smtClean="0"/>
              <a:t> جليا في باب </a:t>
            </a:r>
            <a:r>
              <a:rPr lang="ar-SA" sz="2800" b="1" dirty="0" err="1" smtClean="0"/>
              <a:t>الاختصاص </a:t>
            </a:r>
            <a:r>
              <a:rPr lang="ar-SA" sz="2800" b="1" dirty="0" smtClean="0"/>
              <a:t>،.فالعرب هنا جزاء يخالف مقتضى الاسناد الذي يتطلب </a:t>
            </a:r>
            <a:r>
              <a:rPr lang="ar-SA" sz="2800" b="1" dirty="0" err="1" smtClean="0"/>
              <a:t>خبرا </a:t>
            </a:r>
            <a:r>
              <a:rPr lang="ar-SA" sz="2800" b="1" dirty="0" smtClean="0"/>
              <a:t>،و لذلك لا يمكن أن تعرب كلمة العرب خبرا لان المراد يخالف ما ذكر وهو أخص </a:t>
            </a:r>
            <a:r>
              <a:rPr lang="ar-SA" sz="2800" b="1" dirty="0" err="1" smtClean="0"/>
              <a:t>وأعني </a:t>
            </a:r>
            <a:r>
              <a:rPr lang="ar-SA" sz="2800" b="1" dirty="0" smtClean="0"/>
              <a:t>.على حين أن المتكلم اذا </a:t>
            </a:r>
            <a:r>
              <a:rPr lang="ar-SA" sz="2800" b="1" dirty="0" err="1" smtClean="0"/>
              <a:t>قال :</a:t>
            </a:r>
            <a:r>
              <a:rPr lang="ar-SA" sz="2800" b="1" dirty="0" smtClean="0"/>
              <a:t>(</a:t>
            </a:r>
            <a:r>
              <a:rPr lang="ar-SA" sz="2800" b="1" dirty="0" smtClean="0">
                <a:solidFill>
                  <a:srgbClr val="FD887F"/>
                </a:solidFill>
              </a:rPr>
              <a:t>نحو العرب لا تقبل </a:t>
            </a:r>
            <a:r>
              <a:rPr lang="ar-SA" sz="2800" b="1" dirty="0" err="1" smtClean="0">
                <a:solidFill>
                  <a:srgbClr val="FD887F"/>
                </a:solidFill>
              </a:rPr>
              <a:t>الضيم </a:t>
            </a:r>
            <a:r>
              <a:rPr lang="ar-SA" sz="2800" b="1" dirty="0" smtClean="0"/>
              <a:t>)لا يعني شيئا مما سبق من </a:t>
            </a:r>
            <a:r>
              <a:rPr lang="ar-SA" sz="2800" b="1" dirty="0" err="1" smtClean="0"/>
              <a:t>التخصيص </a:t>
            </a:r>
            <a:r>
              <a:rPr lang="ar-SA" sz="2800" b="1" dirty="0" smtClean="0"/>
              <a:t>،انما يريد مجر </a:t>
            </a:r>
            <a:r>
              <a:rPr lang="ar-SA" sz="2800" b="1" dirty="0" err="1" smtClean="0"/>
              <a:t>الاخبار </a:t>
            </a:r>
            <a:r>
              <a:rPr lang="ar-SA" sz="2800" b="1" dirty="0" smtClean="0"/>
              <a:t>،فيجري الاسناد مطلقا دون تقييد أو مخالفة </a:t>
            </a:r>
            <a:endParaRPr lang="ar-SA" sz="28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TotalTime>
  <Words>582</Words>
  <Application>Microsoft Office PowerPoint</Application>
  <PresentationFormat>عرض على الشاشة (3:4)‏</PresentationFormat>
  <Paragraphs>27</Paragraphs>
  <Slides>7</Slides>
  <Notes>0</Notes>
  <HiddenSlides>0</HiddenSlides>
  <MMClips>0</MMClips>
  <ScaleCrop>false</ScaleCrop>
  <HeadingPairs>
    <vt:vector size="4" baseType="variant">
      <vt:variant>
        <vt:lpstr>سمة</vt:lpstr>
      </vt:variant>
      <vt:variant>
        <vt:i4>1</vt:i4>
      </vt:variant>
      <vt:variant>
        <vt:lpstr>عناوين الشرائح</vt:lpstr>
      </vt:variant>
      <vt:variant>
        <vt:i4>7</vt:i4>
      </vt:variant>
    </vt:vector>
  </HeadingPairs>
  <TitlesOfParts>
    <vt:vector size="8" baseType="lpstr">
      <vt:lpstr>سمة Office</vt:lpstr>
      <vt:lpstr>الشريحة 1</vt:lpstr>
      <vt:lpstr>.,kiui9nmumu8nho.0,i9m,ioo,0uhgflhyhbh vg;/. Hnbnb  vbbb  9ujukhu7ujnhik9i,i82q   q ikh</vt:lpstr>
      <vt:lpstr>ة</vt:lpstr>
      <vt:lpstr>الشريحة 4</vt:lpstr>
      <vt:lpstr>الشريحة 5</vt:lpstr>
      <vt:lpstr>الشريحة 6</vt:lpstr>
      <vt:lpstr>الشريحة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.,kiui9nmumu8nho.0,i9m,ioo,0uhgflhyhbh vg;/. Hnbnb  vbbb  9ujukhu7ujnhik9i,i82q   q ikh</dc:title>
  <dc:creator>toshiba</dc:creator>
  <cp:lastModifiedBy>user</cp:lastModifiedBy>
  <cp:revision>25</cp:revision>
  <dcterms:created xsi:type="dcterms:W3CDTF">2012-06-23T20:59:45Z</dcterms:created>
  <dcterms:modified xsi:type="dcterms:W3CDTF">2012-07-22T19:55:19Z</dcterms:modified>
</cp:coreProperties>
</file>