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3" r:id="rId2"/>
    <p:sldId id="264" r:id="rId3"/>
    <p:sldId id="271" r:id="rId4"/>
    <p:sldId id="265" r:id="rId5"/>
    <p:sldId id="272" r:id="rId6"/>
    <p:sldId id="266" r:id="rId7"/>
    <p:sldId id="273" r:id="rId8"/>
    <p:sldId id="267" r:id="rId9"/>
    <p:sldId id="274" r:id="rId10"/>
    <p:sldId id="268" r:id="rId11"/>
    <p:sldId id="275" r:id="rId12"/>
    <p:sldId id="269" r:id="rId13"/>
    <p:sldId id="270"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9A900AB8-C92B-4580-A738-15BF89CD6BEA}" type="datetimeFigureOut">
              <a:rPr lang="ar-SA" smtClean="0"/>
              <a:t>04/09/33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45FCC83-DE8E-489B-A337-0B21FD0AE0CF}" type="slidenum">
              <a:rPr lang="ar-SA" smtClean="0"/>
              <a:t>‹#›</a:t>
            </a:fld>
            <a:endParaRPr lang="ar-SA"/>
          </a:p>
        </p:txBody>
      </p:sp>
    </p:spTree>
    <p:extLst>
      <p:ext uri="{BB962C8B-B14F-4D97-AF65-F5344CB8AC3E}">
        <p14:creationId xmlns:p14="http://schemas.microsoft.com/office/powerpoint/2010/main" val="3751408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A900AB8-C92B-4580-A738-15BF89CD6BEA}" type="datetimeFigureOut">
              <a:rPr lang="ar-SA" smtClean="0"/>
              <a:t>04/09/33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45FCC83-DE8E-489B-A337-0B21FD0AE0CF}" type="slidenum">
              <a:rPr lang="ar-SA" smtClean="0"/>
              <a:t>‹#›</a:t>
            </a:fld>
            <a:endParaRPr lang="ar-SA"/>
          </a:p>
        </p:txBody>
      </p:sp>
    </p:spTree>
    <p:extLst>
      <p:ext uri="{BB962C8B-B14F-4D97-AF65-F5344CB8AC3E}">
        <p14:creationId xmlns:p14="http://schemas.microsoft.com/office/powerpoint/2010/main" val="3364772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A900AB8-C92B-4580-A738-15BF89CD6BEA}" type="datetimeFigureOut">
              <a:rPr lang="ar-SA" smtClean="0"/>
              <a:t>04/09/33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45FCC83-DE8E-489B-A337-0B21FD0AE0CF}" type="slidenum">
              <a:rPr lang="ar-SA" smtClean="0"/>
              <a:t>‹#›</a:t>
            </a:fld>
            <a:endParaRPr lang="ar-SA"/>
          </a:p>
        </p:txBody>
      </p:sp>
    </p:spTree>
    <p:extLst>
      <p:ext uri="{BB962C8B-B14F-4D97-AF65-F5344CB8AC3E}">
        <p14:creationId xmlns:p14="http://schemas.microsoft.com/office/powerpoint/2010/main" val="1281687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A900AB8-C92B-4580-A738-15BF89CD6BEA}" type="datetimeFigureOut">
              <a:rPr lang="ar-SA" smtClean="0"/>
              <a:t>04/09/33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45FCC83-DE8E-489B-A337-0B21FD0AE0CF}" type="slidenum">
              <a:rPr lang="ar-SA" smtClean="0"/>
              <a:t>‹#›</a:t>
            </a:fld>
            <a:endParaRPr lang="ar-SA"/>
          </a:p>
        </p:txBody>
      </p:sp>
    </p:spTree>
    <p:extLst>
      <p:ext uri="{BB962C8B-B14F-4D97-AF65-F5344CB8AC3E}">
        <p14:creationId xmlns:p14="http://schemas.microsoft.com/office/powerpoint/2010/main" val="1883523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A900AB8-C92B-4580-A738-15BF89CD6BEA}" type="datetimeFigureOut">
              <a:rPr lang="ar-SA" smtClean="0"/>
              <a:t>04/09/33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45FCC83-DE8E-489B-A337-0B21FD0AE0CF}" type="slidenum">
              <a:rPr lang="ar-SA" smtClean="0"/>
              <a:t>‹#›</a:t>
            </a:fld>
            <a:endParaRPr lang="ar-SA"/>
          </a:p>
        </p:txBody>
      </p:sp>
    </p:spTree>
    <p:extLst>
      <p:ext uri="{BB962C8B-B14F-4D97-AF65-F5344CB8AC3E}">
        <p14:creationId xmlns:p14="http://schemas.microsoft.com/office/powerpoint/2010/main" val="887967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9A900AB8-C92B-4580-A738-15BF89CD6BEA}" type="datetimeFigureOut">
              <a:rPr lang="ar-SA" smtClean="0"/>
              <a:t>04/09/33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45FCC83-DE8E-489B-A337-0B21FD0AE0CF}" type="slidenum">
              <a:rPr lang="ar-SA" smtClean="0"/>
              <a:t>‹#›</a:t>
            </a:fld>
            <a:endParaRPr lang="ar-SA"/>
          </a:p>
        </p:txBody>
      </p:sp>
    </p:spTree>
    <p:extLst>
      <p:ext uri="{BB962C8B-B14F-4D97-AF65-F5344CB8AC3E}">
        <p14:creationId xmlns:p14="http://schemas.microsoft.com/office/powerpoint/2010/main" val="1826490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A900AB8-C92B-4580-A738-15BF89CD6BEA}" type="datetimeFigureOut">
              <a:rPr lang="ar-SA" smtClean="0"/>
              <a:t>04/09/33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45FCC83-DE8E-489B-A337-0B21FD0AE0CF}" type="slidenum">
              <a:rPr lang="ar-SA" smtClean="0"/>
              <a:t>‹#›</a:t>
            </a:fld>
            <a:endParaRPr lang="ar-SA"/>
          </a:p>
        </p:txBody>
      </p:sp>
    </p:spTree>
    <p:extLst>
      <p:ext uri="{BB962C8B-B14F-4D97-AF65-F5344CB8AC3E}">
        <p14:creationId xmlns:p14="http://schemas.microsoft.com/office/powerpoint/2010/main" val="3578151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A900AB8-C92B-4580-A738-15BF89CD6BEA}" type="datetimeFigureOut">
              <a:rPr lang="ar-SA" smtClean="0"/>
              <a:t>04/09/33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45FCC83-DE8E-489B-A337-0B21FD0AE0CF}" type="slidenum">
              <a:rPr lang="ar-SA" smtClean="0"/>
              <a:t>‹#›</a:t>
            </a:fld>
            <a:endParaRPr lang="ar-SA"/>
          </a:p>
        </p:txBody>
      </p:sp>
    </p:spTree>
    <p:extLst>
      <p:ext uri="{BB962C8B-B14F-4D97-AF65-F5344CB8AC3E}">
        <p14:creationId xmlns:p14="http://schemas.microsoft.com/office/powerpoint/2010/main" val="42530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A900AB8-C92B-4580-A738-15BF89CD6BEA}" type="datetimeFigureOut">
              <a:rPr lang="ar-SA" smtClean="0"/>
              <a:t>04/09/33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45FCC83-DE8E-489B-A337-0B21FD0AE0CF}" type="slidenum">
              <a:rPr lang="ar-SA" smtClean="0"/>
              <a:t>‹#›</a:t>
            </a:fld>
            <a:endParaRPr lang="ar-SA"/>
          </a:p>
        </p:txBody>
      </p:sp>
    </p:spTree>
    <p:extLst>
      <p:ext uri="{BB962C8B-B14F-4D97-AF65-F5344CB8AC3E}">
        <p14:creationId xmlns:p14="http://schemas.microsoft.com/office/powerpoint/2010/main" val="4024296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A900AB8-C92B-4580-A738-15BF89CD6BEA}" type="datetimeFigureOut">
              <a:rPr lang="ar-SA" smtClean="0"/>
              <a:t>04/09/33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45FCC83-DE8E-489B-A337-0B21FD0AE0CF}" type="slidenum">
              <a:rPr lang="ar-SA" smtClean="0"/>
              <a:t>‹#›</a:t>
            </a:fld>
            <a:endParaRPr lang="ar-SA"/>
          </a:p>
        </p:txBody>
      </p:sp>
    </p:spTree>
    <p:extLst>
      <p:ext uri="{BB962C8B-B14F-4D97-AF65-F5344CB8AC3E}">
        <p14:creationId xmlns:p14="http://schemas.microsoft.com/office/powerpoint/2010/main" val="1227429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A900AB8-C92B-4580-A738-15BF89CD6BEA}" type="datetimeFigureOut">
              <a:rPr lang="ar-SA" smtClean="0"/>
              <a:t>04/09/33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45FCC83-DE8E-489B-A337-0B21FD0AE0CF}" type="slidenum">
              <a:rPr lang="ar-SA" smtClean="0"/>
              <a:t>‹#›</a:t>
            </a:fld>
            <a:endParaRPr lang="ar-SA"/>
          </a:p>
        </p:txBody>
      </p:sp>
    </p:spTree>
    <p:extLst>
      <p:ext uri="{BB962C8B-B14F-4D97-AF65-F5344CB8AC3E}">
        <p14:creationId xmlns:p14="http://schemas.microsoft.com/office/powerpoint/2010/main" val="788414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A900AB8-C92B-4580-A738-15BF89CD6BEA}" type="datetimeFigureOut">
              <a:rPr lang="ar-SA" smtClean="0"/>
              <a:t>04/09/33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45FCC83-DE8E-489B-A337-0B21FD0AE0CF}" type="slidenum">
              <a:rPr lang="ar-SA" smtClean="0"/>
              <a:t>‹#›</a:t>
            </a:fld>
            <a:endParaRPr lang="ar-SA"/>
          </a:p>
        </p:txBody>
      </p:sp>
    </p:spTree>
    <p:extLst>
      <p:ext uri="{BB962C8B-B14F-4D97-AF65-F5344CB8AC3E}">
        <p14:creationId xmlns:p14="http://schemas.microsoft.com/office/powerpoint/2010/main" val="4035846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b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bmp"/><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64705"/>
            <a:ext cx="7772400" cy="2088231"/>
          </a:xfrm>
          <a:ln/>
        </p:spPr>
        <p:style>
          <a:lnRef idx="1">
            <a:schemeClr val="accent5"/>
          </a:lnRef>
          <a:fillRef idx="2">
            <a:schemeClr val="accent5"/>
          </a:fillRef>
          <a:effectRef idx="1">
            <a:schemeClr val="accent5"/>
          </a:effectRef>
          <a:fontRef idx="minor">
            <a:schemeClr val="dk1"/>
          </a:fontRef>
        </p:style>
        <p:txBody>
          <a:bodyPr/>
          <a:lstStyle/>
          <a:p>
            <a:r>
              <a:rPr lang="ar-SA" dirty="0" smtClean="0"/>
              <a:t>القرائن اللفظية</a:t>
            </a:r>
            <a:endParaRPr lang="ar-SA" dirty="0"/>
          </a:p>
        </p:txBody>
      </p:sp>
      <p:sp>
        <p:nvSpPr>
          <p:cNvPr id="3" name="عنوان فرعي 2"/>
          <p:cNvSpPr>
            <a:spLocks noGrp="1"/>
          </p:cNvSpPr>
          <p:nvPr>
            <p:ph type="subTitle" idx="1"/>
          </p:nvPr>
        </p:nvSpPr>
        <p:spPr>
          <a:xfrm>
            <a:off x="1475656" y="3284984"/>
            <a:ext cx="6400800" cy="2952328"/>
          </a:xfrm>
        </p:spPr>
        <p:txBody>
          <a:bodyPr/>
          <a:lstStyle/>
          <a:p>
            <a:endParaRPr lang="ar-SA" dirty="0" smtClean="0">
              <a:effectLst>
                <a:glow rad="139700">
                  <a:schemeClr val="accent4">
                    <a:satMod val="175000"/>
                    <a:alpha val="40000"/>
                  </a:schemeClr>
                </a:glow>
              </a:effectLst>
            </a:endParaRPr>
          </a:p>
          <a:p>
            <a:r>
              <a:rPr lang="ar-SA" smtClean="0">
                <a:effectLst>
                  <a:glow rad="139700">
                    <a:schemeClr val="accent4">
                      <a:satMod val="175000"/>
                      <a:alpha val="40000"/>
                    </a:schemeClr>
                  </a:glow>
                </a:effectLst>
              </a:rPr>
              <a:t>اعداد الطالبتان </a:t>
            </a:r>
            <a:r>
              <a:rPr lang="ar-SA" dirty="0" smtClean="0">
                <a:effectLst>
                  <a:glow rad="139700">
                    <a:schemeClr val="accent4">
                      <a:satMod val="175000"/>
                      <a:alpha val="40000"/>
                    </a:schemeClr>
                  </a:glow>
                </a:effectLst>
              </a:rPr>
              <a:t>:</a:t>
            </a:r>
          </a:p>
          <a:p>
            <a:r>
              <a:rPr lang="ar-SA" dirty="0" smtClean="0">
                <a:effectLst>
                  <a:glow rad="139700">
                    <a:schemeClr val="accent4">
                      <a:satMod val="175000"/>
                      <a:alpha val="40000"/>
                    </a:schemeClr>
                  </a:glow>
                </a:effectLst>
              </a:rPr>
              <a:t>هند القديري </a:t>
            </a:r>
          </a:p>
          <a:p>
            <a:r>
              <a:rPr lang="ar-SA" dirty="0" smtClean="0">
                <a:effectLst>
                  <a:glow rad="139700">
                    <a:schemeClr val="accent4">
                      <a:satMod val="175000"/>
                      <a:alpha val="40000"/>
                    </a:schemeClr>
                  </a:glow>
                </a:effectLst>
              </a:rPr>
              <a:t>اشواق آل قاسم </a:t>
            </a:r>
          </a:p>
        </p:txBody>
      </p:sp>
    </p:spTree>
    <p:extLst>
      <p:ext uri="{BB962C8B-B14F-4D97-AF65-F5344CB8AC3E}">
        <p14:creationId xmlns:p14="http://schemas.microsoft.com/office/powerpoint/2010/main" val="739439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59832" y="70339"/>
            <a:ext cx="5976664" cy="6671030"/>
          </a:xfrm>
          <a:solidFill>
            <a:schemeClr val="accent4">
              <a:lumMod val="20000"/>
              <a:lumOff val="80000"/>
            </a:schemeClr>
          </a:solidFill>
        </p:spPr>
        <p:txBody>
          <a:bodyPr>
            <a:noAutofit/>
          </a:bodyPr>
          <a:lstStyle/>
          <a:p>
            <a:pPr lvl="0"/>
            <a:r>
              <a:rPr lang="ar-SA" sz="3200" dirty="0">
                <a:solidFill>
                  <a:srgbClr val="7030A0"/>
                </a:solidFill>
              </a:rPr>
              <a:t>7</a:t>
            </a:r>
            <a:r>
              <a:rPr lang="ar-SA" sz="3200" dirty="0" smtClean="0">
                <a:solidFill>
                  <a:srgbClr val="7030A0"/>
                </a:solidFill>
              </a:rPr>
              <a:t>- الأداة </a:t>
            </a:r>
            <a:r>
              <a:rPr lang="ar-SA" sz="3200" dirty="0">
                <a:solidFill>
                  <a:srgbClr val="7030A0"/>
                </a:solidFill>
              </a:rPr>
              <a:t>:</a:t>
            </a:r>
            <a:r>
              <a:rPr lang="en-US" sz="3200" dirty="0">
                <a:solidFill>
                  <a:srgbClr val="7030A0"/>
                </a:solidFill>
              </a:rPr>
              <a:t/>
            </a:r>
            <a:br>
              <a:rPr lang="en-US" sz="3200" dirty="0">
                <a:solidFill>
                  <a:srgbClr val="7030A0"/>
                </a:solidFill>
              </a:rPr>
            </a:br>
            <a:r>
              <a:rPr lang="ar-SA" sz="3200" dirty="0">
                <a:solidFill>
                  <a:schemeClr val="accent3">
                    <a:lumMod val="50000"/>
                  </a:schemeClr>
                </a:solidFill>
              </a:rPr>
              <a:t>هي مبنى صرفي يؤدي وظائف خاصة في التركيب النحوي.</a:t>
            </a:r>
            <a:r>
              <a:rPr lang="en-US" sz="3200" dirty="0">
                <a:solidFill>
                  <a:schemeClr val="accent3">
                    <a:lumMod val="50000"/>
                  </a:schemeClr>
                </a:solidFill>
              </a:rPr>
              <a:t/>
            </a:r>
            <a:br>
              <a:rPr lang="en-US" sz="3200" dirty="0">
                <a:solidFill>
                  <a:schemeClr val="accent3">
                    <a:lumMod val="50000"/>
                  </a:schemeClr>
                </a:solidFill>
              </a:rPr>
            </a:br>
            <a:r>
              <a:rPr lang="ar-SA" sz="3200" dirty="0">
                <a:solidFill>
                  <a:schemeClr val="accent3">
                    <a:lumMod val="50000"/>
                  </a:schemeClr>
                </a:solidFill>
              </a:rPr>
              <a:t>والأداة عبارة عن مجموعة من الكلمات التي تمتاز بكثرة ورودها وأهميتها الخاصة في التراكيب العربية، وهي إلى جانب ذلك كله روابط تربط أجزاء الجملة بعضها ببعض، وتدل على مختلف العلاقات الداخلية بينها، ولقد تم التمييز </a:t>
            </a:r>
            <a:r>
              <a:rPr lang="ar-SA" sz="3200" dirty="0">
                <a:solidFill>
                  <a:srgbClr val="7030A0"/>
                </a:solidFill>
              </a:rPr>
              <a:t>بين نوعين منها :</a:t>
            </a:r>
            <a:r>
              <a:rPr lang="en-US" sz="3200" dirty="0">
                <a:solidFill>
                  <a:srgbClr val="7030A0"/>
                </a:solidFill>
              </a:rPr>
              <a:t/>
            </a:r>
            <a:br>
              <a:rPr lang="en-US" sz="3200" dirty="0">
                <a:solidFill>
                  <a:srgbClr val="7030A0"/>
                </a:solidFill>
              </a:rPr>
            </a:br>
            <a:r>
              <a:rPr lang="ar-SA" sz="3200" dirty="0">
                <a:solidFill>
                  <a:srgbClr val="FF0000"/>
                </a:solidFill>
              </a:rPr>
              <a:t>أ-</a:t>
            </a:r>
            <a:r>
              <a:rPr lang="ar-SA" sz="3200" dirty="0">
                <a:solidFill>
                  <a:schemeClr val="accent3">
                    <a:lumMod val="50000"/>
                  </a:schemeClr>
                </a:solidFill>
              </a:rPr>
              <a:t> الأدوات الداخلة على الجمل قرينتها الصدارة، كالنواسخ ،والنفي، والتوكيد ،والاستفهام، والنهي ،و الترجي.</a:t>
            </a:r>
            <a:r>
              <a:rPr lang="en-US" sz="3200" dirty="0">
                <a:solidFill>
                  <a:schemeClr val="accent3">
                    <a:lumMod val="50000"/>
                  </a:schemeClr>
                </a:solidFill>
              </a:rPr>
              <a:t/>
            </a:r>
            <a:br>
              <a:rPr lang="en-US" sz="3200" dirty="0">
                <a:solidFill>
                  <a:schemeClr val="accent3">
                    <a:lumMod val="50000"/>
                  </a:schemeClr>
                </a:solidFill>
              </a:rPr>
            </a:br>
            <a:endParaRPr lang="en-US" sz="3200" dirty="0">
              <a:solidFill>
                <a:srgbClr val="7030A0"/>
              </a:solidFill>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692696"/>
            <a:ext cx="2808312" cy="4320480"/>
          </a:xfrm>
          <a:prstGeom prst="rect">
            <a:avLst/>
          </a:prstGeom>
        </p:spPr>
      </p:pic>
    </p:spTree>
    <p:extLst>
      <p:ext uri="{BB962C8B-B14F-4D97-AF65-F5344CB8AC3E}">
        <p14:creationId xmlns:p14="http://schemas.microsoft.com/office/powerpoint/2010/main" val="4039896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2898715" cy="5832648"/>
          </a:xfrm>
          <a:prstGeom prst="rect">
            <a:avLst/>
          </a:prstGeom>
        </p:spPr>
      </p:pic>
      <p:sp>
        <p:nvSpPr>
          <p:cNvPr id="4" name="مستطيل 3"/>
          <p:cNvSpPr/>
          <p:nvPr/>
        </p:nvSpPr>
        <p:spPr>
          <a:xfrm>
            <a:off x="3798524" y="548680"/>
            <a:ext cx="4949940" cy="4893647"/>
          </a:xfrm>
          <a:prstGeom prst="rect">
            <a:avLst/>
          </a:prstGeom>
        </p:spPr>
        <p:txBody>
          <a:bodyPr wrap="square">
            <a:spAutoFit/>
          </a:bodyPr>
          <a:lstStyle/>
          <a:p>
            <a:r>
              <a:rPr lang="ar-SA" sz="2400" dirty="0">
                <a:solidFill>
                  <a:srgbClr val="FF0000"/>
                </a:solidFill>
              </a:rPr>
              <a:t>ب-</a:t>
            </a:r>
            <a:r>
              <a:rPr lang="ar-SA" sz="2400" dirty="0">
                <a:solidFill>
                  <a:schemeClr val="accent3">
                    <a:lumMod val="50000"/>
                  </a:schemeClr>
                </a:solidFill>
              </a:rPr>
              <a:t> الأدوات الداخلة على المفردات ورتبتها التقدم، كحروف الجر، والعطف ،والاستثناء، والتنفيس، والتحقيق، والتعجب، والتقليل، والابتداء، والنواصب والجوازم التي تجزم فعلا واحدا، فلهذه الأدوات وظيفة الربط بين الأبواب المفردة في داخل الجملة، لها وظيفة أداء معنى صرفي عام كالذي في أداة التعريف ،وتشترك الأدوات جميعا في أنها لا تدل على معان معجمية، ولكنها تدل على معنى وظيفي عام هو التعليق، حيث تكون الأداة هي العنصر الرابط بين أجزاء الجملة كلها، حتى يمكن للأداة عند حذف الجملة أن تؤدي المعنى كاملا كالذي نراه في عبارات مثل: </a:t>
            </a:r>
            <a:r>
              <a:rPr lang="ar-SA" sz="2400" dirty="0">
                <a:solidFill>
                  <a:srgbClr val="7030A0"/>
                </a:solidFill>
              </a:rPr>
              <a:t>لم، عمّ، متى، أين، ربما، إنّ، لعلّ، ليت، لو.</a:t>
            </a:r>
            <a:endParaRPr lang="ar-SA" sz="2400" dirty="0"/>
          </a:p>
        </p:txBody>
      </p:sp>
    </p:spTree>
    <p:extLst>
      <p:ext uri="{BB962C8B-B14F-4D97-AF65-F5344CB8AC3E}">
        <p14:creationId xmlns:p14="http://schemas.microsoft.com/office/powerpoint/2010/main" val="1813640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136904" cy="3528392"/>
          </a:xfrm>
          <a:solidFill>
            <a:schemeClr val="accent2">
              <a:lumMod val="20000"/>
              <a:lumOff val="80000"/>
            </a:schemeClr>
          </a:solidFill>
        </p:spPr>
        <p:txBody>
          <a:bodyPr>
            <a:noAutofit/>
          </a:bodyPr>
          <a:lstStyle/>
          <a:p>
            <a:pPr lvl="0"/>
            <a:r>
              <a:rPr lang="ar-SA" sz="2400" dirty="0" smtClean="0">
                <a:solidFill>
                  <a:schemeClr val="accent3">
                    <a:lumMod val="75000"/>
                  </a:schemeClr>
                </a:solidFill>
              </a:rPr>
              <a:t/>
            </a:r>
            <a:br>
              <a:rPr lang="ar-SA" sz="2400" dirty="0" smtClean="0">
                <a:solidFill>
                  <a:schemeClr val="accent3">
                    <a:lumMod val="75000"/>
                  </a:schemeClr>
                </a:solidFill>
              </a:rPr>
            </a:br>
            <a:r>
              <a:rPr lang="ar-SA" sz="2400" dirty="0">
                <a:solidFill>
                  <a:schemeClr val="accent3">
                    <a:lumMod val="75000"/>
                  </a:schemeClr>
                </a:solidFill>
              </a:rPr>
              <a:t/>
            </a:r>
            <a:br>
              <a:rPr lang="ar-SA" sz="2400" dirty="0">
                <a:solidFill>
                  <a:schemeClr val="accent3">
                    <a:lumMod val="75000"/>
                  </a:schemeClr>
                </a:solidFill>
              </a:rPr>
            </a:br>
            <a:r>
              <a:rPr lang="ar-SA" sz="2400" dirty="0" smtClean="0">
                <a:solidFill>
                  <a:schemeClr val="accent3">
                    <a:lumMod val="75000"/>
                  </a:schemeClr>
                </a:solidFill>
              </a:rPr>
              <a:t>8- النغمة</a:t>
            </a:r>
            <a:r>
              <a:rPr lang="ar-SA" sz="2400" dirty="0">
                <a:solidFill>
                  <a:schemeClr val="accent3">
                    <a:lumMod val="75000"/>
                  </a:schemeClr>
                </a:solidFill>
              </a:rPr>
              <a:t>:</a:t>
            </a:r>
            <a:r>
              <a:rPr lang="en-US" sz="2400" dirty="0">
                <a:solidFill>
                  <a:schemeClr val="accent3">
                    <a:lumMod val="75000"/>
                  </a:schemeClr>
                </a:solidFill>
              </a:rPr>
              <a:t/>
            </a:r>
            <a:br>
              <a:rPr lang="en-US" sz="2400" dirty="0">
                <a:solidFill>
                  <a:schemeClr val="accent3">
                    <a:lumMod val="75000"/>
                  </a:schemeClr>
                </a:solidFill>
              </a:rPr>
            </a:br>
            <a:r>
              <a:rPr lang="ar-SA" sz="2400" dirty="0">
                <a:solidFill>
                  <a:schemeClr val="accent2">
                    <a:lumMod val="75000"/>
                  </a:schemeClr>
                </a:solidFill>
              </a:rPr>
              <a:t>هي الإطار الصوتي الذي تقال به الجملة في السياق.</a:t>
            </a:r>
            <a:r>
              <a:rPr lang="en-US" sz="2400" dirty="0">
                <a:solidFill>
                  <a:schemeClr val="accent2">
                    <a:lumMod val="75000"/>
                  </a:schemeClr>
                </a:solidFill>
              </a:rPr>
              <a:t/>
            </a:r>
            <a:br>
              <a:rPr lang="en-US" sz="2400" dirty="0">
                <a:solidFill>
                  <a:schemeClr val="accent2">
                    <a:lumMod val="75000"/>
                  </a:schemeClr>
                </a:solidFill>
              </a:rPr>
            </a:br>
            <a:r>
              <a:rPr lang="ar-SA" sz="2400" dirty="0">
                <a:solidFill>
                  <a:schemeClr val="accent2">
                    <a:lumMod val="75000"/>
                  </a:schemeClr>
                </a:solidFill>
              </a:rPr>
              <a:t>فهناك أشكال للتنغيم تنطق بها الجملة </a:t>
            </a:r>
            <a:r>
              <a:rPr lang="ar-SA" sz="2400" dirty="0" err="1" smtClean="0">
                <a:solidFill>
                  <a:schemeClr val="accent2">
                    <a:lumMod val="75000"/>
                  </a:schemeClr>
                </a:solidFill>
              </a:rPr>
              <a:t>الأستفهامية</a:t>
            </a:r>
            <a:r>
              <a:rPr lang="ar-SA" sz="2400" dirty="0" smtClean="0">
                <a:solidFill>
                  <a:schemeClr val="accent2">
                    <a:lumMod val="75000"/>
                  </a:schemeClr>
                </a:solidFill>
              </a:rPr>
              <a:t> </a:t>
            </a:r>
            <a:r>
              <a:rPr lang="ar-SA" sz="2400" dirty="0">
                <a:solidFill>
                  <a:schemeClr val="accent2">
                    <a:lumMod val="75000"/>
                  </a:schemeClr>
                </a:solidFill>
              </a:rPr>
              <a:t>أو الجملة المثبتة أو المنفية أو المؤكدة أو جملة النداء أو التمني والعرض، مثل :</a:t>
            </a:r>
            <a:r>
              <a:rPr lang="ar-SA" sz="2400" dirty="0">
                <a:solidFill>
                  <a:schemeClr val="accent3">
                    <a:lumMod val="75000"/>
                  </a:schemeClr>
                </a:solidFill>
              </a:rPr>
              <a:t>يا سلام! او يا الله! او لا! .</a:t>
            </a:r>
            <a:r>
              <a:rPr lang="en-US" sz="2400" dirty="0">
                <a:solidFill>
                  <a:schemeClr val="accent3">
                    <a:lumMod val="75000"/>
                  </a:schemeClr>
                </a:solidFill>
              </a:rPr>
              <a:t/>
            </a:r>
            <a:br>
              <a:rPr lang="en-US" sz="2400" dirty="0">
                <a:solidFill>
                  <a:schemeClr val="accent3">
                    <a:lumMod val="75000"/>
                  </a:schemeClr>
                </a:solidFill>
              </a:rPr>
            </a:br>
            <a:r>
              <a:rPr lang="ar-SA" sz="2400" dirty="0">
                <a:solidFill>
                  <a:schemeClr val="accent2">
                    <a:lumMod val="75000"/>
                  </a:schemeClr>
                </a:solidFill>
              </a:rPr>
              <a:t>كما يقوم التنغيم في الكلام المنطوق مقام علامات الترقيم في الكلام المكتوب، بل إن هذه العلامات ما هي إلا تعبير عن الأشكال والصيغ </a:t>
            </a:r>
            <a:r>
              <a:rPr lang="ar-SA" sz="2400" dirty="0" err="1">
                <a:solidFill>
                  <a:schemeClr val="accent2">
                    <a:lumMod val="75000"/>
                  </a:schemeClr>
                </a:solidFill>
              </a:rPr>
              <a:t>التنغيمية</a:t>
            </a:r>
            <a:r>
              <a:rPr lang="ar-SA" sz="2400" dirty="0">
                <a:solidFill>
                  <a:schemeClr val="accent2">
                    <a:lumMod val="75000"/>
                  </a:schemeClr>
                </a:solidFill>
              </a:rPr>
              <a:t> المصاحبة للكلام في المقام الذي حدث </a:t>
            </a:r>
            <a:r>
              <a:rPr lang="ar-SA" sz="2400" dirty="0" smtClean="0">
                <a:solidFill>
                  <a:schemeClr val="accent2">
                    <a:lumMod val="75000"/>
                  </a:schemeClr>
                </a:solidFill>
              </a:rPr>
              <a:t>فيه.</a:t>
            </a:r>
            <a:br>
              <a:rPr lang="ar-SA" sz="2400" dirty="0" smtClean="0">
                <a:solidFill>
                  <a:schemeClr val="accent2">
                    <a:lumMod val="75000"/>
                  </a:schemeClr>
                </a:solidFill>
              </a:rPr>
            </a:br>
            <a:r>
              <a:rPr lang="ar-SA" sz="2400" dirty="0" smtClean="0">
                <a:solidFill>
                  <a:schemeClr val="accent3">
                    <a:lumMod val="75000"/>
                  </a:schemeClr>
                </a:solidFill>
              </a:rPr>
              <a:t>حضر علي </a:t>
            </a:r>
            <a:r>
              <a:rPr lang="ar-SA" sz="2400" dirty="0" smtClean="0">
                <a:solidFill>
                  <a:schemeClr val="accent2">
                    <a:lumMod val="75000"/>
                  </a:schemeClr>
                </a:solidFill>
              </a:rPr>
              <a:t>– اذا زاد نبر الكلمة حضر فأنه يؤكد حدث الحضور لا غيره.</a:t>
            </a:r>
            <a:br>
              <a:rPr lang="ar-SA" sz="2400" dirty="0" smtClean="0">
                <a:solidFill>
                  <a:schemeClr val="accent2">
                    <a:lumMod val="75000"/>
                  </a:schemeClr>
                </a:solidFill>
              </a:rPr>
            </a:br>
            <a:r>
              <a:rPr lang="ar-SA" sz="2400" dirty="0" smtClean="0">
                <a:solidFill>
                  <a:schemeClr val="accent3">
                    <a:lumMod val="75000"/>
                  </a:schemeClr>
                </a:solidFill>
              </a:rPr>
              <a:t>بلادُ بعيدة </a:t>
            </a:r>
            <a:r>
              <a:rPr lang="ar-SA" sz="2400" dirty="0" smtClean="0">
                <a:solidFill>
                  <a:schemeClr val="accent2">
                    <a:lumMod val="75000"/>
                  </a:schemeClr>
                </a:solidFill>
              </a:rPr>
              <a:t>– مد الياء ليبين شدة البعد بعداً طويلاً.</a:t>
            </a:r>
            <a:br>
              <a:rPr lang="ar-SA" sz="2400" dirty="0" smtClean="0">
                <a:solidFill>
                  <a:schemeClr val="accent2">
                    <a:lumMod val="75000"/>
                  </a:schemeClr>
                </a:solidFill>
              </a:rPr>
            </a:br>
            <a:r>
              <a:rPr lang="en-US" sz="2400" dirty="0">
                <a:solidFill>
                  <a:schemeClr val="accent2">
                    <a:lumMod val="75000"/>
                  </a:schemeClr>
                </a:solidFill>
              </a:rPr>
              <a:t/>
            </a:r>
            <a:br>
              <a:rPr lang="en-US" sz="2400" dirty="0">
                <a:solidFill>
                  <a:schemeClr val="accent2">
                    <a:lumMod val="75000"/>
                  </a:schemeClr>
                </a:solidFill>
              </a:rPr>
            </a:br>
            <a:endParaRPr lang="ar-SA" sz="2400" dirty="0">
              <a:solidFill>
                <a:schemeClr val="accent2">
                  <a:lumMod val="75000"/>
                </a:schemeClr>
              </a:solidFill>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4005064"/>
            <a:ext cx="5472608" cy="2677721"/>
          </a:xfrm>
          <a:prstGeom prst="rect">
            <a:avLst/>
          </a:prstGeom>
        </p:spPr>
      </p:pic>
    </p:spTree>
    <p:extLst>
      <p:ext uri="{BB962C8B-B14F-4D97-AF65-F5344CB8AC3E}">
        <p14:creationId xmlns:p14="http://schemas.microsoft.com/office/powerpoint/2010/main" val="2118214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val="248307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3563888" y="116632"/>
            <a:ext cx="5472608" cy="6624736"/>
          </a:xfrm>
        </p:spPr>
        <p:style>
          <a:lnRef idx="1">
            <a:schemeClr val="dk1"/>
          </a:lnRef>
          <a:fillRef idx="2">
            <a:schemeClr val="dk1"/>
          </a:fillRef>
          <a:effectRef idx="1">
            <a:schemeClr val="dk1"/>
          </a:effectRef>
          <a:fontRef idx="minor">
            <a:schemeClr val="dk1"/>
          </a:fontRef>
        </p:style>
        <p:txBody>
          <a:bodyPr>
            <a:noAutofit/>
          </a:bodyPr>
          <a:lstStyle/>
          <a:p>
            <a:r>
              <a:rPr lang="ar-SA" sz="3600" dirty="0">
                <a:solidFill>
                  <a:srgbClr val="F034F4"/>
                </a:solidFill>
              </a:rPr>
              <a:t>القرائن اللفظية:</a:t>
            </a:r>
            <a:r>
              <a:rPr lang="en-US" sz="3600" dirty="0">
                <a:solidFill>
                  <a:srgbClr val="F034F4"/>
                </a:solidFill>
              </a:rPr>
              <a:t/>
            </a:r>
            <a:br>
              <a:rPr lang="en-US" sz="3600" dirty="0">
                <a:solidFill>
                  <a:srgbClr val="F034F4"/>
                </a:solidFill>
              </a:rPr>
            </a:br>
            <a:r>
              <a:rPr lang="ar-SA" sz="3600" dirty="0">
                <a:solidFill>
                  <a:srgbClr val="0070C0"/>
                </a:solidFill>
              </a:rPr>
              <a:t>وهي ما يقدمه علما الأصوات والصرف للنحو من قرائن صوتيه وصرفيه. </a:t>
            </a:r>
            <a:r>
              <a:rPr lang="en-US" sz="3600" dirty="0">
                <a:solidFill>
                  <a:srgbClr val="0070C0"/>
                </a:solidFill>
              </a:rPr>
              <a:t/>
            </a:r>
            <a:br>
              <a:rPr lang="en-US" sz="3600" dirty="0">
                <a:solidFill>
                  <a:srgbClr val="0070C0"/>
                </a:solidFill>
              </a:rPr>
            </a:br>
            <a:r>
              <a:rPr lang="ar-SA" sz="3600" dirty="0">
                <a:solidFill>
                  <a:srgbClr val="0070C0"/>
                </a:solidFill>
              </a:rPr>
              <a:t>ومثل هذه القرائن مثل معالم الطريق التي يهتدي المرء إلى المكان الذي يقصده، وتختلف القرائن باختلاف اللغات، وفي العربية من القرائن اللفظية ما يلي:</a:t>
            </a:r>
            <a:r>
              <a:rPr lang="en-US" sz="2800" dirty="0">
                <a:solidFill>
                  <a:srgbClr val="0070C0"/>
                </a:solidFill>
              </a:rPr>
              <a:t/>
            </a:r>
            <a:br>
              <a:rPr lang="en-US" sz="2800" dirty="0">
                <a:solidFill>
                  <a:srgbClr val="0070C0"/>
                </a:solidFill>
              </a:rPr>
            </a:br>
            <a:endParaRPr lang="ar-SA" sz="2800" dirty="0">
              <a:solidFill>
                <a:srgbClr val="0070C0"/>
              </a:solidFill>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5" y="116632"/>
            <a:ext cx="3384376" cy="6624736"/>
          </a:xfrm>
        </p:spPr>
      </p:pic>
    </p:spTree>
    <p:extLst>
      <p:ext uri="{BB962C8B-B14F-4D97-AF65-F5344CB8AC3E}">
        <p14:creationId xmlns:p14="http://schemas.microsoft.com/office/powerpoint/2010/main" val="2990071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3754760" cy="3370386"/>
          </a:xfrm>
        </p:spPr>
        <p:txBody>
          <a:bodyPr/>
          <a:lstStyle/>
          <a:p>
            <a:endParaRPr lang="ar-SA" dirty="0"/>
          </a:p>
        </p:txBody>
      </p:sp>
      <p:sp>
        <p:nvSpPr>
          <p:cNvPr id="3" name="عنصر نائب للمحتوى 2"/>
          <p:cNvSpPr>
            <a:spLocks noGrp="1"/>
          </p:cNvSpPr>
          <p:nvPr>
            <p:ph idx="1"/>
          </p:nvPr>
        </p:nvSpPr>
        <p:spPr>
          <a:xfrm>
            <a:off x="4139952" y="404664"/>
            <a:ext cx="4752528" cy="6048672"/>
          </a:xfrm>
        </p:spPr>
        <p:txBody>
          <a:bodyPr>
            <a:normAutofit fontScale="25000" lnSpcReduction="20000"/>
          </a:bodyPr>
          <a:lstStyle/>
          <a:p>
            <a:endParaRPr lang="ar-SA" sz="11200" dirty="0" smtClean="0">
              <a:solidFill>
                <a:srgbClr val="F034F4"/>
              </a:solidFill>
            </a:endParaRPr>
          </a:p>
          <a:p>
            <a:r>
              <a:rPr lang="ar-SA" sz="11200" dirty="0">
                <a:solidFill>
                  <a:srgbClr val="F034F4"/>
                </a:solidFill>
              </a:rPr>
              <a:t>1</a:t>
            </a:r>
            <a:r>
              <a:rPr lang="ar-SA" sz="11200" dirty="0" smtClean="0">
                <a:solidFill>
                  <a:srgbClr val="F034F4"/>
                </a:solidFill>
              </a:rPr>
              <a:t>- </a:t>
            </a:r>
            <a:r>
              <a:rPr lang="ar-SA" sz="11200" dirty="0">
                <a:solidFill>
                  <a:srgbClr val="F034F4"/>
                </a:solidFill>
              </a:rPr>
              <a:t>العلامة الإعرابية:</a:t>
            </a:r>
            <a:r>
              <a:rPr lang="en-US" sz="11200" dirty="0">
                <a:solidFill>
                  <a:srgbClr val="F034F4"/>
                </a:solidFill>
              </a:rPr>
              <a:t/>
            </a:r>
            <a:br>
              <a:rPr lang="en-US" sz="11200" dirty="0">
                <a:solidFill>
                  <a:srgbClr val="F034F4"/>
                </a:solidFill>
              </a:rPr>
            </a:br>
            <a:r>
              <a:rPr lang="ar-SA" sz="11200" dirty="0">
                <a:solidFill>
                  <a:srgbClr val="0070C0"/>
                </a:solidFill>
              </a:rPr>
              <a:t>إن النحاة القدامى بالغوا في الاتكال على قرينة الإعراب أي انهم بنو نحوهم كله على الإعراب مع ان الإعراب وحده لا يقوى على تبيان المعنى النحوي .</a:t>
            </a:r>
            <a:r>
              <a:rPr lang="en-US" sz="11200" dirty="0">
                <a:solidFill>
                  <a:srgbClr val="0070C0"/>
                </a:solidFill>
              </a:rPr>
              <a:t/>
            </a:r>
            <a:br>
              <a:rPr lang="en-US" sz="11200" dirty="0">
                <a:solidFill>
                  <a:srgbClr val="0070C0"/>
                </a:solidFill>
              </a:rPr>
            </a:br>
            <a:r>
              <a:rPr lang="ar-SA" sz="11200" dirty="0">
                <a:solidFill>
                  <a:srgbClr val="0070C0"/>
                </a:solidFill>
              </a:rPr>
              <a:t>واخذوا ينتبهون على العامل حين درسوا الحركات التي تتغير بتغير المواقع ،فكل حركة إذن هي مظهر لعامل ما من العوامل المؤثرة.</a:t>
            </a:r>
            <a:r>
              <a:rPr lang="en-US" sz="11200" dirty="0">
                <a:solidFill>
                  <a:srgbClr val="0070C0"/>
                </a:solidFill>
              </a:rPr>
              <a:t/>
            </a:r>
            <a:br>
              <a:rPr lang="en-US" sz="11200" dirty="0">
                <a:solidFill>
                  <a:srgbClr val="0070C0"/>
                </a:solidFill>
              </a:rPr>
            </a:br>
            <a:r>
              <a:rPr lang="ar-SA" sz="11200" dirty="0">
                <a:solidFill>
                  <a:srgbClr val="0070C0"/>
                </a:solidFill>
              </a:rPr>
              <a:t>ويلاحظ أن العلامة الإعرابية قد تكون القرينة الواحدة التي تفسر الأسناد مثل </a:t>
            </a:r>
            <a:r>
              <a:rPr lang="ar-SA" sz="11200" dirty="0">
                <a:solidFill>
                  <a:schemeClr val="accent4">
                    <a:lumMod val="75000"/>
                  </a:schemeClr>
                </a:solidFill>
              </a:rPr>
              <a:t>(انما يخشى اللهُ من </a:t>
            </a:r>
            <a:r>
              <a:rPr lang="ar-SA" sz="11200" dirty="0" smtClean="0">
                <a:solidFill>
                  <a:schemeClr val="accent4">
                    <a:lumMod val="75000"/>
                  </a:schemeClr>
                </a:solidFill>
              </a:rPr>
              <a:t>عباده العلماءُ</a:t>
            </a:r>
            <a:r>
              <a:rPr lang="ar-SA" sz="11200" dirty="0">
                <a:solidFill>
                  <a:schemeClr val="accent4">
                    <a:lumMod val="75000"/>
                  </a:schemeClr>
                </a:solidFill>
              </a:rPr>
              <a:t>).</a:t>
            </a:r>
            <a:r>
              <a:rPr lang="en-US" sz="11200" dirty="0">
                <a:solidFill>
                  <a:schemeClr val="accent4">
                    <a:lumMod val="75000"/>
                  </a:schemeClr>
                </a:solidFill>
              </a:rPr>
              <a:t/>
            </a:r>
            <a:br>
              <a:rPr lang="en-US" sz="11200" dirty="0">
                <a:solidFill>
                  <a:schemeClr val="accent4">
                    <a:lumMod val="75000"/>
                  </a:schemeClr>
                </a:solidFill>
              </a:rPr>
            </a:br>
            <a:r>
              <a:rPr lang="ar-SA" sz="11200" dirty="0">
                <a:solidFill>
                  <a:srgbClr val="0070C0"/>
                </a:solidFill>
              </a:rPr>
              <a:t>------------------</a:t>
            </a:r>
            <a:r>
              <a:rPr lang="en-US" dirty="0">
                <a:solidFill>
                  <a:srgbClr val="0070C0"/>
                </a:solidFill>
              </a:rPr>
              <a:t/>
            </a:r>
            <a:br>
              <a:rPr lang="en-US" dirty="0">
                <a:solidFill>
                  <a:srgbClr val="0070C0"/>
                </a:solidFill>
              </a:rPr>
            </a:br>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404664"/>
            <a:ext cx="3816424" cy="5904656"/>
          </a:xfrm>
          <a:prstGeom prst="rect">
            <a:avLst/>
          </a:prstGeom>
        </p:spPr>
      </p:pic>
    </p:spTree>
    <p:extLst>
      <p:ext uri="{BB962C8B-B14F-4D97-AF65-F5344CB8AC3E}">
        <p14:creationId xmlns:p14="http://schemas.microsoft.com/office/powerpoint/2010/main" val="3178485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139952" y="116632"/>
            <a:ext cx="4824536" cy="6624736"/>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oAutofit/>
          </a:bodyPr>
          <a:lstStyle/>
          <a:p>
            <a:pPr lvl="0"/>
            <a:r>
              <a:rPr lang="ar-SA" sz="2800" dirty="0" smtClean="0">
                <a:solidFill>
                  <a:schemeClr val="tx2">
                    <a:lumMod val="60000"/>
                    <a:lumOff val="40000"/>
                  </a:schemeClr>
                </a:solidFill>
              </a:rPr>
              <a:t>2- الرتبة </a:t>
            </a:r>
            <a:r>
              <a:rPr lang="ar-SA" sz="2800" dirty="0">
                <a:solidFill>
                  <a:schemeClr val="tx2">
                    <a:lumMod val="60000"/>
                    <a:lumOff val="40000"/>
                  </a:schemeClr>
                </a:solidFill>
              </a:rPr>
              <a:t>:</a:t>
            </a:r>
            <a:r>
              <a:rPr lang="en-US" sz="2800" dirty="0">
                <a:solidFill>
                  <a:schemeClr val="tx2">
                    <a:lumMod val="60000"/>
                    <a:lumOff val="40000"/>
                  </a:schemeClr>
                </a:solidFill>
              </a:rPr>
              <a:t/>
            </a:r>
            <a:br>
              <a:rPr lang="en-US" sz="2800" dirty="0">
                <a:solidFill>
                  <a:schemeClr val="tx2">
                    <a:lumMod val="60000"/>
                    <a:lumOff val="40000"/>
                  </a:schemeClr>
                </a:solidFill>
              </a:rPr>
            </a:br>
            <a:r>
              <a:rPr lang="ar-SA" sz="2800" dirty="0"/>
              <a:t>هي وصف لمواقع الكلمات في التراكيب .</a:t>
            </a:r>
            <a:r>
              <a:rPr lang="en-US" sz="2800" dirty="0"/>
              <a:t/>
            </a:r>
            <a:br>
              <a:rPr lang="en-US" sz="2800" dirty="0"/>
            </a:br>
            <a:r>
              <a:rPr lang="ar-SA" sz="2800" dirty="0">
                <a:solidFill>
                  <a:srgbClr val="00B050"/>
                </a:solidFill>
              </a:rPr>
              <a:t>وللرتبة نوعان : رتبة محفوظة ورتبة غير محفوظة.</a:t>
            </a:r>
            <a:r>
              <a:rPr lang="en-US" sz="2800" dirty="0">
                <a:solidFill>
                  <a:srgbClr val="00B050"/>
                </a:solidFill>
              </a:rPr>
              <a:t/>
            </a:r>
            <a:br>
              <a:rPr lang="en-US" sz="2800" dirty="0">
                <a:solidFill>
                  <a:srgbClr val="00B050"/>
                </a:solidFill>
              </a:rPr>
            </a:br>
            <a:r>
              <a:rPr lang="ar-SA" sz="2800" dirty="0">
                <a:solidFill>
                  <a:schemeClr val="tx2">
                    <a:lumMod val="60000"/>
                    <a:lumOff val="40000"/>
                  </a:schemeClr>
                </a:solidFill>
              </a:rPr>
              <a:t>والرتبة المحفوظة:</a:t>
            </a:r>
            <a:r>
              <a:rPr lang="en-US" sz="2800" dirty="0">
                <a:solidFill>
                  <a:schemeClr val="tx2">
                    <a:lumMod val="60000"/>
                    <a:lumOff val="40000"/>
                  </a:schemeClr>
                </a:solidFill>
              </a:rPr>
              <a:t/>
            </a:r>
            <a:br>
              <a:rPr lang="en-US" sz="2800" dirty="0">
                <a:solidFill>
                  <a:schemeClr val="tx2">
                    <a:lumMod val="60000"/>
                    <a:lumOff val="40000"/>
                  </a:schemeClr>
                </a:solidFill>
              </a:rPr>
            </a:br>
            <a:r>
              <a:rPr lang="ar-SA" sz="2800" dirty="0"/>
              <a:t>هي رتبة في نظام اللغة وفي الاستعمال وفي الوقت نفسه، ومن أمثلة الرتب المحفوظة تقدم الموصول على الصلة، والموصوف على الصفة، والمؤكد على التوكيد، والفعل على الفاعل، والمضاف على المضاف إليه، وأدوات الشرط والجزم والنفي والاستفهام ، وهي التي وصفت بأن لها الصدارة دوما.</a:t>
            </a:r>
            <a:r>
              <a:rPr lang="en-US" sz="2800" dirty="0"/>
              <a:t/>
            </a:r>
            <a:br>
              <a:rPr lang="en-US" sz="2800" dirty="0"/>
            </a:br>
            <a:endParaRPr lang="ar-SA" sz="2800" dirty="0"/>
          </a:p>
        </p:txBody>
      </p:sp>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908720"/>
            <a:ext cx="3744416" cy="5112568"/>
          </a:xfrm>
          <a:prstGeom prst="rect">
            <a:avLst/>
          </a:prstGeom>
        </p:spPr>
      </p:pic>
    </p:spTree>
    <p:extLst>
      <p:ext uri="{BB962C8B-B14F-4D97-AF65-F5344CB8AC3E}">
        <p14:creationId xmlns:p14="http://schemas.microsoft.com/office/powerpoint/2010/main" val="988896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404664"/>
            <a:ext cx="3384376" cy="6264696"/>
          </a:xfrm>
          <a:prstGeom prst="rect">
            <a:avLst/>
          </a:prstGeom>
        </p:spPr>
      </p:pic>
      <p:sp>
        <p:nvSpPr>
          <p:cNvPr id="3" name="مستطيل 2"/>
          <p:cNvSpPr/>
          <p:nvPr/>
        </p:nvSpPr>
        <p:spPr>
          <a:xfrm>
            <a:off x="3825483" y="-14028"/>
            <a:ext cx="5040560" cy="7848302"/>
          </a:xfrm>
          <a:prstGeom prst="rect">
            <a:avLst/>
          </a:prstGeom>
        </p:spPr>
        <p:txBody>
          <a:bodyPr wrap="square">
            <a:spAutoFit/>
          </a:bodyPr>
          <a:lstStyle/>
          <a:p>
            <a:r>
              <a:rPr lang="ar-SA" sz="2800" dirty="0">
                <a:solidFill>
                  <a:schemeClr val="tx2">
                    <a:lumMod val="60000"/>
                    <a:lumOff val="40000"/>
                  </a:schemeClr>
                </a:solidFill>
              </a:rPr>
              <a:t>والرتبة الغير محفوظة: </a:t>
            </a:r>
            <a:r>
              <a:rPr lang="en-US" sz="2800" dirty="0">
                <a:solidFill>
                  <a:schemeClr val="tx2">
                    <a:lumMod val="60000"/>
                    <a:lumOff val="40000"/>
                  </a:schemeClr>
                </a:solidFill>
              </a:rPr>
              <a:t/>
            </a:r>
            <a:br>
              <a:rPr lang="en-US" sz="2800" dirty="0">
                <a:solidFill>
                  <a:schemeClr val="tx2">
                    <a:lumMod val="60000"/>
                    <a:lumOff val="40000"/>
                  </a:schemeClr>
                </a:solidFill>
              </a:rPr>
            </a:br>
            <a:r>
              <a:rPr lang="ar-SA" sz="2800" dirty="0"/>
              <a:t>هي رتبة في النظام فقط وقد يحكم الاستعمال بوجوب عكسها، ومن أمثلة الرتب غير المحفوظة تقديم المفعول على الفاعل في نحو: " حياك الله " ، وتقدم المبتدأ على الخبر، والفاعل على المفعول والفعل على المفعول، والفعل على الحال، وليس القصد من الفصل بين </a:t>
            </a:r>
            <a:r>
              <a:rPr lang="ar-SA" sz="2800" dirty="0" err="1"/>
              <a:t>ذيك</a:t>
            </a:r>
            <a:r>
              <a:rPr lang="ar-SA" sz="2800" dirty="0"/>
              <a:t> النوعين من الرتبة إخراج الرتب غير المحفوظة من نطاق النحو نهائيا، لأنها قد تكون القرينة الوحيدة التي يلجأ إليها لكشف علاقة الإسناد ولا سيما في المبنيات وما لا تظهر عليه الحركة، ويظهر أن بين الرتب النحوية وبين الظواهر الموقعة رحما موصولة لأن الرتبة حفظ الموقع، وهي هنا تعتبر القرينة الرئيسة الدالة على الباب النحوي.</a:t>
            </a:r>
            <a:r>
              <a:rPr lang="en-US" sz="2800" dirty="0"/>
              <a:t/>
            </a:r>
            <a:br>
              <a:rPr lang="en-US" sz="2800" dirty="0"/>
            </a:br>
            <a:r>
              <a:rPr lang="ar-SA" sz="2800" dirty="0"/>
              <a:t>--------------------------</a:t>
            </a:r>
            <a:r>
              <a:rPr lang="en-US" sz="2800" dirty="0"/>
              <a:t/>
            </a:r>
            <a:br>
              <a:rPr lang="en-US" sz="2800" dirty="0"/>
            </a:br>
            <a:endParaRPr lang="ar-SA" sz="2800" dirty="0"/>
          </a:p>
        </p:txBody>
      </p:sp>
    </p:spTree>
    <p:extLst>
      <p:ext uri="{BB962C8B-B14F-4D97-AF65-F5344CB8AC3E}">
        <p14:creationId xmlns:p14="http://schemas.microsoft.com/office/powerpoint/2010/main" val="169224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779912" y="404663"/>
            <a:ext cx="4906888" cy="6235287"/>
          </a:xfrm>
          <a:solidFill>
            <a:schemeClr val="bg1">
              <a:lumMod val="85000"/>
            </a:schemeClr>
          </a:solidFill>
          <a:ln>
            <a:solidFill>
              <a:schemeClr val="accent2">
                <a:lumMod val="60000"/>
                <a:lumOff val="40000"/>
              </a:schemeClr>
            </a:solidFill>
          </a:ln>
        </p:spPr>
        <p:txBody>
          <a:bodyPr>
            <a:noAutofit/>
          </a:bodyPr>
          <a:lstStyle/>
          <a:p>
            <a:pPr lvl="0"/>
            <a:r>
              <a:rPr lang="ar-SA" sz="3600" dirty="0" smtClean="0">
                <a:solidFill>
                  <a:srgbClr val="FD887F"/>
                </a:solidFill>
              </a:rPr>
              <a:t>3- الصيغة</a:t>
            </a:r>
            <a:r>
              <a:rPr lang="ar-SA" sz="3600" dirty="0">
                <a:solidFill>
                  <a:srgbClr val="FD887F"/>
                </a:solidFill>
              </a:rPr>
              <a:t>:</a:t>
            </a:r>
            <a:r>
              <a:rPr lang="en-US" sz="3600" dirty="0">
                <a:solidFill>
                  <a:srgbClr val="FD887F"/>
                </a:solidFill>
              </a:rPr>
              <a:t/>
            </a:r>
            <a:br>
              <a:rPr lang="en-US" sz="3600" dirty="0">
                <a:solidFill>
                  <a:srgbClr val="FD887F"/>
                </a:solidFill>
              </a:rPr>
            </a:br>
            <a:r>
              <a:rPr lang="ar-SA" sz="3600" dirty="0">
                <a:solidFill>
                  <a:schemeClr val="accent2">
                    <a:lumMod val="50000"/>
                  </a:schemeClr>
                </a:solidFill>
              </a:rPr>
              <a:t>هي المبنى الصرفي للأسماء والأفعال والصفات. وهي قرينة لفظية يقدمها علم الصرف للنحو .ومن أمثلته الفاعل والمفعول والمبتدأ والخبر ونائب الفاعل .</a:t>
            </a:r>
            <a:r>
              <a:rPr lang="en-US" sz="3600" dirty="0">
                <a:solidFill>
                  <a:schemeClr val="accent2">
                    <a:lumMod val="50000"/>
                  </a:schemeClr>
                </a:solidFill>
              </a:rPr>
              <a:t/>
            </a:r>
            <a:br>
              <a:rPr lang="en-US" sz="3600" dirty="0">
                <a:solidFill>
                  <a:schemeClr val="accent2">
                    <a:lumMod val="50000"/>
                  </a:schemeClr>
                </a:solidFill>
              </a:rPr>
            </a:br>
            <a:r>
              <a:rPr lang="ar-SA" sz="2400" dirty="0">
                <a:solidFill>
                  <a:srgbClr val="FD887F"/>
                </a:solidFill>
              </a:rPr>
              <a:t>     </a:t>
            </a:r>
            <a:r>
              <a:rPr lang="en-US" sz="2400" dirty="0">
                <a:solidFill>
                  <a:schemeClr val="accent2">
                    <a:lumMod val="50000"/>
                  </a:schemeClr>
                </a:solidFill>
              </a:rPr>
              <a:t/>
            </a:r>
            <a:br>
              <a:rPr lang="en-US" sz="2400" dirty="0">
                <a:solidFill>
                  <a:schemeClr val="accent2">
                    <a:lumMod val="50000"/>
                  </a:schemeClr>
                </a:solidFill>
              </a:rPr>
            </a:br>
            <a:r>
              <a:rPr lang="ar-SA" sz="2400" dirty="0">
                <a:solidFill>
                  <a:schemeClr val="accent2">
                    <a:lumMod val="50000"/>
                  </a:schemeClr>
                </a:solidFill>
              </a:rPr>
              <a:t> </a:t>
            </a:r>
            <a:r>
              <a:rPr lang="en-US" sz="2400" dirty="0">
                <a:solidFill>
                  <a:schemeClr val="accent2">
                    <a:lumMod val="50000"/>
                  </a:schemeClr>
                </a:solidFill>
              </a:rPr>
              <a:t/>
            </a:r>
            <a:br>
              <a:rPr lang="en-US" sz="2400" dirty="0">
                <a:solidFill>
                  <a:schemeClr val="accent2">
                    <a:lumMod val="50000"/>
                  </a:schemeClr>
                </a:solidFill>
              </a:rPr>
            </a:br>
            <a:endParaRPr lang="ar-SA" sz="2400" dirty="0">
              <a:solidFill>
                <a:schemeClr val="accent2">
                  <a:lumMod val="50000"/>
                </a:schemeClr>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1" y="908720"/>
            <a:ext cx="3240359" cy="45365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36520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067944" y="274638"/>
            <a:ext cx="4618856" cy="130026"/>
          </a:xfrm>
        </p:spPr>
        <p:txBody>
          <a:bodyPr>
            <a:normAutofit fontScale="90000"/>
          </a:bodyPr>
          <a:lstStyle/>
          <a:p>
            <a:endParaRPr lang="ar-SA"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764704"/>
            <a:ext cx="3456384" cy="5688632"/>
          </a:xfrm>
          <a:prstGeom prst="rect">
            <a:avLst/>
          </a:prstGeom>
        </p:spPr>
      </p:pic>
      <p:sp>
        <p:nvSpPr>
          <p:cNvPr id="4" name="مستطيل 3"/>
          <p:cNvSpPr/>
          <p:nvPr/>
        </p:nvSpPr>
        <p:spPr>
          <a:xfrm>
            <a:off x="3994295" y="548680"/>
            <a:ext cx="4752528" cy="6001643"/>
          </a:xfrm>
          <a:prstGeom prst="rect">
            <a:avLst/>
          </a:prstGeom>
        </p:spPr>
        <p:txBody>
          <a:bodyPr wrap="square">
            <a:spAutoFit/>
          </a:bodyPr>
          <a:lstStyle/>
          <a:p>
            <a:r>
              <a:rPr lang="ar-SA" sz="2800" dirty="0">
                <a:solidFill>
                  <a:srgbClr val="FD887F"/>
                </a:solidFill>
              </a:rPr>
              <a:t>4</a:t>
            </a:r>
            <a:r>
              <a:rPr lang="ar-SA" sz="3200" dirty="0">
                <a:solidFill>
                  <a:srgbClr val="FD887F"/>
                </a:solidFill>
              </a:rPr>
              <a:t>- المطابقة :</a:t>
            </a:r>
            <a:r>
              <a:rPr lang="en-US" sz="3200" dirty="0">
                <a:solidFill>
                  <a:srgbClr val="FD887F"/>
                </a:solidFill>
              </a:rPr>
              <a:t/>
            </a:r>
            <a:br>
              <a:rPr lang="en-US" sz="3200" dirty="0">
                <a:solidFill>
                  <a:srgbClr val="FD887F"/>
                </a:solidFill>
              </a:rPr>
            </a:br>
            <a:r>
              <a:rPr lang="ar-SA" sz="3200" dirty="0">
                <a:solidFill>
                  <a:schemeClr val="accent2">
                    <a:lumMod val="50000"/>
                  </a:schemeClr>
                </a:solidFill>
              </a:rPr>
              <a:t>هي قرينة لفظية توثق الصلة بين أجزاء التركيب وتعين على إدراك العلاقات التي تربط بين المتطابقين ، وتكون المطابقة في العلامة </a:t>
            </a:r>
            <a:r>
              <a:rPr lang="ar-SA" sz="3200" b="1" dirty="0">
                <a:solidFill>
                  <a:schemeClr val="accent2">
                    <a:lumMod val="50000"/>
                  </a:schemeClr>
                </a:solidFill>
              </a:rPr>
              <a:t>الإعرابية</a:t>
            </a:r>
            <a:r>
              <a:rPr lang="ar-SA" sz="3200" dirty="0">
                <a:solidFill>
                  <a:schemeClr val="accent2">
                    <a:lumMod val="50000"/>
                  </a:schemeClr>
                </a:solidFill>
              </a:rPr>
              <a:t> والشخص والعدد والنوع والتعيين.</a:t>
            </a:r>
            <a:r>
              <a:rPr lang="en-US" sz="3200" dirty="0">
                <a:solidFill>
                  <a:schemeClr val="accent2">
                    <a:lumMod val="50000"/>
                  </a:schemeClr>
                </a:solidFill>
              </a:rPr>
              <a:t/>
            </a:r>
            <a:br>
              <a:rPr lang="en-US" sz="3200" dirty="0">
                <a:solidFill>
                  <a:schemeClr val="accent2">
                    <a:lumMod val="50000"/>
                  </a:schemeClr>
                </a:solidFill>
              </a:rPr>
            </a:br>
            <a:r>
              <a:rPr lang="ar-SA" sz="3200" dirty="0">
                <a:solidFill>
                  <a:schemeClr val="accent2">
                    <a:lumMod val="50000"/>
                  </a:schemeClr>
                </a:solidFill>
              </a:rPr>
              <a:t>ويظهر في المثال التالي طبيعة المطابقة وكونها قرينة لفظية على المعنى المراد من التركيب مثل </a:t>
            </a:r>
            <a:r>
              <a:rPr lang="ar-SA" sz="3200" dirty="0">
                <a:solidFill>
                  <a:srgbClr val="FD887F"/>
                </a:solidFill>
              </a:rPr>
              <a:t>الرجال الصابرون يُقدرون </a:t>
            </a:r>
            <a:r>
              <a:rPr lang="en-US" sz="3200" dirty="0">
                <a:solidFill>
                  <a:schemeClr val="accent2">
                    <a:lumMod val="50000"/>
                  </a:schemeClr>
                </a:solidFill>
              </a:rPr>
              <a:t/>
            </a:r>
            <a:br>
              <a:rPr lang="en-US" sz="3200" dirty="0">
                <a:solidFill>
                  <a:schemeClr val="accent2">
                    <a:lumMod val="50000"/>
                  </a:schemeClr>
                </a:solidFill>
              </a:rPr>
            </a:br>
            <a:r>
              <a:rPr lang="ar-SA" sz="3200" dirty="0">
                <a:solidFill>
                  <a:schemeClr val="accent2">
                    <a:lumMod val="50000"/>
                  </a:schemeClr>
                </a:solidFill>
              </a:rPr>
              <a:t>-----------------------</a:t>
            </a:r>
            <a:endParaRPr lang="ar-SA" sz="2800" dirty="0"/>
          </a:p>
        </p:txBody>
      </p:sp>
    </p:spTree>
    <p:extLst>
      <p:ext uri="{BB962C8B-B14F-4D97-AF65-F5344CB8AC3E}">
        <p14:creationId xmlns:p14="http://schemas.microsoft.com/office/powerpoint/2010/main" val="1053047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63888" y="116632"/>
            <a:ext cx="5328592" cy="6624736"/>
          </a:xfrm>
          <a:solidFill>
            <a:schemeClr val="accent3">
              <a:lumMod val="40000"/>
              <a:lumOff val="60000"/>
            </a:schemeClr>
          </a:solidFill>
          <a:ln>
            <a:solidFill>
              <a:schemeClr val="accent3">
                <a:lumMod val="75000"/>
              </a:schemeClr>
            </a:solidFill>
          </a:ln>
          <a:effectLst>
            <a:outerShdw blurRad="50800" dist="38100" dir="8100000" algn="tr" rotWithShape="0">
              <a:prstClr val="black">
                <a:alpha val="40000"/>
              </a:prstClr>
            </a:outerShdw>
          </a:effectLst>
        </p:spPr>
        <p:txBody>
          <a:bodyPr>
            <a:noAutofit/>
          </a:bodyPr>
          <a:lstStyle/>
          <a:p>
            <a:pPr lvl="0"/>
            <a:r>
              <a:rPr lang="ar-SA" sz="3600" dirty="0" smtClean="0">
                <a:solidFill>
                  <a:srgbClr val="00B050"/>
                </a:solidFill>
              </a:rPr>
              <a:t>5- الربط</a:t>
            </a:r>
            <a:r>
              <a:rPr lang="ar-SA" sz="3600" dirty="0">
                <a:solidFill>
                  <a:srgbClr val="00B050"/>
                </a:solidFill>
              </a:rPr>
              <a:t>:</a:t>
            </a:r>
            <a:r>
              <a:rPr lang="en-US" sz="3600" dirty="0">
                <a:solidFill>
                  <a:srgbClr val="00B050"/>
                </a:solidFill>
              </a:rPr>
              <a:t/>
            </a:r>
            <a:br>
              <a:rPr lang="en-US" sz="3600" dirty="0">
                <a:solidFill>
                  <a:srgbClr val="00B050"/>
                </a:solidFill>
              </a:rPr>
            </a:br>
            <a:r>
              <a:rPr lang="ar-SA" sz="3600" dirty="0"/>
              <a:t>هي قرينة لفظية تدل على اتصال احد المترابطين بالآخر وله دور في </a:t>
            </a:r>
            <a:r>
              <a:rPr lang="ar-SA" sz="3600" dirty="0" smtClean="0"/>
              <a:t>إبراز </a:t>
            </a:r>
            <a:r>
              <a:rPr lang="ar-SA" sz="3600" dirty="0"/>
              <a:t>المطابقة في اجزاء الكلام ،ويتم الربط بين الموصول وصلته والمبتدأ والخبر والحال وصاحبه و المنعوت ونعته والقسم وجوابه، وايضا يكون الربط بالضمير مستتر وبارز فالمستتر: </a:t>
            </a:r>
            <a:r>
              <a:rPr lang="ar-SA" sz="3600" dirty="0">
                <a:solidFill>
                  <a:srgbClr val="00B050"/>
                </a:solidFill>
              </a:rPr>
              <a:t>زيدٌ قامَ</a:t>
            </a:r>
            <a:r>
              <a:rPr lang="ar-SA" sz="3600" dirty="0"/>
              <a:t>. أي: هو ،والبارز: </a:t>
            </a:r>
            <a:r>
              <a:rPr lang="ar-SA" sz="3600" dirty="0">
                <a:solidFill>
                  <a:srgbClr val="00B050"/>
                </a:solidFill>
              </a:rPr>
              <a:t>زيدٌ قامَ أبوه. </a:t>
            </a:r>
            <a:r>
              <a:rPr lang="en-US" sz="3600" dirty="0">
                <a:solidFill>
                  <a:srgbClr val="00B050"/>
                </a:solidFill>
              </a:rPr>
              <a:t/>
            </a:r>
            <a:br>
              <a:rPr lang="en-US" sz="3600" dirty="0">
                <a:solidFill>
                  <a:srgbClr val="00B050"/>
                </a:solidFill>
              </a:rPr>
            </a:br>
            <a:endParaRPr lang="ar-SA" sz="36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052736"/>
            <a:ext cx="2952328" cy="453650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Tree>
    <p:extLst>
      <p:ext uri="{BB962C8B-B14F-4D97-AF65-F5344CB8AC3E}">
        <p14:creationId xmlns:p14="http://schemas.microsoft.com/office/powerpoint/2010/main" val="3956637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476672"/>
            <a:ext cx="3005783" cy="5616624"/>
          </a:xfrm>
          <a:prstGeom prst="rect">
            <a:avLst/>
          </a:prstGeom>
        </p:spPr>
      </p:pic>
      <p:sp>
        <p:nvSpPr>
          <p:cNvPr id="3" name="مستطيل 2"/>
          <p:cNvSpPr/>
          <p:nvPr/>
        </p:nvSpPr>
        <p:spPr>
          <a:xfrm>
            <a:off x="3635896" y="476672"/>
            <a:ext cx="4752528" cy="6001643"/>
          </a:xfrm>
          <a:prstGeom prst="rect">
            <a:avLst/>
          </a:prstGeom>
        </p:spPr>
        <p:txBody>
          <a:bodyPr wrap="square">
            <a:spAutoFit/>
          </a:bodyPr>
          <a:lstStyle/>
          <a:p>
            <a:r>
              <a:rPr lang="ar-SA" sz="3200" dirty="0" smtClean="0">
                <a:solidFill>
                  <a:srgbClr val="00B050"/>
                </a:solidFill>
              </a:rPr>
              <a:t>6- </a:t>
            </a:r>
            <a:r>
              <a:rPr lang="ar-SA" sz="3200" dirty="0">
                <a:solidFill>
                  <a:srgbClr val="00B050"/>
                </a:solidFill>
              </a:rPr>
              <a:t>التضام</a:t>
            </a:r>
            <a:r>
              <a:rPr lang="ar-SA" sz="3200" dirty="0"/>
              <a:t>:</a:t>
            </a:r>
            <a:r>
              <a:rPr lang="en-US" sz="3200" dirty="0"/>
              <a:t/>
            </a:r>
            <a:br>
              <a:rPr lang="en-US" sz="3200" dirty="0"/>
            </a:br>
            <a:r>
              <a:rPr lang="ar-SA" sz="3200" dirty="0"/>
              <a:t>هو أن يستلزم احد العنصرين النحويين عنصرا آخر ،فيكون التضام على هيئة (تلازم)،وعكسه أن يتنافى معه فلا يلتقي به ويكون على هيئة (التنافي).كالموصول وصلته وحرف الجر ومجروره و واو الحال وجملة الحال وحرف العطف والمعطوف والنواصب والجوازم الفعل المضارع.</a:t>
            </a:r>
            <a:r>
              <a:rPr lang="en-US" sz="3200" dirty="0"/>
              <a:t/>
            </a:r>
            <a:br>
              <a:rPr lang="en-US" sz="3200" dirty="0"/>
            </a:br>
            <a:r>
              <a:rPr lang="ar-SA" sz="3200" dirty="0"/>
              <a:t>----------------------</a:t>
            </a:r>
            <a:r>
              <a:rPr lang="en-US" sz="3200" dirty="0"/>
              <a:t/>
            </a:r>
            <a:br>
              <a:rPr lang="en-US" sz="3200" dirty="0"/>
            </a:br>
            <a:endParaRPr lang="ar-SA" sz="3200" dirty="0"/>
          </a:p>
        </p:txBody>
      </p:sp>
    </p:spTree>
    <p:extLst>
      <p:ext uri="{BB962C8B-B14F-4D97-AF65-F5344CB8AC3E}">
        <p14:creationId xmlns:p14="http://schemas.microsoft.com/office/powerpoint/2010/main" val="1211052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158</Words>
  <Application>Microsoft Office PowerPoint</Application>
  <PresentationFormat>عرض على الشاشة (3:4)‏</PresentationFormat>
  <Paragraphs>17</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القرائن اللفظية</vt:lpstr>
      <vt:lpstr>القرائن اللفظية: وهي ما يقدمه علما الأصوات والصرف للنحو من قرائن صوتيه وصرفيه.  ومثل هذه القرائن مثل معالم الطريق التي يهتدي المرء إلى المكان الذي يقصده، وتختلف القرائن باختلاف اللغات، وفي العربية من القرائن اللفظية ما يلي: </vt:lpstr>
      <vt:lpstr>عرض تقديمي في PowerPoint</vt:lpstr>
      <vt:lpstr>2- الرتبة : هي وصف لمواقع الكلمات في التراكيب . وللرتبة نوعان : رتبة محفوظة ورتبة غير محفوظة. والرتبة المحفوظة: هي رتبة في نظام اللغة وفي الاستعمال وفي الوقت نفسه، ومن أمثلة الرتب المحفوظة تقدم الموصول على الصلة، والموصوف على الصفة، والمؤكد على التوكيد، والفعل على الفاعل، والمضاف على المضاف إليه، وأدوات الشرط والجزم والنفي والاستفهام ، وهي التي وصفت بأن لها الصدارة دوما. </vt:lpstr>
      <vt:lpstr>عرض تقديمي في PowerPoint</vt:lpstr>
      <vt:lpstr>3- الصيغة: هي المبنى الصرفي للأسماء والأفعال والصفات. وهي قرينة لفظية يقدمها علم الصرف للنحو .ومن أمثلته الفاعل والمفعول والمبتدأ والخبر ونائب الفاعل .         </vt:lpstr>
      <vt:lpstr>عرض تقديمي في PowerPoint</vt:lpstr>
      <vt:lpstr>5- الربط: هي قرينة لفظية تدل على اتصال احد المترابطين بالآخر وله دور في إبراز المطابقة في اجزاء الكلام ،ويتم الربط بين الموصول وصلته والمبتدأ والخبر والحال وصاحبه و المنعوت ونعته والقسم وجوابه، وايضا يكون الربط بالضمير مستتر وبارز فالمستتر: زيدٌ قامَ. أي: هو ،والبارز: زيدٌ قامَ أبوه.  </vt:lpstr>
      <vt:lpstr>عرض تقديمي في PowerPoint</vt:lpstr>
      <vt:lpstr>7- الأداة : هي مبنى صرفي يؤدي وظائف خاصة في التركيب النحوي. والأداة عبارة عن مجموعة من الكلمات التي تمتاز بكثرة ورودها وأهميتها الخاصة في التراكيب العربية، وهي إلى جانب ذلك كله روابط تربط أجزاء الجملة بعضها ببعض، وتدل على مختلف العلاقات الداخلية بينها، ولقد تم التمييز بين نوعين منها : أ- الأدوات الداخلة على الجمل قرينتها الصدارة، كالنواسخ ،والنفي، والتوكيد ،والاستفهام، والنهي ،و الترجي. </vt:lpstr>
      <vt:lpstr>عرض تقديمي في PowerPoint</vt:lpstr>
      <vt:lpstr>  8- النغمة: هي الإطار الصوتي الذي تقال به الجملة في السياق. فهناك أشكال للتنغيم تنطق بها الجملة الأستفهامية أو الجملة المثبتة أو المنفية أو المؤكدة أو جملة النداء أو التمني والعرض، مثل :يا سلام! او يا الله! او لا! . كما يقوم التنغيم في الكلام المنطوق مقام علامات الترقيم في الكلام المكتوب، بل إن هذه العلامات ما هي إلا تعبير عن الأشكال والصيغ التنغيمية المصاحبة للكلام في المقام الذي حدث فيه. حضر علي – اذا زاد نبر الكلمة حضر فأنه يؤكد حدث الحضور لا غيره. بلادُ بعيدة – مد الياء ليبين شدة البعد بعداً طويلاً.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نانتلا</dc:title>
  <dc:creator>MIS</dc:creator>
  <cp:lastModifiedBy>MIS</cp:lastModifiedBy>
  <cp:revision>15</cp:revision>
  <dcterms:created xsi:type="dcterms:W3CDTF">2012-06-28T12:33:42Z</dcterms:created>
  <dcterms:modified xsi:type="dcterms:W3CDTF">2012-07-22T18:06:14Z</dcterms:modified>
</cp:coreProperties>
</file>