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r" rtl="1"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r" rtl="1"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r" rtl="1"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r" rtl="1"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r" defTabSz="914400" rtl="1" eaLnBrk="1" latinLnBrk="0" hangingPunct="1">
      <a:defRPr kern="1200">
        <a:solidFill>
          <a:schemeClr val="tx1"/>
        </a:solidFill>
        <a:latin typeface="Times New Roman" pitchFamily="18" charset="0"/>
        <a:ea typeface="+mn-ea"/>
        <a:cs typeface="Arial" pitchFamily="34" charset="0"/>
      </a:defRPr>
    </a:lvl6pPr>
    <a:lvl7pPr marL="2743200" algn="r" defTabSz="914400" rtl="1" eaLnBrk="1" latinLnBrk="0" hangingPunct="1">
      <a:defRPr kern="1200">
        <a:solidFill>
          <a:schemeClr val="tx1"/>
        </a:solidFill>
        <a:latin typeface="Times New Roman" pitchFamily="18" charset="0"/>
        <a:ea typeface="+mn-ea"/>
        <a:cs typeface="Arial" pitchFamily="34" charset="0"/>
      </a:defRPr>
    </a:lvl7pPr>
    <a:lvl8pPr marL="3200400" algn="r" defTabSz="914400" rtl="1" eaLnBrk="1" latinLnBrk="0" hangingPunct="1">
      <a:defRPr kern="1200">
        <a:solidFill>
          <a:schemeClr val="tx1"/>
        </a:solidFill>
        <a:latin typeface="Times New Roman" pitchFamily="18" charset="0"/>
        <a:ea typeface="+mn-ea"/>
        <a:cs typeface="Arial" pitchFamily="34" charset="0"/>
      </a:defRPr>
    </a:lvl8pPr>
    <a:lvl9pPr marL="3657600" algn="r" defTabSz="914400" rtl="1" eaLnBrk="1" latinLnBrk="0" hangingPunct="1">
      <a:defRPr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68610" name="Group 2"/>
          <p:cNvGrpSpPr>
            <a:grpSpLocks/>
          </p:cNvGrpSpPr>
          <p:nvPr/>
        </p:nvGrpSpPr>
        <p:grpSpPr bwMode="auto">
          <a:xfrm>
            <a:off x="0" y="0"/>
            <a:ext cx="9144000" cy="6934200"/>
            <a:chOff x="0" y="0"/>
            <a:chExt cx="5760" cy="4368"/>
          </a:xfrm>
        </p:grpSpPr>
        <p:sp>
          <p:nvSpPr>
            <p:cNvPr id="68611"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8612"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8613"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8614"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8615"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8616"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8617"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8618"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8619"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8620"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ar-SA"/>
            </a:p>
          </p:txBody>
        </p:sp>
        <p:sp>
          <p:nvSpPr>
            <p:cNvPr id="68621"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ar-SA"/>
            </a:p>
          </p:txBody>
        </p:sp>
        <p:sp>
          <p:nvSpPr>
            <p:cNvPr id="68622"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8623"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8624"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8625"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8626"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8627"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8628"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grpSp>
      <p:sp>
        <p:nvSpPr>
          <p:cNvPr id="68629" name="Rectangle 21"/>
          <p:cNvSpPr>
            <a:spLocks noGrp="1" noChangeArrowheads="1"/>
          </p:cNvSpPr>
          <p:nvPr>
            <p:ph type="ctrTitle" sz="quarter"/>
          </p:nvPr>
        </p:nvSpPr>
        <p:spPr>
          <a:xfrm>
            <a:off x="685800" y="1828800"/>
            <a:ext cx="7772400" cy="1736725"/>
          </a:xfrm>
        </p:spPr>
        <p:txBody>
          <a:bodyPr/>
          <a:lstStyle>
            <a:lvl1pPr>
              <a:defRPr sz="5400"/>
            </a:lvl1pPr>
          </a:lstStyle>
          <a:p>
            <a:pPr lvl="0"/>
            <a:r>
              <a:rPr lang="ar-SA" noProof="0" smtClean="0"/>
              <a:t>انقر لتحرير نمط العنوان الرئيسي</a:t>
            </a:r>
          </a:p>
        </p:txBody>
      </p:sp>
      <p:sp>
        <p:nvSpPr>
          <p:cNvPr id="68630"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ar-SA" noProof="0" smtClean="0"/>
              <a:t>انقر لتحرير نمط العنوان الثانوي الرئيسي</a:t>
            </a:r>
          </a:p>
        </p:txBody>
      </p:sp>
      <p:sp>
        <p:nvSpPr>
          <p:cNvPr id="68631" name="Rectangle 23"/>
          <p:cNvSpPr>
            <a:spLocks noGrp="1" noChangeArrowheads="1"/>
          </p:cNvSpPr>
          <p:nvPr>
            <p:ph type="dt" sz="quarter" idx="2"/>
          </p:nvPr>
        </p:nvSpPr>
        <p:spPr/>
        <p:txBody>
          <a:bodyPr/>
          <a:lstStyle>
            <a:lvl1pPr>
              <a:defRPr/>
            </a:lvl1pPr>
          </a:lstStyle>
          <a:p>
            <a:endParaRPr lang="en-US"/>
          </a:p>
        </p:txBody>
      </p:sp>
      <p:sp>
        <p:nvSpPr>
          <p:cNvPr id="68632" name="Rectangle 24"/>
          <p:cNvSpPr>
            <a:spLocks noGrp="1" noChangeArrowheads="1"/>
          </p:cNvSpPr>
          <p:nvPr>
            <p:ph type="ftr" sz="quarter" idx="3"/>
          </p:nvPr>
        </p:nvSpPr>
        <p:spPr/>
        <p:txBody>
          <a:bodyPr/>
          <a:lstStyle>
            <a:lvl1pPr>
              <a:defRPr/>
            </a:lvl1pPr>
          </a:lstStyle>
          <a:p>
            <a:endParaRPr lang="en-US"/>
          </a:p>
        </p:txBody>
      </p:sp>
      <p:sp>
        <p:nvSpPr>
          <p:cNvPr id="68633" name="Rectangle 25"/>
          <p:cNvSpPr>
            <a:spLocks noGrp="1" noChangeArrowheads="1"/>
          </p:cNvSpPr>
          <p:nvPr>
            <p:ph type="sldNum" sz="quarter" idx="4"/>
          </p:nvPr>
        </p:nvSpPr>
        <p:spPr/>
        <p:txBody>
          <a:bodyPr/>
          <a:lstStyle>
            <a:lvl1pPr>
              <a:defRPr/>
            </a:lvl1pPr>
          </a:lstStyle>
          <a:p>
            <a:fld id="{C73425F3-F1A0-41F2-9D8D-246C108074E3}" type="slidenum">
              <a:rPr lang="ar-SA"/>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A63000FF-420C-48EB-9DE6-24E2E11706A0}" type="slidenum">
              <a:rPr lang="ar-SA"/>
              <a:pPr/>
              <a:t>‹#›</a:t>
            </a:fld>
            <a:endParaRPr lang="en-US"/>
          </a:p>
        </p:txBody>
      </p:sp>
    </p:spTree>
    <p:extLst>
      <p:ext uri="{BB962C8B-B14F-4D97-AF65-F5344CB8AC3E}">
        <p14:creationId xmlns:p14="http://schemas.microsoft.com/office/powerpoint/2010/main" val="1583538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7813"/>
            <a:ext cx="2057400" cy="5853112"/>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7813"/>
            <a:ext cx="6019800" cy="585311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7A1C73E8-B3E2-4217-9C13-F48C1A73786A}" type="slidenum">
              <a:rPr lang="ar-SA"/>
              <a:pPr/>
              <a:t>‹#›</a:t>
            </a:fld>
            <a:endParaRPr lang="en-US"/>
          </a:p>
        </p:txBody>
      </p:sp>
    </p:spTree>
    <p:extLst>
      <p:ext uri="{BB962C8B-B14F-4D97-AF65-F5344CB8AC3E}">
        <p14:creationId xmlns:p14="http://schemas.microsoft.com/office/powerpoint/2010/main" val="29170234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عنوان، ومحتوى، ونص">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7813"/>
            <a:ext cx="8229600" cy="1143000"/>
          </a:xfrm>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307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648200" y="1600200"/>
            <a:ext cx="4038600" cy="45307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a:xfrm>
            <a:off x="457200" y="6248400"/>
            <a:ext cx="2133600" cy="457200"/>
          </a:xfrm>
        </p:spPr>
        <p:txBody>
          <a:bodyPr/>
          <a:lstStyle>
            <a:lvl1pPr>
              <a:defRPr/>
            </a:lvl1pPr>
          </a:lstStyle>
          <a:p>
            <a:endParaRPr lang="en-US"/>
          </a:p>
        </p:txBody>
      </p:sp>
      <p:sp>
        <p:nvSpPr>
          <p:cNvPr id="6" name="عنصر نائب للتذييل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عنصر نائب لرقم الشريحة 6"/>
          <p:cNvSpPr>
            <a:spLocks noGrp="1"/>
          </p:cNvSpPr>
          <p:nvPr>
            <p:ph type="sldNum" sz="quarter" idx="12"/>
          </p:nvPr>
        </p:nvSpPr>
        <p:spPr>
          <a:xfrm>
            <a:off x="6553200" y="6248400"/>
            <a:ext cx="2133600" cy="457200"/>
          </a:xfrm>
        </p:spPr>
        <p:txBody>
          <a:bodyPr/>
          <a:lstStyle>
            <a:lvl1pPr>
              <a:defRPr/>
            </a:lvl1pPr>
          </a:lstStyle>
          <a:p>
            <a:fld id="{AFA4561A-EC11-4BE3-A302-F9D033BBC5DB}" type="slidenum">
              <a:rPr lang="ar-SA"/>
              <a:pPr/>
              <a:t>‹#›</a:t>
            </a:fld>
            <a:endParaRPr lang="en-US"/>
          </a:p>
        </p:txBody>
      </p:sp>
    </p:spTree>
    <p:extLst>
      <p:ext uri="{BB962C8B-B14F-4D97-AF65-F5344CB8AC3E}">
        <p14:creationId xmlns:p14="http://schemas.microsoft.com/office/powerpoint/2010/main" val="821243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110F3A6A-6A48-4187-BC00-0BC2B9BA8DFE}" type="slidenum">
              <a:rPr lang="ar-SA"/>
              <a:pPr/>
              <a:t>‹#›</a:t>
            </a:fld>
            <a:endParaRPr lang="en-US"/>
          </a:p>
        </p:txBody>
      </p:sp>
    </p:spTree>
    <p:extLst>
      <p:ext uri="{BB962C8B-B14F-4D97-AF65-F5344CB8AC3E}">
        <p14:creationId xmlns:p14="http://schemas.microsoft.com/office/powerpoint/2010/main" val="1285057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B156BDB2-477B-49BC-A1FE-E3914871982C}" type="slidenum">
              <a:rPr lang="ar-SA"/>
              <a:pPr/>
              <a:t>‹#›</a:t>
            </a:fld>
            <a:endParaRPr lang="en-US"/>
          </a:p>
        </p:txBody>
      </p:sp>
    </p:spTree>
    <p:extLst>
      <p:ext uri="{BB962C8B-B14F-4D97-AF65-F5344CB8AC3E}">
        <p14:creationId xmlns:p14="http://schemas.microsoft.com/office/powerpoint/2010/main" val="3914445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CF4B06C7-8806-42F6-92DA-35D4F12F19AA}" type="slidenum">
              <a:rPr lang="ar-SA"/>
              <a:pPr/>
              <a:t>‹#›</a:t>
            </a:fld>
            <a:endParaRPr lang="en-US"/>
          </a:p>
        </p:txBody>
      </p:sp>
    </p:spTree>
    <p:extLst>
      <p:ext uri="{BB962C8B-B14F-4D97-AF65-F5344CB8AC3E}">
        <p14:creationId xmlns:p14="http://schemas.microsoft.com/office/powerpoint/2010/main" val="1403322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lvl1pPr>
              <a:defRPr/>
            </a:lvl1pPr>
          </a:lstStyle>
          <a:p>
            <a:endParaRPr lang="en-US"/>
          </a:p>
        </p:txBody>
      </p:sp>
      <p:sp>
        <p:nvSpPr>
          <p:cNvPr id="8" name="عنصر نائب للتذييل 7"/>
          <p:cNvSpPr>
            <a:spLocks noGrp="1"/>
          </p:cNvSpPr>
          <p:nvPr>
            <p:ph type="ftr" sz="quarter" idx="11"/>
          </p:nvPr>
        </p:nvSpPr>
        <p:spPr/>
        <p:txBody>
          <a:bodyPr/>
          <a:lstStyle>
            <a:lvl1pPr>
              <a:defRPr/>
            </a:lvl1pPr>
          </a:lstStyle>
          <a:p>
            <a:endParaRPr lang="en-US"/>
          </a:p>
        </p:txBody>
      </p:sp>
      <p:sp>
        <p:nvSpPr>
          <p:cNvPr id="9" name="عنصر نائب لرقم الشريحة 8"/>
          <p:cNvSpPr>
            <a:spLocks noGrp="1"/>
          </p:cNvSpPr>
          <p:nvPr>
            <p:ph type="sldNum" sz="quarter" idx="12"/>
          </p:nvPr>
        </p:nvSpPr>
        <p:spPr/>
        <p:txBody>
          <a:bodyPr/>
          <a:lstStyle>
            <a:lvl1pPr>
              <a:defRPr/>
            </a:lvl1pPr>
          </a:lstStyle>
          <a:p>
            <a:fld id="{41881C33-FFE7-42EC-9719-741E620FEEE5}" type="slidenum">
              <a:rPr lang="ar-SA"/>
              <a:pPr/>
              <a:t>‹#›</a:t>
            </a:fld>
            <a:endParaRPr lang="en-US"/>
          </a:p>
        </p:txBody>
      </p:sp>
    </p:spTree>
    <p:extLst>
      <p:ext uri="{BB962C8B-B14F-4D97-AF65-F5344CB8AC3E}">
        <p14:creationId xmlns:p14="http://schemas.microsoft.com/office/powerpoint/2010/main" val="4207618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lvl1pPr>
              <a:defRPr/>
            </a:lvl1pPr>
          </a:lstStyle>
          <a:p>
            <a:endParaRPr lang="en-US"/>
          </a:p>
        </p:txBody>
      </p:sp>
      <p:sp>
        <p:nvSpPr>
          <p:cNvPr id="4" name="عنصر نائب للتذييل 3"/>
          <p:cNvSpPr>
            <a:spLocks noGrp="1"/>
          </p:cNvSpPr>
          <p:nvPr>
            <p:ph type="ftr" sz="quarter" idx="11"/>
          </p:nvPr>
        </p:nvSpPr>
        <p:spPr/>
        <p:txBody>
          <a:bodyPr/>
          <a:lstStyle>
            <a:lvl1pPr>
              <a:defRPr/>
            </a:lvl1pPr>
          </a:lstStyle>
          <a:p>
            <a:endParaRPr lang="en-US"/>
          </a:p>
        </p:txBody>
      </p:sp>
      <p:sp>
        <p:nvSpPr>
          <p:cNvPr id="5" name="عنصر نائب لرقم الشريحة 4"/>
          <p:cNvSpPr>
            <a:spLocks noGrp="1"/>
          </p:cNvSpPr>
          <p:nvPr>
            <p:ph type="sldNum" sz="quarter" idx="12"/>
          </p:nvPr>
        </p:nvSpPr>
        <p:spPr/>
        <p:txBody>
          <a:bodyPr/>
          <a:lstStyle>
            <a:lvl1pPr>
              <a:defRPr/>
            </a:lvl1pPr>
          </a:lstStyle>
          <a:p>
            <a:fld id="{E5360A93-B8B3-43B1-942E-C3F04D9B3313}" type="slidenum">
              <a:rPr lang="ar-SA"/>
              <a:pPr/>
              <a:t>‹#›</a:t>
            </a:fld>
            <a:endParaRPr lang="en-US"/>
          </a:p>
        </p:txBody>
      </p:sp>
    </p:spTree>
    <p:extLst>
      <p:ext uri="{BB962C8B-B14F-4D97-AF65-F5344CB8AC3E}">
        <p14:creationId xmlns:p14="http://schemas.microsoft.com/office/powerpoint/2010/main" val="257025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en-US"/>
          </a:p>
        </p:txBody>
      </p:sp>
      <p:sp>
        <p:nvSpPr>
          <p:cNvPr id="3" name="عنصر نائب للتذييل 2"/>
          <p:cNvSpPr>
            <a:spLocks noGrp="1"/>
          </p:cNvSpPr>
          <p:nvPr>
            <p:ph type="ftr" sz="quarter" idx="11"/>
          </p:nvPr>
        </p:nvSpPr>
        <p:spPr/>
        <p:txBody>
          <a:bodyPr/>
          <a:lstStyle>
            <a:lvl1pPr>
              <a:defRPr/>
            </a:lvl1pPr>
          </a:lstStyle>
          <a:p>
            <a:endParaRPr lang="en-US"/>
          </a:p>
        </p:txBody>
      </p:sp>
      <p:sp>
        <p:nvSpPr>
          <p:cNvPr id="4" name="عنصر نائب لرقم الشريحة 3"/>
          <p:cNvSpPr>
            <a:spLocks noGrp="1"/>
          </p:cNvSpPr>
          <p:nvPr>
            <p:ph type="sldNum" sz="quarter" idx="12"/>
          </p:nvPr>
        </p:nvSpPr>
        <p:spPr/>
        <p:txBody>
          <a:bodyPr/>
          <a:lstStyle>
            <a:lvl1pPr>
              <a:defRPr/>
            </a:lvl1pPr>
          </a:lstStyle>
          <a:p>
            <a:fld id="{24A16B2A-8EF1-4A77-BC15-A0A3DAA764E2}" type="slidenum">
              <a:rPr lang="ar-SA"/>
              <a:pPr/>
              <a:t>‹#›</a:t>
            </a:fld>
            <a:endParaRPr lang="en-US"/>
          </a:p>
        </p:txBody>
      </p:sp>
    </p:spTree>
    <p:extLst>
      <p:ext uri="{BB962C8B-B14F-4D97-AF65-F5344CB8AC3E}">
        <p14:creationId xmlns:p14="http://schemas.microsoft.com/office/powerpoint/2010/main" val="2621102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103587E0-1FAC-4EFE-997F-97855EC2BE79}" type="slidenum">
              <a:rPr lang="ar-SA"/>
              <a:pPr/>
              <a:t>‹#›</a:t>
            </a:fld>
            <a:endParaRPr lang="en-US"/>
          </a:p>
        </p:txBody>
      </p:sp>
    </p:spTree>
    <p:extLst>
      <p:ext uri="{BB962C8B-B14F-4D97-AF65-F5344CB8AC3E}">
        <p14:creationId xmlns:p14="http://schemas.microsoft.com/office/powerpoint/2010/main" val="3481354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0AAFEC22-C212-49FF-A428-1541748150A6}" type="slidenum">
              <a:rPr lang="ar-SA"/>
              <a:pPr/>
              <a:t>‹#›</a:t>
            </a:fld>
            <a:endParaRPr lang="en-US"/>
          </a:p>
        </p:txBody>
      </p:sp>
    </p:spTree>
    <p:extLst>
      <p:ext uri="{BB962C8B-B14F-4D97-AF65-F5344CB8AC3E}">
        <p14:creationId xmlns:p14="http://schemas.microsoft.com/office/powerpoint/2010/main" val="3138536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67586" name="Group 2"/>
          <p:cNvGrpSpPr>
            <a:grpSpLocks/>
          </p:cNvGrpSpPr>
          <p:nvPr/>
        </p:nvGrpSpPr>
        <p:grpSpPr bwMode="auto">
          <a:xfrm>
            <a:off x="0" y="0"/>
            <a:ext cx="9144000" cy="6934200"/>
            <a:chOff x="0" y="0"/>
            <a:chExt cx="5760" cy="4368"/>
          </a:xfrm>
        </p:grpSpPr>
        <p:sp>
          <p:nvSpPr>
            <p:cNvPr id="67587"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7588"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7589"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7590"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7591"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7592"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7593"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7594"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7595"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7596"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ar-SA"/>
            </a:p>
          </p:txBody>
        </p:sp>
        <p:sp>
          <p:nvSpPr>
            <p:cNvPr id="67597"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ar-SA"/>
            </a:p>
          </p:txBody>
        </p:sp>
        <p:sp>
          <p:nvSpPr>
            <p:cNvPr id="67598"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7599"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7600"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7601"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7602"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7603"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7604"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grpSp>
      <p:sp>
        <p:nvSpPr>
          <p:cNvPr id="67605" name="Rectangle 21"/>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67606"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67607" name="Rectangle 2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a:defRPr sz="1400">
                <a:effectLst>
                  <a:outerShdw blurRad="38100" dist="38100" dir="2700000" algn="tl">
                    <a:srgbClr val="000000"/>
                  </a:outerShdw>
                </a:effectLst>
              </a:defRPr>
            </a:lvl1pPr>
          </a:lstStyle>
          <a:p>
            <a:endParaRPr lang="en-US"/>
          </a:p>
        </p:txBody>
      </p:sp>
      <p:sp>
        <p:nvSpPr>
          <p:cNvPr id="67608" name="Rectangle 2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a:defRPr sz="1400">
                <a:effectLst>
                  <a:outerShdw blurRad="38100" dist="38100" dir="2700000" algn="tl">
                    <a:srgbClr val="000000"/>
                  </a:outerShdw>
                </a:effectLst>
              </a:defRPr>
            </a:lvl1pPr>
          </a:lstStyle>
          <a:p>
            <a:endParaRPr lang="en-US"/>
          </a:p>
        </p:txBody>
      </p:sp>
      <p:sp>
        <p:nvSpPr>
          <p:cNvPr id="67609" name="Rectangle 2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rtl="0">
              <a:defRPr sz="1400">
                <a:effectLst>
                  <a:outerShdw blurRad="38100" dist="38100" dir="2700000" algn="tl">
                    <a:srgbClr val="000000"/>
                  </a:outerShdw>
                </a:effectLst>
              </a:defRPr>
            </a:lvl1pPr>
          </a:lstStyle>
          <a:p>
            <a:fld id="{8CDD73A8-593C-4506-A4C8-88CFF49FE83A}" type="slidenum">
              <a:rPr lang="ar-SA"/>
              <a:pPr/>
              <a:t>‹#›</a:t>
            </a:fld>
            <a:endParaRPr lang="en-US"/>
          </a:p>
        </p:txBody>
      </p:sp>
    </p:spTree>
  </p:cSld>
  <p:clrMap bg1="dk2" tx1="lt1" bg2="dk1"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Lst>
  <p:timing>
    <p:tnLst>
      <p:par>
        <p:cTn id="1" dur="indefinite" restart="never" nodeType="tmRoot"/>
      </p:par>
    </p:tnLst>
  </p:timing>
  <p:txStyles>
    <p:titleStyle>
      <a:lvl1pPr algn="ctr" rtl="1"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1"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pitchFamily="34" charset="0"/>
        </a:defRPr>
      </a:lvl2pPr>
      <a:lvl3pPr algn="ctr" rtl="1"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pitchFamily="34" charset="0"/>
        </a:defRPr>
      </a:lvl3pPr>
      <a:lvl4pPr algn="ctr" rtl="1"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pitchFamily="34" charset="0"/>
        </a:defRPr>
      </a:lvl4pPr>
      <a:lvl5pPr algn="ctr" rtl="1"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pitchFamily="34" charset="0"/>
        </a:defRPr>
      </a:lvl5pPr>
      <a:lvl6pPr marL="457200" algn="ctr" rtl="1"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pitchFamily="34" charset="0"/>
        </a:defRPr>
      </a:lvl6pPr>
      <a:lvl7pPr marL="914400" algn="ctr" rtl="1"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pitchFamily="34" charset="0"/>
        </a:defRPr>
      </a:lvl7pPr>
      <a:lvl8pPr marL="1371600" algn="ctr" rtl="1"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pitchFamily="34" charset="0"/>
        </a:defRPr>
      </a:lvl8pPr>
      <a:lvl9pPr marL="1828800" algn="ctr" rtl="1"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pitchFamily="34" charset="0"/>
        </a:defRPr>
      </a:lvl9pPr>
    </p:titleStyle>
    <p:bodyStyle>
      <a:lvl1pPr marL="342900" indent="-342900" algn="r" rtl="1"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r" rtl="1" fontAlgn="base">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r" rtl="1" fontAlgn="base">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r" rtl="1" fontAlgn="base">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r" rtl="1"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43000" y="609600"/>
            <a:ext cx="7772400" cy="1563688"/>
          </a:xfrm>
        </p:spPr>
        <p:txBody>
          <a:bodyPr/>
          <a:lstStyle/>
          <a:p>
            <a:pPr algn="r"/>
            <a:r>
              <a:rPr lang="ar-SA" sz="3200">
                <a:solidFill>
                  <a:schemeClr val="tx1"/>
                </a:solidFill>
                <a:effectLst/>
              </a:rPr>
              <a:t>الأسم / ريم أحمد علي الشعلان</a:t>
            </a:r>
            <a:br>
              <a:rPr lang="ar-SA" sz="3200">
                <a:solidFill>
                  <a:schemeClr val="tx1"/>
                </a:solidFill>
                <a:effectLst/>
              </a:rPr>
            </a:br>
            <a:r>
              <a:rPr lang="ar-SA" sz="3200">
                <a:solidFill>
                  <a:schemeClr val="tx1"/>
                </a:solidFill>
                <a:effectLst/>
              </a:rPr>
              <a:t/>
            </a:r>
            <a:br>
              <a:rPr lang="ar-SA" sz="3200">
                <a:solidFill>
                  <a:schemeClr val="tx1"/>
                </a:solidFill>
                <a:effectLst/>
              </a:rPr>
            </a:br>
            <a:r>
              <a:rPr lang="ar-SA" sz="3200">
                <a:solidFill>
                  <a:schemeClr val="tx1"/>
                </a:solidFill>
                <a:effectLst/>
              </a:rPr>
              <a:t>الرقم الجامعي / 427230008</a:t>
            </a:r>
            <a:endParaRPr lang="en-US" sz="3200">
              <a:solidFill>
                <a:schemeClr val="tx1"/>
              </a:solidFill>
              <a:effectLst/>
            </a:endParaRPr>
          </a:p>
        </p:txBody>
      </p:sp>
      <p:sp>
        <p:nvSpPr>
          <p:cNvPr id="2051" name="Rectangle 3"/>
          <p:cNvSpPr>
            <a:spLocks noGrp="1" noChangeArrowheads="1"/>
          </p:cNvSpPr>
          <p:nvPr>
            <p:ph type="subTitle" idx="1"/>
          </p:nvPr>
        </p:nvSpPr>
        <p:spPr>
          <a:xfrm>
            <a:off x="990600" y="2438400"/>
            <a:ext cx="7543800" cy="3505200"/>
          </a:xfrm>
        </p:spPr>
        <p:txBody>
          <a:bodyPr/>
          <a:lstStyle/>
          <a:p>
            <a:endParaRPr lang="ar-SA"/>
          </a:p>
          <a:p>
            <a:endParaRPr lang="ar-SA"/>
          </a:p>
          <a:p>
            <a:r>
              <a:rPr lang="ar-SA" sz="3600" b="1"/>
              <a:t>الماده / اللسانيات</a:t>
            </a:r>
          </a:p>
          <a:p>
            <a:r>
              <a:rPr lang="ar-SA" sz="3600" b="1"/>
              <a:t>موضوع العمل / النبــــر</a:t>
            </a:r>
          </a:p>
          <a:p>
            <a:r>
              <a:rPr lang="ar-SA" sz="3600" b="1"/>
              <a:t>مقدم للدكتور / يوسف فجالى</a:t>
            </a:r>
            <a:endParaRPr lang="en-US" sz="3600" b="1"/>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2050"/>
                                        </p:tgtEl>
                                        <p:attrNameLst>
                                          <p:attrName>style.visibility</p:attrName>
                                        </p:attrNameLst>
                                      </p:cBhvr>
                                      <p:to>
                                        <p:strVal val="visible"/>
                                      </p:to>
                                    </p:set>
                                    <p:animEffect transition="in" filter="fade">
                                      <p:cBhvr>
                                        <p:cTn id="7" dur="800">
                                          <p:stCondLst>
                                            <p:cond delay="0"/>
                                          </p:stCondLst>
                                        </p:cTn>
                                        <p:tgtEl>
                                          <p:spTgt spid="2050"/>
                                        </p:tgtEl>
                                      </p:cBhvr>
                                    </p:animEffect>
                                    <p:anim calcmode="lin" valueType="num">
                                      <p:cBhvr>
                                        <p:cTn id="8" dur="800" fill="hold">
                                          <p:stCondLst>
                                            <p:cond delay="0"/>
                                          </p:stCondLst>
                                        </p:cTn>
                                        <p:tgtEl>
                                          <p:spTgt spid="2050"/>
                                        </p:tgtEl>
                                        <p:attrNameLst>
                                          <p:attrName>style.rotation</p:attrName>
                                        </p:attrNameLst>
                                      </p:cBhvr>
                                      <p:tavLst>
                                        <p:tav tm="0">
                                          <p:val>
                                            <p:fltVal val="720"/>
                                          </p:val>
                                        </p:tav>
                                        <p:tav tm="100000">
                                          <p:val>
                                            <p:fltVal val="0"/>
                                          </p:val>
                                        </p:tav>
                                      </p:tavLst>
                                    </p:anim>
                                    <p:anim calcmode="lin" valueType="num">
                                      <p:cBhvr>
                                        <p:cTn id="9" dur="800" fill="hold">
                                          <p:stCondLst>
                                            <p:cond delay="0"/>
                                          </p:stCondLst>
                                        </p:cTn>
                                        <p:tgtEl>
                                          <p:spTgt spid="2050"/>
                                        </p:tgtEl>
                                        <p:attrNameLst>
                                          <p:attrName>ppt_h</p:attrName>
                                        </p:attrNameLst>
                                      </p:cBhvr>
                                      <p:tavLst>
                                        <p:tav tm="0">
                                          <p:val>
                                            <p:fltVal val="0"/>
                                          </p:val>
                                        </p:tav>
                                        <p:tav tm="100000">
                                          <p:val>
                                            <p:strVal val="#ppt_h"/>
                                          </p:val>
                                        </p:tav>
                                      </p:tavLst>
                                    </p:anim>
                                    <p:anim calcmode="lin" valueType="num">
                                      <p:cBhvr>
                                        <p:cTn id="10" dur="800" fill="hold">
                                          <p:stCondLst>
                                            <p:cond delay="0"/>
                                          </p:stCondLst>
                                        </p:cTn>
                                        <p:tgtEl>
                                          <p:spTgt spid="2050"/>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2051">
                                            <p:txEl>
                                              <p:pRg st="2" end="2"/>
                                            </p:txEl>
                                          </p:spTgt>
                                        </p:tgtEl>
                                        <p:attrNameLst>
                                          <p:attrName>style.visibility</p:attrName>
                                        </p:attrNameLst>
                                      </p:cBhvr>
                                      <p:to>
                                        <p:strVal val="visible"/>
                                      </p:to>
                                    </p:set>
                                    <p:animEffect transition="in" filter="slide(fromBottom)">
                                      <p:cBhvr>
                                        <p:cTn id="15" dur="500">
                                          <p:stCondLst>
                                            <p:cond delay="0"/>
                                          </p:stCondLst>
                                        </p:cTn>
                                        <p:tgtEl>
                                          <p:spTgt spid="2051">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2051">
                                            <p:txEl>
                                              <p:pRg st="3" end="3"/>
                                            </p:txEl>
                                          </p:spTgt>
                                        </p:tgtEl>
                                        <p:attrNameLst>
                                          <p:attrName>style.visibility</p:attrName>
                                        </p:attrNameLst>
                                      </p:cBhvr>
                                      <p:to>
                                        <p:strVal val="visible"/>
                                      </p:to>
                                    </p:set>
                                    <p:animEffect transition="in" filter="slide(fromBottom)">
                                      <p:cBhvr>
                                        <p:cTn id="20" dur="500">
                                          <p:stCondLst>
                                            <p:cond delay="0"/>
                                          </p:stCondLst>
                                        </p:cTn>
                                        <p:tgtEl>
                                          <p:spTgt spid="2051">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2051">
                                            <p:txEl>
                                              <p:pRg st="4" end="4"/>
                                            </p:txEl>
                                          </p:spTgt>
                                        </p:tgtEl>
                                        <p:attrNameLst>
                                          <p:attrName>style.visibility</p:attrName>
                                        </p:attrNameLst>
                                      </p:cBhvr>
                                      <p:to>
                                        <p:strVal val="visible"/>
                                      </p:to>
                                    </p:set>
                                    <p:animEffect transition="in" filter="slide(fromBottom)">
                                      <p:cBhvr>
                                        <p:cTn id="25" dur="500">
                                          <p:stCondLst>
                                            <p:cond delay="0"/>
                                          </p:stCondLst>
                                        </p:cTn>
                                        <p:tgtEl>
                                          <p:spTgt spid="20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4" name="Rectangle 4"/>
          <p:cNvSpPr>
            <a:spLocks noGrp="1" noChangeArrowheads="1"/>
          </p:cNvSpPr>
          <p:nvPr>
            <p:ph type="ctrTitle"/>
          </p:nvPr>
        </p:nvSpPr>
        <p:spPr>
          <a:xfrm>
            <a:off x="1752600" y="381000"/>
            <a:ext cx="5791200" cy="914400"/>
          </a:xfrm>
        </p:spPr>
        <p:txBody>
          <a:bodyPr/>
          <a:lstStyle/>
          <a:p>
            <a:r>
              <a:rPr lang="ar-SA" b="0"/>
              <a:t>النبر</a:t>
            </a:r>
            <a:endParaRPr lang="en-US" b="0"/>
          </a:p>
        </p:txBody>
      </p:sp>
      <p:sp>
        <p:nvSpPr>
          <p:cNvPr id="56327" name="Rectangle 7"/>
          <p:cNvSpPr>
            <a:spLocks noGrp="1" noChangeArrowheads="1"/>
          </p:cNvSpPr>
          <p:nvPr>
            <p:ph type="subTitle" idx="1"/>
          </p:nvPr>
        </p:nvSpPr>
        <p:spPr>
          <a:xfrm>
            <a:off x="609600" y="1752600"/>
            <a:ext cx="7924800" cy="3810000"/>
          </a:xfrm>
        </p:spPr>
        <p:txBody>
          <a:bodyPr/>
          <a:lstStyle/>
          <a:p>
            <a:pPr>
              <a:lnSpc>
                <a:spcPct val="90000"/>
              </a:lnSpc>
            </a:pPr>
            <a:r>
              <a:rPr lang="ar-SA" b="1"/>
              <a:t>هو وضوح نسبي لصوت أو مقطع </a:t>
            </a:r>
          </a:p>
          <a:p>
            <a:pPr>
              <a:lnSpc>
                <a:spcPct val="90000"/>
              </a:lnSpc>
            </a:pPr>
            <a:r>
              <a:rPr lang="ar-SA" b="1"/>
              <a:t>إذا قورن ببقية الأصوات والمقاطع في</a:t>
            </a:r>
          </a:p>
          <a:p>
            <a:pPr>
              <a:lnSpc>
                <a:spcPct val="90000"/>
              </a:lnSpc>
            </a:pPr>
            <a:r>
              <a:rPr lang="ar-SA" b="1"/>
              <a:t> الكلام والمقطع المنبور ينطقه المتكلم</a:t>
            </a:r>
          </a:p>
          <a:p>
            <a:pPr>
              <a:lnSpc>
                <a:spcPct val="90000"/>
              </a:lnSpc>
            </a:pPr>
            <a:r>
              <a:rPr lang="ar-SA" b="1"/>
              <a:t> بجهد أعظم من المقاطع المجاورة له</a:t>
            </a:r>
          </a:p>
          <a:p>
            <a:pPr>
              <a:lnSpc>
                <a:spcPct val="90000"/>
              </a:lnSpc>
            </a:pPr>
            <a:r>
              <a:rPr lang="ar-SA" b="1"/>
              <a:t>لأن النطق حين النبر يصحبه نشاط </a:t>
            </a:r>
          </a:p>
          <a:p>
            <a:pPr>
              <a:lnSpc>
                <a:spcPct val="90000"/>
              </a:lnSpc>
            </a:pPr>
            <a:r>
              <a:rPr lang="ar-SA" b="1"/>
              <a:t>كبير في أعضاء النطق جميعها في</a:t>
            </a:r>
          </a:p>
          <a:p>
            <a:pPr>
              <a:lnSpc>
                <a:spcPct val="90000"/>
              </a:lnSpc>
            </a:pPr>
            <a:r>
              <a:rPr lang="ar-SA" b="1"/>
              <a:t>وقت واحد وبذلك يغدو الصوت واضح</a:t>
            </a:r>
            <a:r>
              <a:rPr lang="ar-SA"/>
              <a:t> </a:t>
            </a:r>
            <a:endParaRPr lang="en-US"/>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fade">
                                      <p:cBhvr>
                                        <p:cTn id="7" dur="800" decel="100000"/>
                                        <p:tgtEl>
                                          <p:spTgt spid="56324"/>
                                        </p:tgtEl>
                                      </p:cBhvr>
                                    </p:animEffect>
                                    <p:anim calcmode="lin" valueType="num">
                                      <p:cBhvr>
                                        <p:cTn id="8" dur="800" decel="100000" fill="hold"/>
                                        <p:tgtEl>
                                          <p:spTgt spid="56324"/>
                                        </p:tgtEl>
                                        <p:attrNameLst>
                                          <p:attrName>style.rotation</p:attrName>
                                        </p:attrNameLst>
                                      </p:cBhvr>
                                      <p:tavLst>
                                        <p:tav tm="0">
                                          <p:val>
                                            <p:fltVal val="-90"/>
                                          </p:val>
                                        </p:tav>
                                        <p:tav tm="100000">
                                          <p:val>
                                            <p:fltVal val="0"/>
                                          </p:val>
                                        </p:tav>
                                      </p:tavLst>
                                    </p:anim>
                                    <p:anim calcmode="lin" valueType="num">
                                      <p:cBhvr>
                                        <p:cTn id="9" dur="800" decel="100000" fill="hold"/>
                                        <p:tgtEl>
                                          <p:spTgt spid="56324"/>
                                        </p:tgtEl>
                                        <p:attrNameLst>
                                          <p:attrName>ppt_x</p:attrName>
                                        </p:attrNameLst>
                                      </p:cBhvr>
                                      <p:tavLst>
                                        <p:tav tm="0">
                                          <p:val>
                                            <p:strVal val="#ppt_x+0.4"/>
                                          </p:val>
                                        </p:tav>
                                        <p:tav tm="100000">
                                          <p:val>
                                            <p:strVal val="#ppt_x-0.05"/>
                                          </p:val>
                                        </p:tav>
                                      </p:tavLst>
                                    </p:anim>
                                    <p:anim calcmode="lin" valueType="num">
                                      <p:cBhvr>
                                        <p:cTn id="10" dur="800" decel="100000" fill="hold"/>
                                        <p:tgtEl>
                                          <p:spTgt spid="5632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632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6324"/>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56327">
                                            <p:txEl>
                                              <p:pRg st="0" end="0"/>
                                            </p:txEl>
                                          </p:spTgt>
                                        </p:tgtEl>
                                        <p:attrNameLst>
                                          <p:attrName>style.visibility</p:attrName>
                                        </p:attrNameLst>
                                      </p:cBhvr>
                                      <p:to>
                                        <p:strVal val="visible"/>
                                      </p:to>
                                    </p:set>
                                    <p:animEffect transition="in" filter="fade">
                                      <p:cBhvr>
                                        <p:cTn id="17" dur="1000"/>
                                        <p:tgtEl>
                                          <p:spTgt spid="56327">
                                            <p:txEl>
                                              <p:pRg st="0" end="0"/>
                                            </p:txEl>
                                          </p:spTgt>
                                        </p:tgtEl>
                                      </p:cBhvr>
                                    </p:animEffect>
                                    <p:anim calcmode="lin" valueType="num">
                                      <p:cBhvr>
                                        <p:cTn id="18" dur="1000" fill="hold"/>
                                        <p:tgtEl>
                                          <p:spTgt spid="5632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5632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56327">
                                            <p:txEl>
                                              <p:pRg st="1" end="1"/>
                                            </p:txEl>
                                          </p:spTgt>
                                        </p:tgtEl>
                                        <p:attrNameLst>
                                          <p:attrName>style.visibility</p:attrName>
                                        </p:attrNameLst>
                                      </p:cBhvr>
                                      <p:to>
                                        <p:strVal val="visible"/>
                                      </p:to>
                                    </p:set>
                                    <p:animEffect transition="in" filter="fade">
                                      <p:cBhvr>
                                        <p:cTn id="24" dur="1000"/>
                                        <p:tgtEl>
                                          <p:spTgt spid="56327">
                                            <p:txEl>
                                              <p:pRg st="1" end="1"/>
                                            </p:txEl>
                                          </p:spTgt>
                                        </p:tgtEl>
                                      </p:cBhvr>
                                    </p:animEffect>
                                    <p:anim calcmode="lin" valueType="num">
                                      <p:cBhvr>
                                        <p:cTn id="25" dur="1000" fill="hold"/>
                                        <p:tgtEl>
                                          <p:spTgt spid="56327">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5632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56327">
                                            <p:txEl>
                                              <p:pRg st="2" end="2"/>
                                            </p:txEl>
                                          </p:spTgt>
                                        </p:tgtEl>
                                        <p:attrNameLst>
                                          <p:attrName>style.visibility</p:attrName>
                                        </p:attrNameLst>
                                      </p:cBhvr>
                                      <p:to>
                                        <p:strVal val="visible"/>
                                      </p:to>
                                    </p:set>
                                    <p:animEffect transition="in" filter="fade">
                                      <p:cBhvr>
                                        <p:cTn id="31" dur="1000"/>
                                        <p:tgtEl>
                                          <p:spTgt spid="56327">
                                            <p:txEl>
                                              <p:pRg st="2" end="2"/>
                                            </p:txEl>
                                          </p:spTgt>
                                        </p:tgtEl>
                                      </p:cBhvr>
                                    </p:animEffect>
                                    <p:anim calcmode="lin" valueType="num">
                                      <p:cBhvr>
                                        <p:cTn id="32" dur="1000" fill="hold"/>
                                        <p:tgtEl>
                                          <p:spTgt spid="56327">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5632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56327">
                                            <p:txEl>
                                              <p:pRg st="3" end="3"/>
                                            </p:txEl>
                                          </p:spTgt>
                                        </p:tgtEl>
                                        <p:attrNameLst>
                                          <p:attrName>style.visibility</p:attrName>
                                        </p:attrNameLst>
                                      </p:cBhvr>
                                      <p:to>
                                        <p:strVal val="visible"/>
                                      </p:to>
                                    </p:set>
                                    <p:animEffect transition="in" filter="fade">
                                      <p:cBhvr>
                                        <p:cTn id="38" dur="1000"/>
                                        <p:tgtEl>
                                          <p:spTgt spid="56327">
                                            <p:txEl>
                                              <p:pRg st="3" end="3"/>
                                            </p:txEl>
                                          </p:spTgt>
                                        </p:tgtEl>
                                      </p:cBhvr>
                                    </p:animEffect>
                                    <p:anim calcmode="lin" valueType="num">
                                      <p:cBhvr>
                                        <p:cTn id="39" dur="1000" fill="hold"/>
                                        <p:tgtEl>
                                          <p:spTgt spid="56327">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5632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56327">
                                            <p:txEl>
                                              <p:pRg st="4" end="4"/>
                                            </p:txEl>
                                          </p:spTgt>
                                        </p:tgtEl>
                                        <p:attrNameLst>
                                          <p:attrName>style.visibility</p:attrName>
                                        </p:attrNameLst>
                                      </p:cBhvr>
                                      <p:to>
                                        <p:strVal val="visible"/>
                                      </p:to>
                                    </p:set>
                                    <p:animEffect transition="in" filter="fade">
                                      <p:cBhvr>
                                        <p:cTn id="45" dur="1000"/>
                                        <p:tgtEl>
                                          <p:spTgt spid="56327">
                                            <p:txEl>
                                              <p:pRg st="4" end="4"/>
                                            </p:txEl>
                                          </p:spTgt>
                                        </p:tgtEl>
                                      </p:cBhvr>
                                    </p:animEffect>
                                    <p:anim calcmode="lin" valueType="num">
                                      <p:cBhvr>
                                        <p:cTn id="46" dur="1000" fill="hold"/>
                                        <p:tgtEl>
                                          <p:spTgt spid="56327">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5632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56327">
                                            <p:txEl>
                                              <p:pRg st="5" end="5"/>
                                            </p:txEl>
                                          </p:spTgt>
                                        </p:tgtEl>
                                        <p:attrNameLst>
                                          <p:attrName>style.visibility</p:attrName>
                                        </p:attrNameLst>
                                      </p:cBhvr>
                                      <p:to>
                                        <p:strVal val="visible"/>
                                      </p:to>
                                    </p:set>
                                    <p:animEffect transition="in" filter="fade">
                                      <p:cBhvr>
                                        <p:cTn id="52" dur="1000"/>
                                        <p:tgtEl>
                                          <p:spTgt spid="56327">
                                            <p:txEl>
                                              <p:pRg st="5" end="5"/>
                                            </p:txEl>
                                          </p:spTgt>
                                        </p:tgtEl>
                                      </p:cBhvr>
                                    </p:animEffect>
                                    <p:anim calcmode="lin" valueType="num">
                                      <p:cBhvr>
                                        <p:cTn id="53" dur="1000" fill="hold"/>
                                        <p:tgtEl>
                                          <p:spTgt spid="56327">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5632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56327">
                                            <p:txEl>
                                              <p:pRg st="6" end="6"/>
                                            </p:txEl>
                                          </p:spTgt>
                                        </p:tgtEl>
                                        <p:attrNameLst>
                                          <p:attrName>style.visibility</p:attrName>
                                        </p:attrNameLst>
                                      </p:cBhvr>
                                      <p:to>
                                        <p:strVal val="visible"/>
                                      </p:to>
                                    </p:set>
                                    <p:animEffect transition="in" filter="fade">
                                      <p:cBhvr>
                                        <p:cTn id="59" dur="1000"/>
                                        <p:tgtEl>
                                          <p:spTgt spid="56327">
                                            <p:txEl>
                                              <p:pRg st="6" end="6"/>
                                            </p:txEl>
                                          </p:spTgt>
                                        </p:tgtEl>
                                      </p:cBhvr>
                                    </p:animEffect>
                                    <p:anim calcmode="lin" valueType="num">
                                      <p:cBhvr>
                                        <p:cTn id="60" dur="1000" fill="hold"/>
                                        <p:tgtEl>
                                          <p:spTgt spid="56327">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5632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5632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4" name="Rectangle 6"/>
          <p:cNvSpPr>
            <a:spLocks noGrp="1" noChangeArrowheads="1"/>
          </p:cNvSpPr>
          <p:nvPr>
            <p:ph type="subTitle" idx="1"/>
          </p:nvPr>
        </p:nvSpPr>
        <p:spPr>
          <a:xfrm>
            <a:off x="2057400" y="304800"/>
            <a:ext cx="5486400" cy="5257800"/>
          </a:xfrm>
        </p:spPr>
        <p:txBody>
          <a:bodyPr/>
          <a:lstStyle/>
          <a:p>
            <a:endParaRPr lang="ar-SA" b="1"/>
          </a:p>
          <a:p>
            <a:endParaRPr lang="ar-SA" b="1"/>
          </a:p>
          <a:p>
            <a:r>
              <a:rPr lang="ar-SA" b="1"/>
              <a:t>ويعد النبر في بعض اللغات فونـيمآ</a:t>
            </a:r>
          </a:p>
          <a:p>
            <a:r>
              <a:rPr lang="ar-SA" b="1"/>
              <a:t>لأنـه يـفــرق بــيـن مـعــنـى و أخــر</a:t>
            </a:r>
          </a:p>
          <a:p>
            <a:r>
              <a:rPr lang="ar-SA" b="1"/>
              <a:t>كما هي الحـال في اللــغة الإنكليزيـة</a:t>
            </a:r>
          </a:p>
          <a:p>
            <a:r>
              <a:rPr lang="ar-SA" b="1"/>
              <a:t>مثال ذلك كلمة (</a:t>
            </a:r>
            <a:r>
              <a:rPr lang="en-US" b="1"/>
              <a:t>(import</a:t>
            </a:r>
            <a:r>
              <a:rPr lang="ar-SA" b="1"/>
              <a:t>التى تعد</a:t>
            </a:r>
          </a:p>
          <a:p>
            <a:r>
              <a:rPr lang="ar-SA" b="1"/>
              <a:t>أسمآ حين ينـبـر المقـطع الأول مـنها</a:t>
            </a:r>
          </a:p>
          <a:p>
            <a:r>
              <a:rPr lang="ar-SA" b="1"/>
              <a:t>لـكـن تغدو فعلآ في الــمقطع الــثاني</a:t>
            </a:r>
          </a:p>
          <a:p>
            <a:r>
              <a:rPr lang="ar-SA" b="1"/>
              <a:t>كذلك هوا الشأن مع الكلمات الأخرى</a:t>
            </a:r>
          </a:p>
          <a:p>
            <a:endParaRPr lang="ar-SA" b="1"/>
          </a:p>
          <a:p>
            <a:endParaRPr lang="ar-SA" b="1"/>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8374">
                                            <p:txEl>
                                              <p:pRg st="8" end="8"/>
                                            </p:txEl>
                                          </p:spTgt>
                                        </p:tgtEl>
                                        <p:attrNameLst>
                                          <p:attrName>style.visibility</p:attrName>
                                        </p:attrNameLst>
                                      </p:cBhvr>
                                      <p:to>
                                        <p:strVal val="visible"/>
                                      </p:to>
                                    </p:set>
                                    <p:anim calcmode="lin" valueType="num">
                                      <p:cBhvr additive="base">
                                        <p:cTn id="7" dur="500" fill="hold">
                                          <p:stCondLst>
                                            <p:cond delay="0"/>
                                          </p:stCondLst>
                                        </p:cTn>
                                        <p:tgtEl>
                                          <p:spTgt spid="58374">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stCondLst>
                                            <p:cond delay="0"/>
                                          </p:stCondLst>
                                        </p:cTn>
                                        <p:tgtEl>
                                          <p:spTgt spid="58374">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58374">
                                            <p:txEl>
                                              <p:pRg st="7" end="7"/>
                                            </p:txEl>
                                          </p:spTgt>
                                        </p:tgtEl>
                                        <p:attrNameLst>
                                          <p:attrName>style.visibility</p:attrName>
                                        </p:attrNameLst>
                                      </p:cBhvr>
                                      <p:to>
                                        <p:strVal val="visible"/>
                                      </p:to>
                                    </p:set>
                                    <p:anim calcmode="lin" valueType="num">
                                      <p:cBhvr additive="base">
                                        <p:cTn id="13" dur="500" fill="hold">
                                          <p:stCondLst>
                                            <p:cond delay="0"/>
                                          </p:stCondLst>
                                        </p:cTn>
                                        <p:tgtEl>
                                          <p:spTgt spid="58374">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stCondLst>
                                            <p:cond delay="0"/>
                                          </p:stCondLst>
                                        </p:cTn>
                                        <p:tgtEl>
                                          <p:spTgt spid="58374">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58374">
                                            <p:txEl>
                                              <p:pRg st="6" end="6"/>
                                            </p:txEl>
                                          </p:spTgt>
                                        </p:tgtEl>
                                        <p:attrNameLst>
                                          <p:attrName>style.visibility</p:attrName>
                                        </p:attrNameLst>
                                      </p:cBhvr>
                                      <p:to>
                                        <p:strVal val="visible"/>
                                      </p:to>
                                    </p:set>
                                    <p:anim calcmode="lin" valueType="num">
                                      <p:cBhvr additive="base">
                                        <p:cTn id="19" dur="500" fill="hold">
                                          <p:stCondLst>
                                            <p:cond delay="0"/>
                                          </p:stCondLst>
                                        </p:cTn>
                                        <p:tgtEl>
                                          <p:spTgt spid="5837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stCondLst>
                                            <p:cond delay="0"/>
                                          </p:stCondLst>
                                        </p:cTn>
                                        <p:tgtEl>
                                          <p:spTgt spid="58374">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58374">
                                            <p:txEl>
                                              <p:pRg st="5" end="5"/>
                                            </p:txEl>
                                          </p:spTgt>
                                        </p:tgtEl>
                                        <p:attrNameLst>
                                          <p:attrName>style.visibility</p:attrName>
                                        </p:attrNameLst>
                                      </p:cBhvr>
                                      <p:to>
                                        <p:strVal val="visible"/>
                                      </p:to>
                                    </p:set>
                                    <p:anim calcmode="lin" valueType="num">
                                      <p:cBhvr additive="base">
                                        <p:cTn id="25" dur="500" fill="hold">
                                          <p:stCondLst>
                                            <p:cond delay="0"/>
                                          </p:stCondLst>
                                        </p:cTn>
                                        <p:tgtEl>
                                          <p:spTgt spid="5837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stCondLst>
                                            <p:cond delay="0"/>
                                          </p:stCondLst>
                                        </p:cTn>
                                        <p:tgtEl>
                                          <p:spTgt spid="58374">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58374">
                                            <p:txEl>
                                              <p:pRg st="4" end="4"/>
                                            </p:txEl>
                                          </p:spTgt>
                                        </p:tgtEl>
                                        <p:attrNameLst>
                                          <p:attrName>style.visibility</p:attrName>
                                        </p:attrNameLst>
                                      </p:cBhvr>
                                      <p:to>
                                        <p:strVal val="visible"/>
                                      </p:to>
                                    </p:set>
                                    <p:anim calcmode="lin" valueType="num">
                                      <p:cBhvr additive="base">
                                        <p:cTn id="31" dur="500" fill="hold">
                                          <p:stCondLst>
                                            <p:cond delay="0"/>
                                          </p:stCondLst>
                                        </p:cTn>
                                        <p:tgtEl>
                                          <p:spTgt spid="5837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stCondLst>
                                            <p:cond delay="0"/>
                                          </p:stCondLst>
                                        </p:cTn>
                                        <p:tgtEl>
                                          <p:spTgt spid="58374">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58374">
                                            <p:txEl>
                                              <p:pRg st="3" end="3"/>
                                            </p:txEl>
                                          </p:spTgt>
                                        </p:tgtEl>
                                        <p:attrNameLst>
                                          <p:attrName>style.visibility</p:attrName>
                                        </p:attrNameLst>
                                      </p:cBhvr>
                                      <p:to>
                                        <p:strVal val="visible"/>
                                      </p:to>
                                    </p:set>
                                    <p:anim calcmode="lin" valueType="num">
                                      <p:cBhvr additive="base">
                                        <p:cTn id="37" dur="500" fill="hold">
                                          <p:stCondLst>
                                            <p:cond delay="0"/>
                                          </p:stCondLst>
                                        </p:cTn>
                                        <p:tgtEl>
                                          <p:spTgt spid="58374">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stCondLst>
                                            <p:cond delay="0"/>
                                          </p:stCondLst>
                                        </p:cTn>
                                        <p:tgtEl>
                                          <p:spTgt spid="58374">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58374">
                                            <p:txEl>
                                              <p:pRg st="2" end="2"/>
                                            </p:txEl>
                                          </p:spTgt>
                                        </p:tgtEl>
                                        <p:attrNameLst>
                                          <p:attrName>style.visibility</p:attrName>
                                        </p:attrNameLst>
                                      </p:cBhvr>
                                      <p:to>
                                        <p:strVal val="visible"/>
                                      </p:to>
                                    </p:set>
                                    <p:anim calcmode="lin" valueType="num">
                                      <p:cBhvr additive="base">
                                        <p:cTn id="43" dur="500" fill="hold">
                                          <p:stCondLst>
                                            <p:cond delay="0"/>
                                          </p:stCondLst>
                                        </p:cTn>
                                        <p:tgtEl>
                                          <p:spTgt spid="58374">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stCondLst>
                                            <p:cond delay="0"/>
                                          </p:stCondLst>
                                        </p:cTn>
                                        <p:tgtEl>
                                          <p:spTgt spid="58374">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4" grpId="0" build="p" rev="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type="body" idx="1"/>
          </p:nvPr>
        </p:nvSpPr>
        <p:spPr/>
        <p:txBody>
          <a:bodyPr/>
          <a:lstStyle/>
          <a:p>
            <a:pPr algn="ctr">
              <a:buFont typeface="Wingdings" pitchFamily="2" charset="2"/>
              <a:buNone/>
            </a:pPr>
            <a:r>
              <a:rPr lang="ar-SA" b="1">
                <a:effectLst/>
              </a:rPr>
              <a:t>يـفـرق الـنـبـر أيـضا بـيـن معـنـى وأخــر</a:t>
            </a:r>
          </a:p>
          <a:p>
            <a:pPr algn="ctr">
              <a:buFont typeface="Wingdings" pitchFamily="2" charset="2"/>
              <a:buNone/>
            </a:pPr>
            <a:r>
              <a:rPr lang="ar-SA" b="1">
                <a:effectLst/>
              </a:rPr>
              <a:t>من الوجـهـة الـدلالـية إضافـة ألى ماتـقـدم</a:t>
            </a:r>
          </a:p>
          <a:p>
            <a:pPr algn="ctr">
              <a:buFont typeface="Wingdings" pitchFamily="2" charset="2"/>
              <a:buNone/>
            </a:pPr>
            <a:r>
              <a:rPr lang="ar-SA" b="1">
                <a:effectLst/>
              </a:rPr>
              <a:t>تفرقة بين معنى وأخر من الوجة الصرفيه</a:t>
            </a:r>
          </a:p>
          <a:p>
            <a:pPr algn="ctr">
              <a:buFont typeface="Wingdings" pitchFamily="2" charset="2"/>
              <a:buNone/>
            </a:pPr>
            <a:r>
              <a:rPr lang="ar-SA" b="1">
                <a:effectLst/>
              </a:rPr>
              <a:t>وتخلو الدراسات اللغـوية العربية بـحـسب </a:t>
            </a:r>
          </a:p>
          <a:p>
            <a:pPr algn="ctr">
              <a:buFont typeface="Wingdings" pitchFamily="2" charset="2"/>
              <a:buNone/>
            </a:pPr>
            <a:r>
              <a:rPr lang="ar-SA" b="1">
                <a:effectLst/>
              </a:rPr>
              <a:t>مانـتـهـى الـيـنـا مـن بـحـث مـقــعد للـنـبـر </a:t>
            </a:r>
          </a:p>
          <a:p>
            <a:pPr algn="ctr">
              <a:buFont typeface="Wingdings" pitchFamily="2" charset="2"/>
              <a:buNone/>
            </a:pPr>
            <a:r>
              <a:rPr lang="ar-SA" b="1">
                <a:effectLst/>
              </a:rPr>
              <a:t>لأن الـنـبــر كـما يــبــدو لـم يـســتــعـمـل</a:t>
            </a:r>
          </a:p>
          <a:p>
            <a:pPr algn="ctr">
              <a:buFont typeface="Wingdings" pitchFamily="2" charset="2"/>
              <a:buNone/>
            </a:pPr>
            <a:r>
              <a:rPr lang="ar-SA" b="1">
                <a:effectLst/>
              </a:rPr>
              <a:t>للتفريق بين المعاني الصرفيه و الدلالية</a:t>
            </a:r>
          </a:p>
          <a:p>
            <a:pPr algn="ctr">
              <a:buFont typeface="Wingdings" pitchFamily="2" charset="2"/>
              <a:buNone/>
            </a:pPr>
            <a:endParaRPr lang="ar-SA" b="1">
              <a:effectLst/>
            </a:endParaRPr>
          </a:p>
          <a:p>
            <a:pPr>
              <a:buFont typeface="Wingdings" pitchFamily="2" charset="2"/>
              <a:buNone/>
            </a:pPr>
            <a:endParaRPr lang="en-US" b="1">
              <a:effectLst/>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wipe(left)">
                                      <p:cBhvr>
                                        <p:cTn id="7" dur="500"/>
                                        <p:tgtEl>
                                          <p:spTgt spid="696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Effect transition="in" filter="wipe(left)">
                                      <p:cBhvr>
                                        <p:cTn id="12" dur="500"/>
                                        <p:tgtEl>
                                          <p:spTgt spid="696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9635">
                                            <p:txEl>
                                              <p:pRg st="2" end="2"/>
                                            </p:txEl>
                                          </p:spTgt>
                                        </p:tgtEl>
                                        <p:attrNameLst>
                                          <p:attrName>style.visibility</p:attrName>
                                        </p:attrNameLst>
                                      </p:cBhvr>
                                      <p:to>
                                        <p:strVal val="visible"/>
                                      </p:to>
                                    </p:set>
                                    <p:animEffect transition="in" filter="wipe(left)">
                                      <p:cBhvr>
                                        <p:cTn id="17" dur="500"/>
                                        <p:tgtEl>
                                          <p:spTgt spid="696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9635">
                                            <p:txEl>
                                              <p:pRg st="3" end="3"/>
                                            </p:txEl>
                                          </p:spTgt>
                                        </p:tgtEl>
                                        <p:attrNameLst>
                                          <p:attrName>style.visibility</p:attrName>
                                        </p:attrNameLst>
                                      </p:cBhvr>
                                      <p:to>
                                        <p:strVal val="visible"/>
                                      </p:to>
                                    </p:set>
                                    <p:animEffect transition="in" filter="wipe(left)">
                                      <p:cBhvr>
                                        <p:cTn id="22" dur="500"/>
                                        <p:tgtEl>
                                          <p:spTgt spid="6963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9635">
                                            <p:txEl>
                                              <p:pRg st="4" end="4"/>
                                            </p:txEl>
                                          </p:spTgt>
                                        </p:tgtEl>
                                        <p:attrNameLst>
                                          <p:attrName>style.visibility</p:attrName>
                                        </p:attrNameLst>
                                      </p:cBhvr>
                                      <p:to>
                                        <p:strVal val="visible"/>
                                      </p:to>
                                    </p:set>
                                    <p:animEffect transition="in" filter="wipe(left)">
                                      <p:cBhvr>
                                        <p:cTn id="27" dur="500"/>
                                        <p:tgtEl>
                                          <p:spTgt spid="6963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9635">
                                            <p:txEl>
                                              <p:pRg st="5" end="5"/>
                                            </p:txEl>
                                          </p:spTgt>
                                        </p:tgtEl>
                                        <p:attrNameLst>
                                          <p:attrName>style.visibility</p:attrName>
                                        </p:attrNameLst>
                                      </p:cBhvr>
                                      <p:to>
                                        <p:strVal val="visible"/>
                                      </p:to>
                                    </p:set>
                                    <p:animEffect transition="in" filter="wipe(left)">
                                      <p:cBhvr>
                                        <p:cTn id="32" dur="500"/>
                                        <p:tgtEl>
                                          <p:spTgt spid="6963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9635">
                                            <p:txEl>
                                              <p:pRg st="6" end="6"/>
                                            </p:txEl>
                                          </p:spTgt>
                                        </p:tgtEl>
                                        <p:attrNameLst>
                                          <p:attrName>style.visibility</p:attrName>
                                        </p:attrNameLst>
                                      </p:cBhvr>
                                      <p:to>
                                        <p:strVal val="visible"/>
                                      </p:to>
                                    </p:set>
                                    <p:animEffect transition="in" filter="wipe(left)">
                                      <p:cBhvr>
                                        <p:cTn id="37" dur="500"/>
                                        <p:tgtEl>
                                          <p:spTgt spid="696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9" name="Rectangle 3"/>
          <p:cNvSpPr>
            <a:spLocks noGrp="1" noChangeArrowheads="1"/>
          </p:cNvSpPr>
          <p:nvPr>
            <p:ph type="body" idx="1"/>
          </p:nvPr>
        </p:nvSpPr>
        <p:spPr/>
        <p:txBody>
          <a:bodyPr/>
          <a:lstStyle/>
          <a:p>
            <a:pPr algn="ctr">
              <a:buFont typeface="Wingdings" pitchFamily="2" charset="2"/>
              <a:buNone/>
            </a:pPr>
            <a:r>
              <a:rPr lang="ar-SA" b="1">
                <a:effectLst/>
              </a:rPr>
              <a:t>مـن المـبالغة الجزم بـأن نبـر الـكلـمـة</a:t>
            </a:r>
          </a:p>
          <a:p>
            <a:pPr algn="ctr">
              <a:buFont typeface="Wingdings" pitchFamily="2" charset="2"/>
              <a:buNone/>
            </a:pPr>
            <a:r>
              <a:rPr lang="ar-SA" b="1">
                <a:effectLst/>
              </a:rPr>
              <a:t>فكرة مجهولة تمامآ لـدى النحاة العرب</a:t>
            </a:r>
          </a:p>
          <a:p>
            <a:pPr algn="ctr">
              <a:buFont typeface="Wingdings" pitchFamily="2" charset="2"/>
              <a:buNone/>
            </a:pPr>
            <a:r>
              <a:rPr lang="ar-SA" b="1">
                <a:effectLst/>
              </a:rPr>
              <a:t>بـل لـم نـجـده في سـائـر مصـطلـحاتهم</a:t>
            </a:r>
          </a:p>
          <a:p>
            <a:pPr algn="ctr">
              <a:buFont typeface="Wingdings" pitchFamily="2" charset="2"/>
              <a:buNone/>
            </a:pPr>
            <a:r>
              <a:rPr lang="ar-SA" b="1">
                <a:effectLst/>
              </a:rPr>
              <a:t>لأن هناك إشارات مهمة للنبر مصطلحا</a:t>
            </a:r>
          </a:p>
          <a:p>
            <a:pPr algn="ctr">
              <a:buFont typeface="Wingdings" pitchFamily="2" charset="2"/>
              <a:buNone/>
            </a:pPr>
            <a:r>
              <a:rPr lang="ar-SA" b="1">
                <a:effectLst/>
              </a:rPr>
              <a:t>ومفهومآ لدى علماء وفلاسفة كابن سينا</a:t>
            </a:r>
          </a:p>
          <a:p>
            <a:pPr algn="ctr">
              <a:buFont typeface="Wingdings" pitchFamily="2" charset="2"/>
              <a:buNone/>
            </a:pPr>
            <a:r>
              <a:rPr lang="ar-SA" b="1">
                <a:effectLst/>
              </a:rPr>
              <a:t>في مـواضع متعددة  كثــيرة من أثــاره</a:t>
            </a:r>
          </a:p>
          <a:p>
            <a:pPr>
              <a:buFont typeface="Wingdings" pitchFamily="2" charset="2"/>
              <a:buNone/>
            </a:pPr>
            <a:endParaRPr lang="ar-SA"/>
          </a:p>
          <a:p>
            <a:pPr>
              <a:buFont typeface="Wingdings" pitchFamily="2" charset="2"/>
              <a:buNone/>
            </a:pPr>
            <a:endParaRPr lang="ar-SA"/>
          </a:p>
          <a:p>
            <a:pPr>
              <a:buFont typeface="Wingdings" pitchFamily="2" charset="2"/>
              <a:buNone/>
            </a:pPr>
            <a:endParaRPr lang="en-US"/>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Effect transition="in" filter="wipe(left)">
                                      <p:cBhvr>
                                        <p:cTn id="7" dur="500"/>
                                        <p:tgtEl>
                                          <p:spTgt spid="706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0659">
                                            <p:txEl>
                                              <p:pRg st="1" end="1"/>
                                            </p:txEl>
                                          </p:spTgt>
                                        </p:tgtEl>
                                        <p:attrNameLst>
                                          <p:attrName>style.visibility</p:attrName>
                                        </p:attrNameLst>
                                      </p:cBhvr>
                                      <p:to>
                                        <p:strVal val="visible"/>
                                      </p:to>
                                    </p:set>
                                    <p:animEffect transition="in" filter="wipe(left)">
                                      <p:cBhvr>
                                        <p:cTn id="12" dur="500"/>
                                        <p:tgtEl>
                                          <p:spTgt spid="706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0659">
                                            <p:txEl>
                                              <p:pRg st="2" end="2"/>
                                            </p:txEl>
                                          </p:spTgt>
                                        </p:tgtEl>
                                        <p:attrNameLst>
                                          <p:attrName>style.visibility</p:attrName>
                                        </p:attrNameLst>
                                      </p:cBhvr>
                                      <p:to>
                                        <p:strVal val="visible"/>
                                      </p:to>
                                    </p:set>
                                    <p:animEffect transition="in" filter="wipe(left)">
                                      <p:cBhvr>
                                        <p:cTn id="17" dur="500"/>
                                        <p:tgtEl>
                                          <p:spTgt spid="706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0659">
                                            <p:txEl>
                                              <p:pRg st="3" end="3"/>
                                            </p:txEl>
                                          </p:spTgt>
                                        </p:tgtEl>
                                        <p:attrNameLst>
                                          <p:attrName>style.visibility</p:attrName>
                                        </p:attrNameLst>
                                      </p:cBhvr>
                                      <p:to>
                                        <p:strVal val="visible"/>
                                      </p:to>
                                    </p:set>
                                    <p:animEffect transition="in" filter="wipe(left)">
                                      <p:cBhvr>
                                        <p:cTn id="22" dur="500"/>
                                        <p:tgtEl>
                                          <p:spTgt spid="7065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0659">
                                            <p:txEl>
                                              <p:pRg st="4" end="4"/>
                                            </p:txEl>
                                          </p:spTgt>
                                        </p:tgtEl>
                                        <p:attrNameLst>
                                          <p:attrName>style.visibility</p:attrName>
                                        </p:attrNameLst>
                                      </p:cBhvr>
                                      <p:to>
                                        <p:strVal val="visible"/>
                                      </p:to>
                                    </p:set>
                                    <p:animEffect transition="in" filter="wipe(left)">
                                      <p:cBhvr>
                                        <p:cTn id="27" dur="500"/>
                                        <p:tgtEl>
                                          <p:spTgt spid="7065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0659">
                                            <p:txEl>
                                              <p:pRg st="5" end="5"/>
                                            </p:txEl>
                                          </p:spTgt>
                                        </p:tgtEl>
                                        <p:attrNameLst>
                                          <p:attrName>style.visibility</p:attrName>
                                        </p:attrNameLst>
                                      </p:cBhvr>
                                      <p:to>
                                        <p:strVal val="visible"/>
                                      </p:to>
                                    </p:set>
                                    <p:animEffect transition="in" filter="wipe(left)">
                                      <p:cBhvr>
                                        <p:cTn id="32" dur="500"/>
                                        <p:tgtEl>
                                          <p:spTgt spid="706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3" name="Rectangle 3"/>
          <p:cNvSpPr>
            <a:spLocks noGrp="1" noChangeArrowheads="1"/>
          </p:cNvSpPr>
          <p:nvPr>
            <p:ph type="body" idx="1"/>
          </p:nvPr>
        </p:nvSpPr>
        <p:spPr/>
        <p:txBody>
          <a:bodyPr/>
          <a:lstStyle/>
          <a:p>
            <a:pPr algn="ctr">
              <a:buFont typeface="Wingdings" pitchFamily="2" charset="2"/>
              <a:buNone/>
            </a:pPr>
            <a:r>
              <a:rPr lang="ar-SA" b="1">
                <a:effectLst/>
              </a:rPr>
              <a:t>تشير الدراسات الحديثة التى أجراها المستشرقون</a:t>
            </a:r>
          </a:p>
          <a:p>
            <a:pPr algn="ctr">
              <a:buFont typeface="Wingdings" pitchFamily="2" charset="2"/>
              <a:buNone/>
            </a:pPr>
            <a:r>
              <a:rPr lang="ar-SA" b="1">
                <a:effectLst/>
              </a:rPr>
              <a:t>وبعـــض العــــرب الــمعـاصرين إلى أن النــبــر</a:t>
            </a:r>
          </a:p>
          <a:p>
            <a:pPr algn="ctr">
              <a:buFont typeface="Wingdings" pitchFamily="2" charset="2"/>
              <a:buNone/>
            </a:pPr>
            <a:r>
              <a:rPr lang="ar-SA" b="1">
                <a:effectLst/>
              </a:rPr>
              <a:t>في العــربية الفــصحى المــسموعة ولا سـيمــــآ</a:t>
            </a:r>
          </a:p>
          <a:p>
            <a:pPr algn="ctr">
              <a:buFont typeface="Wingdings" pitchFamily="2" charset="2"/>
              <a:buNone/>
            </a:pPr>
            <a:r>
              <a:rPr lang="ar-SA" b="1">
                <a:effectLst/>
              </a:rPr>
              <a:t>فــي قـــراءة الــقــــران له مــوضــع ثــــابــــت</a:t>
            </a:r>
          </a:p>
          <a:p>
            <a:pPr algn="ctr">
              <a:buFont typeface="Wingdings" pitchFamily="2" charset="2"/>
              <a:buNone/>
            </a:pPr>
            <a:r>
              <a:rPr lang="ar-SA" b="1">
                <a:effectLst/>
              </a:rPr>
              <a:t>يرتبـــــط بعـــدد المقـــــاطـــع ونـــوعـــهـــا</a:t>
            </a:r>
          </a:p>
          <a:p>
            <a:pPr algn="ctr">
              <a:buFont typeface="Wingdings" pitchFamily="2" charset="2"/>
              <a:buNone/>
            </a:pPr>
            <a:r>
              <a:rPr lang="ar-SA" b="1">
                <a:effectLst/>
              </a:rPr>
              <a:t>ويرى الدكـــتـــور تــمام ان النــــبــــر فـــي</a:t>
            </a:r>
          </a:p>
          <a:p>
            <a:pPr algn="ctr">
              <a:buFont typeface="Wingdings" pitchFamily="2" charset="2"/>
              <a:buNone/>
            </a:pPr>
            <a:r>
              <a:rPr lang="ar-SA" b="1">
                <a:effectLst/>
              </a:rPr>
              <a:t>الكلمات العربية من وظيفـة الصيغة الصرفية</a:t>
            </a:r>
            <a:endParaRPr lang="en-US" b="1">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Effect transition="in" filter="fade">
                                      <p:cBhvr>
                                        <p:cTn id="7" dur="1000">
                                          <p:stCondLst>
                                            <p:cond delay="0"/>
                                          </p:stCondLst>
                                        </p:cTn>
                                        <p:tgtEl>
                                          <p:spTgt spid="716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683">
                                            <p:txEl>
                                              <p:pRg st="1" end="1"/>
                                            </p:txEl>
                                          </p:spTgt>
                                        </p:tgtEl>
                                        <p:attrNameLst>
                                          <p:attrName>style.visibility</p:attrName>
                                        </p:attrNameLst>
                                      </p:cBhvr>
                                      <p:to>
                                        <p:strVal val="visible"/>
                                      </p:to>
                                    </p:set>
                                    <p:animEffect transition="in" filter="fade">
                                      <p:cBhvr>
                                        <p:cTn id="12" dur="1000">
                                          <p:stCondLst>
                                            <p:cond delay="0"/>
                                          </p:stCondLst>
                                        </p:cTn>
                                        <p:tgtEl>
                                          <p:spTgt spid="716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683">
                                            <p:txEl>
                                              <p:pRg st="2" end="2"/>
                                            </p:txEl>
                                          </p:spTgt>
                                        </p:tgtEl>
                                        <p:attrNameLst>
                                          <p:attrName>style.visibility</p:attrName>
                                        </p:attrNameLst>
                                      </p:cBhvr>
                                      <p:to>
                                        <p:strVal val="visible"/>
                                      </p:to>
                                    </p:set>
                                    <p:animEffect transition="in" filter="fade">
                                      <p:cBhvr>
                                        <p:cTn id="17" dur="1000">
                                          <p:stCondLst>
                                            <p:cond delay="0"/>
                                          </p:stCondLst>
                                        </p:cTn>
                                        <p:tgtEl>
                                          <p:spTgt spid="716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683">
                                            <p:txEl>
                                              <p:pRg st="3" end="3"/>
                                            </p:txEl>
                                          </p:spTgt>
                                        </p:tgtEl>
                                        <p:attrNameLst>
                                          <p:attrName>style.visibility</p:attrName>
                                        </p:attrNameLst>
                                      </p:cBhvr>
                                      <p:to>
                                        <p:strVal val="visible"/>
                                      </p:to>
                                    </p:set>
                                    <p:animEffect transition="in" filter="fade">
                                      <p:cBhvr>
                                        <p:cTn id="22" dur="1000">
                                          <p:stCondLst>
                                            <p:cond delay="0"/>
                                          </p:stCondLst>
                                        </p:cTn>
                                        <p:tgtEl>
                                          <p:spTgt spid="7168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1683">
                                            <p:txEl>
                                              <p:pRg st="4" end="4"/>
                                            </p:txEl>
                                          </p:spTgt>
                                        </p:tgtEl>
                                        <p:attrNameLst>
                                          <p:attrName>style.visibility</p:attrName>
                                        </p:attrNameLst>
                                      </p:cBhvr>
                                      <p:to>
                                        <p:strVal val="visible"/>
                                      </p:to>
                                    </p:set>
                                    <p:animEffect transition="in" filter="fade">
                                      <p:cBhvr>
                                        <p:cTn id="27" dur="1000">
                                          <p:stCondLst>
                                            <p:cond delay="0"/>
                                          </p:stCondLst>
                                        </p:cTn>
                                        <p:tgtEl>
                                          <p:spTgt spid="7168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1683">
                                            <p:txEl>
                                              <p:pRg st="5" end="5"/>
                                            </p:txEl>
                                          </p:spTgt>
                                        </p:tgtEl>
                                        <p:attrNameLst>
                                          <p:attrName>style.visibility</p:attrName>
                                        </p:attrNameLst>
                                      </p:cBhvr>
                                      <p:to>
                                        <p:strVal val="visible"/>
                                      </p:to>
                                    </p:set>
                                    <p:animEffect transition="in" filter="fade">
                                      <p:cBhvr>
                                        <p:cTn id="32" dur="1000">
                                          <p:stCondLst>
                                            <p:cond delay="0"/>
                                          </p:stCondLst>
                                        </p:cTn>
                                        <p:tgtEl>
                                          <p:spTgt spid="7168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1683">
                                            <p:txEl>
                                              <p:pRg st="6" end="6"/>
                                            </p:txEl>
                                          </p:spTgt>
                                        </p:tgtEl>
                                        <p:attrNameLst>
                                          <p:attrName>style.visibility</p:attrName>
                                        </p:attrNameLst>
                                      </p:cBhvr>
                                      <p:to>
                                        <p:strVal val="visible"/>
                                      </p:to>
                                    </p:set>
                                    <p:animEffect transition="in" filter="fade">
                                      <p:cBhvr>
                                        <p:cTn id="37" dur="1000">
                                          <p:stCondLst>
                                            <p:cond delay="0"/>
                                          </p:stCondLst>
                                        </p:cTn>
                                        <p:tgtEl>
                                          <p:spTgt spid="716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ar-SA"/>
              <a:t>أهم قواعد نبر الكلمات في العربية </a:t>
            </a:r>
            <a:endParaRPr lang="en-US"/>
          </a:p>
        </p:txBody>
      </p:sp>
      <p:sp>
        <p:nvSpPr>
          <p:cNvPr id="72709" name="Rectangle 5"/>
          <p:cNvSpPr>
            <a:spLocks noGrp="1" noChangeArrowheads="1"/>
          </p:cNvSpPr>
          <p:nvPr>
            <p:ph type="body" sz="half" idx="2"/>
          </p:nvPr>
        </p:nvSpPr>
        <p:spPr>
          <a:xfrm>
            <a:off x="152400" y="1600200"/>
            <a:ext cx="8534400" cy="4530725"/>
          </a:xfrm>
        </p:spPr>
        <p:txBody>
          <a:bodyPr/>
          <a:lstStyle/>
          <a:p>
            <a:pPr algn="ctr">
              <a:buFont typeface="Wingdings" pitchFamily="2" charset="2"/>
              <a:buNone/>
            </a:pPr>
            <a:r>
              <a:rPr lang="ar-SA" sz="2400" b="1">
                <a:effectLst/>
              </a:rPr>
              <a:t>- يقع النبر في الكلمات الأحادية المقطع </a:t>
            </a:r>
          </a:p>
          <a:p>
            <a:pPr algn="ctr">
              <a:buFont typeface="Wingdings" pitchFamily="2" charset="2"/>
              <a:buNone/>
            </a:pPr>
            <a:r>
              <a:rPr lang="ar-SA" sz="2400" b="1">
                <a:effectLst/>
              </a:rPr>
              <a:t>على مقطعها الوحيد نحو : قم , لا , كم</a:t>
            </a:r>
          </a:p>
          <a:p>
            <a:pPr algn="ctr">
              <a:buFont typeface="Wingdings" pitchFamily="2" charset="2"/>
              <a:buNone/>
            </a:pPr>
            <a:endParaRPr lang="ar-SA" sz="2400" b="1">
              <a:effectLst/>
            </a:endParaRPr>
          </a:p>
          <a:p>
            <a:pPr algn="ctr">
              <a:buFontTx/>
              <a:buNone/>
            </a:pPr>
            <a:r>
              <a:rPr lang="ar-SA" sz="2400" b="1">
                <a:effectLst/>
              </a:rPr>
              <a:t>- يقع النبر في الكلمات الثنائية المقطــع</a:t>
            </a:r>
          </a:p>
          <a:p>
            <a:pPr algn="ctr">
              <a:buFontTx/>
              <a:buNone/>
            </a:pPr>
            <a:r>
              <a:rPr lang="ar-SA" sz="2400" b="1">
                <a:effectLst/>
              </a:rPr>
              <a:t>(الــعد يــبــدأ من الشــمال إلى الـيميـن)</a:t>
            </a:r>
          </a:p>
          <a:p>
            <a:pPr algn="ctr">
              <a:buFontTx/>
              <a:buNone/>
            </a:pPr>
            <a:r>
              <a:rPr lang="ar-SA" sz="2400" b="1">
                <a:effectLst/>
              </a:rPr>
              <a:t>مهـمـا كان نوعــه نـحو : قام , وعنهــا</a:t>
            </a:r>
          </a:p>
          <a:p>
            <a:pPr algn="ctr">
              <a:buFontTx/>
              <a:buNone/>
            </a:pPr>
            <a:endParaRPr lang="ar-SA" sz="2400" b="1">
              <a:effectLst/>
            </a:endParaRPr>
          </a:p>
          <a:p>
            <a:pPr algn="ctr">
              <a:buFontTx/>
              <a:buNone/>
            </a:pPr>
            <a:r>
              <a:rPr lang="ar-SA" sz="2400" b="1">
                <a:effectLst/>
              </a:rPr>
              <a:t>- يقع النبر في الكلمات الثلاثية المقطـع</a:t>
            </a:r>
          </a:p>
          <a:p>
            <a:pPr algn="ctr">
              <a:buFontTx/>
              <a:buNone/>
            </a:pPr>
            <a:r>
              <a:rPr lang="ar-SA" sz="2400" b="1">
                <a:effectLst/>
              </a:rPr>
              <a:t>على مقطعها الثاني إذا كــــان متوسـطا </a:t>
            </a:r>
          </a:p>
          <a:p>
            <a:pPr algn="ctr">
              <a:buFontTx/>
              <a:buNone/>
            </a:pPr>
            <a:r>
              <a:rPr lang="ar-SA" sz="2400" b="1">
                <a:effectLst/>
              </a:rPr>
              <a:t>او طويلآ نـحو : أعـــانت , ويسـتعــدي</a:t>
            </a:r>
            <a:r>
              <a:rPr lang="ar-SA" sz="2400"/>
              <a:t> </a:t>
            </a:r>
          </a:p>
          <a:p>
            <a:pPr>
              <a:buFontTx/>
              <a:buNone/>
            </a:pP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72706"/>
                                        </p:tgtEl>
                                        <p:attrNameLst>
                                          <p:attrName>style.visibility</p:attrName>
                                        </p:attrNameLst>
                                      </p:cBhvr>
                                      <p:to>
                                        <p:strVal val="visible"/>
                                      </p:to>
                                    </p:set>
                                    <p:animEffect transition="in" filter="fade">
                                      <p:cBhvr>
                                        <p:cTn id="7" dur="600">
                                          <p:stCondLst>
                                            <p:cond delay="0"/>
                                          </p:stCondLst>
                                        </p:cTn>
                                        <p:tgtEl>
                                          <p:spTgt spid="72706"/>
                                        </p:tgtEl>
                                      </p:cBhvr>
                                    </p:animEffect>
                                    <p:anim calcmode="lin" valueType="num">
                                      <p:cBhvr>
                                        <p:cTn id="8" dur="600" fill="hold">
                                          <p:stCondLst>
                                            <p:cond delay="0"/>
                                          </p:stCondLst>
                                        </p:cTn>
                                        <p:tgtEl>
                                          <p:spTgt spid="72706"/>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72706"/>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72706"/>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72709">
                                            <p:txEl>
                                              <p:pRg st="0" end="0"/>
                                            </p:txEl>
                                          </p:spTgt>
                                        </p:tgtEl>
                                        <p:attrNameLst>
                                          <p:attrName>style.visibility</p:attrName>
                                        </p:attrNameLst>
                                      </p:cBhvr>
                                      <p:to>
                                        <p:strVal val="visible"/>
                                      </p:to>
                                    </p:set>
                                    <p:animEffect transition="in" filter="slide(fromBottom)">
                                      <p:cBhvr>
                                        <p:cTn id="15" dur="500">
                                          <p:stCondLst>
                                            <p:cond delay="0"/>
                                          </p:stCondLst>
                                        </p:cTn>
                                        <p:tgtEl>
                                          <p:spTgt spid="72709">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72709">
                                            <p:txEl>
                                              <p:pRg st="1" end="1"/>
                                            </p:txEl>
                                          </p:spTgt>
                                        </p:tgtEl>
                                        <p:attrNameLst>
                                          <p:attrName>style.visibility</p:attrName>
                                        </p:attrNameLst>
                                      </p:cBhvr>
                                      <p:to>
                                        <p:strVal val="visible"/>
                                      </p:to>
                                    </p:set>
                                    <p:animEffect transition="in" filter="slide(fromBottom)">
                                      <p:cBhvr>
                                        <p:cTn id="20" dur="500">
                                          <p:stCondLst>
                                            <p:cond delay="0"/>
                                          </p:stCondLst>
                                        </p:cTn>
                                        <p:tgtEl>
                                          <p:spTgt spid="72709">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72709">
                                            <p:txEl>
                                              <p:pRg st="3" end="3"/>
                                            </p:txEl>
                                          </p:spTgt>
                                        </p:tgtEl>
                                        <p:attrNameLst>
                                          <p:attrName>style.visibility</p:attrName>
                                        </p:attrNameLst>
                                      </p:cBhvr>
                                      <p:to>
                                        <p:strVal val="visible"/>
                                      </p:to>
                                    </p:set>
                                    <p:animEffect transition="in" filter="slide(fromBottom)">
                                      <p:cBhvr>
                                        <p:cTn id="25" dur="500">
                                          <p:stCondLst>
                                            <p:cond delay="0"/>
                                          </p:stCondLst>
                                        </p:cTn>
                                        <p:tgtEl>
                                          <p:spTgt spid="72709">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72709">
                                            <p:txEl>
                                              <p:pRg st="4" end="4"/>
                                            </p:txEl>
                                          </p:spTgt>
                                        </p:tgtEl>
                                        <p:attrNameLst>
                                          <p:attrName>style.visibility</p:attrName>
                                        </p:attrNameLst>
                                      </p:cBhvr>
                                      <p:to>
                                        <p:strVal val="visible"/>
                                      </p:to>
                                    </p:set>
                                    <p:animEffect transition="in" filter="slide(fromBottom)">
                                      <p:cBhvr>
                                        <p:cTn id="30" dur="500">
                                          <p:stCondLst>
                                            <p:cond delay="0"/>
                                          </p:stCondLst>
                                        </p:cTn>
                                        <p:tgtEl>
                                          <p:spTgt spid="72709">
                                            <p:txEl>
                                              <p:pRg st="4" end="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72709">
                                            <p:txEl>
                                              <p:pRg st="5" end="5"/>
                                            </p:txEl>
                                          </p:spTgt>
                                        </p:tgtEl>
                                        <p:attrNameLst>
                                          <p:attrName>style.visibility</p:attrName>
                                        </p:attrNameLst>
                                      </p:cBhvr>
                                      <p:to>
                                        <p:strVal val="visible"/>
                                      </p:to>
                                    </p:set>
                                    <p:animEffect transition="in" filter="slide(fromBottom)">
                                      <p:cBhvr>
                                        <p:cTn id="35" dur="500">
                                          <p:stCondLst>
                                            <p:cond delay="0"/>
                                          </p:stCondLst>
                                        </p:cTn>
                                        <p:tgtEl>
                                          <p:spTgt spid="72709">
                                            <p:txEl>
                                              <p:pRg st="5" end="5"/>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72709">
                                            <p:txEl>
                                              <p:pRg st="7" end="7"/>
                                            </p:txEl>
                                          </p:spTgt>
                                        </p:tgtEl>
                                        <p:attrNameLst>
                                          <p:attrName>style.visibility</p:attrName>
                                        </p:attrNameLst>
                                      </p:cBhvr>
                                      <p:to>
                                        <p:strVal val="visible"/>
                                      </p:to>
                                    </p:set>
                                    <p:animEffect transition="in" filter="slide(fromBottom)">
                                      <p:cBhvr>
                                        <p:cTn id="40" dur="500">
                                          <p:stCondLst>
                                            <p:cond delay="0"/>
                                          </p:stCondLst>
                                        </p:cTn>
                                        <p:tgtEl>
                                          <p:spTgt spid="72709">
                                            <p:txEl>
                                              <p:pRg st="7" end="7"/>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2" presetClass="entr" presetSubtype="4" fill="hold" grpId="0" nodeType="clickEffect">
                                  <p:stCondLst>
                                    <p:cond delay="0"/>
                                  </p:stCondLst>
                                  <p:childTnLst>
                                    <p:set>
                                      <p:cBhvr>
                                        <p:cTn id="44" dur="1" fill="hold">
                                          <p:stCondLst>
                                            <p:cond delay="0"/>
                                          </p:stCondLst>
                                        </p:cTn>
                                        <p:tgtEl>
                                          <p:spTgt spid="72709">
                                            <p:txEl>
                                              <p:pRg st="8" end="8"/>
                                            </p:txEl>
                                          </p:spTgt>
                                        </p:tgtEl>
                                        <p:attrNameLst>
                                          <p:attrName>style.visibility</p:attrName>
                                        </p:attrNameLst>
                                      </p:cBhvr>
                                      <p:to>
                                        <p:strVal val="visible"/>
                                      </p:to>
                                    </p:set>
                                    <p:animEffect transition="in" filter="slide(fromBottom)">
                                      <p:cBhvr>
                                        <p:cTn id="45" dur="500">
                                          <p:stCondLst>
                                            <p:cond delay="0"/>
                                          </p:stCondLst>
                                        </p:cTn>
                                        <p:tgtEl>
                                          <p:spTgt spid="72709">
                                            <p:txEl>
                                              <p:pRg st="8" end="8"/>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2" presetClass="entr" presetSubtype="4" fill="hold" grpId="0" nodeType="clickEffect">
                                  <p:stCondLst>
                                    <p:cond delay="0"/>
                                  </p:stCondLst>
                                  <p:childTnLst>
                                    <p:set>
                                      <p:cBhvr>
                                        <p:cTn id="49" dur="1" fill="hold">
                                          <p:stCondLst>
                                            <p:cond delay="0"/>
                                          </p:stCondLst>
                                        </p:cTn>
                                        <p:tgtEl>
                                          <p:spTgt spid="72709">
                                            <p:txEl>
                                              <p:pRg st="9" end="9"/>
                                            </p:txEl>
                                          </p:spTgt>
                                        </p:tgtEl>
                                        <p:attrNameLst>
                                          <p:attrName>style.visibility</p:attrName>
                                        </p:attrNameLst>
                                      </p:cBhvr>
                                      <p:to>
                                        <p:strVal val="visible"/>
                                      </p:to>
                                    </p:set>
                                    <p:animEffect transition="in" filter="slide(fromBottom)">
                                      <p:cBhvr>
                                        <p:cTn id="50" dur="500">
                                          <p:stCondLst>
                                            <p:cond delay="0"/>
                                          </p:stCondLst>
                                        </p:cTn>
                                        <p:tgtEl>
                                          <p:spTgt spid="7270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P spid="7270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SA"/>
              <a:t>أمثلة على النبر</a:t>
            </a:r>
            <a:endParaRPr lang="en-US"/>
          </a:p>
        </p:txBody>
      </p:sp>
      <p:sp>
        <p:nvSpPr>
          <p:cNvPr id="75779" name="Rectangle 3"/>
          <p:cNvSpPr>
            <a:spLocks noGrp="1" noChangeArrowheads="1"/>
          </p:cNvSpPr>
          <p:nvPr>
            <p:ph type="body" idx="1"/>
          </p:nvPr>
        </p:nvSpPr>
        <p:spPr/>
        <p:txBody>
          <a:bodyPr/>
          <a:lstStyle/>
          <a:p>
            <a:r>
              <a:rPr lang="ar-SA" b="1">
                <a:effectLst/>
              </a:rPr>
              <a:t>( واستبقا الباب) فيحسن النبر على (قا) لتفريق استبقا عن استبق</a:t>
            </a:r>
          </a:p>
          <a:p>
            <a:pPr>
              <a:buFont typeface="Wingdings" pitchFamily="2" charset="2"/>
              <a:buNone/>
            </a:pPr>
            <a:endParaRPr lang="ar-SA" b="1">
              <a:effectLst/>
            </a:endParaRPr>
          </a:p>
          <a:p>
            <a:r>
              <a:rPr lang="ar-SA" b="1">
                <a:effectLst/>
              </a:rPr>
              <a:t>( فسقى لهما ) يحسن فيه النبر على السين وليس قا لكي يعرف السامع أن المقصود أن موسى سقى الأغنام للمرأتين ولا يتوهم أن "فسقى" هي "فَسَقَا" أي أن هناك اثنين أصبحا فاسقين.والله أعلم وأنوه إلى أن النبر ليس إلزاميا بل مستحسن فقط. </a:t>
            </a:r>
            <a:endParaRPr lang="en-US" b="1">
              <a:effectLst/>
            </a:endParaRPr>
          </a:p>
        </p:txBody>
      </p:sp>
    </p:spTree>
  </p:cSld>
  <p:clrMapOvr>
    <a:masterClrMapping/>
  </p:clrMapOvr>
</p:sld>
</file>

<file path=ppt/theme/theme1.xml><?xml version="1.0" encoding="utf-8"?>
<a:theme xmlns:a="http://schemas.openxmlformats.org/drawingml/2006/main" name="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Maple</Template>
  <TotalTime>140</TotalTime>
  <Words>355</Words>
  <Application>Microsoft Office PowerPoint</Application>
  <PresentationFormat>عرض على الشاشة (3:4)‏</PresentationFormat>
  <Paragraphs>60</Paragraphs>
  <Slides>8</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8</vt:i4>
      </vt:variant>
    </vt:vector>
  </HeadingPairs>
  <TitlesOfParts>
    <vt:vector size="12" baseType="lpstr">
      <vt:lpstr>Arial</vt:lpstr>
      <vt:lpstr>Times New Roman</vt:lpstr>
      <vt:lpstr>Wingdings</vt:lpstr>
      <vt:lpstr>Maple</vt:lpstr>
      <vt:lpstr>الأسم / ريم أحمد علي الشعلان  الرقم الجامعي / 427230008</vt:lpstr>
      <vt:lpstr>النبر</vt:lpstr>
      <vt:lpstr>عرض تقديمي في PowerPoint</vt:lpstr>
      <vt:lpstr>عرض تقديمي في PowerPoint</vt:lpstr>
      <vt:lpstr>عرض تقديمي في PowerPoint</vt:lpstr>
      <vt:lpstr>عرض تقديمي في PowerPoint</vt:lpstr>
      <vt:lpstr>أهم قواعد نبر الكلمات في العربية </vt:lpstr>
      <vt:lpstr>أمثلة على النبر</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الأسم / ريم أحمد علي الشعلان  الرقم الجامعي / 427230008</dc:title>
  <dc:creator>www.arabswell.com</dc:creator>
  <cp:lastModifiedBy>dr yousef</cp:lastModifiedBy>
  <cp:revision>4</cp:revision>
  <dcterms:created xsi:type="dcterms:W3CDTF">2012-06-22T21:50:14Z</dcterms:created>
  <dcterms:modified xsi:type="dcterms:W3CDTF">2012-07-01T00:16:36Z</dcterms:modified>
</cp:coreProperties>
</file>