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7" r:id="rId4"/>
    <p:sldId id="265" r:id="rId5"/>
    <p:sldId id="258" r:id="rId6"/>
    <p:sldId id="262" r:id="rId7"/>
    <p:sldId id="261" r:id="rId8"/>
    <p:sldId id="264" r:id="rId9"/>
    <p:sldId id="259" r:id="rId10"/>
    <p:sldId id="263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9E"/>
    <a:srgbClr val="E3D56F"/>
    <a:srgbClr val="EAE096"/>
    <a:srgbClr val="F56FDB"/>
    <a:srgbClr val="8DB38B"/>
    <a:srgbClr val="BAE18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ADE4F5-1521-4ADB-9308-A593B98C7905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B7D77D-5F35-4ED6-8E93-3FC3654F05F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D77D-5F35-4ED6-8E93-3FC3654F05FB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C513F-C25E-43FB-9B06-CCBDB4519CFB}" type="datetimeFigureOut">
              <a:rPr lang="ar-SA" smtClean="0"/>
              <a:pPr/>
              <a:t>08/12/1433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86D1-DB12-4181-9EC8-B3DBDF121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000232" y="500042"/>
            <a:ext cx="5643602" cy="407196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r>
              <a:rPr lang="ar-SA" smtClean="0"/>
              <a:t>الصرف(1</a:t>
            </a:r>
            <a:r>
              <a:rPr lang="ar-SA" dirty="0" smtClean="0"/>
              <a:t>)</a:t>
            </a: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2714612" y="-428652"/>
            <a:ext cx="3786214" cy="3143272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smtClean="0">
                <a:solidFill>
                  <a:srgbClr val="00B050"/>
                </a:solidFill>
              </a:rPr>
              <a:t>صيغة المبالغة</a:t>
            </a:r>
            <a:endParaRPr lang="ar-SA" sz="4800" b="1" dirty="0">
              <a:solidFill>
                <a:srgbClr val="00B050"/>
              </a:solidFill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3714776" cy="4041793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5720" y="0"/>
            <a:ext cx="9144000" cy="6857999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2800" b="1" smtClean="0">
                <a:solidFill>
                  <a:srgbClr val="FF0000"/>
                </a:solidFill>
              </a:rPr>
              <a:t>وفقك الله ولاتنسي </a:t>
            </a:r>
            <a:br>
              <a:rPr lang="ar-SA" sz="2800" b="1" smtClean="0">
                <a:solidFill>
                  <a:srgbClr val="FF0000"/>
                </a:solidFill>
              </a:rPr>
            </a:br>
            <a:r>
              <a:rPr lang="ar-SA" sz="2800" b="1" smtClean="0">
                <a:solidFill>
                  <a:srgbClr val="FF0000"/>
                </a:solidFill>
              </a:rPr>
              <a:t>المذاكرة أولا بأول </a:t>
            </a:r>
            <a:r>
              <a:rPr lang="ar-SA" sz="2800" dirty="0" smtClean="0"/>
              <a:t/>
            </a:r>
            <a:br>
              <a:rPr lang="ar-SA" sz="2800" dirty="0" smtClean="0"/>
            </a:br>
            <a:endParaRPr lang="ar-SA" sz="2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500398" y="5143512"/>
            <a:ext cx="5643602" cy="1038220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642910" y="0"/>
            <a:ext cx="6929454" cy="2357454"/>
          </a:xfrm>
          <a:prstGeom prst="flowChartPunchedTap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smtClean="0">
                <a:solidFill>
                  <a:srgbClr val="FF0000"/>
                </a:solidFill>
              </a:rPr>
              <a:t> </a:t>
            </a:r>
            <a:endParaRPr lang="ar-SA" sz="2400" b="1" dirty="0" smtClean="0">
              <a:solidFill>
                <a:srgbClr val="0070C0"/>
              </a:solidFill>
            </a:endParaRPr>
          </a:p>
          <a:p>
            <a:pPr algn="ctr"/>
            <a:endParaRPr lang="ar-SA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714876" y="714356"/>
            <a:ext cx="4429124" cy="5786478"/>
          </a:xfrm>
        </p:spPr>
        <p:txBody>
          <a:bodyPr>
            <a:normAutofit/>
          </a:bodyPr>
          <a:lstStyle/>
          <a:p>
            <a:r>
              <a:rPr lang="ar-SA" b="1" smtClean="0">
                <a:solidFill>
                  <a:srgbClr val="0070C0"/>
                </a:solidFill>
              </a:rPr>
              <a:t> </a:t>
            </a:r>
            <a:r>
              <a:rPr lang="ar-SA" sz="3600" b="1" smtClean="0"/>
              <a:t>.</a:t>
            </a:r>
            <a:endParaRPr lang="ar-SA" sz="36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3000396" cy="2971800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ar-SA" b="1" smtClean="0">
                <a:solidFill>
                  <a:srgbClr val="FFFF00"/>
                </a:solidFill>
              </a:rPr>
              <a:t> * </a:t>
            </a:r>
            <a:r>
              <a:rPr lang="ar-SA" smtClean="0">
                <a:solidFill>
                  <a:srgbClr val="FFFF00"/>
                </a:solidFill>
              </a:rPr>
              <a:t>هي أسماء تشتق من الأفعال للدلالة على اسم الفاعل مع تأكيد المعنى وتقويته والمبالغة فيه </a:t>
            </a:r>
            <a:r>
              <a:rPr lang="ar-SA" smtClean="0"/>
              <a:t>.</a:t>
            </a:r>
            <a:r>
              <a:rPr lang="en-US" smtClean="0"/>
              <a:t/>
            </a:r>
            <a:br>
              <a:rPr lang="en-US" smtClean="0"/>
            </a:br>
            <a:r>
              <a:rPr lang="ar-SA" smtClean="0">
                <a:solidFill>
                  <a:schemeClr val="bg1"/>
                </a:solidFill>
              </a:rPr>
              <a:t>* وهي لا تشتق إلا من الفعل الثلاثي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743596" y="0"/>
            <a:ext cx="3400404" cy="1928826"/>
          </a:xfrm>
        </p:spPr>
        <p:txBody>
          <a:bodyPr>
            <a:noAutofit/>
          </a:bodyPr>
          <a:lstStyle/>
          <a:p>
            <a:r>
              <a:rPr lang="ar-SA" sz="6600" smtClean="0">
                <a:solidFill>
                  <a:srgbClr val="0070C0"/>
                </a:solidFill>
              </a:rPr>
              <a:t>صيغة المبالغة </a:t>
            </a:r>
            <a:endParaRPr lang="ar-SA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643570" y="785794"/>
            <a:ext cx="2671754" cy="1470025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/>
            <a:r>
              <a:rPr lang="ar-SA" sz="4000" smtClean="0"/>
              <a:t>فعال : علام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ar-SA" sz="2800" b="1" smtClean="0"/>
              <a:t> </a:t>
            </a:r>
            <a:endParaRPr lang="ar-SA" sz="28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000232" y="0"/>
            <a:ext cx="4129062" cy="928694"/>
          </a:xfrm>
        </p:spPr>
        <p:txBody>
          <a:bodyPr>
            <a:noAutofit/>
          </a:bodyPr>
          <a:lstStyle/>
          <a:p>
            <a:r>
              <a:rPr lang="ar-SA" sz="6600" smtClean="0">
                <a:solidFill>
                  <a:srgbClr val="0070C0"/>
                </a:solidFill>
              </a:rPr>
              <a:t>أشهر أوزانها </a:t>
            </a:r>
            <a:endParaRPr lang="ar-SA" sz="6600" dirty="0">
              <a:solidFill>
                <a:srgbClr val="0070C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5143504" y="5072074"/>
            <a:ext cx="3500462" cy="1785926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600" smtClean="0">
                <a:solidFill>
                  <a:srgbClr val="FF0000"/>
                </a:solidFill>
              </a:rPr>
              <a:t>فعول : شكور</a:t>
            </a:r>
            <a:endParaRPr lang="en-US" sz="3600" smtClean="0">
              <a:solidFill>
                <a:srgbClr val="FF0000"/>
              </a:solidFill>
            </a:endParaRPr>
          </a:p>
          <a:p>
            <a:pPr algn="ctr"/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5" name="نجمة مكونة من 7 نقاط 4"/>
          <p:cNvSpPr/>
          <p:nvPr/>
        </p:nvSpPr>
        <p:spPr>
          <a:xfrm>
            <a:off x="785786" y="3714752"/>
            <a:ext cx="3214710" cy="2428892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 smtClean="0"/>
          </a:p>
          <a:p>
            <a:pPr lvl="0" algn="ctr"/>
            <a:r>
              <a:rPr lang="ar-SA" sz="3200" smtClean="0">
                <a:solidFill>
                  <a:schemeClr val="accent1">
                    <a:lumMod val="75000"/>
                  </a:schemeClr>
                </a:solidFill>
              </a:rPr>
              <a:t>فعل     حَذِر</a:t>
            </a:r>
            <a:endParaRPr lang="en-US" sz="320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ar-SA" sz="2400" b="1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" name="مخطط انسيابي: قرص ممغنط 5"/>
          <p:cNvSpPr/>
          <p:nvPr/>
        </p:nvSpPr>
        <p:spPr>
          <a:xfrm>
            <a:off x="500034" y="857232"/>
            <a:ext cx="3286148" cy="2857520"/>
          </a:xfrm>
          <a:prstGeom prst="flowChartMagneticDis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200" smtClean="0">
                <a:solidFill>
                  <a:srgbClr val="FF0000"/>
                </a:solidFill>
              </a:rPr>
              <a:t>فعيل   عليم نصير</a:t>
            </a:r>
            <a:endParaRPr lang="en-US" sz="3200" smtClean="0">
              <a:solidFill>
                <a:srgbClr val="FF0000"/>
              </a:solidFill>
            </a:endParaRPr>
          </a:p>
          <a:p>
            <a:pPr algn="ctr"/>
            <a:r>
              <a:rPr lang="ar-SA" b="1" smtClean="0">
                <a:solidFill>
                  <a:srgbClr val="FF0000"/>
                </a:solidFill>
              </a:rPr>
              <a:t>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خطط انسيابي: تخزين بالوصول التسلسلي 6"/>
          <p:cNvSpPr/>
          <p:nvPr/>
        </p:nvSpPr>
        <p:spPr>
          <a:xfrm>
            <a:off x="5357818" y="2643182"/>
            <a:ext cx="3000396" cy="1928826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600" smtClean="0">
                <a:solidFill>
                  <a:srgbClr val="0070C0"/>
                </a:solidFill>
              </a:rPr>
              <a:t>مفعال : مقدام</a:t>
            </a:r>
            <a:endParaRPr lang="en-US" sz="3600" smtClean="0">
              <a:solidFill>
                <a:srgbClr val="0070C0"/>
              </a:solidFill>
            </a:endParaRPr>
          </a:p>
          <a:p>
            <a:pPr algn="ctr"/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فعول : شكور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فعيل   عليم نصير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فعيل   عليم نصير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4" y="2130425"/>
            <a:ext cx="3314696" cy="4084657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3914780" cy="4714908"/>
          </a:xfrm>
        </p:spPr>
        <p:txBody>
          <a:bodyPr>
            <a:normAutofit/>
          </a:bodyPr>
          <a:lstStyle/>
          <a:p>
            <a:r>
              <a:rPr lang="ar-SA" smtClean="0">
                <a:solidFill>
                  <a:srgbClr val="FF0000"/>
                </a:solidFill>
              </a:rPr>
              <a:t> </a:t>
            </a:r>
            <a:endParaRPr lang="en-US" sz="4400" b="1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ar-SA" sz="4400" b="1" smtClean="0">
                <a:solidFill>
                  <a:schemeClr val="tx2">
                    <a:lumMod val="75000"/>
                  </a:schemeClr>
                </a:solidFill>
              </a:rPr>
              <a:t>فاعول : فاروق</a:t>
            </a:r>
            <a:endParaRPr lang="en-US" sz="4400" b="1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ar-SA" sz="4400" b="1" smtClean="0">
                <a:solidFill>
                  <a:schemeClr val="tx2">
                    <a:lumMod val="75000"/>
                  </a:schemeClr>
                </a:solidFill>
              </a:rPr>
              <a:t>فعيل   :  صديق</a:t>
            </a:r>
            <a:endParaRPr lang="en-US" sz="4400" b="1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ar-SA" sz="4400" b="1" smtClean="0">
                <a:solidFill>
                  <a:schemeClr val="tx2">
                    <a:lumMod val="75000"/>
                  </a:schemeClr>
                </a:solidFill>
              </a:rPr>
              <a:t>مفعيل   معطير</a:t>
            </a:r>
            <a:endParaRPr lang="en-US" sz="4400" b="1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ar-SA" sz="4400" b="1" smtClean="0">
                <a:solidFill>
                  <a:schemeClr val="tx2">
                    <a:lumMod val="75000"/>
                  </a:schemeClr>
                </a:solidFill>
              </a:rPr>
              <a:t>فعلة   همزة</a:t>
            </a:r>
            <a:endParaRPr lang="en-US" sz="4400" b="1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ar-SA" sz="4400" b="1" smtClean="0">
                <a:solidFill>
                  <a:schemeClr val="tx2">
                    <a:lumMod val="75000"/>
                  </a:schemeClr>
                </a:solidFill>
              </a:rPr>
              <a:t>فعال    كبار</a:t>
            </a:r>
            <a:endParaRPr lang="en-US" sz="4400" b="1" smtClean="0">
              <a:solidFill>
                <a:schemeClr val="tx2">
                  <a:lumMod val="75000"/>
                </a:schemeClr>
              </a:solidFill>
            </a:endParaRPr>
          </a:p>
          <a:p>
            <a:endParaRPr lang="ar-SA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4929190" y="2143116"/>
            <a:ext cx="3571900" cy="4357718"/>
          </a:xfrm>
          <a:prstGeom prst="flowChartPunchedTape">
            <a:avLst/>
          </a:prstGeom>
          <a:solidFill>
            <a:srgbClr val="E6D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smtClean="0">
                <a:solidFill>
                  <a:srgbClr val="FF0000"/>
                </a:solidFill>
              </a:rPr>
              <a:t> أوزان أخرى </a:t>
            </a:r>
            <a:endParaRPr lang="ar-SA" sz="4400" b="1" dirty="0" smtClean="0">
              <a:solidFill>
                <a:srgbClr val="0070C0"/>
              </a:solidFill>
            </a:endParaRPr>
          </a:p>
          <a:p>
            <a:pPr algn="ctr"/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5000637"/>
            <a:ext cx="3457572" cy="1000132"/>
          </a:xfrm>
        </p:spPr>
        <p:txBody>
          <a:bodyPr>
            <a:normAutofit/>
          </a:bodyPr>
          <a:lstStyle/>
          <a:p>
            <a:r>
              <a:rPr lang="ar-SA" sz="2400" b="1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/>
            </a:r>
            <a:br>
              <a:rPr lang="ar-SA" sz="2400" b="1" dirty="0" smtClean="0">
                <a:solidFill>
                  <a:srgbClr val="FF0000"/>
                </a:solidFill>
              </a:rPr>
            </a:b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929190" y="714356"/>
            <a:ext cx="3914780" cy="1752600"/>
          </a:xfrm>
        </p:spPr>
        <p:txBody>
          <a:bodyPr/>
          <a:lstStyle/>
          <a:p>
            <a:r>
              <a:rPr lang="ar-SA" smtClean="0">
                <a:solidFill>
                  <a:schemeClr val="bg1"/>
                </a:solidFill>
              </a:rPr>
              <a:t> </a:t>
            </a:r>
            <a:r>
              <a:rPr lang="ar-SA" sz="4400" b="1" smtClean="0">
                <a:solidFill>
                  <a:schemeClr val="bg1"/>
                </a:solidFill>
              </a:rPr>
              <a:t>أشهر أوزان الصفة</a:t>
            </a:r>
          </a:p>
          <a:p>
            <a:r>
              <a:rPr lang="ar-SA" sz="4400" b="1" smtClean="0">
                <a:solidFill>
                  <a:schemeClr val="bg1"/>
                </a:solidFill>
              </a:rPr>
              <a:t> المشبهة</a:t>
            </a:r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5786446" y="4500570"/>
            <a:ext cx="3071834" cy="2357430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smtClean="0"/>
              <a:t>فَعِل الذي مؤنثة فَعِلة مثل فرح فرحة </a:t>
            </a:r>
            <a:endParaRPr lang="ar-SA" sz="2400" b="1" dirty="0"/>
          </a:p>
        </p:txBody>
      </p:sp>
      <p:sp>
        <p:nvSpPr>
          <p:cNvPr id="5" name="شريط إلى الأعلى 4"/>
          <p:cNvSpPr/>
          <p:nvPr/>
        </p:nvSpPr>
        <p:spPr>
          <a:xfrm>
            <a:off x="0" y="1214422"/>
            <a:ext cx="4286280" cy="250033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smtClean="0">
                <a:solidFill>
                  <a:srgbClr val="FFFF00"/>
                </a:solidFill>
              </a:rPr>
              <a:t>أفعل الذي مؤنثة فعلاء مثل أحمر حمراء</a:t>
            </a:r>
            <a:endParaRPr lang="en-US" sz="2400" smtClean="0">
              <a:solidFill>
                <a:srgbClr val="FFFF00"/>
              </a:solidFill>
            </a:endParaRPr>
          </a:p>
          <a:p>
            <a:pPr algn="ctr"/>
            <a:r>
              <a:rPr lang="ar-SA" sz="2400" b="1" smtClean="0"/>
              <a:t>.</a:t>
            </a:r>
            <a:endParaRPr lang="ar-SA" sz="2400" b="1" dirty="0"/>
          </a:p>
        </p:txBody>
      </p:sp>
      <p:sp>
        <p:nvSpPr>
          <p:cNvPr id="6" name="نجمة مكونة من 7 نقاط 5"/>
          <p:cNvSpPr/>
          <p:nvPr/>
        </p:nvSpPr>
        <p:spPr>
          <a:xfrm>
            <a:off x="-357222" y="4000504"/>
            <a:ext cx="5286412" cy="20002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smtClean="0"/>
              <a:t>فعلان الذي مؤنثة فعلى مثل عطشان عطشى </a:t>
            </a:r>
            <a:endParaRPr lang="en-US" sz="2800" smtClean="0"/>
          </a:p>
          <a:p>
            <a:pPr algn="ctr"/>
            <a:endParaRPr lang="ar-SA" sz="2800" b="1" dirty="0" smtClean="0"/>
          </a:p>
        </p:txBody>
      </p:sp>
      <p:sp>
        <p:nvSpPr>
          <p:cNvPr id="7" name="مخطط انسيابي: شريط مثقب 6"/>
          <p:cNvSpPr/>
          <p:nvPr/>
        </p:nvSpPr>
        <p:spPr>
          <a:xfrm>
            <a:off x="5072066" y="2285992"/>
            <a:ext cx="4071934" cy="2286016"/>
          </a:xfrm>
          <a:prstGeom prst="flowChartPunchedTap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smtClean="0">
                <a:solidFill>
                  <a:srgbClr val="C00000"/>
                </a:solidFill>
              </a:rPr>
              <a:t>إذا كان الفعل على وزن فَعِل فإن الصفة الشبهة تشتق على ثلاثة أوزان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فعلان الذي مؤنثة فعلى مثل عطشان عطشى 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880788" y="0"/>
            <a:ext cx="2632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286116" y="285728"/>
            <a:ext cx="4429156" cy="1643074"/>
          </a:xfrm>
        </p:spPr>
        <p:txBody>
          <a:bodyPr>
            <a:normAutofit/>
          </a:bodyPr>
          <a:lstStyle/>
          <a:p>
            <a:r>
              <a:rPr lang="ar-SA" sz="4000" b="1" smtClean="0">
                <a:solidFill>
                  <a:srgbClr val="FF0000"/>
                </a:solidFill>
              </a:rPr>
              <a:t> الصفة المشبهة</a:t>
            </a:r>
            <a:endParaRPr lang="ar-SA" sz="4000" b="1" dirty="0">
              <a:solidFill>
                <a:srgbClr val="00B05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643174" y="1714488"/>
            <a:ext cx="4429156" cy="4714908"/>
          </a:xfrm>
        </p:spPr>
        <p:txBody>
          <a:bodyPr>
            <a:normAutofit/>
          </a:bodyPr>
          <a:lstStyle/>
          <a:p>
            <a:r>
              <a:rPr lang="ar-SA" sz="2800" b="1" smtClean="0">
                <a:solidFill>
                  <a:srgbClr val="FF0000"/>
                </a:solidFill>
              </a:rPr>
              <a:t> </a:t>
            </a:r>
            <a:endParaRPr lang="ar-SA" sz="28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57422" y="2571744"/>
            <a:ext cx="45720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هي اسم يصاغ من الفعل اللازم للدلالة على معنى اسم الفاعل ومن ثم سموه الصفة المشبهة أي التي تشبه اسم الفاعل في المعنى .</a:t>
            </a:r>
            <a:endParaRPr kumimoji="0" lang="ar-SA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43108" y="0"/>
            <a:ext cx="3643338" cy="1214422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4" name="تمرير عمودي 3"/>
          <p:cNvSpPr/>
          <p:nvPr/>
        </p:nvSpPr>
        <p:spPr>
          <a:xfrm>
            <a:off x="5286348" y="285728"/>
            <a:ext cx="3857652" cy="3357586"/>
          </a:xfrm>
          <a:prstGeom prst="verticalScroll">
            <a:avLst/>
          </a:prstGeom>
          <a:solidFill>
            <a:srgbClr val="EAE0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smtClean="0">
                <a:solidFill>
                  <a:srgbClr val="00B050"/>
                </a:solidFill>
              </a:rPr>
              <a:t>إذا كان الفعل على وزن فَعُل فإن الصفة المشبهة تشتق على الأوزان التالية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" name="مخطط انسيابي: شريط مثقب 5"/>
          <p:cNvSpPr/>
          <p:nvPr/>
        </p:nvSpPr>
        <p:spPr>
          <a:xfrm>
            <a:off x="5429256" y="3786190"/>
            <a:ext cx="2857520" cy="278608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smtClean="0">
                <a:solidFill>
                  <a:srgbClr val="0070C0"/>
                </a:solidFill>
              </a:rPr>
              <a:t> 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143504" y="4857760"/>
            <a:ext cx="30718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فَعَل مثل حَسُن حَسن</a:t>
            </a: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فُعُل مثل جَنُب جُنُب</a:t>
            </a:r>
            <a:endParaRPr kumimoji="0" lang="ar-SA" sz="32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42910" y="2143116"/>
            <a:ext cx="4572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فَعَال مثل جَبُن جَبان</a:t>
            </a: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فَعُول مثل وَقُر فهو وقور</a:t>
            </a: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فُعَال مثل شَجُع شُجَاع</a:t>
            </a:r>
            <a:endParaRPr kumimoji="0" lang="ar-SA" sz="3600" b="1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57356" y="1428736"/>
            <a:ext cx="5643602" cy="3857652"/>
          </a:xfrm>
        </p:spPr>
        <p:txBody>
          <a:bodyPr>
            <a:normAutofit/>
          </a:bodyPr>
          <a:lstStyle/>
          <a:p>
            <a:pPr lvl="0"/>
            <a:r>
              <a:rPr lang="ar-SA" sz="2400" b="1" smtClean="0">
                <a:solidFill>
                  <a:srgbClr val="FF0000"/>
                </a:solidFill>
              </a:rPr>
              <a:t> </a:t>
            </a:r>
            <a:r>
              <a:rPr lang="ar-SA" sz="5400" b="1" smtClean="0">
                <a:solidFill>
                  <a:srgbClr val="C00000"/>
                </a:solidFill>
              </a:rPr>
              <a:t>إذا كان الفعل على وزن فَعَل تشتق على وزن فيعل</a:t>
            </a:r>
            <a:endParaRPr lang="en-US" sz="5400" b="1" smtClean="0">
              <a:solidFill>
                <a:srgbClr val="C00000"/>
              </a:solidFill>
            </a:endParaRPr>
          </a:p>
          <a:p>
            <a:r>
              <a:rPr lang="ar-SA" sz="5400" b="1" smtClean="0">
                <a:solidFill>
                  <a:srgbClr val="0070C0"/>
                </a:solidFill>
              </a:rPr>
              <a:t>مثل ساد سيِّد</a:t>
            </a:r>
            <a:endParaRPr lang="en-US" sz="5400" b="1" smtClean="0">
              <a:solidFill>
                <a:srgbClr val="0070C0"/>
              </a:solidFill>
            </a:endParaRPr>
          </a:p>
          <a:p>
            <a:endParaRPr lang="ar-SA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14480" y="1142984"/>
            <a:ext cx="5000628" cy="3643338"/>
          </a:xfrm>
        </p:spPr>
        <p:txBody>
          <a:bodyPr>
            <a:normAutofit fontScale="90000"/>
          </a:bodyPr>
          <a:lstStyle/>
          <a:p>
            <a:pPr lvl="0"/>
            <a:r>
              <a:rPr lang="ar-SA" smtClean="0">
                <a:solidFill>
                  <a:schemeClr val="accent6">
                    <a:lumMod val="50000"/>
                  </a:schemeClr>
                </a:solidFill>
              </a:rPr>
              <a:t>هناك أوزان أخرى مثل </a:t>
            </a:r>
            <a:r>
              <a:rPr lang="ar-SA" smtClean="0"/>
              <a:t>:</a:t>
            </a:r>
            <a:r>
              <a:rPr lang="en-US" smtClean="0"/>
              <a:t/>
            </a:r>
            <a:br>
              <a:rPr lang="en-US" smtClean="0"/>
            </a:br>
            <a:r>
              <a:rPr lang="ar-SA" smtClean="0">
                <a:solidFill>
                  <a:srgbClr val="FF0000"/>
                </a:solidFill>
              </a:rPr>
              <a:t>فعيل كريم</a:t>
            </a:r>
            <a:r>
              <a:rPr lang="en-US" smtClean="0"/>
              <a:t/>
            </a:r>
            <a:br>
              <a:rPr lang="en-US" smtClean="0"/>
            </a:br>
            <a:r>
              <a:rPr lang="ar-SA" smtClean="0">
                <a:solidFill>
                  <a:srgbClr val="0070C0"/>
                </a:solidFill>
              </a:rPr>
              <a:t>فَعْل سَهْل</a:t>
            </a:r>
            <a:r>
              <a:rPr lang="en-US" smtClean="0"/>
              <a:t/>
            </a:r>
            <a:br>
              <a:rPr lang="en-US" smtClean="0"/>
            </a:br>
            <a:r>
              <a:rPr lang="ar-SA" smtClean="0">
                <a:solidFill>
                  <a:srgbClr val="00B050"/>
                </a:solidFill>
              </a:rPr>
              <a:t>فِعْل رِخْو</a:t>
            </a:r>
            <a:r>
              <a:rPr lang="en-US" smtClean="0"/>
              <a:t/>
            </a:r>
            <a:br>
              <a:rPr lang="en-US" smtClean="0"/>
            </a:br>
            <a:r>
              <a:rPr lang="ar-SA" smtClean="0">
                <a:solidFill>
                  <a:srgbClr val="C00000"/>
                </a:solidFill>
              </a:rPr>
              <a:t>فُعْل صُلب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 </a:t>
            </a:r>
            <a:br>
              <a:rPr lang="en-US" smtClean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85984" y="5286388"/>
            <a:ext cx="3071834" cy="428628"/>
          </a:xfrm>
        </p:spPr>
        <p:txBody>
          <a:bodyPr>
            <a:normAutofit fontScale="85000" lnSpcReduction="20000"/>
          </a:bodyPr>
          <a:lstStyle/>
          <a:p>
            <a:endParaRPr lang="ar-S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206</Words>
  <Application>Microsoft Office PowerPoint</Application>
  <PresentationFormat>عرض على الشاشة (3:4)‏</PresentationFormat>
  <Paragraphs>54</Paragraphs>
  <Slides>11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 * هي أسماء تشتق من الأفعال للدلالة على اسم الفاعل مع تأكيد المعنى وتقويته والمبالغة فيه . * وهي لا تشتق إلا من الفعل الثلاثي</vt:lpstr>
      <vt:lpstr>فعال : علام   </vt:lpstr>
      <vt:lpstr>الشريحة 4</vt:lpstr>
      <vt:lpstr>  </vt:lpstr>
      <vt:lpstr> الصفة المشبهة</vt:lpstr>
      <vt:lpstr>الشريحة 7</vt:lpstr>
      <vt:lpstr>الشريحة 8</vt:lpstr>
      <vt:lpstr>هناك أوزان أخرى مثل : فعيل كريم فَعْل سَهْل فِعْل رِخْو فُعْل صُلب   </vt:lpstr>
      <vt:lpstr>وفقك الله ولاتنسي  المذاكرة أولا بأول  </vt:lpstr>
      <vt:lpstr> 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acer</cp:lastModifiedBy>
  <cp:revision>6</cp:revision>
  <dcterms:created xsi:type="dcterms:W3CDTF">2010-12-11T12:21:45Z</dcterms:created>
  <dcterms:modified xsi:type="dcterms:W3CDTF">2012-10-23T15:11:24Z</dcterms:modified>
</cp:coreProperties>
</file>