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7" r:id="rId2"/>
    <p:sldId id="258" r:id="rId3"/>
    <p:sldId id="278" r:id="rId4"/>
    <p:sldId id="261" r:id="rId5"/>
    <p:sldId id="260" r:id="rId6"/>
    <p:sldId id="262" r:id="rId7"/>
    <p:sldId id="263" r:id="rId8"/>
    <p:sldId id="264" r:id="rId9"/>
    <p:sldId id="270" r:id="rId10"/>
    <p:sldId id="265" r:id="rId11"/>
    <p:sldId id="277" r:id="rId12"/>
    <p:sldId id="269" r:id="rId13"/>
    <p:sldId id="268" r:id="rId14"/>
    <p:sldId id="267" r:id="rId15"/>
    <p:sldId id="275" r:id="rId16"/>
    <p:sldId id="276" r:id="rId17"/>
    <p:sldId id="271" r:id="rId18"/>
    <p:sldId id="272" r:id="rId19"/>
    <p:sldId id="273" r:id="rId20"/>
    <p:sldId id="274" r:id="rId2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A90E4F07-B0A1-499C-9BC5-2C6DA049A735}" type="datetimeFigureOut">
              <a:rPr lang="ar-SA"/>
              <a:pPr>
                <a:defRPr/>
              </a:pPr>
              <a:t>04/09/33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8DE8C9E7-5493-4C21-9E5A-4208207D8DF9}" type="slidenum">
              <a:rPr lang="ar-SA"/>
              <a:pPr>
                <a:defRPr/>
              </a:pPr>
              <a:t>‹#›</a:t>
            </a:fld>
            <a:endParaRPr lang="ar-SA"/>
          </a:p>
        </p:txBody>
      </p:sp>
    </p:spTree>
    <p:extLst>
      <p:ext uri="{BB962C8B-B14F-4D97-AF65-F5344CB8AC3E}">
        <p14:creationId xmlns:p14="http://schemas.microsoft.com/office/powerpoint/2010/main" val="123852485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A6EF825B-3877-4EFF-A415-48252F4EDD87}" type="datetimeFigureOut">
              <a:rPr lang="ar-SA"/>
              <a:pPr>
                <a:defRPr/>
              </a:pPr>
              <a:t>04/09/33</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235431EA-F155-4575-9DE0-BECADC8A9B6D}" type="slidenum">
              <a:rPr lang="ar-SA"/>
              <a:pPr>
                <a:defRPr/>
              </a:pPr>
              <a:t>‹#›</a:t>
            </a:fld>
            <a:endParaRPr lang="ar-SA"/>
          </a:p>
        </p:txBody>
      </p:sp>
    </p:spTree>
    <p:extLst>
      <p:ext uri="{BB962C8B-B14F-4D97-AF65-F5344CB8AC3E}">
        <p14:creationId xmlns:p14="http://schemas.microsoft.com/office/powerpoint/2010/main" val="388324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C0E6D777-B6BB-43AE-9446-E12210DFF969}" type="datetimeFigureOut">
              <a:rPr lang="ar-SA"/>
              <a:pPr>
                <a:defRPr/>
              </a:pPr>
              <a:t>04/09/33</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F3B46B2A-CFF1-4F88-AB6B-C9DDA2FAA13B}" type="slidenum">
              <a:rPr lang="ar-SA"/>
              <a:pPr>
                <a:defRPr/>
              </a:pPr>
              <a:t>‹#›</a:t>
            </a:fld>
            <a:endParaRPr lang="ar-SA"/>
          </a:p>
        </p:txBody>
      </p:sp>
    </p:spTree>
    <p:extLst>
      <p:ext uri="{BB962C8B-B14F-4D97-AF65-F5344CB8AC3E}">
        <p14:creationId xmlns:p14="http://schemas.microsoft.com/office/powerpoint/2010/main" val="296006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20B88024-95F1-47CE-90C7-B42DE9DD93CA}" type="datetimeFigureOut">
              <a:rPr lang="ar-SA"/>
              <a:pPr>
                <a:defRPr/>
              </a:pPr>
              <a:t>04/09/33</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1E2D6103-1A2C-4605-90D9-DFB9B429414C}" type="slidenum">
              <a:rPr lang="ar-SA"/>
              <a:pPr>
                <a:defRPr/>
              </a:pPr>
              <a:t>‹#›</a:t>
            </a:fld>
            <a:endParaRPr lang="ar-SA"/>
          </a:p>
        </p:txBody>
      </p:sp>
    </p:spTree>
    <p:extLst>
      <p:ext uri="{BB962C8B-B14F-4D97-AF65-F5344CB8AC3E}">
        <p14:creationId xmlns:p14="http://schemas.microsoft.com/office/powerpoint/2010/main" val="170998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B9E4134A-C54C-4226-B0CB-D0938452E5B2}" type="datetimeFigureOut">
              <a:rPr lang="ar-SA"/>
              <a:pPr>
                <a:defRPr/>
              </a:pPr>
              <a:t>04/09/33</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ED54D208-817D-4500-8811-96A04635827F}" type="slidenum">
              <a:rPr lang="ar-SA"/>
              <a:pPr>
                <a:defRPr/>
              </a:pPr>
              <a:t>‹#›</a:t>
            </a:fld>
            <a:endParaRPr lang="ar-SA"/>
          </a:p>
        </p:txBody>
      </p:sp>
    </p:spTree>
    <p:extLst>
      <p:ext uri="{BB962C8B-B14F-4D97-AF65-F5344CB8AC3E}">
        <p14:creationId xmlns:p14="http://schemas.microsoft.com/office/powerpoint/2010/main" val="3154382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8166B0C6-7CF5-4DA6-B9D5-1CB28BDA2443}" type="datetimeFigureOut">
              <a:rPr lang="ar-SA"/>
              <a:pPr>
                <a:defRPr/>
              </a:pPr>
              <a:t>04/09/33</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971833C2-6E45-449A-BB3D-90EC11BD30BD}" type="slidenum">
              <a:rPr lang="ar-SA"/>
              <a:pPr>
                <a:defRPr/>
              </a:pPr>
              <a:t>‹#›</a:t>
            </a:fld>
            <a:endParaRPr lang="ar-SA"/>
          </a:p>
        </p:txBody>
      </p:sp>
    </p:spTree>
    <p:extLst>
      <p:ext uri="{BB962C8B-B14F-4D97-AF65-F5344CB8AC3E}">
        <p14:creationId xmlns:p14="http://schemas.microsoft.com/office/powerpoint/2010/main" val="174685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93CCA289-FC06-410A-80EB-E9A614F0597D}" type="datetimeFigureOut">
              <a:rPr lang="ar-SA"/>
              <a:pPr>
                <a:defRPr/>
              </a:pPr>
              <a:t>04/09/33</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55C7DC2B-8B42-4B9E-A09C-C270028DAAB2}" type="slidenum">
              <a:rPr lang="ar-SA"/>
              <a:pPr>
                <a:defRPr/>
              </a:pPr>
              <a:t>‹#›</a:t>
            </a:fld>
            <a:endParaRPr lang="ar-SA"/>
          </a:p>
        </p:txBody>
      </p:sp>
    </p:spTree>
    <p:extLst>
      <p:ext uri="{BB962C8B-B14F-4D97-AF65-F5344CB8AC3E}">
        <p14:creationId xmlns:p14="http://schemas.microsoft.com/office/powerpoint/2010/main" val="1048094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6935BE43-2B5F-47FC-A77C-29FA0E139E8B}" type="datetimeFigureOut">
              <a:rPr lang="ar-SA"/>
              <a:pPr>
                <a:defRPr/>
              </a:pPr>
              <a:t>04/09/33</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3B723ED4-13CB-4637-AF99-748761BFE59F}" type="slidenum">
              <a:rPr lang="ar-SA"/>
              <a:pPr>
                <a:defRPr/>
              </a:pPr>
              <a:t>‹#›</a:t>
            </a:fld>
            <a:endParaRPr lang="ar-SA"/>
          </a:p>
        </p:txBody>
      </p:sp>
    </p:spTree>
    <p:extLst>
      <p:ext uri="{BB962C8B-B14F-4D97-AF65-F5344CB8AC3E}">
        <p14:creationId xmlns:p14="http://schemas.microsoft.com/office/powerpoint/2010/main" val="205979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9630FB64-56FA-48EA-8E9F-1F9368485467}" type="datetimeFigureOut">
              <a:rPr lang="ar-SA"/>
              <a:pPr>
                <a:defRPr/>
              </a:pPr>
              <a:t>04/09/33</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A1BD7A7D-6779-4BFF-ADEB-F9F3383D2D4C}" type="slidenum">
              <a:rPr lang="ar-SA"/>
              <a:pPr>
                <a:defRPr/>
              </a:pPr>
              <a:t>‹#›</a:t>
            </a:fld>
            <a:endParaRPr lang="ar-SA"/>
          </a:p>
        </p:txBody>
      </p:sp>
    </p:spTree>
    <p:extLst>
      <p:ext uri="{BB962C8B-B14F-4D97-AF65-F5344CB8AC3E}">
        <p14:creationId xmlns:p14="http://schemas.microsoft.com/office/powerpoint/2010/main" val="441714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41703C01-32F7-46E0-9A51-EDC568A29164}" type="datetimeFigureOut">
              <a:rPr lang="ar-SA"/>
              <a:pPr>
                <a:defRPr/>
              </a:pPr>
              <a:t>04/09/33</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2E4D2C12-2637-4AB7-AB87-948F256E1188}" type="slidenum">
              <a:rPr lang="ar-SA"/>
              <a:pPr>
                <a:defRPr/>
              </a:pPr>
              <a:t>‹#›</a:t>
            </a:fld>
            <a:endParaRPr lang="ar-SA"/>
          </a:p>
        </p:txBody>
      </p:sp>
    </p:spTree>
    <p:extLst>
      <p:ext uri="{BB962C8B-B14F-4D97-AF65-F5344CB8AC3E}">
        <p14:creationId xmlns:p14="http://schemas.microsoft.com/office/powerpoint/2010/main" val="166736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B655A477-72E6-4AFA-A5A4-8CB1DCD73CCB}" type="datetimeFigureOut">
              <a:rPr lang="ar-SA"/>
              <a:pPr>
                <a:defRPr/>
              </a:pPr>
              <a:t>04/09/33</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BFF5E28A-ADE5-463A-974D-5E02CCE4C380}" type="slidenum">
              <a:rPr lang="ar-SA"/>
              <a:pPr>
                <a:defRPr/>
              </a:pPr>
              <a:t>‹#›</a:t>
            </a:fld>
            <a:endParaRPr lang="ar-SA"/>
          </a:p>
        </p:txBody>
      </p:sp>
    </p:spTree>
    <p:extLst>
      <p:ext uri="{BB962C8B-B14F-4D97-AF65-F5344CB8AC3E}">
        <p14:creationId xmlns:p14="http://schemas.microsoft.com/office/powerpoint/2010/main" val="169696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240FF3C3-BDA7-4E02-9C9E-F88BF8FEEF1D}" type="datetimeFigureOut">
              <a:rPr lang="ar-SA"/>
              <a:pPr>
                <a:defRPr/>
              </a:pPr>
              <a:t>04/09/33</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64FD5585-2BB4-4441-8D03-EC2BC83F9D64}" type="slidenum">
              <a:rPr lang="ar-SA"/>
              <a:pPr>
                <a:defRPr/>
              </a:pPr>
              <a:t>‹#›</a:t>
            </a:fld>
            <a:endParaRPr lang="ar-SA"/>
          </a:p>
        </p:txBody>
      </p:sp>
    </p:spTree>
    <p:extLst>
      <p:ext uri="{BB962C8B-B14F-4D97-AF65-F5344CB8AC3E}">
        <p14:creationId xmlns:p14="http://schemas.microsoft.com/office/powerpoint/2010/main" val="169390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3A1CC21-A3C3-4FB6-99D1-047AD088F3BD}" type="datetimeFigureOut">
              <a:rPr lang="ar-SA"/>
              <a:pPr>
                <a:defRPr/>
              </a:pPr>
              <a:t>04/09/33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416BE1E-5784-44A5-A3D5-24F481E2B2A8}"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mus-177.png"/>
          <p:cNvPicPr>
            <a:picLocks noGrp="1" noChangeAspect="1"/>
          </p:cNvPicPr>
          <p:nvPr>
            <p:ph sz="half" idx="2"/>
          </p:nvPr>
        </p:nvPicPr>
        <p:blipFill>
          <a:blip r:embed="rId2"/>
          <a:stretch>
            <a:fillRect/>
          </a:stretch>
        </p:blipFill>
        <p:spPr>
          <a:xfrm>
            <a:off x="642910" y="0"/>
            <a:ext cx="8010564" cy="6500834"/>
          </a:xfrm>
          <a:effectLst>
            <a:softEdge rad="112500"/>
          </a:effectLst>
        </p:spPr>
      </p:pic>
      <p:sp>
        <p:nvSpPr>
          <p:cNvPr id="6" name="مستطيل 5"/>
          <p:cNvSpPr/>
          <p:nvPr/>
        </p:nvSpPr>
        <p:spPr>
          <a:xfrm rot="1654242">
            <a:off x="4929515" y="1668973"/>
            <a:ext cx="2499403" cy="923330"/>
          </a:xfrm>
          <a:prstGeom prst="rect">
            <a:avLst/>
          </a:prstGeom>
          <a:noFill/>
        </p:spPr>
        <p:txBody>
          <a:bodyPr wrap="none">
            <a:spAutoFit/>
          </a:bodyPr>
          <a:lstStyle/>
          <a:p>
            <a:pPr algn="ctr" fontAlgn="auto">
              <a:spcBef>
                <a:spcPts val="0"/>
              </a:spcBef>
              <a:spcAft>
                <a:spcPts val="0"/>
              </a:spcAft>
              <a:defRPr/>
            </a:pPr>
            <a:r>
              <a:rPr lang="ar-SA" sz="5400" b="1" dirty="0">
                <a:ln w="17780" cmpd="sng">
                  <a:solidFill>
                    <a:sysClr val="windowText" lastClr="000000"/>
                  </a:solidFill>
                  <a:prstDash val="solid"/>
                  <a:miter lim="800000"/>
                </a:ln>
                <a:solidFill>
                  <a:sysClr val="windowText" lastClr="000000"/>
                </a:solidFill>
                <a:effectLst>
                  <a:outerShdw blurRad="50800" algn="tl" rotWithShape="0">
                    <a:srgbClr val="000000"/>
                  </a:outerShdw>
                </a:effectLst>
                <a:latin typeface="+mn-lt"/>
                <a:cs typeface="+mn-cs"/>
              </a:rPr>
              <a:t>لسانيات 1</a:t>
            </a:r>
          </a:p>
        </p:txBody>
      </p:sp>
      <p:sp>
        <p:nvSpPr>
          <p:cNvPr id="7" name="مستطيل 6"/>
          <p:cNvSpPr/>
          <p:nvPr/>
        </p:nvSpPr>
        <p:spPr>
          <a:xfrm rot="1654242">
            <a:off x="4107531" y="2462957"/>
            <a:ext cx="2860078" cy="769441"/>
          </a:xfrm>
          <a:prstGeom prst="rect">
            <a:avLst/>
          </a:prstGeom>
          <a:noFill/>
        </p:spPr>
        <p:txBody>
          <a:bodyPr wrap="none">
            <a:spAutoFit/>
          </a:bodyPr>
          <a:lstStyle/>
          <a:p>
            <a:pPr algn="ctr" fontAlgn="auto">
              <a:spcBef>
                <a:spcPts val="0"/>
              </a:spcBef>
              <a:spcAft>
                <a:spcPts val="0"/>
              </a:spcAft>
              <a:defRPr/>
            </a:pPr>
            <a:r>
              <a:rPr lang="ar-SA" sz="4400" b="1" dirty="0">
                <a:ln w="17780" cmpd="sng">
                  <a:solidFill>
                    <a:sysClr val="windowText" lastClr="000000"/>
                  </a:solidFill>
                  <a:prstDash val="solid"/>
                  <a:miter lim="800000"/>
                </a:ln>
                <a:solidFill>
                  <a:sysClr val="windowText" lastClr="000000"/>
                </a:solidFill>
                <a:effectLst>
                  <a:outerShdw blurRad="50800" algn="tl" rotWithShape="0">
                    <a:srgbClr val="000000"/>
                  </a:outerShdw>
                </a:effectLst>
                <a:latin typeface="+mn-lt"/>
                <a:cs typeface="+mn-cs"/>
              </a:rPr>
              <a:t>إعداد الطالبتين</a:t>
            </a:r>
          </a:p>
        </p:txBody>
      </p:sp>
      <p:sp>
        <p:nvSpPr>
          <p:cNvPr id="8" name="مستطيل 7"/>
          <p:cNvSpPr/>
          <p:nvPr/>
        </p:nvSpPr>
        <p:spPr>
          <a:xfrm rot="1654242">
            <a:off x="3688755" y="3221695"/>
            <a:ext cx="2736648" cy="769441"/>
          </a:xfrm>
          <a:prstGeom prst="rect">
            <a:avLst/>
          </a:prstGeom>
          <a:noFill/>
        </p:spPr>
        <p:txBody>
          <a:bodyPr wrap="none">
            <a:spAutoFit/>
          </a:bodyPr>
          <a:lstStyle/>
          <a:p>
            <a:pPr algn="ctr" fontAlgn="auto">
              <a:spcBef>
                <a:spcPts val="0"/>
              </a:spcBef>
              <a:spcAft>
                <a:spcPts val="0"/>
              </a:spcAft>
              <a:defRPr/>
            </a:pPr>
            <a:r>
              <a:rPr lang="ar-SA"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لولوة</a:t>
            </a:r>
            <a:r>
              <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 </a:t>
            </a:r>
            <a:r>
              <a:rPr lang="ar-SA"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العبودي</a:t>
            </a:r>
            <a:endPar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
        <p:nvSpPr>
          <p:cNvPr id="9" name="مستطيل 8"/>
          <p:cNvSpPr/>
          <p:nvPr/>
        </p:nvSpPr>
        <p:spPr>
          <a:xfrm rot="1654242">
            <a:off x="3153081" y="4031933"/>
            <a:ext cx="2337499" cy="769441"/>
          </a:xfrm>
          <a:prstGeom prst="rect">
            <a:avLst/>
          </a:prstGeom>
          <a:noFill/>
        </p:spPr>
        <p:txBody>
          <a:bodyPr wrap="none">
            <a:spAutoFit/>
          </a:bodyPr>
          <a:lstStyle/>
          <a:p>
            <a:pPr algn="ctr" fontAlgn="auto">
              <a:spcBef>
                <a:spcPts val="0"/>
              </a:spcBef>
              <a:spcAft>
                <a:spcPts val="0"/>
              </a:spcAft>
              <a:defRPr/>
            </a:pPr>
            <a:r>
              <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حياة </a:t>
            </a:r>
            <a:r>
              <a:rPr lang="ar-SA" sz="44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العنزي</a:t>
            </a:r>
            <a:endParaRPr lang="ar-SA"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p:cNvSpPr>
            <a:spLocks noGrp="1"/>
          </p:cNvSpPr>
          <p:nvPr>
            <p:ph sz="half" idx="1"/>
          </p:nvPr>
        </p:nvSpPr>
        <p:spPr>
          <a:xfrm>
            <a:off x="714375" y="214313"/>
            <a:ext cx="5072063" cy="3571875"/>
          </a:xfrm>
        </p:spPr>
        <p:txBody>
          <a:bodyPr/>
          <a:lstStyle/>
          <a:p>
            <a:pPr eaLnBrk="1" hangingPunct="1"/>
            <a:r>
              <a:rPr lang="ar-SA" sz="3200" b="1" smtClean="0"/>
              <a:t>3- التعيين : </a:t>
            </a:r>
          </a:p>
          <a:p>
            <a:pPr eaLnBrk="1" hangingPunct="1">
              <a:buFont typeface="Arial" pitchFamily="34" charset="0"/>
              <a:buNone/>
            </a:pPr>
            <a:r>
              <a:rPr lang="ar-SA" sz="2400" b="1" smtClean="0"/>
              <a:t>   يراد به تعريف الأسماء أو تنكيرها . فالأسماء التي تدل على مسميات لا صفات تحتاج إلى تحديد المقصود من دلالتها وتشتمل معظم اللغات على نوعين من المعارف . ما يدلّ بنفسه أي بمبناه على التعيين كالضمير والإشارة والموصول والعلم ونحو ذلك من المباني الجامدة . والثاني ما تدل على تعيينه أداة خاصة هي لاصقة صرفية تسبق الاسم أو تلحقه . وحين تسقط هذه الأداة يرجع الاسم نكرة أو اسما للجنس . أما النوع الاول فلا يتخلى عن تعيينه , إذ لا يدلّ على ذلك بالأداة إنما بالمبنى كما أشرنا .</a:t>
            </a:r>
            <a:endParaRPr lang="en-US" sz="2400" b="1" smtClean="0">
              <a:cs typeface="Arial" pitchFamily="34" charset="0"/>
            </a:endParaRPr>
          </a:p>
        </p:txBody>
      </p:sp>
      <p:pic>
        <p:nvPicPr>
          <p:cNvPr id="5" name="عنصر نائب للمحتوى 4" descr="d8bad981d988d8a9-d8a7d984d8add984d985.jpg"/>
          <p:cNvPicPr>
            <a:picLocks noGrp="1" noChangeAspect="1"/>
          </p:cNvPicPr>
          <p:nvPr>
            <p:ph sz="half" idx="2"/>
          </p:nvPr>
        </p:nvPicPr>
        <p:blipFill>
          <a:blip r:embed="rId2"/>
          <a:stretch>
            <a:fillRect/>
          </a:stretch>
        </p:blipFill>
        <p:spPr>
          <a:xfrm>
            <a:off x="5857884" y="285728"/>
            <a:ext cx="2643206" cy="6286544"/>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cxnSp>
        <p:nvCxnSpPr>
          <p:cNvPr id="6" name="رابط مستقيم 5"/>
          <p:cNvCxnSpPr/>
          <p:nvPr/>
        </p:nvCxnSpPr>
        <p:spPr>
          <a:xfrm rot="10800000">
            <a:off x="1285875" y="500063"/>
            <a:ext cx="6929438" cy="15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رابط كسهم مستقيم 9"/>
          <p:cNvCxnSpPr/>
          <p:nvPr/>
        </p:nvCxnSpPr>
        <p:spPr>
          <a:xfrm rot="5400000">
            <a:off x="7787482" y="927894"/>
            <a:ext cx="857250" cy="15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رابط كسهم مستقيم 12"/>
          <p:cNvCxnSpPr/>
          <p:nvPr/>
        </p:nvCxnSpPr>
        <p:spPr>
          <a:xfrm rot="5400000">
            <a:off x="857250" y="928688"/>
            <a:ext cx="8572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293" name="مربع نص 14"/>
          <p:cNvSpPr txBox="1">
            <a:spLocks noChangeArrowheads="1"/>
          </p:cNvSpPr>
          <p:nvPr/>
        </p:nvSpPr>
        <p:spPr bwMode="auto">
          <a:xfrm>
            <a:off x="5786438" y="1643063"/>
            <a:ext cx="2786062"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ما يدلّ بنفسه أي بمبناه على التعيين كالضمير والإشارة والموصول والعلم ونحو ذلك من المباني الجامدة .</a:t>
            </a:r>
            <a:endParaRPr lang="ar-SA" sz="2400"/>
          </a:p>
        </p:txBody>
      </p:sp>
      <p:sp>
        <p:nvSpPr>
          <p:cNvPr id="12294" name="مربع نص 15"/>
          <p:cNvSpPr txBox="1">
            <a:spLocks noChangeArrowheads="1"/>
          </p:cNvSpPr>
          <p:nvPr/>
        </p:nvSpPr>
        <p:spPr bwMode="auto">
          <a:xfrm>
            <a:off x="428625" y="1643063"/>
            <a:ext cx="32861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400" b="1"/>
              <a:t>ما تدل على تعيينه أداة خاصة هي لاصقة صرفية تسبق الاسم أو تلحقه . وحين تسقط هذه الأداة يرجع الاسم نكرة أو اسما للجنس .</a:t>
            </a:r>
            <a:endParaRPr lang="ar-SA" sz="2400"/>
          </a:p>
        </p:txBody>
      </p:sp>
      <p:sp>
        <p:nvSpPr>
          <p:cNvPr id="12295" name="مربع نص 21"/>
          <p:cNvSpPr txBox="1">
            <a:spLocks noChangeArrowheads="1"/>
          </p:cNvSpPr>
          <p:nvPr/>
        </p:nvSpPr>
        <p:spPr bwMode="auto">
          <a:xfrm>
            <a:off x="714375" y="4643438"/>
            <a:ext cx="80724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800" b="1"/>
              <a:t>أما النوع الاول فلا يتخلى عن تعيينه , إذ لا يدلّ على ذلك بالأداة إنما بالمبنى كما أشرنا .</a:t>
            </a:r>
            <a:endParaRPr lang="ar-SA"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عنصر نائب للمحتوى 4" descr="32904alsh3er.png"/>
          <p:cNvPicPr>
            <a:picLocks noGrp="1" noChangeAspect="1"/>
          </p:cNvPicPr>
          <p:nvPr>
            <p:ph sz="half" idx="1"/>
          </p:nvPr>
        </p:nvPicPr>
        <p:blipFill>
          <a:blip r:embed="rId2"/>
          <a:stretch>
            <a:fillRect/>
          </a:stretch>
        </p:blipFill>
        <p:spPr>
          <a:xfrm>
            <a:off x="0" y="0"/>
            <a:ext cx="3595688" cy="6858000"/>
          </a:xfrm>
          <a:ln w="38100" cap="sq">
            <a:solidFill>
              <a:srgbClr val="000000"/>
            </a:solidFill>
          </a:ln>
          <a:effectLst>
            <a:outerShdw blurRad="50800" dist="38100" dir="2700000" algn="tl" rotWithShape="0">
              <a:srgbClr val="000000">
                <a:alpha val="43000"/>
              </a:srgbClr>
            </a:outerShdw>
          </a:effectLst>
        </p:spPr>
      </p:pic>
      <p:sp>
        <p:nvSpPr>
          <p:cNvPr id="7" name="عنصر نائب للمحتوى 3"/>
          <p:cNvSpPr>
            <a:spLocks noGrp="1"/>
          </p:cNvSpPr>
          <p:nvPr>
            <p:ph sz="half" idx="2"/>
          </p:nvPr>
        </p:nvSpPr>
        <p:spPr>
          <a:xfrm>
            <a:off x="4214810" y="214290"/>
            <a:ext cx="4610104" cy="4000528"/>
          </a:xfrm>
          <a:ln>
            <a:miter lim="800000"/>
            <a:headEnd/>
            <a:tailEnd/>
          </a:ln>
        </p:spPr>
        <p:txBody>
          <a:bodyPr rtlCol="1">
            <a:noAutofit/>
          </a:bodyPr>
          <a:lstStyle/>
          <a:p>
            <a:pPr eaLnBrk="1" fontAlgn="auto" hangingPunct="1">
              <a:spcAft>
                <a:spcPts val="0"/>
              </a:spcAft>
              <a:buFont typeface="Arial" pitchFamily="34" charset="0"/>
              <a:buNone/>
              <a:defRPr/>
            </a:pPr>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أما التنكير في العربية فعلامته الرئيسة هي قبول التنوين الذي يدلّ صرفيا على تحديد المبنى وعدم ارتباطه بمبنى آخر ويدل أيضا على التخلي عن سائر طرق التعريف إذ لا يجتمع تعريف وتنكير إلا في حالة واحدة هي اسم العلم أشيه النكرة في خلوّه مع أدوات التعريف </a:t>
            </a:r>
            <a:r>
              <a:rPr lang="ar-SA" sz="32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ولواصقه</a:t>
            </a:r>
            <a:r>
              <a:rPr lang="ar-SA"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من جهة الشكل فاستحق التنوين لا للتنكير بل لتحديد منتهى البناء مستقلا عن الإضافة .</a:t>
            </a: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eaLnBrk="1" fontAlgn="auto" hangingPunct="1">
              <a:spcAft>
                <a:spcPts val="0"/>
              </a:spcAft>
              <a:buFont typeface="Arial" pitchFamily="34" charset="0"/>
              <a:buNone/>
              <a:defRPr/>
            </a:pP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pen-and-paper.jpg"/>
          <p:cNvPicPr>
            <a:picLocks noGrp="1" noChangeAspect="1"/>
          </p:cNvPicPr>
          <p:nvPr>
            <p:ph sz="half" idx="1"/>
          </p:nvPr>
        </p:nvPicPr>
        <p:blipFill>
          <a:blip r:embed="rId2"/>
          <a:stretch>
            <a:fillRect/>
          </a:stretch>
        </p:blipFill>
        <p:spPr>
          <a:xfrm>
            <a:off x="5105400" y="0"/>
            <a:ext cx="4038600" cy="6858000"/>
          </a:xfrm>
          <a:effectLst>
            <a:softEdge rad="112500"/>
          </a:effectLst>
        </p:spPr>
      </p:pic>
      <p:sp>
        <p:nvSpPr>
          <p:cNvPr id="7" name="مربع نص 6"/>
          <p:cNvSpPr txBox="1"/>
          <p:nvPr/>
        </p:nvSpPr>
        <p:spPr>
          <a:xfrm>
            <a:off x="785786" y="857232"/>
            <a:ext cx="4000528" cy="5262979"/>
          </a:xfrm>
          <a:prstGeom prst="rect">
            <a:avLst/>
          </a:prstGeom>
          <a:noFill/>
        </p:spPr>
        <p:txBody>
          <a:bodyPr rtlCol="1">
            <a:spAutoFit/>
          </a:bodyPr>
          <a:lstStyle/>
          <a:p>
            <a:pPr>
              <a:defRPr/>
            </a:pPr>
            <a:r>
              <a:rPr lang="ar-SA" sz="2800" b="1" cap="all" dirty="0">
                <a:ln w="9000" cmpd="sng">
                  <a:solidFill>
                    <a:sysClr val="windowText" lastClr="000000"/>
                  </a:solidFill>
                  <a:prstDash val="solid"/>
                </a:ln>
                <a:effectLst>
                  <a:reflection blurRad="12700" stA="28000" endPos="45000" dist="1000" dir="5400000" sy="-100000" algn="bl" rotWithShape="0"/>
                </a:effectLst>
              </a:rPr>
              <a:t>4- النوع :</a:t>
            </a:r>
          </a:p>
          <a:p>
            <a:pPr>
              <a:defRPr/>
            </a:pPr>
            <a:endParaRPr lang="ar-SA" sz="2800" b="1" cap="all" dirty="0">
              <a:ln w="9000" cmpd="sng">
                <a:solidFill>
                  <a:sysClr val="windowText" lastClr="000000"/>
                </a:solidFill>
                <a:prstDash val="solid"/>
              </a:ln>
              <a:effectLst>
                <a:reflection blurRad="12700" stA="28000" endPos="45000" dist="1000" dir="5400000" sy="-100000" algn="bl" rotWithShape="0"/>
              </a:effectLst>
            </a:endParaRPr>
          </a:p>
          <a:p>
            <a:pPr>
              <a:defRPr/>
            </a:pPr>
            <a:r>
              <a:rPr lang="ar-SA" sz="2800" b="1" cap="all" dirty="0">
                <a:ln w="9000" cmpd="sng">
                  <a:solidFill>
                    <a:sysClr val="windowText" lastClr="000000"/>
                  </a:solidFill>
                  <a:prstDash val="solid"/>
                </a:ln>
                <a:effectLst>
                  <a:reflection blurRad="12700" stA="28000" endPos="45000" dist="1000" dir="5400000" sy="-100000" algn="bl" rotWithShape="0"/>
                </a:effectLst>
              </a:rPr>
              <a:t> يعدّ النوع أو الجنس من المقولات الصرفية المهمة التي تبرز في أكثر اللغات , منذ أقدم العصور, فقد عُنى معظم اللغات بالتفريق بين المذكر </a:t>
            </a:r>
            <a:r>
              <a:rPr lang="ar-SA" sz="2800" b="1" cap="all" dirty="0" err="1">
                <a:ln w="9000" cmpd="sng">
                  <a:solidFill>
                    <a:sysClr val="windowText" lastClr="000000"/>
                  </a:solidFill>
                  <a:prstDash val="solid"/>
                </a:ln>
                <a:effectLst>
                  <a:reflection blurRad="12700" stA="28000" endPos="45000" dist="1000" dir="5400000" sy="-100000" algn="bl" rotWithShape="0"/>
                </a:effectLst>
              </a:rPr>
              <a:t>و</a:t>
            </a:r>
            <a:r>
              <a:rPr lang="ar-SA" sz="2800" b="1" cap="all" dirty="0">
                <a:ln w="9000" cmpd="sng">
                  <a:solidFill>
                    <a:sysClr val="windowText" lastClr="000000"/>
                  </a:solidFill>
                  <a:prstDash val="solid"/>
                </a:ln>
                <a:effectLst>
                  <a:reflection blurRad="12700" stA="28000" endPos="45000" dist="1000" dir="5400000" sy="-100000" algn="bl" rotWithShape="0"/>
                </a:effectLst>
              </a:rPr>
              <a:t> المؤنث تفريقا دقيقا حتى أنز النوع يبدو في بعض اللغات مميزا وحيدا بين كلمتين مختلفتين معنى متفقين صيغة . </a:t>
            </a:r>
          </a:p>
          <a:p>
            <a:pPr>
              <a:defRPr/>
            </a:pPr>
            <a:endParaRPr lang="ar-SA" sz="2800" b="1" cap="all" dirty="0">
              <a:ln w="9000" cmpd="sng">
                <a:solidFill>
                  <a:sysClr val="windowText" lastClr="000000"/>
                </a:solidFill>
                <a:prstDash val="solid"/>
              </a:ln>
              <a:effectLst>
                <a:reflection blurRad="12700" stA="28000" endPos="45000" dist="1000" dir="5400000" sy="-100000" algn="bl" rotWithShape="0"/>
              </a:effectLst>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1329474923_fikr.jpg"/>
          <p:cNvPicPr>
            <a:picLocks noGrp="1" noChangeAspect="1"/>
          </p:cNvPicPr>
          <p:nvPr>
            <p:ph sz="half" idx="1"/>
          </p:nvPr>
        </p:nvPicPr>
        <p:blipFill>
          <a:blip r:embed="rId2"/>
          <a:stretch>
            <a:fillRect/>
          </a:stretch>
        </p:blipFill>
        <p:spPr>
          <a:xfrm>
            <a:off x="0" y="0"/>
            <a:ext cx="3048000" cy="6858000"/>
          </a:xfrm>
          <a:effectLst>
            <a:softEdge rad="112500"/>
          </a:effectLst>
        </p:spPr>
      </p:pic>
      <p:sp>
        <p:nvSpPr>
          <p:cNvPr id="15363" name="Rectangle 1"/>
          <p:cNvSpPr>
            <a:spLocks noGrp="1" noChangeArrowheads="1"/>
          </p:cNvSpPr>
          <p:nvPr>
            <p:ph sz="half" idx="2"/>
          </p:nvPr>
        </p:nvSpPr>
        <p:spPr>
          <a:xfrm>
            <a:off x="3643313" y="428625"/>
            <a:ext cx="4714875" cy="5078413"/>
          </a:xfrm>
        </p:spPr>
        <p:txBody>
          <a:bodyPr anchor="ctr">
            <a:spAutoFit/>
          </a:bodyPr>
          <a:lstStyle/>
          <a:p>
            <a:pPr marL="0" indent="0" rtl="0">
              <a:spcBef>
                <a:spcPct val="0"/>
              </a:spcBef>
              <a:buFontTx/>
              <a:buNone/>
            </a:pPr>
            <a:r>
              <a:rPr lang="ar-SA" sz="3600" b="1" smtClean="0"/>
              <a:t>وهناك ثلاث علامات لتأنيث الأسماء والصفات في العربية , هي التاء والألف المقصورة والإلف الممدودة والتاء التي تدعي العربية بالتاء المربوطة موجودة في اللغات السامية وإن اعتراها شيء من التغير الذي جعلها قريبة من ألف المد أحيانا .</a:t>
            </a:r>
            <a:r>
              <a:rPr lang="en-US" sz="3600" b="1" smtClean="0">
                <a:latin typeface="Arial" pitchFamily="34" charset="0"/>
                <a:cs typeface="Arial" pitchFamily="34" charset="0"/>
              </a:rPr>
              <a:t> </a:t>
            </a:r>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وان 1"/>
          <p:cNvSpPr>
            <a:spLocks noGrp="1"/>
          </p:cNvSpPr>
          <p:nvPr>
            <p:ph type="title"/>
          </p:nvPr>
        </p:nvSpPr>
        <p:spPr/>
        <p:txBody>
          <a:bodyPr/>
          <a:lstStyle/>
          <a:p>
            <a:pPr eaLnBrk="1" hangingPunct="1"/>
            <a:r>
              <a:rPr lang="ar-SA" sz="4800" b="1" smtClean="0"/>
              <a:t>علامات تأنيث الأسمـاء والصفات</a:t>
            </a:r>
          </a:p>
        </p:txBody>
      </p:sp>
      <p:cxnSp>
        <p:nvCxnSpPr>
          <p:cNvPr id="6" name="رابط مستقيم 5"/>
          <p:cNvCxnSpPr/>
          <p:nvPr/>
        </p:nvCxnSpPr>
        <p:spPr>
          <a:xfrm rot="10800000">
            <a:off x="1000125" y="1714500"/>
            <a:ext cx="67865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rot="5400000">
            <a:off x="7358857" y="2142331"/>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4179094" y="2105819"/>
            <a:ext cx="785813"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3428992" y="2643182"/>
            <a:ext cx="1714512" cy="3108543"/>
          </a:xfrm>
          <a:prstGeom prst="rect">
            <a:avLst/>
          </a:prstGeom>
          <a:noFill/>
        </p:spPr>
        <p:txBody>
          <a:bodyPr rtlCol="1">
            <a:spAutoFit/>
          </a:bodyPr>
          <a:lstStyle/>
          <a:p>
            <a:pPr algn="ctr">
              <a:defRPr/>
            </a:pPr>
            <a:r>
              <a:rPr lang="ar-SA" sz="2800" b="1" dirty="0">
                <a:ln>
                  <a:solidFill>
                    <a:sysClr val="windowText" lastClr="000000"/>
                  </a:solidFill>
                </a:ln>
              </a:rPr>
              <a:t>الألف المقصورة التي يغلب أن ترد في وزن ( فُعْلى ) مؤنث وزن أفعل</a:t>
            </a:r>
          </a:p>
        </p:txBody>
      </p:sp>
      <p:cxnSp>
        <p:nvCxnSpPr>
          <p:cNvPr id="19" name="رابط كسهم مستقيم 18"/>
          <p:cNvCxnSpPr/>
          <p:nvPr/>
        </p:nvCxnSpPr>
        <p:spPr>
          <a:xfrm rot="5400000">
            <a:off x="643731" y="2070894"/>
            <a:ext cx="714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مربع نص 20"/>
          <p:cNvSpPr txBox="1"/>
          <p:nvPr/>
        </p:nvSpPr>
        <p:spPr>
          <a:xfrm>
            <a:off x="285720" y="2857496"/>
            <a:ext cx="1500198" cy="3108543"/>
          </a:xfrm>
          <a:prstGeom prst="rect">
            <a:avLst/>
          </a:prstGeom>
          <a:noFill/>
        </p:spPr>
        <p:txBody>
          <a:bodyPr rtlCol="1">
            <a:spAutoFit/>
          </a:bodyPr>
          <a:lstStyle/>
          <a:p>
            <a:pPr algn="ctr">
              <a:defRPr/>
            </a:pPr>
            <a:r>
              <a:rPr lang="ar-SA" sz="2800" dirty="0" err="1">
                <a:ln w="18415" cmpd="sng">
                  <a:solidFill>
                    <a:sysClr val="windowText" lastClr="000000"/>
                  </a:solidFill>
                  <a:prstDash val="solid"/>
                </a:ln>
                <a:effectLst>
                  <a:outerShdw blurRad="63500" dir="3600000" algn="tl" rotWithShape="0">
                    <a:srgbClr val="000000">
                      <a:alpha val="70000"/>
                    </a:srgbClr>
                  </a:outerShdw>
                </a:effectLst>
              </a:rPr>
              <a:t>الالف</a:t>
            </a:r>
            <a:r>
              <a:rPr lang="ar-SA" sz="2800" dirty="0">
                <a:ln w="18415" cmpd="sng">
                  <a:solidFill>
                    <a:sysClr val="windowText" lastClr="000000"/>
                  </a:solidFill>
                  <a:prstDash val="solid"/>
                </a:ln>
                <a:effectLst>
                  <a:outerShdw blurRad="63500" dir="3600000" algn="tl" rotWithShape="0">
                    <a:srgbClr val="000000">
                      <a:alpha val="70000"/>
                    </a:srgbClr>
                  </a:outerShdw>
                </a:effectLst>
              </a:rPr>
              <a:t> الممدودة التي تحلقها همزة زائدة غير منقلبة عن ياء أو واو</a:t>
            </a:r>
            <a:endParaRPr lang="ar-SA" sz="2800" dirty="0">
              <a:ln w="18415" cmpd="sng">
                <a:solidFill>
                  <a:sysClr val="windowText" lastClr="000000"/>
                </a:solidFill>
                <a:prstDash val="solid"/>
              </a:ln>
            </a:endParaRPr>
          </a:p>
        </p:txBody>
      </p:sp>
      <p:sp>
        <p:nvSpPr>
          <p:cNvPr id="24" name="مربع نص 23"/>
          <p:cNvSpPr txBox="1"/>
          <p:nvPr/>
        </p:nvSpPr>
        <p:spPr>
          <a:xfrm>
            <a:off x="6572264" y="2857496"/>
            <a:ext cx="1928826" cy="3108543"/>
          </a:xfrm>
          <a:prstGeom prst="rect">
            <a:avLst/>
          </a:prstGeom>
          <a:noFill/>
        </p:spPr>
        <p:txBody>
          <a:bodyPr rtlCol="1">
            <a:spAutoFit/>
          </a:bodyPr>
          <a:lstStyle/>
          <a:p>
            <a:pPr algn="ctr">
              <a:defRPr/>
            </a:pPr>
            <a:r>
              <a:rPr lang="ar-SA" sz="2800" b="1" dirty="0">
                <a:ln>
                  <a:solidFill>
                    <a:sysClr val="windowText" lastClr="000000"/>
                  </a:solidFill>
                </a:ln>
                <a:latin typeface="Calibri" pitchFamily="34" charset="0"/>
              </a:rPr>
              <a:t>وتدخل التاء </a:t>
            </a:r>
          </a:p>
          <a:p>
            <a:pPr algn="ctr">
              <a:defRPr/>
            </a:pPr>
            <a:r>
              <a:rPr lang="ar-SA" sz="2800" b="1" dirty="0">
                <a:ln>
                  <a:solidFill>
                    <a:sysClr val="windowText" lastClr="000000"/>
                  </a:solidFill>
                </a:ln>
                <a:latin typeface="Calibri" pitchFamily="34" charset="0"/>
              </a:rPr>
              <a:t>على كثير من</a:t>
            </a:r>
          </a:p>
          <a:p>
            <a:pPr algn="ctr">
              <a:defRPr/>
            </a:pPr>
            <a:r>
              <a:rPr lang="ar-SA" sz="2800" b="1" dirty="0">
                <a:ln>
                  <a:solidFill>
                    <a:sysClr val="windowText" lastClr="000000"/>
                  </a:solidFill>
                </a:ln>
                <a:latin typeface="Calibri" pitchFamily="34" charset="0"/>
              </a:rPr>
              <a:t> الأسماء لتميز </a:t>
            </a:r>
          </a:p>
          <a:p>
            <a:pPr algn="ctr">
              <a:defRPr/>
            </a:pPr>
            <a:r>
              <a:rPr lang="ar-SA" sz="2800" b="1" dirty="0">
                <a:ln>
                  <a:solidFill>
                    <a:sysClr val="windowText" lastClr="000000"/>
                  </a:solidFill>
                </a:ln>
                <a:latin typeface="Calibri" pitchFamily="34" charset="0"/>
              </a:rPr>
              <a:t>المؤنث من </a:t>
            </a:r>
          </a:p>
          <a:p>
            <a:pPr algn="ctr">
              <a:defRPr/>
            </a:pPr>
            <a:r>
              <a:rPr lang="ar-SA" sz="2800" b="1" dirty="0">
                <a:ln>
                  <a:solidFill>
                    <a:sysClr val="windowText" lastClr="000000"/>
                  </a:solidFill>
                </a:ln>
                <a:latin typeface="Calibri" pitchFamily="34" charset="0"/>
              </a:rPr>
              <a:t>المذكر, نحو</a:t>
            </a:r>
          </a:p>
          <a:p>
            <a:pPr algn="ctr">
              <a:defRPr/>
            </a:pPr>
            <a:r>
              <a:rPr lang="ar-SA" sz="2800" b="1" dirty="0">
                <a:ln>
                  <a:solidFill>
                    <a:sysClr val="windowText" lastClr="000000"/>
                  </a:solidFill>
                </a:ln>
                <a:latin typeface="Calibri" pitchFamily="34" charset="0"/>
              </a:rPr>
              <a:t> إنسان </a:t>
            </a:r>
            <a:r>
              <a:rPr lang="ar-SA" sz="2800" b="1" dirty="0" err="1">
                <a:ln>
                  <a:solidFill>
                    <a:sysClr val="windowText" lastClr="000000"/>
                  </a:solidFill>
                </a:ln>
                <a:latin typeface="Calibri" pitchFamily="34" charset="0"/>
              </a:rPr>
              <a:t>و</a:t>
            </a:r>
            <a:r>
              <a:rPr lang="ar-SA" sz="2800" b="1" dirty="0">
                <a:ln>
                  <a:solidFill>
                    <a:sysClr val="windowText" lastClr="000000"/>
                  </a:solidFill>
                </a:ln>
                <a:latin typeface="Calibri" pitchFamily="34" charset="0"/>
              </a:rPr>
              <a:t> إنسانه</a:t>
            </a:r>
            <a:endParaRPr lang="ar-SA" sz="2800" dirty="0">
              <a:ln>
                <a:solidFill>
                  <a:sysClr val="windowText" lastClr="000000"/>
                </a:solidFill>
              </a:l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مربع نص 4"/>
          <p:cNvSpPr txBox="1"/>
          <p:nvPr/>
        </p:nvSpPr>
        <p:spPr>
          <a:xfrm>
            <a:off x="6786578" y="2357430"/>
            <a:ext cx="2143140" cy="2246769"/>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مؤنث اصطلاحي يخلو من علامات التأنيث المعروفة نحو : عين ودار ورِجل وأرض .</a:t>
            </a:r>
            <a:endParaRPr lang="ar-SA" sz="2800" dirty="0"/>
          </a:p>
        </p:txBody>
      </p:sp>
      <p:cxnSp>
        <p:nvCxnSpPr>
          <p:cNvPr id="7" name="رابط مستقيم 6"/>
          <p:cNvCxnSpPr/>
          <p:nvPr/>
        </p:nvCxnSpPr>
        <p:spPr>
          <a:xfrm rot="10800000">
            <a:off x="642938" y="1143000"/>
            <a:ext cx="7643812"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رابط كسهم مستقيم 10"/>
          <p:cNvCxnSpPr/>
          <p:nvPr/>
        </p:nvCxnSpPr>
        <p:spPr>
          <a:xfrm rot="5400000">
            <a:off x="7966075" y="1463675"/>
            <a:ext cx="64293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رابط كسهم مستقيم 12"/>
          <p:cNvCxnSpPr/>
          <p:nvPr/>
        </p:nvCxnSpPr>
        <p:spPr>
          <a:xfrm rot="5400000">
            <a:off x="4394200" y="1463675"/>
            <a:ext cx="64293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رابط كسهم مستقيم 13"/>
          <p:cNvCxnSpPr/>
          <p:nvPr/>
        </p:nvCxnSpPr>
        <p:spPr>
          <a:xfrm rot="5400000">
            <a:off x="322263" y="1463675"/>
            <a:ext cx="642938" cy="15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مربع نص 14"/>
          <p:cNvSpPr txBox="1"/>
          <p:nvPr/>
        </p:nvSpPr>
        <p:spPr>
          <a:xfrm>
            <a:off x="3428992" y="2214554"/>
            <a:ext cx="2357454" cy="3539430"/>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المؤنث الذي لا يتضمن علامة الصفات الخاصة بالنساء فالقياس هنا هو ترك التاء علامة التأنيث . فيقال : حائض ,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ومرضع</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 حامل</a:t>
            </a:r>
            <a:endParaRPr lang="ar-SA" sz="2800" dirty="0"/>
          </a:p>
        </p:txBody>
      </p:sp>
      <p:sp>
        <p:nvSpPr>
          <p:cNvPr id="16" name="مربع نص 15"/>
          <p:cNvSpPr txBox="1"/>
          <p:nvPr/>
        </p:nvSpPr>
        <p:spPr>
          <a:xfrm>
            <a:off x="0" y="1928802"/>
            <a:ext cx="2428860" cy="3108543"/>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ما يستوي فيه المؤنث والمذكر . كأوزان (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مَفعَل</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مِفعال</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مِفعيل</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(فَعُول ) . نحو : مِقول ومعطاء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ومعطير</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وصبور</a:t>
            </a:r>
            <a:endParaRPr lang="ar-SA"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5" name="عنصر نائب للمحتوى 4" descr="huge_65_329298.jpg"/>
          <p:cNvPicPr>
            <a:picLocks noGrp="1" noChangeAspect="1"/>
          </p:cNvPicPr>
          <p:nvPr>
            <p:ph sz="half" idx="1"/>
          </p:nvPr>
        </p:nvPicPr>
        <p:blipFill>
          <a:blip r:embed="rId2"/>
          <a:stretch>
            <a:fillRect/>
          </a:stretch>
        </p:blipFill>
        <p:spPr>
          <a:xfrm>
            <a:off x="0" y="0"/>
            <a:ext cx="2285984" cy="2857496"/>
          </a:xfrm>
          <a:prstGeom prst="ellipse">
            <a:avLst/>
          </a:prstGeom>
          <a:effectLst>
            <a:softEdge rad="112500"/>
          </a:effectLst>
        </p:spPr>
      </p:pic>
      <p:sp>
        <p:nvSpPr>
          <p:cNvPr id="18435" name="عنصر نائب للمحتوى 3"/>
          <p:cNvSpPr>
            <a:spLocks noGrp="1"/>
          </p:cNvSpPr>
          <p:nvPr>
            <p:ph sz="half" idx="2"/>
          </p:nvPr>
        </p:nvSpPr>
        <p:spPr>
          <a:xfrm>
            <a:off x="2286000" y="0"/>
            <a:ext cx="6858000" cy="3429000"/>
          </a:xfrm>
        </p:spPr>
        <p:txBody>
          <a:bodyPr/>
          <a:lstStyle/>
          <a:p>
            <a:pPr eaLnBrk="1" hangingPunct="1">
              <a:buFont typeface="Arial" pitchFamily="34" charset="0"/>
              <a:buNone/>
            </a:pPr>
            <a:r>
              <a:rPr lang="ar-SA" sz="4400" b="1" smtClean="0"/>
              <a:t>5- الزمن :</a:t>
            </a:r>
            <a:endParaRPr lang="en-US" sz="4400" b="1" smtClean="0">
              <a:cs typeface="Arial" pitchFamily="34" charset="0"/>
            </a:endParaRPr>
          </a:p>
          <a:p>
            <a:pPr eaLnBrk="1" hangingPunct="1">
              <a:buFont typeface="Arial" pitchFamily="34" charset="0"/>
              <a:buNone/>
            </a:pPr>
            <a:r>
              <a:rPr lang="ar-SA" smtClean="0"/>
              <a:t>   الزمن مقولة صرفية ونحوية عامة تعبر عنها صرفيا صيغ التصريف الفعلي وتشترك اللغات المعروفة في أنها تضم ثلاثة أزمنة صرفية رئيسية هي : الماضي والحاضر والمستقبل . لكن هذه اللغات تختلف في طرق التعبير عن الزمن صرفيا ونحويا من جهة وفي عدد ما تتضمنه من الأزمنة من جهة أخرى</a:t>
            </a:r>
          </a:p>
        </p:txBody>
      </p:sp>
      <p:sp>
        <p:nvSpPr>
          <p:cNvPr id="18436" name="مربع نص 6"/>
          <p:cNvSpPr txBox="1">
            <a:spLocks noChangeArrowheads="1"/>
          </p:cNvSpPr>
          <p:nvPr/>
        </p:nvSpPr>
        <p:spPr bwMode="auto">
          <a:xfrm>
            <a:off x="785813" y="3500438"/>
            <a:ext cx="8072437"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800">
                <a:latin typeface="Calibri" pitchFamily="34" charset="0"/>
              </a:rPr>
              <a:t>. فاللغة العربية واللغات السامية تقسن الفعل تقسيما زمنيا يضم ثلاثة أنواع هي :</a:t>
            </a:r>
            <a:endParaRPr lang="en-US" sz="2800">
              <a:latin typeface="Calibri" pitchFamily="34" charset="0"/>
            </a:endParaRPr>
          </a:p>
          <a:p>
            <a:pPr eaLnBrk="1" hangingPunct="1"/>
            <a:r>
              <a:rPr lang="ar-SA" sz="2800">
                <a:latin typeface="Calibri" pitchFamily="34" charset="0"/>
              </a:rPr>
              <a:t>- الماضي : وهو الذي يسبق زمن المتكلم .</a:t>
            </a:r>
            <a:endParaRPr lang="en-US" sz="2800">
              <a:latin typeface="Calibri" pitchFamily="34" charset="0"/>
            </a:endParaRPr>
          </a:p>
          <a:p>
            <a:pPr eaLnBrk="1" hangingPunct="1"/>
            <a:r>
              <a:rPr lang="ar-SA" sz="2800">
                <a:latin typeface="Calibri" pitchFamily="34" charset="0"/>
              </a:rPr>
              <a:t>- الحاضر ( المضارع ) : وهو الذي يدل على الحضور أو الاستقبال .</a:t>
            </a:r>
            <a:endParaRPr lang="en-US" sz="2800">
              <a:latin typeface="Calibri" pitchFamily="34" charset="0"/>
            </a:endParaRPr>
          </a:p>
          <a:p>
            <a:pPr eaLnBrk="1" hangingPunct="1"/>
            <a:r>
              <a:rPr lang="ar-SA" sz="2800">
                <a:latin typeface="Calibri" pitchFamily="34" charset="0"/>
              </a:rPr>
              <a:t>- الأمر : وهو الذي يدل على طلب الفعل حاضرا ومستقبلا .</a:t>
            </a:r>
          </a:p>
          <a:p>
            <a:pPr eaLnBrk="1" hangingPunct="1"/>
            <a:endParaRPr lang="en-US" sz="2800">
              <a:latin typeface="Calibri" pitchFamily="34" charset="0"/>
            </a:endParaRPr>
          </a:p>
        </p:txBody>
      </p:sp>
    </p:spTree>
  </p:cSld>
  <p:clrMapOvr>
    <a:masterClrMapping/>
  </p:clrMapOvr>
  <p:transition>
    <p:wheel spokes="3"/>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9458" name="عنصر نائب للمحتوى 2"/>
          <p:cNvSpPr>
            <a:spLocks noGrp="1"/>
          </p:cNvSpPr>
          <p:nvPr>
            <p:ph sz="half" idx="1"/>
          </p:nvPr>
        </p:nvSpPr>
        <p:spPr>
          <a:xfrm>
            <a:off x="0" y="214313"/>
            <a:ext cx="5038725" cy="6215062"/>
          </a:xfrm>
        </p:spPr>
        <p:txBody>
          <a:bodyPr/>
          <a:lstStyle/>
          <a:p>
            <a:pPr eaLnBrk="1" hangingPunct="1"/>
            <a:r>
              <a:rPr lang="ar-SA" smtClean="0"/>
              <a:t>ويلاحظ أن معظم المستشرقين الذين درسوا ظاهرة الزمن في العربية . انتهوا بعد النقد بعض المصطلحات كالمضارع والأمر إلى أن العربية وأخواتها الساميات تعبر عن الزمن تعبيرا محدودا جدا والسبب فيما نرى هو أن هؤلاء درسوا الزمن بوصفه نتاج الفعل وحده ولاسيما إذا كان خارج السياق . ولم تتقدم دراساتهم باتجاه تحليل السياق النحوي الذي تأتلف فيه الأفعال والأدوات و المواقع الإسنادية لتقدم الزمن النحوي الذي لا يقل غنى ودقة عن الزمن الذي تقدمه اللغات الأخرى .</a:t>
            </a:r>
            <a:endParaRPr lang="en-US" smtClean="0">
              <a:cs typeface="Arial" pitchFamily="34" charset="0"/>
            </a:endParaRPr>
          </a:p>
        </p:txBody>
      </p:sp>
      <p:pic>
        <p:nvPicPr>
          <p:cNvPr id="19459" name="عنصر نائب للمحتوى 4" descr="huge_100_503975.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4938" y="0"/>
            <a:ext cx="3929062" cy="6858000"/>
          </a:xfrm>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huge_31_157333.jpg"/>
          <p:cNvPicPr>
            <a:picLocks noGrp="1" noChangeAspect="1"/>
          </p:cNvPicPr>
          <p:nvPr>
            <p:ph sz="half" idx="1"/>
          </p:nvPr>
        </p:nvPicPr>
        <p:blipFill>
          <a:blip r:embed="rId2"/>
          <a:stretch>
            <a:fillRect/>
          </a:stretch>
        </p:blipFill>
        <p:spPr>
          <a:xfrm>
            <a:off x="0" y="0"/>
            <a:ext cx="2214546" cy="2357430"/>
          </a:xfrm>
          <a:effectLst>
            <a:softEdge rad="112500"/>
          </a:effectLst>
        </p:spPr>
      </p:pic>
      <p:sp>
        <p:nvSpPr>
          <p:cNvPr id="4" name="عنصر نائب للمحتوى 3"/>
          <p:cNvSpPr>
            <a:spLocks noGrp="1"/>
          </p:cNvSpPr>
          <p:nvPr>
            <p:ph sz="half" idx="2"/>
          </p:nvPr>
        </p:nvSpPr>
        <p:spPr>
          <a:xfrm>
            <a:off x="2357422" y="0"/>
            <a:ext cx="6786578" cy="2214554"/>
          </a:xfrm>
          <a:ln>
            <a:miter lim="800000"/>
            <a:headEnd/>
            <a:tailEnd/>
          </a:ln>
        </p:spPr>
        <p:txBody>
          <a:bodyPr rtlCol="1">
            <a:normAutofit lnSpcReduction="10000"/>
          </a:bodyPr>
          <a:lstStyle/>
          <a:p>
            <a:pPr eaLnBrk="1" fontAlgn="auto" hangingPunct="1">
              <a:spcAft>
                <a:spcPts val="0"/>
              </a:spcAft>
              <a:defRPr/>
            </a:pPr>
            <a:r>
              <a:rPr lang="ar-SA" dirty="0" smtClean="0">
                <a:ln>
                  <a:solidFill>
                    <a:schemeClr val="tx1">
                      <a:lumMod val="95000"/>
                      <a:lumOff val="5000"/>
                    </a:schemeClr>
                  </a:solidFill>
                </a:ln>
                <a:solidFill>
                  <a:schemeClr val="tx1">
                    <a:lumMod val="95000"/>
                    <a:lumOff val="5000"/>
                  </a:schemeClr>
                </a:solidFill>
              </a:rPr>
              <a:t>ومن هنا ينبغي أن يميز بين نوعين من الزمن : أحدهما زمن صرفي تقدمة جداول التصريف الفعلي عن طريق </a:t>
            </a:r>
            <a:r>
              <a:rPr lang="ar-SA" dirty="0" err="1" smtClean="0">
                <a:ln>
                  <a:solidFill>
                    <a:schemeClr val="tx1">
                      <a:lumMod val="95000"/>
                      <a:lumOff val="5000"/>
                    </a:schemeClr>
                  </a:solidFill>
                </a:ln>
                <a:solidFill>
                  <a:schemeClr val="tx1">
                    <a:lumMod val="95000"/>
                    <a:lumOff val="5000"/>
                  </a:schemeClr>
                </a:solidFill>
              </a:rPr>
              <a:t>اللواصق</a:t>
            </a:r>
            <a:r>
              <a:rPr lang="ar-SA" dirty="0" smtClean="0">
                <a:ln>
                  <a:solidFill>
                    <a:schemeClr val="tx1">
                      <a:lumMod val="95000"/>
                      <a:lumOff val="5000"/>
                    </a:schemeClr>
                  </a:solidFill>
                </a:ln>
                <a:solidFill>
                  <a:schemeClr val="tx1">
                    <a:lumMod val="95000"/>
                    <a:lumOff val="5000"/>
                  </a:schemeClr>
                </a:solidFill>
              </a:rPr>
              <a:t> ( </a:t>
            </a:r>
            <a:r>
              <a:rPr lang="ar-SA" dirty="0" err="1" smtClean="0">
                <a:ln>
                  <a:solidFill>
                    <a:schemeClr val="tx1">
                      <a:lumMod val="95000"/>
                      <a:lumOff val="5000"/>
                    </a:schemeClr>
                  </a:solidFill>
                </a:ln>
                <a:solidFill>
                  <a:schemeClr val="tx1">
                    <a:lumMod val="95000"/>
                    <a:lumOff val="5000"/>
                  </a:schemeClr>
                </a:solidFill>
              </a:rPr>
              <a:t>المورفيمات</a:t>
            </a:r>
            <a:r>
              <a:rPr lang="ar-SA" dirty="0" smtClean="0">
                <a:ln>
                  <a:solidFill>
                    <a:schemeClr val="tx1">
                      <a:lumMod val="95000"/>
                      <a:lumOff val="5000"/>
                    </a:schemeClr>
                  </a:solidFill>
                </a:ln>
                <a:solidFill>
                  <a:schemeClr val="tx1">
                    <a:lumMod val="95000"/>
                    <a:lumOff val="5000"/>
                  </a:schemeClr>
                </a:solidFill>
              </a:rPr>
              <a:t>) وهو زمن يوصف خارج السياق وثانيهما زمن نحوي تقدمه التراكيب </a:t>
            </a:r>
            <a:r>
              <a:rPr lang="ar-SA" dirty="0" err="1" smtClean="0">
                <a:ln>
                  <a:solidFill>
                    <a:schemeClr val="tx1">
                      <a:lumMod val="95000"/>
                      <a:lumOff val="5000"/>
                    </a:schemeClr>
                  </a:solidFill>
                </a:ln>
                <a:solidFill>
                  <a:schemeClr val="tx1">
                    <a:lumMod val="95000"/>
                    <a:lumOff val="5000"/>
                  </a:schemeClr>
                </a:solidFill>
              </a:rPr>
              <a:t>الإسنادية</a:t>
            </a:r>
            <a:r>
              <a:rPr lang="ar-SA" dirty="0" smtClean="0">
                <a:ln>
                  <a:solidFill>
                    <a:schemeClr val="tx1">
                      <a:lumMod val="95000"/>
                      <a:lumOff val="5000"/>
                    </a:schemeClr>
                  </a:solidFill>
                </a:ln>
                <a:solidFill>
                  <a:schemeClr val="tx1">
                    <a:lumMod val="95000"/>
                    <a:lumOff val="5000"/>
                  </a:schemeClr>
                </a:solidFill>
              </a:rPr>
              <a:t> </a:t>
            </a:r>
            <a:r>
              <a:rPr lang="ar-SA" dirty="0" err="1" smtClean="0">
                <a:ln>
                  <a:solidFill>
                    <a:schemeClr val="tx1">
                      <a:lumMod val="95000"/>
                      <a:lumOff val="5000"/>
                    </a:schemeClr>
                  </a:solidFill>
                </a:ln>
                <a:solidFill>
                  <a:schemeClr val="tx1">
                    <a:lumMod val="95000"/>
                    <a:lumOff val="5000"/>
                  </a:schemeClr>
                </a:solidFill>
              </a:rPr>
              <a:t>القرآئن</a:t>
            </a:r>
            <a:r>
              <a:rPr lang="ar-SA" dirty="0" smtClean="0">
                <a:ln>
                  <a:solidFill>
                    <a:schemeClr val="tx1">
                      <a:lumMod val="95000"/>
                      <a:lumOff val="5000"/>
                    </a:schemeClr>
                  </a:solidFill>
                </a:ln>
                <a:solidFill>
                  <a:schemeClr val="tx1">
                    <a:lumMod val="95000"/>
                    <a:lumOff val="5000"/>
                  </a:schemeClr>
                </a:solidFill>
              </a:rPr>
              <a:t> السياقية وهو زمن لا يوصف إلا داخل السياق .</a:t>
            </a:r>
            <a:endParaRPr lang="en-US" dirty="0" smtClean="0">
              <a:ln>
                <a:solidFill>
                  <a:schemeClr val="tx1">
                    <a:lumMod val="95000"/>
                    <a:lumOff val="5000"/>
                  </a:schemeClr>
                </a:solidFill>
              </a:ln>
              <a:solidFill>
                <a:schemeClr val="tx1">
                  <a:lumMod val="95000"/>
                  <a:lumOff val="5000"/>
                </a:schemeClr>
              </a:solidFill>
            </a:endParaRPr>
          </a:p>
        </p:txBody>
      </p:sp>
      <p:sp>
        <p:nvSpPr>
          <p:cNvPr id="6" name="مربع نص 5"/>
          <p:cNvSpPr txBox="1"/>
          <p:nvPr/>
        </p:nvSpPr>
        <p:spPr>
          <a:xfrm>
            <a:off x="428596" y="3500438"/>
            <a:ext cx="8501122" cy="3108543"/>
          </a:xfrm>
          <a:prstGeom prst="rect">
            <a:avLst/>
          </a:prstGeom>
          <a:noFill/>
        </p:spPr>
        <p:txBody>
          <a:bodyPr rtlCol="1">
            <a:spAutoFit/>
          </a:bodyPr>
          <a:lstStyle/>
          <a:p>
            <a:pPr fontAlgn="auto">
              <a:spcBef>
                <a:spcPts val="0"/>
              </a:spcBef>
              <a:spcAft>
                <a:spcPts val="0"/>
              </a:spcAft>
              <a:defRPr/>
            </a:pPr>
            <a:r>
              <a:rPr lang="ar-SA" sz="2800" dirty="0">
                <a:ln>
                  <a:solidFill>
                    <a:schemeClr val="tx1">
                      <a:lumMod val="95000"/>
                      <a:lumOff val="5000"/>
                    </a:schemeClr>
                  </a:solidFill>
                </a:ln>
                <a:solidFill>
                  <a:schemeClr val="tx1">
                    <a:lumMod val="95000"/>
                    <a:lumOff val="5000"/>
                  </a:schemeClr>
                </a:solidFill>
                <a:latin typeface="+mn-lt"/>
                <a:cs typeface="+mn-cs"/>
              </a:rPr>
              <a:t>فقد بينوا أن الفعل الماضي يكون معبرا عن الزمن الحاضر أو المستقبل فالحاضر كقوله تعالى ( </a:t>
            </a:r>
            <a:r>
              <a:rPr lang="ar-SA" sz="2800" dirty="0" err="1">
                <a:ln>
                  <a:solidFill>
                    <a:schemeClr val="tx1">
                      <a:lumMod val="95000"/>
                      <a:lumOff val="5000"/>
                    </a:schemeClr>
                  </a:solidFill>
                </a:ln>
                <a:solidFill>
                  <a:schemeClr val="tx1">
                    <a:lumMod val="95000"/>
                    <a:lumOff val="5000"/>
                  </a:schemeClr>
                </a:solidFill>
                <a:latin typeface="+mn-lt"/>
                <a:cs typeface="+mn-cs"/>
              </a:rPr>
              <a:t>الئن</a:t>
            </a:r>
            <a:r>
              <a:rPr lang="ar-SA" sz="2800" dirty="0">
                <a:ln>
                  <a:solidFill>
                    <a:schemeClr val="tx1">
                      <a:lumMod val="95000"/>
                      <a:lumOff val="5000"/>
                    </a:schemeClr>
                  </a:solidFill>
                </a:ln>
                <a:solidFill>
                  <a:schemeClr val="tx1">
                    <a:lumMod val="95000"/>
                    <a:lumOff val="5000"/>
                  </a:schemeClr>
                </a:solidFill>
                <a:latin typeface="+mn-lt"/>
                <a:cs typeface="+mn-cs"/>
              </a:rPr>
              <a:t> حصحص الحق ) وبينوا أن من سنن العرب التعبير عن الماضي والمستقبل بما يدل على الحال والحضور قصدا إلى إحضاره في الذهن وكأنه مشاهد حالة الإخبار نحو قوله تعالى ( وإن ربك ليحكم بينهم يوم القيامة ) كذلك بين النحاة والمفسرون أن الفعل المضارع يمكن أن يدل على زمن مضى لأغراض بلاغية أو لغوية . نحو قوله تعالى : ( ثم قال له كن فيكون ).</a:t>
            </a:r>
          </a:p>
        </p:txBody>
      </p:sp>
      <p:sp>
        <p:nvSpPr>
          <p:cNvPr id="7" name="مربع نص 6"/>
          <p:cNvSpPr txBox="1"/>
          <p:nvPr/>
        </p:nvSpPr>
        <p:spPr>
          <a:xfrm>
            <a:off x="214282" y="2214554"/>
            <a:ext cx="8643998" cy="1384995"/>
          </a:xfrm>
          <a:prstGeom prst="rect">
            <a:avLst/>
          </a:prstGeom>
          <a:noFill/>
        </p:spPr>
        <p:txBody>
          <a:bodyPr rtlCol="1">
            <a:spAutoFit/>
          </a:bodyPr>
          <a:lstStyle/>
          <a:p>
            <a:pPr fontAlgn="auto">
              <a:spcBef>
                <a:spcPts val="0"/>
              </a:spcBef>
              <a:spcAft>
                <a:spcPts val="0"/>
              </a:spcAft>
              <a:defRPr/>
            </a:pPr>
            <a:r>
              <a:rPr lang="ar-SA" sz="2800" dirty="0">
                <a:ln>
                  <a:solidFill>
                    <a:schemeClr val="tx1">
                      <a:lumMod val="95000"/>
                      <a:lumOff val="5000"/>
                    </a:schemeClr>
                  </a:solidFill>
                </a:ln>
                <a:solidFill>
                  <a:schemeClr val="tx1">
                    <a:lumMod val="95000"/>
                    <a:lumOff val="5000"/>
                  </a:schemeClr>
                </a:solidFill>
                <a:latin typeface="+mn-lt"/>
                <a:cs typeface="+mn-cs"/>
              </a:rPr>
              <a:t>ومن الجدير بالذكر هنا أن كتب التفسير حفلت بالإشارات المهمة إلى تغير الزمن تبعا للعلاقات السياقية أو القرائن الحالية . والأمثلة على هذين المنحيين في بيان الزمن اللغوي في العربية أكثر من </a:t>
            </a:r>
            <a:r>
              <a:rPr lang="ar-SA" sz="2800" dirty="0" err="1">
                <a:ln>
                  <a:solidFill>
                    <a:schemeClr val="tx1">
                      <a:lumMod val="95000"/>
                      <a:lumOff val="5000"/>
                    </a:schemeClr>
                  </a:solidFill>
                </a:ln>
                <a:solidFill>
                  <a:schemeClr val="tx1">
                    <a:lumMod val="95000"/>
                    <a:lumOff val="5000"/>
                  </a:schemeClr>
                </a:solidFill>
                <a:latin typeface="+mn-lt"/>
                <a:cs typeface="+mn-cs"/>
              </a:rPr>
              <a:t>ان</a:t>
            </a:r>
            <a:r>
              <a:rPr lang="ar-SA" sz="2800" dirty="0">
                <a:ln>
                  <a:solidFill>
                    <a:schemeClr val="tx1">
                      <a:lumMod val="95000"/>
                      <a:lumOff val="5000"/>
                    </a:schemeClr>
                  </a:solidFill>
                </a:ln>
                <a:solidFill>
                  <a:schemeClr val="tx1">
                    <a:lumMod val="95000"/>
                    <a:lumOff val="5000"/>
                  </a:schemeClr>
                </a:solidFill>
                <a:latin typeface="+mn-lt"/>
                <a:cs typeface="+mn-cs"/>
              </a:rPr>
              <a:t> تحصى .</a:t>
            </a:r>
            <a:endParaRPr lang="en-US" sz="2800" dirty="0">
              <a:ln>
                <a:solidFill>
                  <a:schemeClr val="tx1">
                    <a:lumMod val="95000"/>
                    <a:lumOff val="5000"/>
                  </a:schemeClr>
                </a:solidFill>
              </a:ln>
              <a:solidFill>
                <a:schemeClr val="tx1">
                  <a:lumMod val="95000"/>
                  <a:lumOff val="5000"/>
                </a:schemeClr>
              </a:solidFill>
              <a:latin typeface="+mn-lt"/>
              <a:cs typeface="+mn-cs"/>
            </a:endParaRPr>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c728f8269df0cf91c0ee2c6c71e93cff.jpg"/>
          <p:cNvPicPr>
            <a:picLocks noGrp="1" noChangeAspect="1"/>
          </p:cNvPicPr>
          <p:nvPr>
            <p:ph sz="half" idx="1"/>
          </p:nvPr>
        </p:nvPicPr>
        <p:blipFill>
          <a:blip r:embed="rId2"/>
          <a:stretch>
            <a:fillRect/>
          </a:stretch>
        </p:blipFill>
        <p:spPr>
          <a:xfrm>
            <a:off x="357158" y="285728"/>
            <a:ext cx="4038600" cy="3748558"/>
          </a:xfrm>
          <a:solidFill>
            <a:srgbClr val="FFFFFF">
              <a:shade val="85000"/>
            </a:srgbClr>
          </a:solidFill>
          <a:ln w="190500" cap="sq">
            <a:solidFill>
              <a:srgbClr val="FFFFFF"/>
            </a:solidFill>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عنصر نائب للمحتوى 3"/>
          <p:cNvSpPr>
            <a:spLocks noGrp="1"/>
          </p:cNvSpPr>
          <p:nvPr>
            <p:ph sz="half" idx="2"/>
          </p:nvPr>
        </p:nvSpPr>
        <p:spPr>
          <a:xfrm>
            <a:off x="4857752" y="357166"/>
            <a:ext cx="4038600" cy="6072230"/>
          </a:xfrm>
          <a:ln>
            <a:miter lim="800000"/>
            <a:headEnd/>
            <a:tailEnd/>
          </a:ln>
        </p:spPr>
        <p:txBody>
          <a:bodyPr rtlCol="1">
            <a:noAutofit/>
          </a:bodyPr>
          <a:lstStyle/>
          <a:p>
            <a:pPr eaLnBrk="1" fontAlgn="auto" hangingPunct="1">
              <a:spcAft>
                <a:spcPts val="0"/>
              </a:spcAft>
              <a:defRPr/>
            </a:pPr>
            <a:r>
              <a:rPr lang="ar-SA" b="1" dirty="0" smtClean="0">
                <a:ln w="10541" cmpd="sng">
                  <a:solidFill>
                    <a:sysClr val="windowText" lastClr="000000"/>
                  </a:solidFill>
                  <a:prstDash val="solid"/>
                </a:ln>
                <a:solidFill>
                  <a:schemeClr val="tx1">
                    <a:lumMod val="95000"/>
                    <a:lumOff val="5000"/>
                  </a:schemeClr>
                </a:solidFill>
              </a:rPr>
              <a:t>المقولات الصرفية:</a:t>
            </a:r>
            <a:endParaRPr lang="en-US" b="1" dirty="0" smtClean="0">
              <a:ln w="10541" cmpd="sng">
                <a:solidFill>
                  <a:sysClr val="windowText" lastClr="000000"/>
                </a:solidFill>
                <a:prstDash val="solid"/>
              </a:ln>
              <a:solidFill>
                <a:schemeClr val="tx1">
                  <a:lumMod val="95000"/>
                  <a:lumOff val="5000"/>
                </a:schemeClr>
              </a:solidFill>
            </a:endParaRPr>
          </a:p>
          <a:p>
            <a:pPr eaLnBrk="1" fontAlgn="auto" hangingPunct="1">
              <a:spcAft>
                <a:spcPts val="0"/>
              </a:spcAft>
              <a:defRPr/>
            </a:pPr>
            <a:r>
              <a:rPr lang="ar-SA" b="1" dirty="0" smtClean="0">
                <a:ln w="10541" cmpd="sng">
                  <a:solidFill>
                    <a:sysClr val="windowText" lastClr="000000"/>
                  </a:solidFill>
                  <a:prstDash val="solid"/>
                </a:ln>
                <a:solidFill>
                  <a:schemeClr val="tx1">
                    <a:lumMod val="95000"/>
                    <a:lumOff val="5000"/>
                  </a:schemeClr>
                </a:solidFill>
              </a:rPr>
              <a:t>هي معانٍ تعبر عنها مباني التصريف التي تظهر حين توضع مباني التقسيم الممثلة بمحور رأسي على محور أفقي يضم كل المقولات اللغوية الصرفية والنحوية والساقية .</a:t>
            </a:r>
          </a:p>
          <a:p>
            <a:pPr eaLnBrk="1" fontAlgn="auto" hangingPunct="1">
              <a:spcAft>
                <a:spcPts val="0"/>
              </a:spcAft>
              <a:defRPr/>
            </a:pPr>
            <a:r>
              <a:rPr lang="ar-SA" b="1" dirty="0" smtClean="0">
                <a:ln w="10541" cmpd="sng">
                  <a:solidFill>
                    <a:sysClr val="windowText" lastClr="000000"/>
                  </a:solidFill>
                  <a:prstDash val="solid"/>
                </a:ln>
                <a:solidFill>
                  <a:schemeClr val="tx1">
                    <a:lumMod val="95000"/>
                    <a:lumOff val="5000"/>
                  </a:schemeClr>
                </a:solidFill>
              </a:rPr>
              <a:t>تمتاز مباني التصريف من سواها بأنها ليست صيغاً أو أوزاناً صرفية أو مباني جامدة ذات استقلال شكلي , إنما هي </a:t>
            </a:r>
            <a:r>
              <a:rPr lang="ar-SA" b="1" dirty="0" err="1" smtClean="0">
                <a:ln w="10541" cmpd="sng">
                  <a:solidFill>
                    <a:sysClr val="windowText" lastClr="000000"/>
                  </a:solidFill>
                  <a:prstDash val="solid"/>
                </a:ln>
                <a:solidFill>
                  <a:schemeClr val="tx1">
                    <a:lumMod val="95000"/>
                    <a:lumOff val="5000"/>
                  </a:schemeClr>
                </a:solidFill>
              </a:rPr>
              <a:t>لواصق</a:t>
            </a:r>
            <a:r>
              <a:rPr lang="ar-SA" b="1" dirty="0" smtClean="0">
                <a:ln w="10541" cmpd="sng">
                  <a:solidFill>
                    <a:sysClr val="windowText" lastClr="000000"/>
                  </a:solidFill>
                  <a:prstDash val="solid"/>
                </a:ln>
                <a:solidFill>
                  <a:schemeClr val="tx1">
                    <a:lumMod val="95000"/>
                    <a:lumOff val="5000"/>
                  </a:schemeClr>
                </a:solidFill>
              </a:rPr>
              <a:t> مضافة إلى تلك الأشكال الصرفية المنتمية إلى مباني التقسيم.</a:t>
            </a:r>
            <a:endParaRPr lang="en-US" b="1" dirty="0" smtClean="0">
              <a:ln w="10541" cmpd="sng">
                <a:solidFill>
                  <a:sysClr val="windowText" lastClr="000000"/>
                </a:solidFill>
                <a:prstDash val="solid"/>
              </a:ln>
              <a:solidFill>
                <a:schemeClr val="tx1">
                  <a:lumMod val="95000"/>
                  <a:lumOff val="5000"/>
                </a:schemeClr>
              </a:solidFill>
            </a:endParaRPr>
          </a:p>
          <a:p>
            <a:pPr eaLnBrk="1" fontAlgn="auto" hangingPunct="1">
              <a:spcAft>
                <a:spcPts val="0"/>
              </a:spcAft>
              <a:defRPr/>
            </a:pPr>
            <a:endParaRPr lang="ar-SA" b="1" dirty="0" smtClean="0">
              <a:ln w="10541" cmpd="sng">
                <a:solidFill>
                  <a:sysClr val="windowText" lastClr="000000"/>
                </a:solidFill>
                <a:prstDash val="solid"/>
              </a:ln>
              <a:solidFill>
                <a:schemeClr val="tx1">
                  <a:lumMod val="95000"/>
                  <a:lumOff val="5000"/>
                </a:schemeClr>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عنصر نائب للمحتوى 4" descr="f53252664342b4d6a72bbechg4.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6" name="مستطيل 5"/>
          <p:cNvSpPr/>
          <p:nvPr/>
        </p:nvSpPr>
        <p:spPr>
          <a:xfrm>
            <a:off x="785786" y="1428736"/>
            <a:ext cx="7411004" cy="3139321"/>
          </a:xfrm>
          <a:prstGeom prst="rect">
            <a:avLst/>
          </a:prstGeom>
          <a:noFill/>
        </p:spPr>
        <p:txBody>
          <a:bodyPr wrap="none">
            <a:spAutoFit/>
          </a:bodyPr>
          <a:lstStyle/>
          <a:p>
            <a:pPr algn="ctr" fontAlgn="auto">
              <a:spcBef>
                <a:spcPts val="0"/>
              </a:spcBef>
              <a:spcAft>
                <a:spcPts val="0"/>
              </a:spcAft>
              <a:defRPr/>
            </a:pPr>
            <a:r>
              <a:rPr lang="ar-SA"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وفي الختـام ( صلى اللهم</a:t>
            </a:r>
          </a:p>
          <a:p>
            <a:pPr algn="ctr" fontAlgn="auto">
              <a:spcBef>
                <a:spcPts val="0"/>
              </a:spcBef>
              <a:spcAft>
                <a:spcPts val="0"/>
              </a:spcAft>
              <a:defRPr/>
            </a:pPr>
            <a:r>
              <a:rPr lang="ar-SA"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على سيدنا محمد وعلى آله</a:t>
            </a:r>
          </a:p>
          <a:p>
            <a:pPr algn="ctr" fontAlgn="auto">
              <a:spcBef>
                <a:spcPts val="0"/>
              </a:spcBef>
              <a:spcAft>
                <a:spcPts val="0"/>
              </a:spcAft>
              <a:defRPr/>
            </a:pPr>
            <a:r>
              <a:rPr lang="ar-SA"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وصحبه </a:t>
            </a:r>
            <a:r>
              <a:rPr lang="ar-SA" sz="6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آجمعين</a:t>
            </a:r>
            <a:r>
              <a:rPr lang="ar-SA"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cs typeface="+mn-cs"/>
              </a:rPr>
              <a:t> ) .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ln>
            <a:miter lim="800000"/>
            <a:headEnd/>
            <a:tailEnd/>
          </a:ln>
        </p:spPr>
        <p:txBody>
          <a:bodyPr/>
          <a:lstStyle/>
          <a:p>
            <a:pPr eaLnBrk="1" hangingPunct="1">
              <a:defRPr/>
            </a:pPr>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تنقسم </a:t>
            </a:r>
            <a:r>
              <a:rPr lang="ar-SA"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اللواصق</a:t>
            </a:r>
            <a:r>
              <a:rPr lang="ar-S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المستخدمة في التصريف إلى:</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ar-SA" dirty="0"/>
          </a:p>
        </p:txBody>
      </p:sp>
      <p:cxnSp>
        <p:nvCxnSpPr>
          <p:cNvPr id="6" name="رابط مستقيم 5"/>
          <p:cNvCxnSpPr/>
          <p:nvPr/>
        </p:nvCxnSpPr>
        <p:spPr>
          <a:xfrm rot="10800000">
            <a:off x="714375" y="1285875"/>
            <a:ext cx="7643813" cy="1588"/>
          </a:xfrm>
          <a:prstGeom prst="line">
            <a:avLst/>
          </a:prstGeom>
          <a:ln>
            <a:solidFill>
              <a:schemeClr val="bg1"/>
            </a:solidFill>
          </a:ln>
        </p:spPr>
        <p:style>
          <a:lnRef idx="3">
            <a:schemeClr val="accent3"/>
          </a:lnRef>
          <a:fillRef idx="0">
            <a:schemeClr val="accent3"/>
          </a:fillRef>
          <a:effectRef idx="2">
            <a:schemeClr val="accent3"/>
          </a:effectRef>
          <a:fontRef idx="minor">
            <a:schemeClr val="tx1"/>
          </a:fontRef>
        </p:style>
      </p:cxnSp>
      <p:cxnSp>
        <p:nvCxnSpPr>
          <p:cNvPr id="9" name="رابط كسهم مستقيم 8"/>
          <p:cNvCxnSpPr/>
          <p:nvPr/>
        </p:nvCxnSpPr>
        <p:spPr>
          <a:xfrm rot="5400000">
            <a:off x="8002588" y="1641475"/>
            <a:ext cx="712788" cy="1587"/>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2" name="رابط كسهم مستقيم 11"/>
          <p:cNvCxnSpPr/>
          <p:nvPr/>
        </p:nvCxnSpPr>
        <p:spPr>
          <a:xfrm rot="5400000">
            <a:off x="4394200" y="1677988"/>
            <a:ext cx="785813" cy="1587"/>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14" name="رابط كسهم مستقيم 13"/>
          <p:cNvCxnSpPr/>
          <p:nvPr/>
        </p:nvCxnSpPr>
        <p:spPr>
          <a:xfrm rot="5400000">
            <a:off x="392113" y="1606550"/>
            <a:ext cx="642938" cy="1587"/>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15" name="مربع نص 14"/>
          <p:cNvSpPr txBox="1"/>
          <p:nvPr/>
        </p:nvSpPr>
        <p:spPr>
          <a:xfrm>
            <a:off x="6643702" y="2214554"/>
            <a:ext cx="2143140" cy="2246769"/>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صدور أو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سوايق</a:t>
            </a:r>
            <a:endPar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حرف مضارعة في كلمة (</a:t>
            </a:r>
            <a:r>
              <a:rPr lang="ar-SA" sz="2800" dirty="0" err="1">
                <a:ln w="18415" cmpd="sng">
                  <a:solidFill>
                    <a:srgbClr val="FFFFFF"/>
                  </a:solidFill>
                  <a:prstDash val="solid"/>
                </a:ln>
                <a:solidFill>
                  <a:srgbClr val="FFFFFF"/>
                </a:solidFill>
                <a:effectLst>
                  <a:outerShdw blurRad="63500" dir="3600000" algn="tl" rotWithShape="0">
                    <a:srgbClr val="000000">
                      <a:alpha val="70000"/>
                    </a:srgbClr>
                  </a:outerShdw>
                </a:effectLst>
              </a:rPr>
              <a:t>أنيت</a:t>
            </a: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وعلامة التعريف ( أل) .</a:t>
            </a:r>
            <a:endParaRPr lang="ar-SA" sz="2800" dirty="0"/>
          </a:p>
        </p:txBody>
      </p:sp>
      <p:sp>
        <p:nvSpPr>
          <p:cNvPr id="16" name="مربع نص 15"/>
          <p:cNvSpPr txBox="1"/>
          <p:nvPr/>
        </p:nvSpPr>
        <p:spPr>
          <a:xfrm>
            <a:off x="3786182" y="2500306"/>
            <a:ext cx="1571636" cy="1815882"/>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أحشاء أو دواخل</a:t>
            </a:r>
          </a:p>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 ألف كلمة (رجال)</a:t>
            </a:r>
            <a:endParaRPr lang="ar-SA" sz="2800" dirty="0"/>
          </a:p>
        </p:txBody>
      </p:sp>
      <p:sp>
        <p:nvSpPr>
          <p:cNvPr id="17" name="مربع نص 16"/>
          <p:cNvSpPr txBox="1"/>
          <p:nvPr/>
        </p:nvSpPr>
        <p:spPr>
          <a:xfrm>
            <a:off x="285720" y="2357430"/>
            <a:ext cx="2643206" cy="4401205"/>
          </a:xfrm>
          <a:prstGeom prst="rect">
            <a:avLst/>
          </a:prstGeom>
          <a:noFill/>
        </p:spPr>
        <p:txBody>
          <a:bodyPr rtlCol="1">
            <a:spAutoFit/>
          </a:bodyPr>
          <a:lstStyle/>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أعجاز أو لواحق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علامات التأنيث الثلاث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علامات الجمع السالم للمذكر والمؤنث</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علامات المثنى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تاء التأنيث التي تلحق بالأفعال </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fontAlgn="auto">
              <a:spcAft>
                <a:spcPts val="0"/>
              </a:spcAft>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نون النسوة</a:t>
            </a:r>
          </a:p>
          <a:p>
            <a:pPr>
              <a:defRPr/>
            </a:pPr>
            <a:endParaRPr lang="ar-SA"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صر نائب للمحتوى 2"/>
          <p:cNvSpPr>
            <a:spLocks noGrp="1"/>
          </p:cNvSpPr>
          <p:nvPr>
            <p:ph sz="half" idx="1"/>
          </p:nvPr>
        </p:nvSpPr>
        <p:spPr>
          <a:xfrm>
            <a:off x="4286250" y="857250"/>
            <a:ext cx="4252913" cy="4525963"/>
          </a:xfrm>
        </p:spPr>
        <p:txBody>
          <a:bodyPr/>
          <a:lstStyle/>
          <a:p>
            <a:pPr eaLnBrk="1" hangingPunct="1"/>
            <a:r>
              <a:rPr lang="ar-SA" sz="3200" b="1" smtClean="0"/>
              <a:t>أهم هذه المقولات في اللغة العربية مع الإشارة إلى ما يقابلها في بعض اللغات السامية والأجنبية. والمقولات هي:الشخص, العدد , والتعين , والنوع ,التصريف .</a:t>
            </a:r>
            <a:endParaRPr lang="en-US" sz="3200" b="1" smtClean="0">
              <a:cs typeface="Arial" pitchFamily="34" charset="0"/>
            </a:endParaRPr>
          </a:p>
        </p:txBody>
      </p:sp>
      <p:pic>
        <p:nvPicPr>
          <p:cNvPr id="5" name="عنصر نائب للمحتوى 4" descr="157.jpg"/>
          <p:cNvPicPr>
            <a:picLocks noGrp="1" noChangeAspect="1"/>
          </p:cNvPicPr>
          <p:nvPr>
            <p:ph sz="half" idx="2"/>
          </p:nvPr>
        </p:nvPicPr>
        <p:blipFill>
          <a:blip r:embed="rId2"/>
          <a:stretch>
            <a:fillRect/>
          </a:stretch>
        </p:blipFill>
        <p:spPr>
          <a:xfrm>
            <a:off x="571472" y="357166"/>
            <a:ext cx="2914650" cy="3743325"/>
          </a:xfrm>
          <a:prstGeom prst="roundRect">
            <a:avLst>
              <a:gd name="adj" fmla="val 8594"/>
            </a:avLst>
          </a:prstGeom>
          <a:solidFill>
            <a:srgbClr val="FFFFFF">
              <a:shade val="85000"/>
            </a:srgbClr>
          </a:solidFill>
          <a:effectLst>
            <a:reflection blurRad="12700" stA="38000" endPos="28000" dist="5000" dir="5400000" sy="-100000" algn="bl" rotWithShape="0"/>
          </a:effectLst>
        </p:spPr>
      </p:pic>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عنصر نائب للمحتوى 4" descr="Book_Story1_by_Azram.jpg"/>
          <p:cNvPicPr>
            <a:picLocks noGrp="1" noChangeAspect="1"/>
          </p:cNvPicPr>
          <p:nvPr>
            <p:ph sz="half" idx="2"/>
          </p:nvPr>
        </p:nvPicPr>
        <p:blipFill>
          <a:blip r:embed="rId2"/>
          <a:stretch>
            <a:fillRect/>
          </a:stretch>
        </p:blipFill>
        <p:spPr>
          <a:xfrm>
            <a:off x="0" y="0"/>
            <a:ext cx="4143372" cy="6858000"/>
          </a:xfrm>
          <a:effectLst>
            <a:softEdge rad="112500"/>
          </a:effectLst>
        </p:spPr>
      </p:pic>
      <p:sp>
        <p:nvSpPr>
          <p:cNvPr id="6" name="مربع نص 5"/>
          <p:cNvSpPr txBox="1"/>
          <p:nvPr/>
        </p:nvSpPr>
        <p:spPr>
          <a:xfrm>
            <a:off x="4214810" y="428604"/>
            <a:ext cx="4643470" cy="5109091"/>
          </a:xfrm>
          <a:prstGeom prst="rect">
            <a:avLst/>
          </a:prstGeom>
          <a:noFill/>
        </p:spPr>
        <p:txBody>
          <a:bodyPr rtlCol="1">
            <a:spAutoFit/>
          </a:bodyPr>
          <a:lstStyle/>
          <a:p>
            <a:pPr>
              <a:defRPr/>
            </a:pPr>
            <a:r>
              <a:rPr lang="ar-SA" sz="2800" dirty="0">
                <a:ln w="18415" cmpd="sng">
                  <a:solidFill>
                    <a:srgbClr val="FFFFFF"/>
                  </a:solidFill>
                  <a:prstDash val="solid"/>
                </a:ln>
                <a:solidFill>
                  <a:srgbClr val="FFFFFF"/>
                </a:solidFill>
                <a:effectLst>
                  <a:outerShdw blurRad="63500" dir="3600000" algn="tl" rotWithShape="0">
                    <a:srgbClr val="000000">
                      <a:alpha val="70000"/>
                    </a:srgbClr>
                  </a:outerShdw>
                </a:effectLst>
              </a:rPr>
              <a:t>1- الشخص : </a:t>
            </a:r>
          </a:p>
          <a:p>
            <a:pPr>
              <a:defRPr/>
            </a:pPr>
            <a:endPar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defRPr/>
            </a:pP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يقصد بالشخص عادة التكلم والخطاب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الغيبة , وهي معان تؤديها معظم اللغات عن طريق الضمائر أو الضمائر والأفعال بما يلتصق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بها</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من علامات تصريفية تؤدي أكثر من وظيفة.</a:t>
            </a:r>
          </a:p>
          <a:p>
            <a:pPr>
              <a:defRPr/>
            </a:pP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تختلف اللغات التي يقسم الشخص فيها إلى الأقسام في العدد الذي يضمه كل منها , وذالك لاعتبارين هما : التمييز بين المثنى والجمع أو عدمه , والتمييز بين المؤنث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و</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المذكر أو عدمه. فاللغة العربية تتضمن المثنى كما هو معروف , كما تميز بين المؤنث والمذكر في جميع الحالات التصريفية. لذالك نرى أن جدولها الضميري والتصريفي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اوسع</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من غيره مما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هومعروف</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في معظم اللغات الهندية </a:t>
            </a:r>
            <a:r>
              <a:rPr lang="ar-SA" sz="2000" dirty="0" err="1">
                <a:ln w="18415" cmpd="sng">
                  <a:solidFill>
                    <a:srgbClr val="FFFFFF"/>
                  </a:solidFill>
                  <a:prstDash val="solid"/>
                </a:ln>
                <a:solidFill>
                  <a:srgbClr val="FFFFFF"/>
                </a:solidFill>
                <a:effectLst>
                  <a:outerShdw blurRad="63500" dir="3600000" algn="tl" rotWithShape="0">
                    <a:srgbClr val="000000">
                      <a:alpha val="70000"/>
                    </a:srgbClr>
                  </a:outerShdw>
                </a:effectLst>
              </a:rPr>
              <a:t>الأروبية</a:t>
            </a:r>
            <a:r>
              <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rPr>
              <a:t>. ويظهر التصريف مصحوباً بالضمير المنفصل ما قصدناه</a:t>
            </a:r>
          </a:p>
          <a:p>
            <a:pPr>
              <a:defRPr/>
            </a:pPr>
            <a:endParaRPr lang="ar-SA"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5" name="عنصر نائب للمحتوى 4" descr="4993.jpg"/>
          <p:cNvPicPr>
            <a:picLocks noGrp="1" noChangeAspect="1"/>
          </p:cNvPicPr>
          <p:nvPr>
            <p:ph sz="half" idx="1"/>
          </p:nvPr>
        </p:nvPicPr>
        <p:blipFill>
          <a:blip r:embed="rId2"/>
          <a:stretch>
            <a:fillRect/>
          </a:stretch>
        </p:blipFill>
        <p:spPr>
          <a:xfrm>
            <a:off x="214282" y="214290"/>
            <a:ext cx="3467127" cy="2692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171" name="عنصر نائب للمحتوى 3"/>
          <p:cNvSpPr>
            <a:spLocks noGrp="1"/>
          </p:cNvSpPr>
          <p:nvPr>
            <p:ph sz="half" idx="2"/>
          </p:nvPr>
        </p:nvSpPr>
        <p:spPr>
          <a:xfrm>
            <a:off x="3786188" y="285750"/>
            <a:ext cx="5000625" cy="4525963"/>
          </a:xfrm>
        </p:spPr>
        <p:txBody>
          <a:bodyPr/>
          <a:lstStyle/>
          <a:p>
            <a:pPr eaLnBrk="1" hangingPunct="1"/>
            <a:r>
              <a:rPr lang="ar-SA" sz="2000" b="1" smtClean="0"/>
              <a:t>للمتكلم :</a:t>
            </a:r>
            <a:endParaRPr lang="en-US" sz="2000" b="1" smtClean="0">
              <a:cs typeface="Arial" pitchFamily="34" charset="0"/>
            </a:endParaRPr>
          </a:p>
          <a:p>
            <a:pPr eaLnBrk="1" hangingPunct="1"/>
            <a:r>
              <a:rPr lang="ar-SA" sz="2000" b="1" smtClean="0"/>
              <a:t>أنا – أدرس </a:t>
            </a:r>
            <a:endParaRPr lang="en-US" sz="2000" b="1" smtClean="0">
              <a:cs typeface="Arial" pitchFamily="34" charset="0"/>
            </a:endParaRPr>
          </a:p>
          <a:p>
            <a:pPr eaLnBrk="1" hangingPunct="1"/>
            <a:r>
              <a:rPr lang="ar-SA" sz="2000" b="1" smtClean="0"/>
              <a:t>نحن – ندرس </a:t>
            </a:r>
            <a:endParaRPr lang="en-US" sz="2000" b="1" smtClean="0">
              <a:cs typeface="Arial" pitchFamily="34" charset="0"/>
            </a:endParaRPr>
          </a:p>
          <a:p>
            <a:pPr eaLnBrk="1" hangingPunct="1"/>
            <a:r>
              <a:rPr lang="ar-SA" sz="2000" b="1" smtClean="0"/>
              <a:t># الخطاب :</a:t>
            </a:r>
            <a:endParaRPr lang="en-US" sz="2000" b="1" smtClean="0">
              <a:cs typeface="Arial" pitchFamily="34" charset="0"/>
            </a:endParaRPr>
          </a:p>
          <a:p>
            <a:pPr eaLnBrk="1" hangingPunct="1"/>
            <a:r>
              <a:rPr lang="ar-SA" sz="2000" b="1" smtClean="0"/>
              <a:t>أنت – تدرس </a:t>
            </a:r>
            <a:endParaRPr lang="en-US" sz="2000" b="1" smtClean="0">
              <a:cs typeface="Arial" pitchFamily="34" charset="0"/>
            </a:endParaRPr>
          </a:p>
          <a:p>
            <a:pPr eaLnBrk="1" hangingPunct="1"/>
            <a:r>
              <a:rPr lang="ar-SA" sz="2000" b="1" smtClean="0"/>
              <a:t>أنتِ – تدرسين </a:t>
            </a:r>
            <a:endParaRPr lang="en-US" sz="2000" b="1" smtClean="0">
              <a:cs typeface="Arial" pitchFamily="34" charset="0"/>
            </a:endParaRPr>
          </a:p>
          <a:p>
            <a:pPr eaLnBrk="1" hangingPunct="1"/>
            <a:r>
              <a:rPr lang="ar-SA" sz="2000" b="1" smtClean="0"/>
              <a:t># الغيبة :</a:t>
            </a:r>
            <a:endParaRPr lang="en-US" sz="2000" b="1" smtClean="0">
              <a:cs typeface="Arial" pitchFamily="34" charset="0"/>
            </a:endParaRPr>
          </a:p>
          <a:p>
            <a:pPr eaLnBrk="1" hangingPunct="1"/>
            <a:r>
              <a:rPr lang="ar-SA" sz="2000" b="1" smtClean="0"/>
              <a:t>هو – يدرس </a:t>
            </a:r>
            <a:endParaRPr lang="en-US" sz="2000" b="1" smtClean="0">
              <a:cs typeface="Arial" pitchFamily="34" charset="0"/>
            </a:endParaRPr>
          </a:p>
          <a:p>
            <a:pPr eaLnBrk="1" hangingPunct="1"/>
            <a:r>
              <a:rPr lang="ar-SA" sz="2000" b="1" smtClean="0"/>
              <a:t>هي – تدرس </a:t>
            </a:r>
            <a:endParaRPr lang="en-US" sz="2000" b="1" smtClean="0">
              <a:cs typeface="Arial" pitchFamily="34" charset="0"/>
            </a:endParaRPr>
          </a:p>
          <a:p>
            <a:pPr eaLnBrk="1" hangingPunct="1"/>
            <a:r>
              <a:rPr lang="ar-SA" sz="2000" b="1" smtClean="0"/>
              <a:t>#وإذا نحّينا الضمائر المنفصلة في اللغة العربية جانبا لأنها كما مرّ بنا في الفقرة السابقة تنتمي إلى مباني التقسيم , ونظرنا في اللواصق التي تعبرعن الشخص فإننا نرى أن نوعين من هذه اللواصق يتضافران للدلالة على مقولة الشخص وهما :</a:t>
            </a:r>
            <a:endParaRPr lang="en-US" sz="2000" b="1" smtClean="0">
              <a:cs typeface="Arial" pitchFamily="34" charset="0"/>
            </a:endParaRPr>
          </a:p>
          <a:p>
            <a:pPr eaLnBrk="1" hangingPunct="1"/>
            <a:r>
              <a:rPr lang="ar-SA" sz="2000" b="1" smtClean="0"/>
              <a:t> </a:t>
            </a:r>
            <a:endParaRPr lang="en-US" sz="2000" b="1" smtClean="0">
              <a:cs typeface="Arial" pitchFamily="34" charset="0"/>
            </a:endParaRPr>
          </a:p>
          <a:p>
            <a:pPr eaLnBrk="1" hangingPunct="1"/>
            <a:r>
              <a:rPr lang="ar-SA" sz="2000" b="1" smtClean="0"/>
              <a:t>العلامات التصريفية ومكانها الصدر أو العجز .</a:t>
            </a:r>
            <a:endParaRPr lang="en-US" sz="2000" b="1" smtClean="0">
              <a:cs typeface="Arial" pitchFamily="34" charset="0"/>
            </a:endParaRPr>
          </a:p>
          <a:p>
            <a:pPr eaLnBrk="1" hangingPunct="1"/>
            <a:r>
              <a:rPr lang="ar-SA" sz="2000" b="1" smtClean="0"/>
              <a:t>الضمائر المتصلة ومكانها العجز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QPR7CAZ61AJ4CADERCURCAD5OXPBCAERVY8PCAN3FVX5CA5GQ9DMCA7OMHZRCASAG19LCAAXAT3YCA860DZPCATYXZ0PCA4EVTDDCA718QDDCA57ZEGSCA5YI2VCCAF2S1V3CA6JZAL4CASENWFBCARHY4UE.jpg"/>
          <p:cNvPicPr>
            <a:picLocks noGrp="1" noChangeAspect="1"/>
          </p:cNvPicPr>
          <p:nvPr>
            <p:ph sz="half" idx="1"/>
          </p:nvPr>
        </p:nvPicPr>
        <p:blipFill>
          <a:blip r:embed="rId2"/>
          <a:stretch>
            <a:fillRect/>
          </a:stretch>
        </p:blipFill>
        <p:spPr>
          <a:xfrm>
            <a:off x="0" y="0"/>
            <a:ext cx="2143125" cy="2143125"/>
          </a:xfrm>
          <a:effectLst>
            <a:softEdge rad="112500"/>
          </a:effectLst>
        </p:spPr>
      </p:pic>
      <p:sp>
        <p:nvSpPr>
          <p:cNvPr id="4" name="عنصر نائب للمحتوى 3"/>
          <p:cNvSpPr>
            <a:spLocks noGrp="1"/>
          </p:cNvSpPr>
          <p:nvPr>
            <p:ph sz="half" idx="2"/>
          </p:nvPr>
        </p:nvSpPr>
        <p:spPr>
          <a:xfrm>
            <a:off x="3786188" y="500063"/>
            <a:ext cx="5110162" cy="6072187"/>
          </a:xfrm>
        </p:spPr>
        <p:txBody>
          <a:bodyPr rtlCol="1">
            <a:normAutofit fontScale="92500"/>
          </a:bodyPr>
          <a:lstStyle/>
          <a:p>
            <a:pPr eaLnBrk="1" fontAlgn="auto" hangingPunct="1">
              <a:spcAft>
                <a:spcPts val="0"/>
              </a:spcAft>
              <a:defRPr/>
            </a:pPr>
            <a:r>
              <a:rPr lang="ar-SA" dirty="0" smtClean="0"/>
              <a:t>ففي تصريف الشخص مع زمن المضي كما في الفعل الماضي نجد أن الضمائر أكثر من العلامات . وذلك على هذا النحو :</a:t>
            </a:r>
            <a:endParaRPr lang="en-US" dirty="0" smtClean="0"/>
          </a:p>
          <a:p>
            <a:pPr eaLnBrk="1" fontAlgn="auto" hangingPunct="1">
              <a:spcAft>
                <a:spcPts val="0"/>
              </a:spcAft>
              <a:defRPr/>
            </a:pPr>
            <a:r>
              <a:rPr lang="ar-SA" dirty="0" smtClean="0"/>
              <a:t>التكلّم</a:t>
            </a:r>
            <a:endParaRPr lang="en-US" dirty="0" smtClean="0"/>
          </a:p>
          <a:p>
            <a:pPr eaLnBrk="1" fontAlgn="auto" hangingPunct="1">
              <a:spcAft>
                <a:spcPts val="0"/>
              </a:spcAft>
              <a:defRPr/>
            </a:pPr>
            <a:r>
              <a:rPr lang="ar-SA" dirty="0" smtClean="0"/>
              <a:t>ذهبتُ – ( أنا )</a:t>
            </a:r>
            <a:r>
              <a:rPr lang="en-US" dirty="0" smtClean="0"/>
              <a:t> </a:t>
            </a:r>
            <a:endParaRPr lang="ar-SA" dirty="0" smtClean="0"/>
          </a:p>
          <a:p>
            <a:pPr eaLnBrk="1" fontAlgn="auto" hangingPunct="1">
              <a:spcAft>
                <a:spcPts val="0"/>
              </a:spcAft>
              <a:defRPr/>
            </a:pPr>
            <a:r>
              <a:rPr lang="ar-SA" dirty="0" smtClean="0"/>
              <a:t>ذهبنا – ( نحن )</a:t>
            </a:r>
          </a:p>
          <a:p>
            <a:pPr eaLnBrk="1" fontAlgn="auto" hangingPunct="1">
              <a:spcAft>
                <a:spcPts val="0"/>
              </a:spcAft>
              <a:defRPr/>
            </a:pPr>
            <a:r>
              <a:rPr lang="ar-SA" dirty="0" smtClean="0"/>
              <a:t>ويلاحظ أن الشخص في تصريف الماضي عُبر عنه بالضمائر المتصلة وحدها كما في المتكلم والمخاطب جميعاً , وفي أكثر حالات الغيبة . على حين أن حالة واحدة أضمر فيها الغائب المفرد , وحالة أخرى لحقتها علامة هي التاء الساكنة للتأنيث في الإفراد مع إضمار الغائبة أيضا .</a:t>
            </a:r>
            <a:endParaRPr lang="en-US" dirty="0" smtClean="0"/>
          </a:p>
          <a:p>
            <a:pPr eaLnBrk="1" fontAlgn="auto" hangingPunct="1">
              <a:spcAft>
                <a:spcPts val="0"/>
              </a:spcAft>
              <a:defRPr/>
            </a:pPr>
            <a:endParaRPr lang="ar-SA" dirty="0" smtClean="0"/>
          </a:p>
        </p:txBody>
      </p:sp>
      <p:cxnSp>
        <p:nvCxnSpPr>
          <p:cNvPr id="7" name="رابط كسهم مستقيم 6"/>
          <p:cNvCxnSpPr/>
          <p:nvPr/>
        </p:nvCxnSpPr>
        <p:spPr>
          <a:xfrm flipV="1">
            <a:off x="4143375" y="2500313"/>
            <a:ext cx="228600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رابط كسهم مستقيم 8"/>
          <p:cNvCxnSpPr/>
          <p:nvPr/>
        </p:nvCxnSpPr>
        <p:spPr>
          <a:xfrm flipV="1">
            <a:off x="4143375" y="3071813"/>
            <a:ext cx="2286000" cy="15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رابط مستقيم 10"/>
          <p:cNvCxnSpPr/>
          <p:nvPr/>
        </p:nvCxnSpPr>
        <p:spPr>
          <a:xfrm rot="5400000">
            <a:off x="3856832" y="2785269"/>
            <a:ext cx="571500" cy="1587"/>
          </a:xfrm>
          <a:prstGeom prst="line">
            <a:avLst/>
          </a:prstGeom>
        </p:spPr>
        <p:style>
          <a:lnRef idx="2">
            <a:schemeClr val="dk1"/>
          </a:lnRef>
          <a:fillRef idx="0">
            <a:schemeClr val="dk1"/>
          </a:fillRef>
          <a:effectRef idx="1">
            <a:schemeClr val="dk1"/>
          </a:effectRef>
          <a:fontRef idx="minor">
            <a:schemeClr val="tx1"/>
          </a:fontRef>
        </p:style>
      </p:cxnSp>
      <p:sp>
        <p:nvSpPr>
          <p:cNvPr id="8199" name="مربع نص 11"/>
          <p:cNvSpPr txBox="1">
            <a:spLocks noChangeArrowheads="1"/>
          </p:cNvSpPr>
          <p:nvPr/>
        </p:nvSpPr>
        <p:spPr bwMode="auto">
          <a:xfrm>
            <a:off x="2428875" y="2500313"/>
            <a:ext cx="1500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ar-SA" sz="2800">
                <a:latin typeface="Calibri" pitchFamily="34" charset="0"/>
              </a:rPr>
              <a:t>التـكلم</a:t>
            </a:r>
          </a:p>
        </p:txBody>
      </p:sp>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عنصر نائب للمحتوى 3"/>
          <p:cNvSpPr>
            <a:spLocks noGrp="1"/>
          </p:cNvSpPr>
          <p:nvPr>
            <p:ph sz="half" idx="2"/>
          </p:nvPr>
        </p:nvSpPr>
        <p:spPr>
          <a:xfrm>
            <a:off x="2357422" y="1142984"/>
            <a:ext cx="6038864" cy="4525963"/>
          </a:xfrm>
          <a:ln>
            <a:miter lim="800000"/>
            <a:headEnd/>
            <a:tailEnd/>
          </a:ln>
        </p:spPr>
        <p:txBody>
          <a:bodyPr rtlCol="1">
            <a:normAutofit/>
          </a:bodyPr>
          <a:lstStyle/>
          <a:p>
            <a:pPr eaLnBrk="1" fontAlgn="auto" hangingPunct="1">
              <a:spcAft>
                <a:spcPts val="0"/>
              </a:spcAft>
              <a:defRPr/>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وتقوم في المضارع علامات خاصة بالدلالة على الشخص بالتضافر مع الضمائر المتصلة أو المستترة على حدّ سواء . فلا يخلو مضارع من علامة متصدّرة وضمير لاحق أو مستتر . وذلك على النحو التالي :</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eaLnBrk="1" fontAlgn="auto" hangingPunct="1">
              <a:spcAft>
                <a:spcPts val="0"/>
              </a:spcAft>
              <a:defRPr/>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التكلم </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eaLnBrk="1" fontAlgn="auto" hangingPunct="1">
              <a:spcAft>
                <a:spcPts val="0"/>
              </a:spcAft>
              <a:defRPr/>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أقومُ ( أنا ) : مستتر </a:t>
            </a:r>
          </a:p>
          <a:p>
            <a:pPr eaLnBrk="1" fontAlgn="auto" hangingPunct="1">
              <a:spcAft>
                <a:spcPts val="0"/>
              </a:spcAft>
              <a:defRPr/>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نقومُ ( نحن ) : مستتر </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5" name="رابط كسهم مستقيم 4"/>
          <p:cNvCxnSpPr/>
          <p:nvPr/>
        </p:nvCxnSpPr>
        <p:spPr>
          <a:xfrm>
            <a:off x="2643188" y="4143375"/>
            <a:ext cx="2500312" cy="1588"/>
          </a:xfrm>
          <a:prstGeom prst="straightConnector1">
            <a:avLst/>
          </a:prstGeom>
          <a:ln>
            <a:solidFill>
              <a:srgbClr val="FFFF00"/>
            </a:solidFill>
            <a:tailEnd type="arrow"/>
          </a:ln>
        </p:spPr>
        <p:style>
          <a:lnRef idx="3">
            <a:schemeClr val="accent2"/>
          </a:lnRef>
          <a:fillRef idx="0">
            <a:schemeClr val="accent2"/>
          </a:fillRef>
          <a:effectRef idx="2">
            <a:schemeClr val="accent2"/>
          </a:effectRef>
          <a:fontRef idx="minor">
            <a:schemeClr val="tx1"/>
          </a:fontRef>
        </p:style>
      </p:cxnSp>
      <p:cxnSp>
        <p:nvCxnSpPr>
          <p:cNvPr id="6" name="رابط كسهم مستقيم 5"/>
          <p:cNvCxnSpPr/>
          <p:nvPr/>
        </p:nvCxnSpPr>
        <p:spPr>
          <a:xfrm>
            <a:off x="2643188" y="4572000"/>
            <a:ext cx="2428875" cy="1588"/>
          </a:xfrm>
          <a:prstGeom prst="straightConnector1">
            <a:avLst/>
          </a:prstGeom>
          <a:ln>
            <a:solidFill>
              <a:srgbClr val="FFFF4B"/>
            </a:solidFill>
            <a:tailEnd type="arrow"/>
          </a:ln>
        </p:spPr>
        <p:style>
          <a:lnRef idx="3">
            <a:schemeClr val="accent2"/>
          </a:lnRef>
          <a:fillRef idx="0">
            <a:schemeClr val="accent2"/>
          </a:fillRef>
          <a:effectRef idx="2">
            <a:schemeClr val="accent2"/>
          </a:effectRef>
          <a:fontRef idx="minor">
            <a:schemeClr val="tx1"/>
          </a:fontRef>
        </p:style>
      </p:cxnSp>
      <p:cxnSp>
        <p:nvCxnSpPr>
          <p:cNvPr id="9" name="رابط مستقيم 8"/>
          <p:cNvCxnSpPr/>
          <p:nvPr/>
        </p:nvCxnSpPr>
        <p:spPr>
          <a:xfrm rot="5400000">
            <a:off x="2429669" y="4356894"/>
            <a:ext cx="428625" cy="1587"/>
          </a:xfrm>
          <a:prstGeom prst="line">
            <a:avLst/>
          </a:prstGeom>
          <a:ln>
            <a:solidFill>
              <a:srgbClr val="FFFF4B"/>
            </a:solidFill>
          </a:ln>
        </p:spPr>
        <p:style>
          <a:lnRef idx="3">
            <a:schemeClr val="accent2"/>
          </a:lnRef>
          <a:fillRef idx="0">
            <a:schemeClr val="accent2"/>
          </a:fillRef>
          <a:effectRef idx="2">
            <a:schemeClr val="accent2"/>
          </a:effectRef>
          <a:fontRef idx="minor">
            <a:schemeClr val="tx1"/>
          </a:fontRef>
        </p:style>
      </p:cxnSp>
      <p:sp>
        <p:nvSpPr>
          <p:cNvPr id="13" name="مربع نص 12"/>
          <p:cNvSpPr txBox="1"/>
          <p:nvPr/>
        </p:nvSpPr>
        <p:spPr>
          <a:xfrm>
            <a:off x="714348" y="4071942"/>
            <a:ext cx="1500198" cy="523220"/>
          </a:xfrm>
          <a:prstGeom prst="rect">
            <a:avLst/>
          </a:prstGeom>
          <a:noFill/>
        </p:spPr>
        <p:txBody>
          <a:bodyPr rtlCol="1">
            <a:spAutoFit/>
          </a:bodyPr>
          <a:lstStyle/>
          <a:p>
            <a:pPr fontAlgn="auto">
              <a:spcBef>
                <a:spcPts val="0"/>
              </a:spcBef>
              <a:spcAft>
                <a:spcPts val="0"/>
              </a:spcAft>
              <a:defRPr/>
            </a:pPr>
            <a:r>
              <a:rPr lang="ar-SA"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rPr>
              <a:t>التـكلم</a:t>
            </a:r>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عنصر نائب للمحتوى 4" descr="1039ffcce6.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15063" y="0"/>
            <a:ext cx="2928937" cy="6858000"/>
          </a:xfrm>
        </p:spPr>
      </p:pic>
      <p:sp>
        <p:nvSpPr>
          <p:cNvPr id="4" name="عنصر نائب للمحتوى 3"/>
          <p:cNvSpPr>
            <a:spLocks noGrp="1"/>
          </p:cNvSpPr>
          <p:nvPr>
            <p:ph sz="half" idx="1"/>
          </p:nvPr>
        </p:nvSpPr>
        <p:spPr>
          <a:xfrm>
            <a:off x="214282" y="214290"/>
            <a:ext cx="6072230" cy="3857652"/>
          </a:xfrm>
          <a:ln>
            <a:miter lim="800000"/>
            <a:headEnd/>
            <a:tailEnd/>
          </a:ln>
        </p:spPr>
        <p:txBody>
          <a:bodyPr/>
          <a:lstStyle/>
          <a:p>
            <a:pPr eaLnBrk="1" fontAlgn="auto" hangingPunct="1">
              <a:spcAft>
                <a:spcPts val="0"/>
              </a:spcAft>
              <a:buFont typeface="Arial" pitchFamily="34" charset="0"/>
              <a:buNone/>
              <a:defRPr/>
            </a:pPr>
            <a:r>
              <a:rPr lang="ar-SA" sz="3600"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2- العدد : </a:t>
            </a:r>
          </a:p>
          <a:p>
            <a:pPr eaLnBrk="1" fontAlgn="auto" hangingPunct="1">
              <a:spcAft>
                <a:spcPts val="0"/>
              </a:spcAft>
              <a:buFont typeface="Arial" pitchFamily="34" charset="0"/>
              <a:buNone/>
              <a:defRPr/>
            </a:pPr>
            <a:r>
              <a:rPr lang="ar-S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يقصد بالعدد هنا الإفراد والتثنية والجمع وهذه ميزة تميز العربية عن غيرها من اللغات .</a:t>
            </a:r>
            <a:endParaRPr lang="en-US"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endParaRPr>
          </a:p>
          <a:p>
            <a:pPr eaLnBrk="1" fontAlgn="auto" hangingPunct="1">
              <a:spcAft>
                <a:spcPts val="0"/>
              </a:spcAft>
              <a:buFont typeface="Arial" pitchFamily="34" charset="0"/>
              <a:buNone/>
              <a:defRPr/>
            </a:pPr>
            <a:r>
              <a:rPr lang="ar-S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وتشير العربية ومعظم اللغات المعروفة إلى العدد في الضمائر والصيغ الجامدة عن طريق المبنى نفسه , أي دون لاصقة تصريفية وذلك نحو :</a:t>
            </a:r>
            <a:endParaRPr lang="en-US"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endParaRPr>
          </a:p>
          <a:p>
            <a:pPr eaLnBrk="1" fontAlgn="auto" hangingPunct="1">
              <a:spcAft>
                <a:spcPts val="0"/>
              </a:spcAft>
              <a:buFont typeface="Arial" pitchFamily="34" charset="0"/>
              <a:buNone/>
              <a:defRPr/>
            </a:pPr>
            <a:r>
              <a:rPr lang="ar-S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أنتم : جمع , أنتن : جمع       أنتَ : مفرد , أنا : مفرد .</a:t>
            </a:r>
          </a:p>
          <a:p>
            <a:pPr eaLnBrk="1" fontAlgn="auto" hangingPunct="1">
              <a:spcAft>
                <a:spcPts val="0"/>
              </a:spcAft>
              <a:buFont typeface="Arial" pitchFamily="34" charset="0"/>
              <a:buNone/>
              <a:defRPr/>
            </a:pPr>
            <a:r>
              <a:rPr lang="ar-S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والتعبير باختلاف المباني عن العدد شائع في عديد من أقسام الكلام </a:t>
            </a:r>
            <a:r>
              <a:rPr lang="ar-SA" b="1" cap="all" dirty="0" err="1"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كـ</a:t>
            </a:r>
            <a:r>
              <a:rPr lang="ar-SA"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rPr>
              <a:t> أسماء الإشارة والموصول وأسماء الملكية ( الصفات ) كما هي الحال في الفرنسية . والسبب في هذا هو أن هذه الأسماء تتصرف بالمباني لا بالعلامات شأنها في ذلك شأن الضمائر .</a:t>
            </a:r>
            <a:endParaRPr lang="en-US" b="1" cap="all" dirty="0" smtClean="0">
              <a:ln w="9000" cmpd="sng">
                <a:solidFill>
                  <a:schemeClr val="accent4">
                    <a:shade val="50000"/>
                    <a:satMod val="120000"/>
                  </a:schemeClr>
                </a:solidFill>
                <a:prstDash val="solid"/>
              </a:ln>
              <a:solidFill>
                <a:schemeClr val="bg1"/>
              </a:solidFill>
              <a:effectLst>
                <a:reflection blurRad="12700" stA="28000" endPos="45000" dist="1000" dir="5400000" sy="-100000" algn="bl" rotWithShape="0"/>
              </a:effectLst>
            </a:endParaRPr>
          </a:p>
        </p:txBody>
      </p:sp>
    </p:spTree>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1324</Words>
  <Application>Microsoft Office PowerPoint</Application>
  <PresentationFormat>عرض على الشاشة (3:4)‏</PresentationFormat>
  <Paragraphs>87</Paragraphs>
  <Slides>20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20</vt:i4>
      </vt:variant>
    </vt:vector>
  </HeadingPairs>
  <TitlesOfParts>
    <vt:vector size="24" baseType="lpstr">
      <vt:lpstr>Arial</vt:lpstr>
      <vt:lpstr>Calibri</vt:lpstr>
      <vt:lpstr>Times New Roman</vt:lpstr>
      <vt:lpstr>سمة Office</vt:lpstr>
      <vt:lpstr>عرض تقديمي في PowerPoint</vt:lpstr>
      <vt:lpstr>عرض تقديمي في PowerPoint</vt:lpstr>
      <vt:lpstr>تنقسم اللواصق المستخدمة في التصريف إلى: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علامات تأنيث الأسمـاء والصفات</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LMC</dc:creator>
  <cp:lastModifiedBy>dr yousef</cp:lastModifiedBy>
  <cp:revision>29</cp:revision>
  <dcterms:created xsi:type="dcterms:W3CDTF">2012-06-30T18:53:48Z</dcterms:created>
  <dcterms:modified xsi:type="dcterms:W3CDTF">2012-07-21T21:55:21Z</dcterms:modified>
</cp:coreProperties>
</file>