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1" r:id="rId6"/>
    <p:sldId id="262" r:id="rId7"/>
    <p:sldId id="268" r:id="rId8"/>
    <p:sldId id="263"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66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98CB2442-5029-413E-B78D-3495DFA965E3}" type="datetimeFigureOut">
              <a:rPr lang="en-US" smtClean="0"/>
              <a:pPr/>
              <a:t>6/24/2012</a:t>
            </a:fld>
            <a:endParaRPr lang="en-US"/>
          </a:p>
        </p:txBody>
      </p:sp>
      <p:sp>
        <p:nvSpPr>
          <p:cNvPr id="17" name="عنصر نائب للتذييل 16"/>
          <p:cNvSpPr>
            <a:spLocks noGrp="1"/>
          </p:cNvSpPr>
          <p:nvPr>
            <p:ph type="ftr" sz="quarter" idx="11"/>
          </p:nvPr>
        </p:nvSpPr>
        <p:spPr>
          <a:xfrm>
            <a:off x="2898648" y="6355080"/>
            <a:ext cx="3474720" cy="365760"/>
          </a:xfrm>
        </p:spPr>
        <p:txBody>
          <a:bodyPr/>
          <a:lstStyle/>
          <a:p>
            <a:endParaRPr lang="en-US"/>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63DA45E1-762D-4B5E-A67F-36D0062C1FED}" type="slidenum">
              <a:rPr lang="en-US" smtClean="0"/>
              <a:pPr/>
              <a:t>‹#›</a:t>
            </a:fld>
            <a:endParaRPr lang="en-US"/>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8CB2442-5029-413E-B78D-3495DFA965E3}" type="datetimeFigureOut">
              <a:rPr lang="en-US" smtClean="0"/>
              <a:pPr/>
              <a:t>6/24/2012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DA45E1-762D-4B5E-A67F-36D0062C1F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8CB2442-5029-413E-B78D-3495DFA965E3}" type="datetimeFigureOut">
              <a:rPr lang="en-US" smtClean="0"/>
              <a:pPr/>
              <a:t>6/24/2012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DA45E1-762D-4B5E-A67F-36D0062C1FED}" type="slidenum">
              <a:rPr lang="en-US" smtClean="0"/>
              <a:pPr/>
              <a:t>‹#›</a:t>
            </a:fld>
            <a:endParaRPr lang="en-US"/>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98CB2442-5029-413E-B78D-3495DFA965E3}" type="datetimeFigureOut">
              <a:rPr lang="en-US" smtClean="0"/>
              <a:pPr/>
              <a:t>6/24/2012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3DA45E1-762D-4B5E-A67F-36D0062C1FED}" type="slidenum">
              <a:rPr lang="en-US" smtClean="0"/>
              <a:pPr/>
              <a:t>‹#›</a:t>
            </a:fld>
            <a:endParaRPr lang="en-US"/>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98CB2442-5029-413E-B78D-3495DFA965E3}" type="datetimeFigureOut">
              <a:rPr lang="en-US" smtClean="0"/>
              <a:pPr/>
              <a:t>6/24/2012</a:t>
            </a:fld>
            <a:endParaRPr lang="en-US"/>
          </a:p>
        </p:txBody>
      </p:sp>
      <p:sp>
        <p:nvSpPr>
          <p:cNvPr id="5" name="عنصر نائب للتذييل 4"/>
          <p:cNvSpPr>
            <a:spLocks noGrp="1"/>
          </p:cNvSpPr>
          <p:nvPr>
            <p:ph type="ftr" sz="quarter" idx="11"/>
          </p:nvPr>
        </p:nvSpPr>
        <p:spPr>
          <a:xfrm>
            <a:off x="2898648" y="6355080"/>
            <a:ext cx="3474720" cy="365760"/>
          </a:xfrm>
        </p:spPr>
        <p:txBody>
          <a:bodyPr/>
          <a:lstStyle/>
          <a:p>
            <a:endParaRPr lang="en-US"/>
          </a:p>
        </p:txBody>
      </p:sp>
      <p:sp>
        <p:nvSpPr>
          <p:cNvPr id="6" name="عنصر نائب لرقم الشريحة 5"/>
          <p:cNvSpPr>
            <a:spLocks noGrp="1"/>
          </p:cNvSpPr>
          <p:nvPr>
            <p:ph type="sldNum" sz="quarter" idx="12"/>
          </p:nvPr>
        </p:nvSpPr>
        <p:spPr>
          <a:xfrm>
            <a:off x="1069848" y="6355080"/>
            <a:ext cx="1520952" cy="365760"/>
          </a:xfrm>
        </p:spPr>
        <p:txBody>
          <a:bodyPr/>
          <a:lstStyle/>
          <a:p>
            <a:fld id="{63DA45E1-762D-4B5E-A67F-36D0062C1FED}" type="slidenum">
              <a:rPr lang="en-US" smtClean="0"/>
              <a:pPr/>
              <a:t>‹#›</a:t>
            </a:fld>
            <a:endParaRPr lang="en-US"/>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8CB2442-5029-413E-B78D-3495DFA965E3}" type="datetimeFigureOut">
              <a:rPr lang="en-US" smtClean="0"/>
              <a:pPr/>
              <a:t>6/24/2012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3DA45E1-762D-4B5E-A67F-36D0062C1FED}" type="slidenum">
              <a:rPr lang="en-US" smtClean="0"/>
              <a:pPr/>
              <a:t>‹#›</a:t>
            </a:fld>
            <a:endParaRPr lang="en-US"/>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98CB2442-5029-413E-B78D-3495DFA965E3}" type="datetimeFigureOut">
              <a:rPr lang="en-US" smtClean="0"/>
              <a:pPr/>
              <a:t>6/24/2012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3DA45E1-762D-4B5E-A67F-36D0062C1FED}" type="slidenum">
              <a:rPr lang="en-US" smtClean="0"/>
              <a:pPr/>
              <a:t>‹#›</a:t>
            </a:fld>
            <a:endParaRPr lang="en-US"/>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98CB2442-5029-413E-B78D-3495DFA965E3}" type="datetimeFigureOut">
              <a:rPr lang="en-US" smtClean="0"/>
              <a:pPr/>
              <a:t>6/24/2012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3DA45E1-762D-4B5E-A67F-36D0062C1FED}" type="slidenum">
              <a:rPr lang="en-US" smtClean="0"/>
              <a:pPr/>
              <a:t>‹#›</a:t>
            </a:fld>
            <a:endParaRPr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8CB2442-5029-413E-B78D-3495DFA965E3}" type="datetimeFigureOut">
              <a:rPr lang="en-US" smtClean="0"/>
              <a:pPr/>
              <a:t>6/24/2012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3DA45E1-762D-4B5E-A67F-36D0062C1FED}" type="slidenum">
              <a:rPr lang="en-US" smtClean="0"/>
              <a:pPr/>
              <a:t>‹#›</a:t>
            </a:fld>
            <a:endParaRPr lang="en-US"/>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CB2442-5029-413E-B78D-3495DFA965E3}" type="datetimeFigureOut">
              <a:rPr lang="en-US" smtClean="0"/>
              <a:pPr/>
              <a:t>6/24/2012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3DA45E1-762D-4B5E-A67F-36D0062C1FED}" type="slidenum">
              <a:rPr lang="en-US" smtClean="0"/>
              <a:pPr/>
              <a:t>‹#›</a:t>
            </a:fld>
            <a:endParaRPr lang="en-US"/>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CB2442-5029-413E-B78D-3495DFA965E3}" type="datetimeFigureOut">
              <a:rPr lang="en-US" smtClean="0"/>
              <a:pPr/>
              <a:t>6/24/2012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3DA45E1-762D-4B5E-A67F-36D0062C1FED}" type="slidenum">
              <a:rPr lang="en-US" smtClean="0"/>
              <a:pPr/>
              <a:t>‹#›</a:t>
            </a:fld>
            <a:endParaRPr lang="en-US"/>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8CB2442-5029-413E-B78D-3495DFA965E3}" type="datetimeFigureOut">
              <a:rPr lang="en-US" smtClean="0"/>
              <a:pPr/>
              <a:t>6/24/2012</a:t>
            </a:fld>
            <a:endParaRPr lang="en-US"/>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3DA45E1-762D-4B5E-A67F-36D0062C1FED}" type="slidenum">
              <a:rPr lang="en-US" smtClean="0"/>
              <a:pPr/>
              <a:t>‹#›</a:t>
            </a:fld>
            <a:endParaRPr lang="en-US"/>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sz="5400" dirty="0" smtClean="0">
                <a:solidFill>
                  <a:schemeClr val="accent2">
                    <a:lumMod val="75000"/>
                  </a:schemeClr>
                </a:solidFill>
                <a:cs typeface="Abuhmeda Free" pitchFamily="2" charset="-78"/>
              </a:rPr>
              <a:t>.</a:t>
            </a:r>
            <a:r>
              <a:rPr lang="en-US" sz="5400" dirty="0" smtClean="0">
                <a:solidFill>
                  <a:schemeClr val="accent2">
                    <a:lumMod val="75000"/>
                  </a:schemeClr>
                </a:solidFill>
                <a:cs typeface="Abuhmeda Free" pitchFamily="2" charset="-78"/>
              </a:rPr>
              <a:t>.</a:t>
            </a:r>
            <a:r>
              <a:rPr lang="ar-SA" sz="5400" dirty="0" smtClean="0">
                <a:solidFill>
                  <a:schemeClr val="accent2">
                    <a:lumMod val="75000"/>
                  </a:schemeClr>
                </a:solidFill>
                <a:cs typeface="Abuhmeda Free" pitchFamily="2" charset="-78"/>
              </a:rPr>
              <a:t>المقطع </a:t>
            </a:r>
            <a:r>
              <a:rPr lang="ar-SA" sz="5400" dirty="0" smtClean="0">
                <a:solidFill>
                  <a:schemeClr val="accent2">
                    <a:lumMod val="75000"/>
                  </a:schemeClr>
                </a:solidFill>
                <a:cs typeface="Abuhmeda Free" pitchFamily="2" charset="-78"/>
              </a:rPr>
              <a:t>.</a:t>
            </a:r>
            <a:endParaRPr lang="en-US" sz="5400" dirty="0">
              <a:solidFill>
                <a:schemeClr val="accent2">
                  <a:lumMod val="75000"/>
                </a:schemeClr>
              </a:solidFill>
              <a:cs typeface="Abuhmeda Free" pitchFamily="2" charset="-78"/>
            </a:endParaRPr>
          </a:p>
        </p:txBody>
      </p:sp>
      <p:sp>
        <p:nvSpPr>
          <p:cNvPr id="3" name="عنوان فرعي 2"/>
          <p:cNvSpPr>
            <a:spLocks noGrp="1"/>
          </p:cNvSpPr>
          <p:nvPr>
            <p:ph type="subTitle" idx="1"/>
          </p:nvPr>
        </p:nvSpPr>
        <p:spPr/>
        <p:txBody>
          <a:bodyPr>
            <a:noAutofit/>
          </a:bodyPr>
          <a:lstStyle/>
          <a:p>
            <a:r>
              <a:rPr lang="ar-SA" sz="3600" dirty="0" smtClean="0">
                <a:solidFill>
                  <a:schemeClr val="tx2">
                    <a:lumMod val="75000"/>
                    <a:lumOff val="25000"/>
                  </a:schemeClr>
                </a:solidFill>
                <a:latin typeface="Arabic Typesetting" pitchFamily="66" charset="-78"/>
                <a:cs typeface="Arabic Typesetting" pitchFamily="66" charset="-78"/>
              </a:rPr>
              <a:t> </a:t>
            </a:r>
            <a:r>
              <a:rPr lang="ar-SA" sz="3600" dirty="0" smtClean="0">
                <a:solidFill>
                  <a:schemeClr val="accent2">
                    <a:lumMod val="75000"/>
                  </a:schemeClr>
                </a:solidFill>
                <a:cs typeface="Abuhmeda Free" pitchFamily="2" charset="-78"/>
              </a:rPr>
              <a:t>إشراف </a:t>
            </a:r>
            <a:r>
              <a:rPr lang="ar-SA" sz="3600" dirty="0" smtClean="0">
                <a:solidFill>
                  <a:schemeClr val="accent2">
                    <a:lumMod val="75000"/>
                  </a:schemeClr>
                </a:solidFill>
                <a:cs typeface="Abuhmeda Free" pitchFamily="2" charset="-78"/>
              </a:rPr>
              <a:t>الدكتور : </a:t>
            </a:r>
            <a:r>
              <a:rPr lang="ar-SA" sz="3600" dirty="0" smtClean="0">
                <a:solidFill>
                  <a:schemeClr val="tx2">
                    <a:lumMod val="75000"/>
                    <a:lumOff val="25000"/>
                  </a:schemeClr>
                </a:solidFill>
                <a:cs typeface="Abuhmeda Free" pitchFamily="2" charset="-78"/>
              </a:rPr>
              <a:t>يوسف فجال</a:t>
            </a:r>
            <a:r>
              <a:rPr lang="ar-SA" sz="3600" dirty="0" smtClean="0">
                <a:solidFill>
                  <a:schemeClr val="accent2"/>
                </a:solidFill>
                <a:cs typeface="Abuhmeda Free" pitchFamily="2" charset="-78"/>
              </a:rPr>
              <a:t> </a:t>
            </a:r>
            <a:r>
              <a:rPr lang="ar-SA" sz="3600" dirty="0" smtClean="0">
                <a:solidFill>
                  <a:schemeClr val="accent2"/>
                </a:solidFill>
                <a:cs typeface="Abuhmeda Free" pitchFamily="2" charset="-78"/>
              </a:rPr>
              <a:t>/  </a:t>
            </a:r>
            <a:r>
              <a:rPr lang="ar-SA" sz="3600" dirty="0" smtClean="0">
                <a:solidFill>
                  <a:schemeClr val="accent2">
                    <a:lumMod val="75000"/>
                  </a:schemeClr>
                </a:solidFill>
                <a:latin typeface="Arabic Typesetting" pitchFamily="66" charset="-78"/>
                <a:cs typeface="Arabic Typesetting" pitchFamily="66" charset="-78"/>
              </a:rPr>
              <a:t>إعداد </a:t>
            </a:r>
            <a:r>
              <a:rPr lang="ar-SA" sz="3600" dirty="0" smtClean="0">
                <a:solidFill>
                  <a:schemeClr val="accent2">
                    <a:lumMod val="75000"/>
                  </a:schemeClr>
                </a:solidFill>
                <a:latin typeface="Arabic Typesetting" pitchFamily="66" charset="-78"/>
                <a:cs typeface="Arabic Typesetting" pitchFamily="66" charset="-78"/>
              </a:rPr>
              <a:t>: </a:t>
            </a:r>
            <a:r>
              <a:rPr lang="ar-SA" sz="3600" dirty="0" smtClean="0">
                <a:solidFill>
                  <a:schemeClr val="tx2">
                    <a:lumMod val="75000"/>
                    <a:lumOff val="25000"/>
                  </a:schemeClr>
                </a:solidFill>
                <a:latin typeface="Arabic Typesetting" pitchFamily="66" charset="-78"/>
                <a:cs typeface="Arabic Typesetting" pitchFamily="66" charset="-78"/>
              </a:rPr>
              <a:t>هند حمد العاصم .</a:t>
            </a:r>
            <a:endParaRPr lang="en-US" sz="3600" dirty="0">
              <a:solidFill>
                <a:schemeClr val="tx2">
                  <a:lumMod val="75000"/>
                  <a:lumOff val="25000"/>
                </a:schemeClr>
              </a:solidFill>
              <a:latin typeface="Arabic Typesetting" pitchFamily="66" charset="-78"/>
              <a:cs typeface="Arabic Typesetting" pitchFamily="66" charset="-78"/>
            </a:endParaRPr>
          </a:p>
        </p:txBody>
      </p:sp>
    </p:spTree>
    <p:extLst>
      <p:ext uri="{BB962C8B-B14F-4D97-AF65-F5344CB8AC3E}">
        <p14:creationId xmlns:p14="http://schemas.microsoft.com/office/powerpoint/2010/main" xmlns="" val="780820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Autofit/>
          </a:bodyPr>
          <a:lstStyle/>
          <a:p>
            <a:pPr marL="0" indent="0" algn="r" rtl="1">
              <a:buNone/>
            </a:pPr>
            <a:r>
              <a:rPr lang="ar-SA" sz="3600" dirty="0" smtClean="0">
                <a:solidFill>
                  <a:srgbClr val="002060"/>
                </a:solidFill>
                <a:latin typeface="Arabic Typesetting" pitchFamily="66" charset="-78"/>
                <a:cs typeface="Arabic Typesetting" pitchFamily="66" charset="-78"/>
              </a:rPr>
              <a:t> ان خلو الدراسات اللغوية العربية عند اجدادنا من بحث المقطع بحثا مقصودا جعل اكثر الباحثين من عرب ومستشرقين يذهب الى ان العرب القدامى لم يعرفوا المقطع اما ما ورد منه في علم الاصوات فهو بمعنى المخرج .</a:t>
            </a:r>
          </a:p>
          <a:p>
            <a:pPr marL="0" indent="0" algn="r" rtl="1">
              <a:buNone/>
            </a:pPr>
            <a:r>
              <a:rPr lang="ar-SA" sz="3600" dirty="0" smtClean="0">
                <a:solidFill>
                  <a:srgbClr val="002060"/>
                </a:solidFill>
                <a:latin typeface="Arabic Typesetting" pitchFamily="66" charset="-78"/>
                <a:cs typeface="Arabic Typesetting" pitchFamily="66" charset="-78"/>
              </a:rPr>
              <a:t>* اننا لا نجد حتى الساعة بحثا حول المقطع كما نعرفه الان عند اللغويين القدامى لكن ذلك لا يعني انكار وجود درس من نوع ما في اثار اخرى لدى القدامى فاذا ما توسع الباحث في معطيات الدرس المقطعي دون الالتفات للمصطلح , فان نظام العروض العربي القائم على مبدأ الحركة والسكون ليجد تطابقا لافتا بينه وبين نظام المقطع في الدرس الحديث .</a:t>
            </a:r>
            <a:endParaRPr lang="en-US" sz="3600" dirty="0">
              <a:solidFill>
                <a:srgbClr val="00206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xmlns="" val="554326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marL="514350" indent="-514350" algn="r" rtl="1">
              <a:buFont typeface="+mj-lt"/>
              <a:buAutoNum type="arabicPeriod"/>
            </a:pPr>
            <a:r>
              <a:rPr lang="ar-SA" sz="3600" dirty="0" smtClean="0">
                <a:solidFill>
                  <a:srgbClr val="002060"/>
                </a:solidFill>
                <a:latin typeface="Arabic Typesetting" pitchFamily="66" charset="-78"/>
                <a:cs typeface="Arabic Typesetting" pitchFamily="66" charset="-78"/>
              </a:rPr>
              <a:t> عرض الدكتور عبدالسلام المسدَي لمفهوم المقطع بإشارات واضحه وان لم يخصص له حيز مستقل في ذلك التراث .</a:t>
            </a:r>
          </a:p>
          <a:p>
            <a:pPr marL="514350" indent="-514350" algn="r" rtl="1">
              <a:buFont typeface="+mj-lt"/>
              <a:buAutoNum type="arabicPeriod"/>
            </a:pPr>
            <a:r>
              <a:rPr lang="ar-SA" sz="3600" dirty="0">
                <a:solidFill>
                  <a:srgbClr val="002060"/>
                </a:solidFill>
                <a:latin typeface="Arabic Typesetting" pitchFamily="66" charset="-78"/>
                <a:cs typeface="Arabic Typesetting" pitchFamily="66" charset="-78"/>
              </a:rPr>
              <a:t> </a:t>
            </a:r>
            <a:r>
              <a:rPr lang="ar-SA" sz="3600" dirty="0" smtClean="0">
                <a:solidFill>
                  <a:srgbClr val="002060"/>
                </a:solidFill>
                <a:latin typeface="Arabic Typesetting" pitchFamily="66" charset="-78"/>
                <a:cs typeface="Arabic Typesetting" pitchFamily="66" charset="-78"/>
              </a:rPr>
              <a:t>الفارابي وابن سينا و القاضي عبدالجبار الاسد آبادي وابن رشد عرفوا ان المقطع يتألف من الحرف المصوت ( الصائت ) و غير المصوت (الصامت) .</a:t>
            </a:r>
          </a:p>
          <a:p>
            <a:pPr algn="r" rtl="1">
              <a:buFont typeface="Arial" charset="0"/>
              <a:buChar char="•"/>
            </a:pPr>
            <a:r>
              <a:rPr lang="ar-SA" sz="3600" dirty="0" smtClean="0">
                <a:solidFill>
                  <a:srgbClr val="002060"/>
                </a:solidFill>
                <a:latin typeface="Arabic Typesetting" pitchFamily="66" charset="-78"/>
                <a:cs typeface="Arabic Typesetting" pitchFamily="66" charset="-78"/>
              </a:rPr>
              <a:t>وليس بعد الذي عرفه هؤلاء شك في ان مفهوم المقطع كان معروفا منذ القرن الرابع الهجري عند هذه الطائفة من الفلاسفة و والاطباء وعلماء الكلام .</a:t>
            </a:r>
          </a:p>
          <a:p>
            <a:pPr algn="r" rtl="1">
              <a:buFont typeface="Arial" charset="0"/>
              <a:buChar char="•"/>
            </a:pPr>
            <a:r>
              <a:rPr lang="ar-SA" sz="3600" dirty="0" smtClean="0">
                <a:solidFill>
                  <a:srgbClr val="002060"/>
                </a:solidFill>
                <a:latin typeface="Arabic Typesetting" pitchFamily="66" charset="-78"/>
                <a:cs typeface="Arabic Typesetting" pitchFamily="66" charset="-78"/>
              </a:rPr>
              <a:t>اما اعراض اللغوين عن الافادة من هذه المعرفة فليس من السهل ادراكها .</a:t>
            </a:r>
            <a:endParaRPr lang="en-US" sz="3600" dirty="0">
              <a:solidFill>
                <a:srgbClr val="00206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xmlns="" val="169350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lgn="r">
              <a:buNone/>
            </a:pPr>
            <a:r>
              <a:rPr lang="ar-SA" sz="3600" dirty="0" smtClean="0">
                <a:solidFill>
                  <a:srgbClr val="002060"/>
                </a:solidFill>
                <a:latin typeface="Arabic Typesetting" pitchFamily="66" charset="-78"/>
                <a:cs typeface="Arabic Typesetting" pitchFamily="66" charset="-78"/>
              </a:rPr>
              <a:t>يمثل المقطع درجة اعلى من الفونيم في سلم الوحدات الصوتية الفونولوجية </a:t>
            </a:r>
          </a:p>
          <a:p>
            <a:pPr marL="0" indent="0" algn="r">
              <a:buNone/>
            </a:pPr>
            <a:r>
              <a:rPr lang="ar-SA" sz="3600" dirty="0" smtClean="0">
                <a:solidFill>
                  <a:srgbClr val="002060"/>
                </a:solidFill>
                <a:latin typeface="Arabic Typesetting" pitchFamily="66" charset="-78"/>
                <a:cs typeface="Arabic Typesetting" pitchFamily="66" charset="-78"/>
              </a:rPr>
              <a:t>لان المقطع مكون من فونيمات مرتبة ترتيبا معينا بحسب كل لغة </a:t>
            </a:r>
          </a:p>
          <a:p>
            <a:pPr marL="0" indent="0" algn="r">
              <a:buNone/>
            </a:pPr>
            <a:r>
              <a:rPr lang="ar-SA" sz="3600" dirty="0" smtClean="0">
                <a:solidFill>
                  <a:srgbClr val="002060"/>
                </a:solidFill>
                <a:latin typeface="Arabic Typesetting" pitchFamily="66" charset="-78"/>
                <a:cs typeface="Arabic Typesetting" pitchFamily="66" charset="-78"/>
              </a:rPr>
              <a:t>والمقع من هذه الوجهة شكل من اشكال تجمع الفونيمات وتوزَعها في الكلام بين </a:t>
            </a:r>
          </a:p>
          <a:p>
            <a:pPr marL="0" indent="0" algn="r">
              <a:buNone/>
            </a:pPr>
            <a:r>
              <a:rPr lang="ar-SA" sz="3600" dirty="0" smtClean="0">
                <a:solidFill>
                  <a:srgbClr val="002060"/>
                </a:solidFill>
                <a:latin typeface="Arabic Typesetting" pitchFamily="66" charset="-78"/>
                <a:cs typeface="Arabic Typesetting" pitchFamily="66" charset="-78"/>
              </a:rPr>
              <a:t>   صامت وصائت ) .. ( </a:t>
            </a:r>
            <a:r>
              <a:rPr lang="ar-SA" sz="3600" u="sng" dirty="0" smtClean="0">
                <a:solidFill>
                  <a:schemeClr val="accent2">
                    <a:lumMod val="75000"/>
                  </a:schemeClr>
                </a:solidFill>
                <a:latin typeface="Arabic Typesetting" pitchFamily="66" charset="-78"/>
                <a:cs typeface="Arabic Typesetting" pitchFamily="66" charset="-78"/>
              </a:rPr>
              <a:t>جدول توضيحي للفرق بين الفونيم و المقطع </a:t>
            </a:r>
            <a:r>
              <a:rPr lang="ar-SA" sz="3600" dirty="0" smtClean="0">
                <a:solidFill>
                  <a:srgbClr val="002060"/>
                </a:solidFill>
                <a:latin typeface="Arabic Typesetting" pitchFamily="66" charset="-78"/>
                <a:cs typeface="Arabic Typesetting" pitchFamily="66" charset="-78"/>
              </a:rPr>
              <a:t>)</a:t>
            </a:r>
            <a:endParaRPr lang="en-US" sz="3600" dirty="0" smtClean="0">
              <a:solidFill>
                <a:srgbClr val="002060"/>
              </a:solidFill>
              <a:latin typeface="Arabic Typesetting" pitchFamily="66" charset="-78"/>
              <a:cs typeface="Arabic Typesetting" pitchFamily="66" charset="-78"/>
            </a:endParaRPr>
          </a:p>
          <a:p>
            <a:pPr marL="0" indent="0" algn="r">
              <a:buNone/>
            </a:pPr>
            <a:endParaRPr lang="ar-SA" sz="3600" dirty="0" smtClean="0">
              <a:solidFill>
                <a:srgbClr val="002060"/>
              </a:solidFill>
              <a:latin typeface="Arabic Typesetting" pitchFamily="66" charset="-78"/>
              <a:cs typeface="Arabic Typesetting" pitchFamily="66" charset="-78"/>
            </a:endParaRPr>
          </a:p>
        </p:txBody>
      </p:sp>
      <p:graphicFrame>
        <p:nvGraphicFramePr>
          <p:cNvPr id="4" name="جدول 3"/>
          <p:cNvGraphicFramePr>
            <a:graphicFrameLocks noGrp="1"/>
          </p:cNvGraphicFramePr>
          <p:nvPr/>
        </p:nvGraphicFramePr>
        <p:xfrm>
          <a:off x="285720" y="3786190"/>
          <a:ext cx="6096000" cy="2286000"/>
        </p:xfrm>
        <a:graphic>
          <a:graphicData uri="http://schemas.openxmlformats.org/drawingml/2006/table">
            <a:tbl>
              <a:tblPr firstRow="1" bandRow="1">
                <a:tableStyleId>{F5AB1C69-6EDB-4FF4-983F-18BD219EF322}</a:tableStyleId>
              </a:tblPr>
              <a:tblGrid>
                <a:gridCol w="3048000"/>
                <a:gridCol w="3048000"/>
              </a:tblGrid>
              <a:tr h="1785950">
                <a:tc>
                  <a:txBody>
                    <a:bodyPr/>
                    <a:lstStyle/>
                    <a:p>
                      <a:r>
                        <a:rPr lang="ar-SA" sz="3600" b="0" dirty="0" smtClean="0">
                          <a:solidFill>
                            <a:srgbClr val="FFFF00"/>
                          </a:solidFill>
                          <a:cs typeface="Akhbar MT" pitchFamily="2" charset="-78"/>
                        </a:rPr>
                        <a:t>المقطع :</a:t>
                      </a:r>
                    </a:p>
                    <a:p>
                      <a:r>
                        <a:rPr lang="ar-SA" sz="3600" b="0" dirty="0" smtClean="0">
                          <a:solidFill>
                            <a:schemeClr val="bg1"/>
                          </a:solidFill>
                          <a:cs typeface="Akhbar MT" pitchFamily="2" charset="-78"/>
                        </a:rPr>
                        <a:t>كَتب</a:t>
                      </a:r>
                      <a:r>
                        <a:rPr lang="ar-SA" sz="3600" b="0" baseline="0" dirty="0" smtClean="0">
                          <a:solidFill>
                            <a:schemeClr val="bg1"/>
                          </a:solidFill>
                          <a:cs typeface="Akhbar MT" pitchFamily="2" charset="-78"/>
                        </a:rPr>
                        <a:t> : تعداد الحروف </a:t>
                      </a:r>
                      <a:r>
                        <a:rPr lang="ar-SA" sz="3600" b="0" baseline="0" dirty="0" err="1" smtClean="0">
                          <a:solidFill>
                            <a:schemeClr val="bg1"/>
                          </a:solidFill>
                          <a:cs typeface="Akhbar MT" pitchFamily="2" charset="-78"/>
                        </a:rPr>
                        <a:t>الصامته</a:t>
                      </a:r>
                      <a:r>
                        <a:rPr lang="ar-SA" sz="3600" b="0" baseline="0" dirty="0" smtClean="0">
                          <a:solidFill>
                            <a:schemeClr val="bg1"/>
                          </a:solidFill>
                          <a:cs typeface="Akhbar MT" pitchFamily="2" charset="-78"/>
                        </a:rPr>
                        <a:t> و </a:t>
                      </a:r>
                      <a:r>
                        <a:rPr lang="ar-SA" sz="3600" b="0" baseline="0" dirty="0" err="1" smtClean="0">
                          <a:solidFill>
                            <a:schemeClr val="bg1"/>
                          </a:solidFill>
                          <a:cs typeface="Akhbar MT" pitchFamily="2" charset="-78"/>
                        </a:rPr>
                        <a:t>الصائته</a:t>
                      </a:r>
                      <a:r>
                        <a:rPr lang="ar-SA" sz="3600" b="0" baseline="0" dirty="0" smtClean="0">
                          <a:solidFill>
                            <a:schemeClr val="bg1"/>
                          </a:solidFill>
                          <a:cs typeface="Akhbar MT" pitchFamily="2" charset="-78"/>
                        </a:rPr>
                        <a:t> .</a:t>
                      </a:r>
                      <a:endParaRPr lang="en-US" sz="3600" b="0" dirty="0">
                        <a:solidFill>
                          <a:schemeClr val="bg1"/>
                        </a:solidFill>
                        <a:cs typeface="Akhbar MT" pitchFamily="2" charset="-78"/>
                      </a:endParaRPr>
                    </a:p>
                  </a:txBody>
                  <a:tcPr/>
                </a:tc>
                <a:tc>
                  <a:txBody>
                    <a:bodyPr/>
                    <a:lstStyle/>
                    <a:p>
                      <a:r>
                        <a:rPr lang="ar-SA" sz="3600" b="0" dirty="0" smtClean="0">
                          <a:solidFill>
                            <a:srgbClr val="FFFF00"/>
                          </a:solidFill>
                          <a:cs typeface="Akhbar MT" pitchFamily="2" charset="-78"/>
                        </a:rPr>
                        <a:t>الفونيم</a:t>
                      </a:r>
                      <a:r>
                        <a:rPr lang="ar-SA" sz="3600" b="0" baseline="0" dirty="0" smtClean="0">
                          <a:solidFill>
                            <a:srgbClr val="FFFF00"/>
                          </a:solidFill>
                          <a:cs typeface="Akhbar MT" pitchFamily="2" charset="-78"/>
                        </a:rPr>
                        <a:t> :</a:t>
                      </a:r>
                    </a:p>
                    <a:p>
                      <a:r>
                        <a:rPr lang="ar-SA" sz="3600" b="0" baseline="0" dirty="0" smtClean="0">
                          <a:cs typeface="Akhbar MT" pitchFamily="2" charset="-78"/>
                        </a:rPr>
                        <a:t>كتب : الكاف , </a:t>
                      </a:r>
                      <a:r>
                        <a:rPr lang="ar-SA" sz="3600" b="0" baseline="0" dirty="0" err="1" smtClean="0">
                          <a:cs typeface="Akhbar MT" pitchFamily="2" charset="-78"/>
                        </a:rPr>
                        <a:t>ت</a:t>
                      </a:r>
                      <a:r>
                        <a:rPr lang="ar-SA" sz="3600" b="0" baseline="0" dirty="0" smtClean="0">
                          <a:cs typeface="Akhbar MT" pitchFamily="2" charset="-78"/>
                        </a:rPr>
                        <a:t> , </a:t>
                      </a:r>
                      <a:r>
                        <a:rPr lang="ar-SA" sz="3600" b="0" baseline="0" dirty="0" err="1" smtClean="0">
                          <a:cs typeface="Akhbar MT" pitchFamily="2" charset="-78"/>
                        </a:rPr>
                        <a:t>ب</a:t>
                      </a:r>
                      <a:r>
                        <a:rPr lang="ar-SA" sz="3600" b="0" baseline="0" dirty="0" smtClean="0">
                          <a:cs typeface="Akhbar MT" pitchFamily="2" charset="-78"/>
                        </a:rPr>
                        <a:t> = 3 وحدات صوتيه .</a:t>
                      </a:r>
                      <a:endParaRPr lang="en-US" sz="3600" b="0" dirty="0">
                        <a:cs typeface="Akhbar MT" pitchFamily="2" charset="-78"/>
                      </a:endParaRPr>
                    </a:p>
                  </a:txBody>
                  <a:tcPr/>
                </a:tc>
              </a:tr>
            </a:tbl>
          </a:graphicData>
        </a:graphic>
      </p:graphicFrame>
    </p:spTree>
    <p:extLst>
      <p:ext uri="{BB962C8B-B14F-4D97-AF65-F5344CB8AC3E}">
        <p14:creationId xmlns:p14="http://schemas.microsoft.com/office/powerpoint/2010/main" xmlns="" val="2946503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r" rtl="1">
              <a:buFont typeface="Arial" charset="0"/>
              <a:buChar char="•"/>
            </a:pPr>
            <a:endParaRPr lang="ar-SA" sz="3600" dirty="0" smtClean="0">
              <a:solidFill>
                <a:srgbClr val="002060"/>
              </a:solidFill>
              <a:latin typeface="Arabic Typesetting" pitchFamily="66" charset="-78"/>
              <a:cs typeface="Arabic Typesetting" pitchFamily="66" charset="-78"/>
            </a:endParaRPr>
          </a:p>
          <a:p>
            <a:pPr algn="r" rtl="1">
              <a:buFont typeface="Arial" charset="0"/>
              <a:buChar char="•"/>
            </a:pPr>
            <a:r>
              <a:rPr lang="ar-SA" sz="3600" dirty="0" smtClean="0">
                <a:solidFill>
                  <a:srgbClr val="002060"/>
                </a:solidFill>
                <a:latin typeface="Arabic Typesetting" pitchFamily="66" charset="-78"/>
                <a:cs typeface="Arabic Typesetting" pitchFamily="66" charset="-78"/>
              </a:rPr>
              <a:t>نظرا لتعدد المفاهيم فإننا نورد أكثرها شيوعا (تعريف المقطع فونولوجيا) : مجموعة تحتوي على صوت صائت واحد أو صوامت أقلها واحد (صائت + صامت ) .</a:t>
            </a:r>
          </a:p>
          <a:p>
            <a:pPr algn="r" rtl="1">
              <a:buFont typeface="Arial" charset="0"/>
              <a:buChar char="•"/>
            </a:pPr>
            <a:r>
              <a:rPr lang="ar-SA" sz="3600" dirty="0" smtClean="0">
                <a:solidFill>
                  <a:srgbClr val="002060"/>
                </a:solidFill>
                <a:latin typeface="Arabic Typesetting" pitchFamily="66" charset="-78"/>
                <a:cs typeface="Arabic Typesetting" pitchFamily="66" charset="-78"/>
              </a:rPr>
              <a:t>وهذا التعريف وغيره يستند إلى أن الصوت الصائت يمثل قمة الإسماع في المقطع لأنه أعلى درجة في الوضوح السمعي من جميع الصوامت .</a:t>
            </a:r>
          </a:p>
          <a:p>
            <a:pPr marL="0" indent="0" algn="r" rtl="1">
              <a:buNone/>
            </a:pPr>
            <a:r>
              <a:rPr lang="ar-SA" sz="2800" dirty="0" smtClean="0">
                <a:solidFill>
                  <a:schemeClr val="accent2">
                    <a:lumMod val="75000"/>
                  </a:schemeClr>
                </a:solidFill>
                <a:cs typeface="Akhbar MT" pitchFamily="2" charset="-78"/>
              </a:rPr>
              <a:t> </a:t>
            </a:r>
            <a:endParaRPr lang="en-US" sz="2800" dirty="0">
              <a:solidFill>
                <a:schemeClr val="accent2">
                  <a:lumMod val="75000"/>
                </a:schemeClr>
              </a:solidFill>
              <a:cs typeface="Akhbar MT" pitchFamily="2" charset="-78"/>
            </a:endParaRPr>
          </a:p>
        </p:txBody>
      </p:sp>
    </p:spTree>
    <p:extLst>
      <p:ext uri="{BB962C8B-B14F-4D97-AF65-F5344CB8AC3E}">
        <p14:creationId xmlns:p14="http://schemas.microsoft.com/office/powerpoint/2010/main" xmlns="" val="2844207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4000" dirty="0" smtClean="0">
                <a:solidFill>
                  <a:schemeClr val="accent2">
                    <a:lumMod val="75000"/>
                  </a:schemeClr>
                </a:solidFill>
                <a:cs typeface="Akhbar MT" pitchFamily="2" charset="-78"/>
              </a:rPr>
              <a:t>* يرمز لصامت : ص / ويرمز لصائت : </a:t>
            </a:r>
            <a:r>
              <a:rPr lang="ar-SA" sz="4000" dirty="0" err="1" smtClean="0">
                <a:solidFill>
                  <a:schemeClr val="accent2">
                    <a:lumMod val="75000"/>
                  </a:schemeClr>
                </a:solidFill>
                <a:cs typeface="Akhbar MT" pitchFamily="2" charset="-78"/>
              </a:rPr>
              <a:t>ح</a:t>
            </a:r>
            <a:r>
              <a:rPr lang="ar-SA" sz="4000" dirty="0" smtClean="0">
                <a:solidFill>
                  <a:schemeClr val="accent2">
                    <a:lumMod val="75000"/>
                  </a:schemeClr>
                </a:solidFill>
                <a:cs typeface="Akhbar MT" pitchFamily="2" charset="-78"/>
              </a:rPr>
              <a:t>  </a:t>
            </a:r>
            <a:r>
              <a:rPr lang="ar-SA" sz="4400" dirty="0" smtClean="0">
                <a:solidFill>
                  <a:schemeClr val="accent2">
                    <a:lumMod val="75000"/>
                  </a:schemeClr>
                </a:solidFill>
                <a:cs typeface="Akhbar MT" pitchFamily="2" charset="-78"/>
              </a:rPr>
              <a:t>( </a:t>
            </a:r>
            <a:r>
              <a:rPr lang="ar-SA" sz="4400" b="1" dirty="0" smtClean="0">
                <a:solidFill>
                  <a:srgbClr val="990000"/>
                </a:solidFill>
                <a:cs typeface="Akhbar MT" pitchFamily="2" charset="-78"/>
              </a:rPr>
              <a:t>تطبيقات</a:t>
            </a:r>
            <a:r>
              <a:rPr lang="ar-SA" sz="4400" dirty="0" smtClean="0">
                <a:solidFill>
                  <a:schemeClr val="accent2">
                    <a:lumMod val="75000"/>
                  </a:schemeClr>
                </a:solidFill>
                <a:cs typeface="Akhbar MT" pitchFamily="2" charset="-78"/>
              </a:rPr>
              <a:t> )</a:t>
            </a:r>
            <a:endParaRPr lang="en-US" sz="4400" dirty="0">
              <a:solidFill>
                <a:schemeClr val="accent2">
                  <a:lumMod val="75000"/>
                </a:schemeClr>
              </a:solidFill>
              <a:cs typeface="Akhbar MT" pitchFamily="2" charset="-78"/>
            </a:endParaRPr>
          </a:p>
        </p:txBody>
      </p:sp>
      <p:sp>
        <p:nvSpPr>
          <p:cNvPr id="3" name="عنصر نائب للمحتوى 2"/>
          <p:cNvSpPr>
            <a:spLocks noGrp="1"/>
          </p:cNvSpPr>
          <p:nvPr>
            <p:ph sz="quarter" idx="1"/>
          </p:nvPr>
        </p:nvSpPr>
        <p:spPr/>
        <p:txBody>
          <a:bodyPr>
            <a:normAutofit/>
          </a:bodyPr>
          <a:lstStyle/>
          <a:p>
            <a:pPr marL="0" indent="0" algn="r" rtl="1">
              <a:buNone/>
            </a:pPr>
            <a:endParaRPr lang="ar-SA" sz="3200" dirty="0" smtClean="0">
              <a:solidFill>
                <a:schemeClr val="accent2">
                  <a:lumMod val="75000"/>
                </a:schemeClr>
              </a:solidFill>
              <a:cs typeface="Akhbar MT" pitchFamily="2" charset="-78"/>
            </a:endParaRPr>
          </a:p>
          <a:p>
            <a:pPr marL="0" indent="0" algn="r" rtl="1">
              <a:buNone/>
            </a:pPr>
            <a:endParaRPr lang="ar-SA" sz="3600" smtClean="0">
              <a:solidFill>
                <a:schemeClr val="accent2">
                  <a:lumMod val="75000"/>
                </a:schemeClr>
              </a:solidFill>
              <a:latin typeface="Andalus" pitchFamily="18" charset="-78"/>
              <a:cs typeface="Akhbar MT" pitchFamily="2" charset="-78"/>
            </a:endParaRPr>
          </a:p>
          <a:p>
            <a:pPr marL="0" indent="0" algn="r" rtl="1">
              <a:buNone/>
            </a:pPr>
            <a:r>
              <a:rPr lang="ar-SA" sz="3600" smtClean="0">
                <a:solidFill>
                  <a:schemeClr val="accent2">
                    <a:lumMod val="75000"/>
                  </a:schemeClr>
                </a:solidFill>
                <a:latin typeface="Andalus" pitchFamily="18" charset="-78"/>
                <a:cs typeface="Akhbar MT" pitchFamily="2" charset="-78"/>
              </a:rPr>
              <a:t>بَاْبْ </a:t>
            </a:r>
            <a:r>
              <a:rPr lang="ar-SA" sz="3600" dirty="0" smtClean="0">
                <a:solidFill>
                  <a:schemeClr val="accent2">
                    <a:lumMod val="75000"/>
                  </a:schemeClr>
                </a:solidFill>
                <a:latin typeface="Andalus" pitchFamily="18" charset="-78"/>
                <a:cs typeface="Akhbar MT" pitchFamily="2" charset="-78"/>
              </a:rPr>
              <a:t>: </a:t>
            </a:r>
            <a:r>
              <a:rPr lang="ar-SA" sz="3600" dirty="0" smtClean="0">
                <a:solidFill>
                  <a:srgbClr val="002060"/>
                </a:solidFill>
                <a:latin typeface="Andalus" pitchFamily="18" charset="-78"/>
                <a:cs typeface="Akhbar MT" pitchFamily="2" charset="-78"/>
              </a:rPr>
              <a:t>ص ح ح ص - مقطع واحد / </a:t>
            </a:r>
            <a:r>
              <a:rPr lang="ar-SA" sz="3600" dirty="0" smtClean="0">
                <a:solidFill>
                  <a:schemeClr val="accent2">
                    <a:lumMod val="75000"/>
                  </a:schemeClr>
                </a:solidFill>
                <a:latin typeface="Andalus" pitchFamily="18" charset="-78"/>
                <a:cs typeface="Akhbar MT" pitchFamily="2" charset="-78"/>
              </a:rPr>
              <a:t>بَاْبٌ : </a:t>
            </a:r>
            <a:r>
              <a:rPr lang="ar-SA" sz="3600" dirty="0" smtClean="0">
                <a:solidFill>
                  <a:srgbClr val="002060"/>
                </a:solidFill>
                <a:latin typeface="Andalus" pitchFamily="18" charset="-78"/>
                <a:cs typeface="Akhbar MT" pitchFamily="2" charset="-78"/>
              </a:rPr>
              <a:t>ص ح ح ص ح - مقطعين .</a:t>
            </a:r>
            <a:r>
              <a:rPr lang="ar-SA" sz="3600" dirty="0" smtClean="0">
                <a:solidFill>
                  <a:schemeClr val="accent2">
                    <a:lumMod val="75000"/>
                  </a:schemeClr>
                </a:solidFill>
                <a:latin typeface="Andalus" pitchFamily="18" charset="-78"/>
                <a:cs typeface="Akhbar MT" pitchFamily="2" charset="-78"/>
              </a:rPr>
              <a:t> </a:t>
            </a:r>
          </a:p>
          <a:p>
            <a:pPr marL="0" indent="0" algn="r" rtl="1">
              <a:buNone/>
            </a:pPr>
            <a:r>
              <a:rPr lang="ar-SA" sz="3600" dirty="0" err="1" smtClean="0">
                <a:solidFill>
                  <a:schemeClr val="accent2">
                    <a:lumMod val="75000"/>
                  </a:schemeClr>
                </a:solidFill>
                <a:latin typeface="Andalus" pitchFamily="18" charset="-78"/>
                <a:cs typeface="Akhbar MT" pitchFamily="2" charset="-78"/>
              </a:rPr>
              <a:t>وَ</a:t>
            </a:r>
            <a:r>
              <a:rPr lang="ar-SA" sz="3600" dirty="0" smtClean="0">
                <a:solidFill>
                  <a:schemeClr val="accent2">
                    <a:lumMod val="75000"/>
                  </a:schemeClr>
                </a:solidFill>
                <a:latin typeface="Andalus" pitchFamily="18" charset="-78"/>
                <a:cs typeface="Akhbar MT" pitchFamily="2" charset="-78"/>
              </a:rPr>
              <a:t> : </a:t>
            </a:r>
            <a:r>
              <a:rPr lang="ar-SA" sz="3600" dirty="0" smtClean="0">
                <a:solidFill>
                  <a:srgbClr val="002060"/>
                </a:solidFill>
                <a:latin typeface="Andalus" pitchFamily="18" charset="-78"/>
                <a:cs typeface="Akhbar MT" pitchFamily="2" charset="-78"/>
              </a:rPr>
              <a:t>ص ح مقطع واحد ( مفتوح لأنه انتهى بصائت ) .</a:t>
            </a:r>
          </a:p>
          <a:p>
            <a:pPr marL="0" indent="0" algn="r" rtl="1">
              <a:buNone/>
            </a:pPr>
            <a:r>
              <a:rPr lang="ar-SA" sz="3600" dirty="0" smtClean="0">
                <a:solidFill>
                  <a:schemeClr val="accent2">
                    <a:lumMod val="75000"/>
                  </a:schemeClr>
                </a:solidFill>
                <a:latin typeface="Andalus" pitchFamily="18" charset="-78"/>
                <a:cs typeface="Akhbar MT" pitchFamily="2" charset="-78"/>
              </a:rPr>
              <a:t>مِن : </a:t>
            </a:r>
            <a:r>
              <a:rPr lang="ar-SA" sz="3600" dirty="0" smtClean="0">
                <a:solidFill>
                  <a:srgbClr val="002060"/>
                </a:solidFill>
                <a:latin typeface="Andalus" pitchFamily="18" charset="-78"/>
                <a:cs typeface="Akhbar MT" pitchFamily="2" charset="-78"/>
              </a:rPr>
              <a:t>ص ح ص ( مقطع واحد مغلق لأنه انتهى بصامت ) .</a:t>
            </a:r>
            <a:endParaRPr lang="en-US" sz="3600" dirty="0" smtClean="0">
              <a:solidFill>
                <a:schemeClr val="accent2">
                  <a:lumMod val="75000"/>
                </a:schemeClr>
              </a:solidFill>
              <a:latin typeface="Andalus" pitchFamily="18" charset="-78"/>
              <a:cs typeface="Akhbar MT" pitchFamily="2" charset="-78"/>
            </a:endParaRPr>
          </a:p>
          <a:p>
            <a:pPr marL="0" indent="0" algn="r">
              <a:buNone/>
            </a:pPr>
            <a:r>
              <a:rPr lang="ar-SA" sz="3200" dirty="0" smtClean="0">
                <a:latin typeface="Arabic Typesetting" pitchFamily="66" charset="-78"/>
                <a:cs typeface="Arabic Typesetting" pitchFamily="66" charset="-78"/>
              </a:rPr>
              <a:t> </a:t>
            </a:r>
            <a:endParaRPr lang="en-US"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xmlns="" val="4211497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Autofit/>
          </a:bodyPr>
          <a:lstStyle/>
          <a:p>
            <a:pPr marL="0" indent="0" algn="r" rtl="1">
              <a:buNone/>
            </a:pPr>
            <a:endParaRPr lang="ar-SA" sz="3600" dirty="0" smtClean="0">
              <a:solidFill>
                <a:srgbClr val="002060"/>
              </a:solidFill>
              <a:latin typeface="Arabic Typesetting" pitchFamily="66" charset="-78"/>
              <a:cs typeface="Arabic Typesetting" pitchFamily="66" charset="-78"/>
            </a:endParaRPr>
          </a:p>
          <a:p>
            <a:pPr marL="0" indent="0" algn="r" rtl="1">
              <a:buNone/>
            </a:pPr>
            <a:r>
              <a:rPr lang="ar-SA" sz="3600" dirty="0" smtClean="0">
                <a:solidFill>
                  <a:srgbClr val="002060"/>
                </a:solidFill>
                <a:latin typeface="Arabic Typesetting" pitchFamily="66" charset="-78"/>
                <a:cs typeface="Arabic Typesetting" pitchFamily="66" charset="-78"/>
              </a:rPr>
              <a:t>أشكال المقطع تختلف من لغة الى اخرى تبعا لقواعد كل لغة في التشكيل الصوتي . </a:t>
            </a:r>
          </a:p>
          <a:p>
            <a:pPr marL="0" indent="0" algn="r" rtl="1">
              <a:buNone/>
            </a:pPr>
            <a:r>
              <a:rPr lang="ar-SA" sz="3600" dirty="0" smtClean="0">
                <a:solidFill>
                  <a:srgbClr val="002060"/>
                </a:solidFill>
                <a:latin typeface="Arabic Typesetting" pitchFamily="66" charset="-78"/>
                <a:cs typeface="Arabic Typesetting" pitchFamily="66" charset="-78"/>
              </a:rPr>
              <a:t>وللمقطع انواع تنتج من النظر الى موقع الصوت الصائت او الصامت في نهايته , ومن النظر الى طولة وقصره . </a:t>
            </a:r>
          </a:p>
          <a:p>
            <a:pPr marL="0" indent="0" algn="r" rtl="1">
              <a:buNone/>
            </a:pPr>
            <a:endParaRPr lang="ar-SA" sz="3600" dirty="0" smtClean="0">
              <a:solidFill>
                <a:srgbClr val="990000"/>
              </a:solidFill>
              <a:latin typeface="Arabic Typesetting" pitchFamily="66" charset="-78"/>
              <a:cs typeface="Arabic Typesetting" pitchFamily="66" charset="-78"/>
            </a:endParaRPr>
          </a:p>
          <a:p>
            <a:pPr marL="0" indent="0" algn="r" rtl="1">
              <a:buNone/>
            </a:pPr>
            <a:r>
              <a:rPr lang="ar-SA" sz="3600" dirty="0" smtClean="0">
                <a:solidFill>
                  <a:schemeClr val="accent2">
                    <a:lumMod val="50000"/>
                  </a:schemeClr>
                </a:solidFill>
                <a:latin typeface="Arabic Typesetting" pitchFamily="66" charset="-78"/>
                <a:cs typeface="Arabic Typesetting" pitchFamily="66" charset="-78"/>
              </a:rPr>
              <a:t>من حيث نهاية المقطع نرى انه يوصف بالأوصاف التالية :</a:t>
            </a:r>
          </a:p>
          <a:p>
            <a:pPr marL="0" indent="0" algn="r" rtl="1">
              <a:buNone/>
            </a:pPr>
            <a:r>
              <a:rPr lang="ar-SA" sz="3600" dirty="0" smtClean="0">
                <a:latin typeface="Arabic Typesetting" pitchFamily="66" charset="-78"/>
                <a:cs typeface="Arabic Typesetting" pitchFamily="66" charset="-78"/>
              </a:rPr>
              <a:t> </a:t>
            </a:r>
            <a:endParaRPr lang="ar-SA"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xmlns="" val="1243659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1219200"/>
            <a:ext cx="8229600" cy="5450160"/>
          </a:xfrm>
        </p:spPr>
        <p:txBody>
          <a:bodyPr>
            <a:noAutofit/>
          </a:bodyPr>
          <a:lstStyle/>
          <a:p>
            <a:pPr marL="514350" indent="-514350" algn="r" rtl="1">
              <a:buFont typeface="+mj-lt"/>
              <a:buAutoNum type="arabicPeriod"/>
            </a:pPr>
            <a:endParaRPr lang="ar-SA" sz="3600" dirty="0" smtClean="0">
              <a:solidFill>
                <a:srgbClr val="002060"/>
              </a:solidFill>
              <a:latin typeface="Arabic Typesetting" pitchFamily="66" charset="-78"/>
              <a:cs typeface="Arabic Typesetting" pitchFamily="66" charset="-78"/>
            </a:endParaRPr>
          </a:p>
          <a:p>
            <a:pPr marL="514350" indent="-514350" algn="r" rtl="1">
              <a:buFont typeface="+mj-lt"/>
              <a:buAutoNum type="arabicPeriod"/>
            </a:pPr>
            <a:r>
              <a:rPr lang="ar-SA" sz="3600" dirty="0" smtClean="0">
                <a:solidFill>
                  <a:srgbClr val="002060"/>
                </a:solidFill>
                <a:latin typeface="Arabic Typesetting" pitchFamily="66" charset="-78"/>
                <a:cs typeface="Arabic Typesetting" pitchFamily="66" charset="-78"/>
              </a:rPr>
              <a:t>مفتوح : اذا انتهى بالصائت طويلا كان او قصيرا نحو : بَ أو بِي</a:t>
            </a:r>
            <a:endParaRPr lang="en-AU" sz="3600" dirty="0" smtClean="0">
              <a:solidFill>
                <a:srgbClr val="002060"/>
              </a:solidFill>
              <a:latin typeface="Arabic Typesetting" pitchFamily="66" charset="-78"/>
              <a:cs typeface="Arabic Typesetting" pitchFamily="66" charset="-78"/>
            </a:endParaRPr>
          </a:p>
          <a:p>
            <a:pPr marL="514350" indent="-514350" algn="r" rtl="1">
              <a:buFont typeface="+mj-lt"/>
              <a:buAutoNum type="arabicPeriod"/>
            </a:pPr>
            <a:r>
              <a:rPr lang="en-AU" sz="3600" dirty="0">
                <a:solidFill>
                  <a:srgbClr val="002060"/>
                </a:solidFill>
                <a:latin typeface="Arabic Typesetting" pitchFamily="66" charset="-78"/>
                <a:cs typeface="Arabic Typesetting" pitchFamily="66" charset="-78"/>
              </a:rPr>
              <a:t> </a:t>
            </a:r>
            <a:r>
              <a:rPr lang="ar-SA" sz="3600" dirty="0" smtClean="0">
                <a:solidFill>
                  <a:srgbClr val="002060"/>
                </a:solidFill>
                <a:latin typeface="Arabic Typesetting" pitchFamily="66" charset="-78"/>
                <a:cs typeface="Arabic Typesetting" pitchFamily="66" charset="-78"/>
              </a:rPr>
              <a:t>مغلق : اذا انتهى بالصامت , نحو : مِن , عَن , قٌل</a:t>
            </a:r>
            <a:endParaRPr lang="en-AU" sz="3600" dirty="0" smtClean="0">
              <a:solidFill>
                <a:srgbClr val="002060"/>
              </a:solidFill>
              <a:latin typeface="Arabic Typesetting" pitchFamily="66" charset="-78"/>
              <a:cs typeface="Arabic Typesetting" pitchFamily="66" charset="-78"/>
            </a:endParaRPr>
          </a:p>
          <a:p>
            <a:pPr marL="514350" indent="-514350" algn="r" rtl="1">
              <a:buFont typeface="+mj-lt"/>
              <a:buAutoNum type="arabicPeriod"/>
            </a:pPr>
            <a:r>
              <a:rPr lang="en-AU" sz="3600" dirty="0">
                <a:solidFill>
                  <a:srgbClr val="002060"/>
                </a:solidFill>
                <a:latin typeface="Arabic Typesetting" pitchFamily="66" charset="-78"/>
                <a:cs typeface="Arabic Typesetting" pitchFamily="66" charset="-78"/>
              </a:rPr>
              <a:t> </a:t>
            </a:r>
            <a:r>
              <a:rPr lang="ar-SA" sz="3600" dirty="0" smtClean="0">
                <a:solidFill>
                  <a:srgbClr val="002060"/>
                </a:solidFill>
                <a:latin typeface="Arabic Typesetting" pitchFamily="66" charset="-78"/>
                <a:cs typeface="Arabic Typesetting" pitchFamily="66" charset="-78"/>
              </a:rPr>
              <a:t>مضاعف الاغلاق : اذا انتهى بصامتين نحو ( ثُكل ,عبد , بَحر ) في الوقف .</a:t>
            </a:r>
          </a:p>
          <a:p>
            <a:pPr marL="0" indent="0" algn="r" rtl="1">
              <a:buNone/>
            </a:pPr>
            <a:r>
              <a:rPr lang="ar-SA" sz="3600" dirty="0" smtClean="0">
                <a:solidFill>
                  <a:schemeClr val="accent2">
                    <a:lumMod val="75000"/>
                  </a:schemeClr>
                </a:solidFill>
                <a:latin typeface="Arabic Typesetting" pitchFamily="66" charset="-78"/>
                <a:cs typeface="Arabic Typesetting" pitchFamily="66" charset="-78"/>
              </a:rPr>
              <a:t>ومن حيث الطول والقصر</a:t>
            </a:r>
            <a:r>
              <a:rPr lang="en-AU" sz="3600" dirty="0" smtClean="0">
                <a:solidFill>
                  <a:schemeClr val="accent2">
                    <a:lumMod val="75000"/>
                  </a:schemeClr>
                </a:solidFill>
                <a:latin typeface="Arabic Typesetting" pitchFamily="66" charset="-78"/>
                <a:cs typeface="Arabic Typesetting" pitchFamily="66" charset="-78"/>
              </a:rPr>
              <a:t> ,</a:t>
            </a:r>
            <a:r>
              <a:rPr lang="ar-SA" sz="3600" dirty="0" smtClean="0">
                <a:solidFill>
                  <a:schemeClr val="accent2">
                    <a:lumMod val="75000"/>
                  </a:schemeClr>
                </a:solidFill>
                <a:latin typeface="Arabic Typesetting" pitchFamily="66" charset="-78"/>
                <a:cs typeface="Arabic Typesetting" pitchFamily="66" charset="-78"/>
              </a:rPr>
              <a:t>فالمقطع اما قصير او متوسط او طويل , وذلك على هذا النحو :</a:t>
            </a:r>
          </a:p>
        </p:txBody>
      </p:sp>
    </p:spTree>
    <p:extLst>
      <p:ext uri="{BB962C8B-B14F-4D97-AF65-F5344CB8AC3E}">
        <p14:creationId xmlns:p14="http://schemas.microsoft.com/office/powerpoint/2010/main" xmlns="" val="2355552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marL="0" indent="0" algn="r" rtl="1">
              <a:buNone/>
            </a:pPr>
            <a:r>
              <a:rPr lang="en-AU" sz="2800" dirty="0" smtClean="0">
                <a:solidFill>
                  <a:srgbClr val="002060"/>
                </a:solidFill>
                <a:latin typeface="Arabic Typesetting" pitchFamily="66" charset="-78"/>
                <a:cs typeface="Arabic Typesetting" pitchFamily="66" charset="-78"/>
              </a:rPr>
              <a:t> </a:t>
            </a:r>
            <a:endParaRPr lang="ar-SA" sz="3600" dirty="0" smtClean="0">
              <a:solidFill>
                <a:srgbClr val="002060"/>
              </a:solidFill>
              <a:latin typeface="Arabic Typesetting" pitchFamily="66" charset="-78"/>
              <a:cs typeface="Arabic Typesetting" pitchFamily="66" charset="-78"/>
            </a:endParaRPr>
          </a:p>
          <a:p>
            <a:pPr marL="0" indent="0" algn="r" rtl="1">
              <a:buNone/>
            </a:pPr>
            <a:r>
              <a:rPr lang="en-AU" sz="3600" dirty="0" smtClean="0">
                <a:solidFill>
                  <a:schemeClr val="accent2">
                    <a:lumMod val="75000"/>
                  </a:schemeClr>
                </a:solidFill>
                <a:latin typeface="Arabic Typesetting" pitchFamily="66" charset="-78"/>
                <a:cs typeface="Arabic Typesetting" pitchFamily="66" charset="-78"/>
              </a:rPr>
              <a:t>- </a:t>
            </a:r>
            <a:r>
              <a:rPr lang="ar-SA" sz="3600" dirty="0" smtClean="0">
                <a:solidFill>
                  <a:schemeClr val="accent2">
                    <a:lumMod val="75000"/>
                  </a:schemeClr>
                </a:solidFill>
                <a:latin typeface="Arabic Typesetting" pitchFamily="66" charset="-78"/>
                <a:cs typeface="Arabic Typesetting" pitchFamily="66" charset="-78"/>
              </a:rPr>
              <a:t>  قصير : </a:t>
            </a:r>
            <a:r>
              <a:rPr lang="ar-SA" sz="3600" dirty="0" smtClean="0">
                <a:solidFill>
                  <a:srgbClr val="002060"/>
                </a:solidFill>
                <a:latin typeface="Arabic Typesetting" pitchFamily="66" charset="-78"/>
                <a:cs typeface="Arabic Typesetting" pitchFamily="66" charset="-78"/>
              </a:rPr>
              <a:t>هو ما تالف من صامت و صائت قصير نحو ( بَ )</a:t>
            </a:r>
          </a:p>
          <a:p>
            <a:pPr algn="r" rtl="1">
              <a:buFontTx/>
              <a:buChar char="-"/>
            </a:pPr>
            <a:r>
              <a:rPr lang="ar-SA" sz="3600" dirty="0" smtClean="0">
                <a:solidFill>
                  <a:schemeClr val="accent2">
                    <a:lumMod val="75000"/>
                  </a:schemeClr>
                </a:solidFill>
                <a:latin typeface="Arabic Typesetting" pitchFamily="66" charset="-78"/>
                <a:cs typeface="Arabic Typesetting" pitchFamily="66" charset="-78"/>
              </a:rPr>
              <a:t>متوسط : </a:t>
            </a:r>
            <a:r>
              <a:rPr lang="ar-SA" sz="3600" dirty="0" smtClean="0">
                <a:solidFill>
                  <a:srgbClr val="002060"/>
                </a:solidFill>
                <a:latin typeface="Arabic Typesetting" pitchFamily="66" charset="-78"/>
                <a:cs typeface="Arabic Typesetting" pitchFamily="66" charset="-78"/>
              </a:rPr>
              <a:t>وهو ما تالف من صامت و صائت طويل نحو (بِي) , أو من صامتين و صائت قصير , نحو : ( مِن , عَن ).</a:t>
            </a:r>
            <a:endParaRPr lang="en-AU" sz="3600" dirty="0" smtClean="0">
              <a:solidFill>
                <a:srgbClr val="002060"/>
              </a:solidFill>
              <a:latin typeface="Arabic Typesetting" pitchFamily="66" charset="-78"/>
              <a:cs typeface="Arabic Typesetting" pitchFamily="66" charset="-78"/>
            </a:endParaRPr>
          </a:p>
          <a:p>
            <a:pPr algn="r" rtl="1">
              <a:buFontTx/>
              <a:buChar char="-"/>
            </a:pPr>
            <a:r>
              <a:rPr lang="ar-SA" sz="3600" dirty="0" smtClean="0">
                <a:solidFill>
                  <a:schemeClr val="accent2">
                    <a:lumMod val="75000"/>
                  </a:schemeClr>
                </a:solidFill>
                <a:latin typeface="Arabic Typesetting" pitchFamily="66" charset="-78"/>
                <a:cs typeface="Arabic Typesetting" pitchFamily="66" charset="-78"/>
              </a:rPr>
              <a:t> طويل : </a:t>
            </a:r>
            <a:r>
              <a:rPr lang="ar-SA" sz="3600" dirty="0" smtClean="0">
                <a:solidFill>
                  <a:srgbClr val="002060"/>
                </a:solidFill>
                <a:latin typeface="Arabic Typesetting" pitchFamily="66" charset="-78"/>
                <a:cs typeface="Arabic Typesetting" pitchFamily="66" charset="-78"/>
              </a:rPr>
              <a:t>هو ما تالف من صامتين أو أكثر مع صائت طويل , نحو </a:t>
            </a:r>
          </a:p>
          <a:p>
            <a:pPr algn="r" rtl="1">
              <a:buNone/>
            </a:pPr>
            <a:r>
              <a:rPr lang="ar-SA" sz="3600" dirty="0" smtClean="0">
                <a:solidFill>
                  <a:srgbClr val="002060"/>
                </a:solidFill>
                <a:latin typeface="Arabic Typesetting" pitchFamily="66" charset="-78"/>
                <a:cs typeface="Arabic Typesetting" pitchFamily="66" charset="-78"/>
              </a:rPr>
              <a:t>     ( باب , عود) </a:t>
            </a:r>
            <a:r>
              <a:rPr lang="ar-SA" sz="3600" dirty="0" err="1" smtClean="0">
                <a:solidFill>
                  <a:srgbClr val="002060"/>
                </a:solidFill>
                <a:latin typeface="Arabic Typesetting" pitchFamily="66" charset="-78"/>
                <a:cs typeface="Arabic Typesetting" pitchFamily="66" charset="-78"/>
              </a:rPr>
              <a:t>و</a:t>
            </a:r>
            <a:r>
              <a:rPr lang="ar-SA" sz="3600" dirty="0" smtClean="0">
                <a:solidFill>
                  <a:srgbClr val="002060"/>
                </a:solidFill>
                <a:latin typeface="Arabic Typesetting" pitchFamily="66" charset="-78"/>
                <a:cs typeface="Arabic Typesetting" pitchFamily="66" charset="-78"/>
              </a:rPr>
              <a:t> من ثلاث صوامت مع صائت قصير نحو : (بَدر, عَبد )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4400" dirty="0" smtClean="0">
                <a:solidFill>
                  <a:schemeClr val="accent2">
                    <a:lumMod val="75000"/>
                  </a:schemeClr>
                </a:solidFill>
                <a:latin typeface="Arabic Typesetting" pitchFamily="66" charset="-78"/>
                <a:cs typeface="Arabic Typesetting" pitchFamily="66" charset="-78"/>
              </a:rPr>
              <a:t>في العربية خمسة اشكال من المقاطع : </a:t>
            </a:r>
            <a:endParaRPr lang="en-US" sz="4400" dirty="0">
              <a:solidFill>
                <a:schemeClr val="accent2">
                  <a:lumMod val="75000"/>
                </a:schemeClr>
              </a:solidFill>
              <a:latin typeface="Arabic Typesetting" pitchFamily="66" charset="-78"/>
              <a:cs typeface="Arabic Typesetting" pitchFamily="66" charset="-78"/>
            </a:endParaRPr>
          </a:p>
        </p:txBody>
      </p:sp>
      <p:sp>
        <p:nvSpPr>
          <p:cNvPr id="3" name="عنصر نائب للمحتوى 2"/>
          <p:cNvSpPr>
            <a:spLocks noGrp="1"/>
          </p:cNvSpPr>
          <p:nvPr>
            <p:ph sz="quarter" idx="1"/>
          </p:nvPr>
        </p:nvSpPr>
        <p:spPr/>
        <p:txBody>
          <a:bodyPr>
            <a:noAutofit/>
          </a:bodyPr>
          <a:lstStyle/>
          <a:p>
            <a:pPr marL="2434590" lvl="8" indent="-514350" algn="r" rtl="1">
              <a:buFont typeface="+mj-lt"/>
              <a:buAutoNum type="arabicPeriod"/>
            </a:pPr>
            <a:r>
              <a:rPr lang="ar-SA" sz="3200" dirty="0" smtClean="0">
                <a:solidFill>
                  <a:srgbClr val="002060"/>
                </a:solidFill>
                <a:latin typeface="Arabic Typesetting" pitchFamily="66" charset="-78"/>
                <a:cs typeface="Arabic Typesetting" pitchFamily="66" charset="-78"/>
              </a:rPr>
              <a:t> صامت + صائت قصير ص ح (بُ) وهو مقطع قصير مفتوح .</a:t>
            </a:r>
          </a:p>
          <a:p>
            <a:pPr marL="2434590" lvl="8" indent="-514350" algn="r" rtl="1">
              <a:buFont typeface="+mj-lt"/>
              <a:buAutoNum type="arabicPeriod"/>
            </a:pPr>
            <a:r>
              <a:rPr lang="ar-SA" sz="3200" dirty="0">
                <a:solidFill>
                  <a:srgbClr val="002060"/>
                </a:solidFill>
                <a:latin typeface="Arabic Typesetting" pitchFamily="66" charset="-78"/>
                <a:cs typeface="Arabic Typesetting" pitchFamily="66" charset="-78"/>
              </a:rPr>
              <a:t> </a:t>
            </a:r>
            <a:r>
              <a:rPr lang="ar-SA" sz="3200" dirty="0" smtClean="0">
                <a:solidFill>
                  <a:srgbClr val="002060"/>
                </a:solidFill>
                <a:latin typeface="Arabic Typesetting" pitchFamily="66" charset="-78"/>
                <a:cs typeface="Arabic Typesetting" pitchFamily="66" charset="-78"/>
              </a:rPr>
              <a:t>صامت + صائت طويل ص ح </a:t>
            </a:r>
            <a:r>
              <a:rPr lang="ar-SA" sz="3200" dirty="0">
                <a:solidFill>
                  <a:srgbClr val="002060"/>
                </a:solidFill>
                <a:latin typeface="Arabic Typesetting" pitchFamily="66" charset="-78"/>
                <a:cs typeface="Arabic Typesetting" pitchFamily="66" charset="-78"/>
              </a:rPr>
              <a:t>ح</a:t>
            </a:r>
            <a:r>
              <a:rPr lang="ar-SA" sz="3200" dirty="0" smtClean="0">
                <a:solidFill>
                  <a:srgbClr val="002060"/>
                </a:solidFill>
                <a:latin typeface="Arabic Typesetting" pitchFamily="66" charset="-78"/>
                <a:cs typeface="Arabic Typesetting" pitchFamily="66" charset="-78"/>
              </a:rPr>
              <a:t> (بِي) وهو مقطع متوسط مفتوح .</a:t>
            </a:r>
          </a:p>
          <a:p>
            <a:pPr marL="2434590" lvl="8" indent="-514350" algn="r" rtl="1">
              <a:buFont typeface="+mj-lt"/>
              <a:buAutoNum type="arabicPeriod"/>
            </a:pPr>
            <a:r>
              <a:rPr lang="ar-SA" sz="3200" dirty="0">
                <a:solidFill>
                  <a:srgbClr val="002060"/>
                </a:solidFill>
                <a:latin typeface="Arabic Typesetting" pitchFamily="66" charset="-78"/>
                <a:cs typeface="Arabic Typesetting" pitchFamily="66" charset="-78"/>
              </a:rPr>
              <a:t> </a:t>
            </a:r>
            <a:r>
              <a:rPr lang="ar-SA" sz="3200" dirty="0" smtClean="0">
                <a:solidFill>
                  <a:srgbClr val="002060"/>
                </a:solidFill>
                <a:latin typeface="Arabic Typesetting" pitchFamily="66" charset="-78"/>
                <a:cs typeface="Arabic Typesetting" pitchFamily="66" charset="-78"/>
              </a:rPr>
              <a:t>صامت + صائت قصير + صامت ص ح ص (مِن) وهو مقطع متوسط مغلق .</a:t>
            </a:r>
          </a:p>
          <a:p>
            <a:pPr marL="2434590" lvl="8" indent="-514350" algn="r" rtl="1">
              <a:buFont typeface="+mj-lt"/>
              <a:buAutoNum type="arabicPeriod"/>
            </a:pPr>
            <a:r>
              <a:rPr lang="ar-SA" sz="3200" dirty="0">
                <a:solidFill>
                  <a:srgbClr val="002060"/>
                </a:solidFill>
                <a:latin typeface="Arabic Typesetting" pitchFamily="66" charset="-78"/>
                <a:cs typeface="Arabic Typesetting" pitchFamily="66" charset="-78"/>
              </a:rPr>
              <a:t> </a:t>
            </a:r>
            <a:r>
              <a:rPr lang="ar-SA" sz="3200" dirty="0" smtClean="0">
                <a:solidFill>
                  <a:srgbClr val="002060"/>
                </a:solidFill>
                <a:latin typeface="Arabic Typesetting" pitchFamily="66" charset="-78"/>
                <a:cs typeface="Arabic Typesetting" pitchFamily="66" charset="-78"/>
              </a:rPr>
              <a:t>صامت + صائت طويل + صامت ص ح ح ص (بَابْ) وهو مقطع طويل مغلق .</a:t>
            </a:r>
          </a:p>
          <a:p>
            <a:pPr marL="2434590" lvl="8" indent="-514350" algn="r" rtl="1">
              <a:buFont typeface="+mj-lt"/>
              <a:buAutoNum type="arabicPeriod"/>
            </a:pPr>
            <a:r>
              <a:rPr lang="ar-SA" sz="3200" dirty="0">
                <a:solidFill>
                  <a:srgbClr val="002060"/>
                </a:solidFill>
                <a:latin typeface="Arabic Typesetting" pitchFamily="66" charset="-78"/>
                <a:cs typeface="Arabic Typesetting" pitchFamily="66" charset="-78"/>
              </a:rPr>
              <a:t> </a:t>
            </a:r>
            <a:r>
              <a:rPr lang="ar-SA" sz="3200" dirty="0" smtClean="0">
                <a:solidFill>
                  <a:srgbClr val="002060"/>
                </a:solidFill>
                <a:latin typeface="Arabic Typesetting" pitchFamily="66" charset="-78"/>
                <a:cs typeface="Arabic Typesetting" pitchFamily="66" charset="-78"/>
              </a:rPr>
              <a:t>صامت + صائت قصير + صامت + صامت ص ح ص ص</a:t>
            </a:r>
            <a:r>
              <a:rPr lang="en-AU" sz="3200" dirty="0" smtClean="0">
                <a:solidFill>
                  <a:srgbClr val="002060"/>
                </a:solidFill>
                <a:latin typeface="Arabic Typesetting" pitchFamily="66" charset="-78"/>
                <a:cs typeface="Arabic Typesetting" pitchFamily="66" charset="-78"/>
              </a:rPr>
              <a:t> </a:t>
            </a:r>
            <a:r>
              <a:rPr lang="ar-SA" sz="3200" dirty="0" smtClean="0">
                <a:solidFill>
                  <a:srgbClr val="002060"/>
                </a:solidFill>
                <a:latin typeface="Arabic Typesetting" pitchFamily="66" charset="-78"/>
                <a:cs typeface="Arabic Typesetting" pitchFamily="66" charset="-78"/>
              </a:rPr>
              <a:t> (عَبْد) وهو مقطع طويل مضاعف الاغلاق </a:t>
            </a:r>
            <a:r>
              <a:rPr lang="ar-SA" sz="3600" dirty="0" smtClean="0">
                <a:solidFill>
                  <a:srgbClr val="002060"/>
                </a:solidFill>
                <a:latin typeface="Arabic Typesetting" pitchFamily="66" charset="-78"/>
                <a:cs typeface="Arabic Typesetting" pitchFamily="66" charset="-78"/>
              </a:rPr>
              <a:t>.</a:t>
            </a:r>
            <a:endParaRPr lang="en-US" sz="3600" dirty="0">
              <a:solidFill>
                <a:srgbClr val="00206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xmlns="" val="323307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dirty="0" smtClean="0">
                <a:solidFill>
                  <a:schemeClr val="accent2">
                    <a:lumMod val="50000"/>
                  </a:schemeClr>
                </a:solidFill>
                <a:latin typeface="Arabic Typesetting" pitchFamily="66" charset="-78"/>
                <a:cs typeface="Arabic Typesetting" pitchFamily="66" charset="-78"/>
              </a:rPr>
              <a:t>لقد دلت دراسة المقطع في العربية الفصحى على عدد من الخصائص المهمة منها : </a:t>
            </a:r>
            <a:endParaRPr lang="en-US" sz="3600" dirty="0">
              <a:solidFill>
                <a:schemeClr val="accent2">
                  <a:lumMod val="50000"/>
                </a:schemeClr>
              </a:solidFill>
              <a:latin typeface="Arabic Typesetting" pitchFamily="66" charset="-78"/>
              <a:cs typeface="Arabic Typesetting" pitchFamily="66" charset="-78"/>
            </a:endParaRPr>
          </a:p>
        </p:txBody>
      </p:sp>
      <p:sp>
        <p:nvSpPr>
          <p:cNvPr id="3" name="عنصر نائب للمحتوى 2"/>
          <p:cNvSpPr>
            <a:spLocks noGrp="1"/>
          </p:cNvSpPr>
          <p:nvPr>
            <p:ph sz="quarter" idx="1"/>
          </p:nvPr>
        </p:nvSpPr>
        <p:spPr/>
        <p:txBody>
          <a:bodyPr>
            <a:noAutofit/>
          </a:bodyPr>
          <a:lstStyle/>
          <a:p>
            <a:pPr marL="514350" indent="-514350" algn="r" rtl="1">
              <a:buFont typeface="+mj-lt"/>
              <a:buAutoNum type="arabicPeriod"/>
            </a:pPr>
            <a:r>
              <a:rPr lang="ar-SA" sz="3200" dirty="0" smtClean="0">
                <a:solidFill>
                  <a:srgbClr val="002060"/>
                </a:solidFill>
                <a:latin typeface="Arabic Typesetting" pitchFamily="66" charset="-78"/>
                <a:cs typeface="Arabic Typesetting" pitchFamily="66" charset="-78"/>
              </a:rPr>
              <a:t> أن المقطع العربي لابد ان يبدا بصامت .</a:t>
            </a:r>
          </a:p>
          <a:p>
            <a:pPr marL="514350" indent="-514350" algn="r" rtl="1">
              <a:buFont typeface="+mj-lt"/>
              <a:buAutoNum type="arabicPeriod"/>
            </a:pPr>
            <a:r>
              <a:rPr lang="ar-SA" sz="3200" dirty="0">
                <a:solidFill>
                  <a:srgbClr val="002060"/>
                </a:solidFill>
                <a:latin typeface="Arabic Typesetting" pitchFamily="66" charset="-78"/>
                <a:cs typeface="Arabic Typesetting" pitchFamily="66" charset="-78"/>
              </a:rPr>
              <a:t> </a:t>
            </a:r>
            <a:r>
              <a:rPr lang="ar-SA" sz="3200" dirty="0" smtClean="0">
                <a:solidFill>
                  <a:srgbClr val="002060"/>
                </a:solidFill>
                <a:latin typeface="Arabic Typesetting" pitchFamily="66" charset="-78"/>
                <a:cs typeface="Arabic Typesetting" pitchFamily="66" charset="-78"/>
              </a:rPr>
              <a:t>لا يجوز أن </a:t>
            </a:r>
            <a:r>
              <a:rPr lang="ar-SA" sz="3200" dirty="0" err="1" smtClean="0">
                <a:solidFill>
                  <a:srgbClr val="002060"/>
                </a:solidFill>
                <a:latin typeface="Arabic Typesetting" pitchFamily="66" charset="-78"/>
                <a:cs typeface="Arabic Typesetting" pitchFamily="66" charset="-78"/>
              </a:rPr>
              <a:t>يبُدا</a:t>
            </a:r>
            <a:r>
              <a:rPr lang="ar-SA" sz="3200" dirty="0" smtClean="0">
                <a:solidFill>
                  <a:srgbClr val="002060"/>
                </a:solidFill>
                <a:latin typeface="Arabic Typesetting" pitchFamily="66" charset="-78"/>
                <a:cs typeface="Arabic Typesetting" pitchFamily="66" charset="-78"/>
              </a:rPr>
              <a:t> المقطع بصامتين ابدا .</a:t>
            </a:r>
          </a:p>
          <a:p>
            <a:pPr marL="514350" indent="-514350" algn="r" rtl="1">
              <a:buFont typeface="+mj-lt"/>
              <a:buAutoNum type="arabicPeriod"/>
            </a:pPr>
            <a:r>
              <a:rPr lang="ar-SA" sz="3200" dirty="0">
                <a:solidFill>
                  <a:srgbClr val="002060"/>
                </a:solidFill>
                <a:latin typeface="Arabic Typesetting" pitchFamily="66" charset="-78"/>
                <a:cs typeface="Arabic Typesetting" pitchFamily="66" charset="-78"/>
              </a:rPr>
              <a:t> </a:t>
            </a:r>
            <a:r>
              <a:rPr lang="ar-SA" sz="3200" dirty="0" smtClean="0">
                <a:solidFill>
                  <a:srgbClr val="002060"/>
                </a:solidFill>
                <a:latin typeface="Arabic Typesetting" pitchFamily="66" charset="-78"/>
                <a:cs typeface="Arabic Typesetting" pitchFamily="66" charset="-78"/>
              </a:rPr>
              <a:t>لا تزيد مقاطع الكلمة المجردة من اللواحق على أربعة إلا نادرا .</a:t>
            </a:r>
          </a:p>
          <a:p>
            <a:pPr marL="514350" indent="-514350" algn="r" rtl="1">
              <a:buFont typeface="+mj-lt"/>
              <a:buAutoNum type="arabicPeriod"/>
            </a:pPr>
            <a:r>
              <a:rPr lang="ar-SA" sz="3200" dirty="0">
                <a:solidFill>
                  <a:srgbClr val="002060"/>
                </a:solidFill>
                <a:latin typeface="Arabic Typesetting" pitchFamily="66" charset="-78"/>
                <a:cs typeface="Arabic Typesetting" pitchFamily="66" charset="-78"/>
              </a:rPr>
              <a:t> </a:t>
            </a:r>
            <a:r>
              <a:rPr lang="ar-SA" sz="3200" dirty="0" smtClean="0">
                <a:solidFill>
                  <a:srgbClr val="002060"/>
                </a:solidFill>
                <a:latin typeface="Arabic Typesetting" pitchFamily="66" charset="-78"/>
                <a:cs typeface="Arabic Typesetting" pitchFamily="66" charset="-78"/>
              </a:rPr>
              <a:t>أكثر ما يمكن للكلمة أن تتركب منه هو سبعة مقاطع مع كل زيادة نحو ,        (</a:t>
            </a:r>
            <a:r>
              <a:rPr lang="ar-SA" sz="3200" dirty="0" err="1" smtClean="0">
                <a:solidFill>
                  <a:srgbClr val="002060"/>
                </a:solidFill>
                <a:latin typeface="Arabic Typesetting" pitchFamily="66" charset="-78"/>
                <a:cs typeface="Arabic Typesetting" pitchFamily="66" charset="-78"/>
              </a:rPr>
              <a:t>فسيكفيكهمو</a:t>
            </a:r>
            <a:r>
              <a:rPr lang="ar-SA" sz="3200" dirty="0" smtClean="0">
                <a:solidFill>
                  <a:srgbClr val="002060"/>
                </a:solidFill>
                <a:latin typeface="Arabic Typesetting" pitchFamily="66" charset="-78"/>
                <a:cs typeface="Arabic Typesetting" pitchFamily="66" charset="-78"/>
              </a:rPr>
              <a:t>) .</a:t>
            </a:r>
          </a:p>
          <a:p>
            <a:pPr marL="514350" indent="-514350" algn="r" rtl="1">
              <a:buFont typeface="+mj-lt"/>
              <a:buAutoNum type="arabicPeriod"/>
            </a:pPr>
            <a:r>
              <a:rPr lang="ar-SA" sz="3200" dirty="0" smtClean="0">
                <a:solidFill>
                  <a:srgbClr val="002060"/>
                </a:solidFill>
                <a:latin typeface="Arabic Typesetting" pitchFamily="66" charset="-78"/>
                <a:cs typeface="Arabic Typesetting" pitchFamily="66" charset="-78"/>
              </a:rPr>
              <a:t>لا يجوز وقوع المقطع الخامس في صدر الكلمة أو في حشوها , لأنه خاص بالوقف .</a:t>
            </a:r>
          </a:p>
          <a:p>
            <a:pPr marL="514350" indent="-514350" algn="r" rtl="1">
              <a:buFont typeface="+mj-lt"/>
              <a:buAutoNum type="arabicPeriod"/>
            </a:pPr>
            <a:r>
              <a:rPr lang="ar-SA" sz="3200" dirty="0" smtClean="0">
                <a:solidFill>
                  <a:srgbClr val="002060"/>
                </a:solidFill>
                <a:latin typeface="Arabic Typesetting" pitchFamily="66" charset="-78"/>
                <a:cs typeface="Arabic Typesetting" pitchFamily="66" charset="-78"/>
              </a:rPr>
              <a:t> تميل العربية إلى رفض المقطع الرابع في كثير من المواقع وذلك بتحويله إلى مقطع من النوع الثالث نحو : لم يقُومْ- لم يقمْ .</a:t>
            </a:r>
          </a:p>
          <a:p>
            <a:pPr marL="514350" indent="-514350" algn="r" rtl="1">
              <a:buFont typeface="+mj-lt"/>
              <a:buAutoNum type="arabicPeriod"/>
            </a:pPr>
            <a:endParaRPr lang="ar-SA" sz="3200" dirty="0" smtClean="0">
              <a:solidFill>
                <a:srgbClr val="002060"/>
              </a:solidFill>
              <a:latin typeface="Arabic Typesetting" pitchFamily="66" charset="-78"/>
              <a:cs typeface="Arabic Typesetting" pitchFamily="66" charset="-78"/>
            </a:endParaRPr>
          </a:p>
          <a:p>
            <a:pPr marL="514350" indent="-514350" algn="r" rtl="1">
              <a:buFont typeface="+mj-lt"/>
              <a:buAutoNum type="arabicPeriod"/>
            </a:pPr>
            <a:endParaRPr lang="en-US" sz="3200" dirty="0" smtClean="0">
              <a:solidFill>
                <a:srgbClr val="002060"/>
              </a:solidFill>
              <a:latin typeface="Arabic Typesetting" pitchFamily="66" charset="-78"/>
              <a:cs typeface="Arabic Typesetting" pitchFamily="66" charset="-78"/>
            </a:endParaRPr>
          </a:p>
        </p:txBody>
      </p:sp>
    </p:spTree>
    <p:extLst>
      <p:ext uri="{BB962C8B-B14F-4D97-AF65-F5344CB8AC3E}">
        <p14:creationId xmlns:p14="http://schemas.microsoft.com/office/powerpoint/2010/main" xmlns="" val="4156098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235</TotalTime>
  <Words>783</Words>
  <Application>Microsoft Office PowerPoint</Application>
  <PresentationFormat>عرض على الشاشة (3:4)‏</PresentationFormat>
  <Paragraphs>56</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أصل</vt:lpstr>
      <vt:lpstr>..المقطع .</vt:lpstr>
      <vt:lpstr>الشريحة 2</vt:lpstr>
      <vt:lpstr>الشريحة 3</vt:lpstr>
      <vt:lpstr>* يرمز لصامت : ص / ويرمز لصائت : ح  ( تطبيقات )</vt:lpstr>
      <vt:lpstr>الشريحة 5</vt:lpstr>
      <vt:lpstr>الشريحة 6</vt:lpstr>
      <vt:lpstr>الشريحة 7</vt:lpstr>
      <vt:lpstr>في العربية خمسة اشكال من المقاطع : </vt:lpstr>
      <vt:lpstr>لقد دلت دراسة المقطع في العربية الفصحى على عدد من الخصائص المهمة منها : </vt:lpstr>
      <vt:lpstr>الشريحة 10</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المقطع .</dc:title>
  <dc:creator>Win7</dc:creator>
  <cp:lastModifiedBy>user</cp:lastModifiedBy>
  <cp:revision>75</cp:revision>
  <dcterms:created xsi:type="dcterms:W3CDTF">2012-06-23T15:37:20Z</dcterms:created>
  <dcterms:modified xsi:type="dcterms:W3CDTF">2012-06-24T19:49:27Z</dcterms:modified>
</cp:coreProperties>
</file>