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7"/>
  </p:notesMasterIdLst>
  <p:sldIdLst>
    <p:sldId id="395" r:id="rId2"/>
    <p:sldId id="396" r:id="rId3"/>
    <p:sldId id="397" r:id="rId4"/>
    <p:sldId id="398" r:id="rId5"/>
    <p:sldId id="256" r:id="rId6"/>
    <p:sldId id="257" r:id="rId7"/>
    <p:sldId id="258" r:id="rId8"/>
    <p:sldId id="259" r:id="rId9"/>
    <p:sldId id="260"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81" r:id="rId24"/>
    <p:sldId id="282" r:id="rId25"/>
    <p:sldId id="283" r:id="rId26"/>
    <p:sldId id="284" r:id="rId27"/>
    <p:sldId id="285" r:id="rId28"/>
    <p:sldId id="286" r:id="rId29"/>
    <p:sldId id="287" r:id="rId30"/>
    <p:sldId id="289" r:id="rId31"/>
    <p:sldId id="291" r:id="rId32"/>
    <p:sldId id="292" r:id="rId33"/>
    <p:sldId id="293" r:id="rId34"/>
    <p:sldId id="294" r:id="rId35"/>
    <p:sldId id="295" r:id="rId36"/>
    <p:sldId id="296" r:id="rId37"/>
    <p:sldId id="297" r:id="rId38"/>
    <p:sldId id="298" r:id="rId39"/>
    <p:sldId id="299" r:id="rId40"/>
    <p:sldId id="301" r:id="rId41"/>
    <p:sldId id="302" r:id="rId42"/>
    <p:sldId id="303" r:id="rId43"/>
    <p:sldId id="304" r:id="rId44"/>
    <p:sldId id="305" r:id="rId45"/>
    <p:sldId id="307" r:id="rId46"/>
    <p:sldId id="308" r:id="rId47"/>
    <p:sldId id="309" r:id="rId48"/>
    <p:sldId id="310" r:id="rId49"/>
    <p:sldId id="311" r:id="rId50"/>
    <p:sldId id="312" r:id="rId51"/>
    <p:sldId id="314" r:id="rId52"/>
    <p:sldId id="315" r:id="rId53"/>
    <p:sldId id="316" r:id="rId54"/>
    <p:sldId id="321" r:id="rId55"/>
    <p:sldId id="288" r:id="rId56"/>
    <p:sldId id="323" r:id="rId57"/>
    <p:sldId id="325" r:id="rId58"/>
    <p:sldId id="328" r:id="rId59"/>
    <p:sldId id="329" r:id="rId60"/>
    <p:sldId id="330" r:id="rId61"/>
    <p:sldId id="331" r:id="rId62"/>
    <p:sldId id="332" r:id="rId63"/>
    <p:sldId id="334" r:id="rId64"/>
    <p:sldId id="337" r:id="rId65"/>
    <p:sldId id="339" r:id="rId66"/>
    <p:sldId id="340" r:id="rId67"/>
    <p:sldId id="341" r:id="rId68"/>
    <p:sldId id="342" r:id="rId69"/>
    <p:sldId id="343" r:id="rId70"/>
    <p:sldId id="344" r:id="rId71"/>
    <p:sldId id="345" r:id="rId72"/>
    <p:sldId id="346" r:id="rId73"/>
    <p:sldId id="348" r:id="rId74"/>
    <p:sldId id="349" r:id="rId75"/>
    <p:sldId id="350" r:id="rId76"/>
    <p:sldId id="351" r:id="rId77"/>
    <p:sldId id="352" r:id="rId78"/>
    <p:sldId id="353" r:id="rId79"/>
    <p:sldId id="354" r:id="rId80"/>
    <p:sldId id="355" r:id="rId81"/>
    <p:sldId id="368" r:id="rId82"/>
    <p:sldId id="369" r:id="rId83"/>
    <p:sldId id="372" r:id="rId84"/>
    <p:sldId id="373" r:id="rId85"/>
    <p:sldId id="359" r:id="rId86"/>
    <p:sldId id="360" r:id="rId87"/>
    <p:sldId id="361" r:id="rId88"/>
    <p:sldId id="362" r:id="rId89"/>
    <p:sldId id="363" r:id="rId90"/>
    <p:sldId id="375" r:id="rId91"/>
    <p:sldId id="376" r:id="rId92"/>
    <p:sldId id="379" r:id="rId93"/>
    <p:sldId id="382" r:id="rId94"/>
    <p:sldId id="385" r:id="rId95"/>
    <p:sldId id="365" r:id="rId96"/>
    <p:sldId id="366" r:id="rId97"/>
    <p:sldId id="386" r:id="rId98"/>
    <p:sldId id="387" r:id="rId99"/>
    <p:sldId id="388" r:id="rId100"/>
    <p:sldId id="389" r:id="rId101"/>
    <p:sldId id="390" r:id="rId102"/>
    <p:sldId id="391" r:id="rId103"/>
    <p:sldId id="392" r:id="rId104"/>
    <p:sldId id="393" r:id="rId105"/>
    <p:sldId id="394" r:id="rId10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15155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cs typeface="Arial" charset="0"/>
              </a:defRPr>
            </a:lvl1pPr>
          </a:lstStyle>
          <a:p>
            <a:pPr>
              <a:defRPr/>
            </a:pPr>
            <a:endParaRPr lang="en-US"/>
          </a:p>
        </p:txBody>
      </p:sp>
      <p:sp>
        <p:nvSpPr>
          <p:cNvPr id="10957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15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155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15155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cs typeface="Arial" charset="0"/>
              </a:defRPr>
            </a:lvl1pPr>
          </a:lstStyle>
          <a:p>
            <a:pPr>
              <a:defRPr/>
            </a:pPr>
            <a:fld id="{34976424-6520-4EE3-92FC-38306AE59100}"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57E2B3-675B-4A69-9809-89D0D13D2E89}"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DE5BAE6-8546-4907-B6B9-EBECB27025A1}"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F0127A-F2A1-4E3C-B739-3415A4FE83DF}"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B9E615-C516-49F7-ACE9-DF208613951E}"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34499-C100-4F04-ADAF-537055D06135}"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E4FDAA-CD9C-4DFC-BF16-17AD7C4FCDB8}"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5C50F67-895B-4359-B3A0-EAC08FD8B36A}"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660F5B1-13D8-43F4-A028-D98B8B0A58E8}"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EAC5F15-C244-47B7-B88F-F7ADBA638D0B}"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CA96480-E875-426F-88DD-DE0C39857927}"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BAD578-3371-4C04-9DC2-25D12B86A05D}"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cs typeface="Arial" charset="0"/>
              </a:defRPr>
            </a:lvl1pPr>
          </a:lstStyle>
          <a:p>
            <a:pPr>
              <a:defRPr/>
            </a:pPr>
            <a:fld id="{D90BDE73-73B8-47B7-B128-A8A9CCDDA3D9}"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عنوان 1"/>
          <p:cNvSpPr>
            <a:spLocks noGrp="1"/>
          </p:cNvSpPr>
          <p:nvPr>
            <p:ph type="ctrTitle"/>
          </p:nvPr>
        </p:nvSpPr>
        <p:spPr/>
        <p:txBody>
          <a:bodyPr/>
          <a:lstStyle/>
          <a:p>
            <a:r>
              <a:rPr lang="ar-SA" sz="13800" b="1" smtClean="0">
                <a:solidFill>
                  <a:srgbClr val="990033"/>
                </a:solidFill>
              </a:rPr>
              <a:t>نظام العمل</a:t>
            </a:r>
            <a:r>
              <a:rPr lang="ar-SA" sz="13800" smtClean="0">
                <a:solidFill>
                  <a:srgbClr val="990033"/>
                </a:solidFill>
              </a:rPr>
              <a:t> </a:t>
            </a:r>
            <a:endParaRPr lang="en-US" sz="13800" smtClean="0">
              <a:solidFill>
                <a:srgbClr val="990033"/>
              </a:solidFill>
            </a:endParaRPr>
          </a:p>
        </p:txBody>
      </p:sp>
      <p:sp>
        <p:nvSpPr>
          <p:cNvPr id="2051" name="عنصر نائب لرقم الشريحة 3"/>
          <p:cNvSpPr>
            <a:spLocks noGrp="1"/>
          </p:cNvSpPr>
          <p:nvPr>
            <p:ph type="sldNum" sz="quarter" idx="12"/>
          </p:nvPr>
        </p:nvSpPr>
        <p:spPr>
          <a:noFill/>
        </p:spPr>
        <p:txBody>
          <a:bodyPr/>
          <a:lstStyle/>
          <a:p>
            <a:fld id="{EF323CE3-F1F3-4FF4-BBAF-7F5C7B17F513}" type="slidenum">
              <a:rPr lang="ar-SA" smtClean="0"/>
              <a:pPr/>
              <a:t>1</a:t>
            </a:fld>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صر نائب لرقم الشريحة 5"/>
          <p:cNvSpPr>
            <a:spLocks noGrp="1"/>
          </p:cNvSpPr>
          <p:nvPr>
            <p:ph type="sldNum" sz="quarter" idx="12"/>
          </p:nvPr>
        </p:nvSpPr>
        <p:spPr>
          <a:noFill/>
        </p:spPr>
        <p:txBody>
          <a:bodyPr/>
          <a:lstStyle/>
          <a:p>
            <a:fld id="{D9D37D10-A18C-499C-864B-C6A63FDAC4DD}" type="slidenum">
              <a:rPr lang="ar-SA" smtClean="0"/>
              <a:pPr/>
              <a:t>10</a:t>
            </a:fld>
            <a:endParaRPr lang="en-US" smtClean="0"/>
          </a:p>
        </p:txBody>
      </p:sp>
      <p:sp>
        <p:nvSpPr>
          <p:cNvPr id="11267" name="Rectangle 2"/>
          <p:cNvSpPr>
            <a:spLocks noGrp="1" noChangeArrowheads="1"/>
          </p:cNvSpPr>
          <p:nvPr>
            <p:ph type="ctrTitle"/>
          </p:nvPr>
        </p:nvSpPr>
        <p:spPr>
          <a:xfrm>
            <a:off x="685800" y="1066800"/>
            <a:ext cx="7772400" cy="1470025"/>
          </a:xfrm>
        </p:spPr>
        <p:txBody>
          <a:bodyPr/>
          <a:lstStyle/>
          <a:p>
            <a:pPr eaLnBrk="1" hangingPunct="1"/>
            <a:r>
              <a:rPr lang="ar-SA" sz="4800" b="1" smtClean="0"/>
              <a:t>التعريفات والاحكام العامة </a:t>
            </a:r>
            <a:br>
              <a:rPr lang="ar-SA" sz="4800" b="1" smtClean="0"/>
            </a:br>
            <a:r>
              <a:rPr lang="ar-SA" sz="4800" b="1" smtClean="0"/>
              <a:t>اولا : التعريفات </a:t>
            </a:r>
            <a:endParaRPr lang="en-US" sz="4800" b="1" smtClean="0"/>
          </a:p>
        </p:txBody>
      </p:sp>
      <p:sp>
        <p:nvSpPr>
          <p:cNvPr id="11268" name="Rectangle 3"/>
          <p:cNvSpPr>
            <a:spLocks noGrp="1" noChangeArrowheads="1"/>
          </p:cNvSpPr>
          <p:nvPr>
            <p:ph type="subTitle" idx="1"/>
          </p:nvPr>
        </p:nvSpPr>
        <p:spPr>
          <a:xfrm>
            <a:off x="1371600" y="2667000"/>
            <a:ext cx="6400800" cy="3048000"/>
          </a:xfrm>
        </p:spPr>
        <p:txBody>
          <a:bodyPr/>
          <a:lstStyle/>
          <a:p>
            <a:pPr algn="r" eaLnBrk="1" hangingPunct="1">
              <a:lnSpc>
                <a:spcPct val="90000"/>
              </a:lnSpc>
            </a:pPr>
            <a:r>
              <a:rPr lang="ar-SA" sz="4000" smtClean="0"/>
              <a:t>    أ  - </a:t>
            </a:r>
            <a:r>
              <a:rPr lang="ar-SA" sz="3600" smtClean="0"/>
              <a:t>الأجر الأساسي</a:t>
            </a:r>
          </a:p>
          <a:p>
            <a:pPr algn="r" eaLnBrk="1" hangingPunct="1">
              <a:lnSpc>
                <a:spcPct val="90000"/>
              </a:lnSpc>
              <a:buFontTx/>
              <a:buChar char="•"/>
            </a:pPr>
            <a:r>
              <a:rPr lang="ar-SA" sz="3600" smtClean="0"/>
              <a:t>كل ما يعطى للعامل مقابل عمله بعقد مكتوب او غير مكتوب مهما كان نوع الأجر ، مضافاً إليه العلاوات الدورية.</a:t>
            </a:r>
          </a:p>
          <a:p>
            <a:pPr algn="r" eaLnBrk="1" hangingPunct="1">
              <a:lnSpc>
                <a:spcPct val="90000"/>
              </a:lnSpc>
              <a:buFontTx/>
              <a:buChar char="•"/>
            </a:pPr>
            <a:r>
              <a:rPr lang="ar-SA" sz="3600" smtClean="0"/>
              <a:t>قد يدفع الأجر نقدا او عينيا.</a:t>
            </a:r>
          </a:p>
          <a:p>
            <a:pPr algn="r" eaLnBrk="1" hangingPunct="1">
              <a:lnSpc>
                <a:spcPct val="90000"/>
              </a:lnSpc>
              <a:buFontTx/>
              <a:buChar char="•"/>
            </a:pPr>
            <a:r>
              <a:rPr lang="ar-SA" sz="3600" smtClean="0"/>
              <a:t>قد يحسب بالشهر او الأسبوع او القطعة.</a:t>
            </a:r>
          </a:p>
          <a:p>
            <a:pPr algn="r" eaLnBrk="1" hangingPunct="1">
              <a:lnSpc>
                <a:spcPct val="90000"/>
              </a:lnSpc>
            </a:pPr>
            <a:r>
              <a:rPr lang="ar-SA" sz="4000" smtClean="0"/>
              <a:t> </a:t>
            </a:r>
          </a:p>
          <a:p>
            <a:pPr eaLnBrk="1" hangingPunct="1">
              <a:lnSpc>
                <a:spcPct val="90000"/>
              </a:lnSpc>
            </a:pPr>
            <a:endParaRPr lang="en-US" sz="400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عنصر نائب لرقم الشريحة 5"/>
          <p:cNvSpPr>
            <a:spLocks noGrp="1"/>
          </p:cNvSpPr>
          <p:nvPr>
            <p:ph type="sldNum" sz="quarter" idx="12"/>
          </p:nvPr>
        </p:nvSpPr>
        <p:spPr>
          <a:noFill/>
        </p:spPr>
        <p:txBody>
          <a:bodyPr/>
          <a:lstStyle/>
          <a:p>
            <a:fld id="{396316E3-D0C1-43AE-892F-43C3639E9803}" type="slidenum">
              <a:rPr lang="ar-SA" smtClean="0"/>
              <a:pPr/>
              <a:t>100</a:t>
            </a:fld>
            <a:endParaRPr lang="en-US" smtClean="0"/>
          </a:p>
        </p:txBody>
      </p:sp>
      <p:sp>
        <p:nvSpPr>
          <p:cNvPr id="103427" name="Rectangle 2"/>
          <p:cNvSpPr>
            <a:spLocks noGrp="1" noChangeArrowheads="1"/>
          </p:cNvSpPr>
          <p:nvPr>
            <p:ph type="ctrTitle"/>
          </p:nvPr>
        </p:nvSpPr>
        <p:spPr>
          <a:xfrm>
            <a:off x="685800" y="609600"/>
            <a:ext cx="7772400" cy="1470025"/>
          </a:xfrm>
        </p:spPr>
        <p:txBody>
          <a:bodyPr/>
          <a:lstStyle/>
          <a:p>
            <a:pPr eaLnBrk="1" hangingPunct="1"/>
            <a:r>
              <a:rPr lang="ar-SA" sz="5400" b="1" smtClean="0"/>
              <a:t>إثارة النزاع السابق</a:t>
            </a:r>
            <a:endParaRPr lang="en-US" sz="5400" b="1" smtClean="0"/>
          </a:p>
        </p:txBody>
      </p:sp>
      <p:sp>
        <p:nvSpPr>
          <p:cNvPr id="103428" name="Rectangle 3"/>
          <p:cNvSpPr>
            <a:spLocks noGrp="1" noChangeArrowheads="1"/>
          </p:cNvSpPr>
          <p:nvPr>
            <p:ph type="subTitle" idx="1"/>
          </p:nvPr>
        </p:nvSpPr>
        <p:spPr>
          <a:xfrm>
            <a:off x="1447800" y="1981200"/>
            <a:ext cx="7086600" cy="3810000"/>
          </a:xfrm>
        </p:spPr>
        <p:txBody>
          <a:bodyPr/>
          <a:lstStyle/>
          <a:p>
            <a:pPr algn="r" eaLnBrk="1" hangingPunct="1">
              <a:lnSpc>
                <a:spcPct val="90000"/>
              </a:lnSpc>
              <a:buFontTx/>
              <a:buChar char="•"/>
            </a:pPr>
            <a:r>
              <a:rPr lang="ar-SA" sz="4000" smtClean="0"/>
              <a:t> لا يجوز إثارة أي نزاع  صدر قرار نهائي بشأنه من إحدى الهيئات العمالية  </a:t>
            </a:r>
          </a:p>
          <a:p>
            <a:pPr algn="r" eaLnBrk="1" hangingPunct="1">
              <a:lnSpc>
                <a:spcPct val="90000"/>
              </a:lnSpc>
            </a:pPr>
            <a:r>
              <a:rPr lang="ar-SA" sz="4000" smtClean="0"/>
              <a:t>أمام هذه الهيئة أو غيرها من الجهات    القضائية الأخرى .                       </a:t>
            </a:r>
            <a:r>
              <a:rPr lang="ar-SA" sz="1600" smtClean="0"/>
              <a:t>م225   </a:t>
            </a:r>
            <a:r>
              <a:rPr lang="ar-SA" sz="4000" smtClean="0"/>
              <a:t>			</a:t>
            </a:r>
            <a:endParaRPr lang="en-US" sz="4000" smtClean="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عنصر نائب لرقم الشريحة 5"/>
          <p:cNvSpPr>
            <a:spLocks noGrp="1"/>
          </p:cNvSpPr>
          <p:nvPr>
            <p:ph type="sldNum" sz="quarter" idx="12"/>
          </p:nvPr>
        </p:nvSpPr>
        <p:spPr>
          <a:noFill/>
        </p:spPr>
        <p:txBody>
          <a:bodyPr/>
          <a:lstStyle/>
          <a:p>
            <a:fld id="{79E4919B-8B9F-40B1-A458-DFCD3DB1A145}" type="slidenum">
              <a:rPr lang="ar-SA" smtClean="0"/>
              <a:pPr/>
              <a:t>101</a:t>
            </a:fld>
            <a:endParaRPr lang="en-US" smtClean="0"/>
          </a:p>
        </p:txBody>
      </p:sp>
      <p:sp>
        <p:nvSpPr>
          <p:cNvPr id="104451" name="Rectangle 2"/>
          <p:cNvSpPr>
            <a:spLocks noGrp="1" noChangeArrowheads="1"/>
          </p:cNvSpPr>
          <p:nvPr>
            <p:ph type="ctrTitle"/>
          </p:nvPr>
        </p:nvSpPr>
        <p:spPr>
          <a:xfrm>
            <a:off x="685800" y="609600"/>
            <a:ext cx="7772400" cy="1470025"/>
          </a:xfrm>
        </p:spPr>
        <p:txBody>
          <a:bodyPr/>
          <a:lstStyle/>
          <a:p>
            <a:pPr eaLnBrk="1" hangingPunct="1"/>
            <a:r>
              <a:rPr lang="ar-SA" sz="5400" b="1" smtClean="0"/>
              <a:t>لائحة المرافعات</a:t>
            </a:r>
            <a:endParaRPr lang="en-US" sz="5400" b="1" smtClean="0"/>
          </a:p>
        </p:txBody>
      </p:sp>
      <p:sp>
        <p:nvSpPr>
          <p:cNvPr id="104452" name="Rectangle 3"/>
          <p:cNvSpPr>
            <a:spLocks noGrp="1" noChangeArrowheads="1"/>
          </p:cNvSpPr>
          <p:nvPr>
            <p:ph type="subTitle" idx="1"/>
          </p:nvPr>
        </p:nvSpPr>
        <p:spPr>
          <a:xfrm>
            <a:off x="533400" y="1905000"/>
            <a:ext cx="7467600" cy="3733800"/>
          </a:xfrm>
        </p:spPr>
        <p:txBody>
          <a:bodyPr/>
          <a:lstStyle/>
          <a:p>
            <a:pPr algn="r" eaLnBrk="1" hangingPunct="1">
              <a:lnSpc>
                <a:spcPct val="90000"/>
              </a:lnSpc>
              <a:buFontTx/>
              <a:buChar char="•"/>
            </a:pPr>
            <a:r>
              <a:rPr lang="ar-SA" sz="4000" smtClean="0"/>
              <a:t> لا يجوز الامتناع عن إصدار قرار بحجة عدم وجود نص وعليها أن تستعين بمبادئ الشريعة وما استقرت عليه الأحكام والسوابق والعرف وقواعد العدالة .</a:t>
            </a:r>
          </a:p>
          <a:p>
            <a:pPr algn="r" eaLnBrk="1" hangingPunct="1">
              <a:lnSpc>
                <a:spcPct val="90000"/>
              </a:lnSpc>
              <a:buFontTx/>
              <a:buChar char="•"/>
            </a:pPr>
            <a:r>
              <a:rPr lang="ar-SA" sz="4000" smtClean="0"/>
              <a:t>لا يجوز إثارة النزاع فيما صدر به حكم قطعي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عنصر نائب لرقم الشريحة 5"/>
          <p:cNvSpPr>
            <a:spLocks noGrp="1"/>
          </p:cNvSpPr>
          <p:nvPr>
            <p:ph type="sldNum" sz="quarter" idx="12"/>
          </p:nvPr>
        </p:nvSpPr>
        <p:spPr>
          <a:noFill/>
        </p:spPr>
        <p:txBody>
          <a:bodyPr/>
          <a:lstStyle/>
          <a:p>
            <a:fld id="{4ADDBBD7-C810-4F6C-8689-D8754914B214}" type="slidenum">
              <a:rPr lang="ar-SA" smtClean="0"/>
              <a:pPr/>
              <a:t>102</a:t>
            </a:fld>
            <a:endParaRPr lang="en-US" smtClean="0"/>
          </a:p>
        </p:txBody>
      </p:sp>
      <p:sp>
        <p:nvSpPr>
          <p:cNvPr id="105475" name="Rectangle 2"/>
          <p:cNvSpPr>
            <a:spLocks noGrp="1" noChangeArrowheads="1"/>
          </p:cNvSpPr>
          <p:nvPr>
            <p:ph type="ctrTitle"/>
          </p:nvPr>
        </p:nvSpPr>
        <p:spPr>
          <a:xfrm>
            <a:off x="685800" y="609600"/>
            <a:ext cx="7772400" cy="685800"/>
          </a:xfrm>
        </p:spPr>
        <p:txBody>
          <a:bodyPr/>
          <a:lstStyle/>
          <a:p>
            <a:pPr eaLnBrk="1" hangingPunct="1"/>
            <a:r>
              <a:rPr lang="ar-SA" sz="5400" b="1" smtClean="0"/>
              <a:t>أحكام عامة</a:t>
            </a:r>
            <a:endParaRPr lang="en-US" sz="5400" b="1" smtClean="0"/>
          </a:p>
        </p:txBody>
      </p:sp>
      <p:sp>
        <p:nvSpPr>
          <p:cNvPr id="105476" name="Rectangle 3"/>
          <p:cNvSpPr>
            <a:spLocks noGrp="1" noChangeArrowheads="1"/>
          </p:cNvSpPr>
          <p:nvPr>
            <p:ph type="subTitle" idx="1"/>
          </p:nvPr>
        </p:nvSpPr>
        <p:spPr>
          <a:xfrm>
            <a:off x="1447800" y="1524000"/>
            <a:ext cx="6400800" cy="3657600"/>
          </a:xfrm>
        </p:spPr>
        <p:txBody>
          <a:bodyPr/>
          <a:lstStyle/>
          <a:p>
            <a:pPr algn="r" eaLnBrk="1" hangingPunct="1">
              <a:lnSpc>
                <a:spcPct val="90000"/>
              </a:lnSpc>
              <a:buFontTx/>
              <a:buChar char="•"/>
            </a:pPr>
            <a:r>
              <a:rPr lang="ar-SA" smtClean="0"/>
              <a:t>النظر بعد 12 شهر.( التقادم ) </a:t>
            </a:r>
          </a:p>
          <a:p>
            <a:pPr algn="r" eaLnBrk="1" hangingPunct="1">
              <a:lnSpc>
                <a:spcPct val="90000"/>
              </a:lnSpc>
              <a:buFontTx/>
              <a:buChar char="•"/>
            </a:pPr>
            <a:r>
              <a:rPr lang="ar-SA" smtClean="0"/>
              <a:t>التأكد من صحة وأهلية التمثيل .</a:t>
            </a:r>
          </a:p>
          <a:p>
            <a:pPr algn="r" eaLnBrk="1" hangingPunct="1">
              <a:lnSpc>
                <a:spcPct val="90000"/>
              </a:lnSpc>
              <a:buFontTx/>
              <a:buChar char="•"/>
            </a:pPr>
            <a:r>
              <a:rPr lang="ar-SA" smtClean="0"/>
              <a:t>اللغة العربية واجبة التطبيق.</a:t>
            </a:r>
          </a:p>
          <a:p>
            <a:pPr algn="r" eaLnBrk="1" hangingPunct="1">
              <a:lnSpc>
                <a:spcPct val="90000"/>
              </a:lnSpc>
              <a:buFontTx/>
              <a:buChar char="•"/>
            </a:pPr>
            <a:r>
              <a:rPr lang="ar-SA" smtClean="0"/>
              <a:t>إذا لم يوجد المدعي تسلم إلى مكتبه  أو احد فروعه أو أصوله أو خادمه الساكنين معه.</a:t>
            </a:r>
          </a:p>
          <a:p>
            <a:pPr algn="r" eaLnBrk="1" hangingPunct="1">
              <a:lnSpc>
                <a:spcPct val="90000"/>
              </a:lnSpc>
              <a:buFontTx/>
              <a:buChar char="•"/>
            </a:pPr>
            <a:r>
              <a:rPr lang="ar-SA" smtClean="0"/>
              <a:t>التبليغ بالبريد على عنوانه المسجل لدى الشركة.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عنصر نائب لرقم الشريحة 5"/>
          <p:cNvSpPr>
            <a:spLocks noGrp="1"/>
          </p:cNvSpPr>
          <p:nvPr>
            <p:ph type="sldNum" sz="quarter" idx="12"/>
          </p:nvPr>
        </p:nvSpPr>
        <p:spPr>
          <a:noFill/>
        </p:spPr>
        <p:txBody>
          <a:bodyPr/>
          <a:lstStyle/>
          <a:p>
            <a:fld id="{EC50A61D-DDB2-4041-AA51-FCD5AE5DD9F3}" type="slidenum">
              <a:rPr lang="ar-SA" smtClean="0"/>
              <a:pPr/>
              <a:t>103</a:t>
            </a:fld>
            <a:endParaRPr lang="en-US" smtClean="0"/>
          </a:p>
        </p:txBody>
      </p:sp>
      <p:sp>
        <p:nvSpPr>
          <p:cNvPr id="106499" name="Rectangle 2"/>
          <p:cNvSpPr>
            <a:spLocks noGrp="1" noChangeArrowheads="1"/>
          </p:cNvSpPr>
          <p:nvPr>
            <p:ph type="ctrTitle"/>
          </p:nvPr>
        </p:nvSpPr>
        <p:spPr>
          <a:xfrm>
            <a:off x="685800" y="609600"/>
            <a:ext cx="7772400" cy="304800"/>
          </a:xfrm>
        </p:spPr>
        <p:txBody>
          <a:bodyPr/>
          <a:lstStyle/>
          <a:p>
            <a:pPr eaLnBrk="1" hangingPunct="1"/>
            <a:r>
              <a:rPr lang="ar-SA" sz="800" b="1" smtClean="0"/>
              <a:t>..</a:t>
            </a:r>
            <a:endParaRPr lang="en-US" sz="800" b="1" smtClean="0"/>
          </a:p>
        </p:txBody>
      </p:sp>
      <p:sp>
        <p:nvSpPr>
          <p:cNvPr id="106500" name="Rectangle 3"/>
          <p:cNvSpPr>
            <a:spLocks noGrp="1" noChangeArrowheads="1"/>
          </p:cNvSpPr>
          <p:nvPr>
            <p:ph type="subTitle" idx="1"/>
          </p:nvPr>
        </p:nvSpPr>
        <p:spPr>
          <a:xfrm>
            <a:off x="838200" y="1219200"/>
            <a:ext cx="7010400" cy="5029200"/>
          </a:xfrm>
        </p:spPr>
        <p:txBody>
          <a:bodyPr/>
          <a:lstStyle/>
          <a:p>
            <a:pPr algn="r" eaLnBrk="1" hangingPunct="1">
              <a:lnSpc>
                <a:spcPct val="90000"/>
              </a:lnSpc>
              <a:buFontTx/>
              <a:buChar char="•"/>
            </a:pPr>
            <a:r>
              <a:rPr lang="ar-SA" sz="4000" smtClean="0"/>
              <a:t> </a:t>
            </a:r>
            <a:r>
              <a:rPr lang="ar-SA" sz="2800" smtClean="0"/>
              <a:t>يجوز للخصوم ووكلائهم الاطلاع على الدعوى أمام اللجنة .</a:t>
            </a:r>
          </a:p>
          <a:p>
            <a:pPr algn="r" eaLnBrk="1" hangingPunct="1">
              <a:lnSpc>
                <a:spcPct val="90000"/>
              </a:lnSpc>
              <a:buFontTx/>
              <a:buChar char="•"/>
            </a:pPr>
            <a:r>
              <a:rPr lang="ar-SA" sz="2800" smtClean="0"/>
              <a:t>يجوز الحكم على من خسر الدعوى بكل أو بعض ما تكبده الطرف الآخر.</a:t>
            </a:r>
          </a:p>
          <a:p>
            <a:pPr algn="r" eaLnBrk="1" hangingPunct="1">
              <a:lnSpc>
                <a:spcPct val="90000"/>
              </a:lnSpc>
              <a:buFontTx/>
              <a:buChar char="•"/>
            </a:pPr>
            <a:r>
              <a:rPr lang="ar-SA" sz="2800" smtClean="0"/>
              <a:t>يتم أثبات التخلف عن الجلسة بعد ساعة.</a:t>
            </a:r>
          </a:p>
          <a:p>
            <a:pPr algn="r" eaLnBrk="1" hangingPunct="1">
              <a:lnSpc>
                <a:spcPct val="90000"/>
              </a:lnSpc>
              <a:buFontTx/>
              <a:buChar char="•"/>
            </a:pPr>
            <a:r>
              <a:rPr lang="ar-SA" sz="2800" smtClean="0"/>
              <a:t>لا يسرى التخلف على من يتغيب بعذر قبل ميعاد الجلسة.</a:t>
            </a:r>
          </a:p>
          <a:p>
            <a:pPr algn="r" eaLnBrk="1" hangingPunct="1">
              <a:lnSpc>
                <a:spcPct val="90000"/>
              </a:lnSpc>
              <a:buFontTx/>
              <a:buChar char="•"/>
            </a:pPr>
            <a:r>
              <a:rPr lang="ar-SA" sz="2800" smtClean="0"/>
              <a:t>للجنة حق تقدير العذر.</a:t>
            </a:r>
          </a:p>
          <a:p>
            <a:pPr algn="r" eaLnBrk="1" hangingPunct="1">
              <a:lnSpc>
                <a:spcPct val="90000"/>
              </a:lnSpc>
              <a:buFontTx/>
              <a:buChar char="•"/>
            </a:pPr>
            <a:r>
              <a:rPr lang="ar-SA" sz="2800" smtClean="0"/>
              <a:t>يجب على الخصوم أن  يذكرون جميع طلباتهم دفعة واحدة.</a:t>
            </a:r>
          </a:p>
          <a:p>
            <a:pPr algn="r" eaLnBrk="1" hangingPunct="1">
              <a:lnSpc>
                <a:spcPct val="90000"/>
              </a:lnSpc>
              <a:buFontTx/>
              <a:buChar char="•"/>
            </a:pPr>
            <a:r>
              <a:rPr lang="ar-SA" sz="2800" smtClean="0"/>
              <a:t> يجوز الاتفاق على وقف الدعوى لمدة لا تزيد عن ستة أشهر.</a:t>
            </a:r>
          </a:p>
          <a:p>
            <a:pPr eaLnBrk="1" hangingPunct="1">
              <a:lnSpc>
                <a:spcPct val="90000"/>
              </a:lnSpc>
            </a:pPr>
            <a:r>
              <a:rPr lang="ar-SA" sz="2400" smtClean="0"/>
              <a:t>				</a:t>
            </a:r>
            <a:endParaRPr lang="en-US" sz="2400" smtClean="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عنصر نائب لرقم الشريحة 5"/>
          <p:cNvSpPr>
            <a:spLocks noGrp="1"/>
          </p:cNvSpPr>
          <p:nvPr>
            <p:ph type="sldNum" sz="quarter" idx="12"/>
          </p:nvPr>
        </p:nvSpPr>
        <p:spPr>
          <a:noFill/>
        </p:spPr>
        <p:txBody>
          <a:bodyPr/>
          <a:lstStyle/>
          <a:p>
            <a:fld id="{58CCB715-5C63-45E3-9AE9-92655E158DD5}" type="slidenum">
              <a:rPr lang="ar-SA" smtClean="0"/>
              <a:pPr/>
              <a:t>104</a:t>
            </a:fld>
            <a:endParaRPr lang="en-US" smtClean="0"/>
          </a:p>
        </p:txBody>
      </p:sp>
      <p:sp>
        <p:nvSpPr>
          <p:cNvPr id="107523" name="Rectangle 2"/>
          <p:cNvSpPr>
            <a:spLocks noGrp="1" noChangeArrowheads="1"/>
          </p:cNvSpPr>
          <p:nvPr>
            <p:ph type="ctrTitle"/>
          </p:nvPr>
        </p:nvSpPr>
        <p:spPr>
          <a:xfrm>
            <a:off x="685800" y="609600"/>
            <a:ext cx="7772400" cy="1470025"/>
          </a:xfrm>
        </p:spPr>
        <p:txBody>
          <a:bodyPr/>
          <a:lstStyle/>
          <a:p>
            <a:pPr eaLnBrk="1" hangingPunct="1"/>
            <a:r>
              <a:rPr lang="ar-SA" sz="800" b="1" smtClean="0"/>
              <a:t>..</a:t>
            </a:r>
            <a:endParaRPr lang="en-US" sz="800" b="1" smtClean="0"/>
          </a:p>
        </p:txBody>
      </p:sp>
      <p:sp>
        <p:nvSpPr>
          <p:cNvPr id="107524" name="Rectangle 3"/>
          <p:cNvSpPr>
            <a:spLocks noGrp="1" noChangeArrowheads="1"/>
          </p:cNvSpPr>
          <p:nvPr>
            <p:ph type="subTitle" idx="1"/>
          </p:nvPr>
        </p:nvSpPr>
        <p:spPr>
          <a:xfrm>
            <a:off x="1447800" y="1447800"/>
            <a:ext cx="6400800" cy="3657600"/>
          </a:xfrm>
        </p:spPr>
        <p:txBody>
          <a:bodyPr/>
          <a:lstStyle/>
          <a:p>
            <a:pPr algn="r" eaLnBrk="1" hangingPunct="1">
              <a:lnSpc>
                <a:spcPct val="90000"/>
              </a:lnSpc>
              <a:buFontTx/>
              <a:buChar char="•"/>
            </a:pPr>
            <a:r>
              <a:rPr lang="ar-SA" sz="4000" smtClean="0"/>
              <a:t> </a:t>
            </a:r>
            <a:r>
              <a:rPr lang="ar-SA" smtClean="0"/>
              <a:t>إذا تغيب الطرفان جاز شطب القضية.</a:t>
            </a:r>
          </a:p>
          <a:p>
            <a:pPr algn="r" eaLnBrk="1" hangingPunct="1">
              <a:lnSpc>
                <a:spcPct val="90000"/>
              </a:lnSpc>
              <a:buFontTx/>
              <a:buChar char="•"/>
            </a:pPr>
            <a:r>
              <a:rPr lang="ar-SA" smtClean="0"/>
              <a:t> الهيئة العليا لها حالات فيها :-</a:t>
            </a:r>
          </a:p>
          <a:p>
            <a:pPr algn="r" eaLnBrk="1" hangingPunct="1">
              <a:lnSpc>
                <a:spcPct val="90000"/>
              </a:lnSpc>
              <a:buFontTx/>
              <a:buChar char="-"/>
            </a:pPr>
            <a:r>
              <a:rPr lang="ar-SA" smtClean="0"/>
              <a:t>تعديل القرار .</a:t>
            </a:r>
          </a:p>
          <a:p>
            <a:pPr algn="r" eaLnBrk="1" hangingPunct="1">
              <a:lnSpc>
                <a:spcPct val="90000"/>
              </a:lnSpc>
              <a:buFontTx/>
              <a:buChar char="-"/>
            </a:pPr>
            <a:r>
              <a:rPr lang="ar-SA" smtClean="0"/>
              <a:t>رفض الطعن في القرار. </a:t>
            </a:r>
          </a:p>
          <a:p>
            <a:pPr algn="r" eaLnBrk="1" hangingPunct="1">
              <a:lnSpc>
                <a:spcPct val="90000"/>
              </a:lnSpc>
              <a:buFontTx/>
              <a:buChar char="-"/>
            </a:pPr>
            <a:r>
              <a:rPr lang="ar-SA" smtClean="0"/>
              <a:t> إلغاء القرار</a:t>
            </a:r>
            <a:r>
              <a:rPr lang="ar-SA" sz="4000" smtClean="0"/>
              <a:t>.</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عنصر نائب لرقم الشريحة 5"/>
          <p:cNvSpPr>
            <a:spLocks noGrp="1"/>
          </p:cNvSpPr>
          <p:nvPr>
            <p:ph type="sldNum" sz="quarter" idx="12"/>
          </p:nvPr>
        </p:nvSpPr>
        <p:spPr>
          <a:noFill/>
        </p:spPr>
        <p:txBody>
          <a:bodyPr/>
          <a:lstStyle/>
          <a:p>
            <a:fld id="{A93204E0-B0E4-42F4-B721-0751228342F6}" type="slidenum">
              <a:rPr lang="ar-SA" smtClean="0"/>
              <a:pPr/>
              <a:t>105</a:t>
            </a:fld>
            <a:endParaRPr lang="en-US" smtClean="0"/>
          </a:p>
        </p:txBody>
      </p:sp>
      <p:sp>
        <p:nvSpPr>
          <p:cNvPr id="108547" name="Rectangle 2"/>
          <p:cNvSpPr>
            <a:spLocks noGrp="1" noChangeArrowheads="1"/>
          </p:cNvSpPr>
          <p:nvPr>
            <p:ph type="ctrTitle"/>
          </p:nvPr>
        </p:nvSpPr>
        <p:spPr>
          <a:xfrm>
            <a:off x="685800" y="381000"/>
            <a:ext cx="7772400" cy="228600"/>
          </a:xfrm>
        </p:spPr>
        <p:txBody>
          <a:bodyPr/>
          <a:lstStyle/>
          <a:p>
            <a:pPr eaLnBrk="1" hangingPunct="1"/>
            <a:r>
              <a:rPr lang="ar-SA" sz="800" b="1" smtClean="0"/>
              <a:t>..</a:t>
            </a:r>
            <a:endParaRPr lang="en-US" sz="800" b="1" smtClean="0"/>
          </a:p>
        </p:txBody>
      </p:sp>
      <p:sp>
        <p:nvSpPr>
          <p:cNvPr id="108548" name="Rectangle 3"/>
          <p:cNvSpPr>
            <a:spLocks noGrp="1" noChangeArrowheads="1"/>
          </p:cNvSpPr>
          <p:nvPr>
            <p:ph type="subTitle" idx="1"/>
          </p:nvPr>
        </p:nvSpPr>
        <p:spPr>
          <a:xfrm>
            <a:off x="1447800" y="762000"/>
            <a:ext cx="6400800" cy="5181600"/>
          </a:xfrm>
        </p:spPr>
        <p:txBody>
          <a:bodyPr/>
          <a:lstStyle/>
          <a:p>
            <a:pPr algn="r" eaLnBrk="1" hangingPunct="1">
              <a:lnSpc>
                <a:spcPct val="90000"/>
              </a:lnSpc>
              <a:buFontTx/>
              <a:buChar char="•"/>
            </a:pPr>
            <a:r>
              <a:rPr lang="ar-SA" sz="4000" smtClean="0"/>
              <a:t> </a:t>
            </a:r>
            <a:r>
              <a:rPr lang="ar-SA" smtClean="0"/>
              <a:t>تصدر اللجنة قرار التصحيح من تلقاء نفسها أو بناء على طلب الخصوم.</a:t>
            </a:r>
          </a:p>
          <a:p>
            <a:pPr algn="r" eaLnBrk="1" hangingPunct="1">
              <a:lnSpc>
                <a:spcPct val="90000"/>
              </a:lnSpc>
              <a:buFontTx/>
              <a:buChar char="•"/>
            </a:pPr>
            <a:r>
              <a:rPr lang="ar-SA" smtClean="0"/>
              <a:t>يجوز للعامل استئناف القرار أمام مكتب العمل الذي بلغه القرار أو أمام اللجنة الابتدائية أو أمام اللجنة العليا.</a:t>
            </a:r>
          </a:p>
          <a:p>
            <a:pPr algn="r" eaLnBrk="1" hangingPunct="1">
              <a:lnSpc>
                <a:spcPct val="90000"/>
              </a:lnSpc>
              <a:buFontTx/>
              <a:buChar char="•"/>
            </a:pPr>
            <a:r>
              <a:rPr lang="ar-SA" smtClean="0"/>
              <a:t>لا تقبل الطلبات الجديدة أمام اللجنة العليا في الاستئناف .</a:t>
            </a:r>
          </a:p>
          <a:p>
            <a:pPr algn="r" eaLnBrk="1" hangingPunct="1">
              <a:lnSpc>
                <a:spcPct val="90000"/>
              </a:lnSpc>
              <a:buFontTx/>
              <a:buChar char="•"/>
            </a:pPr>
            <a:r>
              <a:rPr lang="ar-SA" smtClean="0"/>
              <a:t>إذا تخلف أيا من طرفي النزاع أجلت إلى موعد آخر وابلغ الطرف المتغيب فإذا لم يحضر صير إلى الفصل بناء على طلب الطرف الآخر.</a:t>
            </a:r>
            <a:r>
              <a:rPr lang="ar-SA" sz="4000" smtClean="0"/>
              <a:t>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عنصر نائب لرقم الشريحة 5"/>
          <p:cNvSpPr>
            <a:spLocks noGrp="1"/>
          </p:cNvSpPr>
          <p:nvPr>
            <p:ph type="sldNum" sz="quarter" idx="12"/>
          </p:nvPr>
        </p:nvSpPr>
        <p:spPr>
          <a:noFill/>
        </p:spPr>
        <p:txBody>
          <a:bodyPr/>
          <a:lstStyle/>
          <a:p>
            <a:fld id="{921FCE90-9F82-449D-989A-F633D961ECEB}" type="slidenum">
              <a:rPr lang="ar-SA" smtClean="0"/>
              <a:pPr/>
              <a:t>11</a:t>
            </a:fld>
            <a:endParaRPr lang="en-US" smtClean="0"/>
          </a:p>
        </p:txBody>
      </p:sp>
      <p:sp>
        <p:nvSpPr>
          <p:cNvPr id="12291" name="Rectangle 2"/>
          <p:cNvSpPr>
            <a:spLocks noGrp="1" noChangeArrowheads="1"/>
          </p:cNvSpPr>
          <p:nvPr>
            <p:ph type="ctrTitle"/>
          </p:nvPr>
        </p:nvSpPr>
        <p:spPr>
          <a:xfrm>
            <a:off x="685800" y="609600"/>
            <a:ext cx="7772400" cy="1470025"/>
          </a:xfrm>
        </p:spPr>
        <p:txBody>
          <a:bodyPr/>
          <a:lstStyle/>
          <a:p>
            <a:pPr eaLnBrk="1" hangingPunct="1"/>
            <a:r>
              <a:rPr lang="ar-SA" sz="5400" b="1" smtClean="0"/>
              <a:t>ب : الاجر الفعلي</a:t>
            </a:r>
            <a:endParaRPr lang="en-US" sz="5400" b="1" smtClean="0"/>
          </a:p>
        </p:txBody>
      </p:sp>
      <p:sp>
        <p:nvSpPr>
          <p:cNvPr id="12292" name="Rectangle 3"/>
          <p:cNvSpPr>
            <a:spLocks noGrp="1" noChangeArrowheads="1"/>
          </p:cNvSpPr>
          <p:nvPr>
            <p:ph type="subTitle" idx="1"/>
          </p:nvPr>
        </p:nvSpPr>
        <p:spPr>
          <a:xfrm>
            <a:off x="1371600" y="2133600"/>
            <a:ext cx="6400800" cy="3048000"/>
          </a:xfrm>
        </p:spPr>
        <p:txBody>
          <a:bodyPr/>
          <a:lstStyle/>
          <a:p>
            <a:pPr algn="r" eaLnBrk="1" hangingPunct="1">
              <a:lnSpc>
                <a:spcPct val="90000"/>
              </a:lnSpc>
              <a:buFontTx/>
              <a:buChar char="•"/>
            </a:pPr>
            <a:r>
              <a:rPr lang="ar-SA" sz="2800" smtClean="0"/>
              <a:t>الأجر الفعلي هو الأجر الأساسي + سائر الزيادات والعلاوات : سواء كانت بموجب عقد العمل او لائحة تنظيم العمل مثل :</a:t>
            </a:r>
          </a:p>
          <a:p>
            <a:pPr algn="r" eaLnBrk="1" hangingPunct="1">
              <a:lnSpc>
                <a:spcPct val="90000"/>
              </a:lnSpc>
              <a:buFontTx/>
              <a:buChar char="-"/>
            </a:pPr>
            <a:r>
              <a:rPr lang="ar-SA" sz="2800" smtClean="0"/>
              <a:t>العمولة والنسبة من الإرباح </a:t>
            </a:r>
          </a:p>
          <a:p>
            <a:pPr algn="r" eaLnBrk="1" hangingPunct="1">
              <a:lnSpc>
                <a:spcPct val="90000"/>
              </a:lnSpc>
              <a:buFontTx/>
              <a:buChar char="-"/>
            </a:pPr>
            <a:r>
              <a:rPr lang="ar-SA" sz="2800" smtClean="0"/>
              <a:t>البدلات – لقاء طاقة او مخاطر</a:t>
            </a:r>
          </a:p>
          <a:p>
            <a:pPr algn="r" eaLnBrk="1" hangingPunct="1">
              <a:lnSpc>
                <a:spcPct val="90000"/>
              </a:lnSpc>
              <a:buFontTx/>
              <a:buChar char="-"/>
            </a:pPr>
            <a:r>
              <a:rPr lang="ar-SA" sz="2800" smtClean="0"/>
              <a:t>الزيادات لقاء غلاء المعيشة وأعباء العائلة.</a:t>
            </a:r>
          </a:p>
          <a:p>
            <a:pPr algn="r" eaLnBrk="1" hangingPunct="1">
              <a:lnSpc>
                <a:spcPct val="90000"/>
              </a:lnSpc>
              <a:buFontTx/>
              <a:buChar char="-"/>
            </a:pPr>
            <a:r>
              <a:rPr lang="ar-SA" sz="2800" smtClean="0"/>
              <a:t>الميزات العينية – السيارة ، السكن.</a:t>
            </a:r>
          </a:p>
          <a:p>
            <a:pPr algn="r" eaLnBrk="1" hangingPunct="1">
              <a:lnSpc>
                <a:spcPct val="90000"/>
              </a:lnSpc>
              <a:buFontTx/>
              <a:buChar char="-"/>
            </a:pPr>
            <a:r>
              <a:rPr lang="ar-SA" sz="2800" smtClean="0"/>
              <a:t>المنح والمكافأة بشرط ضبطها واستمرارها .</a:t>
            </a:r>
          </a:p>
          <a:p>
            <a:pPr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عنصر نائب لرقم الشريحة 5"/>
          <p:cNvSpPr>
            <a:spLocks noGrp="1"/>
          </p:cNvSpPr>
          <p:nvPr>
            <p:ph type="sldNum" sz="quarter" idx="12"/>
          </p:nvPr>
        </p:nvSpPr>
        <p:spPr>
          <a:noFill/>
        </p:spPr>
        <p:txBody>
          <a:bodyPr/>
          <a:lstStyle/>
          <a:p>
            <a:fld id="{A51A8220-B7B7-4F93-8248-7D43BE34576B}" type="slidenum">
              <a:rPr lang="ar-SA" smtClean="0"/>
              <a:pPr/>
              <a:t>12</a:t>
            </a:fld>
            <a:endParaRPr lang="en-US" smtClean="0"/>
          </a:p>
        </p:txBody>
      </p:sp>
      <p:sp>
        <p:nvSpPr>
          <p:cNvPr id="13315" name="Rectangle 2"/>
          <p:cNvSpPr>
            <a:spLocks noGrp="1" noChangeArrowheads="1"/>
          </p:cNvSpPr>
          <p:nvPr>
            <p:ph type="ctrTitle"/>
          </p:nvPr>
        </p:nvSpPr>
        <p:spPr>
          <a:xfrm>
            <a:off x="685800" y="1066800"/>
            <a:ext cx="7772400" cy="1470025"/>
          </a:xfrm>
        </p:spPr>
        <p:txBody>
          <a:bodyPr/>
          <a:lstStyle/>
          <a:p>
            <a:pPr eaLnBrk="1" hangingPunct="1"/>
            <a:r>
              <a:rPr lang="ar-SA" sz="5400" b="1" smtClean="0"/>
              <a:t>ج – الخدمة المستمرة  </a:t>
            </a:r>
            <a:endParaRPr lang="en-US" sz="5400" b="1" smtClean="0"/>
          </a:p>
        </p:txBody>
      </p:sp>
      <p:sp>
        <p:nvSpPr>
          <p:cNvPr id="13316" name="Rectangle 3"/>
          <p:cNvSpPr>
            <a:spLocks noGrp="1" noChangeArrowheads="1"/>
          </p:cNvSpPr>
          <p:nvPr>
            <p:ph type="subTitle" idx="1"/>
          </p:nvPr>
        </p:nvSpPr>
        <p:spPr>
          <a:xfrm>
            <a:off x="1371600" y="2667000"/>
            <a:ext cx="6400800" cy="3048000"/>
          </a:xfrm>
        </p:spPr>
        <p:txBody>
          <a:bodyPr/>
          <a:lstStyle/>
          <a:p>
            <a:pPr algn="r" eaLnBrk="1" hangingPunct="1">
              <a:lnSpc>
                <a:spcPct val="90000"/>
              </a:lnSpc>
            </a:pPr>
            <a:r>
              <a:rPr lang="ar-SA" smtClean="0"/>
              <a:t>الخدمة المستمرة هي خدمة العامل غير المنقطعة مع صاحب العمل نفسه او خلفه النظامي وتعد مستمرة في الحالات التالية:</a:t>
            </a:r>
          </a:p>
          <a:p>
            <a:pPr algn="r" eaLnBrk="1" hangingPunct="1">
              <a:lnSpc>
                <a:spcPct val="90000"/>
              </a:lnSpc>
              <a:buFontTx/>
              <a:buChar char="-"/>
            </a:pPr>
            <a:r>
              <a:rPr lang="ar-SA" smtClean="0"/>
              <a:t>الإجازات والعطل المقررة نظاما.</a:t>
            </a:r>
          </a:p>
          <a:p>
            <a:pPr algn="r" eaLnBrk="1" hangingPunct="1">
              <a:lnSpc>
                <a:spcPct val="90000"/>
              </a:lnSpc>
              <a:buFontTx/>
              <a:buChar char="-"/>
            </a:pPr>
            <a:r>
              <a:rPr lang="ar-SA" smtClean="0"/>
              <a:t>فترة أداء الامتحانات  (جديد)</a:t>
            </a:r>
          </a:p>
          <a:p>
            <a:pPr algn="r" eaLnBrk="1" hangingPunct="1">
              <a:lnSpc>
                <a:spcPct val="90000"/>
              </a:lnSpc>
              <a:buFontTx/>
              <a:buChar char="-"/>
            </a:pPr>
            <a:r>
              <a:rPr lang="ar-SA" smtClean="0"/>
              <a:t>حالات الغياب بدون اجر على ان لا تزيد عن (20) يوم منقطعة في السنة (جديد)</a:t>
            </a:r>
            <a:r>
              <a:rPr lang="ar-SA" sz="4800" smtClean="0"/>
              <a:t>  </a:t>
            </a:r>
          </a:p>
          <a:p>
            <a:pPr algn="r" eaLnBrk="1" hangingPunct="1">
              <a:lnSpc>
                <a:spcPct val="90000"/>
              </a:lnSpc>
            </a:pPr>
            <a:endParaRPr lang="ar-SA" sz="4800" smtClean="0"/>
          </a:p>
          <a:p>
            <a:pPr eaLnBrk="1" hangingPunct="1">
              <a:lnSpc>
                <a:spcPct val="90000"/>
              </a:lnSpc>
            </a:pPr>
            <a:endParaRPr lang="en-US" sz="48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عنصر نائب لرقم الشريحة 5"/>
          <p:cNvSpPr>
            <a:spLocks noGrp="1"/>
          </p:cNvSpPr>
          <p:nvPr>
            <p:ph type="sldNum" sz="quarter" idx="12"/>
          </p:nvPr>
        </p:nvSpPr>
        <p:spPr>
          <a:noFill/>
        </p:spPr>
        <p:txBody>
          <a:bodyPr/>
          <a:lstStyle/>
          <a:p>
            <a:fld id="{476D2F9E-D749-469D-9429-0E2E8702A1CE}" type="slidenum">
              <a:rPr lang="ar-SA" smtClean="0"/>
              <a:pPr/>
              <a:t>13</a:t>
            </a:fld>
            <a:endParaRPr lang="en-US" smtClean="0"/>
          </a:p>
        </p:txBody>
      </p:sp>
      <p:sp>
        <p:nvSpPr>
          <p:cNvPr id="14339" name="Rectangle 2"/>
          <p:cNvSpPr>
            <a:spLocks noGrp="1" noChangeArrowheads="1"/>
          </p:cNvSpPr>
          <p:nvPr>
            <p:ph type="ctrTitle"/>
          </p:nvPr>
        </p:nvSpPr>
        <p:spPr>
          <a:xfrm>
            <a:off x="685800" y="1066800"/>
            <a:ext cx="7772400" cy="1470025"/>
          </a:xfrm>
        </p:spPr>
        <p:txBody>
          <a:bodyPr/>
          <a:lstStyle/>
          <a:p>
            <a:pPr eaLnBrk="1" hangingPunct="1"/>
            <a:r>
              <a:rPr lang="ar-SA" sz="5400" b="1" smtClean="0"/>
              <a:t>رابعاً : الاحكام العامة</a:t>
            </a:r>
            <a:endParaRPr lang="en-US" sz="5400" b="1" smtClean="0"/>
          </a:p>
        </p:txBody>
      </p:sp>
      <p:sp>
        <p:nvSpPr>
          <p:cNvPr id="14340" name="Rectangle 3"/>
          <p:cNvSpPr>
            <a:spLocks noGrp="1" noChangeArrowheads="1"/>
          </p:cNvSpPr>
          <p:nvPr>
            <p:ph type="subTitle" idx="1"/>
          </p:nvPr>
        </p:nvSpPr>
        <p:spPr>
          <a:xfrm>
            <a:off x="1371600" y="2667000"/>
            <a:ext cx="6400800" cy="3048000"/>
          </a:xfrm>
        </p:spPr>
        <p:txBody>
          <a:bodyPr/>
          <a:lstStyle/>
          <a:p>
            <a:pPr marL="609600" indent="-609600" algn="r" eaLnBrk="1" hangingPunct="1">
              <a:lnSpc>
                <a:spcPct val="90000"/>
              </a:lnSpc>
              <a:buFontTx/>
              <a:buAutoNum type="arabic1Minus"/>
            </a:pPr>
            <a:r>
              <a:rPr lang="ar-SA" smtClean="0"/>
              <a:t>أولوية حق المواطن في العمل </a:t>
            </a:r>
          </a:p>
          <a:p>
            <a:pPr marL="609600" indent="-609600" algn="r" eaLnBrk="1" hangingPunct="1">
              <a:lnSpc>
                <a:spcPct val="90000"/>
              </a:lnSpc>
            </a:pPr>
            <a:r>
              <a:rPr lang="ar-SA" smtClean="0"/>
              <a:t> - العمل حق للمواطن قبل غيره ولا يجوز لغيره ممارسته الا بعد توافر الشروط التالية :</a:t>
            </a:r>
          </a:p>
          <a:p>
            <a:pPr marL="609600" indent="-609600" algn="r" eaLnBrk="1" hangingPunct="1">
              <a:lnSpc>
                <a:spcPct val="90000"/>
              </a:lnSpc>
            </a:pPr>
            <a:r>
              <a:rPr lang="ar-SA" smtClean="0"/>
              <a:t>    1- ان يكون قدم للبلاد بطريقة مشروعه ومصرحاً له بالعمل.</a:t>
            </a:r>
          </a:p>
          <a:p>
            <a:pPr marL="609600" indent="-609600" algn="r" eaLnBrk="1" hangingPunct="1">
              <a:lnSpc>
                <a:spcPct val="90000"/>
              </a:lnSpc>
            </a:pPr>
            <a:r>
              <a:rPr lang="ar-SA" smtClean="0"/>
              <a:t>     2- ان يكون من ذوي الكفاءات المهنية.</a:t>
            </a:r>
          </a:p>
          <a:p>
            <a:pPr marL="609600" indent="-609600" algn="r" eaLnBrk="1" hangingPunct="1">
              <a:lnSpc>
                <a:spcPct val="90000"/>
              </a:lnSpc>
            </a:pPr>
            <a:r>
              <a:rPr lang="ar-SA" smtClean="0"/>
              <a:t>     3- ان يكون متعاقد مع صاحب عمل</a:t>
            </a:r>
            <a:r>
              <a:rPr lang="ar-SA" sz="4000" smtClean="0"/>
              <a:t> .</a:t>
            </a:r>
          </a:p>
          <a:p>
            <a:pPr marL="609600" indent="-609600" algn="r" eaLnBrk="1" hangingPunct="1">
              <a:lnSpc>
                <a:spcPct val="90000"/>
              </a:lnSpc>
            </a:pPr>
            <a:endParaRPr lang="ar-SA" sz="4000" smtClean="0"/>
          </a:p>
          <a:p>
            <a:pPr marL="609600" indent="-609600" eaLnBrk="1" hangingPunct="1">
              <a:lnSpc>
                <a:spcPct val="90000"/>
              </a:lnSpc>
            </a:pPr>
            <a:endParaRPr lang="en-US" sz="40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عنصر نائب لرقم الشريحة 5"/>
          <p:cNvSpPr>
            <a:spLocks noGrp="1"/>
          </p:cNvSpPr>
          <p:nvPr>
            <p:ph type="sldNum" sz="quarter" idx="12"/>
          </p:nvPr>
        </p:nvSpPr>
        <p:spPr>
          <a:noFill/>
        </p:spPr>
        <p:txBody>
          <a:bodyPr/>
          <a:lstStyle/>
          <a:p>
            <a:fld id="{86FFA04A-137A-42E1-A18D-CB9B05FC44EF}" type="slidenum">
              <a:rPr lang="ar-SA" smtClean="0"/>
              <a:pPr/>
              <a:t>14</a:t>
            </a:fld>
            <a:endParaRPr lang="en-US" smtClean="0"/>
          </a:p>
        </p:txBody>
      </p:sp>
      <p:sp>
        <p:nvSpPr>
          <p:cNvPr id="15363" name="Rectangle 2"/>
          <p:cNvSpPr>
            <a:spLocks noGrp="1" noChangeArrowheads="1"/>
          </p:cNvSpPr>
          <p:nvPr>
            <p:ph type="ctrTitle"/>
          </p:nvPr>
        </p:nvSpPr>
        <p:spPr>
          <a:xfrm>
            <a:off x="685800" y="304800"/>
            <a:ext cx="7772400" cy="990600"/>
          </a:xfrm>
        </p:spPr>
        <p:txBody>
          <a:bodyPr/>
          <a:lstStyle/>
          <a:p>
            <a:pPr eaLnBrk="1" hangingPunct="1"/>
            <a:r>
              <a:rPr lang="ar-SA" sz="4000" b="1" smtClean="0"/>
              <a:t>ب : الخاضعون لنظام العمل</a:t>
            </a:r>
            <a:endParaRPr lang="en-US" sz="4000" b="1" smtClean="0"/>
          </a:p>
        </p:txBody>
      </p:sp>
      <p:sp>
        <p:nvSpPr>
          <p:cNvPr id="15364" name="Rectangle 3"/>
          <p:cNvSpPr>
            <a:spLocks noGrp="1" noChangeArrowheads="1"/>
          </p:cNvSpPr>
          <p:nvPr>
            <p:ph type="subTitle" idx="1"/>
          </p:nvPr>
        </p:nvSpPr>
        <p:spPr>
          <a:xfrm>
            <a:off x="1371600" y="1371600"/>
            <a:ext cx="6400800" cy="3810000"/>
          </a:xfrm>
        </p:spPr>
        <p:txBody>
          <a:bodyPr/>
          <a:lstStyle/>
          <a:p>
            <a:pPr marL="533400" indent="-533400" algn="r" eaLnBrk="1" hangingPunct="1">
              <a:lnSpc>
                <a:spcPct val="90000"/>
              </a:lnSpc>
              <a:buFontTx/>
              <a:buAutoNum type="arabic1Minus"/>
            </a:pPr>
            <a:r>
              <a:rPr lang="ar-SA" sz="2400" smtClean="0"/>
              <a:t>كل عقد يلتزم بمقتضاه أي شخص  بالعمل لمصلحة صاحب عمل وتحت إدارته اوإشرافه مقابل أجر .</a:t>
            </a:r>
          </a:p>
          <a:p>
            <a:pPr marL="533400" indent="-533400" algn="r" eaLnBrk="1" hangingPunct="1">
              <a:lnSpc>
                <a:spcPct val="90000"/>
              </a:lnSpc>
              <a:buFontTx/>
              <a:buAutoNum type="arabic1Minus"/>
            </a:pPr>
            <a:r>
              <a:rPr lang="ar-SA" sz="2400" smtClean="0"/>
              <a:t>عمال الحكومة والهيئات والمؤسسات العامة بمن في ذلك من يعملون بالزراعة والرعي.</a:t>
            </a:r>
          </a:p>
          <a:p>
            <a:pPr marL="533400" indent="-533400" algn="r" eaLnBrk="1" hangingPunct="1">
              <a:lnSpc>
                <a:spcPct val="90000"/>
              </a:lnSpc>
            </a:pPr>
            <a:r>
              <a:rPr lang="ar-SA" sz="2400" smtClean="0"/>
              <a:t>ج – عمال المؤسسات الخيرية.</a:t>
            </a:r>
          </a:p>
          <a:p>
            <a:pPr marL="533400" indent="-533400" algn="r" eaLnBrk="1" hangingPunct="1">
              <a:lnSpc>
                <a:spcPct val="90000"/>
              </a:lnSpc>
            </a:pPr>
            <a:r>
              <a:rPr lang="ar-SA" sz="2400" smtClean="0"/>
              <a:t>د – عمال المنشآت الزراعية  التي تشغل ( 10) عمال  فأكثر .</a:t>
            </a:r>
          </a:p>
          <a:p>
            <a:pPr marL="533400" indent="-533400" algn="r" eaLnBrk="1" hangingPunct="1">
              <a:lnSpc>
                <a:spcPct val="90000"/>
              </a:lnSpc>
            </a:pPr>
            <a:r>
              <a:rPr lang="ar-SA" sz="2400" smtClean="0"/>
              <a:t>هـ - عمال المنشآت الزراعية التي تقوم بتصنيع منتجاتها. </a:t>
            </a:r>
          </a:p>
          <a:p>
            <a:pPr marL="533400" indent="-533400" algn="r" eaLnBrk="1" hangingPunct="1">
              <a:lnSpc>
                <a:spcPct val="90000"/>
              </a:lnSpc>
            </a:pPr>
            <a:r>
              <a:rPr lang="ar-SA" sz="2400" smtClean="0"/>
              <a:t>و – عقود التأهيل والتدريب .</a:t>
            </a:r>
          </a:p>
          <a:p>
            <a:pPr marL="533400" indent="-533400" algn="r" eaLnBrk="1" hangingPunct="1">
              <a:lnSpc>
                <a:spcPct val="90000"/>
              </a:lnSpc>
            </a:pPr>
            <a:r>
              <a:rPr lang="ar-SA" sz="2400" smtClean="0"/>
              <a:t>ن – يسري على العامل الموسمي والعرضي والمؤقت جميع احكام النظام. </a:t>
            </a:r>
          </a:p>
          <a:p>
            <a:pPr marL="533400" indent="-533400" algn="r" eaLnBrk="1" hangingPunct="1">
              <a:lnSpc>
                <a:spcPct val="90000"/>
              </a:lnSpc>
              <a:buFontTx/>
              <a:buAutoNum type="arabic1Minus"/>
            </a:pPr>
            <a:endParaRPr lang="ar-SA" sz="2400" smtClean="0"/>
          </a:p>
          <a:p>
            <a:pPr marL="533400" indent="-533400"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صر نائب لرقم الشريحة 5"/>
          <p:cNvSpPr>
            <a:spLocks noGrp="1"/>
          </p:cNvSpPr>
          <p:nvPr>
            <p:ph type="sldNum" sz="quarter" idx="12"/>
          </p:nvPr>
        </p:nvSpPr>
        <p:spPr>
          <a:noFill/>
        </p:spPr>
        <p:txBody>
          <a:bodyPr/>
          <a:lstStyle/>
          <a:p>
            <a:fld id="{EB3FC15A-745E-4B00-B765-02C293707959}" type="slidenum">
              <a:rPr lang="ar-SA" smtClean="0"/>
              <a:pPr/>
              <a:t>15</a:t>
            </a:fld>
            <a:endParaRPr lang="en-US" smtClean="0"/>
          </a:p>
        </p:txBody>
      </p:sp>
      <p:sp>
        <p:nvSpPr>
          <p:cNvPr id="16387" name="Rectangle 2"/>
          <p:cNvSpPr>
            <a:spLocks noGrp="1" noChangeArrowheads="1"/>
          </p:cNvSpPr>
          <p:nvPr>
            <p:ph type="ctrTitle"/>
          </p:nvPr>
        </p:nvSpPr>
        <p:spPr>
          <a:xfrm>
            <a:off x="685800" y="609600"/>
            <a:ext cx="7772400" cy="1066800"/>
          </a:xfrm>
        </p:spPr>
        <p:txBody>
          <a:bodyPr/>
          <a:lstStyle/>
          <a:p>
            <a:pPr eaLnBrk="1" hangingPunct="1"/>
            <a:r>
              <a:rPr lang="ar-SA" sz="4000" b="1" smtClean="0"/>
              <a:t>ج: المستثنون من سريان نظام العمل</a:t>
            </a:r>
            <a:endParaRPr lang="en-US" sz="4000" b="1" smtClean="0"/>
          </a:p>
        </p:txBody>
      </p:sp>
      <p:sp>
        <p:nvSpPr>
          <p:cNvPr id="16388" name="Rectangle 3"/>
          <p:cNvSpPr>
            <a:spLocks noGrp="1" noChangeArrowheads="1"/>
          </p:cNvSpPr>
          <p:nvPr>
            <p:ph type="subTitle" idx="1"/>
          </p:nvPr>
        </p:nvSpPr>
        <p:spPr>
          <a:xfrm>
            <a:off x="609600" y="2133600"/>
            <a:ext cx="7924800" cy="3810000"/>
          </a:xfrm>
        </p:spPr>
        <p:txBody>
          <a:bodyPr/>
          <a:lstStyle/>
          <a:p>
            <a:pPr marL="609600" indent="-609600" algn="r" eaLnBrk="1" hangingPunct="1">
              <a:lnSpc>
                <a:spcPct val="80000"/>
              </a:lnSpc>
              <a:buFontTx/>
              <a:buAutoNum type="arabic1Minus"/>
            </a:pPr>
            <a:r>
              <a:rPr lang="ar-SA" sz="2800" smtClean="0"/>
              <a:t>أفراد أسرة صاحب العمل  الزوجة والأصول والفروع .</a:t>
            </a:r>
          </a:p>
          <a:p>
            <a:pPr marL="609600" indent="-609600" algn="r" eaLnBrk="1" hangingPunct="1">
              <a:lnSpc>
                <a:spcPct val="80000"/>
              </a:lnSpc>
              <a:buFontTx/>
              <a:buAutoNum type="arabic1Minus"/>
            </a:pPr>
            <a:r>
              <a:rPr lang="ar-SA" sz="2800" smtClean="0"/>
              <a:t>خدم المنازل ومن في حكمهم . </a:t>
            </a:r>
          </a:p>
          <a:p>
            <a:pPr marL="609600" indent="-609600" algn="r" eaLnBrk="1" hangingPunct="1">
              <a:lnSpc>
                <a:spcPct val="80000"/>
              </a:lnSpc>
            </a:pPr>
            <a:r>
              <a:rPr lang="ar-SA" sz="2800" smtClean="0"/>
              <a:t>ج – عمال البحر للسفن ( اقل من  500 طن)</a:t>
            </a:r>
          </a:p>
          <a:p>
            <a:pPr marL="609600" indent="-609600" algn="r" eaLnBrk="1" hangingPunct="1">
              <a:lnSpc>
                <a:spcPct val="80000"/>
              </a:lnSpc>
            </a:pPr>
            <a:r>
              <a:rPr lang="ar-SA" sz="2800" smtClean="0"/>
              <a:t>د – العمال القادمون لأداء مهمة محددة لا تزيد عن شهرين</a:t>
            </a:r>
          </a:p>
          <a:p>
            <a:pPr marL="609600" indent="-609600" algn="r" eaLnBrk="1" hangingPunct="1">
              <a:lnSpc>
                <a:spcPct val="80000"/>
              </a:lnSpc>
            </a:pPr>
            <a:r>
              <a:rPr lang="ar-SA" sz="2800" smtClean="0"/>
              <a:t>هـ - لاعبو الأندية والاتحادات الرياضية ومدربوها (جديد).</a:t>
            </a:r>
          </a:p>
          <a:p>
            <a:pPr marL="609600" indent="-609600" algn="r" eaLnBrk="1" hangingPunct="1">
              <a:lnSpc>
                <a:spcPct val="80000"/>
              </a:lnSpc>
            </a:pPr>
            <a:r>
              <a:rPr lang="ar-SA" sz="2800" smtClean="0"/>
              <a:t>و – عمال الزراعة من غير الفئات المنصوص عليها  في المادة السابقة .</a:t>
            </a:r>
          </a:p>
          <a:p>
            <a:pPr marL="609600" indent="-609600" eaLnBrk="1" hangingPunct="1">
              <a:lnSpc>
                <a:spcPct val="80000"/>
              </a:lnSpc>
            </a:pPr>
            <a:endParaRPr lang="en-US" sz="2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رقم الشريحة 5"/>
          <p:cNvSpPr>
            <a:spLocks noGrp="1"/>
          </p:cNvSpPr>
          <p:nvPr>
            <p:ph type="sldNum" sz="quarter" idx="12"/>
          </p:nvPr>
        </p:nvSpPr>
        <p:spPr>
          <a:noFill/>
        </p:spPr>
        <p:txBody>
          <a:bodyPr/>
          <a:lstStyle/>
          <a:p>
            <a:fld id="{F3C00036-1BEC-4C7C-AF59-E1C9512247CF}" type="slidenum">
              <a:rPr lang="ar-SA" smtClean="0"/>
              <a:pPr/>
              <a:t>16</a:t>
            </a:fld>
            <a:endParaRPr lang="en-US" smtClean="0"/>
          </a:p>
        </p:txBody>
      </p:sp>
      <p:sp>
        <p:nvSpPr>
          <p:cNvPr id="17411" name="Rectangle 2"/>
          <p:cNvSpPr>
            <a:spLocks noGrp="1" noChangeArrowheads="1"/>
          </p:cNvSpPr>
          <p:nvPr>
            <p:ph type="ctrTitle"/>
          </p:nvPr>
        </p:nvSpPr>
        <p:spPr>
          <a:xfrm>
            <a:off x="685800" y="1066800"/>
            <a:ext cx="7772400" cy="1470025"/>
          </a:xfrm>
        </p:spPr>
        <p:txBody>
          <a:bodyPr/>
          <a:lstStyle/>
          <a:p>
            <a:pPr eaLnBrk="1" hangingPunct="1"/>
            <a:r>
              <a:rPr lang="ar-SA" sz="5400" b="1" smtClean="0"/>
              <a:t>د : بطلان الشرط المخالف</a:t>
            </a:r>
            <a:endParaRPr lang="en-US" sz="5400" b="1" smtClean="0"/>
          </a:p>
        </p:txBody>
      </p:sp>
      <p:sp>
        <p:nvSpPr>
          <p:cNvPr id="17412" name="Rectangle 3"/>
          <p:cNvSpPr>
            <a:spLocks noGrp="1" noChangeArrowheads="1"/>
          </p:cNvSpPr>
          <p:nvPr>
            <p:ph type="subTitle" idx="1"/>
          </p:nvPr>
        </p:nvSpPr>
        <p:spPr>
          <a:xfrm>
            <a:off x="1219200" y="2667000"/>
            <a:ext cx="6858000" cy="3048000"/>
          </a:xfrm>
        </p:spPr>
        <p:txBody>
          <a:bodyPr/>
          <a:lstStyle/>
          <a:p>
            <a:pPr algn="r" eaLnBrk="1" hangingPunct="1">
              <a:lnSpc>
                <a:spcPct val="80000"/>
              </a:lnSpc>
              <a:buFontTx/>
              <a:buChar char="•"/>
            </a:pPr>
            <a:r>
              <a:rPr lang="ar-SA" sz="3600" smtClean="0"/>
              <a:t>يبطل كل شرط يخالف أحكام هذا النظام أثناء سريان العقد ما لم يكن لصالح العامل.(جديد)</a:t>
            </a:r>
          </a:p>
          <a:p>
            <a:pPr algn="r" eaLnBrk="1" hangingPunct="1">
              <a:lnSpc>
                <a:spcPct val="80000"/>
              </a:lnSpc>
              <a:buFontTx/>
              <a:buChar char="•"/>
            </a:pPr>
            <a:r>
              <a:rPr lang="ar-SA" sz="3600" smtClean="0"/>
              <a:t>يبطل كل إبراء من العامل عن الحقوق الناشئة له أثناء سريان العقد ما لم يكن في صالح العامل. (جديد)</a:t>
            </a:r>
          </a:p>
          <a:p>
            <a:pPr eaLnBrk="1" hangingPunct="1">
              <a:lnSpc>
                <a:spcPct val="80000"/>
              </a:lnSpc>
            </a:pPr>
            <a:endParaRPr lang="en-US" sz="36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عنصر نائب لرقم الشريحة 5"/>
          <p:cNvSpPr>
            <a:spLocks noGrp="1"/>
          </p:cNvSpPr>
          <p:nvPr>
            <p:ph type="sldNum" sz="quarter" idx="12"/>
          </p:nvPr>
        </p:nvSpPr>
        <p:spPr>
          <a:noFill/>
        </p:spPr>
        <p:txBody>
          <a:bodyPr/>
          <a:lstStyle/>
          <a:p>
            <a:fld id="{583E30BA-4E72-4C87-8782-5BC429C0B555}" type="slidenum">
              <a:rPr lang="ar-SA" smtClean="0"/>
              <a:pPr/>
              <a:t>17</a:t>
            </a:fld>
            <a:endParaRPr lang="en-US" smtClean="0"/>
          </a:p>
        </p:txBody>
      </p:sp>
      <p:sp>
        <p:nvSpPr>
          <p:cNvPr id="18435" name="Rectangle 2"/>
          <p:cNvSpPr>
            <a:spLocks noGrp="1" noChangeArrowheads="1"/>
          </p:cNvSpPr>
          <p:nvPr>
            <p:ph type="ctrTitle"/>
          </p:nvPr>
        </p:nvSpPr>
        <p:spPr>
          <a:xfrm>
            <a:off x="685800" y="1066800"/>
            <a:ext cx="7772400" cy="1470025"/>
          </a:xfrm>
        </p:spPr>
        <p:txBody>
          <a:bodyPr/>
          <a:lstStyle/>
          <a:p>
            <a:pPr eaLnBrk="1" hangingPunct="1"/>
            <a:r>
              <a:rPr lang="ar-SA" sz="5400" b="1" smtClean="0"/>
              <a:t>اللغة المطبقة</a:t>
            </a:r>
            <a:endParaRPr lang="en-US" sz="5400" b="1" smtClean="0"/>
          </a:p>
        </p:txBody>
      </p:sp>
      <p:sp>
        <p:nvSpPr>
          <p:cNvPr id="18436" name="Rectangle 3"/>
          <p:cNvSpPr>
            <a:spLocks noGrp="1" noChangeArrowheads="1"/>
          </p:cNvSpPr>
          <p:nvPr>
            <p:ph type="subTitle" idx="1"/>
          </p:nvPr>
        </p:nvSpPr>
        <p:spPr>
          <a:xfrm>
            <a:off x="1371600" y="2667000"/>
            <a:ext cx="6400800" cy="3048000"/>
          </a:xfrm>
        </p:spPr>
        <p:txBody>
          <a:bodyPr/>
          <a:lstStyle/>
          <a:p>
            <a:pPr algn="r" eaLnBrk="1" hangingPunct="1"/>
            <a:r>
              <a:rPr lang="ar-SA" sz="4000" smtClean="0"/>
              <a:t>اللغة العربية هي اللغة واجبة الاستعمال والنص العربي هو المعتمد في حالة وجود نص آخر.</a:t>
            </a:r>
          </a:p>
          <a:p>
            <a:pPr eaLnBrk="1" hangingPunct="1"/>
            <a:endParaRPr lang="en-US" sz="40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عنصر نائب لرقم الشريحة 5"/>
          <p:cNvSpPr>
            <a:spLocks noGrp="1"/>
          </p:cNvSpPr>
          <p:nvPr>
            <p:ph type="sldNum" sz="quarter" idx="12"/>
          </p:nvPr>
        </p:nvSpPr>
        <p:spPr>
          <a:noFill/>
        </p:spPr>
        <p:txBody>
          <a:bodyPr/>
          <a:lstStyle/>
          <a:p>
            <a:fld id="{A11E454D-0838-4376-BB91-A25E227C9219}" type="slidenum">
              <a:rPr lang="ar-SA" smtClean="0"/>
              <a:pPr/>
              <a:t>18</a:t>
            </a:fld>
            <a:endParaRPr lang="en-US" smtClean="0"/>
          </a:p>
        </p:txBody>
      </p:sp>
      <p:sp>
        <p:nvSpPr>
          <p:cNvPr id="19459" name="Rectangle 2"/>
          <p:cNvSpPr>
            <a:spLocks noGrp="1" noChangeArrowheads="1"/>
          </p:cNvSpPr>
          <p:nvPr>
            <p:ph type="ctrTitle"/>
          </p:nvPr>
        </p:nvSpPr>
        <p:spPr>
          <a:xfrm>
            <a:off x="685800" y="1066800"/>
            <a:ext cx="7772400" cy="1470025"/>
          </a:xfrm>
        </p:spPr>
        <p:txBody>
          <a:bodyPr/>
          <a:lstStyle/>
          <a:p>
            <a:pPr eaLnBrk="1" hangingPunct="1"/>
            <a:r>
              <a:rPr lang="ar-SA" sz="5400" b="1" smtClean="0"/>
              <a:t>التقويم المعتمد</a:t>
            </a:r>
            <a:endParaRPr lang="en-US" sz="5400" b="1" smtClean="0"/>
          </a:p>
        </p:txBody>
      </p:sp>
      <p:sp>
        <p:nvSpPr>
          <p:cNvPr id="19460" name="Rectangle 3"/>
          <p:cNvSpPr>
            <a:spLocks noGrp="1" noChangeArrowheads="1"/>
          </p:cNvSpPr>
          <p:nvPr>
            <p:ph type="subTitle" idx="1"/>
          </p:nvPr>
        </p:nvSpPr>
        <p:spPr>
          <a:xfrm>
            <a:off x="1371600" y="2667000"/>
            <a:ext cx="6400800" cy="3048000"/>
          </a:xfrm>
        </p:spPr>
        <p:txBody>
          <a:bodyPr/>
          <a:lstStyle/>
          <a:p>
            <a:pPr algn="r" eaLnBrk="1" hangingPunct="1"/>
            <a:r>
              <a:rPr lang="ar-SA" sz="4000" smtClean="0"/>
              <a:t>تحسب جميع المدد والمواعيد بالتقويم الهجري ما لم ينص في العقد اواللائحة  على غير ذلك . </a:t>
            </a:r>
          </a:p>
          <a:p>
            <a:pPr eaLnBrk="1" hangingPunct="1"/>
            <a:endParaRPr lang="en-US" sz="40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عنصر نائب لرقم الشريحة 5"/>
          <p:cNvSpPr>
            <a:spLocks noGrp="1"/>
          </p:cNvSpPr>
          <p:nvPr>
            <p:ph type="sldNum" sz="quarter" idx="12"/>
          </p:nvPr>
        </p:nvSpPr>
        <p:spPr>
          <a:noFill/>
        </p:spPr>
        <p:txBody>
          <a:bodyPr/>
          <a:lstStyle/>
          <a:p>
            <a:fld id="{5A70B53D-360D-4870-AEB3-A5FB1062E1A1}" type="slidenum">
              <a:rPr lang="ar-SA" smtClean="0"/>
              <a:pPr/>
              <a:t>19</a:t>
            </a:fld>
            <a:endParaRPr lang="en-US" smtClean="0"/>
          </a:p>
        </p:txBody>
      </p:sp>
      <p:sp>
        <p:nvSpPr>
          <p:cNvPr id="20483" name="Rectangle 2"/>
          <p:cNvSpPr>
            <a:spLocks noGrp="1" noChangeArrowheads="1"/>
          </p:cNvSpPr>
          <p:nvPr>
            <p:ph type="ctrTitle"/>
          </p:nvPr>
        </p:nvSpPr>
        <p:spPr>
          <a:xfrm>
            <a:off x="685800" y="1066800"/>
            <a:ext cx="7772400" cy="1470025"/>
          </a:xfrm>
        </p:spPr>
        <p:txBody>
          <a:bodyPr/>
          <a:lstStyle/>
          <a:p>
            <a:pPr eaLnBrk="1" hangingPunct="1"/>
            <a:r>
              <a:rPr lang="ar-SA" sz="4800" b="1" smtClean="0"/>
              <a:t>تعدد اصحاب العمل</a:t>
            </a:r>
            <a:endParaRPr lang="en-US" sz="4800" b="1" smtClean="0"/>
          </a:p>
        </p:txBody>
      </p:sp>
      <p:sp>
        <p:nvSpPr>
          <p:cNvPr id="20484" name="Rectangle 3"/>
          <p:cNvSpPr>
            <a:spLocks noGrp="1" noChangeArrowheads="1"/>
          </p:cNvSpPr>
          <p:nvPr>
            <p:ph type="subTitle" idx="1"/>
          </p:nvPr>
        </p:nvSpPr>
        <p:spPr>
          <a:xfrm>
            <a:off x="914400" y="2438400"/>
            <a:ext cx="7391400" cy="3352800"/>
          </a:xfrm>
        </p:spPr>
        <p:txBody>
          <a:bodyPr/>
          <a:lstStyle/>
          <a:p>
            <a:pPr algn="r" eaLnBrk="1" hangingPunct="1">
              <a:lnSpc>
                <a:spcPct val="80000"/>
              </a:lnSpc>
              <a:buFontTx/>
              <a:buChar char="-"/>
            </a:pPr>
            <a:r>
              <a:rPr lang="ar-SA" smtClean="0"/>
              <a:t>اذا تعدد أصحاب العمل كانوا مسئولين بالتضامن عن حقوق العامل .</a:t>
            </a:r>
          </a:p>
          <a:p>
            <a:pPr algn="r" eaLnBrk="1" hangingPunct="1">
              <a:lnSpc>
                <a:spcPct val="80000"/>
              </a:lnSpc>
              <a:buFontTx/>
              <a:buChar char="-"/>
            </a:pPr>
            <a:r>
              <a:rPr lang="ar-SA" smtClean="0"/>
              <a:t> اذا عهد صاحب العمل الأصلي بعمل من أعماله لشخص طبيعي او معنوي وجب على الأخير ان يعطي عماله كافة الميزات التي يدفعها الأصلي لعامليه ويكونان مسئولين عنها بالتضامن.</a:t>
            </a:r>
          </a:p>
          <a:p>
            <a:pPr algn="r" eaLnBrk="1" hangingPunct="1">
              <a:lnSpc>
                <a:spcPct val="80000"/>
              </a:lnSpc>
            </a:pPr>
            <a:endParaRPr lang="ar-SA" smtClean="0"/>
          </a:p>
          <a:p>
            <a:pPr eaLnBrk="1" hangingPunct="1">
              <a:lnSpc>
                <a:spcPct val="80000"/>
              </a:lnSpc>
            </a:pPr>
            <a:endParaRPr lang="en-US" smtClean="0">
              <a:solidFill>
                <a:srgbClr val="FF33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عنوان 1"/>
          <p:cNvSpPr>
            <a:spLocks noGrp="1"/>
          </p:cNvSpPr>
          <p:nvPr>
            <p:ph type="ctrTitle"/>
          </p:nvPr>
        </p:nvSpPr>
        <p:spPr/>
        <p:txBody>
          <a:bodyPr/>
          <a:lstStyle/>
          <a:p>
            <a:r>
              <a:rPr lang="ar-SA" smtClean="0"/>
              <a:t>** مقدمة </a:t>
            </a:r>
            <a:r>
              <a:rPr lang="en-US" smtClean="0"/>
              <a:t/>
            </a:r>
            <a:br>
              <a:rPr lang="en-US" smtClean="0"/>
            </a:br>
            <a:r>
              <a:rPr lang="ar-SA" smtClean="0"/>
              <a:t/>
            </a:r>
            <a:br>
              <a:rPr lang="ar-SA" smtClean="0"/>
            </a:br>
            <a:r>
              <a:rPr lang="ar-SA" smtClean="0"/>
              <a:t>** أهمية نظام العمل </a:t>
            </a:r>
            <a:br>
              <a:rPr lang="ar-SA" smtClean="0"/>
            </a:br>
            <a:r>
              <a:rPr lang="en-US" smtClean="0"/>
              <a:t/>
            </a:r>
            <a:br>
              <a:rPr lang="en-US" smtClean="0"/>
            </a:br>
            <a:r>
              <a:rPr lang="ar-SA" smtClean="0"/>
              <a:t>- الاجتماعية </a:t>
            </a:r>
            <a:br>
              <a:rPr lang="ar-SA" smtClean="0"/>
            </a:br>
            <a:r>
              <a:rPr lang="ar-SA" smtClean="0"/>
              <a:t>- الاقتصادية </a:t>
            </a:r>
            <a:br>
              <a:rPr lang="ar-SA" smtClean="0"/>
            </a:br>
            <a:endParaRPr lang="en-US" smtClean="0"/>
          </a:p>
        </p:txBody>
      </p:sp>
      <p:sp>
        <p:nvSpPr>
          <p:cNvPr id="3075" name="عنصر نائب لرقم الشريحة 3"/>
          <p:cNvSpPr>
            <a:spLocks noGrp="1"/>
          </p:cNvSpPr>
          <p:nvPr>
            <p:ph type="sldNum" sz="quarter" idx="12"/>
          </p:nvPr>
        </p:nvSpPr>
        <p:spPr>
          <a:noFill/>
        </p:spPr>
        <p:txBody>
          <a:bodyPr/>
          <a:lstStyle/>
          <a:p>
            <a:fld id="{33282A36-037F-476E-AB9C-46184B627E97}" type="slidenum">
              <a:rPr lang="ar-SA"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عنصر نائب لرقم الشريحة 5"/>
          <p:cNvSpPr>
            <a:spLocks noGrp="1"/>
          </p:cNvSpPr>
          <p:nvPr>
            <p:ph type="sldNum" sz="quarter" idx="12"/>
          </p:nvPr>
        </p:nvSpPr>
        <p:spPr>
          <a:noFill/>
        </p:spPr>
        <p:txBody>
          <a:bodyPr/>
          <a:lstStyle/>
          <a:p>
            <a:fld id="{AC7BA376-F29A-4513-871E-94C29E92BF6F}" type="slidenum">
              <a:rPr lang="ar-SA" smtClean="0"/>
              <a:pPr/>
              <a:t>20</a:t>
            </a:fld>
            <a:endParaRPr lang="en-US" smtClean="0"/>
          </a:p>
        </p:txBody>
      </p:sp>
      <p:sp>
        <p:nvSpPr>
          <p:cNvPr id="21507" name="Rectangle 2"/>
          <p:cNvSpPr>
            <a:spLocks noGrp="1" noChangeArrowheads="1"/>
          </p:cNvSpPr>
          <p:nvPr>
            <p:ph type="ctrTitle"/>
          </p:nvPr>
        </p:nvSpPr>
        <p:spPr>
          <a:xfrm>
            <a:off x="685800" y="1066800"/>
            <a:ext cx="7772400" cy="1470025"/>
          </a:xfrm>
        </p:spPr>
        <p:txBody>
          <a:bodyPr/>
          <a:lstStyle/>
          <a:p>
            <a:pPr eaLnBrk="1" hangingPunct="1"/>
            <a:r>
              <a:rPr lang="ar-SA" sz="5400" b="1" smtClean="0"/>
              <a:t>معرفة احكام النظام</a:t>
            </a:r>
            <a:endParaRPr lang="en-US" sz="5400" b="1" smtClean="0"/>
          </a:p>
        </p:txBody>
      </p:sp>
      <p:sp>
        <p:nvSpPr>
          <p:cNvPr id="21508" name="Rectangle 3"/>
          <p:cNvSpPr>
            <a:spLocks noGrp="1" noChangeArrowheads="1"/>
          </p:cNvSpPr>
          <p:nvPr>
            <p:ph type="subTitle" idx="1"/>
          </p:nvPr>
        </p:nvSpPr>
        <p:spPr>
          <a:xfrm>
            <a:off x="1371600" y="2286000"/>
            <a:ext cx="7086600" cy="3429000"/>
          </a:xfrm>
        </p:spPr>
        <p:txBody>
          <a:bodyPr/>
          <a:lstStyle/>
          <a:p>
            <a:pPr algn="r" eaLnBrk="1" hangingPunct="1">
              <a:lnSpc>
                <a:spcPct val="80000"/>
              </a:lnSpc>
              <a:buFontTx/>
              <a:buChar char="-"/>
            </a:pPr>
            <a:endParaRPr lang="ar-SA" sz="2800" smtClean="0"/>
          </a:p>
          <a:p>
            <a:pPr algn="r" eaLnBrk="1" hangingPunct="1">
              <a:lnSpc>
                <a:spcPct val="80000"/>
              </a:lnSpc>
              <a:buFontTx/>
              <a:buChar char="-"/>
            </a:pPr>
            <a:r>
              <a:rPr lang="ar-SA" sz="2800" smtClean="0"/>
              <a:t>يجب على أطراف العمل المعرفة بأحكام نظام العمل </a:t>
            </a:r>
          </a:p>
          <a:p>
            <a:pPr algn="r" eaLnBrk="1" hangingPunct="1">
              <a:lnSpc>
                <a:spcPct val="80000"/>
              </a:lnSpc>
              <a:buFontTx/>
              <a:buChar char="-"/>
            </a:pPr>
            <a:r>
              <a:rPr lang="ar-SA" sz="2800" smtClean="0"/>
              <a:t> يجب على كل من لديه عشرة عمال أن يقدم للوزارة خلال سنة من صدور النظام، او بلوغ النصاب لائحة لتنظيم العمل .</a:t>
            </a:r>
          </a:p>
          <a:p>
            <a:pPr algn="r" eaLnBrk="1" hangingPunct="1">
              <a:lnSpc>
                <a:spcPct val="80000"/>
              </a:lnSpc>
              <a:buFontTx/>
              <a:buChar char="-"/>
            </a:pPr>
            <a:r>
              <a:rPr lang="ar-SA" sz="2800" smtClean="0"/>
              <a:t> يجب ان تشتمل على قواعد تنظيم العمل بما فيها الميزات والجزاءات وعلى ان لا تتعارض مع النظام.</a:t>
            </a:r>
          </a:p>
          <a:p>
            <a:pPr algn="r" eaLnBrk="1" hangingPunct="1">
              <a:lnSpc>
                <a:spcPct val="80000"/>
              </a:lnSpc>
              <a:buFontTx/>
              <a:buChar char="-"/>
            </a:pPr>
            <a:r>
              <a:rPr lang="ar-SA" sz="2800" smtClean="0"/>
              <a:t>يجب وضع اللائحة في مكان بارز ونشرها بأية  وسيلة تكفل معرفة العاملين بها (جديد) </a:t>
            </a:r>
          </a:p>
          <a:p>
            <a:pPr eaLnBrk="1" hangingPunct="1">
              <a:lnSpc>
                <a:spcPct val="80000"/>
              </a:lnSpc>
            </a:pPr>
            <a:endParaRPr lang="en-US" sz="28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عنصر نائب لرقم الشريحة 5"/>
          <p:cNvSpPr>
            <a:spLocks noGrp="1"/>
          </p:cNvSpPr>
          <p:nvPr>
            <p:ph type="sldNum" sz="quarter" idx="12"/>
          </p:nvPr>
        </p:nvSpPr>
        <p:spPr>
          <a:noFill/>
        </p:spPr>
        <p:txBody>
          <a:bodyPr/>
          <a:lstStyle/>
          <a:p>
            <a:fld id="{A95CA620-DC95-464A-BC47-66A0C3C79768}" type="slidenum">
              <a:rPr lang="ar-SA" smtClean="0"/>
              <a:pPr/>
              <a:t>21</a:t>
            </a:fld>
            <a:endParaRPr lang="en-US" smtClean="0"/>
          </a:p>
        </p:txBody>
      </p:sp>
      <p:sp>
        <p:nvSpPr>
          <p:cNvPr id="22531" name="Rectangle 2"/>
          <p:cNvSpPr>
            <a:spLocks noGrp="1" noChangeArrowheads="1"/>
          </p:cNvSpPr>
          <p:nvPr>
            <p:ph type="ctrTitle"/>
          </p:nvPr>
        </p:nvSpPr>
        <p:spPr>
          <a:xfrm>
            <a:off x="685800" y="1066800"/>
            <a:ext cx="7772400" cy="1470025"/>
          </a:xfrm>
        </p:spPr>
        <p:txBody>
          <a:bodyPr/>
          <a:lstStyle/>
          <a:p>
            <a:pPr eaLnBrk="1" hangingPunct="1"/>
            <a:r>
              <a:rPr lang="ar-SA" sz="5400" b="1" smtClean="0"/>
              <a:t>اعتماد اللائحة من الوزارة </a:t>
            </a:r>
            <a:endParaRPr lang="en-US" sz="5400" b="1" smtClean="0"/>
          </a:p>
        </p:txBody>
      </p:sp>
      <p:sp>
        <p:nvSpPr>
          <p:cNvPr id="22532" name="Rectangle 3"/>
          <p:cNvSpPr>
            <a:spLocks noGrp="1" noChangeArrowheads="1"/>
          </p:cNvSpPr>
          <p:nvPr>
            <p:ph type="subTitle" idx="1"/>
          </p:nvPr>
        </p:nvSpPr>
        <p:spPr>
          <a:xfrm>
            <a:off x="838200" y="2438400"/>
            <a:ext cx="7543800" cy="3352800"/>
          </a:xfrm>
        </p:spPr>
        <p:txBody>
          <a:bodyPr/>
          <a:lstStyle/>
          <a:p>
            <a:pPr algn="r" eaLnBrk="1" hangingPunct="1">
              <a:lnSpc>
                <a:spcPct val="80000"/>
              </a:lnSpc>
              <a:buFontTx/>
              <a:buChar char="-"/>
            </a:pPr>
            <a:endParaRPr lang="ar-SA" smtClean="0"/>
          </a:p>
          <a:p>
            <a:pPr algn="r" eaLnBrk="1" hangingPunct="1">
              <a:lnSpc>
                <a:spcPct val="80000"/>
              </a:lnSpc>
              <a:buFontTx/>
              <a:buChar char="-"/>
            </a:pPr>
            <a:r>
              <a:rPr lang="ar-SA" smtClean="0"/>
              <a:t>تعتمد الوزارة اللائحة  خلال 60 يوما من تاريخ تقديمها  وإذا مضت 60 يوما دون موافقة او اعتراض من الوزارة اعتبرت نافذة .</a:t>
            </a:r>
          </a:p>
          <a:p>
            <a:pPr algn="r" eaLnBrk="1" hangingPunct="1">
              <a:lnSpc>
                <a:spcPct val="80000"/>
              </a:lnSpc>
              <a:buFontTx/>
              <a:buChar char="-"/>
            </a:pPr>
            <a:r>
              <a:rPr lang="ar-SA" smtClean="0"/>
              <a:t>على صاحب العمل بعد اعتمادها إعلانها في مكان بارز أو بأي وسيلة تكفل معرفة العاملين بها.</a:t>
            </a:r>
          </a:p>
          <a:p>
            <a:pPr eaLnBrk="1" hangingPunct="1">
              <a:lnSpc>
                <a:spcPct val="80000"/>
              </a:lnSpc>
            </a:pPr>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عنصر نائب لرقم الشريحة 5"/>
          <p:cNvSpPr>
            <a:spLocks noGrp="1"/>
          </p:cNvSpPr>
          <p:nvPr>
            <p:ph type="sldNum" sz="quarter" idx="12"/>
          </p:nvPr>
        </p:nvSpPr>
        <p:spPr>
          <a:noFill/>
        </p:spPr>
        <p:txBody>
          <a:bodyPr/>
          <a:lstStyle/>
          <a:p>
            <a:fld id="{5579200B-5326-4DBC-AF88-243D5A20F6D5}" type="slidenum">
              <a:rPr lang="ar-SA" smtClean="0"/>
              <a:pPr/>
              <a:t>22</a:t>
            </a:fld>
            <a:endParaRPr lang="en-US" smtClean="0"/>
          </a:p>
        </p:txBody>
      </p:sp>
      <p:sp>
        <p:nvSpPr>
          <p:cNvPr id="23555" name="Rectangle 2"/>
          <p:cNvSpPr>
            <a:spLocks noGrp="1" noChangeArrowheads="1"/>
          </p:cNvSpPr>
          <p:nvPr>
            <p:ph type="ctrTitle"/>
          </p:nvPr>
        </p:nvSpPr>
        <p:spPr>
          <a:xfrm>
            <a:off x="685800" y="1066800"/>
            <a:ext cx="7772400" cy="1470025"/>
          </a:xfrm>
        </p:spPr>
        <p:txBody>
          <a:bodyPr/>
          <a:lstStyle/>
          <a:p>
            <a:pPr eaLnBrk="1" hangingPunct="1"/>
            <a:r>
              <a:rPr lang="ar-SA" sz="4000" b="1" smtClean="0"/>
              <a:t>اللوائح الإرشادية </a:t>
            </a:r>
            <a:endParaRPr lang="en-US" sz="4000" b="1" smtClean="0"/>
          </a:p>
        </p:txBody>
      </p:sp>
      <p:sp>
        <p:nvSpPr>
          <p:cNvPr id="23556" name="Rectangle 3"/>
          <p:cNvSpPr>
            <a:spLocks noGrp="1" noChangeArrowheads="1"/>
          </p:cNvSpPr>
          <p:nvPr>
            <p:ph type="subTitle" idx="1"/>
          </p:nvPr>
        </p:nvSpPr>
        <p:spPr>
          <a:xfrm>
            <a:off x="1371600" y="2667000"/>
            <a:ext cx="6858000" cy="3048000"/>
          </a:xfrm>
        </p:spPr>
        <p:txBody>
          <a:bodyPr/>
          <a:lstStyle/>
          <a:p>
            <a:pPr algn="r" eaLnBrk="1" hangingPunct="1"/>
            <a:r>
              <a:rPr lang="ar-SA" sz="4000" smtClean="0"/>
              <a:t>- يصدر الوزير بقرار منه نموذجاً للوائح ليسترشد بها أصحاب العمل.</a:t>
            </a:r>
          </a:p>
          <a:p>
            <a:pPr eaLnBrk="1" hangingPunct="1"/>
            <a:endParaRPr lang="en-US" sz="40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عنصر نائب لرقم الشريحة 5"/>
          <p:cNvSpPr>
            <a:spLocks noGrp="1"/>
          </p:cNvSpPr>
          <p:nvPr>
            <p:ph type="sldNum" sz="quarter" idx="12"/>
          </p:nvPr>
        </p:nvSpPr>
        <p:spPr>
          <a:noFill/>
        </p:spPr>
        <p:txBody>
          <a:bodyPr/>
          <a:lstStyle/>
          <a:p>
            <a:fld id="{22ED04FE-87BF-443F-9E6F-9AC88804BE05}" type="slidenum">
              <a:rPr lang="ar-SA" smtClean="0"/>
              <a:pPr/>
              <a:t>23</a:t>
            </a:fld>
            <a:endParaRPr lang="en-US" smtClean="0"/>
          </a:p>
        </p:txBody>
      </p:sp>
      <p:sp>
        <p:nvSpPr>
          <p:cNvPr id="24579" name="Rectangle 2"/>
          <p:cNvSpPr>
            <a:spLocks noGrp="1" noChangeArrowheads="1"/>
          </p:cNvSpPr>
          <p:nvPr>
            <p:ph type="ctrTitle"/>
          </p:nvPr>
        </p:nvSpPr>
        <p:spPr>
          <a:xfrm>
            <a:off x="685800" y="1066800"/>
            <a:ext cx="7772400" cy="1470025"/>
          </a:xfrm>
        </p:spPr>
        <p:txBody>
          <a:bodyPr/>
          <a:lstStyle/>
          <a:p>
            <a:pPr eaLnBrk="1" hangingPunct="1"/>
            <a:r>
              <a:rPr lang="ar-SA" sz="3600" b="1" smtClean="0"/>
              <a:t>استمرار الخدمة وضمان الحقوق </a:t>
            </a:r>
            <a:endParaRPr lang="en-US" sz="3600" b="1" smtClean="0"/>
          </a:p>
        </p:txBody>
      </p:sp>
      <p:sp>
        <p:nvSpPr>
          <p:cNvPr id="24580" name="Rectangle 3"/>
          <p:cNvSpPr>
            <a:spLocks noGrp="1" noChangeArrowheads="1"/>
          </p:cNvSpPr>
          <p:nvPr>
            <p:ph type="subTitle" idx="1"/>
          </p:nvPr>
        </p:nvSpPr>
        <p:spPr>
          <a:xfrm>
            <a:off x="1371600" y="2667000"/>
            <a:ext cx="6400800" cy="3048000"/>
          </a:xfrm>
        </p:spPr>
        <p:txBody>
          <a:bodyPr/>
          <a:lstStyle/>
          <a:p>
            <a:pPr algn="r" eaLnBrk="1" hangingPunct="1">
              <a:lnSpc>
                <a:spcPct val="80000"/>
              </a:lnSpc>
              <a:buFontTx/>
              <a:buChar char="•"/>
            </a:pPr>
            <a:r>
              <a:rPr lang="ar-SA" sz="2400" smtClean="0"/>
              <a:t>تبقى خدمة العامل نافذه ومستمرة في حالات الدمج، والتجزئة.</a:t>
            </a:r>
          </a:p>
          <a:p>
            <a:pPr algn="r" eaLnBrk="1" hangingPunct="1">
              <a:lnSpc>
                <a:spcPct val="80000"/>
              </a:lnSpc>
              <a:buFontTx/>
              <a:buChar char="•"/>
            </a:pPr>
            <a:r>
              <a:rPr lang="ar-SA" sz="2400" smtClean="0"/>
              <a:t>يكون الخلف والسلف مسئولين بالتضامن عن حقوق العاملين السابقة للدمج.</a:t>
            </a:r>
          </a:p>
          <a:p>
            <a:pPr algn="r" eaLnBrk="1" hangingPunct="1">
              <a:lnSpc>
                <a:spcPct val="80000"/>
              </a:lnSpc>
              <a:buFontTx/>
              <a:buChar char="•"/>
            </a:pPr>
            <a:r>
              <a:rPr lang="ar-SA" sz="2400" smtClean="0"/>
              <a:t> اذا وافق العامل على انتقال حقوقه للخلف جاز ذلك بموافقة خطية.</a:t>
            </a:r>
          </a:p>
          <a:p>
            <a:pPr algn="r" eaLnBrk="1" hangingPunct="1">
              <a:lnSpc>
                <a:spcPct val="80000"/>
              </a:lnSpc>
              <a:buFontTx/>
              <a:buChar char="•"/>
            </a:pPr>
            <a:r>
              <a:rPr lang="ar-SA" sz="2400" smtClean="0"/>
              <a:t>في حالة عدم موافقة العامل على الانتقال يطلب انهاء عقده وتسلم مستحقاته من السلف.</a:t>
            </a:r>
          </a:p>
          <a:p>
            <a:pPr eaLnBrk="1" hangingPunct="1">
              <a:lnSpc>
                <a:spcPct val="80000"/>
              </a:lnSpc>
            </a:pPr>
            <a:endParaRPr lang="en-US" sz="24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عنصر نائب لرقم الشريحة 5"/>
          <p:cNvSpPr>
            <a:spLocks noGrp="1"/>
          </p:cNvSpPr>
          <p:nvPr>
            <p:ph type="sldNum" sz="quarter" idx="12"/>
          </p:nvPr>
        </p:nvSpPr>
        <p:spPr>
          <a:noFill/>
        </p:spPr>
        <p:txBody>
          <a:bodyPr/>
          <a:lstStyle/>
          <a:p>
            <a:fld id="{36628304-D009-4F20-A539-35B90DC35C75}" type="slidenum">
              <a:rPr lang="ar-SA" smtClean="0"/>
              <a:pPr/>
              <a:t>24</a:t>
            </a:fld>
            <a:endParaRPr lang="en-US" smtClean="0"/>
          </a:p>
        </p:txBody>
      </p:sp>
      <p:sp>
        <p:nvSpPr>
          <p:cNvPr id="25603" name="Rectangle 2"/>
          <p:cNvSpPr>
            <a:spLocks noGrp="1" noChangeArrowheads="1"/>
          </p:cNvSpPr>
          <p:nvPr>
            <p:ph type="ctrTitle"/>
          </p:nvPr>
        </p:nvSpPr>
        <p:spPr>
          <a:xfrm>
            <a:off x="685800" y="1066800"/>
            <a:ext cx="7772400" cy="1470025"/>
          </a:xfrm>
        </p:spPr>
        <p:txBody>
          <a:bodyPr/>
          <a:lstStyle/>
          <a:p>
            <a:pPr eaLnBrk="1" hangingPunct="1"/>
            <a:r>
              <a:rPr lang="ar-SA" sz="5400" b="1" smtClean="0"/>
              <a:t>ديون العامل</a:t>
            </a:r>
            <a:endParaRPr lang="en-US" sz="5400" b="1" smtClean="0"/>
          </a:p>
        </p:txBody>
      </p:sp>
      <p:sp>
        <p:nvSpPr>
          <p:cNvPr id="25604" name="Rectangle 3"/>
          <p:cNvSpPr>
            <a:spLocks noGrp="1" noChangeArrowheads="1"/>
          </p:cNvSpPr>
          <p:nvPr>
            <p:ph type="subTitle" idx="1"/>
          </p:nvPr>
        </p:nvSpPr>
        <p:spPr>
          <a:xfrm>
            <a:off x="990600" y="2438400"/>
            <a:ext cx="7620000" cy="3733800"/>
          </a:xfrm>
        </p:spPr>
        <p:txBody>
          <a:bodyPr/>
          <a:lstStyle/>
          <a:p>
            <a:pPr algn="r" eaLnBrk="1" hangingPunct="1">
              <a:lnSpc>
                <a:spcPct val="90000"/>
              </a:lnSpc>
              <a:buFontTx/>
              <a:buChar char="-"/>
            </a:pPr>
            <a:r>
              <a:rPr lang="ar-SA" sz="4000" smtClean="0"/>
              <a:t>تعد حقوق العامل وورثته حقوق ذات إمتياز من الدرجة الأولى مقدمة على غيرها . </a:t>
            </a:r>
          </a:p>
          <a:p>
            <a:pPr algn="r" eaLnBrk="1" hangingPunct="1">
              <a:lnSpc>
                <a:spcPct val="90000"/>
              </a:lnSpc>
              <a:buFontTx/>
              <a:buChar char="-"/>
            </a:pPr>
            <a:r>
              <a:rPr lang="ar-SA" sz="4000" smtClean="0"/>
              <a:t> في حالة الإفلاس والتصفية يدفع للعامل مبلغ معجل يعادل أجر شهر واحد قبل سداد أي دين او مصروف.</a:t>
            </a:r>
          </a:p>
          <a:p>
            <a:pPr eaLnBrk="1" hangingPunct="1">
              <a:lnSpc>
                <a:spcPct val="90000"/>
              </a:lnSpc>
            </a:pPr>
            <a:endParaRPr lang="en-US" sz="40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عنصر نائب لرقم الشريحة 5"/>
          <p:cNvSpPr>
            <a:spLocks noGrp="1"/>
          </p:cNvSpPr>
          <p:nvPr>
            <p:ph type="sldNum" sz="quarter" idx="12"/>
          </p:nvPr>
        </p:nvSpPr>
        <p:spPr>
          <a:noFill/>
        </p:spPr>
        <p:txBody>
          <a:bodyPr/>
          <a:lstStyle/>
          <a:p>
            <a:fld id="{000A04FB-579D-45DB-A7E3-746F0066AD73}" type="slidenum">
              <a:rPr lang="ar-SA" smtClean="0"/>
              <a:pPr/>
              <a:t>25</a:t>
            </a:fld>
            <a:endParaRPr lang="en-US" smtClean="0"/>
          </a:p>
        </p:txBody>
      </p:sp>
      <p:sp>
        <p:nvSpPr>
          <p:cNvPr id="26627" name="Rectangle 2"/>
          <p:cNvSpPr>
            <a:spLocks noGrp="1" noChangeArrowheads="1"/>
          </p:cNvSpPr>
          <p:nvPr>
            <p:ph type="ctrTitle"/>
          </p:nvPr>
        </p:nvSpPr>
        <p:spPr>
          <a:xfrm>
            <a:off x="685800" y="1066800"/>
            <a:ext cx="7772400" cy="1470025"/>
          </a:xfrm>
        </p:spPr>
        <p:txBody>
          <a:bodyPr/>
          <a:lstStyle/>
          <a:p>
            <a:pPr eaLnBrk="1" hangingPunct="1"/>
            <a:r>
              <a:rPr lang="ar-SA" sz="5400" b="1" smtClean="0"/>
              <a:t>إساءة استخدام النظام</a:t>
            </a:r>
            <a:endParaRPr lang="en-US" sz="5400" b="1" smtClean="0"/>
          </a:p>
        </p:txBody>
      </p:sp>
      <p:sp>
        <p:nvSpPr>
          <p:cNvPr id="26628" name="Rectangle 3"/>
          <p:cNvSpPr>
            <a:spLocks noGrp="1" noChangeArrowheads="1"/>
          </p:cNvSpPr>
          <p:nvPr>
            <p:ph type="subTitle" idx="1"/>
          </p:nvPr>
        </p:nvSpPr>
        <p:spPr>
          <a:xfrm>
            <a:off x="914400" y="2362200"/>
            <a:ext cx="7772400" cy="3962400"/>
          </a:xfrm>
        </p:spPr>
        <p:txBody>
          <a:bodyPr/>
          <a:lstStyle/>
          <a:p>
            <a:pPr algn="r" eaLnBrk="1" hangingPunct="1">
              <a:lnSpc>
                <a:spcPct val="80000"/>
              </a:lnSpc>
              <a:buFontTx/>
              <a:buChar char="•"/>
            </a:pPr>
            <a:endParaRPr lang="ar-SA" sz="2800" smtClean="0"/>
          </a:p>
          <a:p>
            <a:pPr algn="r" eaLnBrk="1" hangingPunct="1">
              <a:lnSpc>
                <a:spcPct val="80000"/>
              </a:lnSpc>
              <a:buFontTx/>
              <a:buChar char="•"/>
            </a:pPr>
            <a:r>
              <a:rPr lang="ar-SA" sz="2800" smtClean="0"/>
              <a:t>لا يجور لأطراف العقد إساءة استخدام النظام، لان الحق غير مطلق بل مقيد بعدم الإساءة .</a:t>
            </a:r>
          </a:p>
          <a:p>
            <a:pPr algn="r" eaLnBrk="1" hangingPunct="1">
              <a:lnSpc>
                <a:spcPct val="80000"/>
              </a:lnSpc>
              <a:buFontTx/>
              <a:buChar char="•"/>
            </a:pPr>
            <a:r>
              <a:rPr lang="ar-SA" sz="2800" smtClean="0"/>
              <a:t>لا يجوز لأطراف العقد الضغط على حرية احدهما ، مثل تهديد صاحب العمل للعامل  بالفصل اذا شهد عليه في أمر خارج العمل.</a:t>
            </a:r>
          </a:p>
          <a:p>
            <a:pPr algn="r" eaLnBrk="1" hangingPunct="1">
              <a:lnSpc>
                <a:spcPct val="80000"/>
              </a:lnSpc>
              <a:buFontTx/>
              <a:buChar char="•"/>
            </a:pPr>
            <a:r>
              <a:rPr lang="ar-SA" sz="2800" smtClean="0"/>
              <a:t>لا يجوز للعامل تهديد صاحب المنشأة او التهديد بإحراق المنشأة  او الامتناع على العمل.</a:t>
            </a:r>
          </a:p>
          <a:p>
            <a:pPr algn="r" eaLnBrk="1" hangingPunct="1">
              <a:lnSpc>
                <a:spcPct val="80000"/>
              </a:lnSpc>
              <a:buFontTx/>
              <a:buChar char="•"/>
            </a:pPr>
            <a:r>
              <a:rPr lang="ar-SA" sz="2800" smtClean="0"/>
              <a:t> لا يجوز لصاحب العمل تأخير الرواتب او المعاملة الجائرة . </a:t>
            </a:r>
          </a:p>
          <a:p>
            <a:pPr algn="r" eaLnBrk="1" hangingPunct="1">
              <a:lnSpc>
                <a:spcPct val="80000"/>
              </a:lnSpc>
            </a:pPr>
            <a:endParaRPr lang="ar-SA" sz="2800" smtClean="0"/>
          </a:p>
          <a:p>
            <a:pPr eaLnBrk="1" hangingPunct="1">
              <a:lnSpc>
                <a:spcPct val="80000"/>
              </a:lnSpc>
            </a:pPr>
            <a:endParaRPr lang="en-US" sz="28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عنصر نائب لرقم الشريحة 5"/>
          <p:cNvSpPr>
            <a:spLocks noGrp="1"/>
          </p:cNvSpPr>
          <p:nvPr>
            <p:ph type="sldNum" sz="quarter" idx="12"/>
          </p:nvPr>
        </p:nvSpPr>
        <p:spPr>
          <a:noFill/>
        </p:spPr>
        <p:txBody>
          <a:bodyPr/>
          <a:lstStyle/>
          <a:p>
            <a:fld id="{164E021D-CCA0-4184-AE38-8979E8749B8E}" type="slidenum">
              <a:rPr lang="ar-SA" smtClean="0"/>
              <a:pPr/>
              <a:t>26</a:t>
            </a:fld>
            <a:endParaRPr lang="en-US" smtClean="0"/>
          </a:p>
        </p:txBody>
      </p:sp>
      <p:sp>
        <p:nvSpPr>
          <p:cNvPr id="27651" name="Rectangle 2"/>
          <p:cNvSpPr>
            <a:spLocks noGrp="1" noChangeArrowheads="1"/>
          </p:cNvSpPr>
          <p:nvPr>
            <p:ph type="ctrTitle"/>
          </p:nvPr>
        </p:nvSpPr>
        <p:spPr>
          <a:xfrm>
            <a:off x="685800" y="1066800"/>
            <a:ext cx="7772400" cy="1470025"/>
          </a:xfrm>
        </p:spPr>
        <p:txBody>
          <a:bodyPr/>
          <a:lstStyle/>
          <a:p>
            <a:pPr eaLnBrk="1" hangingPunct="1"/>
            <a:r>
              <a:rPr lang="ar-SA" sz="5400" b="1" smtClean="0"/>
              <a:t>استقطاب السعوديين </a:t>
            </a:r>
            <a:endParaRPr lang="en-US" sz="5400" b="1" smtClean="0"/>
          </a:p>
        </p:txBody>
      </p:sp>
      <p:sp>
        <p:nvSpPr>
          <p:cNvPr id="27652" name="Rectangle 3"/>
          <p:cNvSpPr>
            <a:spLocks noGrp="1" noChangeArrowheads="1"/>
          </p:cNvSpPr>
          <p:nvPr>
            <p:ph type="subTitle" idx="1"/>
          </p:nvPr>
        </p:nvSpPr>
        <p:spPr>
          <a:xfrm>
            <a:off x="1371600" y="2667000"/>
            <a:ext cx="6400800" cy="3048000"/>
          </a:xfrm>
        </p:spPr>
        <p:txBody>
          <a:bodyPr/>
          <a:lstStyle/>
          <a:p>
            <a:pPr algn="r" eaLnBrk="1" hangingPunct="1">
              <a:lnSpc>
                <a:spcPct val="80000"/>
              </a:lnSpc>
              <a:buFontTx/>
              <a:buChar char="•"/>
            </a:pPr>
            <a:r>
              <a:rPr lang="ar-SA" sz="2400" smtClean="0"/>
              <a:t>على جميع المنشآت استقطاب السعوديين وتدريبهم وتأهيلهم للعمل.</a:t>
            </a:r>
          </a:p>
          <a:p>
            <a:pPr algn="r" eaLnBrk="1" hangingPunct="1">
              <a:lnSpc>
                <a:spcPct val="80000"/>
              </a:lnSpc>
              <a:buFontTx/>
              <a:buChar char="•"/>
            </a:pPr>
            <a:r>
              <a:rPr lang="ar-SA" sz="2400" smtClean="0"/>
              <a:t>يجب أن لا تقل نسبة السعودة عن 75 %  من مجموع عماله .</a:t>
            </a:r>
          </a:p>
          <a:p>
            <a:pPr algn="r" eaLnBrk="1" hangingPunct="1">
              <a:lnSpc>
                <a:spcPct val="80000"/>
              </a:lnSpc>
              <a:buFontTx/>
              <a:buChar char="•"/>
            </a:pPr>
            <a:r>
              <a:rPr lang="ar-SA" sz="2400" smtClean="0"/>
              <a:t>يجوز لوزير العمل بتخفيض النسبة في حالة عدم توفر المؤهلات في السعوديين.</a:t>
            </a:r>
          </a:p>
          <a:p>
            <a:pPr algn="r" eaLnBrk="1" hangingPunct="1">
              <a:lnSpc>
                <a:spcPct val="80000"/>
              </a:lnSpc>
              <a:buFontTx/>
              <a:buChar char="•"/>
            </a:pPr>
            <a:r>
              <a:rPr lang="ar-SA" sz="2400" smtClean="0"/>
              <a:t>المقصود بالسعودة - تحقيق النسبة من الوظائف المتاحة وصولا الى النسبة من مجموع العمالة.</a:t>
            </a:r>
          </a:p>
          <a:p>
            <a:pPr eaLnBrk="1" hangingPunct="1">
              <a:lnSpc>
                <a:spcPct val="80000"/>
              </a:lnSpc>
            </a:pPr>
            <a:endParaRPr lang="en-US" sz="24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عنصر نائب لرقم الشريحة 5"/>
          <p:cNvSpPr>
            <a:spLocks noGrp="1"/>
          </p:cNvSpPr>
          <p:nvPr>
            <p:ph type="sldNum" sz="quarter" idx="12"/>
          </p:nvPr>
        </p:nvSpPr>
        <p:spPr>
          <a:noFill/>
        </p:spPr>
        <p:txBody>
          <a:bodyPr/>
          <a:lstStyle/>
          <a:p>
            <a:fld id="{AD7A84E7-3ED9-4C16-B72B-9E3D3A477F25}" type="slidenum">
              <a:rPr lang="ar-SA" smtClean="0"/>
              <a:pPr/>
              <a:t>27</a:t>
            </a:fld>
            <a:endParaRPr lang="en-US" smtClean="0"/>
          </a:p>
        </p:txBody>
      </p:sp>
      <p:sp>
        <p:nvSpPr>
          <p:cNvPr id="28675" name="Rectangle 2"/>
          <p:cNvSpPr>
            <a:spLocks noGrp="1" noChangeArrowheads="1"/>
          </p:cNvSpPr>
          <p:nvPr>
            <p:ph type="ctrTitle"/>
          </p:nvPr>
        </p:nvSpPr>
        <p:spPr>
          <a:xfrm>
            <a:off x="685800" y="1066800"/>
            <a:ext cx="7772400" cy="1470025"/>
          </a:xfrm>
        </p:spPr>
        <p:txBody>
          <a:bodyPr/>
          <a:lstStyle/>
          <a:p>
            <a:pPr eaLnBrk="1" hangingPunct="1"/>
            <a:r>
              <a:rPr lang="ar-SA" sz="5400" b="1" smtClean="0"/>
              <a:t>تشغيل المعاقين </a:t>
            </a:r>
            <a:endParaRPr lang="en-US" sz="5400" b="1" smtClean="0"/>
          </a:p>
        </p:txBody>
      </p:sp>
      <p:sp>
        <p:nvSpPr>
          <p:cNvPr id="28676" name="Rectangle 3"/>
          <p:cNvSpPr>
            <a:spLocks noGrp="1" noChangeArrowheads="1"/>
          </p:cNvSpPr>
          <p:nvPr>
            <p:ph type="subTitle" idx="1"/>
          </p:nvPr>
        </p:nvSpPr>
        <p:spPr>
          <a:xfrm>
            <a:off x="838200" y="2362200"/>
            <a:ext cx="7391400" cy="3657600"/>
          </a:xfrm>
        </p:spPr>
        <p:txBody>
          <a:bodyPr/>
          <a:lstStyle/>
          <a:p>
            <a:pPr algn="r" eaLnBrk="1" hangingPunct="1">
              <a:lnSpc>
                <a:spcPct val="90000"/>
              </a:lnSpc>
              <a:buFontTx/>
              <a:buChar char="•"/>
            </a:pPr>
            <a:r>
              <a:rPr lang="ar-SA" sz="3600" smtClean="0"/>
              <a:t>من يستخدم 25 عاملا عليه ان يشغل 4 % من المعوقين.</a:t>
            </a:r>
          </a:p>
          <a:p>
            <a:pPr algn="r" eaLnBrk="1" hangingPunct="1">
              <a:lnSpc>
                <a:spcPct val="90000"/>
              </a:lnSpc>
              <a:buFontTx/>
              <a:buChar char="•"/>
            </a:pPr>
            <a:r>
              <a:rPr lang="ar-SA" sz="3600" smtClean="0"/>
              <a:t>إصدار الوزير قرار المعوق بأربعة  في حالة الاستقدام أي في حساب السعودة. </a:t>
            </a:r>
          </a:p>
          <a:p>
            <a:pPr algn="r" eaLnBrk="1" hangingPunct="1">
              <a:lnSpc>
                <a:spcPct val="90000"/>
              </a:lnSpc>
              <a:buFontTx/>
              <a:buChar char="•"/>
            </a:pPr>
            <a:r>
              <a:rPr lang="ar-SA" sz="3600" smtClean="0"/>
              <a:t>العبرة بالإمكانية المتاحة وليس العدد.</a:t>
            </a:r>
          </a:p>
          <a:p>
            <a:pPr eaLnBrk="1" hangingPunct="1">
              <a:lnSpc>
                <a:spcPct val="90000"/>
              </a:lnSpc>
            </a:pPr>
            <a:endParaRPr lang="en-US" sz="36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عنصر نائب لرقم الشريحة 5"/>
          <p:cNvSpPr>
            <a:spLocks noGrp="1"/>
          </p:cNvSpPr>
          <p:nvPr>
            <p:ph type="sldNum" sz="quarter" idx="12"/>
          </p:nvPr>
        </p:nvSpPr>
        <p:spPr>
          <a:noFill/>
        </p:spPr>
        <p:txBody>
          <a:bodyPr/>
          <a:lstStyle/>
          <a:p>
            <a:fld id="{2E50D2B4-A1D8-4AC5-A2FA-6AFEBBBB0F92}" type="slidenum">
              <a:rPr lang="ar-SA" smtClean="0"/>
              <a:pPr/>
              <a:t>28</a:t>
            </a:fld>
            <a:endParaRPr lang="en-US" smtClean="0"/>
          </a:p>
        </p:txBody>
      </p:sp>
      <p:sp>
        <p:nvSpPr>
          <p:cNvPr id="29699" name="Rectangle 2"/>
          <p:cNvSpPr>
            <a:spLocks noGrp="1" noChangeArrowheads="1"/>
          </p:cNvSpPr>
          <p:nvPr>
            <p:ph type="ctrTitle"/>
          </p:nvPr>
        </p:nvSpPr>
        <p:spPr>
          <a:xfrm>
            <a:off x="685800" y="1066800"/>
            <a:ext cx="7772400" cy="1470025"/>
          </a:xfrm>
        </p:spPr>
        <p:txBody>
          <a:bodyPr/>
          <a:lstStyle/>
          <a:p>
            <a:pPr eaLnBrk="1" hangingPunct="1"/>
            <a:r>
              <a:rPr lang="ar-SA" b="1" smtClean="0"/>
              <a:t>نقص قدرات العامل نتيجة الاصابة</a:t>
            </a:r>
            <a:endParaRPr lang="en-US" b="1" smtClean="0"/>
          </a:p>
        </p:txBody>
      </p:sp>
      <p:sp>
        <p:nvSpPr>
          <p:cNvPr id="29700" name="Rectangle 3"/>
          <p:cNvSpPr>
            <a:spLocks noGrp="1" noChangeArrowheads="1"/>
          </p:cNvSpPr>
          <p:nvPr>
            <p:ph type="subTitle" idx="1"/>
          </p:nvPr>
        </p:nvSpPr>
        <p:spPr>
          <a:xfrm>
            <a:off x="914400" y="2590800"/>
            <a:ext cx="7315200" cy="3429000"/>
          </a:xfrm>
        </p:spPr>
        <p:txBody>
          <a:bodyPr/>
          <a:lstStyle/>
          <a:p>
            <a:pPr algn="r" eaLnBrk="1" hangingPunct="1">
              <a:lnSpc>
                <a:spcPct val="80000"/>
              </a:lnSpc>
              <a:buFontTx/>
              <a:buChar char="•"/>
            </a:pPr>
            <a:r>
              <a:rPr lang="ar-SA" sz="3600" smtClean="0"/>
              <a:t>إذا أصيب عامل إصابة عمل ونتج عنها نقص في قدرات العامل جاز لصاحب العمل أن يحوله إلى عمل يتناسب مع قدراته.</a:t>
            </a:r>
          </a:p>
          <a:p>
            <a:pPr algn="r" eaLnBrk="1" hangingPunct="1">
              <a:lnSpc>
                <a:spcPct val="80000"/>
              </a:lnSpc>
              <a:buFontTx/>
              <a:buChar char="•"/>
            </a:pPr>
            <a:r>
              <a:rPr lang="ar-SA" sz="3600" smtClean="0"/>
              <a:t> لا يخل تحويله عما يستحقه من تعويض.</a:t>
            </a:r>
          </a:p>
          <a:p>
            <a:pPr algn="r" eaLnBrk="1" hangingPunct="1">
              <a:lnSpc>
                <a:spcPct val="80000"/>
              </a:lnSpc>
              <a:buFontTx/>
              <a:buChar char="•"/>
            </a:pPr>
            <a:r>
              <a:rPr lang="ar-SA" sz="3600" smtClean="0"/>
              <a:t>إذا كان راتب العامل الجديد اقل من السابق فلا ضير.</a:t>
            </a:r>
          </a:p>
          <a:p>
            <a:pPr algn="r" eaLnBrk="1" hangingPunct="1">
              <a:lnSpc>
                <a:spcPct val="80000"/>
              </a:lnSpc>
            </a:pPr>
            <a:endParaRPr lang="ar-SA" sz="3600" smtClean="0"/>
          </a:p>
          <a:p>
            <a:pPr eaLnBrk="1" hangingPunct="1">
              <a:lnSpc>
                <a:spcPct val="80000"/>
              </a:lnSpc>
            </a:pPr>
            <a:endParaRPr lang="en-US" sz="36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عنصر نائب لرقم الشريحة 5"/>
          <p:cNvSpPr>
            <a:spLocks noGrp="1"/>
          </p:cNvSpPr>
          <p:nvPr>
            <p:ph type="sldNum" sz="quarter" idx="12"/>
          </p:nvPr>
        </p:nvSpPr>
        <p:spPr>
          <a:noFill/>
        </p:spPr>
        <p:txBody>
          <a:bodyPr/>
          <a:lstStyle/>
          <a:p>
            <a:fld id="{000652F8-6C8E-4FFA-A5CC-9A6C6923D71A}" type="slidenum">
              <a:rPr lang="ar-SA" smtClean="0"/>
              <a:pPr/>
              <a:t>29</a:t>
            </a:fld>
            <a:endParaRPr lang="en-US" smtClean="0"/>
          </a:p>
        </p:txBody>
      </p:sp>
      <p:sp>
        <p:nvSpPr>
          <p:cNvPr id="30723" name="Rectangle 2"/>
          <p:cNvSpPr>
            <a:spLocks noGrp="1" noChangeArrowheads="1"/>
          </p:cNvSpPr>
          <p:nvPr>
            <p:ph type="ctrTitle"/>
          </p:nvPr>
        </p:nvSpPr>
        <p:spPr>
          <a:xfrm>
            <a:off x="685800" y="1066800"/>
            <a:ext cx="7772400" cy="1470025"/>
          </a:xfrm>
        </p:spPr>
        <p:txBody>
          <a:bodyPr/>
          <a:lstStyle/>
          <a:p>
            <a:pPr eaLnBrk="1" hangingPunct="1"/>
            <a:r>
              <a:rPr lang="ar-SA" sz="5400" b="1" smtClean="0"/>
              <a:t>توظيف المواطنين </a:t>
            </a:r>
            <a:endParaRPr lang="en-US" sz="5400" b="1" smtClean="0"/>
          </a:p>
        </p:txBody>
      </p:sp>
      <p:sp>
        <p:nvSpPr>
          <p:cNvPr id="30724" name="Rectangle 3"/>
          <p:cNvSpPr>
            <a:spLocks noGrp="1" noChangeArrowheads="1"/>
          </p:cNvSpPr>
          <p:nvPr>
            <p:ph type="subTitle" idx="1"/>
          </p:nvPr>
        </p:nvSpPr>
        <p:spPr>
          <a:xfrm>
            <a:off x="1066800" y="2667000"/>
            <a:ext cx="6705600" cy="3048000"/>
          </a:xfrm>
        </p:spPr>
        <p:txBody>
          <a:bodyPr/>
          <a:lstStyle/>
          <a:p>
            <a:pPr algn="r" eaLnBrk="1" hangingPunct="1">
              <a:lnSpc>
                <a:spcPct val="80000"/>
              </a:lnSpc>
              <a:buFontTx/>
              <a:buChar char="-"/>
            </a:pPr>
            <a:r>
              <a:rPr lang="ar-SA" sz="3600" smtClean="0"/>
              <a:t>لا يجوز لشخص معنوي او طبيعي توظيف السعوديين او استقدام الأجانب الا بموجب ترخيص.</a:t>
            </a:r>
          </a:p>
          <a:p>
            <a:pPr algn="r" eaLnBrk="1" hangingPunct="1">
              <a:lnSpc>
                <a:spcPct val="80000"/>
              </a:lnSpc>
              <a:buFontTx/>
              <a:buChar char="-"/>
            </a:pPr>
            <a:r>
              <a:rPr lang="ar-SA" sz="3600" smtClean="0"/>
              <a:t> تحدد اللائحة طريقة التوظيف والاستقدام وطريقة الحصول على الترخيص وتجديده وإلغاءه. </a:t>
            </a:r>
          </a:p>
          <a:p>
            <a:pPr algn="r" eaLnBrk="1" hangingPunct="1">
              <a:lnSpc>
                <a:spcPct val="80000"/>
              </a:lnSpc>
            </a:pPr>
            <a:endParaRPr lang="ar-SA" sz="3600" smtClean="0"/>
          </a:p>
          <a:p>
            <a:pPr eaLnBrk="1" hangingPunct="1">
              <a:lnSpc>
                <a:spcPct val="80000"/>
              </a:lnSpc>
            </a:pPr>
            <a:endParaRPr lang="en-US" sz="36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عنوان 1"/>
          <p:cNvSpPr>
            <a:spLocks noGrp="1"/>
          </p:cNvSpPr>
          <p:nvPr>
            <p:ph type="ctrTitle"/>
          </p:nvPr>
        </p:nvSpPr>
        <p:spPr/>
        <p:txBody>
          <a:bodyPr/>
          <a:lstStyle/>
          <a:p>
            <a:r>
              <a:rPr lang="ar-SA" smtClean="0"/>
              <a:t>** تطور نظام العمل في المملكة العربية السعودية </a:t>
            </a:r>
            <a:endParaRPr lang="en-US" smtClean="0"/>
          </a:p>
        </p:txBody>
      </p:sp>
      <p:sp>
        <p:nvSpPr>
          <p:cNvPr id="4099" name="عنصر نائب لرقم الشريحة 3"/>
          <p:cNvSpPr>
            <a:spLocks noGrp="1"/>
          </p:cNvSpPr>
          <p:nvPr>
            <p:ph type="sldNum" sz="quarter" idx="12"/>
          </p:nvPr>
        </p:nvSpPr>
        <p:spPr>
          <a:noFill/>
        </p:spPr>
        <p:txBody>
          <a:bodyPr/>
          <a:lstStyle/>
          <a:p>
            <a:fld id="{821A89F1-7CBF-4770-A181-E224B1A15FA2}" type="slidenum">
              <a:rPr lang="ar-SA" smtClean="0"/>
              <a:pPr/>
              <a:t>3</a:t>
            </a:fld>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عنصر نائب لرقم الشريحة 5"/>
          <p:cNvSpPr>
            <a:spLocks noGrp="1"/>
          </p:cNvSpPr>
          <p:nvPr>
            <p:ph type="sldNum" sz="quarter" idx="12"/>
          </p:nvPr>
        </p:nvSpPr>
        <p:spPr>
          <a:noFill/>
        </p:spPr>
        <p:txBody>
          <a:bodyPr/>
          <a:lstStyle/>
          <a:p>
            <a:fld id="{B945630E-7028-4DC8-89F8-47C942149A60}" type="slidenum">
              <a:rPr lang="ar-SA" smtClean="0"/>
              <a:pPr/>
              <a:t>30</a:t>
            </a:fld>
            <a:endParaRPr lang="en-US" smtClean="0"/>
          </a:p>
        </p:txBody>
      </p:sp>
      <p:sp>
        <p:nvSpPr>
          <p:cNvPr id="31747" name="Rectangle 2"/>
          <p:cNvSpPr>
            <a:spLocks noGrp="1" noChangeArrowheads="1"/>
          </p:cNvSpPr>
          <p:nvPr>
            <p:ph type="ctrTitle"/>
          </p:nvPr>
        </p:nvSpPr>
        <p:spPr>
          <a:xfrm>
            <a:off x="685800" y="1066800"/>
            <a:ext cx="7772400" cy="1470025"/>
          </a:xfrm>
        </p:spPr>
        <p:txBody>
          <a:bodyPr/>
          <a:lstStyle/>
          <a:p>
            <a:pPr eaLnBrk="1" hangingPunct="1"/>
            <a:r>
              <a:rPr lang="ar-SA" sz="4000" b="1" smtClean="0"/>
              <a:t>عدم المنافسة للسعوديين </a:t>
            </a:r>
            <a:endParaRPr lang="en-US" sz="4000" b="1" smtClean="0"/>
          </a:p>
        </p:txBody>
      </p:sp>
      <p:sp>
        <p:nvSpPr>
          <p:cNvPr id="31748" name="Rectangle 3"/>
          <p:cNvSpPr>
            <a:spLocks noGrp="1" noChangeArrowheads="1"/>
          </p:cNvSpPr>
          <p:nvPr>
            <p:ph type="subTitle" idx="1"/>
          </p:nvPr>
        </p:nvSpPr>
        <p:spPr>
          <a:xfrm>
            <a:off x="1447800" y="2743200"/>
            <a:ext cx="6400800" cy="2667000"/>
          </a:xfrm>
        </p:spPr>
        <p:txBody>
          <a:bodyPr/>
          <a:lstStyle/>
          <a:p>
            <a:pPr algn="r" eaLnBrk="1" hangingPunct="1">
              <a:lnSpc>
                <a:spcPct val="90000"/>
              </a:lnSpc>
              <a:buFontTx/>
              <a:buChar char="-"/>
            </a:pPr>
            <a:r>
              <a:rPr lang="ar-SA" smtClean="0"/>
              <a:t>قبل تجديد رخصة العمل لغير السعودي يجب ان يتم التأكد انه لا يوجد سعودي تتوفر فيه الشروط. </a:t>
            </a:r>
          </a:p>
          <a:p>
            <a:pPr algn="r" eaLnBrk="1" hangingPunct="1">
              <a:lnSpc>
                <a:spcPct val="90000"/>
              </a:lnSpc>
              <a:buFontTx/>
              <a:buChar char="-"/>
            </a:pPr>
            <a:r>
              <a:rPr lang="ar-SA" smtClean="0"/>
              <a:t> لا يغني عن رخصة العمل أي ترخيص صادر من جهة أخرى .</a:t>
            </a:r>
          </a:p>
          <a:p>
            <a:pPr algn="r" eaLnBrk="1" hangingPunct="1">
              <a:lnSpc>
                <a:spcPct val="90000"/>
              </a:lnSpc>
              <a:buFontTx/>
              <a:buChar char="-"/>
            </a:pPr>
            <a:r>
              <a:rPr lang="ar-SA" smtClean="0"/>
              <a:t> على الوزير ان يحدد الأعمال التي يحظر على غير السعوديين العمل بها. </a:t>
            </a:r>
          </a:p>
          <a:p>
            <a:pPr eaLnBrk="1" hangingPunct="1">
              <a:lnSpc>
                <a:spcPct val="90000"/>
              </a:lnSpc>
            </a:pPr>
            <a:r>
              <a:rPr lang="ar-SA" smtClean="0"/>
              <a:t>				</a:t>
            </a:r>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عنصر نائب لرقم الشريحة 5"/>
          <p:cNvSpPr>
            <a:spLocks noGrp="1"/>
          </p:cNvSpPr>
          <p:nvPr>
            <p:ph type="sldNum" sz="quarter" idx="12"/>
          </p:nvPr>
        </p:nvSpPr>
        <p:spPr>
          <a:noFill/>
        </p:spPr>
        <p:txBody>
          <a:bodyPr/>
          <a:lstStyle/>
          <a:p>
            <a:fld id="{51EB488F-B9F0-4B9A-BF88-43B83586FBBA}" type="slidenum">
              <a:rPr lang="ar-SA" smtClean="0"/>
              <a:pPr/>
              <a:t>31</a:t>
            </a:fld>
            <a:endParaRPr lang="en-US" smtClean="0"/>
          </a:p>
        </p:txBody>
      </p:sp>
      <p:sp>
        <p:nvSpPr>
          <p:cNvPr id="32771" name="Rectangle 2"/>
          <p:cNvSpPr>
            <a:spLocks noGrp="1" noChangeArrowheads="1"/>
          </p:cNvSpPr>
          <p:nvPr>
            <p:ph type="ctrTitle"/>
          </p:nvPr>
        </p:nvSpPr>
        <p:spPr>
          <a:xfrm>
            <a:off x="685800" y="1066800"/>
            <a:ext cx="7772400" cy="1470025"/>
          </a:xfrm>
        </p:spPr>
        <p:txBody>
          <a:bodyPr/>
          <a:lstStyle/>
          <a:p>
            <a:pPr eaLnBrk="1" hangingPunct="1"/>
            <a:r>
              <a:rPr lang="ar-SA" sz="5400" b="1" smtClean="0"/>
              <a:t>تجديد العقد لغير السعوديين </a:t>
            </a:r>
            <a:endParaRPr lang="en-US" sz="5400" b="1" smtClean="0"/>
          </a:p>
        </p:txBody>
      </p:sp>
      <p:sp>
        <p:nvSpPr>
          <p:cNvPr id="32772" name="Rectangle 3"/>
          <p:cNvSpPr>
            <a:spLocks noGrp="1" noChangeArrowheads="1"/>
          </p:cNvSpPr>
          <p:nvPr>
            <p:ph type="subTitle" idx="1"/>
          </p:nvPr>
        </p:nvSpPr>
        <p:spPr>
          <a:xfrm>
            <a:off x="1447800" y="2743200"/>
            <a:ext cx="6400800" cy="2667000"/>
          </a:xfrm>
        </p:spPr>
        <p:txBody>
          <a:bodyPr/>
          <a:lstStyle/>
          <a:p>
            <a:pPr algn="r" eaLnBrk="1" hangingPunct="1">
              <a:lnSpc>
                <a:spcPct val="90000"/>
              </a:lnSpc>
              <a:buFontTx/>
              <a:buChar char="•"/>
            </a:pPr>
            <a:r>
              <a:rPr lang="ar-SA" sz="3600" smtClean="0"/>
              <a:t>يجب أن يكون عقد العمل لغير السعودي مكتوباً ومحدد المدة.</a:t>
            </a:r>
          </a:p>
          <a:p>
            <a:pPr algn="r" eaLnBrk="1" hangingPunct="1">
              <a:lnSpc>
                <a:spcPct val="90000"/>
              </a:lnSpc>
              <a:buFontTx/>
              <a:buChar char="•"/>
            </a:pPr>
            <a:r>
              <a:rPr lang="ar-SA" sz="3600" smtClean="0"/>
              <a:t>إذا خلا العقد من المدة فان مدة رخصة العمل هي مدة العقد (سنه – سنتين)</a:t>
            </a:r>
            <a:r>
              <a:rPr lang="ar-SA" sz="4000" smtClean="0"/>
              <a:t> </a:t>
            </a:r>
          </a:p>
          <a:p>
            <a:pPr algn="r" eaLnBrk="1" hangingPunct="1">
              <a:lnSpc>
                <a:spcPct val="90000"/>
              </a:lnSpc>
            </a:pPr>
            <a:r>
              <a:rPr lang="ar-SA" sz="4000" smtClean="0"/>
              <a:t>                                       </a:t>
            </a:r>
            <a:r>
              <a:rPr lang="ar-SA" sz="2800" smtClean="0"/>
              <a:t>م</a:t>
            </a:r>
            <a:r>
              <a:rPr lang="ar-SA" sz="4000" smtClean="0"/>
              <a:t> </a:t>
            </a:r>
            <a:r>
              <a:rPr lang="ar-SA" sz="2400" smtClean="0"/>
              <a:t>37</a:t>
            </a:r>
            <a:endParaRPr lang="ar-SA" sz="4000" smtClean="0"/>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عنصر نائب لرقم الشريحة 5"/>
          <p:cNvSpPr>
            <a:spLocks noGrp="1"/>
          </p:cNvSpPr>
          <p:nvPr>
            <p:ph type="sldNum" sz="quarter" idx="12"/>
          </p:nvPr>
        </p:nvSpPr>
        <p:spPr>
          <a:noFill/>
        </p:spPr>
        <p:txBody>
          <a:bodyPr/>
          <a:lstStyle/>
          <a:p>
            <a:fld id="{21EED5FC-2343-4270-A2CC-21941A0C962C}" type="slidenum">
              <a:rPr lang="ar-SA" smtClean="0"/>
              <a:pPr/>
              <a:t>32</a:t>
            </a:fld>
            <a:endParaRPr lang="en-US" smtClean="0"/>
          </a:p>
        </p:txBody>
      </p:sp>
      <p:sp>
        <p:nvSpPr>
          <p:cNvPr id="33795" name="Rectangle 2"/>
          <p:cNvSpPr>
            <a:spLocks noGrp="1" noChangeArrowheads="1"/>
          </p:cNvSpPr>
          <p:nvPr>
            <p:ph type="ctrTitle"/>
          </p:nvPr>
        </p:nvSpPr>
        <p:spPr>
          <a:xfrm>
            <a:off x="762000" y="609600"/>
            <a:ext cx="7772400" cy="1470025"/>
          </a:xfrm>
        </p:spPr>
        <p:txBody>
          <a:bodyPr/>
          <a:lstStyle/>
          <a:p>
            <a:pPr eaLnBrk="1" hangingPunct="1"/>
            <a:r>
              <a:rPr lang="ar-SA" sz="4000" b="1" smtClean="0"/>
              <a:t>العمل بما يتفق مع مهنة العامل</a:t>
            </a:r>
            <a:endParaRPr lang="en-US" sz="4000" b="1" smtClean="0"/>
          </a:p>
        </p:txBody>
      </p:sp>
      <p:sp>
        <p:nvSpPr>
          <p:cNvPr id="33796" name="Rectangle 3"/>
          <p:cNvSpPr>
            <a:spLocks noGrp="1" noChangeArrowheads="1"/>
          </p:cNvSpPr>
          <p:nvPr>
            <p:ph type="subTitle" idx="1"/>
          </p:nvPr>
        </p:nvSpPr>
        <p:spPr>
          <a:xfrm>
            <a:off x="1219200" y="2209800"/>
            <a:ext cx="6629400" cy="3429000"/>
          </a:xfrm>
        </p:spPr>
        <p:txBody>
          <a:bodyPr/>
          <a:lstStyle/>
          <a:p>
            <a:pPr algn="r" eaLnBrk="1" hangingPunct="1">
              <a:lnSpc>
                <a:spcPct val="90000"/>
              </a:lnSpc>
              <a:buFontTx/>
              <a:buChar char="•"/>
            </a:pPr>
            <a:r>
              <a:rPr lang="ar-SA" sz="3400" smtClean="0"/>
              <a:t>لا يجوز توظيف العامل في مهنة غير المهنة المدونة في رخصة عمله.</a:t>
            </a:r>
          </a:p>
          <a:p>
            <a:pPr algn="r" eaLnBrk="1" hangingPunct="1">
              <a:lnSpc>
                <a:spcPct val="90000"/>
              </a:lnSpc>
              <a:buFontTx/>
              <a:buChar char="•"/>
            </a:pPr>
            <a:r>
              <a:rPr lang="ar-SA" sz="3400" smtClean="0"/>
              <a:t>لا يجوز للعامل ان يشتغل في عمل غير مهنته قبل تغيير المهنة.</a:t>
            </a:r>
          </a:p>
          <a:p>
            <a:pPr algn="r" eaLnBrk="1" hangingPunct="1">
              <a:lnSpc>
                <a:spcPct val="90000"/>
              </a:lnSpc>
              <a:buFontTx/>
              <a:buChar char="•"/>
            </a:pPr>
            <a:r>
              <a:rPr lang="ar-SA" sz="3400" smtClean="0"/>
              <a:t>يطبق النظام على من يخالف  .</a:t>
            </a:r>
            <a:endParaRPr lang="en-US" sz="44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عنصر نائب لرقم الشريحة 5"/>
          <p:cNvSpPr>
            <a:spLocks noGrp="1"/>
          </p:cNvSpPr>
          <p:nvPr>
            <p:ph type="sldNum" sz="quarter" idx="12"/>
          </p:nvPr>
        </p:nvSpPr>
        <p:spPr>
          <a:noFill/>
        </p:spPr>
        <p:txBody>
          <a:bodyPr/>
          <a:lstStyle/>
          <a:p>
            <a:fld id="{BEAB71A7-5BD1-4A88-9E21-95450D3FAD94}" type="slidenum">
              <a:rPr lang="ar-SA" smtClean="0"/>
              <a:pPr/>
              <a:t>33</a:t>
            </a:fld>
            <a:endParaRPr lang="en-US" smtClean="0"/>
          </a:p>
        </p:txBody>
      </p:sp>
      <p:sp>
        <p:nvSpPr>
          <p:cNvPr id="34819" name="Rectangle 2"/>
          <p:cNvSpPr>
            <a:spLocks noGrp="1" noChangeArrowheads="1"/>
          </p:cNvSpPr>
          <p:nvPr>
            <p:ph type="ctrTitle"/>
          </p:nvPr>
        </p:nvSpPr>
        <p:spPr>
          <a:xfrm>
            <a:off x="685800" y="533400"/>
            <a:ext cx="7772400" cy="1470025"/>
          </a:xfrm>
        </p:spPr>
        <p:txBody>
          <a:bodyPr/>
          <a:lstStyle/>
          <a:p>
            <a:pPr eaLnBrk="1" hangingPunct="1"/>
            <a:r>
              <a:rPr lang="ar-SA" sz="4000" b="1" smtClean="0"/>
              <a:t>العمل لدى الغير </a:t>
            </a:r>
            <a:endParaRPr lang="en-US" sz="4000" b="1" smtClean="0"/>
          </a:p>
        </p:txBody>
      </p:sp>
      <p:sp>
        <p:nvSpPr>
          <p:cNvPr id="34820" name="Rectangle 3"/>
          <p:cNvSpPr>
            <a:spLocks noGrp="1" noChangeArrowheads="1"/>
          </p:cNvSpPr>
          <p:nvPr>
            <p:ph type="subTitle" idx="1"/>
          </p:nvPr>
        </p:nvSpPr>
        <p:spPr>
          <a:xfrm>
            <a:off x="1143000" y="2209800"/>
            <a:ext cx="6781800" cy="3581400"/>
          </a:xfrm>
        </p:spPr>
        <p:txBody>
          <a:bodyPr/>
          <a:lstStyle/>
          <a:p>
            <a:pPr algn="r" eaLnBrk="1" hangingPunct="1">
              <a:lnSpc>
                <a:spcPct val="90000"/>
              </a:lnSpc>
              <a:buFontTx/>
              <a:buChar char="•"/>
            </a:pPr>
            <a:r>
              <a:rPr lang="ar-SA" smtClean="0"/>
              <a:t>لا يجوز للعامل ولا صاحب العمل ان يترك عامله يعمل لدى الغير.</a:t>
            </a:r>
          </a:p>
          <a:p>
            <a:pPr algn="r" eaLnBrk="1" hangingPunct="1">
              <a:lnSpc>
                <a:spcPct val="90000"/>
              </a:lnSpc>
              <a:buFontTx/>
              <a:buChar char="•"/>
            </a:pPr>
            <a:r>
              <a:rPr lang="ar-SA" smtClean="0"/>
              <a:t>لا يجوز لصاحب العمل توظيف عامل غيره.</a:t>
            </a:r>
          </a:p>
          <a:p>
            <a:pPr algn="r" eaLnBrk="1" hangingPunct="1">
              <a:lnSpc>
                <a:spcPct val="90000"/>
              </a:lnSpc>
              <a:buFontTx/>
              <a:buChar char="•"/>
            </a:pPr>
            <a:r>
              <a:rPr lang="ar-SA" smtClean="0"/>
              <a:t>لا يجوز للعامل أن يعمل لحسابه الخاص.</a:t>
            </a:r>
          </a:p>
          <a:p>
            <a:pPr algn="r" eaLnBrk="1" hangingPunct="1">
              <a:lnSpc>
                <a:spcPct val="90000"/>
              </a:lnSpc>
              <a:buFontTx/>
              <a:buChar char="•"/>
            </a:pPr>
            <a:r>
              <a:rPr lang="ar-SA" smtClean="0"/>
              <a:t>اذا تمت المخالفة فإنها مخالفة لنظام العمل ونظام التستر التجاري . 			</a:t>
            </a:r>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عنصر نائب لرقم الشريحة 5"/>
          <p:cNvSpPr>
            <a:spLocks noGrp="1"/>
          </p:cNvSpPr>
          <p:nvPr>
            <p:ph type="sldNum" sz="quarter" idx="12"/>
          </p:nvPr>
        </p:nvSpPr>
        <p:spPr>
          <a:noFill/>
        </p:spPr>
        <p:txBody>
          <a:bodyPr/>
          <a:lstStyle/>
          <a:p>
            <a:fld id="{5B4CBDEF-DB8E-4687-B367-4A3C194FDCC0}" type="slidenum">
              <a:rPr lang="ar-SA" smtClean="0"/>
              <a:pPr/>
              <a:t>34</a:t>
            </a:fld>
            <a:endParaRPr lang="en-US" smtClean="0"/>
          </a:p>
        </p:txBody>
      </p:sp>
      <p:sp>
        <p:nvSpPr>
          <p:cNvPr id="35843" name="Rectangle 2"/>
          <p:cNvSpPr>
            <a:spLocks noGrp="1" noChangeArrowheads="1"/>
          </p:cNvSpPr>
          <p:nvPr>
            <p:ph type="ctrTitle"/>
          </p:nvPr>
        </p:nvSpPr>
        <p:spPr>
          <a:xfrm>
            <a:off x="762000" y="533400"/>
            <a:ext cx="7772400" cy="1470025"/>
          </a:xfrm>
        </p:spPr>
        <p:txBody>
          <a:bodyPr/>
          <a:lstStyle/>
          <a:p>
            <a:pPr eaLnBrk="1" hangingPunct="1"/>
            <a:r>
              <a:rPr lang="ar-SA" sz="4000" b="1" smtClean="0"/>
              <a:t>الرسوم الحكومية </a:t>
            </a:r>
            <a:endParaRPr lang="en-US" sz="4000" b="1" smtClean="0"/>
          </a:p>
        </p:txBody>
      </p:sp>
      <p:sp>
        <p:nvSpPr>
          <p:cNvPr id="35844" name="Rectangle 3"/>
          <p:cNvSpPr>
            <a:spLocks noGrp="1" noChangeArrowheads="1"/>
          </p:cNvSpPr>
          <p:nvPr>
            <p:ph type="subTitle" idx="1"/>
          </p:nvPr>
        </p:nvSpPr>
        <p:spPr>
          <a:xfrm>
            <a:off x="1447800" y="2133600"/>
            <a:ext cx="6400800" cy="3657600"/>
          </a:xfrm>
        </p:spPr>
        <p:txBody>
          <a:bodyPr/>
          <a:lstStyle/>
          <a:p>
            <a:pPr algn="r" eaLnBrk="1" hangingPunct="1">
              <a:lnSpc>
                <a:spcPct val="90000"/>
              </a:lnSpc>
              <a:buFontTx/>
              <a:buChar char="•"/>
            </a:pPr>
            <a:r>
              <a:rPr lang="ar-SA" sz="2400" smtClean="0"/>
              <a:t>يتحمل صاحب العمل جميع الرسوم بما فيها (الإقامة – نقل الكفالة – تذاكر السفر – الغرامات).</a:t>
            </a:r>
          </a:p>
          <a:p>
            <a:pPr algn="r" eaLnBrk="1" hangingPunct="1">
              <a:lnSpc>
                <a:spcPct val="90000"/>
              </a:lnSpc>
              <a:buFontTx/>
              <a:buChar char="•"/>
            </a:pPr>
            <a:r>
              <a:rPr lang="ar-SA" sz="2400" smtClean="0"/>
              <a:t>اذا رغب العامل في العودة إلى بلده دون سبب مشروع  أو لم يكمل عقده او استقال بناء على رغبته المنفردة فانه يتحمل تذاكر سفره . </a:t>
            </a:r>
          </a:p>
          <a:p>
            <a:pPr algn="r" eaLnBrk="1" hangingPunct="1">
              <a:lnSpc>
                <a:spcPct val="90000"/>
              </a:lnSpc>
              <a:buFontTx/>
              <a:buChar char="•"/>
            </a:pPr>
            <a:r>
              <a:rPr lang="ar-SA" sz="2400" smtClean="0"/>
              <a:t>اذا لم يكن العامل صالحاً للعمل وفيها خلاف ؟</a:t>
            </a:r>
          </a:p>
          <a:p>
            <a:pPr algn="r" eaLnBrk="1" hangingPunct="1">
              <a:lnSpc>
                <a:spcPct val="90000"/>
              </a:lnSpc>
              <a:buFontTx/>
              <a:buChar char="•"/>
            </a:pPr>
            <a:r>
              <a:rPr lang="ar-SA" sz="2400" smtClean="0"/>
              <a:t>يلتزم صاحب العمل بنقل الجثمان اذا لم يوافق أهل العامل على دفنه في المملكة.</a:t>
            </a:r>
          </a:p>
          <a:p>
            <a:pPr algn="r" eaLnBrk="1" hangingPunct="1">
              <a:lnSpc>
                <a:spcPct val="90000"/>
              </a:lnSpc>
              <a:buFontTx/>
              <a:buChar char="•"/>
            </a:pPr>
            <a:r>
              <a:rPr lang="ar-SA" sz="2400" smtClean="0"/>
              <a:t> اذا عاد العامل للعمل بطريقة مخالفة يغرم هو ومن أستقدمه ويرحل إلى بلده.</a:t>
            </a:r>
          </a:p>
          <a:p>
            <a:pPr algn="r" eaLnBrk="1" hangingPunct="1">
              <a:lnSpc>
                <a:spcPct val="90000"/>
              </a:lnSpc>
            </a:pPr>
            <a:r>
              <a:rPr lang="ar-SA" sz="2400" smtClean="0"/>
              <a:t>			</a:t>
            </a:r>
            <a:endParaRPr lang="en-US" sz="24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عنصر نائب لرقم الشريحة 5"/>
          <p:cNvSpPr>
            <a:spLocks noGrp="1"/>
          </p:cNvSpPr>
          <p:nvPr>
            <p:ph type="sldNum" sz="quarter" idx="12"/>
          </p:nvPr>
        </p:nvSpPr>
        <p:spPr>
          <a:noFill/>
        </p:spPr>
        <p:txBody>
          <a:bodyPr/>
          <a:lstStyle/>
          <a:p>
            <a:fld id="{111D0289-7AFD-4B87-9A02-69C493B1D88D}" type="slidenum">
              <a:rPr lang="ar-SA" smtClean="0"/>
              <a:pPr/>
              <a:t>35</a:t>
            </a:fld>
            <a:endParaRPr lang="en-US" smtClean="0"/>
          </a:p>
        </p:txBody>
      </p:sp>
      <p:sp>
        <p:nvSpPr>
          <p:cNvPr id="36867" name="Rectangle 2"/>
          <p:cNvSpPr>
            <a:spLocks noGrp="1" noChangeArrowheads="1"/>
          </p:cNvSpPr>
          <p:nvPr>
            <p:ph type="ctrTitle"/>
          </p:nvPr>
        </p:nvSpPr>
        <p:spPr>
          <a:xfrm>
            <a:off x="685800" y="1066800"/>
            <a:ext cx="7772400" cy="1470025"/>
          </a:xfrm>
        </p:spPr>
        <p:txBody>
          <a:bodyPr/>
          <a:lstStyle/>
          <a:p>
            <a:pPr eaLnBrk="1" hangingPunct="1"/>
            <a:r>
              <a:rPr lang="ar-SA" sz="4000" b="1" smtClean="0"/>
              <a:t>التدريب والتأهيل </a:t>
            </a:r>
            <a:endParaRPr lang="en-US" sz="4000" b="1" smtClean="0"/>
          </a:p>
        </p:txBody>
      </p:sp>
      <p:sp>
        <p:nvSpPr>
          <p:cNvPr id="36868" name="Rectangle 3"/>
          <p:cNvSpPr>
            <a:spLocks noGrp="1" noChangeArrowheads="1"/>
          </p:cNvSpPr>
          <p:nvPr>
            <p:ph type="subTitle" idx="1"/>
          </p:nvPr>
        </p:nvSpPr>
        <p:spPr>
          <a:xfrm>
            <a:off x="1447800" y="2743200"/>
            <a:ext cx="6400800" cy="2667000"/>
          </a:xfrm>
        </p:spPr>
        <p:txBody>
          <a:bodyPr/>
          <a:lstStyle/>
          <a:p>
            <a:pPr algn="r" eaLnBrk="1" hangingPunct="1">
              <a:lnSpc>
                <a:spcPct val="90000"/>
              </a:lnSpc>
              <a:buFontTx/>
              <a:buChar char="-"/>
            </a:pPr>
            <a:r>
              <a:rPr lang="ar-SA" smtClean="0"/>
              <a:t>من لديه 50 عاملا فأكثر فعليه أن يدرب 6 % من العمال السعوديين وللوزير رفعها .	</a:t>
            </a:r>
          </a:p>
          <a:p>
            <a:pPr algn="r" eaLnBrk="1" hangingPunct="1">
              <a:lnSpc>
                <a:spcPct val="90000"/>
              </a:lnSpc>
              <a:buFontTx/>
              <a:buChar char="-"/>
            </a:pPr>
            <a:r>
              <a:rPr lang="ar-SA" smtClean="0"/>
              <a:t> يجب أن يكون عقد التدريب أو التأهيل مكتوبا ويحدد فيه المهنة والمدة والمكافأة .</a:t>
            </a:r>
            <a:endParaRPr lang="en-US" sz="40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عنصر نائب لرقم الشريحة 5"/>
          <p:cNvSpPr>
            <a:spLocks noGrp="1"/>
          </p:cNvSpPr>
          <p:nvPr>
            <p:ph type="sldNum" sz="quarter" idx="12"/>
          </p:nvPr>
        </p:nvSpPr>
        <p:spPr>
          <a:noFill/>
        </p:spPr>
        <p:txBody>
          <a:bodyPr/>
          <a:lstStyle/>
          <a:p>
            <a:fld id="{C6AF0244-1B11-45FE-85F5-FB02A298E26E}" type="slidenum">
              <a:rPr lang="ar-SA" smtClean="0"/>
              <a:pPr/>
              <a:t>36</a:t>
            </a:fld>
            <a:endParaRPr lang="en-US" smtClean="0"/>
          </a:p>
        </p:txBody>
      </p:sp>
      <p:sp>
        <p:nvSpPr>
          <p:cNvPr id="37891" name="Rectangle 2"/>
          <p:cNvSpPr>
            <a:spLocks noGrp="1" noChangeArrowheads="1"/>
          </p:cNvSpPr>
          <p:nvPr>
            <p:ph type="ctrTitle"/>
          </p:nvPr>
        </p:nvSpPr>
        <p:spPr>
          <a:xfrm>
            <a:off x="762000" y="457200"/>
            <a:ext cx="7772400" cy="609600"/>
          </a:xfrm>
        </p:spPr>
        <p:txBody>
          <a:bodyPr/>
          <a:lstStyle/>
          <a:p>
            <a:pPr eaLnBrk="1" hangingPunct="1"/>
            <a:r>
              <a:rPr lang="ar-SA" sz="3200" u="sng" smtClean="0"/>
              <a:t>أحقية إنهاء عقد  التدريب </a:t>
            </a:r>
            <a:endParaRPr lang="en-US" sz="3200" u="sng" smtClean="0"/>
          </a:p>
        </p:txBody>
      </p:sp>
      <p:sp>
        <p:nvSpPr>
          <p:cNvPr id="37892" name="Rectangle 3"/>
          <p:cNvSpPr>
            <a:spLocks noGrp="1" noChangeArrowheads="1"/>
          </p:cNvSpPr>
          <p:nvPr>
            <p:ph type="subTitle" idx="1"/>
          </p:nvPr>
        </p:nvSpPr>
        <p:spPr>
          <a:xfrm>
            <a:off x="838200" y="1447800"/>
            <a:ext cx="7543800" cy="4572000"/>
          </a:xfrm>
        </p:spPr>
        <p:txBody>
          <a:bodyPr/>
          <a:lstStyle/>
          <a:p>
            <a:pPr algn="r" eaLnBrk="1" hangingPunct="1">
              <a:lnSpc>
                <a:spcPct val="90000"/>
              </a:lnSpc>
              <a:buFontTx/>
              <a:buChar char="•"/>
            </a:pPr>
            <a:r>
              <a:rPr lang="ar-SA" sz="2800" smtClean="0"/>
              <a:t>لصاحب العمل أن ينهي عقد التدريب إذا لم يلمس الجدية منه أو القدرة على إكمال البرنامج . </a:t>
            </a:r>
          </a:p>
          <a:p>
            <a:pPr algn="r" eaLnBrk="1" hangingPunct="1">
              <a:lnSpc>
                <a:spcPct val="90000"/>
              </a:lnSpc>
              <a:buFontTx/>
              <a:buChar char="•"/>
            </a:pPr>
            <a:r>
              <a:rPr lang="ar-SA" sz="2800" smtClean="0"/>
              <a:t>للمتدرب أن ينهي العقد إذا لم يفي التدريب  بالفائدة. </a:t>
            </a:r>
          </a:p>
          <a:p>
            <a:pPr algn="r" eaLnBrk="1" hangingPunct="1">
              <a:lnSpc>
                <a:spcPct val="90000"/>
              </a:lnSpc>
              <a:buFontTx/>
              <a:buChar char="•"/>
            </a:pPr>
            <a:r>
              <a:rPr lang="ar-SA" sz="2800" smtClean="0"/>
              <a:t>على الطرف الذي يرغب الإنهاء إبلاغ الطرف الأخر قبل أسبوع</a:t>
            </a:r>
          </a:p>
          <a:p>
            <a:pPr algn="r" eaLnBrk="1" hangingPunct="1">
              <a:lnSpc>
                <a:spcPct val="90000"/>
              </a:lnSpc>
              <a:buFontTx/>
              <a:buChar char="•"/>
            </a:pPr>
            <a:r>
              <a:rPr lang="ar-SA" sz="2800" smtClean="0"/>
              <a:t>يجوز لصاحب العمل ان يلزم المتدرب الذي أكمل مدته التدريبية أن يعمل لديه مدة لا تزيد على  ضعف المدة او سنة أيهما أطول. مثال : عمل متدرب سبعة أشهر مطلوب منه 14 شهر لان الضعف أطول.</a:t>
            </a:r>
          </a:p>
          <a:p>
            <a:pPr algn="r" eaLnBrk="1" hangingPunct="1">
              <a:lnSpc>
                <a:spcPct val="90000"/>
              </a:lnSpc>
              <a:buFontTx/>
              <a:buChar char="•"/>
            </a:pPr>
            <a:r>
              <a:rPr lang="ar-SA" sz="2800" smtClean="0"/>
              <a:t>عمل متدرب خمسة أشهر مطلوب منه 12 شهر لان السنة أطول.</a:t>
            </a:r>
          </a:p>
          <a:p>
            <a:pPr algn="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عنصر نائب لرقم الشريحة 5"/>
          <p:cNvSpPr>
            <a:spLocks noGrp="1"/>
          </p:cNvSpPr>
          <p:nvPr>
            <p:ph type="sldNum" sz="quarter" idx="12"/>
          </p:nvPr>
        </p:nvSpPr>
        <p:spPr>
          <a:noFill/>
        </p:spPr>
        <p:txBody>
          <a:bodyPr/>
          <a:lstStyle/>
          <a:p>
            <a:fld id="{1AB15A34-6351-4CF6-A91E-3B79839E399C}" type="slidenum">
              <a:rPr lang="ar-SA" smtClean="0"/>
              <a:pPr/>
              <a:t>37</a:t>
            </a:fld>
            <a:endParaRPr lang="en-US" smtClean="0"/>
          </a:p>
        </p:txBody>
      </p:sp>
      <p:sp>
        <p:nvSpPr>
          <p:cNvPr id="38915" name="Rectangle 2"/>
          <p:cNvSpPr>
            <a:spLocks noGrp="1" noChangeArrowheads="1"/>
          </p:cNvSpPr>
          <p:nvPr>
            <p:ph type="ctrTitle"/>
          </p:nvPr>
        </p:nvSpPr>
        <p:spPr>
          <a:xfrm>
            <a:off x="685800" y="533400"/>
            <a:ext cx="7772400" cy="1143000"/>
          </a:xfrm>
        </p:spPr>
        <p:txBody>
          <a:bodyPr/>
          <a:lstStyle/>
          <a:p>
            <a:pPr eaLnBrk="1" hangingPunct="1"/>
            <a:r>
              <a:rPr lang="ar-SA" sz="4000" b="1" smtClean="0"/>
              <a:t>ما يسري على عقد التدريب </a:t>
            </a:r>
            <a:endParaRPr lang="en-US" sz="4000" b="1" smtClean="0"/>
          </a:p>
        </p:txBody>
      </p:sp>
      <p:sp>
        <p:nvSpPr>
          <p:cNvPr id="38916" name="Rectangle 3"/>
          <p:cNvSpPr>
            <a:spLocks noGrp="1" noChangeArrowheads="1"/>
          </p:cNvSpPr>
          <p:nvPr>
            <p:ph type="subTitle" idx="1"/>
          </p:nvPr>
        </p:nvSpPr>
        <p:spPr>
          <a:xfrm>
            <a:off x="1447800" y="1905000"/>
            <a:ext cx="6400800" cy="3733800"/>
          </a:xfrm>
        </p:spPr>
        <p:txBody>
          <a:bodyPr/>
          <a:lstStyle/>
          <a:p>
            <a:pPr algn="r" eaLnBrk="1" hangingPunct="1">
              <a:lnSpc>
                <a:spcPct val="90000"/>
              </a:lnSpc>
            </a:pPr>
            <a:r>
              <a:rPr lang="ar-SA" smtClean="0"/>
              <a:t>تسرى على عقد التأهيل والتدريب جميع أحكام نظام العمل من حيث :-</a:t>
            </a:r>
          </a:p>
          <a:p>
            <a:pPr algn="r" eaLnBrk="1" hangingPunct="1">
              <a:lnSpc>
                <a:spcPct val="90000"/>
              </a:lnSpc>
              <a:buFontTx/>
              <a:buChar char="-"/>
            </a:pPr>
            <a:r>
              <a:rPr lang="ar-SA" smtClean="0"/>
              <a:t>الإجازات</a:t>
            </a:r>
          </a:p>
          <a:p>
            <a:pPr algn="r" eaLnBrk="1" hangingPunct="1">
              <a:lnSpc>
                <a:spcPct val="90000"/>
              </a:lnSpc>
              <a:buFontTx/>
              <a:buChar char="-"/>
            </a:pPr>
            <a:r>
              <a:rPr lang="ar-SA" smtClean="0"/>
              <a:t>العطلات الرسمية </a:t>
            </a:r>
          </a:p>
          <a:p>
            <a:pPr algn="r" eaLnBrk="1" hangingPunct="1">
              <a:lnSpc>
                <a:spcPct val="90000"/>
              </a:lnSpc>
              <a:buFontTx/>
              <a:buChar char="-"/>
            </a:pPr>
            <a:r>
              <a:rPr lang="ar-SA" smtClean="0"/>
              <a:t>الحد الأقصى لساعات العمل</a:t>
            </a:r>
          </a:p>
          <a:p>
            <a:pPr algn="r" eaLnBrk="1" hangingPunct="1">
              <a:lnSpc>
                <a:spcPct val="90000"/>
              </a:lnSpc>
              <a:buFontTx/>
              <a:buChar char="-"/>
            </a:pPr>
            <a:r>
              <a:rPr lang="ar-SA" smtClean="0"/>
              <a:t>فترات الراحة</a:t>
            </a:r>
          </a:p>
          <a:p>
            <a:pPr algn="r" eaLnBrk="1" hangingPunct="1">
              <a:lnSpc>
                <a:spcPct val="90000"/>
              </a:lnSpc>
              <a:buFontTx/>
              <a:buChar char="-"/>
            </a:pPr>
            <a:r>
              <a:rPr lang="ar-SA" smtClean="0"/>
              <a:t>قواعد السلامة</a:t>
            </a:r>
            <a:r>
              <a:rPr lang="ar-SA" sz="4000" smtClean="0"/>
              <a:t>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عنصر نائب لرقم الشريحة 5"/>
          <p:cNvSpPr>
            <a:spLocks noGrp="1"/>
          </p:cNvSpPr>
          <p:nvPr>
            <p:ph type="sldNum" sz="quarter" idx="12"/>
          </p:nvPr>
        </p:nvSpPr>
        <p:spPr>
          <a:noFill/>
        </p:spPr>
        <p:txBody>
          <a:bodyPr/>
          <a:lstStyle/>
          <a:p>
            <a:fld id="{9670F4A9-1942-41E7-AF84-FFA34549987B}" type="slidenum">
              <a:rPr lang="ar-SA" smtClean="0"/>
              <a:pPr/>
              <a:t>38</a:t>
            </a:fld>
            <a:endParaRPr lang="en-US" smtClean="0"/>
          </a:p>
        </p:txBody>
      </p:sp>
      <p:sp>
        <p:nvSpPr>
          <p:cNvPr id="39939" name="Rectangle 2"/>
          <p:cNvSpPr>
            <a:spLocks noGrp="1" noChangeArrowheads="1"/>
          </p:cNvSpPr>
          <p:nvPr>
            <p:ph type="ctrTitle"/>
          </p:nvPr>
        </p:nvSpPr>
        <p:spPr>
          <a:xfrm>
            <a:off x="685800" y="685800"/>
            <a:ext cx="7772400" cy="1470025"/>
          </a:xfrm>
        </p:spPr>
        <p:txBody>
          <a:bodyPr/>
          <a:lstStyle/>
          <a:p>
            <a:pPr eaLnBrk="1" hangingPunct="1"/>
            <a:r>
              <a:rPr lang="ar-SA" sz="4000" b="1" u="sng" smtClean="0"/>
              <a:t>عقد العمل  </a:t>
            </a:r>
            <a:endParaRPr lang="en-US" sz="4000" b="1" u="sng" smtClean="0"/>
          </a:p>
        </p:txBody>
      </p:sp>
      <p:sp>
        <p:nvSpPr>
          <p:cNvPr id="39940" name="Rectangle 3"/>
          <p:cNvSpPr>
            <a:spLocks noGrp="1" noChangeArrowheads="1"/>
          </p:cNvSpPr>
          <p:nvPr>
            <p:ph type="subTitle" idx="1"/>
          </p:nvPr>
        </p:nvSpPr>
        <p:spPr>
          <a:xfrm>
            <a:off x="1447800" y="2209800"/>
            <a:ext cx="7086600" cy="3886200"/>
          </a:xfrm>
        </p:spPr>
        <p:txBody>
          <a:bodyPr/>
          <a:lstStyle/>
          <a:p>
            <a:pPr algn="r" eaLnBrk="1" hangingPunct="1">
              <a:lnSpc>
                <a:spcPct val="90000"/>
              </a:lnSpc>
              <a:buFontTx/>
              <a:buChar char="-"/>
            </a:pPr>
            <a:r>
              <a:rPr lang="ar-SA" sz="4000" smtClean="0"/>
              <a:t>هو عقد مبرم بين صاحب العمل وعامل يتعهد الأخير بموجبه  أن يعمل تحت إدارة صاحب العمل أو إشرافه مقابل أجر. </a:t>
            </a:r>
          </a:p>
          <a:p>
            <a:pPr algn="r" eaLnBrk="1" hangingPunct="1">
              <a:lnSpc>
                <a:spcPct val="90000"/>
              </a:lnSpc>
              <a:buFontTx/>
              <a:buChar char="-"/>
            </a:pPr>
            <a:r>
              <a:rPr lang="ar-SA" sz="4000" smtClean="0"/>
              <a:t> يمتاز هذا التعريف انه اشتمل على عناصر عقد العمل – التبعية والأجر.</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عنصر نائب لرقم الشريحة 5"/>
          <p:cNvSpPr>
            <a:spLocks noGrp="1"/>
          </p:cNvSpPr>
          <p:nvPr>
            <p:ph type="sldNum" sz="quarter" idx="12"/>
          </p:nvPr>
        </p:nvSpPr>
        <p:spPr>
          <a:noFill/>
        </p:spPr>
        <p:txBody>
          <a:bodyPr/>
          <a:lstStyle/>
          <a:p>
            <a:fld id="{69F3FDC3-F198-4B7F-A05F-4938341C7508}" type="slidenum">
              <a:rPr lang="ar-SA" smtClean="0"/>
              <a:pPr/>
              <a:t>39</a:t>
            </a:fld>
            <a:endParaRPr lang="en-US" smtClean="0"/>
          </a:p>
        </p:txBody>
      </p:sp>
      <p:sp>
        <p:nvSpPr>
          <p:cNvPr id="40963" name="Rectangle 2"/>
          <p:cNvSpPr>
            <a:spLocks noGrp="1" noChangeArrowheads="1"/>
          </p:cNvSpPr>
          <p:nvPr>
            <p:ph type="ctrTitle"/>
          </p:nvPr>
        </p:nvSpPr>
        <p:spPr>
          <a:xfrm>
            <a:off x="152400" y="381000"/>
            <a:ext cx="8534400" cy="914400"/>
          </a:xfrm>
        </p:spPr>
        <p:txBody>
          <a:bodyPr/>
          <a:lstStyle/>
          <a:p>
            <a:pPr eaLnBrk="1" hangingPunct="1"/>
            <a:r>
              <a:rPr lang="ar-SA" sz="4000" b="1" u="sng" smtClean="0"/>
              <a:t>خصائص عقد العمل </a:t>
            </a:r>
            <a:endParaRPr lang="en-US" sz="4000" b="1" u="sng" smtClean="0"/>
          </a:p>
        </p:txBody>
      </p:sp>
      <p:sp>
        <p:nvSpPr>
          <p:cNvPr id="40964" name="Rectangle 3"/>
          <p:cNvSpPr>
            <a:spLocks noGrp="1" noChangeArrowheads="1"/>
          </p:cNvSpPr>
          <p:nvPr>
            <p:ph type="subTitle" idx="1"/>
          </p:nvPr>
        </p:nvSpPr>
        <p:spPr>
          <a:xfrm>
            <a:off x="1143000" y="1447800"/>
            <a:ext cx="7010400" cy="4800600"/>
          </a:xfrm>
        </p:spPr>
        <p:txBody>
          <a:bodyPr/>
          <a:lstStyle/>
          <a:p>
            <a:pPr marL="609600" indent="-609600" algn="r" eaLnBrk="1" hangingPunct="1">
              <a:lnSpc>
                <a:spcPct val="90000"/>
              </a:lnSpc>
              <a:buFontTx/>
              <a:buAutoNum type="arabic1Minus"/>
            </a:pPr>
            <a:r>
              <a:rPr lang="ar-SA" sz="2800" smtClean="0"/>
              <a:t>عقد ملزم للجانبين .</a:t>
            </a:r>
          </a:p>
          <a:p>
            <a:pPr marL="609600" indent="-609600" algn="r" eaLnBrk="1" hangingPunct="1">
              <a:lnSpc>
                <a:spcPct val="90000"/>
              </a:lnSpc>
              <a:buFontTx/>
              <a:buAutoNum type="arabic1Minus"/>
            </a:pPr>
            <a:r>
              <a:rPr lang="ar-SA" sz="2800" smtClean="0"/>
              <a:t>ب – عقد معاوضة – ( اجر مقابل عمل ).</a:t>
            </a:r>
          </a:p>
          <a:p>
            <a:pPr marL="609600" indent="-609600" algn="r" eaLnBrk="1" hangingPunct="1">
              <a:lnSpc>
                <a:spcPct val="90000"/>
              </a:lnSpc>
            </a:pPr>
            <a:r>
              <a:rPr lang="ar-SA" sz="2800" smtClean="0"/>
              <a:t> ج - من عقود المدة في اغلب الأحوال . </a:t>
            </a:r>
          </a:p>
          <a:p>
            <a:pPr marL="609600" indent="-609600" algn="r" eaLnBrk="1" hangingPunct="1">
              <a:lnSpc>
                <a:spcPct val="90000"/>
              </a:lnSpc>
            </a:pPr>
            <a:r>
              <a:rPr lang="ar-SA" sz="2800" smtClean="0"/>
              <a:t>د – من العقود التي تقوم على الاعتبار الشخصي بالنسبة للعامل ولرب العمل إذا روعيت شخصية رب العمل عند التعاقد</a:t>
            </a:r>
          </a:p>
          <a:p>
            <a:pPr marL="609600" indent="-609600" algn="r" eaLnBrk="1" hangingPunct="1">
              <a:lnSpc>
                <a:spcPct val="90000"/>
              </a:lnSpc>
            </a:pPr>
            <a:r>
              <a:rPr lang="ar-SA" sz="2800" smtClean="0"/>
              <a:t>هـ - عقد رضائي ناتج عن إيجاب وقبول من حيث  الأجر والعمل والمدة ، ويجب أن تكون الإرادة خالية من العيوب والإكراه.</a:t>
            </a:r>
          </a:p>
          <a:p>
            <a:pPr marL="609600" indent="-609600" algn="r" eaLnBrk="1" hangingPunct="1">
              <a:lnSpc>
                <a:spcPct val="90000"/>
              </a:lnSpc>
            </a:pPr>
            <a:r>
              <a:rPr lang="ar-SA" sz="2800" smtClean="0"/>
              <a:t>  عقد العمل يختلف عن غيره من العقود كعقد المقاولة وغيره . 			</a:t>
            </a:r>
            <a:endParaRPr lang="en-US" sz="2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عنصر نائب لرقم الشريحة 1"/>
          <p:cNvSpPr>
            <a:spLocks noGrp="1"/>
          </p:cNvSpPr>
          <p:nvPr>
            <p:ph type="sldNum" sz="quarter" idx="12"/>
          </p:nvPr>
        </p:nvSpPr>
        <p:spPr>
          <a:noFill/>
        </p:spPr>
        <p:txBody>
          <a:bodyPr/>
          <a:lstStyle/>
          <a:p>
            <a:fld id="{B1D3791D-ADF4-4E65-9CE5-BB34F5FAF4B6}" type="slidenum">
              <a:rPr lang="ar-SA" smtClean="0"/>
              <a:pPr/>
              <a:t>4</a:t>
            </a:fld>
            <a:endParaRPr lang="en-US" smtClean="0"/>
          </a:p>
        </p:txBody>
      </p:sp>
      <p:sp>
        <p:nvSpPr>
          <p:cNvPr id="5123" name="مستطيل 2"/>
          <p:cNvSpPr>
            <a:spLocks noChangeArrowheads="1"/>
          </p:cNvSpPr>
          <p:nvPr/>
        </p:nvSpPr>
        <p:spPr bwMode="auto">
          <a:xfrm>
            <a:off x="914400" y="1676400"/>
            <a:ext cx="7162800" cy="3970338"/>
          </a:xfrm>
          <a:prstGeom prst="rect">
            <a:avLst/>
          </a:prstGeom>
          <a:noFill/>
          <a:ln w="9525">
            <a:noFill/>
            <a:miter lim="800000"/>
            <a:headEnd/>
            <a:tailEnd/>
          </a:ln>
        </p:spPr>
        <p:txBody>
          <a:bodyPr>
            <a:spAutoFit/>
          </a:bodyPr>
          <a:lstStyle/>
          <a:p>
            <a:r>
              <a:rPr lang="ar-SA" sz="3600"/>
              <a:t>نظام تعويض عمال المشاريع الصناعية والفنية  لسنة 1356هـ </a:t>
            </a:r>
            <a:endParaRPr lang="en-US" sz="3600"/>
          </a:p>
          <a:p>
            <a:r>
              <a:rPr lang="ar-SA" sz="3600"/>
              <a:t>نظام العمل والعمال لسنة 1361 هـ</a:t>
            </a:r>
            <a:endParaRPr lang="en-US" sz="3600"/>
          </a:p>
          <a:p>
            <a:r>
              <a:rPr lang="ar-SA" sz="3600"/>
              <a:t>نظام العمل والعمال  لسنة 1366 هـ </a:t>
            </a:r>
            <a:endParaRPr lang="en-US" sz="3600"/>
          </a:p>
          <a:p>
            <a:r>
              <a:rPr lang="ar-SA" sz="3600"/>
              <a:t>نظام العمل والعمال لسنة 1389هـ</a:t>
            </a:r>
            <a:endParaRPr lang="en-US" sz="3600"/>
          </a:p>
          <a:p>
            <a:r>
              <a:rPr lang="ar-SA" sz="3600"/>
              <a:t>نظام العمل الحالي الصادر بالمرسوم الملكي رقم  م/51 وتاريخ 23/8/1426هـ </a:t>
            </a:r>
            <a:endParaRPr lang="en-US" sz="360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عنصر نائب لرقم الشريحة 5"/>
          <p:cNvSpPr>
            <a:spLocks noGrp="1"/>
          </p:cNvSpPr>
          <p:nvPr>
            <p:ph type="sldNum" sz="quarter" idx="12"/>
          </p:nvPr>
        </p:nvSpPr>
        <p:spPr>
          <a:noFill/>
        </p:spPr>
        <p:txBody>
          <a:bodyPr/>
          <a:lstStyle/>
          <a:p>
            <a:fld id="{3E225B99-30DB-49E5-BCC5-F93A5C6AC9C4}" type="slidenum">
              <a:rPr lang="ar-SA" smtClean="0"/>
              <a:pPr/>
              <a:t>40</a:t>
            </a:fld>
            <a:endParaRPr lang="en-US" smtClean="0"/>
          </a:p>
        </p:txBody>
      </p:sp>
      <p:sp>
        <p:nvSpPr>
          <p:cNvPr id="41987" name="Rectangle 2"/>
          <p:cNvSpPr>
            <a:spLocks noGrp="1" noChangeArrowheads="1"/>
          </p:cNvSpPr>
          <p:nvPr>
            <p:ph type="ctrTitle"/>
          </p:nvPr>
        </p:nvSpPr>
        <p:spPr>
          <a:xfrm>
            <a:off x="914400" y="609600"/>
            <a:ext cx="7772400" cy="990600"/>
          </a:xfrm>
        </p:spPr>
        <p:txBody>
          <a:bodyPr/>
          <a:lstStyle/>
          <a:p>
            <a:pPr eaLnBrk="1" hangingPunct="1"/>
            <a:r>
              <a:rPr lang="ar-SA" sz="4000" b="1" smtClean="0"/>
              <a:t>البيانات الأساسية في العقد</a:t>
            </a:r>
            <a:endParaRPr lang="en-US" sz="4000" b="1" smtClean="0"/>
          </a:p>
        </p:txBody>
      </p:sp>
      <p:sp>
        <p:nvSpPr>
          <p:cNvPr id="41988" name="Rectangle 3"/>
          <p:cNvSpPr>
            <a:spLocks noGrp="1" noChangeArrowheads="1"/>
          </p:cNvSpPr>
          <p:nvPr>
            <p:ph type="subTitle" idx="1"/>
          </p:nvPr>
        </p:nvSpPr>
        <p:spPr>
          <a:xfrm>
            <a:off x="914400" y="1828800"/>
            <a:ext cx="7010400" cy="3733800"/>
          </a:xfrm>
        </p:spPr>
        <p:txBody>
          <a:bodyPr/>
          <a:lstStyle/>
          <a:p>
            <a:pPr algn="r" eaLnBrk="1" hangingPunct="1">
              <a:lnSpc>
                <a:spcPct val="90000"/>
              </a:lnSpc>
            </a:pPr>
            <a:r>
              <a:rPr lang="ar-SA" sz="3600" smtClean="0"/>
              <a:t>يجب أن يكون العقد مشتملاً على جميع البيانات بما فيها الأجر والمدة مع مراعاة المادة 37, التي تنص على أن يكون عقد غير السعودي مكتوب ومحدد وتعتبر رخصة العمل هي المدة اذا لم يحدد المدة .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عنصر نائب لرقم الشريحة 5"/>
          <p:cNvSpPr>
            <a:spLocks noGrp="1"/>
          </p:cNvSpPr>
          <p:nvPr>
            <p:ph type="sldNum" sz="quarter" idx="12"/>
          </p:nvPr>
        </p:nvSpPr>
        <p:spPr>
          <a:noFill/>
        </p:spPr>
        <p:txBody>
          <a:bodyPr/>
          <a:lstStyle/>
          <a:p>
            <a:fld id="{6958CD7B-40BA-4B87-941F-B4A9040BF1BE}" type="slidenum">
              <a:rPr lang="ar-SA" smtClean="0"/>
              <a:pPr/>
              <a:t>41</a:t>
            </a:fld>
            <a:endParaRPr lang="en-US" smtClean="0"/>
          </a:p>
        </p:txBody>
      </p:sp>
      <p:sp>
        <p:nvSpPr>
          <p:cNvPr id="43011" name="Rectangle 2"/>
          <p:cNvSpPr>
            <a:spLocks noGrp="1" noChangeArrowheads="1"/>
          </p:cNvSpPr>
          <p:nvPr>
            <p:ph type="ctrTitle"/>
          </p:nvPr>
        </p:nvSpPr>
        <p:spPr>
          <a:xfrm>
            <a:off x="762000" y="457200"/>
            <a:ext cx="7772400" cy="990600"/>
          </a:xfrm>
        </p:spPr>
        <p:txBody>
          <a:bodyPr/>
          <a:lstStyle/>
          <a:p>
            <a:pPr eaLnBrk="1" hangingPunct="1"/>
            <a:r>
              <a:rPr lang="ar-SA" sz="4000" b="1" smtClean="0"/>
              <a:t>العمل تحت الاختبار والتجربة </a:t>
            </a:r>
            <a:endParaRPr lang="en-US" sz="4000" b="1" smtClean="0"/>
          </a:p>
        </p:txBody>
      </p:sp>
      <p:sp>
        <p:nvSpPr>
          <p:cNvPr id="43012" name="Rectangle 3"/>
          <p:cNvSpPr>
            <a:spLocks noGrp="1" noChangeArrowheads="1"/>
          </p:cNvSpPr>
          <p:nvPr>
            <p:ph type="subTitle" idx="1"/>
          </p:nvPr>
        </p:nvSpPr>
        <p:spPr>
          <a:xfrm>
            <a:off x="1447800" y="1752600"/>
            <a:ext cx="6400800" cy="3657600"/>
          </a:xfrm>
        </p:spPr>
        <p:txBody>
          <a:bodyPr/>
          <a:lstStyle/>
          <a:p>
            <a:pPr algn="r" eaLnBrk="1" hangingPunct="1">
              <a:lnSpc>
                <a:spcPct val="90000"/>
              </a:lnSpc>
              <a:buFontTx/>
              <a:buChar char="•"/>
            </a:pPr>
            <a:r>
              <a:rPr lang="ar-SA" sz="2600" smtClean="0"/>
              <a:t>عقد عمل موصوف بوصف الاختبار ، مدة التجربة، ويجب أن ينص عليها في العقد عليها بحيث لا تزيد عن 90 يوماً.</a:t>
            </a:r>
          </a:p>
          <a:p>
            <a:pPr algn="r" eaLnBrk="1" hangingPunct="1">
              <a:lnSpc>
                <a:spcPct val="90000"/>
              </a:lnSpc>
              <a:buFontTx/>
              <a:buChar char="•"/>
            </a:pPr>
            <a:r>
              <a:rPr lang="ar-SA" sz="2600" smtClean="0"/>
              <a:t>لا تدخل فيها إجازة عيد الفطر والأضحى والمرضية .</a:t>
            </a:r>
          </a:p>
          <a:p>
            <a:pPr algn="r" eaLnBrk="1" hangingPunct="1">
              <a:lnSpc>
                <a:spcPct val="90000"/>
              </a:lnSpc>
              <a:buFontTx/>
              <a:buChar char="•"/>
            </a:pPr>
            <a:r>
              <a:rPr lang="ar-SA" sz="2600" smtClean="0"/>
              <a:t>إنهاء العقد للطرفين ما لم ينص احدهما في العقد على غير ذلك. (جديد)</a:t>
            </a:r>
          </a:p>
          <a:p>
            <a:pPr algn="r" eaLnBrk="1" hangingPunct="1">
              <a:lnSpc>
                <a:spcPct val="90000"/>
              </a:lnSpc>
              <a:buFontTx/>
              <a:buChar char="•"/>
            </a:pPr>
            <a:r>
              <a:rPr lang="ar-SA" sz="2600" smtClean="0"/>
              <a:t>إنهاء العقد خلال فترة التجربة ليس فيه تعويض او مكافأة.</a:t>
            </a:r>
          </a:p>
          <a:p>
            <a:pPr algn="r" eaLnBrk="1" hangingPunct="1">
              <a:lnSpc>
                <a:spcPct val="90000"/>
              </a:lnSpc>
              <a:buFontTx/>
              <a:buChar char="•"/>
            </a:pPr>
            <a:r>
              <a:rPr lang="ar-SA" sz="2600" smtClean="0"/>
              <a:t>لا يجوز وضع العامل تحت التجربة أكثر من مرة واحدة مالم يكن في عمل او مهنة أخرى وبموافقة العامل خطيا  .</a:t>
            </a:r>
          </a:p>
          <a:p>
            <a:pPr algn="r" eaLnBrk="1" hangingPunct="1">
              <a:lnSpc>
                <a:spcPct val="90000"/>
              </a:lnSpc>
              <a:buFontTx/>
              <a:buChar char="•"/>
            </a:pPr>
            <a:endParaRPr lang="ar-SA" sz="2600" smtClean="0"/>
          </a:p>
          <a:p>
            <a:pPr algn="r" eaLnBrk="1" hangingPunct="1">
              <a:lnSpc>
                <a:spcPct val="90000"/>
              </a:lnSpc>
              <a:buFontTx/>
              <a:buChar char="•"/>
            </a:pPr>
            <a:r>
              <a:rPr lang="ar-SA" sz="2600" smtClean="0"/>
              <a:t>                                                    م 54</a:t>
            </a:r>
          </a:p>
          <a:p>
            <a:pPr algn="r" eaLnBrk="1" hangingPunct="1">
              <a:lnSpc>
                <a:spcPct val="90000"/>
              </a:lnSpc>
              <a:buFontTx/>
              <a:buChar char="•"/>
            </a:pPr>
            <a:endParaRPr lang="ar-SA" sz="2600" smtClean="0"/>
          </a:p>
          <a:p>
            <a:pPr algn="r" eaLnBrk="1" hangingPunct="1">
              <a:lnSpc>
                <a:spcPct val="90000"/>
              </a:lnSpc>
              <a:buFontTx/>
              <a:buChar char="•"/>
            </a:pPr>
            <a:endParaRPr lang="ar-SA" sz="2600" smtClean="0"/>
          </a:p>
          <a:p>
            <a:pPr algn="r" eaLnBrk="1" hangingPunct="1">
              <a:lnSpc>
                <a:spcPct val="90000"/>
              </a:lnSpc>
              <a:buFontTx/>
              <a:buChar char="•"/>
            </a:pPr>
            <a:endParaRPr lang="ar-SA" sz="2600" smtClean="0"/>
          </a:p>
          <a:p>
            <a:pPr algn="r" eaLnBrk="1" hangingPunct="1">
              <a:lnSpc>
                <a:spcPct val="90000"/>
              </a:lnSpc>
              <a:buFontTx/>
              <a:buChar char="•"/>
            </a:pPr>
            <a:endParaRPr lang="ar-SA" sz="2600" smtClean="0"/>
          </a:p>
          <a:p>
            <a:pPr algn="r" eaLnBrk="1" hangingPunct="1">
              <a:lnSpc>
                <a:spcPct val="90000"/>
              </a:lnSpc>
              <a:buFontTx/>
              <a:buChar char="•"/>
            </a:pPr>
            <a:endParaRPr lang="ar-SA" sz="2600" smtClean="0"/>
          </a:p>
          <a:p>
            <a:pPr eaLnBrk="1" hangingPunct="1">
              <a:lnSpc>
                <a:spcPct val="90000"/>
              </a:lnSpc>
            </a:pPr>
            <a:r>
              <a:rPr lang="ar-SA" sz="2600" smtClean="0"/>
              <a:t>				</a:t>
            </a:r>
            <a:endParaRPr lang="en-US" sz="26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عنصر نائب لرقم الشريحة 5"/>
          <p:cNvSpPr>
            <a:spLocks noGrp="1"/>
          </p:cNvSpPr>
          <p:nvPr>
            <p:ph type="sldNum" sz="quarter" idx="12"/>
          </p:nvPr>
        </p:nvSpPr>
        <p:spPr>
          <a:noFill/>
        </p:spPr>
        <p:txBody>
          <a:bodyPr/>
          <a:lstStyle/>
          <a:p>
            <a:fld id="{F3FF79AD-F367-4150-83D3-E281858B9326}" type="slidenum">
              <a:rPr lang="ar-SA" smtClean="0"/>
              <a:pPr/>
              <a:t>42</a:t>
            </a:fld>
            <a:endParaRPr lang="en-US" smtClean="0"/>
          </a:p>
        </p:txBody>
      </p:sp>
      <p:sp>
        <p:nvSpPr>
          <p:cNvPr id="44035" name="Rectangle 2"/>
          <p:cNvSpPr>
            <a:spLocks noGrp="1" noChangeArrowheads="1"/>
          </p:cNvSpPr>
          <p:nvPr>
            <p:ph type="ctrTitle"/>
          </p:nvPr>
        </p:nvSpPr>
        <p:spPr>
          <a:xfrm>
            <a:off x="685800" y="533400"/>
            <a:ext cx="7772400" cy="1470025"/>
          </a:xfrm>
        </p:spPr>
        <p:txBody>
          <a:bodyPr/>
          <a:lstStyle/>
          <a:p>
            <a:pPr eaLnBrk="1" hangingPunct="1"/>
            <a:r>
              <a:rPr lang="ar-SA" sz="4800" b="1" smtClean="0"/>
              <a:t>الطبيعة القانونية لعقد</a:t>
            </a:r>
            <a:br>
              <a:rPr lang="ar-SA" sz="4800" b="1" smtClean="0"/>
            </a:br>
            <a:r>
              <a:rPr lang="ar-SA" sz="4800" b="1" smtClean="0"/>
              <a:t> العمل تحت الاختبار </a:t>
            </a:r>
            <a:endParaRPr lang="en-US" sz="4800" b="1" smtClean="0"/>
          </a:p>
        </p:txBody>
      </p:sp>
      <p:sp>
        <p:nvSpPr>
          <p:cNvPr id="44036" name="Rectangle 3"/>
          <p:cNvSpPr>
            <a:spLocks noGrp="1" noChangeArrowheads="1"/>
          </p:cNvSpPr>
          <p:nvPr>
            <p:ph type="subTitle" idx="1"/>
          </p:nvPr>
        </p:nvSpPr>
        <p:spPr>
          <a:xfrm>
            <a:off x="762000" y="2286000"/>
            <a:ext cx="7162800" cy="3276600"/>
          </a:xfrm>
        </p:spPr>
        <p:txBody>
          <a:bodyPr/>
          <a:lstStyle/>
          <a:p>
            <a:pPr marL="609600" indent="-609600" algn="r" eaLnBrk="1" hangingPunct="1">
              <a:lnSpc>
                <a:spcPct val="90000"/>
              </a:lnSpc>
              <a:buFontTx/>
              <a:buAutoNum type="arabic1Minus"/>
            </a:pPr>
            <a:r>
              <a:rPr lang="ar-SA" sz="4000" smtClean="0"/>
              <a:t>عقد معلق على شرط واقف وهو نجاح التجربة .</a:t>
            </a:r>
          </a:p>
          <a:p>
            <a:pPr marL="609600" indent="-609600" algn="r" eaLnBrk="1" hangingPunct="1">
              <a:lnSpc>
                <a:spcPct val="90000"/>
              </a:lnSpc>
              <a:buFontTx/>
              <a:buAutoNum type="arabic1Minus"/>
            </a:pPr>
            <a:r>
              <a:rPr lang="ar-SA" sz="4000" smtClean="0"/>
              <a:t>عقد تمهيدي مؤقت .</a:t>
            </a:r>
          </a:p>
          <a:p>
            <a:pPr marL="609600" indent="-609600" algn="r" eaLnBrk="1" hangingPunct="1">
              <a:lnSpc>
                <a:spcPct val="90000"/>
              </a:lnSpc>
            </a:pPr>
            <a:r>
              <a:rPr lang="ar-SA" sz="4000" smtClean="0"/>
              <a:t>ج – عقد غير لازم أي انه يجوز العدول عنه.			</a:t>
            </a:r>
            <a:endParaRPr lang="en-US" sz="400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عنصر نائب لرقم الشريحة 5"/>
          <p:cNvSpPr>
            <a:spLocks noGrp="1"/>
          </p:cNvSpPr>
          <p:nvPr>
            <p:ph type="sldNum" sz="quarter" idx="12"/>
          </p:nvPr>
        </p:nvSpPr>
        <p:spPr>
          <a:noFill/>
        </p:spPr>
        <p:txBody>
          <a:bodyPr/>
          <a:lstStyle/>
          <a:p>
            <a:fld id="{4F09658F-D834-430C-94AA-0D7506D73659}" type="slidenum">
              <a:rPr lang="ar-SA" smtClean="0"/>
              <a:pPr/>
              <a:t>43</a:t>
            </a:fld>
            <a:endParaRPr lang="en-US" smtClean="0"/>
          </a:p>
        </p:txBody>
      </p:sp>
      <p:sp>
        <p:nvSpPr>
          <p:cNvPr id="45059" name="Rectangle 2"/>
          <p:cNvSpPr>
            <a:spLocks noGrp="1" noChangeArrowheads="1"/>
          </p:cNvSpPr>
          <p:nvPr>
            <p:ph type="ctrTitle"/>
          </p:nvPr>
        </p:nvSpPr>
        <p:spPr>
          <a:xfrm>
            <a:off x="762000" y="228600"/>
            <a:ext cx="7772400" cy="914400"/>
          </a:xfrm>
        </p:spPr>
        <p:txBody>
          <a:bodyPr/>
          <a:lstStyle/>
          <a:p>
            <a:pPr eaLnBrk="1" hangingPunct="1"/>
            <a:r>
              <a:rPr lang="ar-SA" sz="3200" b="1" u="sng" smtClean="0"/>
              <a:t>كيفية انتهاء العقد المحدد المدة</a:t>
            </a:r>
            <a:endParaRPr lang="en-US" sz="3200" b="1" u="sng" smtClean="0"/>
          </a:p>
        </p:txBody>
      </p:sp>
      <p:sp>
        <p:nvSpPr>
          <p:cNvPr id="45060" name="Rectangle 3"/>
          <p:cNvSpPr>
            <a:spLocks noGrp="1" noChangeArrowheads="1"/>
          </p:cNvSpPr>
          <p:nvPr>
            <p:ph type="subTitle" idx="1"/>
          </p:nvPr>
        </p:nvSpPr>
        <p:spPr>
          <a:xfrm>
            <a:off x="914400" y="1143000"/>
            <a:ext cx="7543800" cy="4953000"/>
          </a:xfrm>
        </p:spPr>
        <p:txBody>
          <a:bodyPr/>
          <a:lstStyle/>
          <a:p>
            <a:pPr algn="r" eaLnBrk="1" hangingPunct="1">
              <a:lnSpc>
                <a:spcPct val="90000"/>
              </a:lnSpc>
              <a:buFontTx/>
              <a:buChar char="•"/>
            </a:pPr>
            <a:r>
              <a:rPr lang="ar-SA" sz="2700" smtClean="0"/>
              <a:t>ينتهي عقد العمل المحدد المدة بانقضاء مدته فاذا استمر طرفي العقد في تنفيذه عد مجدداً لمدة غير محددة مع مراعاة المادة 37 .</a:t>
            </a:r>
          </a:p>
          <a:p>
            <a:pPr algn="r" eaLnBrk="1" hangingPunct="1">
              <a:lnSpc>
                <a:spcPct val="90000"/>
              </a:lnSpc>
              <a:buFontTx/>
              <a:buChar char="•"/>
            </a:pPr>
            <a:r>
              <a:rPr lang="ar-SA" sz="2700" smtClean="0"/>
              <a:t>اذا تضمن العقد المحدد المدة شرطاً يقضي بتجديده لمدة مماثلة او لمدة محددة فان العقد يتجدد للمدة المتفق عليها، فان تعدد التجديد مرتين متتاليتين او بلغت مدة العقد الأصلي مع مدة التجديد 3 سنوات تحول العقد الى عقد غير محدد المدة (عقود السعوديين م 55).</a:t>
            </a:r>
          </a:p>
          <a:p>
            <a:pPr algn="r" eaLnBrk="1" hangingPunct="1">
              <a:lnSpc>
                <a:spcPct val="90000"/>
              </a:lnSpc>
              <a:buFontTx/>
              <a:buChar char="•"/>
            </a:pPr>
            <a:r>
              <a:rPr lang="ar-SA" sz="2700" smtClean="0"/>
              <a:t>عنصر المدة من العناصر الجوهرية في عقد العمل.</a:t>
            </a:r>
          </a:p>
          <a:p>
            <a:pPr algn="r" eaLnBrk="1" hangingPunct="1">
              <a:lnSpc>
                <a:spcPct val="90000"/>
              </a:lnSpc>
              <a:buFontTx/>
              <a:buChar char="•"/>
            </a:pPr>
            <a:r>
              <a:rPr lang="ar-SA" sz="2700" smtClean="0"/>
              <a:t> العقد المحدد المدة ينتهي بانتهاء مدته او بتحقيق العمل او في تاريخ معين، اي انه ينتهي بتحقيق أمر مستقبل ولا يتوقف على إرادة احد طرفيه، ولا يشترط إخطار مسبق.</a:t>
            </a:r>
          </a:p>
          <a:p>
            <a:pPr algn="r" eaLnBrk="1" hangingPunct="1">
              <a:lnSpc>
                <a:spcPct val="90000"/>
              </a:lnSpc>
              <a:buFontTx/>
              <a:buChar char="•"/>
            </a:pPr>
            <a:r>
              <a:rPr lang="ar-SA" sz="2700" smtClean="0"/>
              <a:t> في العقد المحدد يحصل العامل على نفس الحقوق والميزات.			</a:t>
            </a:r>
            <a:endParaRPr lang="en-US" sz="270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عنصر نائب لرقم الشريحة 5"/>
          <p:cNvSpPr>
            <a:spLocks noGrp="1"/>
          </p:cNvSpPr>
          <p:nvPr>
            <p:ph type="sldNum" sz="quarter" idx="12"/>
          </p:nvPr>
        </p:nvSpPr>
        <p:spPr>
          <a:noFill/>
        </p:spPr>
        <p:txBody>
          <a:bodyPr/>
          <a:lstStyle/>
          <a:p>
            <a:fld id="{2FF22599-2660-4381-B2B0-AF5D8F47AA04}" type="slidenum">
              <a:rPr lang="ar-SA" smtClean="0"/>
              <a:pPr/>
              <a:t>44</a:t>
            </a:fld>
            <a:endParaRPr lang="en-US" smtClean="0"/>
          </a:p>
        </p:txBody>
      </p:sp>
      <p:sp>
        <p:nvSpPr>
          <p:cNvPr id="46083" name="Rectangle 2"/>
          <p:cNvSpPr>
            <a:spLocks noGrp="1" noChangeArrowheads="1"/>
          </p:cNvSpPr>
          <p:nvPr>
            <p:ph type="ctrTitle"/>
          </p:nvPr>
        </p:nvSpPr>
        <p:spPr>
          <a:xfrm>
            <a:off x="685800" y="304800"/>
            <a:ext cx="7772400" cy="762000"/>
          </a:xfrm>
        </p:spPr>
        <p:txBody>
          <a:bodyPr/>
          <a:lstStyle/>
          <a:p>
            <a:pPr eaLnBrk="1" hangingPunct="1"/>
            <a:r>
              <a:rPr lang="ar-SA" sz="4000" b="1" u="sng" smtClean="0"/>
              <a:t>طريقة  إنهاء العقد الغير محدد المدة</a:t>
            </a:r>
            <a:endParaRPr lang="en-US" sz="4000" b="1" u="sng" smtClean="0"/>
          </a:p>
        </p:txBody>
      </p:sp>
      <p:sp>
        <p:nvSpPr>
          <p:cNvPr id="46084" name="Rectangle 3"/>
          <p:cNvSpPr>
            <a:spLocks noGrp="1" noChangeArrowheads="1"/>
          </p:cNvSpPr>
          <p:nvPr>
            <p:ph type="subTitle" idx="1"/>
          </p:nvPr>
        </p:nvSpPr>
        <p:spPr>
          <a:xfrm>
            <a:off x="1447800" y="990600"/>
            <a:ext cx="7391400" cy="5181600"/>
          </a:xfrm>
        </p:spPr>
        <p:txBody>
          <a:bodyPr/>
          <a:lstStyle/>
          <a:p>
            <a:pPr marL="457200" indent="-457200" algn="r" eaLnBrk="1" hangingPunct="1">
              <a:lnSpc>
                <a:spcPct val="80000"/>
              </a:lnSpc>
              <a:buFontTx/>
              <a:buChar char="-"/>
            </a:pPr>
            <a:endParaRPr lang="ar-SA" sz="1800" smtClean="0"/>
          </a:p>
          <a:p>
            <a:pPr marL="457200" indent="-457200" algn="r" eaLnBrk="1" hangingPunct="1">
              <a:lnSpc>
                <a:spcPct val="80000"/>
              </a:lnSpc>
              <a:buFontTx/>
              <a:buChar char="-"/>
            </a:pPr>
            <a:endParaRPr lang="ar-SA" sz="1800" smtClean="0"/>
          </a:p>
          <a:p>
            <a:pPr marL="457200" indent="-457200" algn="r" eaLnBrk="1" hangingPunct="1">
              <a:lnSpc>
                <a:spcPct val="80000"/>
              </a:lnSpc>
              <a:buFontTx/>
              <a:buChar char="-"/>
            </a:pPr>
            <a:r>
              <a:rPr lang="ar-SA" sz="2000" smtClean="0"/>
              <a:t>ينتهي العقد الغير محدد المدة بإدارة احد طرفيه بشرط مراعاة الفترة الزمنية (الإخطار) 30 يوما والسبب المشروع.</a:t>
            </a:r>
          </a:p>
          <a:p>
            <a:pPr marL="457200" indent="-457200" algn="r" eaLnBrk="1" hangingPunct="1">
              <a:lnSpc>
                <a:spcPct val="80000"/>
              </a:lnSpc>
              <a:buFontTx/>
              <a:buChar char="-"/>
            </a:pPr>
            <a:r>
              <a:rPr lang="ar-SA" sz="2000" smtClean="0"/>
              <a:t>الغرض من الإخطار منع المفاجأة للطرف الآخر مع وجوب علم من صدر اليه.</a:t>
            </a:r>
          </a:p>
          <a:p>
            <a:pPr marL="457200" indent="-457200" algn="r" eaLnBrk="1" hangingPunct="1">
              <a:lnSpc>
                <a:spcPct val="80000"/>
              </a:lnSpc>
              <a:buFontTx/>
              <a:buChar char="-"/>
            </a:pPr>
            <a:r>
              <a:rPr lang="ar-SA" sz="2000" smtClean="0"/>
              <a:t>يبقى العقد قائما طوال فترة الإخطار وينتهي فور انقضاء المهلة، ويكون استعمال الحق غير مشروع (اي تعسفيا في الأحوال التالية :</a:t>
            </a:r>
          </a:p>
          <a:p>
            <a:pPr marL="457200" indent="-457200" algn="r" eaLnBrk="1" hangingPunct="1">
              <a:lnSpc>
                <a:spcPct val="80000"/>
              </a:lnSpc>
            </a:pPr>
            <a:r>
              <a:rPr lang="ar-SA" sz="2000" smtClean="0"/>
              <a:t>  1) إذا لم يقصد به سوى الإضرار بالغير ( فصل الانتقام ).</a:t>
            </a:r>
          </a:p>
          <a:p>
            <a:pPr marL="457200" indent="-457200" algn="r" eaLnBrk="1" hangingPunct="1">
              <a:lnSpc>
                <a:spcPct val="80000"/>
              </a:lnSpc>
            </a:pPr>
            <a:r>
              <a:rPr lang="ar-SA" sz="2000" smtClean="0"/>
              <a:t>  2) إذا كانت المصالح التي  يرجي إليها لا تتناسب مع الضرر الذي يحويه. مثل فصل السائق لتغيير اتجاه السير .</a:t>
            </a:r>
          </a:p>
          <a:p>
            <a:pPr marL="457200" indent="-457200" algn="r" eaLnBrk="1" hangingPunct="1">
              <a:lnSpc>
                <a:spcPct val="80000"/>
              </a:lnSpc>
            </a:pPr>
            <a:r>
              <a:rPr lang="ar-SA" sz="2000" smtClean="0"/>
              <a:t>  3) عدم مشروعية المصالح .</a:t>
            </a:r>
          </a:p>
          <a:p>
            <a:pPr marL="457200" indent="-457200" algn="r" eaLnBrk="1" hangingPunct="1">
              <a:lnSpc>
                <a:spcPct val="80000"/>
              </a:lnSpc>
              <a:buFontTx/>
              <a:buAutoNum type="arabic1Minus"/>
            </a:pPr>
            <a:r>
              <a:rPr lang="ar-SA" sz="2000" smtClean="0"/>
              <a:t>فصل العامل للمطالبة بحقوقه المشروعة.</a:t>
            </a:r>
          </a:p>
          <a:p>
            <a:pPr marL="457200" indent="-457200" algn="r" eaLnBrk="1" hangingPunct="1">
              <a:lnSpc>
                <a:spcPct val="80000"/>
              </a:lnSpc>
              <a:buFontTx/>
              <a:buAutoNum type="arabic1Minus"/>
            </a:pPr>
            <a:r>
              <a:rPr lang="ar-SA" sz="2000" smtClean="0"/>
              <a:t>الفصل لعدم تنفيذ النقل </a:t>
            </a:r>
          </a:p>
          <a:p>
            <a:pPr marL="457200" indent="-457200" algn="r" eaLnBrk="1" hangingPunct="1">
              <a:lnSpc>
                <a:spcPct val="80000"/>
              </a:lnSpc>
              <a:buFontTx/>
              <a:buAutoNum type="arabic1Minus"/>
            </a:pPr>
            <a:r>
              <a:rPr lang="ar-SA" sz="2000" smtClean="0"/>
              <a:t>الفصل أثناء الإجازة المرضية</a:t>
            </a:r>
          </a:p>
          <a:p>
            <a:pPr marL="457200" indent="-457200" algn="r" eaLnBrk="1" hangingPunct="1">
              <a:lnSpc>
                <a:spcPct val="80000"/>
              </a:lnSpc>
              <a:buFontTx/>
              <a:buAutoNum type="arabic1Minus"/>
            </a:pPr>
            <a:r>
              <a:rPr lang="ar-SA" sz="2000" smtClean="0"/>
              <a:t>فصل العاملة أثناء إجازة الحمل والوضع .</a:t>
            </a:r>
          </a:p>
          <a:p>
            <a:pPr marL="457200" indent="-457200" eaLnBrk="1" hangingPunct="1">
              <a:lnSpc>
                <a:spcPct val="80000"/>
              </a:lnSpc>
            </a:pPr>
            <a:r>
              <a:rPr lang="ar-SA" sz="2800" smtClean="0"/>
              <a:t>				</a:t>
            </a:r>
            <a:endParaRPr lang="en-US" sz="280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عنصر نائب لرقم الشريحة 5"/>
          <p:cNvSpPr>
            <a:spLocks noGrp="1"/>
          </p:cNvSpPr>
          <p:nvPr>
            <p:ph type="sldNum" sz="quarter" idx="12"/>
          </p:nvPr>
        </p:nvSpPr>
        <p:spPr>
          <a:noFill/>
        </p:spPr>
        <p:txBody>
          <a:bodyPr/>
          <a:lstStyle/>
          <a:p>
            <a:fld id="{D0F5C838-F138-4208-9C0A-E5EB6E3830F6}" type="slidenum">
              <a:rPr lang="ar-SA" smtClean="0"/>
              <a:pPr/>
              <a:t>45</a:t>
            </a:fld>
            <a:endParaRPr lang="en-US" smtClean="0"/>
          </a:p>
        </p:txBody>
      </p:sp>
      <p:sp>
        <p:nvSpPr>
          <p:cNvPr id="47107" name="Rectangle 2"/>
          <p:cNvSpPr>
            <a:spLocks noGrp="1" noChangeArrowheads="1"/>
          </p:cNvSpPr>
          <p:nvPr>
            <p:ph type="ctrTitle"/>
          </p:nvPr>
        </p:nvSpPr>
        <p:spPr>
          <a:xfrm>
            <a:off x="685800" y="457200"/>
            <a:ext cx="7772400" cy="1470025"/>
          </a:xfrm>
        </p:spPr>
        <p:txBody>
          <a:bodyPr/>
          <a:lstStyle/>
          <a:p>
            <a:pPr eaLnBrk="1" hangingPunct="1"/>
            <a:r>
              <a:rPr lang="ar-SA" sz="5400" b="1" smtClean="0"/>
              <a:t>نقل العامل </a:t>
            </a:r>
            <a:endParaRPr lang="en-US" sz="5400" b="1" smtClean="0"/>
          </a:p>
        </p:txBody>
      </p:sp>
      <p:sp>
        <p:nvSpPr>
          <p:cNvPr id="47108" name="Rectangle 3"/>
          <p:cNvSpPr>
            <a:spLocks noGrp="1" noChangeArrowheads="1"/>
          </p:cNvSpPr>
          <p:nvPr>
            <p:ph type="subTitle" idx="1"/>
          </p:nvPr>
        </p:nvSpPr>
        <p:spPr>
          <a:xfrm>
            <a:off x="1447800" y="1981200"/>
            <a:ext cx="6400800" cy="3886200"/>
          </a:xfrm>
        </p:spPr>
        <p:txBody>
          <a:bodyPr/>
          <a:lstStyle/>
          <a:p>
            <a:pPr algn="r" eaLnBrk="1" hangingPunct="1">
              <a:lnSpc>
                <a:spcPct val="90000"/>
              </a:lnSpc>
            </a:pPr>
            <a:r>
              <a:rPr lang="ar-SA" sz="2800" smtClean="0"/>
              <a:t>لا يجوز نقل العامل من مكان عمله الاصلي الى مكان آخر يقتضي تغيير محل اقامته اذا كان من شأن النقل ان يلحق بالعامل ضرر جسيم ، ولم يكن له سبب مشروع تقتضيه طبيعة العمل.</a:t>
            </a:r>
          </a:p>
          <a:p>
            <a:pPr algn="r" eaLnBrk="1" hangingPunct="1">
              <a:lnSpc>
                <a:spcPct val="90000"/>
              </a:lnSpc>
            </a:pPr>
            <a:r>
              <a:rPr lang="ar-SA" sz="2800" smtClean="0"/>
              <a:t> يجوز النقل بشرطين :</a:t>
            </a:r>
          </a:p>
          <a:p>
            <a:pPr algn="r" eaLnBrk="1" hangingPunct="1">
              <a:lnSpc>
                <a:spcPct val="90000"/>
              </a:lnSpc>
            </a:pPr>
            <a:r>
              <a:rPr lang="ar-SA" sz="2800" smtClean="0"/>
              <a:t>   - أن لا يلحق بالعامل ضرر جسيم.</a:t>
            </a:r>
          </a:p>
          <a:p>
            <a:pPr algn="r" eaLnBrk="1" hangingPunct="1">
              <a:lnSpc>
                <a:spcPct val="90000"/>
              </a:lnSpc>
            </a:pPr>
            <a:r>
              <a:rPr lang="ar-SA" sz="2800" smtClean="0"/>
              <a:t>   - ان يكون النقل بسبب مشروع </a:t>
            </a:r>
          </a:p>
          <a:p>
            <a:pPr algn="r" eaLnBrk="1" hangingPunct="1">
              <a:lnSpc>
                <a:spcPct val="90000"/>
              </a:lnSpc>
            </a:pPr>
            <a:r>
              <a:rPr lang="ar-SA" sz="2800" smtClean="0"/>
              <a:t>* تقدير الضرر يرجع للهيئة العمالية .	</a:t>
            </a:r>
            <a:r>
              <a:rPr lang="ar-SA" sz="4000" smtClean="0"/>
              <a:t>		</a:t>
            </a:r>
            <a:endParaRPr lang="en-US" sz="400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عنصر نائب لرقم الشريحة 5"/>
          <p:cNvSpPr>
            <a:spLocks noGrp="1"/>
          </p:cNvSpPr>
          <p:nvPr>
            <p:ph type="sldNum" sz="quarter" idx="12"/>
          </p:nvPr>
        </p:nvSpPr>
        <p:spPr>
          <a:noFill/>
        </p:spPr>
        <p:txBody>
          <a:bodyPr/>
          <a:lstStyle/>
          <a:p>
            <a:fld id="{49492BDE-0456-4E1F-95B0-105327D704ED}" type="slidenum">
              <a:rPr lang="ar-SA" smtClean="0"/>
              <a:pPr/>
              <a:t>46</a:t>
            </a:fld>
            <a:endParaRPr lang="en-US" smtClean="0"/>
          </a:p>
        </p:txBody>
      </p:sp>
      <p:sp>
        <p:nvSpPr>
          <p:cNvPr id="48131" name="Rectangle 2"/>
          <p:cNvSpPr>
            <a:spLocks noGrp="1" noChangeArrowheads="1"/>
          </p:cNvSpPr>
          <p:nvPr>
            <p:ph type="ctrTitle"/>
          </p:nvPr>
        </p:nvSpPr>
        <p:spPr>
          <a:xfrm>
            <a:off x="685800" y="457200"/>
            <a:ext cx="7772400" cy="1470025"/>
          </a:xfrm>
        </p:spPr>
        <p:txBody>
          <a:bodyPr/>
          <a:lstStyle/>
          <a:p>
            <a:pPr eaLnBrk="1" hangingPunct="1"/>
            <a:r>
              <a:rPr lang="ar-SA" sz="5400" b="1" smtClean="0"/>
              <a:t>تغيير طريقة العقد </a:t>
            </a:r>
            <a:endParaRPr lang="en-US" sz="5400" b="1" smtClean="0"/>
          </a:p>
        </p:txBody>
      </p:sp>
      <p:sp>
        <p:nvSpPr>
          <p:cNvPr id="48132" name="Rectangle 3"/>
          <p:cNvSpPr>
            <a:spLocks noGrp="1" noChangeArrowheads="1"/>
          </p:cNvSpPr>
          <p:nvPr>
            <p:ph type="subTitle" idx="1"/>
          </p:nvPr>
        </p:nvSpPr>
        <p:spPr>
          <a:xfrm>
            <a:off x="990600" y="2057400"/>
            <a:ext cx="7467600" cy="3657600"/>
          </a:xfrm>
        </p:spPr>
        <p:txBody>
          <a:bodyPr/>
          <a:lstStyle/>
          <a:p>
            <a:pPr algn="r" eaLnBrk="1" hangingPunct="1">
              <a:lnSpc>
                <a:spcPct val="90000"/>
              </a:lnSpc>
            </a:pPr>
            <a:r>
              <a:rPr lang="ar-SA" sz="4000" smtClean="0"/>
              <a:t>لا يجوز نقل العامل ذي الأجر الشهري إلى فئة اليومية أو بالقطعة – او بالساعة إلا إذا وافق العامل كتابة مع عدم الإخلال بالحقوق التي اكتسبها حين كان على الأجر الشهري مثل الإجازات – نهاية الخدمة . 			</a:t>
            </a:r>
            <a:endParaRPr lang="en-US" sz="40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عنصر نائب لرقم الشريحة 5"/>
          <p:cNvSpPr>
            <a:spLocks noGrp="1"/>
          </p:cNvSpPr>
          <p:nvPr>
            <p:ph type="sldNum" sz="quarter" idx="12"/>
          </p:nvPr>
        </p:nvSpPr>
        <p:spPr>
          <a:noFill/>
        </p:spPr>
        <p:txBody>
          <a:bodyPr/>
          <a:lstStyle/>
          <a:p>
            <a:fld id="{7FAFF48B-5843-4A0C-B6E1-9AE3CE52F4A2}" type="slidenum">
              <a:rPr lang="ar-SA" smtClean="0"/>
              <a:pPr/>
              <a:t>47</a:t>
            </a:fld>
            <a:endParaRPr lang="en-US" smtClean="0"/>
          </a:p>
        </p:txBody>
      </p:sp>
      <p:sp>
        <p:nvSpPr>
          <p:cNvPr id="49155" name="Rectangle 2"/>
          <p:cNvSpPr>
            <a:spLocks noGrp="1" noChangeArrowheads="1"/>
          </p:cNvSpPr>
          <p:nvPr>
            <p:ph type="ctrTitle"/>
          </p:nvPr>
        </p:nvSpPr>
        <p:spPr>
          <a:xfrm>
            <a:off x="762000" y="304800"/>
            <a:ext cx="7772400" cy="1143000"/>
          </a:xfrm>
        </p:spPr>
        <p:txBody>
          <a:bodyPr/>
          <a:lstStyle/>
          <a:p>
            <a:pPr eaLnBrk="1" hangingPunct="1"/>
            <a:r>
              <a:rPr lang="ar-SA" sz="4000" b="1" smtClean="0"/>
              <a:t>الاختلاف الجوهري للعقد </a:t>
            </a:r>
            <a:endParaRPr lang="en-US" sz="4000" b="1" smtClean="0"/>
          </a:p>
        </p:txBody>
      </p:sp>
      <p:sp>
        <p:nvSpPr>
          <p:cNvPr id="49156" name="Rectangle 3"/>
          <p:cNvSpPr>
            <a:spLocks noGrp="1" noChangeArrowheads="1"/>
          </p:cNvSpPr>
          <p:nvPr>
            <p:ph type="subTitle" idx="1"/>
          </p:nvPr>
        </p:nvSpPr>
        <p:spPr>
          <a:xfrm>
            <a:off x="1600200" y="1600200"/>
            <a:ext cx="6400800" cy="4114800"/>
          </a:xfrm>
        </p:spPr>
        <p:txBody>
          <a:bodyPr/>
          <a:lstStyle/>
          <a:p>
            <a:pPr algn="r" eaLnBrk="1" hangingPunct="1">
              <a:lnSpc>
                <a:spcPct val="90000"/>
              </a:lnSpc>
              <a:buFontTx/>
              <a:buChar char="•"/>
            </a:pPr>
            <a:r>
              <a:rPr lang="ar-SA" smtClean="0"/>
              <a:t>لا يجوز تكليف العامل بعمل يختلف اختلاف جوهري عن العمل المتفق عليه الا بموافقة كتابية. الا في حالات عارضة ولمدة محددة لا تتجاوز  30 يوما في السنة.</a:t>
            </a:r>
          </a:p>
          <a:p>
            <a:pPr algn="r" eaLnBrk="1" hangingPunct="1">
              <a:lnSpc>
                <a:spcPct val="90000"/>
              </a:lnSpc>
              <a:buFontTx/>
              <a:buChar char="•"/>
            </a:pPr>
            <a:r>
              <a:rPr lang="ar-SA" smtClean="0"/>
              <a:t>يجب مراعاة المادة 38 للعامل الاجنبي والتي تنص على عدم توظيف العامل في مهنة غير المهنة المدونة في رخصة عمله.</a:t>
            </a:r>
          </a:p>
          <a:p>
            <a:pPr algn="r" eaLnBrk="1" hangingPunct="1">
              <a:lnSpc>
                <a:spcPct val="90000"/>
              </a:lnSpc>
              <a:buFontTx/>
              <a:buChar char="•"/>
            </a:pPr>
            <a:r>
              <a:rPr lang="ar-SA" smtClean="0"/>
              <a:t>ويجوز تغير المهنة , بما يتناسب  مع شهادات العامل وطبيعة عمله . 	</a:t>
            </a:r>
            <a:r>
              <a:rPr lang="ar-SA" sz="4000" smtClean="0"/>
              <a:t>		</a:t>
            </a:r>
            <a:endParaRPr lang="en-US" sz="40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عنصر نائب لرقم الشريحة 5"/>
          <p:cNvSpPr>
            <a:spLocks noGrp="1"/>
          </p:cNvSpPr>
          <p:nvPr>
            <p:ph type="sldNum" sz="quarter" idx="12"/>
          </p:nvPr>
        </p:nvSpPr>
        <p:spPr>
          <a:noFill/>
        </p:spPr>
        <p:txBody>
          <a:bodyPr/>
          <a:lstStyle/>
          <a:p>
            <a:fld id="{E63CA173-D9E1-4E51-A604-FAA53375104B}" type="slidenum">
              <a:rPr lang="ar-SA" smtClean="0"/>
              <a:pPr/>
              <a:t>48</a:t>
            </a:fld>
            <a:endParaRPr lang="en-US" smtClean="0"/>
          </a:p>
        </p:txBody>
      </p:sp>
      <p:sp>
        <p:nvSpPr>
          <p:cNvPr id="50179" name="Rectangle 2"/>
          <p:cNvSpPr>
            <a:spLocks noGrp="1" noChangeArrowheads="1"/>
          </p:cNvSpPr>
          <p:nvPr>
            <p:ph type="ctrTitle"/>
          </p:nvPr>
        </p:nvSpPr>
        <p:spPr>
          <a:xfrm>
            <a:off x="685800" y="304800"/>
            <a:ext cx="7772400" cy="914400"/>
          </a:xfrm>
        </p:spPr>
        <p:txBody>
          <a:bodyPr/>
          <a:lstStyle/>
          <a:p>
            <a:pPr eaLnBrk="1" hangingPunct="1"/>
            <a:r>
              <a:rPr lang="ar-SA" sz="4800" b="1" smtClean="0"/>
              <a:t>( الواجبات وقواعد التأديب)</a:t>
            </a:r>
            <a:endParaRPr lang="en-US" sz="4800" b="1" smtClean="0"/>
          </a:p>
        </p:txBody>
      </p:sp>
      <p:sp>
        <p:nvSpPr>
          <p:cNvPr id="50180" name="Rectangle 3"/>
          <p:cNvSpPr>
            <a:spLocks noGrp="1" noChangeArrowheads="1"/>
          </p:cNvSpPr>
          <p:nvPr>
            <p:ph type="subTitle" idx="1"/>
          </p:nvPr>
        </p:nvSpPr>
        <p:spPr>
          <a:xfrm>
            <a:off x="1447800" y="1371600"/>
            <a:ext cx="6400800" cy="4572000"/>
          </a:xfrm>
        </p:spPr>
        <p:txBody>
          <a:bodyPr/>
          <a:lstStyle/>
          <a:p>
            <a:pPr marL="609600" indent="-609600" algn="r" eaLnBrk="1" hangingPunct="1">
              <a:lnSpc>
                <a:spcPct val="90000"/>
              </a:lnSpc>
            </a:pPr>
            <a:r>
              <a:rPr lang="ar-SA" sz="2600" u="sng" smtClean="0"/>
              <a:t>واجبات أصحاب العمل :-</a:t>
            </a:r>
          </a:p>
          <a:p>
            <a:pPr marL="609600" indent="-609600" algn="r" eaLnBrk="1" hangingPunct="1">
              <a:lnSpc>
                <a:spcPct val="90000"/>
              </a:lnSpc>
              <a:buFontTx/>
              <a:buAutoNum type="arabicParenR"/>
            </a:pPr>
            <a:r>
              <a:rPr lang="ar-SA" sz="2600" smtClean="0"/>
              <a:t>عدم تشغيل العامل سخره.</a:t>
            </a:r>
          </a:p>
          <a:p>
            <a:pPr marL="609600" indent="-609600" algn="r" eaLnBrk="1" hangingPunct="1">
              <a:lnSpc>
                <a:spcPct val="90000"/>
              </a:lnSpc>
              <a:buFontTx/>
              <a:buAutoNum type="arabicParenR"/>
            </a:pPr>
            <a:r>
              <a:rPr lang="ar-SA" sz="2600" smtClean="0"/>
              <a:t>عدم احتجاز أجره دون سند قضائي .</a:t>
            </a:r>
          </a:p>
          <a:p>
            <a:pPr marL="609600" indent="-609600" algn="r" eaLnBrk="1" hangingPunct="1">
              <a:lnSpc>
                <a:spcPct val="90000"/>
              </a:lnSpc>
              <a:buFontTx/>
              <a:buAutoNum type="arabicParenR"/>
            </a:pPr>
            <a:r>
              <a:rPr lang="ar-SA" sz="2600" smtClean="0"/>
              <a:t>تجنب اي قول او فعل يمس العامل.</a:t>
            </a:r>
          </a:p>
          <a:p>
            <a:pPr marL="609600" indent="-609600" algn="r" eaLnBrk="1" hangingPunct="1">
              <a:lnSpc>
                <a:spcPct val="90000"/>
              </a:lnSpc>
              <a:buFontTx/>
              <a:buAutoNum type="arabicParenR"/>
            </a:pPr>
            <a:r>
              <a:rPr lang="ar-SA" sz="2600" smtClean="0"/>
              <a:t>ان يعطى العامل الوقت اللازم لممارسة حقوقه المنصوص عليها في النظام كالصلاة – فترات الراحة – ساعات العمل في  رمضان.</a:t>
            </a:r>
          </a:p>
          <a:p>
            <a:pPr marL="609600" indent="-609600" algn="r" eaLnBrk="1" hangingPunct="1">
              <a:lnSpc>
                <a:spcPct val="90000"/>
              </a:lnSpc>
              <a:buFontTx/>
              <a:buAutoNum type="arabicParenR"/>
            </a:pPr>
            <a:r>
              <a:rPr lang="ar-SA" sz="2600" smtClean="0"/>
              <a:t>ان يسهل لموظفي الجهات المختصة كل مهمة تتعلق بتطبيق النظام.  </a:t>
            </a:r>
          </a:p>
          <a:p>
            <a:pPr marL="609600" indent="-609600" algn="r" eaLnBrk="1" hangingPunct="1">
              <a:lnSpc>
                <a:spcPct val="90000"/>
              </a:lnSpc>
              <a:buFontTx/>
              <a:buAutoNum type="arabicParenR"/>
            </a:pPr>
            <a:r>
              <a:rPr lang="ar-SA" sz="2600" smtClean="0"/>
              <a:t>إعطاء العامل شهادة خدمة نظيفة.</a:t>
            </a:r>
          </a:p>
          <a:p>
            <a:pPr marL="609600" indent="-609600" algn="r" eaLnBrk="1" hangingPunct="1">
              <a:lnSpc>
                <a:spcPct val="90000"/>
              </a:lnSpc>
              <a:buFontTx/>
              <a:buAutoNum type="arabicParenR"/>
            </a:pPr>
            <a:r>
              <a:rPr lang="ar-SA" sz="2000" smtClean="0"/>
              <a:t>إعادة الشهادات الأصلية المسلمة له والدورات التدريبية </a:t>
            </a:r>
            <a:r>
              <a:rPr lang="ar-SA" sz="2400" smtClean="0"/>
              <a:t>. م 61و64</a:t>
            </a:r>
          </a:p>
          <a:p>
            <a:pPr marL="609600" indent="-609600" eaLnBrk="1" hangingPunct="1">
              <a:lnSpc>
                <a:spcPct val="90000"/>
              </a:lnSpc>
            </a:pPr>
            <a:r>
              <a:rPr lang="ar-SA" sz="2600" smtClean="0"/>
              <a:t>	</a:t>
            </a:r>
            <a:r>
              <a:rPr lang="ar-SA" sz="2800" smtClean="0"/>
              <a:t>		</a:t>
            </a:r>
            <a:r>
              <a:rPr lang="ar-SA" sz="4000" smtClean="0"/>
              <a:t>	</a:t>
            </a:r>
            <a:endParaRPr lang="en-US" sz="400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عنصر نائب لرقم الشريحة 5"/>
          <p:cNvSpPr>
            <a:spLocks noGrp="1"/>
          </p:cNvSpPr>
          <p:nvPr>
            <p:ph type="sldNum" sz="quarter" idx="12"/>
          </p:nvPr>
        </p:nvSpPr>
        <p:spPr>
          <a:noFill/>
        </p:spPr>
        <p:txBody>
          <a:bodyPr/>
          <a:lstStyle/>
          <a:p>
            <a:fld id="{5D354C5B-3406-4D16-B797-B1EFC161F0B8}" type="slidenum">
              <a:rPr lang="ar-SA" smtClean="0"/>
              <a:pPr/>
              <a:t>49</a:t>
            </a:fld>
            <a:endParaRPr lang="en-US" smtClean="0"/>
          </a:p>
        </p:txBody>
      </p:sp>
      <p:sp>
        <p:nvSpPr>
          <p:cNvPr id="51203" name="Rectangle 2"/>
          <p:cNvSpPr>
            <a:spLocks noGrp="1" noChangeArrowheads="1"/>
          </p:cNvSpPr>
          <p:nvPr>
            <p:ph type="ctrTitle"/>
          </p:nvPr>
        </p:nvSpPr>
        <p:spPr>
          <a:xfrm>
            <a:off x="685800" y="457200"/>
            <a:ext cx="7772400" cy="1066800"/>
          </a:xfrm>
        </p:spPr>
        <p:txBody>
          <a:bodyPr/>
          <a:lstStyle/>
          <a:p>
            <a:pPr eaLnBrk="1" hangingPunct="1"/>
            <a:r>
              <a:rPr lang="ar-SA" sz="4000" b="1" smtClean="0"/>
              <a:t>منع العامل من اداء عمله المعتاد</a:t>
            </a:r>
            <a:endParaRPr lang="en-US" sz="4000" b="1" smtClean="0"/>
          </a:p>
        </p:txBody>
      </p:sp>
      <p:sp>
        <p:nvSpPr>
          <p:cNvPr id="51204" name="Rectangle 3"/>
          <p:cNvSpPr>
            <a:spLocks noGrp="1" noChangeArrowheads="1"/>
          </p:cNvSpPr>
          <p:nvPr>
            <p:ph type="subTitle" idx="1"/>
          </p:nvPr>
        </p:nvSpPr>
        <p:spPr>
          <a:xfrm>
            <a:off x="762000" y="1524000"/>
            <a:ext cx="7467600" cy="4343400"/>
          </a:xfrm>
        </p:spPr>
        <p:txBody>
          <a:bodyPr/>
          <a:lstStyle/>
          <a:p>
            <a:pPr algn="r" eaLnBrk="1" hangingPunct="1">
              <a:lnSpc>
                <a:spcPct val="90000"/>
              </a:lnSpc>
              <a:buFontTx/>
              <a:buChar char="-"/>
            </a:pPr>
            <a:r>
              <a:rPr lang="ar-SA" sz="3600" smtClean="0"/>
              <a:t>إذا حضر العامل لأداء العمل ومنعه صاحب العمل كان له اجر المدة التي لا يؤدي فيها العمل . وفق الشروط التالية:</a:t>
            </a:r>
          </a:p>
          <a:p>
            <a:pPr algn="r" eaLnBrk="1" hangingPunct="1">
              <a:lnSpc>
                <a:spcPct val="90000"/>
              </a:lnSpc>
            </a:pPr>
            <a:r>
              <a:rPr lang="ar-SA" sz="3600" smtClean="0"/>
              <a:t>1- أن يحضر في الوقت المحدد للدوام</a:t>
            </a:r>
          </a:p>
          <a:p>
            <a:pPr algn="r" eaLnBrk="1" hangingPunct="1">
              <a:lnSpc>
                <a:spcPct val="90000"/>
              </a:lnSpc>
            </a:pPr>
            <a:r>
              <a:rPr lang="ar-SA" sz="3600" smtClean="0"/>
              <a:t>2- أن يكون المنع أوالرفض لسبب راجع لصاحب العمل</a:t>
            </a:r>
          </a:p>
          <a:p>
            <a:pPr algn="r" eaLnBrk="1" hangingPunct="1">
              <a:lnSpc>
                <a:spcPct val="90000"/>
              </a:lnSpc>
            </a:pPr>
            <a:r>
              <a:rPr lang="ar-SA" sz="3600" smtClean="0"/>
              <a:t>3- إذا تبين لصاحب العمل انه مستعد لأداء عمله.</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1066800"/>
            <a:ext cx="7772400" cy="1470025"/>
          </a:xfrm>
        </p:spPr>
        <p:txBody>
          <a:bodyPr/>
          <a:lstStyle/>
          <a:p>
            <a:pPr eaLnBrk="1" hangingPunct="1"/>
            <a:r>
              <a:rPr lang="ar-SA" sz="5400" b="1" smtClean="0"/>
              <a:t>نظام العمل </a:t>
            </a:r>
            <a:br>
              <a:rPr lang="ar-SA" sz="5400" b="1" smtClean="0"/>
            </a:br>
            <a:r>
              <a:rPr lang="ar-SA" sz="2400" b="1" smtClean="0"/>
              <a:t>الصادر بالمرسوم الملكي الكريم رقم  م/51 وتاريخ 27/8/1426هـ </a:t>
            </a:r>
            <a:endParaRPr lang="en-US" sz="2400" b="1" smtClean="0"/>
          </a:p>
        </p:txBody>
      </p:sp>
      <p:sp>
        <p:nvSpPr>
          <p:cNvPr id="6147" name="Rectangle 3"/>
          <p:cNvSpPr>
            <a:spLocks noGrp="1" noChangeArrowheads="1"/>
          </p:cNvSpPr>
          <p:nvPr>
            <p:ph type="subTitle" idx="1"/>
          </p:nvPr>
        </p:nvSpPr>
        <p:spPr>
          <a:xfrm>
            <a:off x="609600" y="2895600"/>
            <a:ext cx="7162800" cy="2819400"/>
          </a:xfrm>
        </p:spPr>
        <p:txBody>
          <a:bodyPr/>
          <a:lstStyle/>
          <a:p>
            <a:pPr algn="just" eaLnBrk="1" hangingPunct="1">
              <a:lnSpc>
                <a:spcPct val="90000"/>
              </a:lnSpc>
            </a:pPr>
            <a:r>
              <a:rPr lang="ar-SA" sz="4000" u="sng" smtClean="0"/>
              <a:t>تعريف : نظام العمل:</a:t>
            </a:r>
          </a:p>
          <a:p>
            <a:pPr algn="just" eaLnBrk="1" hangingPunct="1">
              <a:lnSpc>
                <a:spcPct val="90000"/>
              </a:lnSpc>
            </a:pPr>
            <a:r>
              <a:rPr lang="ar-SA" sz="4000" smtClean="0"/>
              <a:t>مجموعة القواعد التي تحكم العلاقات الناشئة عن قيام شخص بالعمل لحساب شخص اخر وتحت ادارته واشرافه مقابل أجر.</a:t>
            </a:r>
          </a:p>
          <a:p>
            <a:pPr eaLnBrk="1" hangingPunct="1">
              <a:lnSpc>
                <a:spcPct val="90000"/>
              </a:lnSpc>
            </a:pPr>
            <a:endParaRPr lang="en-US" sz="400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عنصر نائب لرقم الشريحة 5"/>
          <p:cNvSpPr>
            <a:spLocks noGrp="1"/>
          </p:cNvSpPr>
          <p:nvPr>
            <p:ph type="sldNum" sz="quarter" idx="12"/>
          </p:nvPr>
        </p:nvSpPr>
        <p:spPr>
          <a:noFill/>
        </p:spPr>
        <p:txBody>
          <a:bodyPr/>
          <a:lstStyle/>
          <a:p>
            <a:fld id="{8912DE35-0EB9-4F03-9847-1B14F2F74228}" type="slidenum">
              <a:rPr lang="ar-SA" smtClean="0"/>
              <a:pPr/>
              <a:t>50</a:t>
            </a:fld>
            <a:endParaRPr lang="en-US" smtClean="0"/>
          </a:p>
        </p:txBody>
      </p:sp>
      <p:sp>
        <p:nvSpPr>
          <p:cNvPr id="52227" name="Rectangle 2"/>
          <p:cNvSpPr>
            <a:spLocks noGrp="1" noChangeArrowheads="1"/>
          </p:cNvSpPr>
          <p:nvPr>
            <p:ph type="ctrTitle"/>
          </p:nvPr>
        </p:nvSpPr>
        <p:spPr>
          <a:xfrm>
            <a:off x="685800" y="609600"/>
            <a:ext cx="7772400" cy="914400"/>
          </a:xfrm>
        </p:spPr>
        <p:txBody>
          <a:bodyPr/>
          <a:lstStyle/>
          <a:p>
            <a:pPr eaLnBrk="1" hangingPunct="1"/>
            <a:r>
              <a:rPr lang="ar-SA" sz="5400" b="1" smtClean="0"/>
              <a:t>رقابة صاحب العمل </a:t>
            </a:r>
            <a:endParaRPr lang="en-US" sz="5400" b="1" smtClean="0"/>
          </a:p>
        </p:txBody>
      </p:sp>
      <p:sp>
        <p:nvSpPr>
          <p:cNvPr id="52228" name="Rectangle 3"/>
          <p:cNvSpPr>
            <a:spLocks noGrp="1" noChangeArrowheads="1"/>
          </p:cNvSpPr>
          <p:nvPr>
            <p:ph type="subTitle" idx="1"/>
          </p:nvPr>
        </p:nvSpPr>
        <p:spPr>
          <a:xfrm>
            <a:off x="1447800" y="1752600"/>
            <a:ext cx="6400800" cy="4038600"/>
          </a:xfrm>
        </p:spPr>
        <p:txBody>
          <a:bodyPr/>
          <a:lstStyle/>
          <a:p>
            <a:pPr algn="r" eaLnBrk="1" hangingPunct="1">
              <a:lnSpc>
                <a:spcPct val="90000"/>
              </a:lnSpc>
              <a:buFontTx/>
              <a:buChar char="-"/>
            </a:pPr>
            <a:r>
              <a:rPr lang="ar-SA" smtClean="0"/>
              <a:t>على صاحب العمل منع دخول أي مادة محرمة شرعاً ويطبق بحق من وجدت لديه النظام.</a:t>
            </a:r>
          </a:p>
          <a:p>
            <a:pPr algn="r" eaLnBrk="1" hangingPunct="1">
              <a:lnSpc>
                <a:spcPct val="90000"/>
              </a:lnSpc>
              <a:buFontTx/>
              <a:buChar char="-"/>
            </a:pPr>
            <a:r>
              <a:rPr lang="ar-SA" smtClean="0"/>
              <a:t> يحق لصاحب العمل إلى جانب العقوبات المقررة في نظام العمل إبلاغ الجهات المختصة لاتخاذ العقوبات الشرعية (الرشوة – التزييف)</a:t>
            </a:r>
          </a:p>
          <a:p>
            <a:pPr algn="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عنصر نائب لرقم الشريحة 5"/>
          <p:cNvSpPr>
            <a:spLocks noGrp="1"/>
          </p:cNvSpPr>
          <p:nvPr>
            <p:ph type="sldNum" sz="quarter" idx="12"/>
          </p:nvPr>
        </p:nvSpPr>
        <p:spPr>
          <a:noFill/>
        </p:spPr>
        <p:txBody>
          <a:bodyPr/>
          <a:lstStyle/>
          <a:p>
            <a:fld id="{0FC0BE58-ED03-42DE-A032-35CF40ACD610}" type="slidenum">
              <a:rPr lang="ar-SA" smtClean="0"/>
              <a:pPr/>
              <a:t>51</a:t>
            </a:fld>
            <a:endParaRPr lang="en-US" smtClean="0"/>
          </a:p>
        </p:txBody>
      </p:sp>
      <p:sp>
        <p:nvSpPr>
          <p:cNvPr id="53251" name="Rectangle 2"/>
          <p:cNvSpPr>
            <a:spLocks noGrp="1" noChangeArrowheads="1"/>
          </p:cNvSpPr>
          <p:nvPr>
            <p:ph type="ctrTitle"/>
          </p:nvPr>
        </p:nvSpPr>
        <p:spPr>
          <a:xfrm>
            <a:off x="762000" y="457200"/>
            <a:ext cx="7772400" cy="1066800"/>
          </a:xfrm>
        </p:spPr>
        <p:txBody>
          <a:bodyPr/>
          <a:lstStyle/>
          <a:p>
            <a:pPr eaLnBrk="1" hangingPunct="1"/>
            <a:r>
              <a:rPr lang="ar-SA" sz="3600" b="1" u="sng" smtClean="0"/>
              <a:t>واجبات العامل </a:t>
            </a:r>
            <a:r>
              <a:rPr lang="ar-SA" sz="4800" b="1" u="sng" smtClean="0"/>
              <a:t> </a:t>
            </a:r>
            <a:endParaRPr lang="en-US" sz="4800" b="1" u="sng" smtClean="0"/>
          </a:p>
        </p:txBody>
      </p:sp>
      <p:sp>
        <p:nvSpPr>
          <p:cNvPr id="53252" name="Rectangle 3"/>
          <p:cNvSpPr>
            <a:spLocks noGrp="1" noChangeArrowheads="1"/>
          </p:cNvSpPr>
          <p:nvPr>
            <p:ph type="subTitle" idx="1"/>
          </p:nvPr>
        </p:nvSpPr>
        <p:spPr>
          <a:xfrm>
            <a:off x="1447800" y="1676400"/>
            <a:ext cx="6553200" cy="4648200"/>
          </a:xfrm>
        </p:spPr>
        <p:txBody>
          <a:bodyPr/>
          <a:lstStyle/>
          <a:p>
            <a:pPr marL="609600" indent="-609600" algn="r" eaLnBrk="1" hangingPunct="1">
              <a:lnSpc>
                <a:spcPct val="90000"/>
              </a:lnSpc>
              <a:buFontTx/>
              <a:buAutoNum type="arabicParenR"/>
            </a:pPr>
            <a:r>
              <a:rPr lang="ar-SA" sz="2800" smtClean="0"/>
              <a:t>أن ينجز العمل بمهنية ووفق طلب صاحب العمل إذا لم يكن فيه ما يعرضه للخطر أو يخالف العقد .</a:t>
            </a:r>
          </a:p>
          <a:p>
            <a:pPr marL="609600" indent="-609600" algn="r" eaLnBrk="1" hangingPunct="1">
              <a:lnSpc>
                <a:spcPct val="90000"/>
              </a:lnSpc>
              <a:buFontTx/>
              <a:buAutoNum type="arabicParenR"/>
            </a:pPr>
            <a:r>
              <a:rPr lang="ar-SA" sz="2800" smtClean="0"/>
              <a:t>ان يعتني عناية كافية بأدوات وآلات صاحب العمل .</a:t>
            </a:r>
          </a:p>
          <a:p>
            <a:pPr marL="609600" indent="-609600" algn="r" eaLnBrk="1" hangingPunct="1">
              <a:lnSpc>
                <a:spcPct val="90000"/>
              </a:lnSpc>
              <a:buFontTx/>
              <a:buAutoNum type="arabicParenR"/>
            </a:pPr>
            <a:r>
              <a:rPr lang="ar-SA" sz="2800" smtClean="0"/>
              <a:t>حسن السلوك والأخلاق أثناء العمل  . </a:t>
            </a:r>
          </a:p>
          <a:p>
            <a:pPr marL="609600" indent="-609600" algn="r" eaLnBrk="1" hangingPunct="1">
              <a:lnSpc>
                <a:spcPct val="90000"/>
              </a:lnSpc>
              <a:buFontTx/>
              <a:buAutoNum type="arabicParenR"/>
            </a:pPr>
            <a:r>
              <a:rPr lang="ar-SA" sz="2800" smtClean="0"/>
              <a:t>تقديم العون والمساعدة أثناء الكوارث .</a:t>
            </a:r>
          </a:p>
          <a:p>
            <a:pPr marL="609600" indent="-609600" algn="r" eaLnBrk="1" hangingPunct="1">
              <a:lnSpc>
                <a:spcPct val="90000"/>
              </a:lnSpc>
              <a:buFontTx/>
              <a:buAutoNum type="arabicParenR"/>
            </a:pPr>
            <a:r>
              <a:rPr lang="ar-SA" sz="2800" smtClean="0"/>
              <a:t>أن يخضع للفحوص الطبية.</a:t>
            </a:r>
          </a:p>
          <a:p>
            <a:pPr marL="609600" indent="-609600" algn="r" eaLnBrk="1" hangingPunct="1">
              <a:lnSpc>
                <a:spcPct val="90000"/>
              </a:lnSpc>
              <a:buFontTx/>
              <a:buAutoNum type="arabicParenR"/>
            </a:pPr>
            <a:r>
              <a:rPr lang="ar-SA" sz="2800" smtClean="0"/>
              <a:t>أن يحفظ  الأسرار المهنية .</a:t>
            </a:r>
          </a:p>
          <a:p>
            <a:pPr marL="609600" indent="-609600" algn="r" eaLnBrk="1" hangingPunct="1">
              <a:lnSpc>
                <a:spcPct val="90000"/>
              </a:lnSpc>
              <a:buFontTx/>
              <a:buAutoNum type="arabicParenR"/>
            </a:pPr>
            <a:r>
              <a:rPr lang="ar-SA" sz="2800" smtClean="0"/>
              <a:t>طاعة أوامر صاحب العمل .</a:t>
            </a:r>
          </a:p>
          <a:p>
            <a:pPr marL="609600" indent="-609600" eaLnBrk="1" hangingPunct="1">
              <a:lnSpc>
                <a:spcPct val="90000"/>
              </a:lnSpc>
            </a:pPr>
            <a:r>
              <a:rPr lang="ar-SA" sz="2800" smtClean="0"/>
              <a:t>				</a:t>
            </a:r>
            <a:endParaRPr lang="en-US" sz="280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عنصر نائب لرقم الشريحة 5"/>
          <p:cNvSpPr>
            <a:spLocks noGrp="1"/>
          </p:cNvSpPr>
          <p:nvPr>
            <p:ph type="sldNum" sz="quarter" idx="12"/>
          </p:nvPr>
        </p:nvSpPr>
        <p:spPr>
          <a:noFill/>
        </p:spPr>
        <p:txBody>
          <a:bodyPr/>
          <a:lstStyle/>
          <a:p>
            <a:fld id="{9D6D4D74-9543-4D9C-8804-08A21A2911C6}" type="slidenum">
              <a:rPr lang="ar-SA" smtClean="0"/>
              <a:pPr/>
              <a:t>52</a:t>
            </a:fld>
            <a:endParaRPr lang="en-US" smtClean="0"/>
          </a:p>
        </p:txBody>
      </p:sp>
      <p:sp>
        <p:nvSpPr>
          <p:cNvPr id="54275" name="Rectangle 2"/>
          <p:cNvSpPr>
            <a:spLocks noGrp="1" noChangeArrowheads="1"/>
          </p:cNvSpPr>
          <p:nvPr>
            <p:ph type="ctrTitle"/>
          </p:nvPr>
        </p:nvSpPr>
        <p:spPr>
          <a:xfrm>
            <a:off x="685800" y="304800"/>
            <a:ext cx="7772400" cy="1470025"/>
          </a:xfrm>
        </p:spPr>
        <p:txBody>
          <a:bodyPr/>
          <a:lstStyle/>
          <a:p>
            <a:pPr eaLnBrk="1" hangingPunct="1"/>
            <a:r>
              <a:rPr lang="ar-SA" sz="4000" b="1" u="sng" smtClean="0"/>
              <a:t>قواعد التأديب</a:t>
            </a:r>
            <a:endParaRPr lang="en-US" sz="4800" b="1" u="sng" smtClean="0"/>
          </a:p>
        </p:txBody>
      </p:sp>
      <p:sp>
        <p:nvSpPr>
          <p:cNvPr id="54276" name="Rectangle 3"/>
          <p:cNvSpPr>
            <a:spLocks noGrp="1" noChangeArrowheads="1"/>
          </p:cNvSpPr>
          <p:nvPr>
            <p:ph type="subTitle" idx="1"/>
          </p:nvPr>
        </p:nvSpPr>
        <p:spPr>
          <a:xfrm>
            <a:off x="1447800" y="2057400"/>
            <a:ext cx="7086600" cy="3733800"/>
          </a:xfrm>
        </p:spPr>
        <p:txBody>
          <a:bodyPr/>
          <a:lstStyle/>
          <a:p>
            <a:pPr algn="r" eaLnBrk="1" hangingPunct="1">
              <a:lnSpc>
                <a:spcPct val="90000"/>
              </a:lnSpc>
            </a:pPr>
            <a:r>
              <a:rPr lang="ar-SA" sz="2800" smtClean="0"/>
              <a:t>أنواع الجزاءات التأديبية :-</a:t>
            </a:r>
          </a:p>
          <a:p>
            <a:pPr algn="r" eaLnBrk="1" hangingPunct="1">
              <a:lnSpc>
                <a:spcPct val="90000"/>
              </a:lnSpc>
            </a:pPr>
            <a:r>
              <a:rPr lang="ar-SA" sz="2800" smtClean="0"/>
              <a:t>1- الإنذار .</a:t>
            </a:r>
          </a:p>
          <a:p>
            <a:pPr algn="r" eaLnBrk="1" hangingPunct="1">
              <a:lnSpc>
                <a:spcPct val="90000"/>
              </a:lnSpc>
            </a:pPr>
            <a:r>
              <a:rPr lang="ar-SA" sz="2800" smtClean="0"/>
              <a:t>2- الغرامة .</a:t>
            </a:r>
          </a:p>
          <a:p>
            <a:pPr algn="r" eaLnBrk="1" hangingPunct="1">
              <a:lnSpc>
                <a:spcPct val="90000"/>
              </a:lnSpc>
            </a:pPr>
            <a:r>
              <a:rPr lang="ar-SA" sz="2800" smtClean="0"/>
              <a:t>3- الحرمان من العلاوة او تأجيلها لمدة لا تزيد عن سنة متى كانت مقررة .</a:t>
            </a:r>
          </a:p>
          <a:p>
            <a:pPr algn="r" eaLnBrk="1" hangingPunct="1">
              <a:lnSpc>
                <a:spcPct val="90000"/>
              </a:lnSpc>
            </a:pPr>
            <a:r>
              <a:rPr lang="ar-SA" sz="2800" smtClean="0"/>
              <a:t>4- تأجيل الترقية مدة لا تزيد عن سنة.</a:t>
            </a:r>
          </a:p>
          <a:p>
            <a:pPr algn="r" eaLnBrk="1" hangingPunct="1">
              <a:lnSpc>
                <a:spcPct val="90000"/>
              </a:lnSpc>
            </a:pPr>
            <a:r>
              <a:rPr lang="ar-SA" sz="2800" smtClean="0"/>
              <a:t>5- الإيقاف عن العمل مع الحرمان من الأجر.</a:t>
            </a:r>
          </a:p>
          <a:p>
            <a:pPr algn="r" eaLnBrk="1" hangingPunct="1">
              <a:lnSpc>
                <a:spcPct val="90000"/>
              </a:lnSpc>
            </a:pPr>
            <a:r>
              <a:rPr lang="ar-SA" sz="2800" smtClean="0"/>
              <a:t>6- الفصل بما يتفق مع النظام . </a:t>
            </a:r>
          </a:p>
          <a:p>
            <a:pPr algn="r" eaLnBrk="1" hangingPunct="1">
              <a:lnSpc>
                <a:spcPct val="90000"/>
              </a:lnSpc>
            </a:pPr>
            <a:r>
              <a:rPr lang="ar-SA" sz="4000" smtClean="0"/>
              <a:t>	                                      </a:t>
            </a:r>
            <a:r>
              <a:rPr lang="ar-SA" sz="1600" smtClean="0"/>
              <a:t>م66</a:t>
            </a:r>
            <a:endParaRPr lang="en-US" sz="400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عنصر نائب لرقم الشريحة 5"/>
          <p:cNvSpPr>
            <a:spLocks noGrp="1"/>
          </p:cNvSpPr>
          <p:nvPr>
            <p:ph type="sldNum" sz="quarter" idx="12"/>
          </p:nvPr>
        </p:nvSpPr>
        <p:spPr>
          <a:noFill/>
        </p:spPr>
        <p:txBody>
          <a:bodyPr/>
          <a:lstStyle/>
          <a:p>
            <a:fld id="{8AC34EE2-D8BC-4141-98DB-ABAC01B7D258}" type="slidenum">
              <a:rPr lang="ar-SA" smtClean="0"/>
              <a:pPr/>
              <a:t>53</a:t>
            </a:fld>
            <a:endParaRPr lang="en-US" smtClean="0"/>
          </a:p>
        </p:txBody>
      </p:sp>
      <p:sp>
        <p:nvSpPr>
          <p:cNvPr id="55299" name="Rectangle 2"/>
          <p:cNvSpPr>
            <a:spLocks noGrp="1" noChangeArrowheads="1"/>
          </p:cNvSpPr>
          <p:nvPr>
            <p:ph type="ctrTitle"/>
          </p:nvPr>
        </p:nvSpPr>
        <p:spPr>
          <a:xfrm>
            <a:off x="685800" y="685800"/>
            <a:ext cx="7772400" cy="1470025"/>
          </a:xfrm>
        </p:spPr>
        <p:txBody>
          <a:bodyPr/>
          <a:lstStyle/>
          <a:p>
            <a:pPr eaLnBrk="1" hangingPunct="1"/>
            <a:r>
              <a:rPr lang="ar-SA" sz="5400" b="1" smtClean="0"/>
              <a:t>مخالفة الجزاء للنظام </a:t>
            </a:r>
            <a:endParaRPr lang="en-US" sz="5400" b="1" smtClean="0"/>
          </a:p>
        </p:txBody>
      </p:sp>
      <p:sp>
        <p:nvSpPr>
          <p:cNvPr id="55300" name="Rectangle 3"/>
          <p:cNvSpPr>
            <a:spLocks noGrp="1" noChangeArrowheads="1"/>
          </p:cNvSpPr>
          <p:nvPr>
            <p:ph type="subTitle" idx="1"/>
          </p:nvPr>
        </p:nvSpPr>
        <p:spPr>
          <a:xfrm>
            <a:off x="1447800" y="2133600"/>
            <a:ext cx="6705600" cy="3581400"/>
          </a:xfrm>
        </p:spPr>
        <p:txBody>
          <a:bodyPr/>
          <a:lstStyle/>
          <a:p>
            <a:pPr algn="r" eaLnBrk="1" hangingPunct="1">
              <a:lnSpc>
                <a:spcPct val="90000"/>
              </a:lnSpc>
              <a:buFontTx/>
              <a:buChar char="•"/>
            </a:pPr>
            <a:r>
              <a:rPr lang="ar-SA" sz="2800" smtClean="0"/>
              <a:t>لا يجوز ان يوقع على العامل جزاء غير وارد في النظام او لائحة تنظيم العمل.</a:t>
            </a:r>
          </a:p>
          <a:p>
            <a:pPr algn="r" eaLnBrk="1" hangingPunct="1">
              <a:lnSpc>
                <a:spcPct val="90000"/>
              </a:lnSpc>
              <a:buFontTx/>
              <a:buChar char="•"/>
            </a:pPr>
            <a:r>
              <a:rPr lang="ar-SA" sz="2800" smtClean="0"/>
              <a:t>أهمية وجود لائحة كي لا يقوم صاحب العمل بوضع جزاء من تلقاء نفسه.</a:t>
            </a:r>
          </a:p>
          <a:p>
            <a:pPr algn="r" eaLnBrk="1" hangingPunct="1">
              <a:lnSpc>
                <a:spcPct val="90000"/>
              </a:lnSpc>
              <a:buFontTx/>
              <a:buChar char="•"/>
            </a:pPr>
            <a:r>
              <a:rPr lang="ar-SA" sz="2800" smtClean="0"/>
              <a:t>لا يجوز تشديد الجزاء في حالة تكرار المخالفة بعد (180) يوماً .</a:t>
            </a:r>
          </a:p>
          <a:p>
            <a:pPr algn="r" eaLnBrk="1" hangingPunct="1">
              <a:lnSpc>
                <a:spcPct val="90000"/>
              </a:lnSpc>
              <a:buFontTx/>
              <a:buChar char="•"/>
            </a:pPr>
            <a:r>
              <a:rPr lang="ar-SA" sz="2800" smtClean="0"/>
              <a:t>لا يجوز توقيع الجزاء لأمر أرتكبه العامل خارج العمل مالم يكن متصلاً بالعمل  او بصاحبه .         </a:t>
            </a:r>
            <a:r>
              <a:rPr lang="ar-SA" sz="2000" smtClean="0"/>
              <a:t>م70</a:t>
            </a:r>
            <a:endParaRPr lang="ar-SA" sz="2800" smtClean="0"/>
          </a:p>
          <a:p>
            <a:pPr algn="r" eaLnBrk="1" hangingPunct="1">
              <a:lnSpc>
                <a:spcPct val="90000"/>
              </a:lnSpc>
              <a:buFontTx/>
              <a:buChar char="•"/>
            </a:pPr>
            <a:endParaRPr lang="ar-SA" sz="4000" smtClean="0"/>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عنصر نائب لرقم الشريحة 5"/>
          <p:cNvSpPr>
            <a:spLocks noGrp="1"/>
          </p:cNvSpPr>
          <p:nvPr>
            <p:ph type="sldNum" sz="quarter" idx="12"/>
          </p:nvPr>
        </p:nvSpPr>
        <p:spPr>
          <a:noFill/>
        </p:spPr>
        <p:txBody>
          <a:bodyPr/>
          <a:lstStyle/>
          <a:p>
            <a:fld id="{FFE2DB27-1CC4-4DF8-9844-0E363C18EC96}" type="slidenum">
              <a:rPr lang="ar-SA" smtClean="0"/>
              <a:pPr/>
              <a:t>54</a:t>
            </a:fld>
            <a:endParaRPr lang="en-US" smtClean="0"/>
          </a:p>
        </p:txBody>
      </p:sp>
      <p:sp>
        <p:nvSpPr>
          <p:cNvPr id="56323" name="Rectangle 2"/>
          <p:cNvSpPr>
            <a:spLocks noGrp="1" noChangeArrowheads="1"/>
          </p:cNvSpPr>
          <p:nvPr>
            <p:ph type="ctrTitle"/>
          </p:nvPr>
        </p:nvSpPr>
        <p:spPr>
          <a:xfrm>
            <a:off x="685800" y="533400"/>
            <a:ext cx="7772400" cy="1470025"/>
          </a:xfrm>
        </p:spPr>
        <p:txBody>
          <a:bodyPr/>
          <a:lstStyle/>
          <a:p>
            <a:pPr eaLnBrk="1" hangingPunct="1"/>
            <a:r>
              <a:rPr lang="ar-SA" sz="4000" b="1" smtClean="0"/>
              <a:t>طريقة الاستجواب </a:t>
            </a:r>
            <a:r>
              <a:rPr lang="ar-SA" sz="4000" b="1" u="sng" smtClean="0"/>
              <a:t/>
            </a:r>
            <a:br>
              <a:rPr lang="ar-SA" sz="4000" b="1" u="sng" smtClean="0"/>
            </a:br>
            <a:r>
              <a:rPr lang="ar-SA" sz="4000" b="1" u="sng" smtClean="0"/>
              <a:t>وحق الاعتراض</a:t>
            </a:r>
            <a:endParaRPr lang="en-US" sz="4000" b="1" u="sng" smtClean="0"/>
          </a:p>
        </p:txBody>
      </p:sp>
      <p:sp>
        <p:nvSpPr>
          <p:cNvPr id="56324" name="Rectangle 3"/>
          <p:cNvSpPr>
            <a:spLocks noGrp="1" noChangeArrowheads="1"/>
          </p:cNvSpPr>
          <p:nvPr>
            <p:ph type="subTitle" idx="1"/>
          </p:nvPr>
        </p:nvSpPr>
        <p:spPr>
          <a:xfrm>
            <a:off x="1447800" y="1981200"/>
            <a:ext cx="6400800" cy="3810000"/>
          </a:xfrm>
        </p:spPr>
        <p:txBody>
          <a:bodyPr/>
          <a:lstStyle/>
          <a:p>
            <a:pPr algn="r" eaLnBrk="1" hangingPunct="1">
              <a:lnSpc>
                <a:spcPct val="90000"/>
              </a:lnSpc>
              <a:buFontTx/>
              <a:buChar char="•"/>
            </a:pPr>
            <a:r>
              <a:rPr lang="ar-SA" sz="2800" smtClean="0"/>
              <a:t> عدم إيقاع جزاء إلا بعد إخبار العامل بالتهمة والتحقيق فيها.</a:t>
            </a:r>
          </a:p>
          <a:p>
            <a:pPr algn="r" eaLnBrk="1" hangingPunct="1">
              <a:lnSpc>
                <a:spcPct val="90000"/>
              </a:lnSpc>
              <a:buFontTx/>
              <a:buChar char="•"/>
            </a:pPr>
            <a:r>
              <a:rPr lang="ar-SA" sz="2800" smtClean="0"/>
              <a:t> جواز التحقيق الشفوي في المخالفات البسيطة ( إنذار/ يوم ) مع مراعاة تاريخ اكتشاف المخالفة </a:t>
            </a:r>
          </a:p>
          <a:p>
            <a:pPr algn="r" eaLnBrk="1" hangingPunct="1">
              <a:lnSpc>
                <a:spcPct val="90000"/>
              </a:lnSpc>
              <a:buFontTx/>
              <a:buChar char="•"/>
            </a:pPr>
            <a:r>
              <a:rPr lang="ar-SA" sz="2800" smtClean="0"/>
              <a:t>وجوب تبليغ العامل بالجزاء بشكل رسمي.</a:t>
            </a:r>
          </a:p>
          <a:p>
            <a:pPr algn="r" eaLnBrk="1" hangingPunct="1">
              <a:lnSpc>
                <a:spcPct val="90000"/>
              </a:lnSpc>
              <a:buFontTx/>
              <a:buChar char="•"/>
            </a:pPr>
            <a:r>
              <a:rPr lang="ar-SA" sz="2800" smtClean="0"/>
              <a:t>حق العامل في الاعتراض للهيئة خلال (15) يوماً من الإبلاغ.</a:t>
            </a:r>
          </a:p>
          <a:p>
            <a:pPr algn="r" eaLnBrk="1" hangingPunct="1">
              <a:lnSpc>
                <a:spcPct val="90000"/>
              </a:lnSpc>
              <a:buFontTx/>
              <a:buChar char="•"/>
            </a:pPr>
            <a:r>
              <a:rPr lang="ar-SA" sz="2800" smtClean="0"/>
              <a:t>تصدر الهيئة قرارها خلال (30) يوم من الاعتراض </a:t>
            </a:r>
          </a:p>
          <a:p>
            <a:pPr algn="r" eaLnBrk="1" hangingPunct="1">
              <a:lnSpc>
                <a:spcPct val="90000"/>
              </a:lnSpc>
              <a:buFontTx/>
              <a:buChar char="•"/>
            </a:pPr>
            <a:r>
              <a:rPr lang="ar-SA" sz="2800" smtClean="0"/>
              <a:t>- وضع سجل خاص للغرامات وتصرف على المنشأة.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عنصر نائب لرقم الشريحة 5"/>
          <p:cNvSpPr>
            <a:spLocks noGrp="1"/>
          </p:cNvSpPr>
          <p:nvPr>
            <p:ph type="sldNum" sz="quarter" idx="12"/>
          </p:nvPr>
        </p:nvSpPr>
        <p:spPr>
          <a:noFill/>
        </p:spPr>
        <p:txBody>
          <a:bodyPr/>
          <a:lstStyle/>
          <a:p>
            <a:fld id="{EE9FA242-E07B-4015-9756-3BF5513D3D36}" type="slidenum">
              <a:rPr lang="ar-SA" smtClean="0"/>
              <a:pPr/>
              <a:t>55</a:t>
            </a:fld>
            <a:endParaRPr lang="en-US" smtClean="0"/>
          </a:p>
        </p:txBody>
      </p:sp>
      <p:sp>
        <p:nvSpPr>
          <p:cNvPr id="57347" name="Rectangle 2"/>
          <p:cNvSpPr>
            <a:spLocks noGrp="1" noChangeArrowheads="1"/>
          </p:cNvSpPr>
          <p:nvPr>
            <p:ph type="ctrTitle"/>
          </p:nvPr>
        </p:nvSpPr>
        <p:spPr>
          <a:xfrm>
            <a:off x="1295400" y="609600"/>
            <a:ext cx="7162800" cy="457200"/>
          </a:xfrm>
        </p:spPr>
        <p:txBody>
          <a:bodyPr/>
          <a:lstStyle/>
          <a:p>
            <a:pPr eaLnBrk="1" hangingPunct="1"/>
            <a:endParaRPr lang="en-US" sz="5400" b="1" smtClean="0"/>
          </a:p>
        </p:txBody>
      </p:sp>
      <p:sp>
        <p:nvSpPr>
          <p:cNvPr id="57348" name="Rectangle 3"/>
          <p:cNvSpPr>
            <a:spLocks noGrp="1" noChangeArrowheads="1"/>
          </p:cNvSpPr>
          <p:nvPr>
            <p:ph type="subTitle" idx="1"/>
          </p:nvPr>
        </p:nvSpPr>
        <p:spPr>
          <a:xfrm>
            <a:off x="1143000" y="1447800"/>
            <a:ext cx="7391400" cy="4343400"/>
          </a:xfrm>
        </p:spPr>
        <p:txBody>
          <a:bodyPr/>
          <a:lstStyle/>
          <a:p>
            <a:pPr algn="r" eaLnBrk="1" hangingPunct="1">
              <a:lnSpc>
                <a:spcPct val="90000"/>
              </a:lnSpc>
              <a:buFontTx/>
              <a:buChar char="•"/>
            </a:pPr>
            <a:r>
              <a:rPr lang="ar-SA" sz="4000" smtClean="0"/>
              <a:t>يجب كتابة الغرامات في سجل خاص مع بيان اسم العامل وأسباب الحسم.</a:t>
            </a:r>
          </a:p>
          <a:p>
            <a:pPr algn="r" eaLnBrk="1" hangingPunct="1">
              <a:lnSpc>
                <a:spcPct val="90000"/>
              </a:lnSpc>
              <a:buFontTx/>
              <a:buChar char="•"/>
            </a:pPr>
            <a:r>
              <a:rPr lang="ar-SA" sz="4000" smtClean="0"/>
              <a:t>لا تصرف الغرامات إلا فيما يعود على عمال المنشأة بالنفع بعد أخذ موافقة الوزارة مثل : إنشاء نادي صحي.</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عنصر نائب لرقم الشريحة 5"/>
          <p:cNvSpPr>
            <a:spLocks noGrp="1"/>
          </p:cNvSpPr>
          <p:nvPr>
            <p:ph type="sldNum" sz="quarter" idx="12"/>
          </p:nvPr>
        </p:nvSpPr>
        <p:spPr>
          <a:noFill/>
        </p:spPr>
        <p:txBody>
          <a:bodyPr/>
          <a:lstStyle/>
          <a:p>
            <a:fld id="{E600E517-44D6-4F10-8AE4-B8F113373D11}" type="slidenum">
              <a:rPr lang="ar-SA" smtClean="0"/>
              <a:pPr/>
              <a:t>56</a:t>
            </a:fld>
            <a:endParaRPr lang="en-US" smtClean="0"/>
          </a:p>
        </p:txBody>
      </p:sp>
      <p:sp>
        <p:nvSpPr>
          <p:cNvPr id="58371" name="Rectangle 2"/>
          <p:cNvSpPr>
            <a:spLocks noGrp="1" noChangeArrowheads="1"/>
          </p:cNvSpPr>
          <p:nvPr>
            <p:ph type="ctrTitle"/>
          </p:nvPr>
        </p:nvSpPr>
        <p:spPr>
          <a:xfrm>
            <a:off x="685800" y="381000"/>
            <a:ext cx="7772400" cy="1470025"/>
          </a:xfrm>
        </p:spPr>
        <p:txBody>
          <a:bodyPr/>
          <a:lstStyle/>
          <a:p>
            <a:pPr eaLnBrk="1" hangingPunct="1"/>
            <a:r>
              <a:rPr lang="ar-SA" sz="5400" b="1" u="sng" smtClean="0"/>
              <a:t>انتهاء عقد العمل</a:t>
            </a:r>
            <a:endParaRPr lang="en-US" sz="5400" b="1" u="sng" smtClean="0"/>
          </a:p>
        </p:txBody>
      </p:sp>
      <p:sp>
        <p:nvSpPr>
          <p:cNvPr id="58372" name="Rectangle 3"/>
          <p:cNvSpPr>
            <a:spLocks noGrp="1" noChangeArrowheads="1"/>
          </p:cNvSpPr>
          <p:nvPr>
            <p:ph type="subTitle" idx="1"/>
          </p:nvPr>
        </p:nvSpPr>
        <p:spPr>
          <a:xfrm>
            <a:off x="1447800" y="1752600"/>
            <a:ext cx="6400800" cy="4114800"/>
          </a:xfrm>
        </p:spPr>
        <p:txBody>
          <a:bodyPr/>
          <a:lstStyle/>
          <a:p>
            <a:pPr algn="r" eaLnBrk="1" hangingPunct="1">
              <a:lnSpc>
                <a:spcPct val="90000"/>
              </a:lnSpc>
            </a:pPr>
            <a:r>
              <a:rPr lang="ar-SA" sz="2600" smtClean="0"/>
              <a:t>ينتهي عقد العمل بأي من الأحوال التالية  :</a:t>
            </a:r>
          </a:p>
          <a:p>
            <a:pPr algn="r" eaLnBrk="1" hangingPunct="1">
              <a:lnSpc>
                <a:spcPct val="90000"/>
              </a:lnSpc>
              <a:buFontTx/>
              <a:buChar char="•"/>
            </a:pPr>
            <a:r>
              <a:rPr lang="ar-SA" sz="2600" smtClean="0"/>
              <a:t>اتفاق طرفيه على إنهائه بشرط اخذ موافقة العامل كتابة (تقايل).</a:t>
            </a:r>
          </a:p>
          <a:p>
            <a:pPr algn="r" eaLnBrk="1" hangingPunct="1">
              <a:lnSpc>
                <a:spcPct val="90000"/>
              </a:lnSpc>
              <a:buFontTx/>
              <a:buChar char="•"/>
            </a:pPr>
            <a:r>
              <a:rPr lang="ar-SA" sz="2600" smtClean="0"/>
              <a:t>انتهاء مدة العقد المحدد المدة ما لم يكن العقد قد تجدد.</a:t>
            </a:r>
          </a:p>
          <a:p>
            <a:pPr algn="r" eaLnBrk="1" hangingPunct="1">
              <a:lnSpc>
                <a:spcPct val="90000"/>
              </a:lnSpc>
              <a:buFontTx/>
              <a:buChar char="•"/>
            </a:pPr>
            <a:r>
              <a:rPr lang="ar-SA" sz="2600" smtClean="0"/>
              <a:t>بناءً على رغبة احد الطرفين في العقود الغير محددة المدة مع مراعاة السبب المشروع والإخطار .</a:t>
            </a:r>
          </a:p>
          <a:p>
            <a:pPr algn="r" eaLnBrk="1" hangingPunct="1">
              <a:lnSpc>
                <a:spcPct val="90000"/>
              </a:lnSpc>
              <a:buFontTx/>
              <a:buChar char="•"/>
            </a:pPr>
            <a:r>
              <a:rPr lang="ar-SA" sz="2600" smtClean="0"/>
              <a:t>بلوغ العامل سن التقاعد أل (60 ) . </a:t>
            </a:r>
            <a:endParaRPr lang="ar-SA" sz="2600" b="1" smtClean="0"/>
          </a:p>
          <a:p>
            <a:pPr algn="r" eaLnBrk="1" hangingPunct="1">
              <a:lnSpc>
                <a:spcPct val="90000"/>
              </a:lnSpc>
              <a:buFontTx/>
              <a:buChar char="•"/>
            </a:pPr>
            <a:r>
              <a:rPr lang="ar-SA" sz="2600" smtClean="0"/>
              <a:t>بلوغ العاملة سن التقاعد أل ( 55) .</a:t>
            </a:r>
          </a:p>
          <a:p>
            <a:pPr algn="r" eaLnBrk="1" hangingPunct="1">
              <a:lnSpc>
                <a:spcPct val="90000"/>
              </a:lnSpc>
              <a:buFontTx/>
              <a:buChar char="•"/>
            </a:pPr>
            <a:r>
              <a:rPr lang="ar-SA" sz="2600" smtClean="0"/>
              <a:t>القوة القاهرة . </a:t>
            </a:r>
          </a:p>
          <a:p>
            <a:pPr eaLnBrk="1" hangingPunct="1">
              <a:lnSpc>
                <a:spcPct val="90000"/>
              </a:lnSpc>
            </a:pPr>
            <a:r>
              <a:rPr lang="ar-SA" sz="2800" smtClean="0"/>
              <a:t>				</a:t>
            </a:r>
            <a:endParaRPr lang="en-US" sz="280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عنصر نائب لرقم الشريحة 5"/>
          <p:cNvSpPr>
            <a:spLocks noGrp="1"/>
          </p:cNvSpPr>
          <p:nvPr>
            <p:ph type="sldNum" sz="quarter" idx="12"/>
          </p:nvPr>
        </p:nvSpPr>
        <p:spPr>
          <a:noFill/>
        </p:spPr>
        <p:txBody>
          <a:bodyPr/>
          <a:lstStyle/>
          <a:p>
            <a:fld id="{E709D4F9-41CB-405E-BB58-3867E4304360}" type="slidenum">
              <a:rPr lang="ar-SA" smtClean="0"/>
              <a:pPr/>
              <a:t>57</a:t>
            </a:fld>
            <a:endParaRPr lang="en-US" smtClean="0"/>
          </a:p>
        </p:txBody>
      </p:sp>
      <p:sp>
        <p:nvSpPr>
          <p:cNvPr id="59395" name="Rectangle 2"/>
          <p:cNvSpPr>
            <a:spLocks noGrp="1" noChangeArrowheads="1"/>
          </p:cNvSpPr>
          <p:nvPr>
            <p:ph type="ctrTitle"/>
          </p:nvPr>
        </p:nvSpPr>
        <p:spPr>
          <a:xfrm>
            <a:off x="685800" y="609600"/>
            <a:ext cx="7772400" cy="685800"/>
          </a:xfrm>
        </p:spPr>
        <p:txBody>
          <a:bodyPr/>
          <a:lstStyle/>
          <a:p>
            <a:pPr eaLnBrk="1" hangingPunct="1"/>
            <a:r>
              <a:rPr lang="ar-SA" sz="3600" b="1" smtClean="0"/>
              <a:t>طريقة الانذار والتعويض</a:t>
            </a:r>
            <a:endParaRPr lang="en-US" sz="3600" b="1" smtClean="0"/>
          </a:p>
        </p:txBody>
      </p:sp>
      <p:sp>
        <p:nvSpPr>
          <p:cNvPr id="59396" name="Rectangle 3"/>
          <p:cNvSpPr>
            <a:spLocks noGrp="1" noChangeArrowheads="1"/>
          </p:cNvSpPr>
          <p:nvPr>
            <p:ph type="subTitle" idx="1"/>
          </p:nvPr>
        </p:nvSpPr>
        <p:spPr>
          <a:xfrm>
            <a:off x="1447800" y="1524000"/>
            <a:ext cx="6400800" cy="3962400"/>
          </a:xfrm>
        </p:spPr>
        <p:txBody>
          <a:bodyPr/>
          <a:lstStyle/>
          <a:p>
            <a:pPr algn="r" eaLnBrk="1" hangingPunct="1">
              <a:lnSpc>
                <a:spcPct val="90000"/>
              </a:lnSpc>
              <a:buFontTx/>
              <a:buChar char="-"/>
            </a:pPr>
            <a:r>
              <a:rPr lang="ar-SA" sz="2400" smtClean="0"/>
              <a:t> يجوز إنهاء العقد الغير محدد المدة مع مراعاة السبب المشروع والإخطار .</a:t>
            </a:r>
          </a:p>
          <a:p>
            <a:pPr algn="r" eaLnBrk="1" hangingPunct="1">
              <a:lnSpc>
                <a:spcPct val="90000"/>
              </a:lnSpc>
              <a:buFontTx/>
              <a:buChar char="-"/>
            </a:pPr>
            <a:r>
              <a:rPr lang="ar-SA" sz="4000" smtClean="0"/>
              <a:t> </a:t>
            </a:r>
            <a:r>
              <a:rPr lang="ar-SA" sz="2400" smtClean="0"/>
              <a:t>إذا لم تراعى المدة المبينة في المادة (75) فيدفع تعويض  معادل لأجر العامل عن مدة الإخطار .</a:t>
            </a:r>
          </a:p>
          <a:p>
            <a:pPr algn="r" eaLnBrk="1" hangingPunct="1">
              <a:lnSpc>
                <a:spcPct val="90000"/>
              </a:lnSpc>
              <a:buFontTx/>
              <a:buChar char="-"/>
            </a:pPr>
            <a:r>
              <a:rPr lang="ar-SA" sz="2400" smtClean="0"/>
              <a:t>إذا تم الإنهاء دون سبب مشروع جاز للمتضرر طلب التعويض.</a:t>
            </a:r>
          </a:p>
          <a:p>
            <a:pPr algn="r" eaLnBrk="1" hangingPunct="1">
              <a:lnSpc>
                <a:spcPct val="90000"/>
              </a:lnSpc>
              <a:buFontTx/>
              <a:buChar char="-"/>
            </a:pPr>
            <a:r>
              <a:rPr lang="ar-SA" sz="2400" smtClean="0"/>
              <a:t> يجوز للعامل المفصول طلب العودة للعمل .</a:t>
            </a:r>
          </a:p>
          <a:p>
            <a:pPr algn="r" eaLnBrk="1" hangingPunct="1">
              <a:lnSpc>
                <a:spcPct val="90000"/>
              </a:lnSpc>
              <a:buFontTx/>
              <a:buChar char="-"/>
            </a:pPr>
            <a:r>
              <a:rPr lang="ar-SA" sz="2400" smtClean="0"/>
              <a:t>ينقضي العقد بموت العامل او مرضه.</a:t>
            </a:r>
          </a:p>
          <a:p>
            <a:pPr algn="r" eaLnBrk="1" hangingPunct="1">
              <a:lnSpc>
                <a:spcPct val="90000"/>
              </a:lnSpc>
              <a:buFontTx/>
              <a:buChar char="-"/>
            </a:pPr>
            <a:r>
              <a:rPr lang="ar-SA" sz="2400" smtClean="0"/>
              <a:t>لا ينقضي العقد بموت صاحب العمل مالم تراعي شخصية.	</a:t>
            </a:r>
            <a:endParaRPr lang="en-US" sz="240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عنصر نائب لرقم الشريحة 5"/>
          <p:cNvSpPr>
            <a:spLocks noGrp="1"/>
          </p:cNvSpPr>
          <p:nvPr>
            <p:ph type="sldNum" sz="quarter" idx="12"/>
          </p:nvPr>
        </p:nvSpPr>
        <p:spPr>
          <a:noFill/>
        </p:spPr>
        <p:txBody>
          <a:bodyPr/>
          <a:lstStyle/>
          <a:p>
            <a:fld id="{F434ECE0-F548-4C38-BF01-3BF4596F2D41}" type="slidenum">
              <a:rPr lang="ar-SA" smtClean="0"/>
              <a:pPr/>
              <a:t>58</a:t>
            </a:fld>
            <a:endParaRPr lang="en-US" smtClean="0"/>
          </a:p>
        </p:txBody>
      </p:sp>
      <p:sp>
        <p:nvSpPr>
          <p:cNvPr id="60419" name="Rectangle 2"/>
          <p:cNvSpPr>
            <a:spLocks noGrp="1" noChangeArrowheads="1"/>
          </p:cNvSpPr>
          <p:nvPr>
            <p:ph type="ctrTitle"/>
          </p:nvPr>
        </p:nvSpPr>
        <p:spPr>
          <a:xfrm>
            <a:off x="685800" y="304800"/>
            <a:ext cx="7772400" cy="609600"/>
          </a:xfrm>
        </p:spPr>
        <p:txBody>
          <a:bodyPr/>
          <a:lstStyle/>
          <a:p>
            <a:pPr eaLnBrk="1" hangingPunct="1"/>
            <a:r>
              <a:rPr lang="ar-SA" sz="3600" b="1" u="sng" smtClean="0"/>
              <a:t>فسخ العقد من قبل صاحب العمل</a:t>
            </a:r>
            <a:endParaRPr lang="en-US" sz="3600" b="1" u="sng" smtClean="0"/>
          </a:p>
        </p:txBody>
      </p:sp>
      <p:sp>
        <p:nvSpPr>
          <p:cNvPr id="60420" name="Rectangle 3"/>
          <p:cNvSpPr>
            <a:spLocks noGrp="1" noChangeArrowheads="1"/>
          </p:cNvSpPr>
          <p:nvPr>
            <p:ph type="subTitle" idx="1"/>
          </p:nvPr>
        </p:nvSpPr>
        <p:spPr>
          <a:xfrm>
            <a:off x="685800" y="1219200"/>
            <a:ext cx="7772400" cy="5029200"/>
          </a:xfrm>
        </p:spPr>
        <p:txBody>
          <a:bodyPr/>
          <a:lstStyle/>
          <a:p>
            <a:pPr marL="609600" indent="-609600" algn="r" eaLnBrk="1" hangingPunct="1">
              <a:lnSpc>
                <a:spcPct val="90000"/>
              </a:lnSpc>
            </a:pPr>
            <a:r>
              <a:rPr lang="ar-SA" sz="2400" smtClean="0"/>
              <a:t>لا يجوز لصاحب العمل فسخ العقد دون مكافأة أو إشعار أو تعويض إلا في الحالات الآتية : </a:t>
            </a:r>
          </a:p>
          <a:p>
            <a:pPr marL="609600" indent="-609600" algn="r" eaLnBrk="1" hangingPunct="1">
              <a:lnSpc>
                <a:spcPct val="90000"/>
              </a:lnSpc>
              <a:buFontTx/>
              <a:buAutoNum type="arabicParenR"/>
            </a:pPr>
            <a:r>
              <a:rPr lang="ar-SA" sz="2400" smtClean="0"/>
              <a:t>الاعتداء على صاحب العمل أواحد الرؤساء أثناء العمل أو بسببه.</a:t>
            </a:r>
          </a:p>
          <a:p>
            <a:pPr marL="609600" indent="-609600" algn="r" eaLnBrk="1" hangingPunct="1">
              <a:lnSpc>
                <a:spcPct val="90000"/>
              </a:lnSpc>
              <a:buFontTx/>
              <a:buAutoNum type="arabicParenR"/>
            </a:pPr>
            <a:r>
              <a:rPr lang="ar-SA" sz="2400" smtClean="0"/>
              <a:t>عدم تأدية الالتزامات الجوهرية اوعدم إطاعة الأوامر المشروعة .</a:t>
            </a:r>
          </a:p>
          <a:p>
            <a:pPr marL="609600" indent="-609600" algn="r" eaLnBrk="1" hangingPunct="1">
              <a:lnSpc>
                <a:spcPct val="90000"/>
              </a:lnSpc>
              <a:buFontTx/>
              <a:buAutoNum type="arabicParenR"/>
            </a:pPr>
            <a:r>
              <a:rPr lang="ar-SA" sz="2400" smtClean="0"/>
              <a:t>إتباعه سلوكاً سيئاً أو ارتكابه عملاً مخلاً بالشرف أو الأمانة .</a:t>
            </a:r>
          </a:p>
          <a:p>
            <a:pPr marL="609600" indent="-609600" algn="r" eaLnBrk="1" hangingPunct="1">
              <a:lnSpc>
                <a:spcPct val="90000"/>
              </a:lnSpc>
              <a:buFontTx/>
              <a:buAutoNum type="arabicParenR"/>
            </a:pPr>
            <a:r>
              <a:rPr lang="ar-SA" sz="2400" smtClean="0"/>
              <a:t>إذا وقع من العامل عمدا أي فعل أو تقصير بقصد الضرر.</a:t>
            </a:r>
          </a:p>
          <a:p>
            <a:pPr marL="609600" indent="-609600" algn="r" eaLnBrk="1" hangingPunct="1">
              <a:lnSpc>
                <a:spcPct val="90000"/>
              </a:lnSpc>
              <a:buFontTx/>
              <a:buAutoNum type="arabicParenR"/>
            </a:pPr>
            <a:r>
              <a:rPr lang="ar-SA" sz="2400" smtClean="0"/>
              <a:t>اللجوء إلى التزوير للحصول على العمل.</a:t>
            </a:r>
          </a:p>
          <a:p>
            <a:pPr marL="609600" indent="-609600" algn="r" eaLnBrk="1" hangingPunct="1">
              <a:lnSpc>
                <a:spcPct val="90000"/>
              </a:lnSpc>
              <a:buFontTx/>
              <a:buAutoNum type="arabicParenR"/>
            </a:pPr>
            <a:r>
              <a:rPr lang="ar-SA" sz="2400" smtClean="0"/>
              <a:t>إذا كان العامل معين تحت الاختبار</a:t>
            </a:r>
          </a:p>
          <a:p>
            <a:pPr marL="609600" indent="-609600" algn="r" eaLnBrk="1" hangingPunct="1">
              <a:lnSpc>
                <a:spcPct val="90000"/>
              </a:lnSpc>
              <a:buFontTx/>
              <a:buAutoNum type="arabicParenR"/>
            </a:pPr>
            <a:r>
              <a:rPr lang="ar-SA" sz="2400" smtClean="0"/>
              <a:t>الغياب لأكثر من  10  أيام متصلة أو 20 يوما متقطعة.شريطة الإنذار </a:t>
            </a:r>
          </a:p>
          <a:p>
            <a:pPr marL="609600" indent="-609600" algn="r" eaLnBrk="1" hangingPunct="1">
              <a:lnSpc>
                <a:spcPct val="90000"/>
              </a:lnSpc>
              <a:buFontTx/>
              <a:buAutoNum type="arabicParenR"/>
            </a:pPr>
            <a:r>
              <a:rPr lang="ar-SA" sz="2400" smtClean="0"/>
              <a:t>استغلال المركز الوظيفي بطريقة غير مشروعة .</a:t>
            </a:r>
          </a:p>
          <a:p>
            <a:pPr marL="609600" indent="-609600" algn="r" eaLnBrk="1" hangingPunct="1">
              <a:lnSpc>
                <a:spcPct val="90000"/>
              </a:lnSpc>
              <a:buFontTx/>
              <a:buAutoNum type="arabicParenR"/>
            </a:pPr>
            <a:r>
              <a:rPr lang="ar-SA" sz="2400" smtClean="0"/>
              <a:t>إفشاء أسرار العمل.</a:t>
            </a:r>
          </a:p>
          <a:p>
            <a:pPr marL="609600" indent="-609600" eaLnBrk="1" hangingPunct="1">
              <a:lnSpc>
                <a:spcPct val="90000"/>
              </a:lnSpc>
            </a:pPr>
            <a:r>
              <a:rPr lang="ar-SA" sz="4000" smtClean="0"/>
              <a:t>                                           </a:t>
            </a:r>
            <a:r>
              <a:rPr lang="ar-SA" sz="1800" smtClean="0"/>
              <a:t>م80</a:t>
            </a:r>
            <a:r>
              <a:rPr lang="ar-SA" sz="4000" smtClean="0"/>
              <a:t>				</a:t>
            </a:r>
            <a:endParaRPr lang="en-US" sz="400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عنصر نائب لرقم الشريحة 5"/>
          <p:cNvSpPr>
            <a:spLocks noGrp="1"/>
          </p:cNvSpPr>
          <p:nvPr>
            <p:ph type="sldNum" sz="quarter" idx="12"/>
          </p:nvPr>
        </p:nvSpPr>
        <p:spPr>
          <a:noFill/>
        </p:spPr>
        <p:txBody>
          <a:bodyPr/>
          <a:lstStyle/>
          <a:p>
            <a:fld id="{B95B37EA-D905-4503-B7A9-4F3BB761E3C5}" type="slidenum">
              <a:rPr lang="ar-SA" smtClean="0"/>
              <a:pPr/>
              <a:t>59</a:t>
            </a:fld>
            <a:endParaRPr lang="en-US" smtClean="0"/>
          </a:p>
        </p:txBody>
      </p:sp>
      <p:sp>
        <p:nvSpPr>
          <p:cNvPr id="61443" name="Rectangle 2"/>
          <p:cNvSpPr>
            <a:spLocks noGrp="1" noChangeArrowheads="1"/>
          </p:cNvSpPr>
          <p:nvPr>
            <p:ph type="ctrTitle"/>
          </p:nvPr>
        </p:nvSpPr>
        <p:spPr>
          <a:xfrm>
            <a:off x="685800" y="381000"/>
            <a:ext cx="7772400" cy="762000"/>
          </a:xfrm>
        </p:spPr>
        <p:txBody>
          <a:bodyPr/>
          <a:lstStyle/>
          <a:p>
            <a:pPr eaLnBrk="1" hangingPunct="1"/>
            <a:r>
              <a:rPr lang="ar-SA" sz="4000" b="1" u="sng" smtClean="0"/>
              <a:t>فسخ العقد من قبل العامل</a:t>
            </a:r>
            <a:endParaRPr lang="en-US" sz="4000" b="1" u="sng" smtClean="0"/>
          </a:p>
        </p:txBody>
      </p:sp>
      <p:sp>
        <p:nvSpPr>
          <p:cNvPr id="61444" name="Rectangle 3"/>
          <p:cNvSpPr>
            <a:spLocks noGrp="1" noChangeArrowheads="1"/>
          </p:cNvSpPr>
          <p:nvPr>
            <p:ph type="subTitle" idx="1"/>
          </p:nvPr>
        </p:nvSpPr>
        <p:spPr>
          <a:xfrm>
            <a:off x="685800" y="1371600"/>
            <a:ext cx="8153400" cy="4648200"/>
          </a:xfrm>
        </p:spPr>
        <p:txBody>
          <a:bodyPr/>
          <a:lstStyle/>
          <a:p>
            <a:pPr algn="r" eaLnBrk="1" hangingPunct="1">
              <a:lnSpc>
                <a:spcPct val="90000"/>
              </a:lnSpc>
            </a:pPr>
            <a:r>
              <a:rPr lang="ar-SA" sz="2800" smtClean="0"/>
              <a:t>يحق للعامل ترك العمل دون إشعار مع احتفاظه بحقوقه النظامية في أي من الحالات الآتية:</a:t>
            </a:r>
          </a:p>
          <a:p>
            <a:pPr algn="r" eaLnBrk="1" hangingPunct="1">
              <a:lnSpc>
                <a:spcPct val="90000"/>
              </a:lnSpc>
            </a:pPr>
            <a:r>
              <a:rPr lang="ar-SA" sz="2800" smtClean="0"/>
              <a:t>1- إذا لم يقم صاحب العمل بالوفاء بالتزاماته العقدية .</a:t>
            </a:r>
          </a:p>
          <a:p>
            <a:pPr algn="r" eaLnBrk="1" hangingPunct="1">
              <a:lnSpc>
                <a:spcPct val="90000"/>
              </a:lnSpc>
            </a:pPr>
            <a:r>
              <a:rPr lang="ar-SA" sz="2800" smtClean="0"/>
              <a:t> 2- إدخال الغش على العامل وقت التعاقد.</a:t>
            </a:r>
          </a:p>
          <a:p>
            <a:pPr algn="r" eaLnBrk="1" hangingPunct="1">
              <a:lnSpc>
                <a:spcPct val="90000"/>
              </a:lnSpc>
            </a:pPr>
            <a:r>
              <a:rPr lang="ar-SA" sz="2800" smtClean="0"/>
              <a:t> 3-تكليف العامل بعمل يختلف اختلافا جوهريا دون موافقته .</a:t>
            </a:r>
          </a:p>
          <a:p>
            <a:pPr algn="r" eaLnBrk="1" hangingPunct="1">
              <a:lnSpc>
                <a:spcPct val="90000"/>
              </a:lnSpc>
            </a:pPr>
            <a:r>
              <a:rPr lang="ar-SA" sz="2800" smtClean="0"/>
              <a:t> 4- الاعتداء المتسم بالعنف أو المخل بالآداب ضد العامل أو احد أفراد أسرته .</a:t>
            </a:r>
          </a:p>
          <a:p>
            <a:pPr algn="r" eaLnBrk="1" hangingPunct="1">
              <a:lnSpc>
                <a:spcPct val="90000"/>
              </a:lnSpc>
            </a:pPr>
            <a:r>
              <a:rPr lang="ar-SA" sz="2800" smtClean="0"/>
              <a:t>5- معاملة العامل بقسوة اوجور أو اهانة .</a:t>
            </a:r>
          </a:p>
          <a:p>
            <a:pPr algn="r" eaLnBrk="1" hangingPunct="1">
              <a:lnSpc>
                <a:spcPct val="90000"/>
              </a:lnSpc>
            </a:pPr>
            <a:r>
              <a:rPr lang="ar-SA" sz="2800" smtClean="0"/>
              <a:t>6- وجود خطر جسيم يهدد سلامة العامل  مع علم صاحب العمل به .</a:t>
            </a:r>
          </a:p>
          <a:p>
            <a:pPr algn="r" eaLnBrk="1" hangingPunct="1">
              <a:lnSpc>
                <a:spcPct val="90000"/>
              </a:lnSpc>
            </a:pPr>
            <a:r>
              <a:rPr lang="ar-SA" sz="2800" smtClean="0"/>
              <a:t>7- ترك العاملة العمل للزواج أو الحضانة.</a:t>
            </a:r>
          </a:p>
          <a:p>
            <a:pPr eaLnBrk="1" hangingPunct="1">
              <a:lnSpc>
                <a:spcPct val="90000"/>
              </a:lnSpc>
            </a:pPr>
            <a:r>
              <a:rPr lang="ar-SA" sz="2800" smtClean="0"/>
              <a:t>                                                          </a:t>
            </a:r>
            <a:r>
              <a:rPr lang="ar-SA" sz="1600" smtClean="0"/>
              <a:t>م81</a:t>
            </a:r>
            <a:r>
              <a:rPr lang="ar-SA" sz="2800" smtClean="0"/>
              <a:t>				</a:t>
            </a:r>
            <a:endParaRPr lang="en-US"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عنصر نائب لرقم الشريحة 5"/>
          <p:cNvSpPr>
            <a:spLocks noGrp="1"/>
          </p:cNvSpPr>
          <p:nvPr>
            <p:ph type="sldNum" sz="quarter" idx="12"/>
          </p:nvPr>
        </p:nvSpPr>
        <p:spPr>
          <a:noFill/>
        </p:spPr>
        <p:txBody>
          <a:bodyPr/>
          <a:lstStyle/>
          <a:p>
            <a:fld id="{87E18499-741B-457D-90D9-638CD43C4B63}" type="slidenum">
              <a:rPr lang="ar-SA" smtClean="0"/>
              <a:pPr/>
              <a:t>6</a:t>
            </a:fld>
            <a:endParaRPr lang="en-US" smtClean="0"/>
          </a:p>
        </p:txBody>
      </p:sp>
      <p:sp>
        <p:nvSpPr>
          <p:cNvPr id="7171" name="Rectangle 2"/>
          <p:cNvSpPr>
            <a:spLocks noGrp="1" noChangeArrowheads="1"/>
          </p:cNvSpPr>
          <p:nvPr>
            <p:ph type="ctrTitle"/>
          </p:nvPr>
        </p:nvSpPr>
        <p:spPr>
          <a:xfrm>
            <a:off x="685800" y="685800"/>
            <a:ext cx="7772400" cy="1470025"/>
          </a:xfrm>
        </p:spPr>
        <p:txBody>
          <a:bodyPr/>
          <a:lstStyle/>
          <a:p>
            <a:pPr eaLnBrk="1" hangingPunct="1"/>
            <a:r>
              <a:rPr lang="ar-SA" sz="5400" b="1" smtClean="0"/>
              <a:t>خصائص نظام العمل</a:t>
            </a:r>
            <a:endParaRPr lang="en-US" sz="5400" b="1" smtClean="0"/>
          </a:p>
        </p:txBody>
      </p:sp>
      <p:sp>
        <p:nvSpPr>
          <p:cNvPr id="7172" name="Rectangle 3"/>
          <p:cNvSpPr>
            <a:spLocks noGrp="1" noChangeArrowheads="1"/>
          </p:cNvSpPr>
          <p:nvPr>
            <p:ph type="subTitle" idx="1"/>
          </p:nvPr>
        </p:nvSpPr>
        <p:spPr>
          <a:xfrm>
            <a:off x="1371600" y="2133600"/>
            <a:ext cx="6400800" cy="3581400"/>
          </a:xfrm>
        </p:spPr>
        <p:txBody>
          <a:bodyPr/>
          <a:lstStyle/>
          <a:p>
            <a:pPr algn="r" eaLnBrk="1" hangingPunct="1">
              <a:lnSpc>
                <a:spcPct val="80000"/>
              </a:lnSpc>
            </a:pPr>
            <a:r>
              <a:rPr lang="ar-SA" u="sng" smtClean="0"/>
              <a:t>أ- الطبيعة الآمرة الحمايئة  </a:t>
            </a:r>
          </a:p>
          <a:p>
            <a:pPr algn="r" eaLnBrk="1" hangingPunct="1">
              <a:lnSpc>
                <a:spcPct val="80000"/>
              </a:lnSpc>
              <a:buFontTx/>
              <a:buChar char="-"/>
            </a:pPr>
            <a:r>
              <a:rPr lang="ar-SA" smtClean="0"/>
              <a:t>قواعد آمره حمائية لمصلحة العامل وتتعلق بالنظام العام لتضمن حد أدنى من الحقوق مثل الإجازة  (21) (30).</a:t>
            </a:r>
          </a:p>
          <a:p>
            <a:pPr algn="r" eaLnBrk="1" hangingPunct="1">
              <a:lnSpc>
                <a:spcPct val="80000"/>
              </a:lnSpc>
              <a:buFontTx/>
              <a:buChar char="-"/>
            </a:pPr>
            <a:r>
              <a:rPr lang="ar-SA" smtClean="0"/>
              <a:t> عدم جواز التنازل عن الحقوق المكتسبة  ويبطل كل شرط يخالف النظام ويبطل كل إبراء أثناء سريان العقد ما لم يكن أكثر فائدة للعامل (المادة 8)</a:t>
            </a:r>
          </a:p>
          <a:p>
            <a:pPr eaLnBrk="1" hangingPunct="1">
              <a:lnSpc>
                <a:spcPct val="80000"/>
              </a:lnSpc>
            </a:pPr>
            <a:endParaRPr lang="en-US"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عنصر نائب لرقم الشريحة 5"/>
          <p:cNvSpPr>
            <a:spLocks noGrp="1"/>
          </p:cNvSpPr>
          <p:nvPr>
            <p:ph type="sldNum" sz="quarter" idx="12"/>
          </p:nvPr>
        </p:nvSpPr>
        <p:spPr>
          <a:noFill/>
        </p:spPr>
        <p:txBody>
          <a:bodyPr/>
          <a:lstStyle/>
          <a:p>
            <a:fld id="{4376F94B-4FEF-460A-B871-4A7BEBFED360}" type="slidenum">
              <a:rPr lang="ar-SA" smtClean="0"/>
              <a:pPr/>
              <a:t>60</a:t>
            </a:fld>
            <a:endParaRPr lang="en-US" smtClean="0"/>
          </a:p>
        </p:txBody>
      </p:sp>
      <p:sp>
        <p:nvSpPr>
          <p:cNvPr id="62467" name="Rectangle 2"/>
          <p:cNvSpPr>
            <a:spLocks noGrp="1" noChangeArrowheads="1"/>
          </p:cNvSpPr>
          <p:nvPr>
            <p:ph type="ctrTitle"/>
          </p:nvPr>
        </p:nvSpPr>
        <p:spPr>
          <a:xfrm>
            <a:off x="685800" y="609600"/>
            <a:ext cx="7772400" cy="838200"/>
          </a:xfrm>
        </p:spPr>
        <p:txBody>
          <a:bodyPr/>
          <a:lstStyle/>
          <a:p>
            <a:pPr eaLnBrk="1" hangingPunct="1"/>
            <a:r>
              <a:rPr lang="ar-SA" sz="4000" b="1" u="sng" smtClean="0"/>
              <a:t>الإنهاء بسبب المرض</a:t>
            </a:r>
            <a:endParaRPr lang="en-US" sz="4000" b="1" u="sng" smtClean="0"/>
          </a:p>
        </p:txBody>
      </p:sp>
      <p:sp>
        <p:nvSpPr>
          <p:cNvPr id="62468" name="Rectangle 3"/>
          <p:cNvSpPr>
            <a:spLocks noGrp="1" noChangeArrowheads="1"/>
          </p:cNvSpPr>
          <p:nvPr>
            <p:ph type="subTitle" idx="1"/>
          </p:nvPr>
        </p:nvSpPr>
        <p:spPr>
          <a:xfrm>
            <a:off x="1447800" y="1600200"/>
            <a:ext cx="6400800" cy="3657600"/>
          </a:xfrm>
        </p:spPr>
        <p:txBody>
          <a:bodyPr/>
          <a:lstStyle/>
          <a:p>
            <a:pPr algn="r" eaLnBrk="1" hangingPunct="1">
              <a:lnSpc>
                <a:spcPct val="90000"/>
              </a:lnSpc>
              <a:buFontTx/>
              <a:buChar char="•"/>
            </a:pPr>
            <a:r>
              <a:rPr lang="ar-SA" sz="2800" smtClean="0"/>
              <a:t>لا يجوز إنهاء خدمة العامل بسبب المرض قبل استنفاذ المدة المحددة في النظام .</a:t>
            </a:r>
          </a:p>
          <a:p>
            <a:pPr algn="r" eaLnBrk="1" hangingPunct="1">
              <a:lnSpc>
                <a:spcPct val="90000"/>
              </a:lnSpc>
              <a:buFontTx/>
              <a:buChar char="•"/>
            </a:pPr>
            <a:r>
              <a:rPr lang="ar-SA" sz="2800" smtClean="0"/>
              <a:t>يجوز للعامل وصل الإجازة السنوية مع المرضية وتحسب المدة وفقا لما يلي :</a:t>
            </a:r>
          </a:p>
          <a:p>
            <a:pPr algn="r" eaLnBrk="1" hangingPunct="1">
              <a:lnSpc>
                <a:spcPct val="90000"/>
              </a:lnSpc>
              <a:buFontTx/>
              <a:buChar char="-"/>
            </a:pPr>
            <a:r>
              <a:rPr lang="ar-SA" sz="3600" smtClean="0"/>
              <a:t>ال 30 يوما الأولى براتب كامل</a:t>
            </a:r>
          </a:p>
          <a:p>
            <a:pPr algn="r" eaLnBrk="1" hangingPunct="1">
              <a:lnSpc>
                <a:spcPct val="90000"/>
              </a:lnSpc>
              <a:buFontTx/>
              <a:buChar char="-"/>
            </a:pPr>
            <a:r>
              <a:rPr lang="ar-SA" sz="3600" smtClean="0"/>
              <a:t>ال 60 يوما التالية بثلاثة أرباع راتب</a:t>
            </a:r>
          </a:p>
          <a:p>
            <a:pPr algn="r" eaLnBrk="1" hangingPunct="1">
              <a:lnSpc>
                <a:spcPct val="90000"/>
              </a:lnSpc>
              <a:buFontTx/>
              <a:buChar char="-"/>
            </a:pPr>
            <a:r>
              <a:rPr lang="ar-SA" sz="3600" smtClean="0"/>
              <a:t>ال 30 يوم التالية بدون راتب 		</a:t>
            </a:r>
            <a:endParaRPr lang="en-US" sz="360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عنصر نائب لرقم الشريحة 5"/>
          <p:cNvSpPr>
            <a:spLocks noGrp="1"/>
          </p:cNvSpPr>
          <p:nvPr>
            <p:ph type="sldNum" sz="quarter" idx="12"/>
          </p:nvPr>
        </p:nvSpPr>
        <p:spPr>
          <a:noFill/>
        </p:spPr>
        <p:txBody>
          <a:bodyPr/>
          <a:lstStyle/>
          <a:p>
            <a:fld id="{2C1FF4B3-E876-4B9E-8448-CB84F1332CB4}" type="slidenum">
              <a:rPr lang="ar-SA" smtClean="0"/>
              <a:pPr/>
              <a:t>61</a:t>
            </a:fld>
            <a:endParaRPr lang="en-US" smtClean="0"/>
          </a:p>
        </p:txBody>
      </p:sp>
      <p:sp>
        <p:nvSpPr>
          <p:cNvPr id="63491" name="Rectangle 2"/>
          <p:cNvSpPr>
            <a:spLocks noGrp="1" noChangeArrowheads="1"/>
          </p:cNvSpPr>
          <p:nvPr>
            <p:ph type="ctrTitle"/>
          </p:nvPr>
        </p:nvSpPr>
        <p:spPr>
          <a:xfrm>
            <a:off x="685800" y="304800"/>
            <a:ext cx="7772400" cy="1470025"/>
          </a:xfrm>
        </p:spPr>
        <p:txBody>
          <a:bodyPr/>
          <a:lstStyle/>
          <a:p>
            <a:pPr eaLnBrk="1" hangingPunct="1"/>
            <a:r>
              <a:rPr lang="ar-SA" sz="4000" b="1" u="sng" smtClean="0"/>
              <a:t>المنافسة وإفشاء الأسرار</a:t>
            </a:r>
            <a:endParaRPr lang="en-US" sz="4000" b="1" u="sng" smtClean="0"/>
          </a:p>
        </p:txBody>
      </p:sp>
      <p:sp>
        <p:nvSpPr>
          <p:cNvPr id="63492" name="Rectangle 3"/>
          <p:cNvSpPr>
            <a:spLocks noGrp="1" noChangeArrowheads="1"/>
          </p:cNvSpPr>
          <p:nvPr>
            <p:ph type="subTitle" idx="1"/>
          </p:nvPr>
        </p:nvSpPr>
        <p:spPr>
          <a:xfrm>
            <a:off x="685800" y="1676400"/>
            <a:ext cx="7772400" cy="4343400"/>
          </a:xfrm>
        </p:spPr>
        <p:txBody>
          <a:bodyPr/>
          <a:lstStyle/>
          <a:p>
            <a:pPr algn="r" eaLnBrk="1" hangingPunct="1">
              <a:lnSpc>
                <a:spcPct val="90000"/>
              </a:lnSpc>
              <a:buFontTx/>
              <a:buChar char="•"/>
            </a:pPr>
            <a:r>
              <a:rPr lang="ar-SA" smtClean="0"/>
              <a:t>يجوز لصاحب العمل أن يشترط على العامل عدم المنافسة أو إفشاء الأسرار.</a:t>
            </a:r>
          </a:p>
          <a:p>
            <a:pPr algn="r" eaLnBrk="1" hangingPunct="1">
              <a:lnSpc>
                <a:spcPct val="90000"/>
              </a:lnSpc>
              <a:buFontTx/>
              <a:buChar char="•"/>
            </a:pPr>
            <a:r>
              <a:rPr lang="ar-SA" smtClean="0"/>
              <a:t>يجب أن يكون ذلك مكتوباً ومحدداً من حيث  الزمان والمكان ونوع العمل</a:t>
            </a:r>
          </a:p>
          <a:p>
            <a:pPr algn="r" eaLnBrk="1" hangingPunct="1">
              <a:lnSpc>
                <a:spcPct val="90000"/>
              </a:lnSpc>
              <a:buFontTx/>
              <a:buChar char="•"/>
            </a:pPr>
            <a:r>
              <a:rPr lang="ar-SA" smtClean="0"/>
              <a:t>يجب أن لا تزيد المدة على سنتين من تاريخ انتهاء العلاقة.</a:t>
            </a:r>
          </a:p>
          <a:p>
            <a:pPr algn="r" eaLnBrk="1" hangingPunct="1">
              <a:lnSpc>
                <a:spcPct val="90000"/>
              </a:lnSpc>
              <a:buFontTx/>
              <a:buChar char="•"/>
            </a:pPr>
            <a:r>
              <a:rPr lang="ar-SA" smtClean="0"/>
              <a:t>يتم ترحيل العامل على حساب من أستقدمه وتغريمه</a:t>
            </a:r>
            <a:r>
              <a:rPr lang="ar-SA" sz="3600" smtClean="0"/>
              <a:t>.</a:t>
            </a:r>
          </a:p>
          <a:p>
            <a:pPr eaLnBrk="1" hangingPunct="1">
              <a:lnSpc>
                <a:spcPct val="90000"/>
              </a:lnSpc>
            </a:pPr>
            <a:r>
              <a:rPr lang="ar-SA" sz="3600" smtClean="0"/>
              <a:t>				</a:t>
            </a:r>
          </a:p>
          <a:p>
            <a:pPr eaLnBrk="1" hangingPunct="1">
              <a:lnSpc>
                <a:spcPct val="90000"/>
              </a:lnSpc>
            </a:pPr>
            <a:r>
              <a:rPr lang="ar-SA" sz="1800" smtClean="0"/>
              <a:t>                                                                                                     م83</a:t>
            </a:r>
            <a:endParaRPr lang="en-US" sz="180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عنصر نائب لرقم الشريحة 5"/>
          <p:cNvSpPr>
            <a:spLocks noGrp="1"/>
          </p:cNvSpPr>
          <p:nvPr>
            <p:ph type="sldNum" sz="quarter" idx="12"/>
          </p:nvPr>
        </p:nvSpPr>
        <p:spPr>
          <a:noFill/>
        </p:spPr>
        <p:txBody>
          <a:bodyPr/>
          <a:lstStyle/>
          <a:p>
            <a:fld id="{4A8AC42C-F42E-4D50-9AAD-AC7BCED04210}" type="slidenum">
              <a:rPr lang="ar-SA" smtClean="0"/>
              <a:pPr/>
              <a:t>62</a:t>
            </a:fld>
            <a:endParaRPr lang="en-US" smtClean="0"/>
          </a:p>
        </p:txBody>
      </p:sp>
      <p:sp>
        <p:nvSpPr>
          <p:cNvPr id="64515" name="Rectangle 2"/>
          <p:cNvSpPr>
            <a:spLocks noGrp="1" noChangeArrowheads="1"/>
          </p:cNvSpPr>
          <p:nvPr>
            <p:ph type="ctrTitle"/>
          </p:nvPr>
        </p:nvSpPr>
        <p:spPr>
          <a:xfrm>
            <a:off x="685800" y="381000"/>
            <a:ext cx="7772400" cy="533400"/>
          </a:xfrm>
        </p:spPr>
        <p:txBody>
          <a:bodyPr/>
          <a:lstStyle/>
          <a:p>
            <a:pPr eaLnBrk="1" hangingPunct="1"/>
            <a:r>
              <a:rPr lang="ar-SA" sz="4000" b="1" u="sng" smtClean="0"/>
              <a:t>مكافأة نهاية الخدمة</a:t>
            </a:r>
            <a:endParaRPr lang="en-US" sz="4000" b="1" u="sng" smtClean="0"/>
          </a:p>
        </p:txBody>
      </p:sp>
      <p:sp>
        <p:nvSpPr>
          <p:cNvPr id="64516" name="Rectangle 3"/>
          <p:cNvSpPr>
            <a:spLocks noGrp="1" noChangeArrowheads="1"/>
          </p:cNvSpPr>
          <p:nvPr>
            <p:ph type="subTitle" idx="1"/>
          </p:nvPr>
        </p:nvSpPr>
        <p:spPr>
          <a:xfrm>
            <a:off x="685800" y="1066800"/>
            <a:ext cx="7772400" cy="4800600"/>
          </a:xfrm>
        </p:spPr>
        <p:txBody>
          <a:bodyPr/>
          <a:lstStyle/>
          <a:p>
            <a:pPr algn="r" eaLnBrk="1" hangingPunct="1">
              <a:lnSpc>
                <a:spcPct val="90000"/>
              </a:lnSpc>
              <a:buFontTx/>
              <a:buChar char="•"/>
            </a:pPr>
            <a:endParaRPr lang="ar-SA" sz="2800" smtClean="0"/>
          </a:p>
          <a:p>
            <a:pPr algn="r" eaLnBrk="1" hangingPunct="1">
              <a:lnSpc>
                <a:spcPct val="90000"/>
              </a:lnSpc>
              <a:buFontTx/>
              <a:buChar char="•"/>
            </a:pPr>
            <a:r>
              <a:rPr lang="ar-SA" sz="2800" smtClean="0"/>
              <a:t>إذا انتهت علاقة العمل وجب على صاحب العمل أن يدفع للعامل مكافأة نهاية خدمة , تحسب  كما يلي :</a:t>
            </a:r>
          </a:p>
          <a:p>
            <a:pPr algn="r" eaLnBrk="1" hangingPunct="1">
              <a:lnSpc>
                <a:spcPct val="90000"/>
              </a:lnSpc>
            </a:pPr>
            <a:r>
              <a:rPr lang="ar-SA" sz="4000" smtClean="0"/>
              <a:t>1- </a:t>
            </a:r>
            <a:r>
              <a:rPr lang="ar-SA" sz="2400" smtClean="0"/>
              <a:t>أجر نصف شهر عن كل سنة من السنوات الخمس الأولى ,وأجر شهر كامل عن كل سنة من السنوات التالية .</a:t>
            </a:r>
          </a:p>
          <a:p>
            <a:pPr algn="r" eaLnBrk="1" hangingPunct="1">
              <a:lnSpc>
                <a:spcPct val="90000"/>
              </a:lnSpc>
            </a:pPr>
            <a:r>
              <a:rPr lang="ar-SA" smtClean="0"/>
              <a:t>2 – </a:t>
            </a:r>
            <a:r>
              <a:rPr lang="ar-SA" sz="2800" smtClean="0"/>
              <a:t>إذا كان انتهاء العلاقة بسبب استقالة العامل , فيستحق الآتي :- </a:t>
            </a:r>
            <a:endParaRPr lang="ar-SA" smtClean="0"/>
          </a:p>
          <a:p>
            <a:pPr algn="r" eaLnBrk="1" hangingPunct="1">
              <a:lnSpc>
                <a:spcPct val="90000"/>
              </a:lnSpc>
              <a:buFontTx/>
              <a:buChar char="•"/>
            </a:pPr>
            <a:r>
              <a:rPr lang="ar-SA" sz="2400" smtClean="0"/>
              <a:t>ثلث المكافأة إذا كانت خدمة العامل لا تقل عن سنتين ولا تزيد عن خمس </a:t>
            </a:r>
          </a:p>
          <a:p>
            <a:pPr algn="r" eaLnBrk="1" hangingPunct="1">
              <a:lnSpc>
                <a:spcPct val="90000"/>
              </a:lnSpc>
              <a:buFontTx/>
              <a:buChar char="•"/>
            </a:pPr>
            <a:r>
              <a:rPr lang="ar-SA" sz="2400" smtClean="0"/>
              <a:t>ثلثي المكافأة إذا كانت خدمة العامل (5 – 10)</a:t>
            </a:r>
          </a:p>
          <a:p>
            <a:pPr algn="r" eaLnBrk="1" hangingPunct="1">
              <a:lnSpc>
                <a:spcPct val="90000"/>
              </a:lnSpc>
              <a:buFontTx/>
              <a:buChar char="•"/>
            </a:pPr>
            <a:r>
              <a:rPr lang="ar-SA" sz="2400" smtClean="0"/>
              <a:t>كامل المكافأة إذا كانت خدمة العامل أكثر من 10 سنوات</a:t>
            </a:r>
          </a:p>
          <a:p>
            <a:pPr algn="r" eaLnBrk="1" hangingPunct="1">
              <a:lnSpc>
                <a:spcPct val="90000"/>
              </a:lnSpc>
              <a:buFontTx/>
              <a:buChar char="•"/>
            </a:pPr>
            <a:r>
              <a:rPr lang="ar-SA" sz="2400" smtClean="0"/>
              <a:t>يتم احتسابها وفقا لأجر الشهر الأخير .</a:t>
            </a:r>
            <a:r>
              <a:rPr lang="ar-SA" sz="4000" smtClean="0"/>
              <a:t>              </a:t>
            </a:r>
            <a:r>
              <a:rPr lang="ar-SA" sz="1800" smtClean="0"/>
              <a:t>م 84-84</a:t>
            </a:r>
            <a:endParaRPr lang="ar-SA" sz="4000" smtClean="0"/>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عنصر نائب لرقم الشريحة 5"/>
          <p:cNvSpPr>
            <a:spLocks noGrp="1"/>
          </p:cNvSpPr>
          <p:nvPr>
            <p:ph type="sldNum" sz="quarter" idx="12"/>
          </p:nvPr>
        </p:nvSpPr>
        <p:spPr>
          <a:noFill/>
        </p:spPr>
        <p:txBody>
          <a:bodyPr/>
          <a:lstStyle/>
          <a:p>
            <a:fld id="{438A5B89-BE8B-4695-8DE3-D69B4CCE0A1B}" type="slidenum">
              <a:rPr lang="ar-SA" smtClean="0"/>
              <a:pPr/>
              <a:t>63</a:t>
            </a:fld>
            <a:endParaRPr lang="en-US" smtClean="0"/>
          </a:p>
        </p:txBody>
      </p:sp>
      <p:sp>
        <p:nvSpPr>
          <p:cNvPr id="65539" name="Rectangle 2"/>
          <p:cNvSpPr>
            <a:spLocks noGrp="1" noChangeArrowheads="1"/>
          </p:cNvSpPr>
          <p:nvPr>
            <p:ph type="ctrTitle"/>
          </p:nvPr>
        </p:nvSpPr>
        <p:spPr>
          <a:xfrm>
            <a:off x="685800" y="609600"/>
            <a:ext cx="7772400" cy="762000"/>
          </a:xfrm>
        </p:spPr>
        <p:txBody>
          <a:bodyPr/>
          <a:lstStyle/>
          <a:p>
            <a:pPr eaLnBrk="1" hangingPunct="1"/>
            <a:r>
              <a:rPr lang="ar-SA" sz="4000" b="1" u="sng" smtClean="0"/>
              <a:t>بعض القيود الاستثنائية على المكافأة</a:t>
            </a:r>
            <a:endParaRPr lang="en-US" sz="4000" b="1" u="sng" smtClean="0"/>
          </a:p>
        </p:txBody>
      </p:sp>
      <p:sp>
        <p:nvSpPr>
          <p:cNvPr id="65540" name="Rectangle 3"/>
          <p:cNvSpPr>
            <a:spLocks noGrp="1" noChangeArrowheads="1"/>
          </p:cNvSpPr>
          <p:nvPr>
            <p:ph type="subTitle" idx="1"/>
          </p:nvPr>
        </p:nvSpPr>
        <p:spPr>
          <a:xfrm>
            <a:off x="1447800" y="1981200"/>
            <a:ext cx="6553200" cy="3200400"/>
          </a:xfrm>
        </p:spPr>
        <p:txBody>
          <a:bodyPr/>
          <a:lstStyle/>
          <a:p>
            <a:pPr algn="r" eaLnBrk="1" hangingPunct="1">
              <a:lnSpc>
                <a:spcPct val="90000"/>
              </a:lnSpc>
              <a:buFontTx/>
              <a:buChar char="•"/>
            </a:pPr>
            <a:r>
              <a:rPr lang="ar-SA" sz="2800" smtClean="0"/>
              <a:t> تستحق العاملة المكافأة كاملة بسبب الزواج.</a:t>
            </a:r>
          </a:p>
          <a:p>
            <a:pPr algn="r" eaLnBrk="1" hangingPunct="1">
              <a:lnSpc>
                <a:spcPct val="90000"/>
              </a:lnSpc>
              <a:buFontTx/>
              <a:buChar char="•"/>
            </a:pPr>
            <a:r>
              <a:rPr lang="ar-SA" sz="2800" smtClean="0"/>
              <a:t>يستحق العامل المكافأة كاملة بسبب القوة القاهرة.</a:t>
            </a:r>
          </a:p>
          <a:p>
            <a:pPr algn="r" eaLnBrk="1" hangingPunct="1">
              <a:lnSpc>
                <a:spcPct val="90000"/>
              </a:lnSpc>
              <a:buFontTx/>
              <a:buChar char="•"/>
            </a:pPr>
            <a:r>
              <a:rPr lang="ar-SA" sz="2800" smtClean="0"/>
              <a:t>يجوز الاتفاق على عدم احتساب مبالغ العمولة كلها أو بعضها  في المكافأة .</a:t>
            </a:r>
          </a:p>
          <a:p>
            <a:pPr algn="r" eaLnBrk="1" hangingPunct="1">
              <a:lnSpc>
                <a:spcPct val="90000"/>
              </a:lnSpc>
              <a:buFontTx/>
              <a:buChar char="•"/>
            </a:pPr>
            <a:r>
              <a:rPr lang="ar-SA" sz="2800" smtClean="0"/>
              <a:t>لصاحب العمل أن يحسم أي دين من المكافأة.</a:t>
            </a:r>
          </a:p>
          <a:p>
            <a:pPr algn="r" eaLnBrk="1" hangingPunct="1">
              <a:lnSpc>
                <a:spcPct val="90000"/>
              </a:lnSpc>
              <a:buFontTx/>
              <a:buChar char="•"/>
            </a:pPr>
            <a:r>
              <a:rPr lang="ar-SA" sz="2800" smtClean="0"/>
              <a:t>يجب دفع مستحقات العامل على وجه السرعة</a:t>
            </a:r>
            <a:r>
              <a:rPr lang="ar-SA" sz="4000" smtClean="0"/>
              <a:t> . 				</a:t>
            </a:r>
            <a:endParaRPr lang="en-US" sz="400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عنصر نائب لرقم الشريحة 5"/>
          <p:cNvSpPr>
            <a:spLocks noGrp="1"/>
          </p:cNvSpPr>
          <p:nvPr>
            <p:ph type="sldNum" sz="quarter" idx="12"/>
          </p:nvPr>
        </p:nvSpPr>
        <p:spPr>
          <a:noFill/>
        </p:spPr>
        <p:txBody>
          <a:bodyPr/>
          <a:lstStyle/>
          <a:p>
            <a:fld id="{6409F908-57A0-46F3-ACD8-61DAF77835A6}" type="slidenum">
              <a:rPr lang="ar-SA" smtClean="0"/>
              <a:pPr/>
              <a:t>64</a:t>
            </a:fld>
            <a:endParaRPr lang="en-US" smtClean="0"/>
          </a:p>
        </p:txBody>
      </p:sp>
      <p:sp>
        <p:nvSpPr>
          <p:cNvPr id="66563" name="Rectangle 2"/>
          <p:cNvSpPr>
            <a:spLocks noGrp="1" noChangeArrowheads="1"/>
          </p:cNvSpPr>
          <p:nvPr>
            <p:ph type="ctrTitle"/>
          </p:nvPr>
        </p:nvSpPr>
        <p:spPr>
          <a:xfrm>
            <a:off x="685800" y="609600"/>
            <a:ext cx="7772400" cy="1470025"/>
          </a:xfrm>
        </p:spPr>
        <p:txBody>
          <a:bodyPr/>
          <a:lstStyle/>
          <a:p>
            <a:pPr eaLnBrk="1" hangingPunct="1"/>
            <a:r>
              <a:rPr lang="ar-SA" sz="5400" b="1" smtClean="0"/>
              <a:t>شروط العمل وظروفه</a:t>
            </a:r>
            <a:endParaRPr lang="en-US" sz="5400" b="1" smtClean="0"/>
          </a:p>
        </p:txBody>
      </p:sp>
      <p:sp>
        <p:nvSpPr>
          <p:cNvPr id="66564" name="Rectangle 3"/>
          <p:cNvSpPr>
            <a:spLocks noGrp="1" noChangeArrowheads="1"/>
          </p:cNvSpPr>
          <p:nvPr>
            <p:ph type="subTitle" idx="1"/>
          </p:nvPr>
        </p:nvSpPr>
        <p:spPr>
          <a:xfrm>
            <a:off x="1447800" y="2133600"/>
            <a:ext cx="6400800" cy="3657600"/>
          </a:xfrm>
        </p:spPr>
        <p:txBody>
          <a:bodyPr/>
          <a:lstStyle/>
          <a:p>
            <a:pPr algn="r" eaLnBrk="1" hangingPunct="1">
              <a:lnSpc>
                <a:spcPct val="90000"/>
              </a:lnSpc>
              <a:buFontTx/>
              <a:buChar char="•"/>
            </a:pPr>
            <a:r>
              <a:rPr lang="ar-SA" sz="4000" smtClean="0"/>
              <a:t>يجوز لمجلس الوزراء بناء على اقتراح الوزير وضع حداً للأجور.</a:t>
            </a:r>
          </a:p>
          <a:p>
            <a:pPr algn="r" eaLnBrk="1" hangingPunct="1">
              <a:lnSpc>
                <a:spcPct val="90000"/>
              </a:lnSpc>
              <a:buFontTx/>
              <a:buChar char="•"/>
            </a:pPr>
            <a:r>
              <a:rPr lang="ar-SA" sz="4000" smtClean="0"/>
              <a:t>يجب دفع الأجر بعملة البلد نقدا أو عن طريق البنك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عنصر نائب لرقم الشريحة 5"/>
          <p:cNvSpPr>
            <a:spLocks noGrp="1"/>
          </p:cNvSpPr>
          <p:nvPr>
            <p:ph type="sldNum" sz="quarter" idx="12"/>
          </p:nvPr>
        </p:nvSpPr>
        <p:spPr>
          <a:noFill/>
        </p:spPr>
        <p:txBody>
          <a:bodyPr/>
          <a:lstStyle/>
          <a:p>
            <a:fld id="{FD787D10-7316-443F-8F1A-474C32E52B33}" type="slidenum">
              <a:rPr lang="ar-SA" smtClean="0"/>
              <a:pPr/>
              <a:t>65</a:t>
            </a:fld>
            <a:endParaRPr lang="en-US" smtClean="0"/>
          </a:p>
        </p:txBody>
      </p:sp>
      <p:sp>
        <p:nvSpPr>
          <p:cNvPr id="67587" name="Rectangle 2"/>
          <p:cNvSpPr>
            <a:spLocks noGrp="1" noChangeArrowheads="1"/>
          </p:cNvSpPr>
          <p:nvPr>
            <p:ph type="ctrTitle"/>
          </p:nvPr>
        </p:nvSpPr>
        <p:spPr>
          <a:xfrm>
            <a:off x="762000" y="304800"/>
            <a:ext cx="7772400" cy="1219200"/>
          </a:xfrm>
        </p:spPr>
        <p:txBody>
          <a:bodyPr/>
          <a:lstStyle/>
          <a:p>
            <a:pPr eaLnBrk="1" hangingPunct="1"/>
            <a:r>
              <a:rPr lang="ar-SA" sz="5400" b="1" smtClean="0"/>
              <a:t>أحقية الحسم </a:t>
            </a:r>
            <a:endParaRPr lang="en-US" sz="5400" b="1" smtClean="0"/>
          </a:p>
        </p:txBody>
      </p:sp>
      <p:sp>
        <p:nvSpPr>
          <p:cNvPr id="67588" name="Rectangle 3"/>
          <p:cNvSpPr>
            <a:spLocks noGrp="1" noChangeArrowheads="1"/>
          </p:cNvSpPr>
          <p:nvPr>
            <p:ph type="subTitle" idx="1"/>
          </p:nvPr>
        </p:nvSpPr>
        <p:spPr>
          <a:xfrm>
            <a:off x="1447800" y="1524000"/>
            <a:ext cx="6934200" cy="4114800"/>
          </a:xfrm>
        </p:spPr>
        <p:txBody>
          <a:bodyPr/>
          <a:lstStyle/>
          <a:p>
            <a:pPr algn="r" eaLnBrk="1" hangingPunct="1">
              <a:lnSpc>
                <a:spcPct val="90000"/>
              </a:lnSpc>
              <a:buFontTx/>
              <a:buChar char="•"/>
            </a:pPr>
            <a:r>
              <a:rPr lang="ar-SA" sz="4000" smtClean="0"/>
              <a:t> </a:t>
            </a:r>
            <a:r>
              <a:rPr lang="ar-SA" sz="2800" smtClean="0"/>
              <a:t>يجوز الحسم على العامل إذا أتلف آلات العمل بشرط أن لا يزيد الحسم عن اجر 5 أيام في  كل شهر وعلى أن يكون ذلك ناتجاً عن خطأ العامل أو مخالفة التعليمات.</a:t>
            </a:r>
          </a:p>
          <a:p>
            <a:pPr algn="r" eaLnBrk="1" hangingPunct="1">
              <a:lnSpc>
                <a:spcPct val="90000"/>
              </a:lnSpc>
              <a:buFontTx/>
              <a:buChar char="•"/>
            </a:pPr>
            <a:r>
              <a:rPr lang="ar-SA" sz="2800" smtClean="0"/>
              <a:t>لصاحب العمل التظلم إلى القضاء وطلب الزيادة في الحسم.</a:t>
            </a:r>
          </a:p>
          <a:p>
            <a:pPr algn="r" eaLnBrk="1" hangingPunct="1">
              <a:lnSpc>
                <a:spcPct val="90000"/>
              </a:lnSpc>
              <a:buFontTx/>
              <a:buChar char="•"/>
            </a:pPr>
            <a:r>
              <a:rPr lang="ar-SA" sz="2800" smtClean="0"/>
              <a:t>للعامل حق التظلم من الحسم وإذا حكمت الهيئة بأقل مما حسمه صاحب العمل فعليه أن يرده خلال 7 أيام من تاريخ صدور القرار .</a:t>
            </a:r>
          </a:p>
          <a:p>
            <a:pPr algn="r" eaLnBrk="1" hangingPunct="1">
              <a:lnSpc>
                <a:spcPct val="90000"/>
              </a:lnSpc>
              <a:buFontTx/>
              <a:buChar char="•"/>
            </a:pPr>
            <a:r>
              <a:rPr lang="ar-SA" sz="2800" smtClean="0"/>
              <a:t>تظلم العامل خلال 15 يوماً من تاريخ البلاغ .</a:t>
            </a:r>
          </a:p>
          <a:p>
            <a:pPr algn="r" eaLnBrk="1" hangingPunct="1">
              <a:lnSpc>
                <a:spcPct val="90000"/>
              </a:lnSpc>
              <a:buFontTx/>
              <a:buChar char="•"/>
            </a:pPr>
            <a:r>
              <a:rPr lang="ar-SA" sz="2800" smtClean="0"/>
              <a:t>تظلم صاحب العمل خلال 15 يوماً من تاريخ الاكتشاف </a:t>
            </a:r>
            <a:r>
              <a:rPr lang="ar-SA" sz="1400" smtClean="0"/>
              <a:t>م 91</a:t>
            </a:r>
            <a:endParaRPr lang="ar-SA" sz="2800" smtClean="0"/>
          </a:p>
          <a:p>
            <a:pPr eaLnBrk="1" hangingPunct="1">
              <a:lnSpc>
                <a:spcPct val="90000"/>
              </a:lnSpc>
            </a:pPr>
            <a:r>
              <a:rPr lang="ar-SA" sz="2800" smtClean="0"/>
              <a:t>		</a:t>
            </a:r>
            <a:r>
              <a:rPr lang="ar-SA" sz="4400" smtClean="0"/>
              <a:t>		</a:t>
            </a:r>
            <a:endParaRPr lang="en-US" sz="440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عنصر نائب لرقم الشريحة 5"/>
          <p:cNvSpPr>
            <a:spLocks noGrp="1"/>
          </p:cNvSpPr>
          <p:nvPr>
            <p:ph type="sldNum" sz="quarter" idx="12"/>
          </p:nvPr>
        </p:nvSpPr>
        <p:spPr>
          <a:noFill/>
        </p:spPr>
        <p:txBody>
          <a:bodyPr/>
          <a:lstStyle/>
          <a:p>
            <a:fld id="{C1311EA5-2200-4687-916D-B1DA44EB6FF5}" type="slidenum">
              <a:rPr lang="ar-SA" smtClean="0"/>
              <a:pPr/>
              <a:t>66</a:t>
            </a:fld>
            <a:endParaRPr lang="en-US" smtClean="0"/>
          </a:p>
        </p:txBody>
      </p:sp>
      <p:sp>
        <p:nvSpPr>
          <p:cNvPr id="68611" name="Rectangle 2"/>
          <p:cNvSpPr>
            <a:spLocks noGrp="1" noChangeArrowheads="1"/>
          </p:cNvSpPr>
          <p:nvPr>
            <p:ph type="ctrTitle"/>
          </p:nvPr>
        </p:nvSpPr>
        <p:spPr>
          <a:xfrm>
            <a:off x="685800" y="304800"/>
            <a:ext cx="7772400" cy="1143000"/>
          </a:xfrm>
        </p:spPr>
        <p:txBody>
          <a:bodyPr/>
          <a:lstStyle/>
          <a:p>
            <a:pPr eaLnBrk="1" hangingPunct="1"/>
            <a:r>
              <a:rPr lang="ar-SA" sz="5400" b="1" smtClean="0"/>
              <a:t>ما يجوز حسمه من الراتب </a:t>
            </a:r>
            <a:endParaRPr lang="en-US" sz="5400" b="1" smtClean="0"/>
          </a:p>
        </p:txBody>
      </p:sp>
      <p:sp>
        <p:nvSpPr>
          <p:cNvPr id="68612" name="Rectangle 3"/>
          <p:cNvSpPr>
            <a:spLocks noGrp="1" noChangeArrowheads="1"/>
          </p:cNvSpPr>
          <p:nvPr>
            <p:ph type="subTitle" idx="1"/>
          </p:nvPr>
        </p:nvSpPr>
        <p:spPr>
          <a:xfrm>
            <a:off x="1447800" y="1600200"/>
            <a:ext cx="6324600" cy="4648200"/>
          </a:xfrm>
        </p:spPr>
        <p:txBody>
          <a:bodyPr/>
          <a:lstStyle/>
          <a:p>
            <a:pPr algn="r" eaLnBrk="1" hangingPunct="1">
              <a:lnSpc>
                <a:spcPct val="90000"/>
              </a:lnSpc>
              <a:buFontTx/>
              <a:buChar char="•"/>
            </a:pPr>
            <a:r>
              <a:rPr lang="ar-SA" sz="2800" smtClean="0"/>
              <a:t>لا يجوز حسم أي مبلغ لقاء حقوق خاصة دون موافقة خطية من العامل إلا في الحالات الآتية :</a:t>
            </a:r>
          </a:p>
          <a:p>
            <a:pPr algn="r" eaLnBrk="1" hangingPunct="1">
              <a:lnSpc>
                <a:spcPct val="90000"/>
              </a:lnSpc>
              <a:buFontTx/>
              <a:buChar char="-"/>
            </a:pPr>
            <a:r>
              <a:rPr lang="ar-SA" sz="2800" smtClean="0"/>
              <a:t>استرداد القروض بشرط أن لا تزيد على 10%.</a:t>
            </a:r>
          </a:p>
          <a:p>
            <a:pPr algn="r" eaLnBrk="1" hangingPunct="1">
              <a:lnSpc>
                <a:spcPct val="90000"/>
              </a:lnSpc>
              <a:buFontTx/>
              <a:buChar char="-"/>
            </a:pPr>
            <a:r>
              <a:rPr lang="ar-SA" sz="2800" smtClean="0"/>
              <a:t>اشتراكات التأمينات الاجتماعية.</a:t>
            </a:r>
          </a:p>
          <a:p>
            <a:pPr algn="r" eaLnBrk="1" hangingPunct="1">
              <a:lnSpc>
                <a:spcPct val="90000"/>
              </a:lnSpc>
              <a:buFontTx/>
              <a:buChar char="-"/>
            </a:pPr>
            <a:r>
              <a:rPr lang="ar-SA" sz="2800" smtClean="0"/>
              <a:t>اشتراكات صندوق الادخار.</a:t>
            </a:r>
          </a:p>
          <a:p>
            <a:pPr algn="r" eaLnBrk="1" hangingPunct="1">
              <a:lnSpc>
                <a:spcPct val="90000"/>
              </a:lnSpc>
              <a:buFontTx/>
              <a:buChar char="-"/>
            </a:pPr>
            <a:r>
              <a:rPr lang="ar-SA" sz="2800" smtClean="0"/>
              <a:t>استرداد القرض السكني.</a:t>
            </a:r>
          </a:p>
          <a:p>
            <a:pPr algn="r" eaLnBrk="1" hangingPunct="1">
              <a:lnSpc>
                <a:spcPct val="90000"/>
              </a:lnSpc>
              <a:buFontTx/>
              <a:buChar char="-"/>
            </a:pPr>
            <a:r>
              <a:rPr lang="ar-SA" sz="2800" smtClean="0"/>
              <a:t>الغرامات بسبب المخالفات ,نظير ما أتلفه .</a:t>
            </a:r>
          </a:p>
          <a:p>
            <a:pPr algn="r" eaLnBrk="1" hangingPunct="1">
              <a:lnSpc>
                <a:spcPct val="90000"/>
              </a:lnSpc>
              <a:buFontTx/>
              <a:buChar char="-"/>
            </a:pPr>
            <a:r>
              <a:rPr lang="ar-SA" sz="2800" smtClean="0"/>
              <a:t>استيفاء الدين بموجب حكم قضائي على أن لا يزيد عن 25% من اجر العامل ما لم يتضمن الحكم خلاف ذلك .</a:t>
            </a:r>
          </a:p>
          <a:p>
            <a:pPr algn="r" eaLnBrk="1" hangingPunct="1">
              <a:lnSpc>
                <a:spcPct val="90000"/>
              </a:lnSpc>
            </a:pPr>
            <a:r>
              <a:rPr lang="ar-SA" sz="2800" smtClean="0"/>
              <a:t>ديون النفقة مقدمة على الديون الأخرى.        </a:t>
            </a:r>
            <a:r>
              <a:rPr lang="ar-SA" sz="1400" smtClean="0"/>
              <a:t>م92</a:t>
            </a:r>
            <a:endParaRPr lang="ar-SA" sz="2800" smtClean="0"/>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عنصر نائب لرقم الشريحة 5"/>
          <p:cNvSpPr>
            <a:spLocks noGrp="1"/>
          </p:cNvSpPr>
          <p:nvPr>
            <p:ph type="sldNum" sz="quarter" idx="12"/>
          </p:nvPr>
        </p:nvSpPr>
        <p:spPr>
          <a:noFill/>
        </p:spPr>
        <p:txBody>
          <a:bodyPr/>
          <a:lstStyle/>
          <a:p>
            <a:fld id="{CDF7BB03-85B4-4108-A34A-160DE67D3386}" type="slidenum">
              <a:rPr lang="ar-SA" smtClean="0"/>
              <a:pPr/>
              <a:t>67</a:t>
            </a:fld>
            <a:endParaRPr lang="en-US" smtClean="0"/>
          </a:p>
        </p:txBody>
      </p:sp>
      <p:sp>
        <p:nvSpPr>
          <p:cNvPr id="69635" name="Rectangle 2"/>
          <p:cNvSpPr>
            <a:spLocks noGrp="1" noChangeArrowheads="1"/>
          </p:cNvSpPr>
          <p:nvPr>
            <p:ph type="ctrTitle"/>
          </p:nvPr>
        </p:nvSpPr>
        <p:spPr>
          <a:xfrm>
            <a:off x="685800" y="609600"/>
            <a:ext cx="7772400" cy="1470025"/>
          </a:xfrm>
        </p:spPr>
        <p:txBody>
          <a:bodyPr/>
          <a:lstStyle/>
          <a:p>
            <a:pPr eaLnBrk="1" hangingPunct="1"/>
            <a:r>
              <a:rPr lang="ar-SA" sz="5400" b="1" smtClean="0"/>
              <a:t>كيفية الحسم </a:t>
            </a:r>
            <a:endParaRPr lang="en-US" sz="5400" b="1" smtClean="0"/>
          </a:p>
        </p:txBody>
      </p:sp>
      <p:sp>
        <p:nvSpPr>
          <p:cNvPr id="69636" name="Rectangle 3"/>
          <p:cNvSpPr>
            <a:spLocks noGrp="1" noChangeArrowheads="1"/>
          </p:cNvSpPr>
          <p:nvPr>
            <p:ph type="subTitle" idx="1"/>
          </p:nvPr>
        </p:nvSpPr>
        <p:spPr>
          <a:xfrm>
            <a:off x="685800" y="1981200"/>
            <a:ext cx="7162800" cy="3810000"/>
          </a:xfrm>
        </p:spPr>
        <p:txBody>
          <a:bodyPr/>
          <a:lstStyle/>
          <a:p>
            <a:pPr algn="r" eaLnBrk="1" hangingPunct="1">
              <a:lnSpc>
                <a:spcPct val="90000"/>
              </a:lnSpc>
              <a:buFontTx/>
              <a:buChar char="•"/>
            </a:pPr>
            <a:endParaRPr lang="ar-SA" sz="3600" smtClean="0"/>
          </a:p>
          <a:p>
            <a:pPr algn="r" eaLnBrk="1" hangingPunct="1">
              <a:lnSpc>
                <a:spcPct val="90000"/>
              </a:lnSpc>
              <a:buFontTx/>
              <a:buChar char="•"/>
            </a:pPr>
            <a:r>
              <a:rPr lang="ar-SA" sz="3600" smtClean="0"/>
              <a:t>لا يجوز في كل الأحوال حسم أكثر من نصف اجر العامل إلا بموجب حكم من الهيئة .</a:t>
            </a:r>
          </a:p>
          <a:p>
            <a:pPr algn="r" eaLnBrk="1" hangingPunct="1">
              <a:lnSpc>
                <a:spcPct val="90000"/>
              </a:lnSpc>
              <a:buFontTx/>
              <a:buChar char="•"/>
            </a:pPr>
            <a:r>
              <a:rPr lang="ar-SA" sz="3600" smtClean="0"/>
              <a:t>إذا ثبت للهيئة احتياج العامل أكثر من نصف أجره جاز لها إعطائه إلى ثلاثة أرباع أجره.</a:t>
            </a:r>
          </a:p>
          <a:p>
            <a:pPr algn="r" eaLnBrk="1" hangingPunct="1">
              <a:lnSpc>
                <a:spcPct val="90000"/>
              </a:lnSpc>
              <a:buFontTx/>
              <a:buChar char="•"/>
            </a:pPr>
            <a:r>
              <a:rPr lang="ar-SA" sz="3600" smtClean="0"/>
              <a:t>يجوز للهيئة أن تزيد أو تخفض قيمة الحسم.</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عنصر نائب لرقم الشريحة 5"/>
          <p:cNvSpPr>
            <a:spLocks noGrp="1"/>
          </p:cNvSpPr>
          <p:nvPr>
            <p:ph type="sldNum" sz="quarter" idx="12"/>
          </p:nvPr>
        </p:nvSpPr>
        <p:spPr>
          <a:noFill/>
        </p:spPr>
        <p:txBody>
          <a:bodyPr/>
          <a:lstStyle/>
          <a:p>
            <a:fld id="{17DA42B5-B29C-49E1-A9C0-F4373FCA7D06}" type="slidenum">
              <a:rPr lang="ar-SA" smtClean="0"/>
              <a:pPr/>
              <a:t>68</a:t>
            </a:fld>
            <a:endParaRPr lang="en-US" smtClean="0"/>
          </a:p>
        </p:txBody>
      </p:sp>
      <p:sp>
        <p:nvSpPr>
          <p:cNvPr id="70659" name="Rectangle 2"/>
          <p:cNvSpPr>
            <a:spLocks noGrp="1" noChangeArrowheads="1"/>
          </p:cNvSpPr>
          <p:nvPr>
            <p:ph type="ctrTitle"/>
          </p:nvPr>
        </p:nvSpPr>
        <p:spPr>
          <a:xfrm>
            <a:off x="685800" y="609600"/>
            <a:ext cx="7772400" cy="1470025"/>
          </a:xfrm>
        </p:spPr>
        <p:txBody>
          <a:bodyPr/>
          <a:lstStyle/>
          <a:p>
            <a:pPr eaLnBrk="1" hangingPunct="1"/>
            <a:r>
              <a:rPr lang="ar-SA" sz="5400" b="1" smtClean="0"/>
              <a:t>التظلم من الحسم </a:t>
            </a:r>
            <a:endParaRPr lang="en-US" sz="5400" b="1" smtClean="0"/>
          </a:p>
        </p:txBody>
      </p:sp>
      <p:sp>
        <p:nvSpPr>
          <p:cNvPr id="70660" name="Rectangle 3"/>
          <p:cNvSpPr>
            <a:spLocks noGrp="1" noChangeArrowheads="1"/>
          </p:cNvSpPr>
          <p:nvPr>
            <p:ph type="subTitle" idx="1"/>
          </p:nvPr>
        </p:nvSpPr>
        <p:spPr>
          <a:xfrm>
            <a:off x="838200" y="1981200"/>
            <a:ext cx="7543800" cy="3810000"/>
          </a:xfrm>
        </p:spPr>
        <p:txBody>
          <a:bodyPr/>
          <a:lstStyle/>
          <a:p>
            <a:pPr algn="r" eaLnBrk="1" hangingPunct="1">
              <a:lnSpc>
                <a:spcPct val="90000"/>
              </a:lnSpc>
              <a:buFontTx/>
              <a:buChar char="•"/>
            </a:pPr>
            <a:r>
              <a:rPr lang="ar-SA" smtClean="0"/>
              <a:t>إذا حسم من العامل غير ما ذكر في النظام بدون موافقة خطية جاز له التظلم.</a:t>
            </a:r>
          </a:p>
          <a:p>
            <a:pPr algn="r" eaLnBrk="1" hangingPunct="1">
              <a:lnSpc>
                <a:spcPct val="90000"/>
              </a:lnSpc>
              <a:buFontTx/>
              <a:buChar char="•"/>
            </a:pPr>
            <a:r>
              <a:rPr lang="ar-SA" smtClean="0"/>
              <a:t>إذا حسم صاحب العمل أكثر مما هو مقرر نظاما جاز للهيئة الحكم عليه بغرامة تقدر بضعف ما حسم.</a:t>
            </a:r>
          </a:p>
          <a:p>
            <a:pPr algn="r" eaLnBrk="1" hangingPunct="1">
              <a:lnSpc>
                <a:spcPct val="90000"/>
              </a:lnSpc>
              <a:buFontTx/>
              <a:buChar char="•"/>
            </a:pPr>
            <a:r>
              <a:rPr lang="ar-SA" smtClean="0"/>
              <a:t>إذا تأخر صاحب العمل  في دفع الأجور جاز للهيئة الحكم عليه بغرامة ضعف ما حسم من اجر العامل أو ضعف قيمة الأجر المتأخر.</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عنصر نائب لرقم الشريحة 5"/>
          <p:cNvSpPr>
            <a:spLocks noGrp="1"/>
          </p:cNvSpPr>
          <p:nvPr>
            <p:ph type="sldNum" sz="quarter" idx="12"/>
          </p:nvPr>
        </p:nvSpPr>
        <p:spPr>
          <a:noFill/>
        </p:spPr>
        <p:txBody>
          <a:bodyPr/>
          <a:lstStyle/>
          <a:p>
            <a:fld id="{51F5E551-A63C-496C-A8EE-4A5D113E8845}" type="slidenum">
              <a:rPr lang="ar-SA" smtClean="0"/>
              <a:pPr/>
              <a:t>69</a:t>
            </a:fld>
            <a:endParaRPr lang="en-US" smtClean="0"/>
          </a:p>
        </p:txBody>
      </p:sp>
      <p:sp>
        <p:nvSpPr>
          <p:cNvPr id="71683" name="Rectangle 2"/>
          <p:cNvSpPr>
            <a:spLocks noGrp="1" noChangeArrowheads="1"/>
          </p:cNvSpPr>
          <p:nvPr>
            <p:ph type="ctrTitle"/>
          </p:nvPr>
        </p:nvSpPr>
        <p:spPr>
          <a:xfrm>
            <a:off x="685800" y="609600"/>
            <a:ext cx="7772400" cy="1470025"/>
          </a:xfrm>
        </p:spPr>
        <p:txBody>
          <a:bodyPr/>
          <a:lstStyle/>
          <a:p>
            <a:pPr eaLnBrk="1" hangingPunct="1"/>
            <a:r>
              <a:rPr lang="ar-SA" sz="5400" b="1" smtClean="0"/>
              <a:t>تقدير الأجر </a:t>
            </a:r>
            <a:endParaRPr lang="en-US" sz="5400" b="1" smtClean="0"/>
          </a:p>
        </p:txBody>
      </p:sp>
      <p:sp>
        <p:nvSpPr>
          <p:cNvPr id="71684" name="Rectangle 3"/>
          <p:cNvSpPr>
            <a:spLocks noGrp="1" noChangeArrowheads="1"/>
          </p:cNvSpPr>
          <p:nvPr>
            <p:ph type="subTitle" idx="1"/>
          </p:nvPr>
        </p:nvSpPr>
        <p:spPr>
          <a:xfrm>
            <a:off x="381000" y="2057400"/>
            <a:ext cx="8001000" cy="3733800"/>
          </a:xfrm>
        </p:spPr>
        <p:txBody>
          <a:bodyPr/>
          <a:lstStyle/>
          <a:p>
            <a:pPr algn="r" eaLnBrk="1" hangingPunct="1">
              <a:lnSpc>
                <a:spcPct val="90000"/>
              </a:lnSpc>
              <a:buFontTx/>
              <a:buChar char="•"/>
            </a:pPr>
            <a:r>
              <a:rPr lang="ar-SA" sz="4000" smtClean="0"/>
              <a:t>إذا لم يحدد الأجر في العقد أو في اللائحة يطبق اجر المثل في المنشأة.</a:t>
            </a:r>
          </a:p>
          <a:p>
            <a:pPr algn="r" eaLnBrk="1" hangingPunct="1">
              <a:lnSpc>
                <a:spcPct val="90000"/>
              </a:lnSpc>
              <a:buFontTx/>
              <a:buChar char="•"/>
            </a:pPr>
            <a:r>
              <a:rPr lang="ar-SA" sz="4000" smtClean="0"/>
              <a:t>أو طبقا لعرف المهنة .</a:t>
            </a:r>
          </a:p>
          <a:p>
            <a:pPr algn="r" eaLnBrk="1" hangingPunct="1">
              <a:lnSpc>
                <a:spcPct val="90000"/>
              </a:lnSpc>
              <a:buFontTx/>
              <a:buChar char="•"/>
            </a:pPr>
            <a:r>
              <a:rPr lang="ar-SA" sz="4000" smtClean="0"/>
              <a:t>أو تقدره الهيئة.</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عنصر نائب لرقم الشريحة 5"/>
          <p:cNvSpPr>
            <a:spLocks noGrp="1"/>
          </p:cNvSpPr>
          <p:nvPr>
            <p:ph type="sldNum" sz="quarter" idx="12"/>
          </p:nvPr>
        </p:nvSpPr>
        <p:spPr>
          <a:noFill/>
        </p:spPr>
        <p:txBody>
          <a:bodyPr/>
          <a:lstStyle/>
          <a:p>
            <a:fld id="{3BB53FAE-32CD-46D4-8758-337072A12691}" type="slidenum">
              <a:rPr lang="ar-SA" smtClean="0"/>
              <a:pPr/>
              <a:t>7</a:t>
            </a:fld>
            <a:endParaRPr lang="en-US" smtClean="0"/>
          </a:p>
        </p:txBody>
      </p:sp>
      <p:sp>
        <p:nvSpPr>
          <p:cNvPr id="8195" name="Rectangle 2"/>
          <p:cNvSpPr>
            <a:spLocks noGrp="1" noChangeArrowheads="1"/>
          </p:cNvSpPr>
          <p:nvPr>
            <p:ph type="ctrTitle"/>
          </p:nvPr>
        </p:nvSpPr>
        <p:spPr>
          <a:xfrm>
            <a:off x="685800" y="685800"/>
            <a:ext cx="7772400" cy="1470025"/>
          </a:xfrm>
        </p:spPr>
        <p:txBody>
          <a:bodyPr/>
          <a:lstStyle/>
          <a:p>
            <a:pPr eaLnBrk="1" hangingPunct="1"/>
            <a:r>
              <a:rPr lang="ar-SA" sz="5400" b="1" smtClean="0"/>
              <a:t>ب - الطابع الواقعي </a:t>
            </a:r>
            <a:endParaRPr lang="en-US" sz="5400" b="1" smtClean="0"/>
          </a:p>
        </p:txBody>
      </p:sp>
      <p:sp>
        <p:nvSpPr>
          <p:cNvPr id="8196" name="Rectangle 3"/>
          <p:cNvSpPr>
            <a:spLocks noGrp="1" noChangeArrowheads="1"/>
          </p:cNvSpPr>
          <p:nvPr>
            <p:ph type="subTitle" idx="1"/>
          </p:nvPr>
        </p:nvSpPr>
        <p:spPr>
          <a:xfrm>
            <a:off x="1371600" y="2133600"/>
            <a:ext cx="6400800" cy="3505200"/>
          </a:xfrm>
        </p:spPr>
        <p:txBody>
          <a:bodyPr/>
          <a:lstStyle/>
          <a:p>
            <a:pPr algn="r" eaLnBrk="1" hangingPunct="1">
              <a:lnSpc>
                <a:spcPct val="90000"/>
              </a:lnSpc>
            </a:pPr>
            <a:r>
              <a:rPr lang="ar-SA" sz="2800" smtClean="0"/>
              <a:t>مراعاة أشخاص علاقة العمل من حيث </a:t>
            </a:r>
          </a:p>
          <a:p>
            <a:pPr algn="r" eaLnBrk="1" hangingPunct="1">
              <a:lnSpc>
                <a:spcPct val="90000"/>
              </a:lnSpc>
            </a:pPr>
            <a:r>
              <a:rPr lang="ar-SA" sz="2800" smtClean="0"/>
              <a:t>كثرة التفاصيل بما يتناسب مع كل حالة</a:t>
            </a:r>
          </a:p>
          <a:p>
            <a:pPr algn="r" eaLnBrk="1" hangingPunct="1">
              <a:lnSpc>
                <a:spcPct val="90000"/>
              </a:lnSpc>
              <a:buFontTx/>
              <a:buChar char="•"/>
            </a:pPr>
            <a:r>
              <a:rPr lang="ar-SA" sz="2800" smtClean="0"/>
              <a:t>الجنس – عمل النساء (فترات الليل – الإجازات).</a:t>
            </a:r>
          </a:p>
          <a:p>
            <a:pPr algn="r" eaLnBrk="1" hangingPunct="1">
              <a:lnSpc>
                <a:spcPct val="90000"/>
              </a:lnSpc>
              <a:buFontTx/>
              <a:buChar char="•"/>
            </a:pPr>
            <a:r>
              <a:rPr lang="ar-SA" sz="2800" smtClean="0"/>
              <a:t>السن – عمل الأحداث (15 حتى يلغ 18)</a:t>
            </a:r>
          </a:p>
          <a:p>
            <a:pPr algn="r" eaLnBrk="1" hangingPunct="1">
              <a:lnSpc>
                <a:spcPct val="90000"/>
              </a:lnSpc>
              <a:buFontTx/>
              <a:buChar char="•"/>
            </a:pPr>
            <a:r>
              <a:rPr lang="ar-SA" sz="2800" smtClean="0"/>
              <a:t>الجنسية – عمل الأجنبي (عقده محدد المدة</a:t>
            </a:r>
            <a:r>
              <a:rPr lang="en-US" sz="2800" smtClean="0"/>
              <a:t> (</a:t>
            </a:r>
            <a:endParaRPr lang="ar-SA" sz="2800" smtClean="0"/>
          </a:p>
          <a:p>
            <a:pPr algn="r" eaLnBrk="1" hangingPunct="1">
              <a:lnSpc>
                <a:spcPct val="90000"/>
              </a:lnSpc>
              <a:buFontTx/>
              <a:buChar char="•"/>
            </a:pPr>
            <a:r>
              <a:rPr lang="ar-SA" sz="2800" smtClean="0"/>
              <a:t>الأعزب – المتزوج من حيث الأجر وبدل السكن. </a:t>
            </a:r>
          </a:p>
          <a:p>
            <a:pPr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عنصر نائب لرقم الشريحة 5"/>
          <p:cNvSpPr>
            <a:spLocks noGrp="1"/>
          </p:cNvSpPr>
          <p:nvPr>
            <p:ph type="sldNum" sz="quarter" idx="12"/>
          </p:nvPr>
        </p:nvSpPr>
        <p:spPr>
          <a:noFill/>
        </p:spPr>
        <p:txBody>
          <a:bodyPr/>
          <a:lstStyle/>
          <a:p>
            <a:fld id="{716F8B5C-3C42-4D15-8D55-1C9546A43354}" type="slidenum">
              <a:rPr lang="ar-SA" smtClean="0"/>
              <a:pPr/>
              <a:t>70</a:t>
            </a:fld>
            <a:endParaRPr lang="en-US" smtClean="0"/>
          </a:p>
        </p:txBody>
      </p:sp>
      <p:sp>
        <p:nvSpPr>
          <p:cNvPr id="72707" name="Rectangle 2"/>
          <p:cNvSpPr>
            <a:spLocks noGrp="1" noChangeArrowheads="1"/>
          </p:cNvSpPr>
          <p:nvPr>
            <p:ph type="ctrTitle"/>
          </p:nvPr>
        </p:nvSpPr>
        <p:spPr>
          <a:xfrm>
            <a:off x="685800" y="609600"/>
            <a:ext cx="7772400" cy="1470025"/>
          </a:xfrm>
        </p:spPr>
        <p:txBody>
          <a:bodyPr/>
          <a:lstStyle/>
          <a:p>
            <a:pPr eaLnBrk="1" hangingPunct="1"/>
            <a:r>
              <a:rPr lang="ar-SA" sz="5400" b="1" smtClean="0"/>
              <a:t>احتساب الأجر </a:t>
            </a:r>
            <a:endParaRPr lang="en-US" sz="5400" b="1" smtClean="0"/>
          </a:p>
        </p:txBody>
      </p:sp>
      <p:sp>
        <p:nvSpPr>
          <p:cNvPr id="72708" name="Rectangle 3"/>
          <p:cNvSpPr>
            <a:spLocks noGrp="1" noChangeArrowheads="1"/>
          </p:cNvSpPr>
          <p:nvPr>
            <p:ph type="subTitle" idx="1"/>
          </p:nvPr>
        </p:nvSpPr>
        <p:spPr>
          <a:xfrm>
            <a:off x="1447800" y="2057400"/>
            <a:ext cx="6781800" cy="3733800"/>
          </a:xfrm>
        </p:spPr>
        <p:txBody>
          <a:bodyPr/>
          <a:lstStyle/>
          <a:p>
            <a:pPr algn="r" eaLnBrk="1" hangingPunct="1">
              <a:lnSpc>
                <a:spcPct val="90000"/>
              </a:lnSpc>
              <a:buFontTx/>
              <a:buChar char="•"/>
            </a:pPr>
            <a:r>
              <a:rPr lang="ar-SA" sz="4000" smtClean="0"/>
              <a:t>إذا كان الأجر محدد بالقطعة ينظر إلى متوسط أيام السنة الأخيرة.</a:t>
            </a:r>
          </a:p>
          <a:p>
            <a:pPr algn="r" eaLnBrk="1" hangingPunct="1">
              <a:lnSpc>
                <a:spcPct val="90000"/>
              </a:lnSpc>
              <a:buFontTx/>
              <a:buChar char="•"/>
            </a:pPr>
            <a:r>
              <a:rPr lang="ar-SA" sz="4000" smtClean="0"/>
              <a:t>إذا كان الأجر بالعمولة أو النسب يحسب متوسط الأجر اليومي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عنصر نائب لرقم الشريحة 5"/>
          <p:cNvSpPr>
            <a:spLocks noGrp="1"/>
          </p:cNvSpPr>
          <p:nvPr>
            <p:ph type="sldNum" sz="quarter" idx="12"/>
          </p:nvPr>
        </p:nvSpPr>
        <p:spPr>
          <a:noFill/>
        </p:spPr>
        <p:txBody>
          <a:bodyPr/>
          <a:lstStyle/>
          <a:p>
            <a:fld id="{5C5C1CF7-7A74-4A8F-BEBD-C965FEAF018B}" type="slidenum">
              <a:rPr lang="ar-SA" smtClean="0"/>
              <a:pPr/>
              <a:t>71</a:t>
            </a:fld>
            <a:endParaRPr lang="en-US" smtClean="0"/>
          </a:p>
        </p:txBody>
      </p:sp>
      <p:sp>
        <p:nvSpPr>
          <p:cNvPr id="73731" name="Rectangle 2"/>
          <p:cNvSpPr>
            <a:spLocks noGrp="1" noChangeArrowheads="1"/>
          </p:cNvSpPr>
          <p:nvPr>
            <p:ph type="ctrTitle"/>
          </p:nvPr>
        </p:nvSpPr>
        <p:spPr>
          <a:xfrm>
            <a:off x="685800" y="304800"/>
            <a:ext cx="7772400" cy="1470025"/>
          </a:xfrm>
        </p:spPr>
        <p:txBody>
          <a:bodyPr/>
          <a:lstStyle/>
          <a:p>
            <a:pPr eaLnBrk="1" hangingPunct="1"/>
            <a:r>
              <a:rPr lang="ar-SA" sz="5400" b="1" u="sng" smtClean="0"/>
              <a:t>احتجاز العامل بسبب العمل</a:t>
            </a:r>
            <a:endParaRPr lang="en-US" sz="5400" b="1" u="sng" smtClean="0"/>
          </a:p>
        </p:txBody>
      </p:sp>
      <p:sp>
        <p:nvSpPr>
          <p:cNvPr id="73732" name="Rectangle 3"/>
          <p:cNvSpPr>
            <a:spLocks noGrp="1" noChangeArrowheads="1"/>
          </p:cNvSpPr>
          <p:nvPr>
            <p:ph type="subTitle" idx="1"/>
          </p:nvPr>
        </p:nvSpPr>
        <p:spPr>
          <a:xfrm>
            <a:off x="533400" y="1600200"/>
            <a:ext cx="7848600" cy="4419600"/>
          </a:xfrm>
        </p:spPr>
        <p:txBody>
          <a:bodyPr/>
          <a:lstStyle/>
          <a:p>
            <a:pPr algn="r" eaLnBrk="1" hangingPunct="1">
              <a:lnSpc>
                <a:spcPct val="90000"/>
              </a:lnSpc>
              <a:buFontTx/>
              <a:buChar char="•"/>
            </a:pPr>
            <a:endParaRPr lang="ar-SA" smtClean="0"/>
          </a:p>
          <a:p>
            <a:pPr algn="r" eaLnBrk="1" hangingPunct="1">
              <a:lnSpc>
                <a:spcPct val="90000"/>
              </a:lnSpc>
              <a:buFontTx/>
              <a:buChar char="•"/>
            </a:pPr>
            <a:r>
              <a:rPr lang="ar-SA" smtClean="0"/>
              <a:t>إذا تم احتجاز العامل بسبب العمل فيدفع له صاحب العمل 50 % من ألأجر لمدة لا تزيد على 180 يوماً  .</a:t>
            </a:r>
          </a:p>
          <a:p>
            <a:pPr algn="r" eaLnBrk="1" hangingPunct="1">
              <a:lnSpc>
                <a:spcPct val="90000"/>
              </a:lnSpc>
              <a:buFontTx/>
              <a:buChar char="•"/>
            </a:pPr>
            <a:r>
              <a:rPr lang="ar-SA" smtClean="0"/>
              <a:t>إذا حكم  للعامل بالبراءة أو حفظ التحقيق فيرد صاحب العمل للعامل ماسبق حسمه .</a:t>
            </a:r>
          </a:p>
          <a:p>
            <a:pPr algn="r" eaLnBrk="1" hangingPunct="1">
              <a:lnSpc>
                <a:spcPct val="90000"/>
              </a:lnSpc>
              <a:buFontTx/>
              <a:buChar char="•"/>
            </a:pPr>
            <a:r>
              <a:rPr lang="ar-SA" smtClean="0"/>
              <a:t>إذا حكم عليه فلا يسترد ما دفع له.</a:t>
            </a:r>
          </a:p>
          <a:p>
            <a:pPr algn="r" eaLnBrk="1" hangingPunct="1">
              <a:lnSpc>
                <a:spcPct val="90000"/>
              </a:lnSpc>
              <a:buFontTx/>
              <a:buChar char="•"/>
            </a:pPr>
            <a:r>
              <a:rPr lang="ar-SA" smtClean="0"/>
              <a:t>إذا زادت فترة الاحتجاز عن ( 180) يوماً فصاحب العمل غير ملزم بدفع ال 50 % المتبقية .                </a:t>
            </a:r>
            <a:r>
              <a:rPr lang="ar-SA" sz="1600" smtClean="0"/>
              <a:t> م97</a:t>
            </a:r>
            <a:endParaRPr lang="ar-SA" smtClean="0"/>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عنصر نائب لرقم الشريحة 5"/>
          <p:cNvSpPr>
            <a:spLocks noGrp="1"/>
          </p:cNvSpPr>
          <p:nvPr>
            <p:ph type="sldNum" sz="quarter" idx="12"/>
          </p:nvPr>
        </p:nvSpPr>
        <p:spPr>
          <a:noFill/>
        </p:spPr>
        <p:txBody>
          <a:bodyPr/>
          <a:lstStyle/>
          <a:p>
            <a:fld id="{DCAF712D-5D22-461C-96D2-D98C8AF833A4}" type="slidenum">
              <a:rPr lang="ar-SA" smtClean="0"/>
              <a:pPr/>
              <a:t>72</a:t>
            </a:fld>
            <a:endParaRPr lang="en-US" smtClean="0"/>
          </a:p>
        </p:txBody>
      </p:sp>
      <p:sp>
        <p:nvSpPr>
          <p:cNvPr id="74755" name="Rectangle 2"/>
          <p:cNvSpPr>
            <a:spLocks noGrp="1" noChangeArrowheads="1"/>
          </p:cNvSpPr>
          <p:nvPr>
            <p:ph type="ctrTitle"/>
          </p:nvPr>
        </p:nvSpPr>
        <p:spPr>
          <a:xfrm>
            <a:off x="685800" y="304800"/>
            <a:ext cx="7772400" cy="990600"/>
          </a:xfrm>
        </p:spPr>
        <p:txBody>
          <a:bodyPr/>
          <a:lstStyle/>
          <a:p>
            <a:pPr eaLnBrk="1" hangingPunct="1"/>
            <a:r>
              <a:rPr lang="ar-SA" sz="5400" b="1" smtClean="0"/>
              <a:t>ساعات العمل </a:t>
            </a:r>
            <a:endParaRPr lang="en-US" sz="5400" b="1" smtClean="0"/>
          </a:p>
        </p:txBody>
      </p:sp>
      <p:sp>
        <p:nvSpPr>
          <p:cNvPr id="74756" name="Rectangle 3"/>
          <p:cNvSpPr>
            <a:spLocks noGrp="1" noChangeArrowheads="1"/>
          </p:cNvSpPr>
          <p:nvPr>
            <p:ph type="subTitle" idx="1"/>
          </p:nvPr>
        </p:nvSpPr>
        <p:spPr>
          <a:xfrm>
            <a:off x="1447800" y="1371600"/>
            <a:ext cx="6705600" cy="4495800"/>
          </a:xfrm>
        </p:spPr>
        <p:txBody>
          <a:bodyPr/>
          <a:lstStyle/>
          <a:p>
            <a:pPr algn="r" eaLnBrk="1" hangingPunct="1">
              <a:lnSpc>
                <a:spcPct val="90000"/>
              </a:lnSpc>
              <a:buFontTx/>
              <a:buChar char="•"/>
            </a:pPr>
            <a:r>
              <a:rPr lang="ar-SA" sz="3600" smtClean="0"/>
              <a:t>-لا يتم تشغيل العامل أكثر من 8 ساعات فعليه في اليوم الواحد.</a:t>
            </a:r>
          </a:p>
          <a:p>
            <a:pPr algn="r" eaLnBrk="1" hangingPunct="1">
              <a:lnSpc>
                <a:spcPct val="90000"/>
              </a:lnSpc>
            </a:pPr>
            <a:r>
              <a:rPr lang="ar-SA" sz="3600" smtClean="0"/>
              <a:t>- 48ساعة في الأسبوع.</a:t>
            </a:r>
          </a:p>
          <a:p>
            <a:pPr algn="r" eaLnBrk="1" hangingPunct="1">
              <a:lnSpc>
                <a:spcPct val="90000"/>
              </a:lnSpc>
              <a:buFontTx/>
              <a:buChar char="-"/>
            </a:pPr>
            <a:r>
              <a:rPr lang="ar-SA" sz="3600" smtClean="0"/>
              <a:t>6 ساعات يوميا في رمضان .</a:t>
            </a:r>
          </a:p>
          <a:p>
            <a:pPr algn="r" eaLnBrk="1" hangingPunct="1">
              <a:lnSpc>
                <a:spcPct val="90000"/>
              </a:lnSpc>
              <a:buFontTx/>
              <a:buChar char="-"/>
            </a:pPr>
            <a:r>
              <a:rPr lang="ar-SA" sz="3600" smtClean="0"/>
              <a:t>36 ساعة إسبوعيا في رمضان.</a:t>
            </a:r>
          </a:p>
          <a:p>
            <a:pPr algn="r" eaLnBrk="1" hangingPunct="1">
              <a:lnSpc>
                <a:spcPct val="90000"/>
              </a:lnSpc>
            </a:pPr>
            <a:r>
              <a:rPr lang="ar-SA" sz="3600" smtClean="0"/>
              <a:t>- يجوز زيادة بعض الأعمال إلى 9 ساعات </a:t>
            </a:r>
          </a:p>
          <a:p>
            <a:pPr algn="r" eaLnBrk="1" hangingPunct="1">
              <a:lnSpc>
                <a:spcPct val="90000"/>
              </a:lnSpc>
            </a:pPr>
            <a:r>
              <a:rPr lang="ar-SA" sz="3600" smtClean="0"/>
              <a:t>- يجوز خفض بعض الأعمال إلى 7 ساعات  </a:t>
            </a:r>
          </a:p>
          <a:p>
            <a:pPr algn="r" eaLnBrk="1" hangingPunct="1">
              <a:lnSpc>
                <a:spcPct val="90000"/>
              </a:lnSpc>
            </a:pPr>
            <a:endParaRPr lang="ar-SA" sz="3600" smtClean="0"/>
          </a:p>
          <a:p>
            <a:pPr algn="r" eaLnBrk="1" hangingPunct="1">
              <a:lnSpc>
                <a:spcPct val="90000"/>
              </a:lnSpc>
            </a:pPr>
            <a:endParaRPr lang="ar-SA" sz="4000" smtClean="0"/>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عنصر نائب لرقم الشريحة 5"/>
          <p:cNvSpPr>
            <a:spLocks noGrp="1"/>
          </p:cNvSpPr>
          <p:nvPr>
            <p:ph type="sldNum" sz="quarter" idx="12"/>
          </p:nvPr>
        </p:nvSpPr>
        <p:spPr>
          <a:noFill/>
        </p:spPr>
        <p:txBody>
          <a:bodyPr/>
          <a:lstStyle/>
          <a:p>
            <a:fld id="{ABCA4CDE-CC13-4EA5-B37D-46C3ACE8ADB4}" type="slidenum">
              <a:rPr lang="ar-SA" smtClean="0"/>
              <a:pPr/>
              <a:t>73</a:t>
            </a:fld>
            <a:endParaRPr lang="en-US" smtClean="0"/>
          </a:p>
        </p:txBody>
      </p:sp>
      <p:sp>
        <p:nvSpPr>
          <p:cNvPr id="75779" name="Rectangle 2"/>
          <p:cNvSpPr>
            <a:spLocks noGrp="1" noChangeArrowheads="1"/>
          </p:cNvSpPr>
          <p:nvPr>
            <p:ph type="ctrTitle"/>
          </p:nvPr>
        </p:nvSpPr>
        <p:spPr>
          <a:xfrm>
            <a:off x="685800" y="609600"/>
            <a:ext cx="7772400" cy="1470025"/>
          </a:xfrm>
        </p:spPr>
        <p:txBody>
          <a:bodyPr/>
          <a:lstStyle/>
          <a:p>
            <a:pPr eaLnBrk="1" hangingPunct="1"/>
            <a:r>
              <a:rPr lang="ar-SA" sz="5400" b="1" smtClean="0"/>
              <a:t>ساعات العمل في المناوبة </a:t>
            </a:r>
            <a:endParaRPr lang="en-US" sz="5400" b="1" smtClean="0"/>
          </a:p>
        </p:txBody>
      </p:sp>
      <p:sp>
        <p:nvSpPr>
          <p:cNvPr id="75780" name="Rectangle 3"/>
          <p:cNvSpPr>
            <a:spLocks noGrp="1" noChangeArrowheads="1"/>
          </p:cNvSpPr>
          <p:nvPr>
            <p:ph type="subTitle" idx="1"/>
          </p:nvPr>
        </p:nvSpPr>
        <p:spPr>
          <a:xfrm>
            <a:off x="914400" y="2057400"/>
            <a:ext cx="6934200" cy="3733800"/>
          </a:xfrm>
        </p:spPr>
        <p:txBody>
          <a:bodyPr/>
          <a:lstStyle/>
          <a:p>
            <a:pPr algn="r" eaLnBrk="1" hangingPunct="1">
              <a:lnSpc>
                <a:spcPct val="90000"/>
              </a:lnSpc>
              <a:buFontTx/>
              <a:buChar char="•"/>
            </a:pPr>
            <a:endParaRPr lang="ar-SA" sz="3600" smtClean="0"/>
          </a:p>
          <a:p>
            <a:pPr algn="r" eaLnBrk="1" hangingPunct="1">
              <a:lnSpc>
                <a:spcPct val="90000"/>
              </a:lnSpc>
              <a:buFontTx/>
              <a:buChar char="•"/>
            </a:pPr>
            <a:r>
              <a:rPr lang="ar-SA" sz="3600" smtClean="0"/>
              <a:t>يجوز لصاحب العمل بموافقة الوزارة زيادة ساعات العمل في أعمال المناوبة عن 8 ساعات في اليوم أو 48 ساعة في الأسبوع .</a:t>
            </a:r>
          </a:p>
          <a:p>
            <a:pPr algn="r" eaLnBrk="1" hangingPunct="1">
              <a:lnSpc>
                <a:spcPct val="90000"/>
              </a:lnSpc>
              <a:buFontTx/>
              <a:buChar char="•"/>
            </a:pPr>
            <a:r>
              <a:rPr lang="ar-SA" sz="3600" smtClean="0"/>
              <a:t>يشترط أن لا يزيد متوسط ساعات العمل عند احتسابه لمدة ثلاثة أسابيع او اقل عن 8 ساعات يومياً أو 48 ساعة أسبوعيا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عنصر نائب لرقم الشريحة 5"/>
          <p:cNvSpPr>
            <a:spLocks noGrp="1"/>
          </p:cNvSpPr>
          <p:nvPr>
            <p:ph type="sldNum" sz="quarter" idx="12"/>
          </p:nvPr>
        </p:nvSpPr>
        <p:spPr>
          <a:noFill/>
        </p:spPr>
        <p:txBody>
          <a:bodyPr/>
          <a:lstStyle/>
          <a:p>
            <a:fld id="{360D8707-74F3-47BF-B218-C36D9501B7FE}" type="slidenum">
              <a:rPr lang="ar-SA" smtClean="0"/>
              <a:pPr/>
              <a:t>74</a:t>
            </a:fld>
            <a:endParaRPr lang="en-US" smtClean="0"/>
          </a:p>
        </p:txBody>
      </p:sp>
      <p:sp>
        <p:nvSpPr>
          <p:cNvPr id="76803" name="Rectangle 2"/>
          <p:cNvSpPr>
            <a:spLocks noGrp="1" noChangeArrowheads="1"/>
          </p:cNvSpPr>
          <p:nvPr>
            <p:ph type="ctrTitle"/>
          </p:nvPr>
        </p:nvSpPr>
        <p:spPr>
          <a:xfrm>
            <a:off x="685800" y="609600"/>
            <a:ext cx="7772400" cy="1470025"/>
          </a:xfrm>
        </p:spPr>
        <p:txBody>
          <a:bodyPr/>
          <a:lstStyle/>
          <a:p>
            <a:pPr eaLnBrk="1" hangingPunct="1"/>
            <a:r>
              <a:rPr lang="ar-SA" sz="5400" b="1" smtClean="0"/>
              <a:t>اوقات العمل والراحة </a:t>
            </a:r>
            <a:endParaRPr lang="en-US" sz="5400" b="1" smtClean="0"/>
          </a:p>
        </p:txBody>
      </p:sp>
      <p:sp>
        <p:nvSpPr>
          <p:cNvPr id="76804" name="Rectangle 3"/>
          <p:cNvSpPr>
            <a:spLocks noGrp="1" noChangeArrowheads="1"/>
          </p:cNvSpPr>
          <p:nvPr>
            <p:ph type="subTitle" idx="1"/>
          </p:nvPr>
        </p:nvSpPr>
        <p:spPr>
          <a:xfrm>
            <a:off x="838200" y="2133600"/>
            <a:ext cx="7010400" cy="3657600"/>
          </a:xfrm>
        </p:spPr>
        <p:txBody>
          <a:bodyPr/>
          <a:lstStyle/>
          <a:p>
            <a:pPr algn="r" eaLnBrk="1" hangingPunct="1">
              <a:lnSpc>
                <a:spcPct val="90000"/>
              </a:lnSpc>
              <a:buFontTx/>
              <a:buChar char="•"/>
            </a:pPr>
            <a:r>
              <a:rPr lang="ar-SA" sz="3800" smtClean="0"/>
              <a:t>يجب أن لا يعمل العامل أكثر من 5 ساعات متتالية دون راحة – صلاة - غداء.</a:t>
            </a:r>
          </a:p>
          <a:p>
            <a:pPr algn="r" eaLnBrk="1" hangingPunct="1">
              <a:lnSpc>
                <a:spcPct val="90000"/>
              </a:lnSpc>
              <a:buFontTx/>
              <a:buChar char="•"/>
            </a:pPr>
            <a:r>
              <a:rPr lang="ar-SA" sz="3800" smtClean="0"/>
              <a:t>يجب أن لا تقل الراحة عن نصف ساعة.</a:t>
            </a:r>
          </a:p>
          <a:p>
            <a:pPr algn="r" eaLnBrk="1" hangingPunct="1">
              <a:lnSpc>
                <a:spcPct val="90000"/>
              </a:lnSpc>
              <a:buFontTx/>
              <a:buChar char="•"/>
            </a:pPr>
            <a:r>
              <a:rPr lang="ar-SA" sz="3800" smtClean="0"/>
              <a:t>يجب أن لا يبقى العامل في مكان العمل لفترة أكثر من 11 ساعة</a:t>
            </a:r>
            <a:r>
              <a:rPr lang="ar-SA" sz="3900" smtClean="0"/>
              <a:t>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عنصر نائب لرقم الشريحة 5"/>
          <p:cNvSpPr>
            <a:spLocks noGrp="1"/>
          </p:cNvSpPr>
          <p:nvPr>
            <p:ph type="sldNum" sz="quarter" idx="12"/>
          </p:nvPr>
        </p:nvSpPr>
        <p:spPr>
          <a:noFill/>
        </p:spPr>
        <p:txBody>
          <a:bodyPr/>
          <a:lstStyle/>
          <a:p>
            <a:fld id="{0B6D6F59-877D-46EF-9D91-F0E9883E6B52}" type="slidenum">
              <a:rPr lang="ar-SA" smtClean="0"/>
              <a:pPr/>
              <a:t>75</a:t>
            </a:fld>
            <a:endParaRPr lang="en-US" smtClean="0"/>
          </a:p>
        </p:txBody>
      </p:sp>
      <p:sp>
        <p:nvSpPr>
          <p:cNvPr id="77827" name="Rectangle 2"/>
          <p:cNvSpPr>
            <a:spLocks noGrp="1" noChangeArrowheads="1"/>
          </p:cNvSpPr>
          <p:nvPr>
            <p:ph type="ctrTitle"/>
          </p:nvPr>
        </p:nvSpPr>
        <p:spPr>
          <a:xfrm>
            <a:off x="685800" y="304800"/>
            <a:ext cx="7772400" cy="1470025"/>
          </a:xfrm>
        </p:spPr>
        <p:txBody>
          <a:bodyPr/>
          <a:lstStyle/>
          <a:p>
            <a:pPr eaLnBrk="1" hangingPunct="1"/>
            <a:r>
              <a:rPr lang="ar-SA" sz="5400" b="1" smtClean="0"/>
              <a:t>فترات الصلاة والطعام </a:t>
            </a:r>
            <a:endParaRPr lang="en-US" sz="5400" b="1" smtClean="0"/>
          </a:p>
        </p:txBody>
      </p:sp>
      <p:sp>
        <p:nvSpPr>
          <p:cNvPr id="77828" name="Rectangle 3"/>
          <p:cNvSpPr>
            <a:spLocks noGrp="1" noChangeArrowheads="1"/>
          </p:cNvSpPr>
          <p:nvPr>
            <p:ph type="subTitle" idx="1"/>
          </p:nvPr>
        </p:nvSpPr>
        <p:spPr>
          <a:xfrm>
            <a:off x="838200" y="1676400"/>
            <a:ext cx="7010400" cy="4267200"/>
          </a:xfrm>
        </p:spPr>
        <p:txBody>
          <a:bodyPr/>
          <a:lstStyle/>
          <a:p>
            <a:pPr algn="r" eaLnBrk="1" hangingPunct="1">
              <a:lnSpc>
                <a:spcPct val="90000"/>
              </a:lnSpc>
              <a:buFontTx/>
              <a:buChar char="•"/>
            </a:pPr>
            <a:r>
              <a:rPr lang="ar-SA" sz="4000" smtClean="0"/>
              <a:t>لا تدخل الساعات المخصصة للراحة – الصلاة – الطعام ضمن ساعات العمل الفعلية.</a:t>
            </a:r>
          </a:p>
          <a:p>
            <a:pPr algn="r" eaLnBrk="1" hangingPunct="1">
              <a:lnSpc>
                <a:spcPct val="90000"/>
              </a:lnSpc>
              <a:buFontTx/>
              <a:buChar char="•"/>
            </a:pPr>
            <a:r>
              <a:rPr lang="ar-SA" sz="4000" smtClean="0"/>
              <a:t> لا يلزم العامل بالبقاء في مكان العمل في فترات الراحة .</a:t>
            </a:r>
          </a:p>
          <a:p>
            <a:pPr algn="r" eaLnBrk="1" hangingPunct="1">
              <a:lnSpc>
                <a:spcPct val="90000"/>
              </a:lnSpc>
              <a:buFontTx/>
              <a:buChar char="•"/>
            </a:pPr>
            <a:r>
              <a:rPr lang="ar-SA" sz="4000" smtClean="0"/>
              <a:t>لا يكون العامل خلال هذه الفترة خاضع لصاحب العمل.</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عنصر نائب لرقم الشريحة 5"/>
          <p:cNvSpPr>
            <a:spLocks noGrp="1"/>
          </p:cNvSpPr>
          <p:nvPr>
            <p:ph type="sldNum" sz="quarter" idx="12"/>
          </p:nvPr>
        </p:nvSpPr>
        <p:spPr>
          <a:noFill/>
        </p:spPr>
        <p:txBody>
          <a:bodyPr/>
          <a:lstStyle/>
          <a:p>
            <a:fld id="{74C2B5EB-0F8C-4910-9F9A-5B01B65AB3EA}" type="slidenum">
              <a:rPr lang="ar-SA" smtClean="0"/>
              <a:pPr/>
              <a:t>76</a:t>
            </a:fld>
            <a:endParaRPr lang="en-US" smtClean="0"/>
          </a:p>
        </p:txBody>
      </p:sp>
      <p:sp>
        <p:nvSpPr>
          <p:cNvPr id="78851" name="Rectangle 2"/>
          <p:cNvSpPr>
            <a:spLocks noGrp="1" noChangeArrowheads="1"/>
          </p:cNvSpPr>
          <p:nvPr>
            <p:ph type="ctrTitle"/>
          </p:nvPr>
        </p:nvSpPr>
        <p:spPr>
          <a:xfrm>
            <a:off x="685800" y="304800"/>
            <a:ext cx="7772400" cy="1470025"/>
          </a:xfrm>
        </p:spPr>
        <p:txBody>
          <a:bodyPr/>
          <a:lstStyle/>
          <a:p>
            <a:pPr eaLnBrk="1" hangingPunct="1"/>
            <a:r>
              <a:rPr lang="ar-SA" sz="3500" b="1" u="sng" smtClean="0"/>
              <a:t>الأعمال التي يستمر فيها العمل دون راحة </a:t>
            </a:r>
            <a:endParaRPr lang="en-US" sz="3500" b="1" u="sng" smtClean="0"/>
          </a:p>
        </p:txBody>
      </p:sp>
      <p:sp>
        <p:nvSpPr>
          <p:cNvPr id="78852" name="Rectangle 3"/>
          <p:cNvSpPr>
            <a:spLocks noGrp="1" noChangeArrowheads="1"/>
          </p:cNvSpPr>
          <p:nvPr>
            <p:ph type="subTitle" idx="1"/>
          </p:nvPr>
        </p:nvSpPr>
        <p:spPr>
          <a:xfrm>
            <a:off x="1447800" y="1676400"/>
            <a:ext cx="6400800" cy="3657600"/>
          </a:xfrm>
        </p:spPr>
        <p:txBody>
          <a:bodyPr/>
          <a:lstStyle/>
          <a:p>
            <a:pPr algn="r" eaLnBrk="1" hangingPunct="1">
              <a:lnSpc>
                <a:spcPct val="90000"/>
              </a:lnSpc>
              <a:buFontTx/>
              <a:buChar char="•"/>
            </a:pPr>
            <a:r>
              <a:rPr lang="ar-SA" sz="4000" smtClean="0"/>
              <a:t>يستمر العمل دون راحة في الأعمال التالية.</a:t>
            </a:r>
          </a:p>
          <a:p>
            <a:pPr algn="r" eaLnBrk="1" hangingPunct="1">
              <a:lnSpc>
                <a:spcPct val="90000"/>
              </a:lnSpc>
              <a:buFontTx/>
              <a:buChar char="-"/>
            </a:pPr>
            <a:r>
              <a:rPr lang="ar-SA" sz="4000" smtClean="0"/>
              <a:t>المناوبة الصيانة الطوارئ.</a:t>
            </a:r>
          </a:p>
          <a:p>
            <a:pPr algn="r" eaLnBrk="1" hangingPunct="1">
              <a:lnSpc>
                <a:spcPct val="90000"/>
              </a:lnSpc>
              <a:buFontTx/>
              <a:buChar char="-"/>
            </a:pPr>
            <a:r>
              <a:rPr lang="ar-SA" sz="4000" smtClean="0"/>
              <a:t>أعمال خدمات الجمهور.</a:t>
            </a:r>
          </a:p>
          <a:p>
            <a:pPr algn="r" eaLnBrk="1" hangingPunct="1">
              <a:lnSpc>
                <a:spcPct val="90000"/>
              </a:lnSpc>
              <a:buFontTx/>
              <a:buChar char="-"/>
            </a:pPr>
            <a:r>
              <a:rPr lang="ar-SA" sz="4000" smtClean="0"/>
              <a:t>الأعمال الصحية كالأطباء والممرضين.</a:t>
            </a:r>
          </a:p>
          <a:p>
            <a:pPr algn="r" eaLnBrk="1" hangingPunct="1">
              <a:lnSpc>
                <a:spcPct val="90000"/>
              </a:lnSpc>
            </a:pPr>
            <a:endParaRPr lang="ar-SA" sz="4000" smtClean="0"/>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عنصر نائب لرقم الشريحة 5"/>
          <p:cNvSpPr>
            <a:spLocks noGrp="1"/>
          </p:cNvSpPr>
          <p:nvPr>
            <p:ph type="sldNum" sz="quarter" idx="12"/>
          </p:nvPr>
        </p:nvSpPr>
        <p:spPr>
          <a:noFill/>
        </p:spPr>
        <p:txBody>
          <a:bodyPr/>
          <a:lstStyle/>
          <a:p>
            <a:fld id="{DA51B4ED-6313-40F6-B865-8C8104520FD1}" type="slidenum">
              <a:rPr lang="ar-SA" smtClean="0"/>
              <a:pPr/>
              <a:t>77</a:t>
            </a:fld>
            <a:endParaRPr lang="en-US" smtClean="0"/>
          </a:p>
        </p:txBody>
      </p:sp>
      <p:sp>
        <p:nvSpPr>
          <p:cNvPr id="79875" name="Rectangle 2"/>
          <p:cNvSpPr>
            <a:spLocks noGrp="1" noChangeArrowheads="1"/>
          </p:cNvSpPr>
          <p:nvPr>
            <p:ph type="ctrTitle"/>
          </p:nvPr>
        </p:nvSpPr>
        <p:spPr>
          <a:xfrm>
            <a:off x="685800" y="609600"/>
            <a:ext cx="7772400" cy="1470025"/>
          </a:xfrm>
        </p:spPr>
        <p:txBody>
          <a:bodyPr/>
          <a:lstStyle/>
          <a:p>
            <a:pPr eaLnBrk="1" hangingPunct="1"/>
            <a:r>
              <a:rPr lang="ar-SA" sz="5400" b="1" smtClean="0"/>
              <a:t>الراحة الاسبوعية </a:t>
            </a:r>
            <a:endParaRPr lang="en-US" sz="5400" b="1" smtClean="0"/>
          </a:p>
        </p:txBody>
      </p:sp>
      <p:sp>
        <p:nvSpPr>
          <p:cNvPr id="79876" name="Rectangle 3"/>
          <p:cNvSpPr>
            <a:spLocks noGrp="1" noChangeArrowheads="1"/>
          </p:cNvSpPr>
          <p:nvPr>
            <p:ph type="subTitle" idx="1"/>
          </p:nvPr>
        </p:nvSpPr>
        <p:spPr>
          <a:xfrm>
            <a:off x="838200" y="2133600"/>
            <a:ext cx="7010400" cy="3657600"/>
          </a:xfrm>
        </p:spPr>
        <p:txBody>
          <a:bodyPr/>
          <a:lstStyle/>
          <a:p>
            <a:pPr algn="r" eaLnBrk="1" hangingPunct="1">
              <a:lnSpc>
                <a:spcPct val="90000"/>
              </a:lnSpc>
              <a:buFontTx/>
              <a:buChar char="•"/>
            </a:pPr>
            <a:r>
              <a:rPr lang="ar-SA" sz="4000" smtClean="0"/>
              <a:t> يوم الجمعة يوم الراحة الأسبوعي .</a:t>
            </a:r>
          </a:p>
          <a:p>
            <a:pPr algn="r" eaLnBrk="1" hangingPunct="1">
              <a:lnSpc>
                <a:spcPct val="90000"/>
              </a:lnSpc>
              <a:buFontTx/>
              <a:buChar char="•"/>
            </a:pPr>
            <a:r>
              <a:rPr lang="ar-SA" sz="4000" smtClean="0"/>
              <a:t>يجور استبداله لبعض العمال مثل عمال المناوبات.</a:t>
            </a:r>
          </a:p>
          <a:p>
            <a:pPr algn="r" eaLnBrk="1" hangingPunct="1">
              <a:lnSpc>
                <a:spcPct val="90000"/>
              </a:lnSpc>
              <a:buFontTx/>
              <a:buChar char="•"/>
            </a:pPr>
            <a:r>
              <a:rPr lang="ar-SA" sz="4000" smtClean="0"/>
              <a:t>لا يجوز تعويض الراحة بمقابل مالي.</a:t>
            </a:r>
          </a:p>
          <a:p>
            <a:pPr algn="r" eaLnBrk="1" hangingPunct="1">
              <a:lnSpc>
                <a:spcPct val="90000"/>
              </a:lnSpc>
              <a:buFontTx/>
              <a:buChar char="•"/>
            </a:pPr>
            <a:r>
              <a:rPr lang="ar-SA" sz="4000" smtClean="0"/>
              <a:t>يكون يوم الراحة بأجر كامل.</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عنصر نائب لرقم الشريحة 5"/>
          <p:cNvSpPr>
            <a:spLocks noGrp="1"/>
          </p:cNvSpPr>
          <p:nvPr>
            <p:ph type="sldNum" sz="quarter" idx="12"/>
          </p:nvPr>
        </p:nvSpPr>
        <p:spPr>
          <a:noFill/>
        </p:spPr>
        <p:txBody>
          <a:bodyPr/>
          <a:lstStyle/>
          <a:p>
            <a:fld id="{D2C4188E-4810-44D1-BDE5-78BE606F7B3C}" type="slidenum">
              <a:rPr lang="ar-SA" smtClean="0"/>
              <a:pPr/>
              <a:t>78</a:t>
            </a:fld>
            <a:endParaRPr lang="en-US" smtClean="0"/>
          </a:p>
        </p:txBody>
      </p:sp>
      <p:sp>
        <p:nvSpPr>
          <p:cNvPr id="80899" name="Rectangle 2"/>
          <p:cNvSpPr>
            <a:spLocks noGrp="1" noChangeArrowheads="1"/>
          </p:cNvSpPr>
          <p:nvPr>
            <p:ph type="ctrTitle"/>
          </p:nvPr>
        </p:nvSpPr>
        <p:spPr>
          <a:xfrm>
            <a:off x="685800" y="381000"/>
            <a:ext cx="7772400" cy="1470025"/>
          </a:xfrm>
        </p:spPr>
        <p:txBody>
          <a:bodyPr/>
          <a:lstStyle/>
          <a:p>
            <a:pPr eaLnBrk="1" hangingPunct="1"/>
            <a:r>
              <a:rPr lang="ar-SA" sz="5400" b="1" smtClean="0"/>
              <a:t>العمل في الاماكن البعيدة </a:t>
            </a:r>
            <a:endParaRPr lang="en-US" sz="5400" b="1" smtClean="0"/>
          </a:p>
        </p:txBody>
      </p:sp>
      <p:sp>
        <p:nvSpPr>
          <p:cNvPr id="80900" name="Rectangle 3"/>
          <p:cNvSpPr>
            <a:spLocks noGrp="1" noChangeArrowheads="1"/>
          </p:cNvSpPr>
          <p:nvPr>
            <p:ph type="subTitle" idx="1"/>
          </p:nvPr>
        </p:nvSpPr>
        <p:spPr>
          <a:xfrm>
            <a:off x="990600" y="1981200"/>
            <a:ext cx="6858000" cy="3810000"/>
          </a:xfrm>
        </p:spPr>
        <p:txBody>
          <a:bodyPr/>
          <a:lstStyle/>
          <a:p>
            <a:pPr algn="r" eaLnBrk="1" hangingPunct="1">
              <a:lnSpc>
                <a:spcPct val="90000"/>
              </a:lnSpc>
              <a:buFontTx/>
              <a:buChar char="•"/>
            </a:pPr>
            <a:r>
              <a:rPr lang="ar-SA" sz="4000" smtClean="0"/>
              <a:t>يجوز في الأماكن البعيدة أن تجمع ساعات الراحة لمدة ثمانية أسابيع بموافقة العامل.</a:t>
            </a:r>
          </a:p>
          <a:p>
            <a:pPr algn="r" eaLnBrk="1" hangingPunct="1">
              <a:lnSpc>
                <a:spcPct val="90000"/>
              </a:lnSpc>
              <a:buFontTx/>
              <a:buChar char="•"/>
            </a:pPr>
            <a:r>
              <a:rPr lang="ar-SA" sz="4000" smtClean="0"/>
              <a:t>تبدأ من ساعة وصول العمال إلى أقرب مدينة يتوفر فيها نقل وتنتهي بساعة العودة إليها.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عنصر نائب لرقم الشريحة 5"/>
          <p:cNvSpPr>
            <a:spLocks noGrp="1"/>
          </p:cNvSpPr>
          <p:nvPr>
            <p:ph type="sldNum" sz="quarter" idx="12"/>
          </p:nvPr>
        </p:nvSpPr>
        <p:spPr>
          <a:noFill/>
        </p:spPr>
        <p:txBody>
          <a:bodyPr/>
          <a:lstStyle/>
          <a:p>
            <a:fld id="{3F58F758-AFFF-42F8-9B10-5BEB735B5E33}" type="slidenum">
              <a:rPr lang="ar-SA" smtClean="0"/>
              <a:pPr/>
              <a:t>79</a:t>
            </a:fld>
            <a:endParaRPr lang="en-US" smtClean="0"/>
          </a:p>
        </p:txBody>
      </p:sp>
      <p:sp>
        <p:nvSpPr>
          <p:cNvPr id="81923" name="Rectangle 2"/>
          <p:cNvSpPr>
            <a:spLocks noGrp="1" noChangeArrowheads="1"/>
          </p:cNvSpPr>
          <p:nvPr>
            <p:ph type="ctrTitle"/>
          </p:nvPr>
        </p:nvSpPr>
        <p:spPr>
          <a:xfrm>
            <a:off x="685800" y="0"/>
            <a:ext cx="7772400" cy="1219200"/>
          </a:xfrm>
        </p:spPr>
        <p:txBody>
          <a:bodyPr/>
          <a:lstStyle/>
          <a:p>
            <a:pPr eaLnBrk="1" hangingPunct="1"/>
            <a:r>
              <a:rPr lang="ar-SA" sz="5400" b="1" smtClean="0"/>
              <a:t>أعمال الجرد والتصفية </a:t>
            </a:r>
            <a:endParaRPr lang="en-US" sz="5400" b="1" smtClean="0"/>
          </a:p>
        </p:txBody>
      </p:sp>
      <p:sp>
        <p:nvSpPr>
          <p:cNvPr id="81924" name="Rectangle 3"/>
          <p:cNvSpPr>
            <a:spLocks noGrp="1" noChangeArrowheads="1"/>
          </p:cNvSpPr>
          <p:nvPr>
            <p:ph type="subTitle" idx="1"/>
          </p:nvPr>
        </p:nvSpPr>
        <p:spPr>
          <a:xfrm>
            <a:off x="1447800" y="1295400"/>
            <a:ext cx="6400800" cy="4495800"/>
          </a:xfrm>
        </p:spPr>
        <p:txBody>
          <a:bodyPr/>
          <a:lstStyle/>
          <a:p>
            <a:pPr algn="r" eaLnBrk="1" hangingPunct="1">
              <a:lnSpc>
                <a:spcPct val="90000"/>
              </a:lnSpc>
              <a:buFontTx/>
              <a:buChar char="•"/>
            </a:pPr>
            <a:r>
              <a:rPr lang="ar-SA" sz="2400" smtClean="0"/>
              <a:t>يجوز عدم التقيد بأحكام المواد التالية .</a:t>
            </a:r>
          </a:p>
          <a:p>
            <a:pPr algn="r" eaLnBrk="1" hangingPunct="1">
              <a:lnSpc>
                <a:spcPct val="90000"/>
              </a:lnSpc>
            </a:pPr>
            <a:r>
              <a:rPr lang="ar-SA" sz="2400" smtClean="0"/>
              <a:t>مادة 98 عدد الساعات الفعلية لا تزيد عن  8ساعات يوميا </a:t>
            </a:r>
          </a:p>
          <a:p>
            <a:pPr algn="r" eaLnBrk="1" hangingPunct="1">
              <a:lnSpc>
                <a:spcPct val="90000"/>
              </a:lnSpc>
            </a:pPr>
            <a:r>
              <a:rPr lang="ar-SA" sz="2400" smtClean="0"/>
              <a:t>مادة 101 وضع راحة كل خمس ساعات.</a:t>
            </a:r>
          </a:p>
          <a:p>
            <a:pPr algn="r" eaLnBrk="1" hangingPunct="1">
              <a:lnSpc>
                <a:spcPct val="90000"/>
              </a:lnSpc>
            </a:pPr>
            <a:r>
              <a:rPr lang="ar-SA" sz="2400" smtClean="0"/>
              <a:t>مادة 104 الفقرة (1) الجمعة راحة.</a:t>
            </a:r>
          </a:p>
          <a:p>
            <a:pPr algn="r" eaLnBrk="1" hangingPunct="1">
              <a:lnSpc>
                <a:spcPct val="90000"/>
              </a:lnSpc>
              <a:buFontTx/>
              <a:buChar char="•"/>
            </a:pPr>
            <a:r>
              <a:rPr lang="ar-SA" sz="2400" smtClean="0"/>
              <a:t>في الحالات التالية :</a:t>
            </a:r>
          </a:p>
          <a:p>
            <a:pPr algn="r" eaLnBrk="1" hangingPunct="1">
              <a:lnSpc>
                <a:spcPct val="90000"/>
              </a:lnSpc>
              <a:buFontTx/>
              <a:buChar char="-"/>
            </a:pPr>
            <a:r>
              <a:rPr lang="ar-SA" sz="2400" smtClean="0"/>
              <a:t>الجرد – التصفية – البيع بالتخفيض</a:t>
            </a:r>
          </a:p>
          <a:p>
            <a:pPr algn="r" eaLnBrk="1" hangingPunct="1">
              <a:lnSpc>
                <a:spcPct val="90000"/>
              </a:lnSpc>
              <a:buFontTx/>
              <a:buChar char="-"/>
            </a:pPr>
            <a:r>
              <a:rPr lang="ar-SA" sz="2400" smtClean="0"/>
              <a:t> منع حادث خطير او إصلاح ما حدث منه – تلافي خسارة محققة – جراد.</a:t>
            </a:r>
          </a:p>
          <a:p>
            <a:pPr algn="r" eaLnBrk="1" hangingPunct="1">
              <a:lnSpc>
                <a:spcPct val="90000"/>
              </a:lnSpc>
              <a:buFontTx/>
              <a:buChar char="-"/>
            </a:pPr>
            <a:r>
              <a:rPr lang="ar-SA" sz="2400" smtClean="0"/>
              <a:t>ضغط عمل غير عادي .</a:t>
            </a:r>
          </a:p>
          <a:p>
            <a:pPr algn="r" eaLnBrk="1" hangingPunct="1">
              <a:lnSpc>
                <a:spcPct val="90000"/>
              </a:lnSpc>
              <a:buFontTx/>
              <a:buChar char="-"/>
            </a:pPr>
            <a:r>
              <a:rPr lang="ar-SA" sz="2400" smtClean="0"/>
              <a:t>الأعياد والمواسم </a:t>
            </a:r>
            <a:endParaRPr lang="ar-SA" sz="2800" smtClean="0"/>
          </a:p>
          <a:p>
            <a:pPr eaLnBrk="1" hangingPunct="1">
              <a:lnSpc>
                <a:spcPct val="90000"/>
              </a:lnSpc>
            </a:pPr>
            <a:r>
              <a:rPr lang="ar-SA" sz="2800" smtClean="0"/>
              <a:t>		</a:t>
            </a:r>
            <a:r>
              <a:rPr lang="ar-SA" sz="4000" smtClean="0"/>
              <a:t>		</a:t>
            </a:r>
            <a:endParaRPr lang="en-US" sz="40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عنصر نائب لرقم الشريحة 5"/>
          <p:cNvSpPr>
            <a:spLocks noGrp="1"/>
          </p:cNvSpPr>
          <p:nvPr>
            <p:ph type="sldNum" sz="quarter" idx="12"/>
          </p:nvPr>
        </p:nvSpPr>
        <p:spPr>
          <a:noFill/>
        </p:spPr>
        <p:txBody>
          <a:bodyPr/>
          <a:lstStyle/>
          <a:p>
            <a:fld id="{1373DBE5-7E4E-4FB5-A0E5-213BDFE296D7}" type="slidenum">
              <a:rPr lang="ar-SA" smtClean="0"/>
              <a:pPr/>
              <a:t>8</a:t>
            </a:fld>
            <a:endParaRPr lang="en-US" smtClean="0"/>
          </a:p>
        </p:txBody>
      </p:sp>
      <p:sp>
        <p:nvSpPr>
          <p:cNvPr id="9219" name="Rectangle 2"/>
          <p:cNvSpPr>
            <a:spLocks noGrp="1" noChangeArrowheads="1"/>
          </p:cNvSpPr>
          <p:nvPr>
            <p:ph type="ctrTitle"/>
          </p:nvPr>
        </p:nvSpPr>
        <p:spPr>
          <a:xfrm>
            <a:off x="685800" y="1066800"/>
            <a:ext cx="7772400" cy="1470025"/>
          </a:xfrm>
        </p:spPr>
        <p:txBody>
          <a:bodyPr/>
          <a:lstStyle/>
          <a:p>
            <a:pPr eaLnBrk="1" hangingPunct="1"/>
            <a:r>
              <a:rPr lang="ar-SA" sz="5400" b="1" smtClean="0"/>
              <a:t>ج – من حيث قواعد الاثبات </a:t>
            </a:r>
            <a:endParaRPr lang="en-US" sz="5400" b="1" smtClean="0"/>
          </a:p>
        </p:txBody>
      </p:sp>
      <p:sp>
        <p:nvSpPr>
          <p:cNvPr id="9220" name="Rectangle 3"/>
          <p:cNvSpPr>
            <a:spLocks noGrp="1" noChangeArrowheads="1"/>
          </p:cNvSpPr>
          <p:nvPr>
            <p:ph type="subTitle" idx="1"/>
          </p:nvPr>
        </p:nvSpPr>
        <p:spPr>
          <a:xfrm>
            <a:off x="1371600" y="2667000"/>
            <a:ext cx="6400800" cy="3048000"/>
          </a:xfrm>
        </p:spPr>
        <p:txBody>
          <a:bodyPr/>
          <a:lstStyle/>
          <a:p>
            <a:pPr algn="r" eaLnBrk="1" hangingPunct="1">
              <a:buFontTx/>
              <a:buChar char="•"/>
            </a:pPr>
            <a:r>
              <a:rPr lang="ar-SA" sz="2400" smtClean="0"/>
              <a:t>بطلان الشرط الذي يتنازل به العامل عن حق من حقوقه  ولو كان مكتوباً في العقد -  يبطل الشرط ولا يبطل  العقد .</a:t>
            </a:r>
          </a:p>
          <a:p>
            <a:pPr algn="r" eaLnBrk="1" hangingPunct="1">
              <a:buFontTx/>
              <a:buChar char="•"/>
            </a:pPr>
            <a:r>
              <a:rPr lang="ar-SA" sz="2400" smtClean="0"/>
              <a:t> عبء الإثبات دائما على رب العمل بخلاف جميع العقود - البينة على من ادعى.</a:t>
            </a:r>
          </a:p>
          <a:p>
            <a:pPr algn="r" eaLnBrk="1" hangingPunct="1">
              <a:buFontTx/>
              <a:buChar char="•"/>
            </a:pPr>
            <a:r>
              <a:rPr lang="ar-SA" sz="2400" smtClean="0"/>
              <a:t>يفسر الشك لصالح العامل.</a:t>
            </a:r>
          </a:p>
          <a:p>
            <a:pPr algn="r" eaLnBrk="1" hangingPunct="1">
              <a:buFontTx/>
              <a:buChar char="•"/>
            </a:pPr>
            <a:r>
              <a:rPr lang="ar-SA" sz="2400" smtClean="0"/>
              <a:t>يمكن إثبات العقد بكافة طرق الإثبات لصالح العامل </a:t>
            </a:r>
          </a:p>
          <a:p>
            <a:pPr eaLnBrk="1" hangingPunct="1"/>
            <a:endParaRPr lang="en-US" sz="240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عنصر نائب لرقم الشريحة 5"/>
          <p:cNvSpPr>
            <a:spLocks noGrp="1"/>
          </p:cNvSpPr>
          <p:nvPr>
            <p:ph type="sldNum" sz="quarter" idx="12"/>
          </p:nvPr>
        </p:nvSpPr>
        <p:spPr>
          <a:noFill/>
        </p:spPr>
        <p:txBody>
          <a:bodyPr/>
          <a:lstStyle/>
          <a:p>
            <a:fld id="{CAB095F0-A987-4F3F-9818-5835CFBA96CF}" type="slidenum">
              <a:rPr lang="ar-SA" smtClean="0"/>
              <a:pPr/>
              <a:t>80</a:t>
            </a:fld>
            <a:endParaRPr lang="en-US" smtClean="0"/>
          </a:p>
        </p:txBody>
      </p:sp>
      <p:sp>
        <p:nvSpPr>
          <p:cNvPr id="82947" name="Rectangle 2"/>
          <p:cNvSpPr>
            <a:spLocks noGrp="1" noChangeArrowheads="1"/>
          </p:cNvSpPr>
          <p:nvPr>
            <p:ph type="ctrTitle"/>
          </p:nvPr>
        </p:nvSpPr>
        <p:spPr>
          <a:xfrm>
            <a:off x="685800" y="609600"/>
            <a:ext cx="7772400" cy="1470025"/>
          </a:xfrm>
        </p:spPr>
        <p:txBody>
          <a:bodyPr/>
          <a:lstStyle/>
          <a:p>
            <a:pPr eaLnBrk="1" hangingPunct="1"/>
            <a:r>
              <a:rPr lang="ar-SA" sz="5400" b="1" smtClean="0"/>
              <a:t>طريقة احتساب الاجر الاضافي</a:t>
            </a:r>
            <a:endParaRPr lang="en-US" sz="5400" b="1" smtClean="0"/>
          </a:p>
        </p:txBody>
      </p:sp>
      <p:sp>
        <p:nvSpPr>
          <p:cNvPr id="82948" name="Rectangle 3"/>
          <p:cNvSpPr>
            <a:spLocks noGrp="1" noChangeArrowheads="1"/>
          </p:cNvSpPr>
          <p:nvPr>
            <p:ph type="subTitle" idx="1"/>
          </p:nvPr>
        </p:nvSpPr>
        <p:spPr>
          <a:xfrm>
            <a:off x="1447800" y="2133600"/>
            <a:ext cx="6400800" cy="3657600"/>
          </a:xfrm>
        </p:spPr>
        <p:txBody>
          <a:bodyPr/>
          <a:lstStyle/>
          <a:p>
            <a:pPr algn="r" eaLnBrk="1" hangingPunct="1">
              <a:lnSpc>
                <a:spcPct val="90000"/>
              </a:lnSpc>
              <a:buFontTx/>
              <a:buChar char="•"/>
            </a:pPr>
            <a:r>
              <a:rPr lang="ar-SA" sz="4000" smtClean="0"/>
              <a:t>الأجر الإضافي يساوي اجر الساعة العادية + 50 % من أجره الأساسي .</a:t>
            </a:r>
          </a:p>
          <a:p>
            <a:pPr algn="r" eaLnBrk="1" hangingPunct="1">
              <a:lnSpc>
                <a:spcPct val="90000"/>
              </a:lnSpc>
              <a:buFontTx/>
              <a:buChar char="•"/>
            </a:pPr>
            <a:r>
              <a:rPr lang="ar-SA" sz="4000" smtClean="0"/>
              <a:t>الساعات في الجمع والأعياد ساعات إضافية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عنصر نائب لرقم الشريحة 5"/>
          <p:cNvSpPr>
            <a:spLocks noGrp="1"/>
          </p:cNvSpPr>
          <p:nvPr>
            <p:ph type="sldNum" sz="quarter" idx="12"/>
          </p:nvPr>
        </p:nvSpPr>
        <p:spPr>
          <a:noFill/>
        </p:spPr>
        <p:txBody>
          <a:bodyPr/>
          <a:lstStyle/>
          <a:p>
            <a:fld id="{2A29D82F-7ADC-4A64-BC96-E4F2D469877D}" type="slidenum">
              <a:rPr lang="ar-SA" smtClean="0"/>
              <a:pPr/>
              <a:t>81</a:t>
            </a:fld>
            <a:endParaRPr lang="en-US" smtClean="0"/>
          </a:p>
        </p:txBody>
      </p:sp>
      <p:sp>
        <p:nvSpPr>
          <p:cNvPr id="83971" name="Rectangle 2"/>
          <p:cNvSpPr>
            <a:spLocks noGrp="1" noChangeArrowheads="1"/>
          </p:cNvSpPr>
          <p:nvPr>
            <p:ph type="ctrTitle"/>
          </p:nvPr>
        </p:nvSpPr>
        <p:spPr>
          <a:xfrm>
            <a:off x="762000" y="762000"/>
            <a:ext cx="7772400" cy="1470025"/>
          </a:xfrm>
        </p:spPr>
        <p:txBody>
          <a:bodyPr/>
          <a:lstStyle/>
          <a:p>
            <a:pPr eaLnBrk="1" hangingPunct="1"/>
            <a:r>
              <a:rPr lang="ar-SA" u="sng" smtClean="0"/>
              <a:t>الإجازات</a:t>
            </a:r>
            <a:endParaRPr lang="en-US" u="sng" smtClean="0"/>
          </a:p>
        </p:txBody>
      </p:sp>
      <p:sp>
        <p:nvSpPr>
          <p:cNvPr id="83972" name="Rectangle 3"/>
          <p:cNvSpPr>
            <a:spLocks noGrp="1" noChangeArrowheads="1"/>
          </p:cNvSpPr>
          <p:nvPr>
            <p:ph type="subTitle" idx="1"/>
          </p:nvPr>
        </p:nvSpPr>
        <p:spPr>
          <a:xfrm>
            <a:off x="1371600" y="2133600"/>
            <a:ext cx="6705600" cy="3886200"/>
          </a:xfrm>
        </p:spPr>
        <p:txBody>
          <a:bodyPr/>
          <a:lstStyle/>
          <a:p>
            <a:pPr algn="r" eaLnBrk="1" hangingPunct="1">
              <a:buClr>
                <a:schemeClr val="tx1"/>
              </a:buClr>
              <a:buSzPts val="2400"/>
              <a:buFontTx/>
              <a:buChar char="•"/>
            </a:pPr>
            <a:r>
              <a:rPr lang="ar-SA" sz="2400" smtClean="0"/>
              <a:t>من سنة إلى خمس سنوات  21 يوم </a:t>
            </a:r>
          </a:p>
          <a:p>
            <a:pPr algn="r" eaLnBrk="1" hangingPunct="1">
              <a:buClr>
                <a:schemeClr val="tx1"/>
              </a:buClr>
              <a:buSzPts val="2400"/>
              <a:buFontTx/>
              <a:buChar char="•"/>
            </a:pPr>
            <a:r>
              <a:rPr lang="ar-SA" sz="2400" smtClean="0"/>
              <a:t>أكثر من ذلك  30 يوم </a:t>
            </a:r>
          </a:p>
          <a:p>
            <a:pPr algn="r" eaLnBrk="1" hangingPunct="1">
              <a:buClr>
                <a:schemeClr val="tx1"/>
              </a:buClr>
              <a:buSzPts val="2400"/>
              <a:buFontTx/>
              <a:buChar char="•"/>
            </a:pPr>
            <a:r>
              <a:rPr lang="ar-SA" sz="2400" smtClean="0"/>
              <a:t>يدفع اجر الإجازة مقدما .</a:t>
            </a:r>
          </a:p>
          <a:p>
            <a:pPr algn="r" eaLnBrk="1" hangingPunct="1">
              <a:buClr>
                <a:schemeClr val="tx1"/>
              </a:buClr>
              <a:buSzPts val="2400"/>
              <a:buFontTx/>
              <a:buChar char="•"/>
            </a:pPr>
            <a:r>
              <a:rPr lang="ar-SA" sz="2400" smtClean="0"/>
              <a:t>الإجازة حق للعامل في سنة استحقاقها ولا يجوز التنازل عنها .</a:t>
            </a:r>
          </a:p>
          <a:p>
            <a:pPr algn="r" eaLnBrk="1" hangingPunct="1">
              <a:buClr>
                <a:schemeClr val="tx1"/>
              </a:buClr>
              <a:buSzPts val="2400"/>
              <a:buFontTx/>
              <a:buChar char="•"/>
            </a:pPr>
            <a:r>
              <a:rPr lang="ar-SA" sz="2400" smtClean="0"/>
              <a:t>لا يجوز اخذ مقابل ذلك مبالغ.</a:t>
            </a:r>
          </a:p>
          <a:p>
            <a:pPr algn="r" eaLnBrk="1" hangingPunct="1">
              <a:buClr>
                <a:schemeClr val="tx1"/>
              </a:buClr>
              <a:buSzPts val="2400"/>
              <a:buFontTx/>
              <a:buChar char="•"/>
            </a:pPr>
            <a:r>
              <a:rPr lang="ar-SA" sz="2400" smtClean="0"/>
              <a:t>لصاحب العمل أن يحددها في الوقت الذي يتماشى مع إجازة الموظفين الآخرين ووفقاً لمقتضيات العمل .</a:t>
            </a:r>
            <a:endParaRPr lang="en-US" smtClean="0"/>
          </a:p>
          <a:p>
            <a:pPr algn="r" eaLnBrk="1" hangingPunct="1"/>
            <a:r>
              <a:rPr lang="ar-SA" smtClean="0"/>
              <a:t>                                          </a:t>
            </a:r>
            <a:r>
              <a:rPr lang="ar-SA" sz="2000" smtClean="0"/>
              <a:t>م109</a:t>
            </a:r>
            <a:endParaRPr lang="en-US" smtClean="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عنصر نائب لرقم الشريحة 5"/>
          <p:cNvSpPr>
            <a:spLocks noGrp="1"/>
          </p:cNvSpPr>
          <p:nvPr>
            <p:ph type="sldNum" sz="quarter" idx="12"/>
          </p:nvPr>
        </p:nvSpPr>
        <p:spPr>
          <a:noFill/>
        </p:spPr>
        <p:txBody>
          <a:bodyPr/>
          <a:lstStyle/>
          <a:p>
            <a:fld id="{D70948AE-BCD8-4779-965E-4D573D508CC8}" type="slidenum">
              <a:rPr lang="ar-SA" smtClean="0"/>
              <a:pPr/>
              <a:t>82</a:t>
            </a:fld>
            <a:endParaRPr lang="en-US" smtClean="0"/>
          </a:p>
        </p:txBody>
      </p:sp>
      <p:sp>
        <p:nvSpPr>
          <p:cNvPr id="84995" name="Rectangle 2"/>
          <p:cNvSpPr>
            <a:spLocks noGrp="1" noChangeArrowheads="1"/>
          </p:cNvSpPr>
          <p:nvPr>
            <p:ph type="ctrTitle"/>
          </p:nvPr>
        </p:nvSpPr>
        <p:spPr>
          <a:xfrm>
            <a:off x="762000" y="609600"/>
            <a:ext cx="7772400" cy="838200"/>
          </a:xfrm>
        </p:spPr>
        <p:txBody>
          <a:bodyPr/>
          <a:lstStyle/>
          <a:p>
            <a:pPr eaLnBrk="1" hangingPunct="1"/>
            <a:r>
              <a:rPr lang="ar-SA" smtClean="0"/>
              <a:t>تابع - الإجازات </a:t>
            </a:r>
            <a:endParaRPr lang="en-US" smtClean="0"/>
          </a:p>
        </p:txBody>
      </p:sp>
      <p:sp>
        <p:nvSpPr>
          <p:cNvPr id="84996" name="Rectangle 3"/>
          <p:cNvSpPr>
            <a:spLocks noGrp="1" noChangeArrowheads="1"/>
          </p:cNvSpPr>
          <p:nvPr>
            <p:ph type="subTitle" idx="1"/>
          </p:nvPr>
        </p:nvSpPr>
        <p:spPr>
          <a:xfrm>
            <a:off x="1447800" y="1600200"/>
            <a:ext cx="6400800" cy="4495800"/>
          </a:xfrm>
        </p:spPr>
        <p:txBody>
          <a:bodyPr/>
          <a:lstStyle/>
          <a:p>
            <a:pPr algn="r" eaLnBrk="1" hangingPunct="1">
              <a:buFontTx/>
              <a:buChar char="•"/>
            </a:pPr>
            <a:r>
              <a:rPr lang="ar-SA" sz="2800" smtClean="0"/>
              <a:t>للعامل الحق في تأجيل إجازته أو جزء منها إلى السنة التالية بشرط موافقة صاحب العمل.</a:t>
            </a:r>
          </a:p>
          <a:p>
            <a:pPr algn="r" eaLnBrk="1" hangingPunct="1">
              <a:buFontTx/>
              <a:buChar char="•"/>
            </a:pPr>
            <a:r>
              <a:rPr lang="ar-SA" sz="2800" smtClean="0"/>
              <a:t>يجوز لصاحب العمل تأجيلها إذا اقتضت ظروف العمل لمدة لا تزيد عن 90 يوما .</a:t>
            </a:r>
          </a:p>
          <a:p>
            <a:pPr algn="r" eaLnBrk="1" hangingPunct="1">
              <a:buFontTx/>
              <a:buChar char="•"/>
            </a:pPr>
            <a:r>
              <a:rPr lang="ar-SA" sz="2800" smtClean="0"/>
              <a:t>إذا استمرت ظروف العمل جاز التأجيل بعد اخذ موافقة العامل كتابة إلى نهاية السنة التالية لسنة الإجازة.</a:t>
            </a:r>
          </a:p>
          <a:p>
            <a:pPr algn="r" eaLnBrk="1" hangingPunct="1">
              <a:buFontTx/>
              <a:buChar char="•"/>
            </a:pPr>
            <a:r>
              <a:rPr lang="ar-SA" sz="2800" smtClean="0"/>
              <a:t>للعامل الحق في الحصول على أجرة أيام الإجازة الغير مستعملة .</a:t>
            </a:r>
          </a:p>
          <a:p>
            <a:pPr algn="r" eaLnBrk="1" hangingPunct="1">
              <a:buFontTx/>
              <a:buChar char="•"/>
            </a:pPr>
            <a:r>
              <a:rPr lang="ar-SA" sz="2800" smtClean="0"/>
              <a:t>للعامل الحق في إجازة بأجر في الأعياد والمناسبات.</a:t>
            </a:r>
          </a:p>
          <a:p>
            <a:pPr algn="l" eaLnBrk="1" hangingPunct="1"/>
            <a:r>
              <a:rPr lang="ar-SA" sz="1400" smtClean="0"/>
              <a:t>                                                    م 110</a:t>
            </a:r>
            <a:endParaRPr lang="en-US" sz="1400" smtClean="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عنصر نائب لرقم الشريحة 5"/>
          <p:cNvSpPr>
            <a:spLocks noGrp="1"/>
          </p:cNvSpPr>
          <p:nvPr>
            <p:ph type="sldNum" sz="quarter" idx="12"/>
          </p:nvPr>
        </p:nvSpPr>
        <p:spPr>
          <a:noFill/>
        </p:spPr>
        <p:txBody>
          <a:bodyPr/>
          <a:lstStyle/>
          <a:p>
            <a:fld id="{444230D1-7F16-4D88-A871-F6C346B325A6}" type="slidenum">
              <a:rPr lang="ar-SA" smtClean="0"/>
              <a:pPr/>
              <a:t>83</a:t>
            </a:fld>
            <a:endParaRPr lang="en-US" smtClean="0"/>
          </a:p>
        </p:txBody>
      </p:sp>
      <p:sp>
        <p:nvSpPr>
          <p:cNvPr id="86019" name="Rectangle 2"/>
          <p:cNvSpPr>
            <a:spLocks noGrp="1" noChangeArrowheads="1"/>
          </p:cNvSpPr>
          <p:nvPr>
            <p:ph type="ctrTitle"/>
          </p:nvPr>
        </p:nvSpPr>
        <p:spPr>
          <a:xfrm>
            <a:off x="838200" y="838200"/>
            <a:ext cx="7772400" cy="1470025"/>
          </a:xfrm>
        </p:spPr>
        <p:txBody>
          <a:bodyPr/>
          <a:lstStyle/>
          <a:p>
            <a:pPr eaLnBrk="1" hangingPunct="1"/>
            <a:r>
              <a:rPr lang="ar-SA" u="sng" smtClean="0"/>
              <a:t>الإجازات الخاصة</a:t>
            </a:r>
            <a:endParaRPr lang="en-US" u="sng" smtClean="0"/>
          </a:p>
        </p:txBody>
      </p:sp>
      <p:sp>
        <p:nvSpPr>
          <p:cNvPr id="86020" name="Rectangle 3"/>
          <p:cNvSpPr>
            <a:spLocks noGrp="1" noChangeArrowheads="1"/>
          </p:cNvSpPr>
          <p:nvPr>
            <p:ph type="subTitle" idx="1"/>
          </p:nvPr>
        </p:nvSpPr>
        <p:spPr>
          <a:xfrm>
            <a:off x="1371600" y="2514600"/>
            <a:ext cx="6400800" cy="3505200"/>
          </a:xfrm>
        </p:spPr>
        <p:txBody>
          <a:bodyPr/>
          <a:lstStyle/>
          <a:p>
            <a:pPr algn="r" eaLnBrk="1" hangingPunct="1">
              <a:buClr>
                <a:schemeClr val="tx1"/>
              </a:buClr>
              <a:buSzPts val="2400"/>
              <a:buFontTx/>
              <a:buChar char="•"/>
            </a:pPr>
            <a:r>
              <a:rPr lang="ar-SA" sz="2400" smtClean="0"/>
              <a:t> </a:t>
            </a:r>
            <a:r>
              <a:rPr lang="ar-SA" smtClean="0"/>
              <a:t>إجازة يوم واحد في حالة مولود له.</a:t>
            </a:r>
          </a:p>
          <a:p>
            <a:pPr algn="r" eaLnBrk="1" hangingPunct="1">
              <a:buClr>
                <a:schemeClr val="tx1"/>
              </a:buClr>
              <a:buSzPts val="2400"/>
              <a:buFontTx/>
              <a:buChar char="•"/>
            </a:pPr>
            <a:r>
              <a:rPr lang="ar-SA" smtClean="0"/>
              <a:t>إجازة ثلاثة أيام لزواجه.</a:t>
            </a:r>
          </a:p>
          <a:p>
            <a:pPr algn="r" eaLnBrk="1" hangingPunct="1">
              <a:buClr>
                <a:schemeClr val="tx1"/>
              </a:buClr>
              <a:buSzPts val="2400"/>
              <a:buFontTx/>
              <a:buChar char="•"/>
            </a:pPr>
            <a:r>
              <a:rPr lang="ar-SA" smtClean="0"/>
              <a:t> في حالة وفاة زوجه أو احد أصوله أو فروعه  ثلاثة  أيام </a:t>
            </a:r>
          </a:p>
          <a:p>
            <a:pPr algn="r" eaLnBrk="1" hangingPunct="1">
              <a:buClr>
                <a:schemeClr val="tx1"/>
              </a:buClr>
              <a:buSzPts val="2400"/>
              <a:buFontTx/>
              <a:buChar char="•"/>
            </a:pPr>
            <a:r>
              <a:rPr lang="ar-SA" smtClean="0"/>
              <a:t>يحق لصاحب العمل أن يطلب الوثائق المؤيدة للحالات أعلاه .</a:t>
            </a:r>
            <a:endParaRPr lang="en-US" smtClean="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عنصر نائب لرقم الشريحة 5"/>
          <p:cNvSpPr>
            <a:spLocks noGrp="1"/>
          </p:cNvSpPr>
          <p:nvPr>
            <p:ph type="sldNum" sz="quarter" idx="12"/>
          </p:nvPr>
        </p:nvSpPr>
        <p:spPr>
          <a:noFill/>
        </p:spPr>
        <p:txBody>
          <a:bodyPr/>
          <a:lstStyle/>
          <a:p>
            <a:fld id="{7BCC4993-E0BE-4C64-9D16-AF2B31012B8E}" type="slidenum">
              <a:rPr lang="ar-SA" smtClean="0"/>
              <a:pPr/>
              <a:t>84</a:t>
            </a:fld>
            <a:endParaRPr lang="en-US" smtClean="0"/>
          </a:p>
        </p:txBody>
      </p:sp>
      <p:sp>
        <p:nvSpPr>
          <p:cNvPr id="87043" name="Rectangle 2"/>
          <p:cNvSpPr>
            <a:spLocks noGrp="1" noChangeArrowheads="1"/>
          </p:cNvSpPr>
          <p:nvPr>
            <p:ph type="ctrTitle"/>
          </p:nvPr>
        </p:nvSpPr>
        <p:spPr>
          <a:xfrm>
            <a:off x="762000" y="685800"/>
            <a:ext cx="7772400" cy="1470025"/>
          </a:xfrm>
        </p:spPr>
        <p:txBody>
          <a:bodyPr/>
          <a:lstStyle/>
          <a:p>
            <a:pPr eaLnBrk="1" hangingPunct="1"/>
            <a:r>
              <a:rPr lang="ar-SA" u="sng" smtClean="0"/>
              <a:t>إجازة الحج</a:t>
            </a:r>
            <a:endParaRPr lang="en-US" u="sng" smtClean="0"/>
          </a:p>
        </p:txBody>
      </p:sp>
      <p:sp>
        <p:nvSpPr>
          <p:cNvPr id="87044" name="Rectangle 3"/>
          <p:cNvSpPr>
            <a:spLocks noGrp="1" noChangeArrowheads="1"/>
          </p:cNvSpPr>
          <p:nvPr>
            <p:ph type="subTitle" idx="1"/>
          </p:nvPr>
        </p:nvSpPr>
        <p:spPr>
          <a:xfrm>
            <a:off x="1143000" y="2133600"/>
            <a:ext cx="6781800" cy="3886200"/>
          </a:xfrm>
        </p:spPr>
        <p:txBody>
          <a:bodyPr/>
          <a:lstStyle/>
          <a:p>
            <a:pPr algn="r" eaLnBrk="1" hangingPunct="1">
              <a:buClr>
                <a:schemeClr val="tx1"/>
              </a:buClr>
              <a:buSzPts val="2400"/>
              <a:buFontTx/>
              <a:buChar char="•"/>
            </a:pPr>
            <a:r>
              <a:rPr lang="ar-SA" sz="2400" smtClean="0"/>
              <a:t> </a:t>
            </a:r>
            <a:r>
              <a:rPr lang="ar-SA" sz="2800" smtClean="0"/>
              <a:t>إذا امضي العامل لدى صاحب العمل سنتين جاز له الحصول على إجازة باجر مدتها ما بين 10 – 15 يوماً لأداء فريضة الحج - بما فيها إجازة عيد الأضحى - يشترط انه لم يسبق له الحج.</a:t>
            </a:r>
          </a:p>
          <a:p>
            <a:pPr algn="r" eaLnBrk="1" hangingPunct="1">
              <a:buClr>
                <a:schemeClr val="tx1"/>
              </a:buClr>
              <a:buSzPts val="2400"/>
              <a:buFontTx/>
              <a:buChar char="•"/>
            </a:pPr>
            <a:r>
              <a:rPr lang="ar-SA" sz="2800" smtClean="0"/>
              <a:t> صاحب العمل هو الذي يحدد تلك الإجازة بالمناوبة بين عماله.</a:t>
            </a:r>
            <a:endParaRPr lang="en-US" sz="2800" smtClean="0"/>
          </a:p>
          <a:p>
            <a:pPr algn="r" eaLnBrk="1" hangingPunct="1"/>
            <a:endParaRPr lang="en-US" sz="2800" smtClean="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عنصر نائب لرقم الشريحة 5"/>
          <p:cNvSpPr>
            <a:spLocks noGrp="1"/>
          </p:cNvSpPr>
          <p:nvPr>
            <p:ph type="sldNum" sz="quarter" idx="12"/>
          </p:nvPr>
        </p:nvSpPr>
        <p:spPr>
          <a:noFill/>
        </p:spPr>
        <p:txBody>
          <a:bodyPr/>
          <a:lstStyle/>
          <a:p>
            <a:fld id="{F0BC250A-C189-4C53-8C56-9478BCC40D3C}" type="slidenum">
              <a:rPr lang="ar-SA" smtClean="0"/>
              <a:pPr/>
              <a:t>85</a:t>
            </a:fld>
            <a:endParaRPr lang="en-US" smtClean="0"/>
          </a:p>
        </p:txBody>
      </p:sp>
      <p:sp>
        <p:nvSpPr>
          <p:cNvPr id="88067" name="Rectangle 2"/>
          <p:cNvSpPr>
            <a:spLocks noGrp="1" noChangeArrowheads="1"/>
          </p:cNvSpPr>
          <p:nvPr>
            <p:ph type="ctrTitle"/>
          </p:nvPr>
        </p:nvSpPr>
        <p:spPr>
          <a:xfrm>
            <a:off x="685800" y="228600"/>
            <a:ext cx="7772400" cy="1470025"/>
          </a:xfrm>
        </p:spPr>
        <p:txBody>
          <a:bodyPr/>
          <a:lstStyle/>
          <a:p>
            <a:pPr eaLnBrk="1" hangingPunct="1"/>
            <a:r>
              <a:rPr lang="ar-SA" sz="5400" b="1" u="sng" smtClean="0"/>
              <a:t>إجازة الامتحان</a:t>
            </a:r>
            <a:endParaRPr lang="en-US" sz="5400" b="1" u="sng" smtClean="0"/>
          </a:p>
        </p:txBody>
      </p:sp>
      <p:sp>
        <p:nvSpPr>
          <p:cNvPr id="88068" name="Rectangle 3"/>
          <p:cNvSpPr>
            <a:spLocks noGrp="1" noChangeArrowheads="1"/>
          </p:cNvSpPr>
          <p:nvPr>
            <p:ph type="subTitle" idx="1"/>
          </p:nvPr>
        </p:nvSpPr>
        <p:spPr>
          <a:xfrm>
            <a:off x="1066800" y="1600200"/>
            <a:ext cx="7467600" cy="4419600"/>
          </a:xfrm>
        </p:spPr>
        <p:txBody>
          <a:bodyPr/>
          <a:lstStyle/>
          <a:p>
            <a:pPr algn="r" eaLnBrk="1" hangingPunct="1">
              <a:lnSpc>
                <a:spcPct val="90000"/>
              </a:lnSpc>
              <a:buFontTx/>
              <a:buChar char="•"/>
            </a:pPr>
            <a:r>
              <a:rPr lang="ar-SA" sz="4000" smtClean="0"/>
              <a:t> </a:t>
            </a:r>
            <a:r>
              <a:rPr lang="ar-SA" sz="2800" smtClean="0"/>
              <a:t>للعامل الحق في الحصول على إجازة امتحان بأجر كامل لسنة غير معادة.</a:t>
            </a:r>
          </a:p>
          <a:p>
            <a:pPr algn="r" eaLnBrk="1" hangingPunct="1">
              <a:lnSpc>
                <a:spcPct val="90000"/>
              </a:lnSpc>
              <a:buFontTx/>
              <a:buChar char="•"/>
            </a:pPr>
            <a:r>
              <a:rPr lang="ar-SA" sz="2800" smtClean="0"/>
              <a:t>للعامل الحق في الحصول على إجازة امتحان بدون أجر للسنة المعادة.</a:t>
            </a:r>
          </a:p>
          <a:p>
            <a:pPr algn="r" eaLnBrk="1" hangingPunct="1">
              <a:lnSpc>
                <a:spcPct val="90000"/>
              </a:lnSpc>
              <a:buFontTx/>
              <a:buChar char="•"/>
            </a:pPr>
            <a:r>
              <a:rPr lang="ar-SA" sz="2800" smtClean="0"/>
              <a:t>لصاحب العمل حق طلب الوثائق الدالة على دخول الامتحان.</a:t>
            </a:r>
          </a:p>
          <a:p>
            <a:pPr algn="r" eaLnBrk="1" hangingPunct="1">
              <a:lnSpc>
                <a:spcPct val="90000"/>
              </a:lnSpc>
              <a:buFontTx/>
              <a:buChar char="•"/>
            </a:pPr>
            <a:r>
              <a:rPr lang="ar-SA" sz="2800" smtClean="0"/>
              <a:t>إذا ثبت أن العامل لم يدخل الامتحان فيحرم من الأجر، ولصاحب العمل حق مساءلته.</a:t>
            </a:r>
          </a:p>
          <a:p>
            <a:pPr algn="r" eaLnBrk="1" hangingPunct="1">
              <a:lnSpc>
                <a:spcPct val="90000"/>
              </a:lnSpc>
              <a:buFontTx/>
              <a:buChar char="•"/>
            </a:pPr>
            <a:r>
              <a:rPr lang="ar-SA" sz="2800" smtClean="0"/>
              <a:t>يجب علي العامل طلب الإجازة قبل 15 يوم .</a:t>
            </a:r>
          </a:p>
          <a:p>
            <a:pPr eaLnBrk="1" hangingPunct="1">
              <a:lnSpc>
                <a:spcPct val="90000"/>
              </a:lnSpc>
            </a:pPr>
            <a:r>
              <a:rPr lang="ar-SA" sz="4000" smtClean="0"/>
              <a:t>				</a:t>
            </a:r>
            <a:r>
              <a:rPr lang="ar-SA" sz="1400" smtClean="0"/>
              <a:t>م 115</a:t>
            </a:r>
            <a:endParaRPr lang="en-US" sz="400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عنصر نائب لرقم الشريحة 5"/>
          <p:cNvSpPr>
            <a:spLocks noGrp="1"/>
          </p:cNvSpPr>
          <p:nvPr>
            <p:ph type="sldNum" sz="quarter" idx="12"/>
          </p:nvPr>
        </p:nvSpPr>
        <p:spPr>
          <a:noFill/>
        </p:spPr>
        <p:txBody>
          <a:bodyPr/>
          <a:lstStyle/>
          <a:p>
            <a:fld id="{B9F5F11E-6B5C-4592-BE1A-722CF9F48937}" type="slidenum">
              <a:rPr lang="ar-SA" smtClean="0"/>
              <a:pPr/>
              <a:t>86</a:t>
            </a:fld>
            <a:endParaRPr lang="en-US" smtClean="0"/>
          </a:p>
        </p:txBody>
      </p:sp>
      <p:sp>
        <p:nvSpPr>
          <p:cNvPr id="89091" name="Rectangle 2"/>
          <p:cNvSpPr>
            <a:spLocks noGrp="1" noChangeArrowheads="1"/>
          </p:cNvSpPr>
          <p:nvPr>
            <p:ph type="ctrTitle"/>
          </p:nvPr>
        </p:nvSpPr>
        <p:spPr>
          <a:xfrm>
            <a:off x="685800" y="609600"/>
            <a:ext cx="7772400" cy="1470025"/>
          </a:xfrm>
        </p:spPr>
        <p:txBody>
          <a:bodyPr/>
          <a:lstStyle/>
          <a:p>
            <a:pPr eaLnBrk="1" hangingPunct="1"/>
            <a:r>
              <a:rPr lang="ar-SA" sz="5400" b="1" u="sng" smtClean="0"/>
              <a:t>الإجازة بدون مرتب</a:t>
            </a:r>
            <a:endParaRPr lang="en-US" sz="5400" b="1" u="sng" smtClean="0"/>
          </a:p>
        </p:txBody>
      </p:sp>
      <p:sp>
        <p:nvSpPr>
          <p:cNvPr id="89092" name="Rectangle 3"/>
          <p:cNvSpPr>
            <a:spLocks noGrp="1" noChangeArrowheads="1"/>
          </p:cNvSpPr>
          <p:nvPr>
            <p:ph type="subTitle" idx="1"/>
          </p:nvPr>
        </p:nvSpPr>
        <p:spPr>
          <a:xfrm>
            <a:off x="1447800" y="2133600"/>
            <a:ext cx="6400800" cy="3657600"/>
          </a:xfrm>
        </p:spPr>
        <p:txBody>
          <a:bodyPr/>
          <a:lstStyle/>
          <a:p>
            <a:pPr algn="r" eaLnBrk="1" hangingPunct="1">
              <a:lnSpc>
                <a:spcPct val="90000"/>
              </a:lnSpc>
              <a:buFontTx/>
              <a:buChar char="•"/>
            </a:pPr>
            <a:r>
              <a:rPr lang="ar-SA" sz="4000" smtClean="0"/>
              <a:t> يجوز للعامل بموافقة صاحب العمل الحصول على إجازة بدون مرتب.</a:t>
            </a:r>
          </a:p>
          <a:p>
            <a:pPr algn="r" eaLnBrk="1" hangingPunct="1">
              <a:lnSpc>
                <a:spcPct val="90000"/>
              </a:lnSpc>
              <a:buFontTx/>
              <a:buChar char="•"/>
            </a:pPr>
            <a:r>
              <a:rPr lang="ar-SA" sz="4000" smtClean="0"/>
              <a:t>يعتبر عقد العمل موقوف إذا كانت أكثر من 20 يوماً ما لم يتم الاتفاق على غير ذلك.</a:t>
            </a:r>
          </a:p>
          <a:p>
            <a:pPr algn="r" eaLnBrk="1" hangingPunct="1">
              <a:lnSpc>
                <a:spcPct val="90000"/>
              </a:lnSpc>
            </a:pPr>
            <a:r>
              <a:rPr lang="ar-SA" sz="4000" smtClean="0"/>
              <a:t>                              </a:t>
            </a:r>
            <a:r>
              <a:rPr lang="ar-SA" sz="1400" smtClean="0"/>
              <a:t>  م116</a:t>
            </a:r>
            <a:endParaRPr lang="ar-SA" sz="4000" smtClean="0"/>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عنصر نائب لرقم الشريحة 5"/>
          <p:cNvSpPr>
            <a:spLocks noGrp="1"/>
          </p:cNvSpPr>
          <p:nvPr>
            <p:ph type="sldNum" sz="quarter" idx="12"/>
          </p:nvPr>
        </p:nvSpPr>
        <p:spPr>
          <a:noFill/>
        </p:spPr>
        <p:txBody>
          <a:bodyPr/>
          <a:lstStyle/>
          <a:p>
            <a:fld id="{CE4505FD-A86C-48E3-A762-C637970459E4}" type="slidenum">
              <a:rPr lang="ar-SA" smtClean="0"/>
              <a:pPr/>
              <a:t>87</a:t>
            </a:fld>
            <a:endParaRPr lang="en-US" smtClean="0"/>
          </a:p>
        </p:txBody>
      </p:sp>
      <p:sp>
        <p:nvSpPr>
          <p:cNvPr id="90115" name="Rectangle 2"/>
          <p:cNvSpPr>
            <a:spLocks noGrp="1" noChangeArrowheads="1"/>
          </p:cNvSpPr>
          <p:nvPr>
            <p:ph type="ctrTitle"/>
          </p:nvPr>
        </p:nvSpPr>
        <p:spPr>
          <a:xfrm>
            <a:off x="685800" y="228600"/>
            <a:ext cx="7772400" cy="990600"/>
          </a:xfrm>
        </p:spPr>
        <p:txBody>
          <a:bodyPr/>
          <a:lstStyle/>
          <a:p>
            <a:pPr eaLnBrk="1" hangingPunct="1"/>
            <a:r>
              <a:rPr lang="ar-SA" sz="5400" b="1" u="sng" smtClean="0"/>
              <a:t>الإجازة المرضية </a:t>
            </a:r>
            <a:endParaRPr lang="en-US" sz="5400" b="1" u="sng" smtClean="0"/>
          </a:p>
        </p:txBody>
      </p:sp>
      <p:sp>
        <p:nvSpPr>
          <p:cNvPr id="90116" name="Rectangle 3"/>
          <p:cNvSpPr>
            <a:spLocks noGrp="1" noChangeArrowheads="1"/>
          </p:cNvSpPr>
          <p:nvPr>
            <p:ph type="subTitle" idx="1"/>
          </p:nvPr>
        </p:nvSpPr>
        <p:spPr>
          <a:xfrm>
            <a:off x="685800" y="1600200"/>
            <a:ext cx="8229600" cy="4419600"/>
          </a:xfrm>
        </p:spPr>
        <p:txBody>
          <a:bodyPr/>
          <a:lstStyle/>
          <a:p>
            <a:pPr algn="r" eaLnBrk="1" hangingPunct="1">
              <a:lnSpc>
                <a:spcPct val="90000"/>
              </a:lnSpc>
              <a:buFontTx/>
              <a:buChar char="•"/>
            </a:pPr>
            <a:r>
              <a:rPr lang="ar-SA" sz="4000" smtClean="0"/>
              <a:t> </a:t>
            </a:r>
            <a:r>
              <a:rPr lang="ar-SA" sz="3600" smtClean="0"/>
              <a:t>للعامل الحق في إجازة مرضية عن كل سنة كالتالي : </a:t>
            </a:r>
          </a:p>
          <a:p>
            <a:pPr algn="r" eaLnBrk="1" hangingPunct="1">
              <a:lnSpc>
                <a:spcPct val="90000"/>
              </a:lnSpc>
              <a:buFontTx/>
              <a:buChar char="-"/>
            </a:pPr>
            <a:r>
              <a:rPr lang="ar-SA" sz="3600" smtClean="0"/>
              <a:t> الثلاثين يوما الأولى بأجر كامل .</a:t>
            </a:r>
          </a:p>
          <a:p>
            <a:pPr algn="r" eaLnBrk="1" hangingPunct="1">
              <a:lnSpc>
                <a:spcPct val="90000"/>
              </a:lnSpc>
              <a:buFontTx/>
              <a:buChar char="-"/>
            </a:pPr>
            <a:r>
              <a:rPr lang="ar-SA" sz="3600" smtClean="0"/>
              <a:t> الستين يوما التالية بثلاثة أرباع الأجر.</a:t>
            </a:r>
          </a:p>
          <a:p>
            <a:pPr algn="r" eaLnBrk="1" hangingPunct="1">
              <a:lnSpc>
                <a:spcPct val="90000"/>
              </a:lnSpc>
              <a:buFontTx/>
              <a:buChar char="-"/>
            </a:pPr>
            <a:r>
              <a:rPr lang="ar-SA" sz="3600" smtClean="0"/>
              <a:t>  الثلاثين يوما التي بعد ذلك بدون اجر.</a:t>
            </a:r>
          </a:p>
          <a:p>
            <a:pPr algn="r" eaLnBrk="1" hangingPunct="1">
              <a:lnSpc>
                <a:spcPct val="90000"/>
              </a:lnSpc>
            </a:pPr>
            <a:r>
              <a:rPr lang="ar-SA" sz="3600" smtClean="0"/>
              <a:t>* يقصد بالسنة الواحدة التي تبدأ من تاريخ أول إجازة مرضية سواء كانت متصلة أو متقطعة .</a:t>
            </a:r>
          </a:p>
          <a:p>
            <a:pPr algn="l" eaLnBrk="1" hangingPunct="1">
              <a:lnSpc>
                <a:spcPct val="90000"/>
              </a:lnSpc>
            </a:pPr>
            <a:r>
              <a:rPr lang="ar-SA" sz="1800" smtClean="0"/>
              <a:t>				م 117</a:t>
            </a:r>
            <a:endParaRPr lang="en-US" sz="1800"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صر نائب لرقم الشريحة 5"/>
          <p:cNvSpPr>
            <a:spLocks noGrp="1"/>
          </p:cNvSpPr>
          <p:nvPr>
            <p:ph type="sldNum" sz="quarter" idx="12"/>
          </p:nvPr>
        </p:nvSpPr>
        <p:spPr>
          <a:noFill/>
        </p:spPr>
        <p:txBody>
          <a:bodyPr/>
          <a:lstStyle/>
          <a:p>
            <a:fld id="{8DB99B9F-EFC6-46DE-9FD9-B5C2F1B311E1}" type="slidenum">
              <a:rPr lang="ar-SA" smtClean="0"/>
              <a:pPr/>
              <a:t>88</a:t>
            </a:fld>
            <a:endParaRPr lang="en-US" smtClean="0"/>
          </a:p>
        </p:txBody>
      </p:sp>
      <p:sp>
        <p:nvSpPr>
          <p:cNvPr id="91139" name="Rectangle 2"/>
          <p:cNvSpPr>
            <a:spLocks noGrp="1" noChangeArrowheads="1"/>
          </p:cNvSpPr>
          <p:nvPr>
            <p:ph type="ctrTitle"/>
          </p:nvPr>
        </p:nvSpPr>
        <p:spPr>
          <a:xfrm>
            <a:off x="609600" y="304800"/>
            <a:ext cx="7772400" cy="1470025"/>
          </a:xfrm>
        </p:spPr>
        <p:txBody>
          <a:bodyPr/>
          <a:lstStyle/>
          <a:p>
            <a:pPr eaLnBrk="1" hangingPunct="1"/>
            <a:r>
              <a:rPr lang="ar-SA" sz="5400" b="1" u="sng" smtClean="0"/>
              <a:t>العمل أثناء الإجازة </a:t>
            </a:r>
            <a:endParaRPr lang="en-US" sz="5400" b="1" u="sng" smtClean="0"/>
          </a:p>
        </p:txBody>
      </p:sp>
      <p:sp>
        <p:nvSpPr>
          <p:cNvPr id="91140" name="Rectangle 3"/>
          <p:cNvSpPr>
            <a:spLocks noGrp="1" noChangeArrowheads="1"/>
          </p:cNvSpPr>
          <p:nvPr>
            <p:ph type="subTitle" idx="1"/>
          </p:nvPr>
        </p:nvSpPr>
        <p:spPr>
          <a:xfrm>
            <a:off x="609600" y="2133600"/>
            <a:ext cx="8305800" cy="3886200"/>
          </a:xfrm>
        </p:spPr>
        <p:txBody>
          <a:bodyPr/>
          <a:lstStyle/>
          <a:p>
            <a:pPr algn="r" eaLnBrk="1" hangingPunct="1">
              <a:lnSpc>
                <a:spcPct val="90000"/>
              </a:lnSpc>
              <a:buFontTx/>
              <a:buChar char="•"/>
            </a:pPr>
            <a:r>
              <a:rPr lang="ar-SA" sz="4000" smtClean="0"/>
              <a:t> لا يجوز للعامل أثناء أي من إجازاته المنصوص عليها في النظام أن يعمل لدى صاحب عمل آخر.</a:t>
            </a:r>
          </a:p>
          <a:p>
            <a:pPr algn="r" eaLnBrk="1" hangingPunct="1">
              <a:lnSpc>
                <a:spcPct val="90000"/>
              </a:lnSpc>
              <a:buFontTx/>
              <a:buChar char="•"/>
            </a:pPr>
            <a:r>
              <a:rPr lang="ar-SA" sz="4000" smtClean="0"/>
              <a:t>إذا تبين لصاحب العمل مخالفة ذلك جاز له حرمانه من الأجر إذا لم يدفع له مقدما، أو استرداد الأجر إذا كان قد دفعه.</a:t>
            </a:r>
          </a:p>
          <a:p>
            <a:pPr eaLnBrk="1" hangingPunct="1">
              <a:lnSpc>
                <a:spcPct val="90000"/>
              </a:lnSpc>
            </a:pPr>
            <a:r>
              <a:rPr lang="ar-SA" sz="4000" smtClean="0"/>
              <a:t>	    </a:t>
            </a:r>
            <a:r>
              <a:rPr lang="ar-SA" sz="2000" smtClean="0"/>
              <a:t> </a:t>
            </a:r>
            <a:r>
              <a:rPr lang="ar-SA" sz="1600" smtClean="0"/>
              <a:t>                                                                            م 118</a:t>
            </a:r>
            <a:r>
              <a:rPr lang="ar-SA" sz="4000" smtClean="0"/>
              <a:t>			</a:t>
            </a:r>
            <a:endParaRPr lang="en-US" sz="4000"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عنصر نائب لرقم الشريحة 5"/>
          <p:cNvSpPr>
            <a:spLocks noGrp="1"/>
          </p:cNvSpPr>
          <p:nvPr>
            <p:ph type="sldNum" sz="quarter" idx="12"/>
          </p:nvPr>
        </p:nvSpPr>
        <p:spPr>
          <a:noFill/>
        </p:spPr>
        <p:txBody>
          <a:bodyPr/>
          <a:lstStyle/>
          <a:p>
            <a:fld id="{F2657283-8522-4127-8BC0-F9A2FDE114F6}" type="slidenum">
              <a:rPr lang="ar-SA" smtClean="0"/>
              <a:pPr/>
              <a:t>89</a:t>
            </a:fld>
            <a:endParaRPr lang="en-US" smtClean="0"/>
          </a:p>
        </p:txBody>
      </p:sp>
      <p:sp>
        <p:nvSpPr>
          <p:cNvPr id="92163" name="Rectangle 2"/>
          <p:cNvSpPr>
            <a:spLocks noGrp="1" noChangeArrowheads="1"/>
          </p:cNvSpPr>
          <p:nvPr>
            <p:ph type="ctrTitle"/>
          </p:nvPr>
        </p:nvSpPr>
        <p:spPr>
          <a:xfrm>
            <a:off x="685800" y="609600"/>
            <a:ext cx="7772400" cy="914400"/>
          </a:xfrm>
        </p:spPr>
        <p:txBody>
          <a:bodyPr/>
          <a:lstStyle/>
          <a:p>
            <a:pPr eaLnBrk="1" hangingPunct="1"/>
            <a:r>
              <a:rPr lang="ar-SA" sz="4000" b="1" smtClean="0"/>
              <a:t>تشغيل النساء </a:t>
            </a:r>
            <a:endParaRPr lang="en-US" sz="4000" b="1" smtClean="0"/>
          </a:p>
        </p:txBody>
      </p:sp>
      <p:sp>
        <p:nvSpPr>
          <p:cNvPr id="92164" name="Rectangle 3"/>
          <p:cNvSpPr>
            <a:spLocks noGrp="1" noChangeArrowheads="1"/>
          </p:cNvSpPr>
          <p:nvPr>
            <p:ph type="subTitle" idx="1"/>
          </p:nvPr>
        </p:nvSpPr>
        <p:spPr>
          <a:xfrm>
            <a:off x="1447800" y="1600200"/>
            <a:ext cx="6400800" cy="3657600"/>
          </a:xfrm>
        </p:spPr>
        <p:txBody>
          <a:bodyPr/>
          <a:lstStyle/>
          <a:p>
            <a:pPr algn="r" eaLnBrk="1" hangingPunct="1">
              <a:lnSpc>
                <a:spcPct val="90000"/>
              </a:lnSpc>
              <a:buFontTx/>
              <a:buChar char="•"/>
            </a:pPr>
            <a:r>
              <a:rPr lang="ar-SA" sz="4000" smtClean="0"/>
              <a:t> </a:t>
            </a:r>
            <a:r>
              <a:rPr lang="ar-SA" sz="2800" smtClean="0"/>
              <a:t>تعمل المرأة في جميع المجالات التي تناسب مع طبيعتها.</a:t>
            </a:r>
          </a:p>
          <a:p>
            <a:pPr algn="r" eaLnBrk="1" hangingPunct="1">
              <a:lnSpc>
                <a:spcPct val="90000"/>
              </a:lnSpc>
              <a:buFontTx/>
              <a:buChar char="•"/>
            </a:pPr>
            <a:r>
              <a:rPr lang="ar-SA" sz="2800" smtClean="0"/>
              <a:t>يحظر تشغيلها في الأماكن الخطرة والضارة.</a:t>
            </a:r>
          </a:p>
          <a:p>
            <a:pPr algn="r" eaLnBrk="1" hangingPunct="1">
              <a:lnSpc>
                <a:spcPct val="90000"/>
              </a:lnSpc>
              <a:buFontTx/>
              <a:buChar char="•"/>
            </a:pPr>
            <a:r>
              <a:rPr lang="ar-SA" sz="2800" smtClean="0"/>
              <a:t>لا يجوز تشغيل النساء في الليل أكثر من 11 ساعة متتالية .</a:t>
            </a:r>
          </a:p>
          <a:p>
            <a:pPr algn="r" eaLnBrk="1" hangingPunct="1">
              <a:lnSpc>
                <a:spcPct val="90000"/>
              </a:lnSpc>
              <a:buFontTx/>
              <a:buChar char="•"/>
            </a:pPr>
            <a:r>
              <a:rPr lang="ar-SA" sz="2800" smtClean="0"/>
              <a:t>تستحق المرأة إجازة وضع للأسابيع الأربعة قبل الولادة ولستة أسابيع بعدها .</a:t>
            </a:r>
          </a:p>
          <a:p>
            <a:pPr algn="r" eaLnBrk="1" hangingPunct="1">
              <a:lnSpc>
                <a:spcPct val="90000"/>
              </a:lnSpc>
              <a:buFontTx/>
              <a:buChar char="•"/>
            </a:pPr>
            <a:r>
              <a:rPr lang="ar-SA" sz="2800" smtClean="0"/>
              <a:t>تستحق العاملة 15 يوما إجازة في حالة وفاة زوجها. </a:t>
            </a:r>
          </a:p>
          <a:p>
            <a:pPr eaLnBrk="1" hangingPunct="1">
              <a:lnSpc>
                <a:spcPct val="90000"/>
              </a:lnSpc>
            </a:pPr>
            <a:r>
              <a:rPr lang="ar-SA" sz="2800" smtClean="0"/>
              <a:t>		</a:t>
            </a:r>
            <a:r>
              <a:rPr lang="ar-SA" sz="4000" smtClean="0"/>
              <a:t>		</a:t>
            </a:r>
            <a:endParaRPr lang="en-US" sz="40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صر نائب لرقم الشريحة 5"/>
          <p:cNvSpPr>
            <a:spLocks noGrp="1"/>
          </p:cNvSpPr>
          <p:nvPr>
            <p:ph type="sldNum" sz="quarter" idx="12"/>
          </p:nvPr>
        </p:nvSpPr>
        <p:spPr>
          <a:noFill/>
        </p:spPr>
        <p:txBody>
          <a:bodyPr/>
          <a:lstStyle/>
          <a:p>
            <a:fld id="{891FD771-3DC5-4E51-BB27-09C33CE5C928}" type="slidenum">
              <a:rPr lang="ar-SA" smtClean="0"/>
              <a:pPr/>
              <a:t>9</a:t>
            </a:fld>
            <a:endParaRPr lang="en-US" smtClean="0"/>
          </a:p>
        </p:txBody>
      </p:sp>
      <p:sp>
        <p:nvSpPr>
          <p:cNvPr id="10243" name="Rectangle 2"/>
          <p:cNvSpPr>
            <a:spLocks noGrp="1" noChangeArrowheads="1"/>
          </p:cNvSpPr>
          <p:nvPr>
            <p:ph type="ctrTitle"/>
          </p:nvPr>
        </p:nvSpPr>
        <p:spPr>
          <a:xfrm>
            <a:off x="685800" y="533400"/>
            <a:ext cx="7772400" cy="762000"/>
          </a:xfrm>
        </p:spPr>
        <p:txBody>
          <a:bodyPr/>
          <a:lstStyle/>
          <a:p>
            <a:pPr eaLnBrk="1" hangingPunct="1"/>
            <a:r>
              <a:rPr lang="ar-SA" sz="800" b="1" smtClean="0"/>
              <a:t>..</a:t>
            </a:r>
            <a:endParaRPr lang="en-US" sz="800" b="1" smtClean="0"/>
          </a:p>
        </p:txBody>
      </p:sp>
      <p:sp>
        <p:nvSpPr>
          <p:cNvPr id="10244" name="Rectangle 3"/>
          <p:cNvSpPr>
            <a:spLocks noGrp="1" noChangeArrowheads="1"/>
          </p:cNvSpPr>
          <p:nvPr>
            <p:ph type="subTitle" idx="1"/>
          </p:nvPr>
        </p:nvSpPr>
        <p:spPr>
          <a:xfrm>
            <a:off x="1371600" y="1676400"/>
            <a:ext cx="6400800" cy="3581400"/>
          </a:xfrm>
        </p:spPr>
        <p:txBody>
          <a:bodyPr/>
          <a:lstStyle/>
          <a:p>
            <a:pPr algn="r" eaLnBrk="1" hangingPunct="1">
              <a:lnSpc>
                <a:spcPct val="80000"/>
              </a:lnSpc>
            </a:pPr>
            <a:r>
              <a:rPr lang="ar-SA" sz="3600" smtClean="0"/>
              <a:t>* جواز الشرط المخالف للنظام لصالح العامل – مثلاً الإجازة 30 يوما ممكن 40. فالشرط الأكثر فائدة للعامل لا تعد مخالفة لقواعد العمل</a:t>
            </a:r>
          </a:p>
          <a:p>
            <a:pPr algn="r" eaLnBrk="1" hangingPunct="1">
              <a:lnSpc>
                <a:spcPct val="80000"/>
              </a:lnSpc>
            </a:pPr>
            <a:r>
              <a:rPr lang="ar-SA" sz="3600" smtClean="0"/>
              <a:t>* إذا جمع العقد شروط أكثر فائدة للعامل وشروط اقل فائدة اخذ بالشروط ذات الفائدة الأكثر .</a:t>
            </a:r>
          </a:p>
          <a:p>
            <a:pPr eaLnBrk="1" hangingPunct="1">
              <a:lnSpc>
                <a:spcPct val="80000"/>
              </a:lnSpc>
            </a:pPr>
            <a:endParaRPr lang="en-US" sz="360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عنصر نائب لرقم الشريحة 5"/>
          <p:cNvSpPr>
            <a:spLocks noGrp="1"/>
          </p:cNvSpPr>
          <p:nvPr>
            <p:ph type="sldNum" sz="quarter" idx="12"/>
          </p:nvPr>
        </p:nvSpPr>
        <p:spPr>
          <a:noFill/>
        </p:spPr>
        <p:txBody>
          <a:bodyPr/>
          <a:lstStyle/>
          <a:p>
            <a:fld id="{6FEA4C8C-585C-4AE0-8341-79AD3630BDD5}" type="slidenum">
              <a:rPr lang="ar-SA" smtClean="0"/>
              <a:pPr/>
              <a:t>90</a:t>
            </a:fld>
            <a:endParaRPr lang="en-US" smtClean="0"/>
          </a:p>
        </p:txBody>
      </p:sp>
      <p:sp>
        <p:nvSpPr>
          <p:cNvPr id="93187" name="Rectangle 2"/>
          <p:cNvSpPr>
            <a:spLocks noGrp="1" noChangeArrowheads="1"/>
          </p:cNvSpPr>
          <p:nvPr>
            <p:ph type="ctrTitle"/>
          </p:nvPr>
        </p:nvSpPr>
        <p:spPr>
          <a:xfrm>
            <a:off x="685800" y="304800"/>
            <a:ext cx="7772400" cy="838200"/>
          </a:xfrm>
        </p:spPr>
        <p:txBody>
          <a:bodyPr/>
          <a:lstStyle/>
          <a:p>
            <a:pPr eaLnBrk="1" hangingPunct="1"/>
            <a:r>
              <a:rPr lang="ar-SA" sz="4800" b="1" smtClean="0"/>
              <a:t>انقطاع المرأة في إجازة الوضع </a:t>
            </a:r>
            <a:endParaRPr lang="en-US" sz="4800" b="1" smtClean="0"/>
          </a:p>
        </p:txBody>
      </p:sp>
      <p:sp>
        <p:nvSpPr>
          <p:cNvPr id="93188" name="Rectangle 3"/>
          <p:cNvSpPr>
            <a:spLocks noGrp="1" noChangeArrowheads="1"/>
          </p:cNvSpPr>
          <p:nvPr>
            <p:ph type="subTitle" idx="1"/>
          </p:nvPr>
        </p:nvSpPr>
        <p:spPr>
          <a:xfrm>
            <a:off x="1447800" y="1371600"/>
            <a:ext cx="6400800" cy="4648200"/>
          </a:xfrm>
        </p:spPr>
        <p:txBody>
          <a:bodyPr/>
          <a:lstStyle/>
          <a:p>
            <a:pPr algn="r" eaLnBrk="1" hangingPunct="1">
              <a:lnSpc>
                <a:spcPct val="90000"/>
              </a:lnSpc>
              <a:buFontTx/>
              <a:buChar char="•"/>
            </a:pPr>
            <a:r>
              <a:rPr lang="ar-SA" sz="4000" smtClean="0"/>
              <a:t> </a:t>
            </a:r>
            <a:r>
              <a:rPr lang="ar-SA" sz="2800" smtClean="0"/>
              <a:t>إذا مضى على العاملة سنة فأكثر يدفع لها نصف المرتب أثناء إجازة الوضع.</a:t>
            </a:r>
          </a:p>
          <a:p>
            <a:pPr algn="r" eaLnBrk="1" hangingPunct="1">
              <a:lnSpc>
                <a:spcPct val="90000"/>
              </a:lnSpc>
              <a:buFontTx/>
              <a:buChar char="•"/>
            </a:pPr>
            <a:r>
              <a:rPr lang="ar-SA" sz="2800" smtClean="0"/>
              <a:t>إذا مضى عليها 3 سنوات فأكثر يدفع لها المرتب كامل.</a:t>
            </a:r>
          </a:p>
          <a:p>
            <a:pPr algn="r" eaLnBrk="1" hangingPunct="1">
              <a:lnSpc>
                <a:spcPct val="90000"/>
              </a:lnSpc>
              <a:buFontTx/>
              <a:buChar char="•"/>
            </a:pPr>
            <a:r>
              <a:rPr lang="ar-SA" sz="2800" smtClean="0"/>
              <a:t>إذا كانت قد استفادت من إجازة الوضع براتب كامل فلا يدفع لها أجر عن الإجازة السنوية .</a:t>
            </a:r>
          </a:p>
          <a:p>
            <a:pPr algn="r" eaLnBrk="1" hangingPunct="1">
              <a:lnSpc>
                <a:spcPct val="90000"/>
              </a:lnSpc>
              <a:buFontTx/>
              <a:buChar char="•"/>
            </a:pPr>
            <a:r>
              <a:rPr lang="ar-SA" sz="2800" smtClean="0"/>
              <a:t>أما إذا كانت قد استفادت من إجازة وضع بنصف المرتب فتعطى في الإجازة النصف الآخر أي أنها إذا كانت خدمتها سنة فأكثر يصرف لها  النصف الأخر.</a:t>
            </a:r>
          </a:p>
          <a:p>
            <a:pPr eaLnBrk="1" hangingPunct="1">
              <a:lnSpc>
                <a:spcPct val="90000"/>
              </a:lnSpc>
            </a:pPr>
            <a:r>
              <a:rPr lang="ar-SA" sz="2800" smtClean="0"/>
              <a:t>				</a:t>
            </a:r>
            <a:r>
              <a:rPr lang="ar-SA" sz="1400" smtClean="0"/>
              <a:t>م 152</a:t>
            </a:r>
            <a:endParaRPr lang="en-US" sz="280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عنصر نائب لرقم الشريحة 5"/>
          <p:cNvSpPr>
            <a:spLocks noGrp="1"/>
          </p:cNvSpPr>
          <p:nvPr>
            <p:ph type="sldNum" sz="quarter" idx="12"/>
          </p:nvPr>
        </p:nvSpPr>
        <p:spPr>
          <a:noFill/>
        </p:spPr>
        <p:txBody>
          <a:bodyPr/>
          <a:lstStyle/>
          <a:p>
            <a:fld id="{11CB389E-6949-4A1E-BE09-C7D02941F6C0}" type="slidenum">
              <a:rPr lang="ar-SA" smtClean="0"/>
              <a:pPr/>
              <a:t>91</a:t>
            </a:fld>
            <a:endParaRPr lang="en-US" smtClean="0"/>
          </a:p>
        </p:txBody>
      </p:sp>
      <p:sp>
        <p:nvSpPr>
          <p:cNvPr id="94211" name="Rectangle 2"/>
          <p:cNvSpPr>
            <a:spLocks noGrp="1" noChangeArrowheads="1"/>
          </p:cNvSpPr>
          <p:nvPr>
            <p:ph type="ctrTitle"/>
          </p:nvPr>
        </p:nvSpPr>
        <p:spPr>
          <a:xfrm>
            <a:off x="685800" y="609600"/>
            <a:ext cx="7772400" cy="1470025"/>
          </a:xfrm>
        </p:spPr>
        <p:txBody>
          <a:bodyPr/>
          <a:lstStyle/>
          <a:p>
            <a:pPr eaLnBrk="1" hangingPunct="1"/>
            <a:r>
              <a:rPr lang="ar-SA" sz="5400" b="1" smtClean="0"/>
              <a:t>عمل المرأة أثناء إجازة الحمل</a:t>
            </a:r>
            <a:endParaRPr lang="en-US" sz="5400" b="1" smtClean="0"/>
          </a:p>
        </p:txBody>
      </p:sp>
      <p:sp>
        <p:nvSpPr>
          <p:cNvPr id="94212" name="Rectangle 3"/>
          <p:cNvSpPr>
            <a:spLocks noGrp="1" noChangeArrowheads="1"/>
          </p:cNvSpPr>
          <p:nvPr>
            <p:ph type="subTitle" idx="1"/>
          </p:nvPr>
        </p:nvSpPr>
        <p:spPr>
          <a:xfrm>
            <a:off x="1447800" y="2133600"/>
            <a:ext cx="6400800" cy="3048000"/>
          </a:xfrm>
        </p:spPr>
        <p:txBody>
          <a:bodyPr/>
          <a:lstStyle/>
          <a:p>
            <a:pPr algn="r" eaLnBrk="1" hangingPunct="1">
              <a:lnSpc>
                <a:spcPct val="80000"/>
              </a:lnSpc>
              <a:buFontTx/>
              <a:buChar char="•"/>
            </a:pPr>
            <a:r>
              <a:rPr lang="ar-SA" smtClean="0"/>
              <a:t> </a:t>
            </a:r>
            <a:r>
              <a:rPr lang="ar-SA" sz="4000" smtClean="0"/>
              <a:t>إذا عملت العاملة أثناء إجازة الحمل أو الولادة لدى صاحب عمل آخر سقط حقها وحرمانها من أجرها .</a:t>
            </a:r>
          </a:p>
          <a:p>
            <a:pPr algn="r" eaLnBrk="1" hangingPunct="1">
              <a:lnSpc>
                <a:spcPct val="80000"/>
              </a:lnSpc>
            </a:pPr>
            <a:endParaRPr lang="ar-SA" sz="4000" smtClean="0"/>
          </a:p>
          <a:p>
            <a:pPr eaLnBrk="1" hangingPunct="1">
              <a:lnSpc>
                <a:spcPct val="8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عنصر نائب لرقم الشريحة 5"/>
          <p:cNvSpPr>
            <a:spLocks noGrp="1"/>
          </p:cNvSpPr>
          <p:nvPr>
            <p:ph type="sldNum" sz="quarter" idx="12"/>
          </p:nvPr>
        </p:nvSpPr>
        <p:spPr>
          <a:noFill/>
        </p:spPr>
        <p:txBody>
          <a:bodyPr/>
          <a:lstStyle/>
          <a:p>
            <a:fld id="{E525D055-E6E4-47D2-824E-5DA26D26A33A}" type="slidenum">
              <a:rPr lang="ar-SA" smtClean="0"/>
              <a:pPr/>
              <a:t>92</a:t>
            </a:fld>
            <a:endParaRPr lang="en-US" smtClean="0"/>
          </a:p>
        </p:txBody>
      </p:sp>
      <p:sp>
        <p:nvSpPr>
          <p:cNvPr id="95235" name="Rectangle 2"/>
          <p:cNvSpPr>
            <a:spLocks noGrp="1" noChangeArrowheads="1"/>
          </p:cNvSpPr>
          <p:nvPr>
            <p:ph type="ctrTitle"/>
          </p:nvPr>
        </p:nvSpPr>
        <p:spPr>
          <a:xfrm>
            <a:off x="685800" y="609600"/>
            <a:ext cx="7772400" cy="1470025"/>
          </a:xfrm>
        </p:spPr>
        <p:txBody>
          <a:bodyPr/>
          <a:lstStyle/>
          <a:p>
            <a:pPr eaLnBrk="1" hangingPunct="1"/>
            <a:r>
              <a:rPr lang="ar-SA" sz="5400" b="1" smtClean="0"/>
              <a:t>الفصل أثناء المرض</a:t>
            </a:r>
            <a:endParaRPr lang="en-US" sz="5400" b="1" smtClean="0"/>
          </a:p>
        </p:txBody>
      </p:sp>
      <p:sp>
        <p:nvSpPr>
          <p:cNvPr id="95236" name="Rectangle 3"/>
          <p:cNvSpPr>
            <a:spLocks noGrp="1" noChangeArrowheads="1"/>
          </p:cNvSpPr>
          <p:nvPr>
            <p:ph type="subTitle" idx="1"/>
          </p:nvPr>
        </p:nvSpPr>
        <p:spPr>
          <a:xfrm>
            <a:off x="1219200" y="2133600"/>
            <a:ext cx="7315200" cy="3657600"/>
          </a:xfrm>
        </p:spPr>
        <p:txBody>
          <a:bodyPr/>
          <a:lstStyle/>
          <a:p>
            <a:pPr algn="r" eaLnBrk="1" hangingPunct="1">
              <a:lnSpc>
                <a:spcPct val="90000"/>
              </a:lnSpc>
              <a:buFontTx/>
              <a:buChar char="•"/>
            </a:pPr>
            <a:r>
              <a:rPr lang="ar-SA" sz="4000" smtClean="0"/>
              <a:t> لا يجوز فصل العاملة أثناء مرضها الناتج عن الحمل أو الوضع بشرط أن لا يتجاوز الغياب 180 يوما.</a:t>
            </a:r>
          </a:p>
          <a:p>
            <a:pPr algn="r" eaLnBrk="1" hangingPunct="1">
              <a:lnSpc>
                <a:spcPct val="90000"/>
              </a:lnSpc>
              <a:buFontTx/>
              <a:buChar char="•"/>
            </a:pPr>
            <a:r>
              <a:rPr lang="ar-SA" sz="4000" smtClean="0"/>
              <a:t>لا يجوز فصل العاملة بسبب غير مشروع خلال أل 180 يوما السابقة على التاريخ المحتمل للولادة..</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عنصر نائب لرقم الشريحة 5"/>
          <p:cNvSpPr>
            <a:spLocks noGrp="1"/>
          </p:cNvSpPr>
          <p:nvPr>
            <p:ph type="sldNum" sz="quarter" idx="12"/>
          </p:nvPr>
        </p:nvSpPr>
        <p:spPr>
          <a:noFill/>
        </p:spPr>
        <p:txBody>
          <a:bodyPr/>
          <a:lstStyle/>
          <a:p>
            <a:fld id="{5C9206F6-2CFE-4AB6-A6EC-68B4D79A0B40}" type="slidenum">
              <a:rPr lang="ar-SA" smtClean="0"/>
              <a:pPr/>
              <a:t>93</a:t>
            </a:fld>
            <a:endParaRPr lang="en-US" smtClean="0"/>
          </a:p>
        </p:txBody>
      </p:sp>
      <p:sp>
        <p:nvSpPr>
          <p:cNvPr id="96259" name="Rectangle 2"/>
          <p:cNvSpPr>
            <a:spLocks noGrp="1" noChangeArrowheads="1"/>
          </p:cNvSpPr>
          <p:nvPr>
            <p:ph type="ctrTitle"/>
          </p:nvPr>
        </p:nvSpPr>
        <p:spPr>
          <a:xfrm>
            <a:off x="685800" y="609600"/>
            <a:ext cx="7772400" cy="1470025"/>
          </a:xfrm>
        </p:spPr>
        <p:txBody>
          <a:bodyPr/>
          <a:lstStyle/>
          <a:p>
            <a:pPr eaLnBrk="1" hangingPunct="1"/>
            <a:r>
              <a:rPr lang="ar-SA" sz="5400" b="1" smtClean="0"/>
              <a:t>استراحات النساء والمربيات </a:t>
            </a:r>
            <a:endParaRPr lang="en-US" sz="5400" b="1" smtClean="0"/>
          </a:p>
        </p:txBody>
      </p:sp>
      <p:sp>
        <p:nvSpPr>
          <p:cNvPr id="96260" name="Rectangle 3"/>
          <p:cNvSpPr>
            <a:spLocks noGrp="1" noChangeArrowheads="1"/>
          </p:cNvSpPr>
          <p:nvPr>
            <p:ph type="subTitle" idx="1"/>
          </p:nvPr>
        </p:nvSpPr>
        <p:spPr>
          <a:xfrm>
            <a:off x="1447800" y="2133600"/>
            <a:ext cx="6400800" cy="3657600"/>
          </a:xfrm>
        </p:spPr>
        <p:txBody>
          <a:bodyPr/>
          <a:lstStyle/>
          <a:p>
            <a:pPr algn="r" eaLnBrk="1" hangingPunct="1">
              <a:lnSpc>
                <a:spcPct val="80000"/>
              </a:lnSpc>
              <a:buFontTx/>
              <a:buChar char="•"/>
            </a:pPr>
            <a:r>
              <a:rPr lang="ar-SA" sz="2800" smtClean="0"/>
              <a:t>يجب توفير استراحة للنساء لقضاء ساعات الراحة </a:t>
            </a:r>
          </a:p>
          <a:p>
            <a:pPr algn="r" eaLnBrk="1" hangingPunct="1">
              <a:lnSpc>
                <a:spcPct val="80000"/>
              </a:lnSpc>
              <a:buFontTx/>
              <a:buChar char="•"/>
            </a:pPr>
            <a:r>
              <a:rPr lang="ar-SA" sz="2800" smtClean="0"/>
              <a:t>إذا كان لدى صاحب العمل  50 عاملة وجب عليه توفير عدد من المربيات للأطفال من عمر 1 – 6 سنوات.</a:t>
            </a:r>
          </a:p>
          <a:p>
            <a:pPr algn="r" eaLnBrk="1" hangingPunct="1">
              <a:lnSpc>
                <a:spcPct val="80000"/>
              </a:lnSpc>
              <a:buFontTx/>
              <a:buChar char="•"/>
            </a:pPr>
            <a:r>
              <a:rPr lang="ar-SA" sz="2800" smtClean="0"/>
              <a:t>إذا بلغ عدد العاملات 100 جاز للوزير إلزامه ببناء دور للحضانة أو استئجار دار للحضانة.</a:t>
            </a:r>
          </a:p>
          <a:p>
            <a:pPr algn="r" eaLnBrk="1" hangingPunct="1">
              <a:lnSpc>
                <a:spcPct val="80000"/>
              </a:lnSpc>
            </a:pPr>
            <a:endParaRPr lang="ar-SA" sz="2800" smtClean="0"/>
          </a:p>
          <a:p>
            <a:pPr eaLnBrk="1" hangingPunct="1">
              <a:lnSpc>
                <a:spcPct val="80000"/>
              </a:lnSpc>
            </a:pPr>
            <a:r>
              <a:rPr lang="ar-SA" sz="2400" smtClean="0"/>
              <a:t>				</a:t>
            </a:r>
            <a:endParaRPr lang="en-US" sz="2400" smtClean="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عنصر نائب لرقم الشريحة 5"/>
          <p:cNvSpPr>
            <a:spLocks noGrp="1"/>
          </p:cNvSpPr>
          <p:nvPr>
            <p:ph type="sldNum" sz="quarter" idx="12"/>
          </p:nvPr>
        </p:nvSpPr>
        <p:spPr>
          <a:noFill/>
        </p:spPr>
        <p:txBody>
          <a:bodyPr/>
          <a:lstStyle/>
          <a:p>
            <a:fld id="{85BBE7A9-25B0-4AB1-B421-955B3932EA2E}" type="slidenum">
              <a:rPr lang="ar-SA" smtClean="0"/>
              <a:pPr/>
              <a:t>94</a:t>
            </a:fld>
            <a:endParaRPr lang="en-US" smtClean="0"/>
          </a:p>
        </p:txBody>
      </p:sp>
      <p:sp>
        <p:nvSpPr>
          <p:cNvPr id="97283" name="Rectangle 2"/>
          <p:cNvSpPr>
            <a:spLocks noGrp="1" noChangeArrowheads="1"/>
          </p:cNvSpPr>
          <p:nvPr>
            <p:ph type="ctrTitle"/>
          </p:nvPr>
        </p:nvSpPr>
        <p:spPr>
          <a:xfrm>
            <a:off x="685800" y="304800"/>
            <a:ext cx="7772400" cy="990600"/>
          </a:xfrm>
        </p:spPr>
        <p:txBody>
          <a:bodyPr/>
          <a:lstStyle/>
          <a:p>
            <a:pPr eaLnBrk="1" hangingPunct="1"/>
            <a:r>
              <a:rPr lang="ar-SA" sz="5400" b="1" smtClean="0"/>
              <a:t>تشغيل الأحداث</a:t>
            </a:r>
            <a:endParaRPr lang="en-US" sz="5400" b="1" smtClean="0"/>
          </a:p>
        </p:txBody>
      </p:sp>
      <p:sp>
        <p:nvSpPr>
          <p:cNvPr id="97284" name="Rectangle 3"/>
          <p:cNvSpPr>
            <a:spLocks noGrp="1" noChangeArrowheads="1"/>
          </p:cNvSpPr>
          <p:nvPr>
            <p:ph type="subTitle" idx="1"/>
          </p:nvPr>
        </p:nvSpPr>
        <p:spPr>
          <a:xfrm>
            <a:off x="1219200" y="1524000"/>
            <a:ext cx="6629400" cy="4495800"/>
          </a:xfrm>
        </p:spPr>
        <p:txBody>
          <a:bodyPr/>
          <a:lstStyle/>
          <a:p>
            <a:pPr algn="r" eaLnBrk="1" hangingPunct="1">
              <a:lnSpc>
                <a:spcPct val="90000"/>
              </a:lnSpc>
              <a:buFontTx/>
              <a:buChar char="•"/>
            </a:pPr>
            <a:r>
              <a:rPr lang="ar-SA" sz="4000" smtClean="0"/>
              <a:t> </a:t>
            </a:r>
            <a:r>
              <a:rPr lang="ar-SA" sz="2800" smtClean="0"/>
              <a:t>لا يجوز تشغيل من يقل عمره عن 15 سنة</a:t>
            </a:r>
          </a:p>
          <a:p>
            <a:pPr algn="r" eaLnBrk="1" hangingPunct="1">
              <a:lnSpc>
                <a:spcPct val="90000"/>
              </a:lnSpc>
              <a:buFontTx/>
              <a:buChar char="•"/>
            </a:pPr>
            <a:r>
              <a:rPr lang="ar-SA" sz="2800" smtClean="0"/>
              <a:t> يجوز للوزير تشغيل من تتراوح أعمارهم بين (13-15) سنة في أعمال خفيفة.</a:t>
            </a:r>
          </a:p>
          <a:p>
            <a:pPr algn="r" eaLnBrk="1" hangingPunct="1">
              <a:lnSpc>
                <a:spcPct val="90000"/>
              </a:lnSpc>
              <a:buFontTx/>
              <a:buChar char="•"/>
            </a:pPr>
            <a:r>
              <a:rPr lang="ar-SA" sz="2800" smtClean="0"/>
              <a:t>لا يجوز تشغيل الأحداث 12 ساعة متتالية من الليل.</a:t>
            </a:r>
          </a:p>
          <a:p>
            <a:pPr algn="r" eaLnBrk="1" hangingPunct="1">
              <a:lnSpc>
                <a:spcPct val="90000"/>
              </a:lnSpc>
              <a:buFontTx/>
              <a:buChar char="•"/>
            </a:pPr>
            <a:r>
              <a:rPr lang="ar-SA" sz="2800" smtClean="0"/>
              <a:t>يجب أن لا تزيد ساعات عملهم عن 6 ساعات في الأيام العادية و4 ساعات في رمضان.</a:t>
            </a:r>
          </a:p>
          <a:p>
            <a:pPr algn="r" eaLnBrk="1" hangingPunct="1">
              <a:lnSpc>
                <a:spcPct val="90000"/>
              </a:lnSpc>
              <a:buFontTx/>
              <a:buChar char="•"/>
            </a:pPr>
            <a:r>
              <a:rPr lang="ar-SA" sz="2800" smtClean="0"/>
              <a:t>لا يجوز تشغيل الحدث أيام الراحة الأسبوعية .</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عنصر نائب لرقم الشريحة 5"/>
          <p:cNvSpPr>
            <a:spLocks noGrp="1"/>
          </p:cNvSpPr>
          <p:nvPr>
            <p:ph type="sldNum" sz="quarter" idx="12"/>
          </p:nvPr>
        </p:nvSpPr>
        <p:spPr>
          <a:noFill/>
        </p:spPr>
        <p:txBody>
          <a:bodyPr/>
          <a:lstStyle/>
          <a:p>
            <a:fld id="{147918EE-8005-4751-8978-65AB630759AB}" type="slidenum">
              <a:rPr lang="ar-SA" smtClean="0"/>
              <a:pPr/>
              <a:t>95</a:t>
            </a:fld>
            <a:endParaRPr lang="en-US" smtClean="0"/>
          </a:p>
        </p:txBody>
      </p:sp>
      <p:sp>
        <p:nvSpPr>
          <p:cNvPr id="98307" name="Rectangle 2"/>
          <p:cNvSpPr>
            <a:spLocks noGrp="1" noChangeArrowheads="1"/>
          </p:cNvSpPr>
          <p:nvPr>
            <p:ph type="ctrTitle"/>
          </p:nvPr>
        </p:nvSpPr>
        <p:spPr>
          <a:xfrm>
            <a:off x="685800" y="609600"/>
            <a:ext cx="7772400" cy="1470025"/>
          </a:xfrm>
        </p:spPr>
        <p:txBody>
          <a:bodyPr/>
          <a:lstStyle/>
          <a:p>
            <a:pPr eaLnBrk="1" hangingPunct="1"/>
            <a:r>
              <a:rPr lang="ar-SA" sz="5400" b="1" smtClean="0"/>
              <a:t>عقد العمل البحري</a:t>
            </a:r>
            <a:endParaRPr lang="en-US" sz="5400" b="1" smtClean="0"/>
          </a:p>
        </p:txBody>
      </p:sp>
      <p:sp>
        <p:nvSpPr>
          <p:cNvPr id="98308" name="Rectangle 3"/>
          <p:cNvSpPr>
            <a:spLocks noGrp="1" noChangeArrowheads="1"/>
          </p:cNvSpPr>
          <p:nvPr>
            <p:ph type="subTitle" idx="1"/>
          </p:nvPr>
        </p:nvSpPr>
        <p:spPr>
          <a:xfrm>
            <a:off x="1066800" y="2133600"/>
            <a:ext cx="7315200" cy="3657600"/>
          </a:xfrm>
        </p:spPr>
        <p:txBody>
          <a:bodyPr/>
          <a:lstStyle/>
          <a:p>
            <a:pPr algn="r" eaLnBrk="1" hangingPunct="1">
              <a:lnSpc>
                <a:spcPct val="90000"/>
              </a:lnSpc>
              <a:buFontTx/>
              <a:buChar char="•"/>
            </a:pPr>
            <a:r>
              <a:rPr lang="ar-SA" sz="4000" smtClean="0"/>
              <a:t> </a:t>
            </a:r>
            <a:r>
              <a:rPr lang="ar-SA" sz="2800" smtClean="0"/>
              <a:t>يجب أن لا تقل حمولة السفينة عن 500طن .</a:t>
            </a:r>
          </a:p>
          <a:p>
            <a:pPr algn="r" eaLnBrk="1" hangingPunct="1">
              <a:lnSpc>
                <a:spcPct val="90000"/>
              </a:lnSpc>
              <a:buFontTx/>
              <a:buChar char="•"/>
            </a:pPr>
            <a:r>
              <a:rPr lang="ar-SA" sz="2800" smtClean="0"/>
              <a:t> جميع العاملين يخضعون لسلطة الربان.</a:t>
            </a:r>
          </a:p>
          <a:p>
            <a:pPr algn="r" eaLnBrk="1" hangingPunct="1">
              <a:lnSpc>
                <a:spcPct val="90000"/>
              </a:lnSpc>
              <a:buFontTx/>
              <a:buChar char="•"/>
            </a:pPr>
            <a:r>
              <a:rPr lang="ar-SA" sz="2800" smtClean="0"/>
              <a:t>يشترط في من يعمل في البحر أن يكون عمره 18 سنة فأكثر .</a:t>
            </a:r>
          </a:p>
          <a:p>
            <a:pPr algn="r" eaLnBrk="1" hangingPunct="1">
              <a:lnSpc>
                <a:spcPct val="90000"/>
              </a:lnSpc>
              <a:buFontTx/>
              <a:buChar char="•"/>
            </a:pPr>
            <a:r>
              <a:rPr lang="ar-SA" sz="2800" smtClean="0"/>
              <a:t>أن يكون لديه شهادة تخوله العمل في البحر.</a:t>
            </a:r>
          </a:p>
          <a:p>
            <a:pPr algn="r" eaLnBrk="1" hangingPunct="1">
              <a:lnSpc>
                <a:spcPct val="90000"/>
              </a:lnSpc>
              <a:buFontTx/>
              <a:buChar char="•"/>
            </a:pPr>
            <a:r>
              <a:rPr lang="ar-SA" sz="2800" smtClean="0"/>
              <a:t>لا تزيد ساعات العمل عن 14 ساعة خلال 24 ، ولا تزيد عن 72 خلال أسبوع.</a:t>
            </a:r>
          </a:p>
          <a:p>
            <a:pPr eaLnBrk="1" hangingPunct="1">
              <a:lnSpc>
                <a:spcPct val="90000"/>
              </a:lnSpc>
            </a:pPr>
            <a:r>
              <a:rPr lang="ar-SA" sz="2800" smtClean="0"/>
              <a:t>				</a:t>
            </a:r>
            <a:endParaRPr lang="en-US" sz="2800" smtClean="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عنصر نائب لرقم الشريحة 5"/>
          <p:cNvSpPr>
            <a:spLocks noGrp="1"/>
          </p:cNvSpPr>
          <p:nvPr>
            <p:ph type="sldNum" sz="quarter" idx="12"/>
          </p:nvPr>
        </p:nvSpPr>
        <p:spPr>
          <a:noFill/>
        </p:spPr>
        <p:txBody>
          <a:bodyPr/>
          <a:lstStyle/>
          <a:p>
            <a:fld id="{4DD8528A-543E-4491-95A4-70EBD7A33BAE}" type="slidenum">
              <a:rPr lang="ar-SA" smtClean="0"/>
              <a:pPr/>
              <a:t>96</a:t>
            </a:fld>
            <a:endParaRPr lang="en-US" smtClean="0"/>
          </a:p>
        </p:txBody>
      </p:sp>
      <p:sp>
        <p:nvSpPr>
          <p:cNvPr id="99331" name="Rectangle 2"/>
          <p:cNvSpPr>
            <a:spLocks noGrp="1" noChangeArrowheads="1"/>
          </p:cNvSpPr>
          <p:nvPr>
            <p:ph type="ctrTitle"/>
          </p:nvPr>
        </p:nvSpPr>
        <p:spPr>
          <a:xfrm>
            <a:off x="685800" y="152400"/>
            <a:ext cx="7772400" cy="1066800"/>
          </a:xfrm>
        </p:spPr>
        <p:txBody>
          <a:bodyPr/>
          <a:lstStyle/>
          <a:p>
            <a:pPr eaLnBrk="1" hangingPunct="1"/>
            <a:r>
              <a:rPr lang="ar-SA" sz="5400" b="1" smtClean="0"/>
              <a:t>اختصاص الهيئة الابتدائية </a:t>
            </a:r>
            <a:endParaRPr lang="en-US" sz="5400" b="1" smtClean="0"/>
          </a:p>
        </p:txBody>
      </p:sp>
      <p:sp>
        <p:nvSpPr>
          <p:cNvPr id="99332" name="Rectangle 3"/>
          <p:cNvSpPr>
            <a:spLocks noGrp="1" noChangeArrowheads="1"/>
          </p:cNvSpPr>
          <p:nvPr>
            <p:ph type="subTitle" idx="1"/>
          </p:nvPr>
        </p:nvSpPr>
        <p:spPr>
          <a:xfrm>
            <a:off x="1447800" y="1219200"/>
            <a:ext cx="6934200" cy="4495800"/>
          </a:xfrm>
        </p:spPr>
        <p:txBody>
          <a:bodyPr/>
          <a:lstStyle/>
          <a:p>
            <a:pPr algn="r" eaLnBrk="1" hangingPunct="1">
              <a:lnSpc>
                <a:spcPct val="90000"/>
              </a:lnSpc>
              <a:buFontTx/>
              <a:buChar char="•"/>
            </a:pPr>
            <a:r>
              <a:rPr lang="ar-SA" sz="2800" u="sng" smtClean="0"/>
              <a:t>أولا / الاختصاص النهائي :-</a:t>
            </a:r>
          </a:p>
          <a:p>
            <a:pPr algn="r" eaLnBrk="1" hangingPunct="1">
              <a:lnSpc>
                <a:spcPct val="90000"/>
              </a:lnSpc>
              <a:buFontTx/>
              <a:buChar char="•"/>
            </a:pPr>
            <a:r>
              <a:rPr lang="ar-SA" sz="2800" smtClean="0"/>
              <a:t>الخلافات العمالية التي لا تتجاوز 10000 ريال .</a:t>
            </a:r>
          </a:p>
          <a:p>
            <a:pPr algn="r" eaLnBrk="1" hangingPunct="1">
              <a:lnSpc>
                <a:spcPct val="90000"/>
              </a:lnSpc>
              <a:buFontTx/>
              <a:buChar char="•"/>
            </a:pPr>
            <a:r>
              <a:rPr lang="ar-SA" sz="2800" smtClean="0"/>
              <a:t>الاعتراض على الجزاء الذي يوقعه  صاحب العمل على العامل .</a:t>
            </a:r>
          </a:p>
          <a:p>
            <a:pPr algn="r" eaLnBrk="1" hangingPunct="1">
              <a:lnSpc>
                <a:spcPct val="90000"/>
              </a:lnSpc>
              <a:buFontTx/>
              <a:buChar char="•"/>
            </a:pPr>
            <a:r>
              <a:rPr lang="ar-SA" sz="2800" smtClean="0"/>
              <a:t>فرض العقوبات التي لا تزيد عن 5000 ريال </a:t>
            </a:r>
          </a:p>
          <a:p>
            <a:pPr algn="r" eaLnBrk="1" hangingPunct="1">
              <a:lnSpc>
                <a:spcPct val="90000"/>
              </a:lnSpc>
            </a:pPr>
            <a:r>
              <a:rPr lang="ar-SA" sz="2800" u="sng" smtClean="0"/>
              <a:t>ثانيا / الاختصاص الابتدائي :-</a:t>
            </a:r>
          </a:p>
          <a:p>
            <a:pPr algn="r" eaLnBrk="1" hangingPunct="1">
              <a:lnSpc>
                <a:spcPct val="90000"/>
              </a:lnSpc>
              <a:buFontTx/>
              <a:buChar char="•"/>
            </a:pPr>
            <a:r>
              <a:rPr lang="ar-SA" sz="2800" smtClean="0"/>
              <a:t> الخلافات العمالية التي تزيد عن 10000 ريال .</a:t>
            </a:r>
          </a:p>
          <a:p>
            <a:pPr algn="r" eaLnBrk="1" hangingPunct="1">
              <a:lnSpc>
                <a:spcPct val="90000"/>
              </a:lnSpc>
              <a:buFontTx/>
              <a:buChar char="•"/>
            </a:pPr>
            <a:r>
              <a:rPr lang="ar-SA" sz="2800" smtClean="0"/>
              <a:t>خلافات التعويض عن إصابات العمل مهما بلغت القيمة .</a:t>
            </a:r>
          </a:p>
          <a:p>
            <a:pPr algn="r" eaLnBrk="1" hangingPunct="1">
              <a:lnSpc>
                <a:spcPct val="90000"/>
              </a:lnSpc>
              <a:buFontTx/>
              <a:buChar char="•"/>
            </a:pPr>
            <a:r>
              <a:rPr lang="ar-SA" sz="2800" smtClean="0"/>
              <a:t> خلافات الفصل عن العمل.</a:t>
            </a:r>
          </a:p>
          <a:p>
            <a:pPr algn="r" eaLnBrk="1" hangingPunct="1">
              <a:lnSpc>
                <a:spcPct val="90000"/>
              </a:lnSpc>
              <a:buFontTx/>
              <a:buChar char="•"/>
            </a:pPr>
            <a:r>
              <a:rPr lang="ar-SA" sz="2800" smtClean="0"/>
              <a:t>فرض العقوبات التي تزيد عن 5000 ريال </a:t>
            </a:r>
            <a:endParaRPr lang="ar-SA" smtClean="0"/>
          </a:p>
          <a:p>
            <a:pPr eaLnBrk="1" hangingPunct="1">
              <a:lnSpc>
                <a:spcPct val="90000"/>
              </a:lnSpc>
            </a:pPr>
            <a:endParaRPr lang="ar-SA" sz="4000" smtClean="0"/>
          </a:p>
          <a:p>
            <a:pPr eaLnBrk="1" hangingPunct="1">
              <a:lnSpc>
                <a:spcPct val="90000"/>
              </a:lnSpc>
            </a:pPr>
            <a:endParaRPr lang="ar-SA" sz="4000" smtClean="0"/>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عنصر نائب لرقم الشريحة 5"/>
          <p:cNvSpPr>
            <a:spLocks noGrp="1"/>
          </p:cNvSpPr>
          <p:nvPr>
            <p:ph type="sldNum" sz="quarter" idx="12"/>
          </p:nvPr>
        </p:nvSpPr>
        <p:spPr>
          <a:noFill/>
        </p:spPr>
        <p:txBody>
          <a:bodyPr/>
          <a:lstStyle/>
          <a:p>
            <a:fld id="{AA551BB1-F056-4544-8A02-D82E1F75AB49}" type="slidenum">
              <a:rPr lang="ar-SA" smtClean="0"/>
              <a:pPr/>
              <a:t>97</a:t>
            </a:fld>
            <a:endParaRPr lang="en-US" smtClean="0"/>
          </a:p>
        </p:txBody>
      </p:sp>
      <p:sp>
        <p:nvSpPr>
          <p:cNvPr id="100355" name="Rectangle 2"/>
          <p:cNvSpPr>
            <a:spLocks noGrp="1" noChangeArrowheads="1"/>
          </p:cNvSpPr>
          <p:nvPr>
            <p:ph type="ctrTitle"/>
          </p:nvPr>
        </p:nvSpPr>
        <p:spPr>
          <a:xfrm>
            <a:off x="685800" y="609600"/>
            <a:ext cx="7772400" cy="1470025"/>
          </a:xfrm>
        </p:spPr>
        <p:txBody>
          <a:bodyPr/>
          <a:lstStyle/>
          <a:p>
            <a:pPr eaLnBrk="1" hangingPunct="1"/>
            <a:r>
              <a:rPr lang="ar-SA" sz="5400" b="1" u="sng" smtClean="0"/>
              <a:t> الهيئة العليا</a:t>
            </a:r>
            <a:endParaRPr lang="en-US" sz="5400" b="1" u="sng" smtClean="0"/>
          </a:p>
        </p:txBody>
      </p:sp>
      <p:sp>
        <p:nvSpPr>
          <p:cNvPr id="100356" name="Rectangle 3"/>
          <p:cNvSpPr>
            <a:spLocks noGrp="1" noChangeArrowheads="1"/>
          </p:cNvSpPr>
          <p:nvPr>
            <p:ph type="subTitle" idx="1"/>
          </p:nvPr>
        </p:nvSpPr>
        <p:spPr>
          <a:xfrm>
            <a:off x="1447800" y="1905000"/>
            <a:ext cx="7010400" cy="3886200"/>
          </a:xfrm>
        </p:spPr>
        <p:txBody>
          <a:bodyPr/>
          <a:lstStyle/>
          <a:p>
            <a:pPr algn="r" eaLnBrk="1" hangingPunct="1">
              <a:lnSpc>
                <a:spcPct val="90000"/>
              </a:lnSpc>
              <a:buFontTx/>
              <a:buChar char="•"/>
            </a:pPr>
            <a:r>
              <a:rPr lang="ar-SA" sz="2800" smtClean="0"/>
              <a:t>الفصل نهائياً في جميع قرارات الهيئات الابتدائية.</a:t>
            </a:r>
          </a:p>
          <a:p>
            <a:pPr algn="r" eaLnBrk="1" hangingPunct="1">
              <a:lnSpc>
                <a:spcPct val="90000"/>
              </a:lnSpc>
              <a:buFontTx/>
              <a:buChar char="•"/>
            </a:pPr>
            <a:r>
              <a:rPr lang="ar-SA" sz="2800" smtClean="0"/>
              <a:t>مدة الاستئناف  30 يوما من تاريخ النطق في القرارات الحضورية , ومن تاريخ التبليغ في غيرها .</a:t>
            </a:r>
          </a:p>
          <a:p>
            <a:pPr algn="r" eaLnBrk="1" hangingPunct="1">
              <a:lnSpc>
                <a:spcPct val="90000"/>
              </a:lnSpc>
              <a:buFontTx/>
              <a:buChar char="•"/>
            </a:pPr>
            <a:r>
              <a:rPr lang="ar-SA" sz="2800" smtClean="0"/>
              <a:t>قرارات الهيئة العليا واجبة النفاذ من تاريخ صدورها.</a:t>
            </a:r>
          </a:p>
          <a:p>
            <a:pPr algn="r" eaLnBrk="1" hangingPunct="1">
              <a:lnSpc>
                <a:spcPct val="90000"/>
              </a:lnSpc>
              <a:buFontTx/>
              <a:buChar char="•"/>
            </a:pPr>
            <a:r>
              <a:rPr lang="ar-SA" sz="2800" smtClean="0"/>
              <a:t>للهيئة العليا الحق في الفصل في جميع المخالفات الصادرة عن النظام.</a:t>
            </a:r>
          </a:p>
          <a:p>
            <a:pPr algn="r" eaLnBrk="1" hangingPunct="1">
              <a:lnSpc>
                <a:spcPct val="90000"/>
              </a:lnSpc>
              <a:buFontTx/>
              <a:buChar char="•"/>
            </a:pPr>
            <a:r>
              <a:rPr lang="ar-SA" sz="2800" smtClean="0"/>
              <a:t>لها حق طلب إحضار أي شخص لاستجوابه.</a:t>
            </a:r>
          </a:p>
          <a:p>
            <a:pPr algn="r" eaLnBrk="1" hangingPunct="1">
              <a:lnSpc>
                <a:spcPct val="90000"/>
              </a:lnSpc>
              <a:buFontTx/>
              <a:buChar char="•"/>
            </a:pPr>
            <a:r>
              <a:rPr lang="ar-SA" sz="2800" smtClean="0"/>
              <a:t>لها حق الدخول إلى المنشأة للتحقيق.                </a:t>
            </a:r>
            <a:r>
              <a:rPr lang="ar-SA" sz="1400" smtClean="0"/>
              <a:t>م 219</a:t>
            </a:r>
            <a:endParaRPr lang="ar-SA" sz="2800" smtClean="0"/>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عنصر نائب لرقم الشريحة 5"/>
          <p:cNvSpPr>
            <a:spLocks noGrp="1"/>
          </p:cNvSpPr>
          <p:nvPr>
            <p:ph type="sldNum" sz="quarter" idx="12"/>
          </p:nvPr>
        </p:nvSpPr>
        <p:spPr>
          <a:noFill/>
        </p:spPr>
        <p:txBody>
          <a:bodyPr/>
          <a:lstStyle/>
          <a:p>
            <a:fld id="{646F86F9-5629-41D8-B56B-D08B0DF8474D}" type="slidenum">
              <a:rPr lang="ar-SA" smtClean="0"/>
              <a:pPr/>
              <a:t>98</a:t>
            </a:fld>
            <a:endParaRPr lang="en-US" smtClean="0"/>
          </a:p>
        </p:txBody>
      </p:sp>
      <p:sp>
        <p:nvSpPr>
          <p:cNvPr id="101379" name="Rectangle 2"/>
          <p:cNvSpPr>
            <a:spLocks noGrp="1" noChangeArrowheads="1"/>
          </p:cNvSpPr>
          <p:nvPr>
            <p:ph type="ctrTitle"/>
          </p:nvPr>
        </p:nvSpPr>
        <p:spPr>
          <a:xfrm>
            <a:off x="685800" y="609600"/>
            <a:ext cx="7772400" cy="1470025"/>
          </a:xfrm>
        </p:spPr>
        <p:txBody>
          <a:bodyPr/>
          <a:lstStyle/>
          <a:p>
            <a:pPr eaLnBrk="1" hangingPunct="1"/>
            <a:r>
              <a:rPr lang="ar-SA" sz="5400" b="1" u="sng" smtClean="0"/>
              <a:t>امتناع النظر</a:t>
            </a:r>
            <a:endParaRPr lang="en-US" sz="5400" b="1" u="sng" smtClean="0"/>
          </a:p>
        </p:txBody>
      </p:sp>
      <p:sp>
        <p:nvSpPr>
          <p:cNvPr id="101380" name="Rectangle 3"/>
          <p:cNvSpPr>
            <a:spLocks noGrp="1" noChangeArrowheads="1"/>
          </p:cNvSpPr>
          <p:nvPr>
            <p:ph type="subTitle" idx="1"/>
          </p:nvPr>
        </p:nvSpPr>
        <p:spPr>
          <a:xfrm>
            <a:off x="1447800" y="2133600"/>
            <a:ext cx="6400800" cy="3657600"/>
          </a:xfrm>
        </p:spPr>
        <p:txBody>
          <a:bodyPr/>
          <a:lstStyle/>
          <a:p>
            <a:pPr algn="r" eaLnBrk="1" hangingPunct="1">
              <a:lnSpc>
                <a:spcPct val="90000"/>
              </a:lnSpc>
              <a:buFontTx/>
              <a:buChar char="•"/>
            </a:pPr>
            <a:r>
              <a:rPr lang="ar-SA" smtClean="0"/>
              <a:t>لا يجوز النظر في أي دعوى بعد مرور 12 شهر من تاريخ انتهاء علاقة العمل . </a:t>
            </a:r>
          </a:p>
          <a:p>
            <a:pPr algn="r" eaLnBrk="1" hangingPunct="1">
              <a:lnSpc>
                <a:spcPct val="90000"/>
              </a:lnSpc>
              <a:buFontTx/>
              <a:buChar char="•"/>
            </a:pPr>
            <a:r>
              <a:rPr lang="ar-SA" smtClean="0"/>
              <a:t>أي دعوى تتعلق بالنظام السابق بعد 12 شهر.</a:t>
            </a:r>
          </a:p>
          <a:p>
            <a:pPr algn="r" eaLnBrk="1" hangingPunct="1">
              <a:lnSpc>
                <a:spcPct val="90000"/>
              </a:lnSpc>
              <a:buFontTx/>
              <a:buChar char="•"/>
            </a:pPr>
            <a:r>
              <a:rPr lang="ar-SA" smtClean="0"/>
              <a:t>لا تنظر أي دعوى بعد مرور  12 شهر في مخالفات النظام الحالي.</a:t>
            </a:r>
          </a:p>
          <a:p>
            <a:pPr algn="r" eaLnBrk="1" hangingPunct="1">
              <a:lnSpc>
                <a:spcPct val="90000"/>
              </a:lnSpc>
              <a:buFontTx/>
              <a:buChar char="•"/>
            </a:pPr>
            <a:r>
              <a:rPr lang="ar-SA" smtClean="0"/>
              <a:t>العبرة بتاريخ وقوع المخالفة</a:t>
            </a:r>
            <a:r>
              <a:rPr lang="ar-SA" sz="4000" smtClean="0"/>
              <a:t>.</a:t>
            </a:r>
          </a:p>
          <a:p>
            <a:pPr eaLnBrk="1" hangingPunct="1">
              <a:lnSpc>
                <a:spcPct val="90000"/>
              </a:lnSpc>
            </a:pPr>
            <a:r>
              <a:rPr lang="ar-SA" sz="4000" smtClean="0"/>
              <a:t>				</a:t>
            </a:r>
            <a:r>
              <a:rPr lang="ar-SA" sz="1800" smtClean="0"/>
              <a:t>م222</a:t>
            </a:r>
            <a:endParaRPr lang="en-US" sz="4000" smtClean="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عنصر نائب لرقم الشريحة 5"/>
          <p:cNvSpPr>
            <a:spLocks noGrp="1"/>
          </p:cNvSpPr>
          <p:nvPr>
            <p:ph type="sldNum" sz="quarter" idx="12"/>
          </p:nvPr>
        </p:nvSpPr>
        <p:spPr>
          <a:noFill/>
        </p:spPr>
        <p:txBody>
          <a:bodyPr/>
          <a:lstStyle/>
          <a:p>
            <a:fld id="{1DE0C9F8-442E-430C-BC4F-E04BC5CDDE27}" type="slidenum">
              <a:rPr lang="ar-SA" smtClean="0"/>
              <a:pPr/>
              <a:t>99</a:t>
            </a:fld>
            <a:endParaRPr lang="en-US" smtClean="0"/>
          </a:p>
        </p:txBody>
      </p:sp>
      <p:sp>
        <p:nvSpPr>
          <p:cNvPr id="102403" name="Rectangle 2"/>
          <p:cNvSpPr>
            <a:spLocks noGrp="1" noChangeArrowheads="1"/>
          </p:cNvSpPr>
          <p:nvPr>
            <p:ph type="ctrTitle"/>
          </p:nvPr>
        </p:nvSpPr>
        <p:spPr>
          <a:xfrm>
            <a:off x="685800" y="609600"/>
            <a:ext cx="7772400" cy="1470025"/>
          </a:xfrm>
        </p:spPr>
        <p:txBody>
          <a:bodyPr/>
          <a:lstStyle/>
          <a:p>
            <a:pPr eaLnBrk="1" hangingPunct="1"/>
            <a:r>
              <a:rPr lang="ar-SA" sz="5400" b="1" smtClean="0"/>
              <a:t>شروط التحكيم </a:t>
            </a:r>
            <a:endParaRPr lang="en-US" sz="5400" b="1" smtClean="0"/>
          </a:p>
        </p:txBody>
      </p:sp>
      <p:sp>
        <p:nvSpPr>
          <p:cNvPr id="102404" name="Rectangle 3"/>
          <p:cNvSpPr>
            <a:spLocks noGrp="1" noChangeArrowheads="1"/>
          </p:cNvSpPr>
          <p:nvPr>
            <p:ph type="subTitle" idx="1"/>
          </p:nvPr>
        </p:nvSpPr>
        <p:spPr>
          <a:xfrm>
            <a:off x="1447800" y="2362200"/>
            <a:ext cx="6400800" cy="3429000"/>
          </a:xfrm>
        </p:spPr>
        <p:txBody>
          <a:bodyPr/>
          <a:lstStyle/>
          <a:p>
            <a:pPr algn="r" eaLnBrk="1" hangingPunct="1">
              <a:lnSpc>
                <a:spcPct val="90000"/>
              </a:lnSpc>
              <a:buFontTx/>
              <a:buChar char="•"/>
            </a:pPr>
            <a:r>
              <a:rPr lang="ar-SA" sz="4000" smtClean="0"/>
              <a:t> يجوز تطبيق شرط التحكيم في العقد أو بعد سريان الدعوى.</a:t>
            </a:r>
          </a:p>
          <a:p>
            <a:pPr eaLnBrk="1" hangingPunct="1">
              <a:lnSpc>
                <a:spcPct val="90000"/>
              </a:lnSpc>
            </a:pPr>
            <a:r>
              <a:rPr lang="ar-SA" sz="4000" smtClean="0"/>
              <a:t>				</a:t>
            </a:r>
            <a:endParaRPr lang="en-US" sz="40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7047</TotalTime>
  <Words>5485</Words>
  <Application>Microsoft Office PowerPoint</Application>
  <PresentationFormat>عرض على الشاشة (3:4)‏</PresentationFormat>
  <Paragraphs>714</Paragraphs>
  <Slides>105</Slides>
  <Notes>0</Notes>
  <HiddenSlides>0</HiddenSlides>
  <MMClips>0</MMClips>
  <ScaleCrop>false</ScaleCrop>
  <HeadingPairs>
    <vt:vector size="6" baseType="variant">
      <vt:variant>
        <vt:lpstr>الخطوط المستخدمة</vt:lpstr>
      </vt:variant>
      <vt:variant>
        <vt:i4>1</vt:i4>
      </vt:variant>
      <vt:variant>
        <vt:lpstr>سمة</vt:lpstr>
      </vt:variant>
      <vt:variant>
        <vt:i4>1</vt:i4>
      </vt:variant>
      <vt:variant>
        <vt:lpstr>عناوين الشرائح</vt:lpstr>
      </vt:variant>
      <vt:variant>
        <vt:i4>105</vt:i4>
      </vt:variant>
    </vt:vector>
  </HeadingPairs>
  <TitlesOfParts>
    <vt:vector size="107" baseType="lpstr">
      <vt:lpstr>Arial</vt:lpstr>
      <vt:lpstr>Default Design</vt:lpstr>
      <vt:lpstr>نظام العمل </vt:lpstr>
      <vt:lpstr>** مقدمة   ** أهمية نظام العمل   - الاجتماعية  - الاقتصادية  </vt:lpstr>
      <vt:lpstr>** تطور نظام العمل في المملكة العربية السعودية </vt:lpstr>
      <vt:lpstr>الشريحة 4</vt:lpstr>
      <vt:lpstr>نظام العمل  الصادر بالمرسوم الملكي الكريم رقم  م/51 وتاريخ 27/8/1426هـ </vt:lpstr>
      <vt:lpstr>خصائص نظام العمل</vt:lpstr>
      <vt:lpstr>ب - الطابع الواقعي </vt:lpstr>
      <vt:lpstr>ج – من حيث قواعد الاثبات </vt:lpstr>
      <vt:lpstr>..</vt:lpstr>
      <vt:lpstr>التعريفات والاحكام العامة  اولا : التعريفات </vt:lpstr>
      <vt:lpstr>ب : الاجر الفعلي</vt:lpstr>
      <vt:lpstr>ج – الخدمة المستمرة  </vt:lpstr>
      <vt:lpstr>رابعاً : الاحكام العامة</vt:lpstr>
      <vt:lpstr>ب : الخاضعون لنظام العمل</vt:lpstr>
      <vt:lpstr>ج: المستثنون من سريان نظام العمل</vt:lpstr>
      <vt:lpstr>د : بطلان الشرط المخالف</vt:lpstr>
      <vt:lpstr>اللغة المطبقة</vt:lpstr>
      <vt:lpstr>التقويم المعتمد</vt:lpstr>
      <vt:lpstr>تعدد اصحاب العمل</vt:lpstr>
      <vt:lpstr>معرفة احكام النظام</vt:lpstr>
      <vt:lpstr>اعتماد اللائحة من الوزارة </vt:lpstr>
      <vt:lpstr>اللوائح الإرشادية </vt:lpstr>
      <vt:lpstr>استمرار الخدمة وضمان الحقوق </vt:lpstr>
      <vt:lpstr>ديون العامل</vt:lpstr>
      <vt:lpstr>إساءة استخدام النظام</vt:lpstr>
      <vt:lpstr>استقطاب السعوديين </vt:lpstr>
      <vt:lpstr>تشغيل المعاقين </vt:lpstr>
      <vt:lpstr>نقص قدرات العامل نتيجة الاصابة</vt:lpstr>
      <vt:lpstr>توظيف المواطنين </vt:lpstr>
      <vt:lpstr>عدم المنافسة للسعوديين </vt:lpstr>
      <vt:lpstr>تجديد العقد لغير السعوديين </vt:lpstr>
      <vt:lpstr>العمل بما يتفق مع مهنة العامل</vt:lpstr>
      <vt:lpstr>العمل لدى الغير </vt:lpstr>
      <vt:lpstr>الرسوم الحكومية </vt:lpstr>
      <vt:lpstr>التدريب والتأهيل </vt:lpstr>
      <vt:lpstr>أحقية إنهاء عقد  التدريب </vt:lpstr>
      <vt:lpstr>ما يسري على عقد التدريب </vt:lpstr>
      <vt:lpstr>عقد العمل  </vt:lpstr>
      <vt:lpstr>خصائص عقد العمل </vt:lpstr>
      <vt:lpstr>البيانات الأساسية في العقد</vt:lpstr>
      <vt:lpstr>العمل تحت الاختبار والتجربة </vt:lpstr>
      <vt:lpstr>الطبيعة القانونية لعقد  العمل تحت الاختبار </vt:lpstr>
      <vt:lpstr>كيفية انتهاء العقد المحدد المدة</vt:lpstr>
      <vt:lpstr>طريقة  إنهاء العقد الغير محدد المدة</vt:lpstr>
      <vt:lpstr>نقل العامل </vt:lpstr>
      <vt:lpstr>تغيير طريقة العقد </vt:lpstr>
      <vt:lpstr>الاختلاف الجوهري للعقد </vt:lpstr>
      <vt:lpstr>( الواجبات وقواعد التأديب)</vt:lpstr>
      <vt:lpstr>منع العامل من اداء عمله المعتاد</vt:lpstr>
      <vt:lpstr>رقابة صاحب العمل </vt:lpstr>
      <vt:lpstr>واجبات العامل  </vt:lpstr>
      <vt:lpstr>قواعد التأديب</vt:lpstr>
      <vt:lpstr>مخالفة الجزاء للنظام </vt:lpstr>
      <vt:lpstr>طريقة الاستجواب  وحق الاعتراض</vt:lpstr>
      <vt:lpstr>الشريحة 55</vt:lpstr>
      <vt:lpstr>انتهاء عقد العمل</vt:lpstr>
      <vt:lpstr>طريقة الانذار والتعويض</vt:lpstr>
      <vt:lpstr>فسخ العقد من قبل صاحب العمل</vt:lpstr>
      <vt:lpstr>فسخ العقد من قبل العامل</vt:lpstr>
      <vt:lpstr>الإنهاء بسبب المرض</vt:lpstr>
      <vt:lpstr>المنافسة وإفشاء الأسرار</vt:lpstr>
      <vt:lpstr>مكافأة نهاية الخدمة</vt:lpstr>
      <vt:lpstr>بعض القيود الاستثنائية على المكافأة</vt:lpstr>
      <vt:lpstr>شروط العمل وظروفه</vt:lpstr>
      <vt:lpstr>أحقية الحسم </vt:lpstr>
      <vt:lpstr>ما يجوز حسمه من الراتب </vt:lpstr>
      <vt:lpstr>كيفية الحسم </vt:lpstr>
      <vt:lpstr>التظلم من الحسم </vt:lpstr>
      <vt:lpstr>تقدير الأجر </vt:lpstr>
      <vt:lpstr>احتساب الأجر </vt:lpstr>
      <vt:lpstr>احتجاز العامل بسبب العمل</vt:lpstr>
      <vt:lpstr>ساعات العمل </vt:lpstr>
      <vt:lpstr>ساعات العمل في المناوبة </vt:lpstr>
      <vt:lpstr>اوقات العمل والراحة </vt:lpstr>
      <vt:lpstr>فترات الصلاة والطعام </vt:lpstr>
      <vt:lpstr>الأعمال التي يستمر فيها العمل دون راحة </vt:lpstr>
      <vt:lpstr>الراحة الاسبوعية </vt:lpstr>
      <vt:lpstr>العمل في الاماكن البعيدة </vt:lpstr>
      <vt:lpstr>أعمال الجرد والتصفية </vt:lpstr>
      <vt:lpstr>طريقة احتساب الاجر الاضافي</vt:lpstr>
      <vt:lpstr>الإجازات</vt:lpstr>
      <vt:lpstr>تابع - الإجازات </vt:lpstr>
      <vt:lpstr>الإجازات الخاصة</vt:lpstr>
      <vt:lpstr>إجازة الحج</vt:lpstr>
      <vt:lpstr>إجازة الامتحان</vt:lpstr>
      <vt:lpstr>الإجازة بدون مرتب</vt:lpstr>
      <vt:lpstr>الإجازة المرضية </vt:lpstr>
      <vt:lpstr>العمل أثناء الإجازة </vt:lpstr>
      <vt:lpstr>تشغيل النساء </vt:lpstr>
      <vt:lpstr>انقطاع المرأة في إجازة الوضع </vt:lpstr>
      <vt:lpstr>عمل المرأة أثناء إجازة الحمل</vt:lpstr>
      <vt:lpstr>الفصل أثناء المرض</vt:lpstr>
      <vt:lpstr>استراحات النساء والمربيات </vt:lpstr>
      <vt:lpstr>تشغيل الأحداث</vt:lpstr>
      <vt:lpstr>عقد العمل البحري</vt:lpstr>
      <vt:lpstr>اختصاص الهيئة الابتدائية </vt:lpstr>
      <vt:lpstr> الهيئة العليا</vt:lpstr>
      <vt:lpstr>امتناع النظر</vt:lpstr>
      <vt:lpstr>شروط التحكيم </vt:lpstr>
      <vt:lpstr>إثارة النزاع السابق</vt:lpstr>
      <vt:lpstr>لائحة المرافعات</vt:lpstr>
      <vt:lpstr>أحكام عامة</vt:lpstr>
      <vt:lpstr>..</vt:lpstr>
      <vt:lpstr>..</vt:lpstr>
      <vt:lpst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يي</dc:title>
  <dc:creator>Aadam</dc:creator>
  <cp:lastModifiedBy>admin</cp:lastModifiedBy>
  <cp:revision>259</cp:revision>
  <dcterms:created xsi:type="dcterms:W3CDTF">2009-05-04T05:07:23Z</dcterms:created>
  <dcterms:modified xsi:type="dcterms:W3CDTF">2011-09-18T09:40:16Z</dcterms:modified>
</cp:coreProperties>
</file>