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6F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66" autoAdjust="0"/>
    <p:restoredTop sz="94624" autoAdjust="0"/>
  </p:normalViewPr>
  <p:slideViewPr>
    <p:cSldViewPr>
      <p:cViewPr>
        <p:scale>
          <a:sx n="77" d="100"/>
          <a:sy n="77" d="100"/>
        </p:scale>
        <p:origin x="-1170"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5D17A91F-D6A1-424E-A3D3-C09BD6B12CA2}" type="datetimeFigureOut">
              <a:rPr lang="ar-SA" smtClean="0"/>
              <a:pPr/>
              <a:t>28/08/33</a:t>
            </a:fld>
            <a:endParaRPr lang="ar-SA"/>
          </a:p>
        </p:txBody>
      </p:sp>
      <p:sp>
        <p:nvSpPr>
          <p:cNvPr id="2" name="Footer Placeholder 1"/>
          <p:cNvSpPr>
            <a:spLocks noGrp="1"/>
          </p:cNvSpPr>
          <p:nvPr>
            <p:ph type="ftr" sz="quarter" idx="11"/>
          </p:nvPr>
        </p:nvSpPr>
        <p:spPr/>
        <p:txBody>
          <a:bodyPr/>
          <a:lstStyle/>
          <a:p>
            <a:endParaRPr lang="ar-SA"/>
          </a:p>
        </p:txBody>
      </p:sp>
      <p:sp>
        <p:nvSpPr>
          <p:cNvPr id="15" name="Slide Number Placeholder 14"/>
          <p:cNvSpPr>
            <a:spLocks noGrp="1"/>
          </p:cNvSpPr>
          <p:nvPr>
            <p:ph type="sldNum" sz="quarter" idx="12"/>
          </p:nvPr>
        </p:nvSpPr>
        <p:spPr>
          <a:xfrm>
            <a:off x="8229600" y="6473952"/>
            <a:ext cx="758952" cy="246888"/>
          </a:xfrm>
        </p:spPr>
        <p:txBody>
          <a:bodyPr/>
          <a:lstStyle/>
          <a:p>
            <a:fld id="{78028E31-AC7A-4682-9480-77FB31242056}"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17A91F-D6A1-424E-A3D3-C09BD6B12CA2}" type="datetimeFigureOut">
              <a:rPr lang="ar-SA" smtClean="0"/>
              <a:pPr/>
              <a:t>28/08/33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8028E31-AC7A-4682-9480-77FB31242056}"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17A91F-D6A1-424E-A3D3-C09BD6B12CA2}" type="datetimeFigureOut">
              <a:rPr lang="ar-SA" smtClean="0"/>
              <a:pPr/>
              <a:t>28/08/33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8028E31-AC7A-4682-9480-77FB31242056}"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5D17A91F-D6A1-424E-A3D3-C09BD6B12CA2}" type="datetimeFigureOut">
              <a:rPr lang="ar-SA" smtClean="0"/>
              <a:pPr/>
              <a:t>28/08/33</a:t>
            </a:fld>
            <a:endParaRPr lang="ar-SA"/>
          </a:p>
        </p:txBody>
      </p:sp>
      <p:sp>
        <p:nvSpPr>
          <p:cNvPr id="19" name="Footer Placeholder 18"/>
          <p:cNvSpPr>
            <a:spLocks noGrp="1"/>
          </p:cNvSpPr>
          <p:nvPr>
            <p:ph type="ftr" sz="quarter" idx="11"/>
          </p:nvPr>
        </p:nvSpPr>
        <p:spPr>
          <a:xfrm>
            <a:off x="3581400" y="76200"/>
            <a:ext cx="2895600" cy="288925"/>
          </a:xfrm>
        </p:spPr>
        <p:txBody>
          <a:bodyPr/>
          <a:lstStyle/>
          <a:p>
            <a:endParaRPr lang="ar-SA"/>
          </a:p>
        </p:txBody>
      </p:sp>
      <p:sp>
        <p:nvSpPr>
          <p:cNvPr id="16" name="Slide Number Placeholder 15"/>
          <p:cNvSpPr>
            <a:spLocks noGrp="1"/>
          </p:cNvSpPr>
          <p:nvPr>
            <p:ph type="sldNum" sz="quarter" idx="12"/>
          </p:nvPr>
        </p:nvSpPr>
        <p:spPr>
          <a:xfrm>
            <a:off x="8229600" y="6473952"/>
            <a:ext cx="758952" cy="246888"/>
          </a:xfrm>
        </p:spPr>
        <p:txBody>
          <a:bodyPr/>
          <a:lstStyle/>
          <a:p>
            <a:fld id="{78028E31-AC7A-4682-9480-77FB31242056}"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5D17A91F-D6A1-424E-A3D3-C09BD6B12CA2}" type="datetimeFigureOut">
              <a:rPr lang="ar-SA" smtClean="0"/>
              <a:pPr/>
              <a:t>28/08/33</a:t>
            </a:fld>
            <a:endParaRPr lang="ar-SA"/>
          </a:p>
        </p:txBody>
      </p:sp>
      <p:sp>
        <p:nvSpPr>
          <p:cNvPr id="11" name="Footer Placeholder 10"/>
          <p:cNvSpPr>
            <a:spLocks noGrp="1"/>
          </p:cNvSpPr>
          <p:nvPr>
            <p:ph type="ftr" sz="quarter" idx="11"/>
          </p:nvPr>
        </p:nvSpPr>
        <p:spPr/>
        <p:txBody>
          <a:bodyPr/>
          <a:lstStyle/>
          <a:p>
            <a:endParaRPr lang="ar-SA"/>
          </a:p>
        </p:txBody>
      </p:sp>
      <p:sp>
        <p:nvSpPr>
          <p:cNvPr id="16" name="Slide Number Placeholder 15"/>
          <p:cNvSpPr>
            <a:spLocks noGrp="1"/>
          </p:cNvSpPr>
          <p:nvPr>
            <p:ph type="sldNum" sz="quarter" idx="12"/>
          </p:nvPr>
        </p:nvSpPr>
        <p:spPr/>
        <p:txBody>
          <a:bodyPr/>
          <a:lstStyle/>
          <a:p>
            <a:fld id="{78028E31-AC7A-4682-9480-77FB31242056}" type="slidenum">
              <a:rPr lang="ar-SA" smtClean="0"/>
              <a:pPr/>
              <a:t>‹#›</a:t>
            </a:fld>
            <a:endParaRPr lang="ar-SA"/>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5D17A91F-D6A1-424E-A3D3-C09BD6B12CA2}" type="datetimeFigureOut">
              <a:rPr lang="ar-SA" smtClean="0"/>
              <a:pPr/>
              <a:t>28/08/33</a:t>
            </a:fld>
            <a:endParaRPr lang="ar-SA"/>
          </a:p>
        </p:txBody>
      </p:sp>
      <p:sp>
        <p:nvSpPr>
          <p:cNvPr id="10" name="Footer Placeholder 9"/>
          <p:cNvSpPr>
            <a:spLocks noGrp="1"/>
          </p:cNvSpPr>
          <p:nvPr>
            <p:ph type="ftr" sz="quarter" idx="11"/>
          </p:nvPr>
        </p:nvSpPr>
        <p:spPr/>
        <p:txBody>
          <a:bodyPr/>
          <a:lstStyle/>
          <a:p>
            <a:endParaRPr lang="ar-SA"/>
          </a:p>
        </p:txBody>
      </p:sp>
      <p:sp>
        <p:nvSpPr>
          <p:cNvPr id="31" name="Slide Number Placeholder 30"/>
          <p:cNvSpPr>
            <a:spLocks noGrp="1"/>
          </p:cNvSpPr>
          <p:nvPr>
            <p:ph type="sldNum" sz="quarter" idx="12"/>
          </p:nvPr>
        </p:nvSpPr>
        <p:spPr/>
        <p:txBody>
          <a:bodyPr/>
          <a:lstStyle/>
          <a:p>
            <a:fld id="{78028E31-AC7A-4682-9480-77FB31242056}"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5D17A91F-D6A1-424E-A3D3-C09BD6B12CA2}" type="datetimeFigureOut">
              <a:rPr lang="ar-SA" smtClean="0"/>
              <a:pPr/>
              <a:t>28/08/33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229600" y="6477000"/>
            <a:ext cx="762000" cy="246888"/>
          </a:xfrm>
        </p:spPr>
        <p:txBody>
          <a:bodyPr/>
          <a:lstStyle/>
          <a:p>
            <a:fld id="{78028E31-AC7A-4682-9480-77FB31242056}" type="slidenum">
              <a:rPr lang="ar-SA" smtClean="0"/>
              <a:pPr/>
              <a:t>‹#›</a:t>
            </a:fld>
            <a:endParaRPr lang="ar-SA"/>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D17A91F-D6A1-424E-A3D3-C09BD6B12CA2}" type="datetimeFigureOut">
              <a:rPr lang="ar-SA" smtClean="0"/>
              <a:pPr/>
              <a:t>28/08/33</a:t>
            </a:fld>
            <a:endParaRPr lang="ar-SA"/>
          </a:p>
        </p:txBody>
      </p:sp>
      <p:sp>
        <p:nvSpPr>
          <p:cNvPr id="21" name="Footer Placeholder 20"/>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8028E31-AC7A-4682-9480-77FB31242056}"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D17A91F-D6A1-424E-A3D3-C09BD6B12CA2}" type="datetimeFigureOut">
              <a:rPr lang="ar-SA" smtClean="0"/>
              <a:pPr/>
              <a:t>28/08/33</a:t>
            </a:fld>
            <a:endParaRPr lang="ar-SA"/>
          </a:p>
        </p:txBody>
      </p:sp>
      <p:sp>
        <p:nvSpPr>
          <p:cNvPr id="24" name="Footer Placeholder 23"/>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78028E31-AC7A-4682-9480-77FB31242056}"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5D17A91F-D6A1-424E-A3D3-C09BD6B12CA2}" type="datetimeFigureOut">
              <a:rPr lang="ar-SA" smtClean="0"/>
              <a:pPr/>
              <a:t>28/08/33</a:t>
            </a:fld>
            <a:endParaRPr lang="ar-SA"/>
          </a:p>
        </p:txBody>
      </p:sp>
      <p:sp>
        <p:nvSpPr>
          <p:cNvPr id="29" name="Footer Placeholder 28"/>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78028E31-AC7A-4682-9480-77FB31242056}"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5D17A91F-D6A1-424E-A3D3-C09BD6B12CA2}" type="datetimeFigureOut">
              <a:rPr lang="ar-SA" smtClean="0"/>
              <a:pPr/>
              <a:t>28/08/33</a:t>
            </a:fld>
            <a:endParaRPr lang="ar-SA"/>
          </a:p>
        </p:txBody>
      </p:sp>
      <p:sp>
        <p:nvSpPr>
          <p:cNvPr id="5" name="Footer Placeholder 4"/>
          <p:cNvSpPr>
            <a:spLocks noGrp="1"/>
          </p:cNvSpPr>
          <p:nvPr>
            <p:ph type="ftr" sz="quarter" idx="11"/>
          </p:nvPr>
        </p:nvSpPr>
        <p:spPr/>
        <p:txBody>
          <a:bodyPr/>
          <a:lstStyle/>
          <a:p>
            <a:endParaRPr lang="ar-SA"/>
          </a:p>
        </p:txBody>
      </p:sp>
      <p:sp>
        <p:nvSpPr>
          <p:cNvPr id="31" name="Slide Number Placeholder 30"/>
          <p:cNvSpPr>
            <a:spLocks noGrp="1"/>
          </p:cNvSpPr>
          <p:nvPr>
            <p:ph type="sldNum" sz="quarter" idx="12"/>
          </p:nvPr>
        </p:nvSpPr>
        <p:spPr/>
        <p:txBody>
          <a:bodyPr/>
          <a:lstStyle/>
          <a:p>
            <a:fld id="{78028E31-AC7A-4682-9480-77FB31242056}" type="slidenum">
              <a:rPr lang="ar-SA" smtClean="0"/>
              <a:pPr/>
              <a:t>‹#›</a:t>
            </a:fld>
            <a:endParaRPr lang="ar-SA"/>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D17A91F-D6A1-424E-A3D3-C09BD6B12CA2}" type="datetimeFigureOut">
              <a:rPr lang="ar-SA" smtClean="0"/>
              <a:pPr/>
              <a:t>28/08/33</a:t>
            </a:fld>
            <a:endParaRPr lang="ar-SA"/>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SA"/>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8028E31-AC7A-4682-9480-77FB31242056}" type="slidenum">
              <a:rPr lang="ar-SA" smtClean="0"/>
              <a:pPr/>
              <a:t>‹#›</a:t>
            </a:fld>
            <a:endParaRPr lang="ar-SA"/>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dirty="0" smtClean="0">
                <a:latin typeface="Arial" pitchFamily="34" charset="0"/>
                <a:cs typeface="Arial" pitchFamily="34" charset="0"/>
              </a:rPr>
              <a:t>المفـــــــعول لأجـــــــــــــــــله </a:t>
            </a:r>
            <a:r>
              <a:rPr lang="ar-SA" b="1" dirty="0" smtClean="0"/>
              <a:t/>
            </a:r>
            <a:br>
              <a:rPr lang="ar-SA" b="1" dirty="0" smtClean="0"/>
            </a:br>
            <a:endParaRPr lang="ar-SA" b="1" dirty="0"/>
          </a:p>
        </p:txBody>
      </p:sp>
      <p:sp>
        <p:nvSpPr>
          <p:cNvPr id="3" name="Subtitle 2"/>
          <p:cNvSpPr>
            <a:spLocks noGrp="1"/>
          </p:cNvSpPr>
          <p:nvPr>
            <p:ph type="subTitle" idx="1"/>
          </p:nvPr>
        </p:nvSpPr>
        <p:spPr/>
        <p:txBody>
          <a:bodyPr>
            <a:normAutofit fontScale="25000" lnSpcReduction="20000"/>
          </a:bodyPr>
          <a:lstStyle/>
          <a:p>
            <a:pPr algn="ctr"/>
            <a:r>
              <a:rPr lang="ar-SA" sz="12800" dirty="0" smtClean="0">
                <a:latin typeface="Arial" pitchFamily="34" charset="0"/>
                <a:cs typeface="Arial" pitchFamily="34" charset="0"/>
              </a:rPr>
              <a:t>بسم الله الرحمن الرحيم</a:t>
            </a:r>
          </a:p>
          <a:p>
            <a:pPr algn="ctr"/>
            <a:endParaRPr lang="ar-SA" sz="12800" dirty="0" smtClean="0">
              <a:latin typeface="Arial" pitchFamily="34" charset="0"/>
              <a:cs typeface="Arial" pitchFamily="34" charset="0"/>
            </a:endParaRPr>
          </a:p>
          <a:p>
            <a:pPr algn="ctr"/>
            <a:r>
              <a:rPr lang="ar-SA" sz="12800" dirty="0" smtClean="0">
                <a:latin typeface="Arial" pitchFamily="34" charset="0"/>
                <a:cs typeface="Arial" pitchFamily="34" charset="0"/>
              </a:rPr>
              <a:t>عرب 101</a:t>
            </a:r>
          </a:p>
          <a:p>
            <a:pPr algn="ctr"/>
            <a:endParaRPr lang="ar-SA" sz="12800" dirty="0" smtClean="0">
              <a:latin typeface="Arial" pitchFamily="34" charset="0"/>
              <a:cs typeface="Arial" pitchFamily="34" charset="0"/>
            </a:endParaRPr>
          </a:p>
          <a:p>
            <a:pPr algn="ctr"/>
            <a:r>
              <a:rPr lang="ar-SA" sz="12800" dirty="0" smtClean="0">
                <a:solidFill>
                  <a:srgbClr val="FF0000"/>
                </a:solidFill>
                <a:latin typeface="Arial" pitchFamily="34" charset="0"/>
                <a:cs typeface="Arial" pitchFamily="34" charset="0"/>
              </a:rPr>
              <a:t>ابـــراهــيم الحـــمزي</a:t>
            </a:r>
          </a:p>
          <a:p>
            <a:r>
              <a:rPr lang="ar-SA" sz="12800" dirty="0" smtClean="0"/>
              <a:t> </a:t>
            </a:r>
          </a:p>
          <a:p>
            <a:pPr algn="ctr"/>
            <a:r>
              <a:rPr lang="ar-SA" sz="12800" dirty="0" smtClean="0">
                <a:solidFill>
                  <a:srgbClr val="0070C0"/>
                </a:solidFill>
                <a:latin typeface="Arial" pitchFamily="34" charset="0"/>
                <a:cs typeface="Arial" pitchFamily="34" charset="0"/>
              </a:rPr>
              <a:t>الدكتـــــــــور : يــــوسف فـــجـــــــــال </a:t>
            </a:r>
          </a:p>
          <a:p>
            <a:pPr algn="ctr"/>
            <a:endParaRPr lang="ar-SA" sz="12800" dirty="0" smtClean="0"/>
          </a:p>
          <a:p>
            <a:pPr algn="ctr"/>
            <a:endParaRPr lang="ar-SA" sz="12800" dirty="0" smtClean="0"/>
          </a:p>
          <a:p>
            <a:endParaRPr lang="ar-SA"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checkerboard(across)">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SA" b="1" dirty="0" smtClean="0">
                <a:latin typeface="Arial" pitchFamily="34" charset="0"/>
                <a:cs typeface="Arial" pitchFamily="34" charset="0"/>
              </a:rPr>
              <a:t>المفعول لأجله</a:t>
            </a:r>
            <a:r>
              <a:rPr lang="ar-SA" dirty="0" smtClean="0">
                <a:latin typeface="Arial" pitchFamily="34" charset="0"/>
                <a:cs typeface="Arial" pitchFamily="34" charset="0"/>
              </a:rPr>
              <a:t>: </a:t>
            </a:r>
            <a:r>
              <a:rPr lang="ar-SA" dirty="0" smtClean="0">
                <a:solidFill>
                  <a:srgbClr val="FF0000"/>
                </a:solidFill>
                <a:latin typeface="Arial" pitchFamily="34" charset="0"/>
                <a:cs typeface="Arial" pitchFamily="34" charset="0"/>
              </a:rPr>
              <a:t>هو عباره عن مصدر منصوب يذكر لبيان سبب حدوث الفعل.</a:t>
            </a:r>
            <a:endParaRPr lang="en-US" dirty="0" smtClean="0">
              <a:solidFill>
                <a:srgbClr val="FF0000"/>
              </a:solidFill>
              <a:latin typeface="Arial" pitchFamily="34" charset="0"/>
              <a:cs typeface="Arial" pitchFamily="34" charset="0"/>
            </a:endParaRPr>
          </a:p>
          <a:p>
            <a:pPr>
              <a:buNone/>
            </a:pPr>
            <a:endParaRPr lang="en-US" dirty="0" smtClean="0">
              <a:solidFill>
                <a:srgbClr val="FF0000"/>
              </a:solidFill>
              <a:latin typeface="Arial" pitchFamily="34" charset="0"/>
              <a:cs typeface="Arial" pitchFamily="34" charset="0"/>
            </a:endParaRPr>
          </a:p>
          <a:p>
            <a:r>
              <a:rPr lang="ar-SA" dirty="0" smtClean="0">
                <a:latin typeface="Arial" pitchFamily="34" charset="0"/>
                <a:cs typeface="Arial" pitchFamily="34" charset="0"/>
              </a:rPr>
              <a:t>ان شاء الله انكم تكونوا فهمتوا المفعول لأجله .</a:t>
            </a:r>
            <a:endParaRPr lang="en-US" dirty="0" smtClean="0">
              <a:latin typeface="Arial" pitchFamily="34" charset="0"/>
              <a:cs typeface="Arial" pitchFamily="34" charset="0"/>
            </a:endParaRPr>
          </a:p>
          <a:p>
            <a:endParaRPr lang="ar-SA" dirty="0" smtClean="0">
              <a:latin typeface="Arial" pitchFamily="34" charset="0"/>
              <a:cs typeface="Arial" pitchFamily="34" charset="0"/>
            </a:endParaRPr>
          </a:p>
          <a:p>
            <a:r>
              <a:rPr lang="ar-SA" dirty="0" smtClean="0">
                <a:latin typeface="Arial" pitchFamily="34" charset="0"/>
                <a:cs typeface="Arial" pitchFamily="34" charset="0"/>
              </a:rPr>
              <a:t>هذا وصلى الله على نبينا محمد وعلى اله وصحبه اجمعين , ان اخطانا فمن انفسنا والشيطان وان اصبنا فمن الله . </a:t>
            </a:r>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ar-SA" dirty="0" smtClean="0"/>
          </a:p>
          <a:p>
            <a:pPr algn="ctr">
              <a:buNone/>
            </a:pPr>
            <a:r>
              <a:rPr lang="en-US" sz="11500" dirty="0" smtClean="0">
                <a:latin typeface="Algerian" pitchFamily="82" charset="0"/>
              </a:rPr>
              <a:t>Thank you</a:t>
            </a:r>
            <a:endParaRPr lang="ar-SA" sz="11500" dirty="0">
              <a:latin typeface="Algerian"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latin typeface="Arial" pitchFamily="34" charset="0"/>
                <a:cs typeface="Arial" pitchFamily="34" charset="0"/>
              </a:rPr>
              <a:t>ما هو المفعول لأجله :</a:t>
            </a:r>
            <a:endParaRPr lang="ar-SA"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ar-SA" sz="2800" b="1" dirty="0" smtClean="0">
                <a:latin typeface="Arial" pitchFamily="34" charset="0"/>
                <a:cs typeface="Arial" pitchFamily="34" charset="0"/>
              </a:rPr>
              <a:t>هو</a:t>
            </a:r>
            <a:r>
              <a:rPr lang="ar-SA" sz="2800" dirty="0" smtClean="0">
                <a:latin typeface="Arial" pitchFamily="34" charset="0"/>
                <a:cs typeface="Arial" pitchFamily="34" charset="0"/>
              </a:rPr>
              <a:t> المصـدر , الــذي يفــهم منــه </a:t>
            </a:r>
            <a:r>
              <a:rPr lang="ar-SA" sz="2800" dirty="0" smtClean="0">
                <a:solidFill>
                  <a:srgbClr val="FF0000"/>
                </a:solidFill>
                <a:latin typeface="Arial" pitchFamily="34" charset="0"/>
                <a:cs typeface="Arial" pitchFamily="34" charset="0"/>
              </a:rPr>
              <a:t>تعــليل</a:t>
            </a:r>
            <a:r>
              <a:rPr lang="ar-SA" sz="2800" dirty="0" smtClean="0">
                <a:latin typeface="Arial" pitchFamily="34" charset="0"/>
                <a:cs typeface="Arial" pitchFamily="34" charset="0"/>
              </a:rPr>
              <a:t> , </a:t>
            </a:r>
            <a:r>
              <a:rPr lang="ar-SA" sz="2800" dirty="0" smtClean="0">
                <a:solidFill>
                  <a:srgbClr val="0070C0"/>
                </a:solidFill>
                <a:latin typeface="Arial" pitchFamily="34" charset="0"/>
                <a:cs typeface="Arial" pitchFamily="34" charset="0"/>
              </a:rPr>
              <a:t>ويشــارك</a:t>
            </a:r>
            <a:r>
              <a:rPr lang="ar-SA" sz="2800" dirty="0" smtClean="0">
                <a:latin typeface="Arial" pitchFamily="34" charset="0"/>
                <a:cs typeface="Arial" pitchFamily="34" charset="0"/>
              </a:rPr>
              <a:t> فـي الوقت والفاعل .</a:t>
            </a:r>
          </a:p>
          <a:p>
            <a:r>
              <a:rPr lang="ar-SA" b="1" dirty="0" smtClean="0">
                <a:latin typeface="Arial" pitchFamily="34" charset="0"/>
                <a:cs typeface="Arial" pitchFamily="34" charset="0"/>
              </a:rPr>
              <a:t>و يكــون حكم المــفعول لأجله </a:t>
            </a:r>
            <a:r>
              <a:rPr lang="ar-SA" dirty="0" smtClean="0">
                <a:latin typeface="Arial" pitchFamily="34" charset="0"/>
                <a:cs typeface="Arial" pitchFamily="34" charset="0"/>
              </a:rPr>
              <a:t>: </a:t>
            </a:r>
            <a:r>
              <a:rPr lang="ar-SA" dirty="0" smtClean="0">
                <a:solidFill>
                  <a:srgbClr val="FF0000"/>
                </a:solidFill>
                <a:latin typeface="Arial" pitchFamily="34" charset="0"/>
                <a:cs typeface="Arial" pitchFamily="34" charset="0"/>
              </a:rPr>
              <a:t>النصـب</a:t>
            </a:r>
            <a:r>
              <a:rPr lang="ar-SA" dirty="0" smtClean="0">
                <a:latin typeface="Arial" pitchFamily="34" charset="0"/>
                <a:cs typeface="Arial" pitchFamily="34" charset="0"/>
              </a:rPr>
              <a:t> .</a:t>
            </a:r>
          </a:p>
          <a:p>
            <a:r>
              <a:rPr lang="ar-SA" b="1" dirty="0" smtClean="0">
                <a:latin typeface="Arial" pitchFamily="34" charset="0"/>
                <a:cs typeface="Arial" pitchFamily="34" charset="0"/>
              </a:rPr>
              <a:t>علامة المفعول لأجله </a:t>
            </a:r>
            <a:r>
              <a:rPr lang="ar-SA" dirty="0" smtClean="0">
                <a:latin typeface="Arial" pitchFamily="34" charset="0"/>
                <a:cs typeface="Arial" pitchFamily="34" charset="0"/>
              </a:rPr>
              <a:t>: </a:t>
            </a:r>
            <a:r>
              <a:rPr lang="ar-SA" dirty="0" smtClean="0">
                <a:solidFill>
                  <a:srgbClr val="00B050"/>
                </a:solidFill>
                <a:latin typeface="Arial" pitchFamily="34" charset="0"/>
                <a:cs typeface="Arial" pitchFamily="34" charset="0"/>
              </a:rPr>
              <a:t>يصلح ان يكون جوابا عن (لماذا).</a:t>
            </a:r>
          </a:p>
          <a:p>
            <a:r>
              <a:rPr lang="ar-SA" b="1" dirty="0" smtClean="0">
                <a:latin typeface="Arial" pitchFamily="34" charset="0"/>
                <a:cs typeface="Arial" pitchFamily="34" charset="0"/>
              </a:rPr>
              <a:t>يجــوز</a:t>
            </a:r>
            <a:r>
              <a:rPr lang="ar-SA" dirty="0" smtClean="0">
                <a:latin typeface="Arial" pitchFamily="34" charset="0"/>
                <a:cs typeface="Arial" pitchFamily="34" charset="0"/>
              </a:rPr>
              <a:t> فــي كل مفـــعول لأجــله </a:t>
            </a:r>
            <a:r>
              <a:rPr lang="ar-SA" dirty="0" smtClean="0">
                <a:solidFill>
                  <a:srgbClr val="FF0000"/>
                </a:solidFill>
                <a:latin typeface="Arial" pitchFamily="34" charset="0"/>
                <a:cs typeface="Arial" pitchFamily="34" charset="0"/>
              </a:rPr>
              <a:t>جــره بــحرف الــجر </a:t>
            </a:r>
            <a:r>
              <a:rPr lang="ar-SA" dirty="0" smtClean="0">
                <a:latin typeface="Arial" pitchFamily="34" charset="0"/>
                <a:cs typeface="Arial" pitchFamily="34" charset="0"/>
              </a:rPr>
              <a:t>(الــلام) , ويــعرب حيـنئذ مــجرورا بــحرف الـــجر , ويــبقى فيــه معـنى التـعليل .</a:t>
            </a:r>
          </a:p>
          <a:p>
            <a:r>
              <a:rPr lang="ar-SA" b="1" dirty="0" smtClean="0">
                <a:latin typeface="Arial" pitchFamily="34" charset="0"/>
                <a:cs typeface="Arial" pitchFamily="34" charset="0"/>
              </a:rPr>
              <a:t>فمثلا</a:t>
            </a:r>
            <a:r>
              <a:rPr lang="ar-SA" dirty="0" smtClean="0">
                <a:latin typeface="Arial" pitchFamily="34" charset="0"/>
                <a:cs typeface="Arial" pitchFamily="34" charset="0"/>
              </a:rPr>
              <a:t> </a:t>
            </a:r>
            <a:r>
              <a:rPr lang="ar-SA" b="1" dirty="0" smtClean="0">
                <a:latin typeface="Arial" pitchFamily="34" charset="0"/>
                <a:cs typeface="Arial" pitchFamily="34" charset="0"/>
              </a:rPr>
              <a:t>نقول في </a:t>
            </a:r>
            <a:r>
              <a:rPr lang="ar-SA" dirty="0" smtClean="0">
                <a:latin typeface="Arial" pitchFamily="34" charset="0"/>
                <a:cs typeface="Arial" pitchFamily="34" charset="0"/>
              </a:rPr>
              <a:t>(اكرمت اخي </a:t>
            </a:r>
            <a:r>
              <a:rPr lang="ar-SA" dirty="0" smtClean="0">
                <a:solidFill>
                  <a:srgbClr val="FF0000"/>
                </a:solidFill>
                <a:latin typeface="Arial" pitchFamily="34" charset="0"/>
                <a:cs typeface="Arial" pitchFamily="34" charset="0"/>
              </a:rPr>
              <a:t>احتراما</a:t>
            </a:r>
            <a:r>
              <a:rPr lang="ar-SA" dirty="0" smtClean="0">
                <a:latin typeface="Arial" pitchFamily="34" charset="0"/>
                <a:cs typeface="Arial" pitchFamily="34" charset="0"/>
              </a:rPr>
              <a:t>) : اكرمت أخي </a:t>
            </a:r>
            <a:r>
              <a:rPr lang="ar-SA" dirty="0" smtClean="0">
                <a:solidFill>
                  <a:srgbClr val="FF0000"/>
                </a:solidFill>
                <a:latin typeface="Arial" pitchFamily="34" charset="0"/>
                <a:cs typeface="Arial" pitchFamily="34" charset="0"/>
              </a:rPr>
              <a:t>للاحترام</a:t>
            </a:r>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b="1" dirty="0" smtClean="0">
                <a:latin typeface="Arial" pitchFamily="34" charset="0"/>
                <a:cs typeface="Arial" pitchFamily="34" charset="0"/>
              </a:rPr>
              <a:t>المفعول لأجله يسمى </a:t>
            </a:r>
            <a:r>
              <a:rPr lang="ar-SA" dirty="0" smtClean="0">
                <a:latin typeface="Arial" pitchFamily="34" charset="0"/>
                <a:cs typeface="Arial" pitchFamily="34" charset="0"/>
              </a:rPr>
              <a:t>: </a:t>
            </a:r>
            <a:r>
              <a:rPr lang="ar-SA" b="1" dirty="0" smtClean="0">
                <a:solidFill>
                  <a:srgbClr val="C00000"/>
                </a:solidFill>
                <a:latin typeface="Arial" pitchFamily="34" charset="0"/>
                <a:cs typeface="Arial" pitchFamily="34" charset="0"/>
              </a:rPr>
              <a:t>المفعول له </a:t>
            </a:r>
            <a:r>
              <a:rPr lang="ar-SA" b="1" dirty="0" smtClean="0">
                <a:latin typeface="Arial" pitchFamily="34" charset="0"/>
                <a:cs typeface="Arial" pitchFamily="34" charset="0"/>
              </a:rPr>
              <a:t>او</a:t>
            </a:r>
            <a:r>
              <a:rPr lang="ar-SA" dirty="0" smtClean="0">
                <a:latin typeface="Arial" pitchFamily="34" charset="0"/>
                <a:cs typeface="Arial" pitchFamily="34" charset="0"/>
              </a:rPr>
              <a:t> </a:t>
            </a:r>
            <a:r>
              <a:rPr lang="ar-SA" b="1" dirty="0" smtClean="0">
                <a:solidFill>
                  <a:srgbClr val="0070C0"/>
                </a:solidFill>
                <a:latin typeface="Arial" pitchFamily="34" charset="0"/>
                <a:cs typeface="Arial" pitchFamily="34" charset="0"/>
              </a:rPr>
              <a:t>المفعول من أجله</a:t>
            </a:r>
            <a:endParaRPr lang="ar-SA" dirty="0">
              <a:latin typeface="Arial" pitchFamily="34" charset="0"/>
              <a:cs typeface="Arial" pitchFamily="34" charset="0"/>
            </a:endParaRPr>
          </a:p>
        </p:txBody>
      </p:sp>
      <p:sp>
        <p:nvSpPr>
          <p:cNvPr id="3" name="Content Placeholder 2"/>
          <p:cNvSpPr>
            <a:spLocks noGrp="1"/>
          </p:cNvSpPr>
          <p:nvPr>
            <p:ph idx="1"/>
          </p:nvPr>
        </p:nvSpPr>
        <p:spPr/>
        <p:txBody>
          <a:bodyPr>
            <a:normAutofit fontScale="32500" lnSpcReduction="20000"/>
          </a:bodyPr>
          <a:lstStyle/>
          <a:p>
            <a:r>
              <a:rPr lang="ar-SA" sz="6000" b="1" dirty="0" smtClean="0">
                <a:latin typeface="Arial" pitchFamily="34" charset="0"/>
                <a:cs typeface="Arial" pitchFamily="34" charset="0"/>
              </a:rPr>
              <a:t>عين المفعول لأجله في الجمل التالية ؟</a:t>
            </a:r>
          </a:p>
          <a:p>
            <a:r>
              <a:rPr lang="ar-SA" sz="6000" b="1" dirty="0" smtClean="0">
                <a:latin typeface="Arial" pitchFamily="34" charset="0"/>
                <a:cs typeface="Arial" pitchFamily="34" charset="0"/>
              </a:rPr>
              <a:t>اغتربت طلبا للحرية .</a:t>
            </a:r>
          </a:p>
          <a:p>
            <a:r>
              <a:rPr lang="ar-SA" sz="6000" dirty="0" smtClean="0">
                <a:solidFill>
                  <a:srgbClr val="0070C0"/>
                </a:solidFill>
                <a:latin typeface="Arial" pitchFamily="34" charset="0"/>
                <a:cs typeface="Arial" pitchFamily="34" charset="0"/>
              </a:rPr>
              <a:t>لماذا اغتربت ؟ </a:t>
            </a:r>
          </a:p>
          <a:p>
            <a:r>
              <a:rPr lang="ar-SA" sz="6000" dirty="0" smtClean="0">
                <a:solidFill>
                  <a:srgbClr val="FF0000"/>
                </a:solidFill>
                <a:latin typeface="Arial" pitchFamily="34" charset="0"/>
                <a:cs typeface="Arial" pitchFamily="34" charset="0"/>
              </a:rPr>
              <a:t>طلبا </a:t>
            </a:r>
            <a:r>
              <a:rPr lang="ar-SA" sz="6000" dirty="0" smtClean="0">
                <a:solidFill>
                  <a:schemeClr val="tx1"/>
                </a:solidFill>
                <a:latin typeface="Arial" pitchFamily="34" charset="0"/>
                <a:cs typeface="Arial" pitchFamily="34" charset="0"/>
              </a:rPr>
              <a:t>للحرية .</a:t>
            </a:r>
            <a:r>
              <a:rPr lang="ar-SA" sz="6000" dirty="0" smtClean="0">
                <a:solidFill>
                  <a:srgbClr val="FF0000"/>
                </a:solidFill>
                <a:latin typeface="Arial" pitchFamily="34" charset="0"/>
                <a:cs typeface="Arial" pitchFamily="34" charset="0"/>
              </a:rPr>
              <a:t>     </a:t>
            </a:r>
            <a:r>
              <a:rPr lang="ar-SA" sz="6000" dirty="0" smtClean="0">
                <a:latin typeface="Arial" pitchFamily="34" charset="0"/>
                <a:cs typeface="Arial" pitchFamily="34" charset="0"/>
              </a:rPr>
              <a:t>	</a:t>
            </a:r>
            <a:endParaRPr lang="en-US" sz="6000" dirty="0" smtClean="0">
              <a:latin typeface="Arial" pitchFamily="34" charset="0"/>
              <a:cs typeface="Arial" pitchFamily="34" charset="0"/>
            </a:endParaRPr>
          </a:p>
          <a:p>
            <a:r>
              <a:rPr lang="ar-SA" sz="6000" b="1" dirty="0" smtClean="0">
                <a:latin typeface="Arial" pitchFamily="34" charset="0"/>
                <a:cs typeface="Arial" pitchFamily="34" charset="0"/>
              </a:rPr>
              <a:t>لازمت البيت استجماما .</a:t>
            </a:r>
          </a:p>
          <a:p>
            <a:r>
              <a:rPr lang="ar-SA" sz="6000" b="1" dirty="0" smtClean="0">
                <a:solidFill>
                  <a:srgbClr val="0070C0"/>
                </a:solidFill>
                <a:latin typeface="Arial" pitchFamily="34" charset="0"/>
                <a:cs typeface="Arial" pitchFamily="34" charset="0"/>
              </a:rPr>
              <a:t> </a:t>
            </a:r>
            <a:r>
              <a:rPr lang="ar-SA" sz="6000" dirty="0" smtClean="0">
                <a:solidFill>
                  <a:srgbClr val="0070C0"/>
                </a:solidFill>
                <a:latin typeface="Arial" pitchFamily="34" charset="0"/>
                <a:cs typeface="Arial" pitchFamily="34" charset="0"/>
              </a:rPr>
              <a:t>لماذا لازمت البيت ؟ </a:t>
            </a:r>
          </a:p>
          <a:p>
            <a:r>
              <a:rPr lang="ar-SA" sz="6000" dirty="0" smtClean="0">
                <a:solidFill>
                  <a:srgbClr val="FF0000"/>
                </a:solidFill>
                <a:latin typeface="Arial" pitchFamily="34" charset="0"/>
                <a:cs typeface="Arial" pitchFamily="34" charset="0"/>
              </a:rPr>
              <a:t>للاستجمام .</a:t>
            </a:r>
            <a:r>
              <a:rPr lang="ar-SA" sz="6000" b="1" dirty="0" smtClean="0">
                <a:latin typeface="Arial" pitchFamily="34" charset="0"/>
                <a:cs typeface="Arial" pitchFamily="34" charset="0"/>
              </a:rPr>
              <a:t>	</a:t>
            </a:r>
            <a:endParaRPr lang="en-US" sz="6000" b="1" dirty="0" smtClean="0">
              <a:latin typeface="Arial" pitchFamily="34" charset="0"/>
              <a:cs typeface="Arial" pitchFamily="34" charset="0"/>
            </a:endParaRPr>
          </a:p>
          <a:p>
            <a:r>
              <a:rPr lang="ar-SA" sz="6000" b="1" dirty="0" smtClean="0">
                <a:latin typeface="Arial" pitchFamily="34" charset="0"/>
                <a:cs typeface="Arial" pitchFamily="34" charset="0"/>
              </a:rPr>
              <a:t>زرت الوالدة رغبة في الرضا .</a:t>
            </a:r>
          </a:p>
          <a:p>
            <a:r>
              <a:rPr lang="ar-SA" sz="6000" dirty="0" smtClean="0">
                <a:solidFill>
                  <a:srgbClr val="0070C0"/>
                </a:solidFill>
                <a:latin typeface="Arial" pitchFamily="34" charset="0"/>
                <a:cs typeface="Arial" pitchFamily="34" charset="0"/>
              </a:rPr>
              <a:t>لماذا زرت الوالدة ؟ </a:t>
            </a:r>
          </a:p>
          <a:p>
            <a:r>
              <a:rPr lang="ar-SA" sz="6000" dirty="0" smtClean="0">
                <a:solidFill>
                  <a:srgbClr val="FF0000"/>
                </a:solidFill>
                <a:latin typeface="Arial" pitchFamily="34" charset="0"/>
                <a:cs typeface="Arial" pitchFamily="34" charset="0"/>
              </a:rPr>
              <a:t>رغبة </a:t>
            </a:r>
            <a:r>
              <a:rPr lang="ar-SA" sz="6000" dirty="0" smtClean="0">
                <a:solidFill>
                  <a:schemeClr val="tx1"/>
                </a:solidFill>
                <a:latin typeface="Arial" pitchFamily="34" charset="0"/>
                <a:cs typeface="Arial" pitchFamily="34" charset="0"/>
              </a:rPr>
              <a:t>في الرضا </a:t>
            </a:r>
            <a:r>
              <a:rPr lang="ar-SA" sz="6000" dirty="0" smtClean="0">
                <a:latin typeface="Arial" pitchFamily="34" charset="0"/>
                <a:cs typeface="Arial" pitchFamily="34" charset="0"/>
              </a:rPr>
              <a:t>.</a:t>
            </a:r>
          </a:p>
          <a:p>
            <a:r>
              <a:rPr lang="ar-SA" sz="6000" b="1" dirty="0" smtClean="0">
                <a:latin typeface="Arial" pitchFamily="34" charset="0"/>
                <a:cs typeface="Arial" pitchFamily="34" charset="0"/>
              </a:rPr>
              <a:t>اسامح الصديق حفاظا على المودة.</a:t>
            </a:r>
          </a:p>
          <a:p>
            <a:r>
              <a:rPr lang="ar-SA" sz="6000" b="1" dirty="0" smtClean="0">
                <a:solidFill>
                  <a:srgbClr val="0070C0"/>
                </a:solidFill>
                <a:latin typeface="Arial" pitchFamily="34" charset="0"/>
                <a:cs typeface="Arial" pitchFamily="34" charset="0"/>
              </a:rPr>
              <a:t> </a:t>
            </a:r>
            <a:r>
              <a:rPr lang="ar-SA" sz="6000" dirty="0" smtClean="0">
                <a:solidFill>
                  <a:srgbClr val="0070C0"/>
                </a:solidFill>
                <a:latin typeface="Arial" pitchFamily="34" charset="0"/>
                <a:cs typeface="Arial" pitchFamily="34" charset="0"/>
              </a:rPr>
              <a:t>لماذا اسامح الصديق ؟ </a:t>
            </a:r>
          </a:p>
          <a:p>
            <a:r>
              <a:rPr lang="ar-SA" sz="6000" dirty="0" smtClean="0">
                <a:solidFill>
                  <a:srgbClr val="FF0000"/>
                </a:solidFill>
                <a:latin typeface="Arial" pitchFamily="34" charset="0"/>
                <a:cs typeface="Arial" pitchFamily="34" charset="0"/>
              </a:rPr>
              <a:t>حفاظا </a:t>
            </a:r>
            <a:r>
              <a:rPr lang="ar-SA" sz="6000" dirty="0" smtClean="0">
                <a:solidFill>
                  <a:schemeClr val="tx1"/>
                </a:solidFill>
                <a:latin typeface="Arial" pitchFamily="34" charset="0"/>
                <a:cs typeface="Arial" pitchFamily="34" charset="0"/>
              </a:rPr>
              <a:t>على المودة. </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linds(horizont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linds(horizontal)">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linds(horizontal)">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blinds(horizontal)">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blinds(horizontal)">
                                      <p:cBhvr>
                                        <p:cTn id="57" dur="5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blinds(horizontal)">
                                      <p:cBhvr>
                                        <p:cTn id="62" dur="500"/>
                                        <p:tgtEl>
                                          <p:spTgt spid="3">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Effect transition="in" filter="blinds(horizontal)">
                                      <p:cBhvr>
                                        <p:cTn id="67" dur="500"/>
                                        <p:tgtEl>
                                          <p:spTgt spid="3">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3">
                                            <p:txEl>
                                              <p:pRg st="12" end="12"/>
                                            </p:txEl>
                                          </p:spTgt>
                                        </p:tgtEl>
                                        <p:attrNameLst>
                                          <p:attrName>style.visibility</p:attrName>
                                        </p:attrNameLst>
                                      </p:cBhvr>
                                      <p:to>
                                        <p:strVal val="visible"/>
                                      </p:to>
                                    </p:set>
                                    <p:animEffect transition="in" filter="blinds(horizontal)">
                                      <p:cBhvr>
                                        <p:cTn id="72"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sz="5400" b="1" dirty="0" smtClean="0">
                <a:latin typeface="Arial" pitchFamily="34" charset="0"/>
                <a:cs typeface="Arial" pitchFamily="34" charset="0"/>
              </a:rPr>
              <a:t>تابع أمثلة على المفعول لأجله :</a:t>
            </a:r>
            <a:endParaRPr lang="ar-SA" sz="5400" b="1" dirty="0">
              <a:latin typeface="Arial" pitchFamily="34" charset="0"/>
              <a:cs typeface="Arial" pitchFamily="34" charset="0"/>
            </a:endParaRPr>
          </a:p>
        </p:txBody>
      </p:sp>
      <p:sp>
        <p:nvSpPr>
          <p:cNvPr id="3" name="Content Placeholder 2"/>
          <p:cNvSpPr>
            <a:spLocks noGrp="1"/>
          </p:cNvSpPr>
          <p:nvPr>
            <p:ph idx="1"/>
          </p:nvPr>
        </p:nvSpPr>
        <p:spPr/>
        <p:txBody>
          <a:bodyPr>
            <a:normAutofit fontScale="55000" lnSpcReduction="20000"/>
          </a:bodyPr>
          <a:lstStyle/>
          <a:p>
            <a:r>
              <a:rPr lang="ar-SA" sz="3800" b="1" dirty="0" smtClean="0">
                <a:latin typeface="Arial" pitchFamily="34" charset="0"/>
                <a:cs typeface="Arial" pitchFamily="34" charset="0"/>
              </a:rPr>
              <a:t>استرحت طلبا للراحة .</a:t>
            </a:r>
          </a:p>
          <a:p>
            <a:r>
              <a:rPr lang="ar-SA" sz="3800" dirty="0" smtClean="0">
                <a:solidFill>
                  <a:srgbClr val="0070C0"/>
                </a:solidFill>
                <a:latin typeface="Arial" pitchFamily="34" charset="0"/>
                <a:cs typeface="Arial" pitchFamily="34" charset="0"/>
              </a:rPr>
              <a:t>لماذا استرحت ؟ </a:t>
            </a:r>
          </a:p>
          <a:p>
            <a:r>
              <a:rPr lang="ar-SA" sz="3800" dirty="0" smtClean="0">
                <a:solidFill>
                  <a:srgbClr val="FF0000"/>
                </a:solidFill>
                <a:latin typeface="Arial" pitchFamily="34" charset="0"/>
                <a:cs typeface="Arial" pitchFamily="34" charset="0"/>
              </a:rPr>
              <a:t>طلبا </a:t>
            </a:r>
            <a:r>
              <a:rPr lang="ar-SA" sz="3800" dirty="0" smtClean="0">
                <a:solidFill>
                  <a:schemeClr val="tx1"/>
                </a:solidFill>
                <a:latin typeface="Arial" pitchFamily="34" charset="0"/>
                <a:cs typeface="Arial" pitchFamily="34" charset="0"/>
              </a:rPr>
              <a:t>للراحة .</a:t>
            </a:r>
            <a:endParaRPr lang="en-US" sz="3800" dirty="0" smtClean="0">
              <a:solidFill>
                <a:schemeClr val="tx1"/>
              </a:solidFill>
              <a:latin typeface="Arial" pitchFamily="34" charset="0"/>
              <a:cs typeface="Arial" pitchFamily="34" charset="0"/>
            </a:endParaRPr>
          </a:p>
          <a:p>
            <a:r>
              <a:rPr lang="ar-SA" sz="3800" b="1" dirty="0" smtClean="0">
                <a:latin typeface="Arial" pitchFamily="34" charset="0"/>
                <a:cs typeface="Arial" pitchFamily="34" charset="0"/>
              </a:rPr>
              <a:t>اتحفظ في كلامي خشية الزلل .</a:t>
            </a:r>
          </a:p>
          <a:p>
            <a:r>
              <a:rPr lang="ar-SA" dirty="0" smtClean="0">
                <a:solidFill>
                  <a:srgbClr val="0070C0"/>
                </a:solidFill>
                <a:latin typeface="Arial" pitchFamily="34" charset="0"/>
                <a:cs typeface="Arial" pitchFamily="34" charset="0"/>
              </a:rPr>
              <a:t>لماذا اتحفظ في كلامي؟</a:t>
            </a:r>
          </a:p>
          <a:p>
            <a:r>
              <a:rPr lang="ar-SA" dirty="0" smtClean="0">
                <a:latin typeface="Arial" pitchFamily="34" charset="0"/>
                <a:cs typeface="Arial" pitchFamily="34" charset="0"/>
              </a:rPr>
              <a:t> </a:t>
            </a:r>
            <a:r>
              <a:rPr lang="ar-SA" dirty="0" smtClean="0">
                <a:solidFill>
                  <a:srgbClr val="FF0000"/>
                </a:solidFill>
                <a:latin typeface="Arial" pitchFamily="34" charset="0"/>
                <a:cs typeface="Arial" pitchFamily="34" charset="0"/>
              </a:rPr>
              <a:t>لخشية </a:t>
            </a:r>
            <a:r>
              <a:rPr lang="ar-SA" dirty="0" smtClean="0">
                <a:solidFill>
                  <a:schemeClr val="tx1"/>
                </a:solidFill>
                <a:latin typeface="Arial" pitchFamily="34" charset="0"/>
                <a:cs typeface="Arial" pitchFamily="34" charset="0"/>
              </a:rPr>
              <a:t>الزلل.</a:t>
            </a:r>
            <a:endParaRPr lang="en-US" sz="3800" dirty="0" smtClean="0">
              <a:solidFill>
                <a:schemeClr val="tx1"/>
              </a:solidFill>
              <a:latin typeface="Arial" pitchFamily="34" charset="0"/>
              <a:cs typeface="Arial" pitchFamily="34" charset="0"/>
            </a:endParaRPr>
          </a:p>
          <a:p>
            <a:r>
              <a:rPr lang="ar-SA" sz="3800" b="1" dirty="0" smtClean="0">
                <a:latin typeface="Arial" pitchFamily="34" charset="0"/>
                <a:cs typeface="Arial" pitchFamily="34" charset="0"/>
              </a:rPr>
              <a:t>أسأل العالم قصد المعرفة .</a:t>
            </a:r>
          </a:p>
          <a:p>
            <a:r>
              <a:rPr lang="ar-SA" sz="3800" dirty="0" smtClean="0">
                <a:solidFill>
                  <a:srgbClr val="0070C0"/>
                </a:solidFill>
                <a:latin typeface="Arial" pitchFamily="34" charset="0"/>
                <a:cs typeface="Arial" pitchFamily="34" charset="0"/>
              </a:rPr>
              <a:t>لماذا أسأل العالم ؟ </a:t>
            </a:r>
          </a:p>
          <a:p>
            <a:r>
              <a:rPr lang="ar-SA" sz="3800" dirty="0" smtClean="0">
                <a:solidFill>
                  <a:srgbClr val="FF0000"/>
                </a:solidFill>
                <a:latin typeface="Arial" pitchFamily="34" charset="0"/>
                <a:cs typeface="Arial" pitchFamily="34" charset="0"/>
              </a:rPr>
              <a:t>لقصد </a:t>
            </a:r>
            <a:r>
              <a:rPr lang="ar-SA" sz="3800" dirty="0" smtClean="0">
                <a:solidFill>
                  <a:schemeClr val="tx1"/>
                </a:solidFill>
                <a:latin typeface="Arial" pitchFamily="34" charset="0"/>
                <a:cs typeface="Arial" pitchFamily="34" charset="0"/>
              </a:rPr>
              <a:t>المعرفة</a:t>
            </a:r>
            <a:r>
              <a:rPr lang="ar-SA" sz="3800" dirty="0" smtClean="0">
                <a:solidFill>
                  <a:srgbClr val="FF0000"/>
                </a:solidFill>
                <a:latin typeface="Arial" pitchFamily="34" charset="0"/>
                <a:cs typeface="Arial" pitchFamily="34" charset="0"/>
              </a:rPr>
              <a:t> </a:t>
            </a:r>
            <a:r>
              <a:rPr lang="ar-SA" sz="3800" dirty="0" smtClean="0">
                <a:latin typeface="Arial" pitchFamily="34" charset="0"/>
                <a:cs typeface="Arial" pitchFamily="34" charset="0"/>
              </a:rPr>
              <a:t>.	</a:t>
            </a:r>
            <a:endParaRPr lang="en-US" sz="3800" dirty="0" smtClean="0">
              <a:latin typeface="Arial" pitchFamily="34" charset="0"/>
              <a:cs typeface="Arial" pitchFamily="34" charset="0"/>
            </a:endParaRPr>
          </a:p>
          <a:p>
            <a:r>
              <a:rPr lang="ar-SA" sz="3800" b="1" dirty="0" smtClean="0">
                <a:latin typeface="Arial" pitchFamily="34" charset="0"/>
                <a:cs typeface="Arial" pitchFamily="34" charset="0"/>
              </a:rPr>
              <a:t>ألتزم الهدوء في السوق حذر الحوادث .</a:t>
            </a:r>
          </a:p>
          <a:p>
            <a:r>
              <a:rPr lang="ar-SA" sz="3800" dirty="0" smtClean="0">
                <a:solidFill>
                  <a:srgbClr val="0070C0"/>
                </a:solidFill>
                <a:latin typeface="Arial" pitchFamily="34" charset="0"/>
                <a:cs typeface="Arial" pitchFamily="34" charset="0"/>
              </a:rPr>
              <a:t>لماذا ألتزم الهدوء في السوق ؟ </a:t>
            </a:r>
          </a:p>
          <a:p>
            <a:r>
              <a:rPr lang="ar-SA" sz="3800" dirty="0" smtClean="0">
                <a:solidFill>
                  <a:srgbClr val="FF0000"/>
                </a:solidFill>
                <a:latin typeface="Arial" pitchFamily="34" charset="0"/>
                <a:cs typeface="Arial" pitchFamily="34" charset="0"/>
              </a:rPr>
              <a:t>لحذر </a:t>
            </a:r>
            <a:r>
              <a:rPr lang="ar-SA" sz="3800" dirty="0" smtClean="0">
                <a:solidFill>
                  <a:schemeClr val="tx1"/>
                </a:solidFill>
                <a:latin typeface="Arial" pitchFamily="34" charset="0"/>
                <a:cs typeface="Arial" pitchFamily="34" charset="0"/>
              </a:rPr>
              <a:t>الحوادث.</a:t>
            </a:r>
          </a:p>
          <a:p>
            <a:pPr>
              <a:buNone/>
            </a:pPr>
            <a:endParaRPr lang="ar-SA" sz="3800" dirty="0" smtClean="0">
              <a:latin typeface="Arial" pitchFamily="34" charset="0"/>
              <a:cs typeface="Arial" pitchFamily="34" charset="0"/>
            </a:endParaRPr>
          </a:p>
          <a:p>
            <a:r>
              <a:rPr lang="ar-SA" sz="3800" b="1" dirty="0" smtClean="0">
                <a:solidFill>
                  <a:srgbClr val="FF0000"/>
                </a:solidFill>
                <a:latin typeface="Arial" pitchFamily="34" charset="0"/>
                <a:cs typeface="Arial" pitchFamily="34" charset="0"/>
              </a:rPr>
              <a:t>في كل جملة من الجمل السابقة اجابة لسؤال تقديره: ما الداعي أو ما السبب أو ما العلة . </a:t>
            </a:r>
          </a:p>
          <a:p>
            <a:endParaRPr lang="ar-SA" dirty="0" smtClean="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linds(horizont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linds(horizontal)">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blinds(horizontal)">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Effect transition="in" filter="blinds(horizontal)">
                                      <p:cBhvr>
                                        <p:cTn id="67"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latin typeface="Arial" pitchFamily="34" charset="0"/>
                <a:cs typeface="Arial" pitchFamily="34" charset="0"/>
              </a:rPr>
              <a:t>وياتي المفعول لأجله نكره منوناً كما في الأمثلة التالية:</a:t>
            </a:r>
            <a:endParaRPr lang="ar-SA" b="1" dirty="0">
              <a:latin typeface="Arial" pitchFamily="34" charset="0"/>
              <a:cs typeface="Arial" pitchFamily="34" charset="0"/>
            </a:endParaRPr>
          </a:p>
        </p:txBody>
      </p:sp>
      <p:sp>
        <p:nvSpPr>
          <p:cNvPr id="3" name="Content Placeholder 2"/>
          <p:cNvSpPr>
            <a:spLocks noGrp="1"/>
          </p:cNvSpPr>
          <p:nvPr>
            <p:ph idx="1"/>
          </p:nvPr>
        </p:nvSpPr>
        <p:spPr/>
        <p:txBody>
          <a:bodyPr>
            <a:normAutofit lnSpcReduction="10000"/>
          </a:bodyPr>
          <a:lstStyle/>
          <a:p>
            <a:r>
              <a:rPr lang="ar-SA" dirty="0" smtClean="0">
                <a:solidFill>
                  <a:srgbClr val="002060"/>
                </a:solidFill>
              </a:rPr>
              <a:t>1</a:t>
            </a:r>
            <a:r>
              <a:rPr lang="ar-SA" sz="4000" dirty="0" smtClean="0">
                <a:solidFill>
                  <a:srgbClr val="002060"/>
                </a:solidFill>
                <a:latin typeface="Arial" pitchFamily="34" charset="0"/>
                <a:cs typeface="Arial" pitchFamily="34" charset="0"/>
              </a:rPr>
              <a:t>-اتناول الطعام خوفاً من تضاعف المرض.</a:t>
            </a:r>
            <a:endParaRPr lang="en-US" sz="4000" dirty="0" smtClean="0">
              <a:solidFill>
                <a:srgbClr val="002060"/>
              </a:solidFill>
              <a:latin typeface="Arial" pitchFamily="34" charset="0"/>
              <a:cs typeface="Arial" pitchFamily="34" charset="0"/>
            </a:endParaRPr>
          </a:p>
          <a:p>
            <a:r>
              <a:rPr lang="ar-SA" sz="4000" dirty="0" smtClean="0">
                <a:solidFill>
                  <a:srgbClr val="FF0000"/>
                </a:solidFill>
                <a:latin typeface="Arial" pitchFamily="34" charset="0"/>
                <a:cs typeface="Arial" pitchFamily="34" charset="0"/>
              </a:rPr>
              <a:t> 2-نتبع الرسول املاً في النجاه.</a:t>
            </a:r>
            <a:endParaRPr lang="en-US" sz="4000" dirty="0" smtClean="0">
              <a:solidFill>
                <a:srgbClr val="FF0000"/>
              </a:solidFill>
              <a:latin typeface="Arial" pitchFamily="34" charset="0"/>
              <a:cs typeface="Arial" pitchFamily="34" charset="0"/>
            </a:endParaRPr>
          </a:p>
          <a:p>
            <a:r>
              <a:rPr lang="ar-SA" sz="4000" dirty="0" smtClean="0">
                <a:solidFill>
                  <a:srgbClr val="0070C0"/>
                </a:solidFill>
                <a:latin typeface="Arial" pitchFamily="34" charset="0"/>
                <a:cs typeface="Arial" pitchFamily="34" charset="0"/>
              </a:rPr>
              <a:t> 3-استخدم الحاسوب رغبةً في الحصول على المعرفه.</a:t>
            </a:r>
            <a:endParaRPr lang="en-US" sz="4000" dirty="0" smtClean="0">
              <a:solidFill>
                <a:srgbClr val="0070C0"/>
              </a:solidFill>
              <a:latin typeface="Arial" pitchFamily="34" charset="0"/>
              <a:cs typeface="Arial" pitchFamily="34" charset="0"/>
            </a:endParaRPr>
          </a:p>
          <a:p>
            <a:r>
              <a:rPr lang="ar-SA" sz="4000" dirty="0" smtClean="0">
                <a:solidFill>
                  <a:srgbClr val="256F11"/>
                </a:solidFill>
                <a:latin typeface="Arial" pitchFamily="34" charset="0"/>
                <a:cs typeface="Arial" pitchFamily="34" charset="0"/>
              </a:rPr>
              <a:t> 4-اشترك في محو الاميه تأديةً واجبي الوطنّي .</a:t>
            </a:r>
          </a:p>
          <a:p>
            <a:r>
              <a:rPr lang="ar-SA" sz="4000" dirty="0" smtClean="0">
                <a:solidFill>
                  <a:srgbClr val="C00000"/>
                </a:solidFill>
                <a:latin typeface="Arial" pitchFamily="34" charset="0"/>
                <a:cs typeface="Arial" pitchFamily="34" charset="0"/>
              </a:rPr>
              <a:t>5-ثناؤك على الناشئ المتقن تشجيعاً له حافزٌ تربويٌّ .</a:t>
            </a:r>
            <a:endParaRPr lang="ar-SA" sz="4000" dirty="0">
              <a:solidFill>
                <a:srgbClr val="C000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4400" b="1" dirty="0" smtClean="0">
                <a:latin typeface="Arial" pitchFamily="34" charset="0"/>
                <a:cs typeface="Arial" pitchFamily="34" charset="0"/>
              </a:rPr>
              <a:t>وقد ياتي المفعول لأجله مضافا الى ما بعده : </a:t>
            </a:r>
            <a:endParaRPr lang="ar-SA" sz="4400" b="1" dirty="0">
              <a:latin typeface="Arial" pitchFamily="34" charset="0"/>
              <a:cs typeface="Arial" pitchFamily="34" charset="0"/>
            </a:endParaRPr>
          </a:p>
        </p:txBody>
      </p:sp>
      <p:sp>
        <p:nvSpPr>
          <p:cNvPr id="3" name="Content Placeholder 2"/>
          <p:cNvSpPr>
            <a:spLocks noGrp="1"/>
          </p:cNvSpPr>
          <p:nvPr>
            <p:ph idx="1"/>
          </p:nvPr>
        </p:nvSpPr>
        <p:spPr/>
        <p:txBody>
          <a:bodyPr>
            <a:normAutofit fontScale="92500" lnSpcReduction="10000"/>
          </a:bodyPr>
          <a:lstStyle/>
          <a:p>
            <a:r>
              <a:rPr lang="ar-SA" sz="3600" b="1" dirty="0" smtClean="0">
                <a:solidFill>
                  <a:schemeClr val="tx1"/>
                </a:solidFill>
                <a:latin typeface="Arial" pitchFamily="34" charset="0"/>
                <a:cs typeface="Arial" pitchFamily="34" charset="0"/>
              </a:rPr>
              <a:t>كما في المثالين التاليين:</a:t>
            </a:r>
          </a:p>
          <a:p>
            <a:r>
              <a:rPr lang="ar-SA" sz="3600" dirty="0" smtClean="0">
                <a:solidFill>
                  <a:srgbClr val="0070C0"/>
                </a:solidFill>
                <a:latin typeface="Arial" pitchFamily="34" charset="0"/>
                <a:cs typeface="Arial" pitchFamily="34" charset="0"/>
              </a:rPr>
              <a:t>1-اعمل في التجارة قصد الربح.</a:t>
            </a:r>
            <a:endParaRPr lang="en-US" sz="3600" dirty="0" smtClean="0">
              <a:solidFill>
                <a:srgbClr val="0070C0"/>
              </a:solidFill>
              <a:latin typeface="Arial" pitchFamily="34" charset="0"/>
              <a:cs typeface="Arial" pitchFamily="34" charset="0"/>
            </a:endParaRPr>
          </a:p>
          <a:p>
            <a:r>
              <a:rPr lang="ar-SA" sz="3600" dirty="0" smtClean="0">
                <a:solidFill>
                  <a:srgbClr val="C00000"/>
                </a:solidFill>
                <a:latin typeface="Arial" pitchFamily="34" charset="0"/>
                <a:cs typeface="Arial" pitchFamily="34" charset="0"/>
              </a:rPr>
              <a:t>2-اتصدق على المساكين ابتغاء وجه الله.</a:t>
            </a:r>
          </a:p>
          <a:p>
            <a:endParaRPr lang="ar-SA" sz="3600" dirty="0" smtClean="0">
              <a:latin typeface="Arial" pitchFamily="34" charset="0"/>
              <a:cs typeface="Arial" pitchFamily="34" charset="0"/>
            </a:endParaRPr>
          </a:p>
          <a:p>
            <a:r>
              <a:rPr lang="en-US" sz="3600" b="1" dirty="0" smtClean="0">
                <a:solidFill>
                  <a:schemeClr val="tx1"/>
                </a:solidFill>
                <a:latin typeface="Arial" pitchFamily="34" charset="0"/>
                <a:cs typeface="Arial" pitchFamily="34" charset="0"/>
              </a:rPr>
              <a:t> </a:t>
            </a:r>
            <a:r>
              <a:rPr lang="ar-SA" sz="3600" b="1" dirty="0" smtClean="0">
                <a:solidFill>
                  <a:schemeClr val="tx1"/>
                </a:solidFill>
                <a:latin typeface="Arial" pitchFamily="34" charset="0"/>
                <a:cs typeface="Arial" pitchFamily="34" charset="0"/>
              </a:rPr>
              <a:t>ويجوز كذلك للمفعول لأجله ان يأتي في مطلع الجمله كما هو في المثال التالي: </a:t>
            </a:r>
            <a:endParaRPr lang="en-US" sz="3600" b="1" dirty="0" smtClean="0">
              <a:solidFill>
                <a:schemeClr val="tx1"/>
              </a:solidFill>
              <a:latin typeface="Arial" pitchFamily="34" charset="0"/>
              <a:cs typeface="Arial" pitchFamily="34" charset="0"/>
            </a:endParaRPr>
          </a:p>
          <a:p>
            <a:endParaRPr lang="en-US" sz="3600" dirty="0" smtClean="0">
              <a:latin typeface="Arial" pitchFamily="34" charset="0"/>
              <a:cs typeface="Arial" pitchFamily="34" charset="0"/>
            </a:endParaRPr>
          </a:p>
          <a:p>
            <a:r>
              <a:rPr lang="ar-SA" sz="3600" dirty="0" smtClean="0">
                <a:solidFill>
                  <a:srgbClr val="256F11"/>
                </a:solidFill>
                <a:latin typeface="Arial" pitchFamily="34" charset="0"/>
                <a:cs typeface="Arial" pitchFamily="34" charset="0"/>
              </a:rPr>
              <a:t>خشية التأخر قدمت مسرعا.</a:t>
            </a:r>
            <a:endParaRPr lang="ar-SA" sz="3600" b="1" dirty="0" smtClean="0">
              <a:solidFill>
                <a:srgbClr val="256F11"/>
              </a:solidFill>
              <a:latin typeface="Arial" pitchFamily="34" charset="0"/>
              <a:cs typeface="Arial" pitchFamily="34" charset="0"/>
            </a:endParaRPr>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sz="5400" b="1" dirty="0" smtClean="0">
                <a:latin typeface="Arial" pitchFamily="34" charset="0"/>
                <a:cs typeface="Arial" pitchFamily="34" charset="0"/>
              </a:rPr>
              <a:t>امثلة اعرابيه على المفعول لأجله :</a:t>
            </a:r>
            <a:endParaRPr lang="ar-SA" sz="5400" b="1" dirty="0">
              <a:latin typeface="Arial" pitchFamily="34" charset="0"/>
              <a:cs typeface="Arial" pitchFamily="34" charset="0"/>
            </a:endParaRPr>
          </a:p>
        </p:txBody>
      </p:sp>
      <p:sp>
        <p:nvSpPr>
          <p:cNvPr id="3" name="Content Placeholder 2"/>
          <p:cNvSpPr>
            <a:spLocks noGrp="1"/>
          </p:cNvSpPr>
          <p:nvPr>
            <p:ph idx="1"/>
          </p:nvPr>
        </p:nvSpPr>
        <p:spPr/>
        <p:txBody>
          <a:bodyPr>
            <a:normAutofit fontScale="92500" lnSpcReduction="20000"/>
          </a:bodyPr>
          <a:lstStyle/>
          <a:p>
            <a:r>
              <a:rPr lang="ar-SA" b="1" dirty="0" smtClean="0">
                <a:latin typeface="Arial" pitchFamily="34" charset="0"/>
                <a:cs typeface="Arial" pitchFamily="34" charset="0"/>
              </a:rPr>
              <a:t>سافرت الى الجبل طلبا للراحه </a:t>
            </a:r>
            <a:r>
              <a:rPr lang="ar-SA" dirty="0" smtClean="0">
                <a:latin typeface="Arial" pitchFamily="34" charset="0"/>
                <a:cs typeface="Arial" pitchFamily="34" charset="0"/>
              </a:rPr>
              <a:t>:</a:t>
            </a:r>
            <a:endParaRPr lang="en-US" dirty="0" smtClean="0">
              <a:latin typeface="Arial" pitchFamily="34" charset="0"/>
              <a:cs typeface="Arial" pitchFamily="34" charset="0"/>
            </a:endParaRPr>
          </a:p>
          <a:p>
            <a:r>
              <a:rPr lang="ar-SA" b="1" dirty="0" smtClean="0">
                <a:latin typeface="Arial" pitchFamily="34" charset="0"/>
                <a:cs typeface="Arial" pitchFamily="34" charset="0"/>
              </a:rPr>
              <a:t>سافرت</a:t>
            </a:r>
            <a:r>
              <a:rPr lang="ar-SA" dirty="0" smtClean="0">
                <a:solidFill>
                  <a:srgbClr val="0070C0"/>
                </a:solidFill>
                <a:latin typeface="Arial" pitchFamily="34" charset="0"/>
                <a:cs typeface="Arial" pitchFamily="34" charset="0"/>
              </a:rPr>
              <a:t>: فعل ماض مبني على السكون لاتصاله بالتاء المتحركة، والتاء ضمير متصل مبني على الضم في محل رفع فاعل. </a:t>
            </a:r>
          </a:p>
          <a:p>
            <a:r>
              <a:rPr lang="ar-SA" b="1" dirty="0" smtClean="0">
                <a:latin typeface="Arial" pitchFamily="34" charset="0"/>
                <a:cs typeface="Arial" pitchFamily="34" charset="0"/>
              </a:rPr>
              <a:t>إلَى</a:t>
            </a:r>
            <a:r>
              <a:rPr lang="ar-SA" dirty="0" smtClean="0">
                <a:latin typeface="Arial" pitchFamily="34" charset="0"/>
                <a:cs typeface="Arial" pitchFamily="34" charset="0"/>
              </a:rPr>
              <a:t>: </a:t>
            </a:r>
            <a:r>
              <a:rPr lang="ar-SA" dirty="0" smtClean="0">
                <a:solidFill>
                  <a:srgbClr val="C00000"/>
                </a:solidFill>
                <a:latin typeface="Arial" pitchFamily="34" charset="0"/>
                <a:cs typeface="Arial" pitchFamily="34" charset="0"/>
              </a:rPr>
              <a:t>حرف جر مبني على السكون لا محل له من الإعراب</a:t>
            </a:r>
            <a:r>
              <a:rPr lang="ar-SA" dirty="0" smtClean="0">
                <a:latin typeface="Arial" pitchFamily="34" charset="0"/>
                <a:cs typeface="Arial" pitchFamily="34" charset="0"/>
              </a:rPr>
              <a:t>.</a:t>
            </a:r>
            <a:endParaRPr lang="en-US" dirty="0" smtClean="0">
              <a:latin typeface="Arial" pitchFamily="34" charset="0"/>
              <a:cs typeface="Arial" pitchFamily="34" charset="0"/>
            </a:endParaRPr>
          </a:p>
          <a:p>
            <a:r>
              <a:rPr lang="ar-SA" b="1" dirty="0" smtClean="0">
                <a:latin typeface="Arial" pitchFamily="34" charset="0"/>
                <a:cs typeface="Arial" pitchFamily="34" charset="0"/>
              </a:rPr>
              <a:t>الجبل</a:t>
            </a:r>
            <a:r>
              <a:rPr lang="ar-SA" dirty="0" smtClean="0">
                <a:latin typeface="Arial" pitchFamily="34" charset="0"/>
                <a:cs typeface="Arial" pitchFamily="34" charset="0"/>
              </a:rPr>
              <a:t>: </a:t>
            </a:r>
            <a:r>
              <a:rPr lang="ar-SA" dirty="0" smtClean="0">
                <a:solidFill>
                  <a:srgbClr val="00B050"/>
                </a:solidFill>
                <a:latin typeface="Arial" pitchFamily="34" charset="0"/>
                <a:cs typeface="Arial" pitchFamily="34" charset="0"/>
              </a:rPr>
              <a:t>اسم مجرور ب (إلى) وعلامة جره الكسرة الظاهرة على آخره.</a:t>
            </a:r>
            <a:endParaRPr lang="en-US" dirty="0" smtClean="0">
              <a:solidFill>
                <a:srgbClr val="00B050"/>
              </a:solidFill>
              <a:latin typeface="Arial" pitchFamily="34" charset="0"/>
              <a:cs typeface="Arial" pitchFamily="34" charset="0"/>
            </a:endParaRPr>
          </a:p>
          <a:p>
            <a:r>
              <a:rPr lang="ar-SA" b="1" u="sng" dirty="0" smtClean="0">
                <a:latin typeface="Arial" pitchFamily="34" charset="0"/>
                <a:cs typeface="Arial" pitchFamily="34" charset="0"/>
              </a:rPr>
              <a:t>طلبا: </a:t>
            </a:r>
            <a:r>
              <a:rPr lang="ar-SA" b="1" u="sng" dirty="0" smtClean="0">
                <a:solidFill>
                  <a:srgbClr val="0070C0"/>
                </a:solidFill>
                <a:latin typeface="Arial" pitchFamily="34" charset="0"/>
                <a:cs typeface="Arial" pitchFamily="34" charset="0"/>
              </a:rPr>
              <a:t>مفعول لأجله منصوب، وعلامة نصبه الفتحة الظاهرة على آخره.</a:t>
            </a:r>
            <a:endParaRPr lang="en-US" b="1" u="sng" dirty="0" smtClean="0">
              <a:solidFill>
                <a:srgbClr val="0070C0"/>
              </a:solidFill>
              <a:latin typeface="Arial" pitchFamily="34" charset="0"/>
              <a:cs typeface="Arial" pitchFamily="34" charset="0"/>
            </a:endParaRPr>
          </a:p>
          <a:p>
            <a:r>
              <a:rPr lang="ar-SA" b="1" dirty="0" smtClean="0">
                <a:latin typeface="Arial" pitchFamily="34" charset="0"/>
                <a:cs typeface="Arial" pitchFamily="34" charset="0"/>
              </a:rPr>
              <a:t>للراحه</a:t>
            </a:r>
            <a:r>
              <a:rPr lang="ar-SA" dirty="0" smtClean="0">
                <a:latin typeface="Arial" pitchFamily="34" charset="0"/>
                <a:cs typeface="Arial" pitchFamily="34" charset="0"/>
              </a:rPr>
              <a:t>: </a:t>
            </a:r>
            <a:r>
              <a:rPr lang="ar-SA" dirty="0" smtClean="0">
                <a:solidFill>
                  <a:srgbClr val="C00000"/>
                </a:solidFill>
                <a:latin typeface="Arial" pitchFamily="34" charset="0"/>
                <a:cs typeface="Arial" pitchFamily="34" charset="0"/>
              </a:rPr>
              <a:t>اللام حرف جر مبني على الكسر لا محل له من الإعراب، والراحةِ اسم مجرور باللام وعلامة جره الكسرة الظاهرة على آخره.</a:t>
            </a:r>
            <a:endParaRPr lang="en-US" dirty="0" smtClean="0">
              <a:solidFill>
                <a:srgbClr val="C00000"/>
              </a:solidFill>
              <a:latin typeface="Arial" pitchFamily="34" charset="0"/>
              <a:cs typeface="Arial" pitchFamily="34" charset="0"/>
            </a:endParaRPr>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linds(horizont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4800" b="1" dirty="0" smtClean="0">
                <a:latin typeface="Arial" pitchFamily="34" charset="0"/>
                <a:cs typeface="Arial" pitchFamily="34" charset="0"/>
              </a:rPr>
              <a:t>تابع</a:t>
            </a:r>
            <a:r>
              <a:rPr lang="ar-SA" sz="4800" dirty="0" smtClean="0">
                <a:latin typeface="Arial" pitchFamily="34" charset="0"/>
                <a:cs typeface="Arial" pitchFamily="34" charset="0"/>
              </a:rPr>
              <a:t> </a:t>
            </a:r>
            <a:r>
              <a:rPr lang="ar-SA" sz="4800" b="1" dirty="0" smtClean="0">
                <a:latin typeface="Arial" pitchFamily="34" charset="0"/>
                <a:cs typeface="Arial" pitchFamily="34" charset="0"/>
              </a:rPr>
              <a:t>امثلة اعرابيه على المفعول لأجله :</a:t>
            </a:r>
            <a:endParaRPr lang="ar-SA" sz="4800" dirty="0">
              <a:latin typeface="Arial" pitchFamily="34" charset="0"/>
              <a:cs typeface="Arial" pitchFamily="34" charset="0"/>
            </a:endParaRPr>
          </a:p>
        </p:txBody>
      </p:sp>
      <p:sp>
        <p:nvSpPr>
          <p:cNvPr id="3" name="Content Placeholder 2"/>
          <p:cNvSpPr>
            <a:spLocks noGrp="1"/>
          </p:cNvSpPr>
          <p:nvPr>
            <p:ph idx="1"/>
          </p:nvPr>
        </p:nvSpPr>
        <p:spPr/>
        <p:txBody>
          <a:bodyPr>
            <a:normAutofit lnSpcReduction="10000"/>
          </a:bodyPr>
          <a:lstStyle/>
          <a:p>
            <a:r>
              <a:rPr lang="ar-SA" b="1" dirty="0" smtClean="0">
                <a:latin typeface="Arial" pitchFamily="34" charset="0"/>
                <a:cs typeface="Arial" pitchFamily="34" charset="0"/>
              </a:rPr>
              <a:t>يجتهد التلميذ طلب التفوق :</a:t>
            </a:r>
          </a:p>
          <a:p>
            <a:r>
              <a:rPr lang="ar-SA" b="1" dirty="0" smtClean="0">
                <a:latin typeface="Arial" pitchFamily="34" charset="0"/>
                <a:cs typeface="Arial" pitchFamily="34" charset="0"/>
              </a:rPr>
              <a:t>يجتهد</a:t>
            </a:r>
            <a:r>
              <a:rPr lang="ar-SA" dirty="0" smtClean="0">
                <a:latin typeface="Arial" pitchFamily="34" charset="0"/>
                <a:cs typeface="Arial" pitchFamily="34" charset="0"/>
              </a:rPr>
              <a:t>: </a:t>
            </a:r>
            <a:r>
              <a:rPr lang="ar-SA" dirty="0" smtClean="0">
                <a:solidFill>
                  <a:srgbClr val="C00000"/>
                </a:solidFill>
                <a:latin typeface="Arial" pitchFamily="34" charset="0"/>
                <a:cs typeface="Arial" pitchFamily="34" charset="0"/>
              </a:rPr>
              <a:t>فعل مضارع مرفوع، وعلامة رفعه الضمة الظاهرة على آخره.</a:t>
            </a:r>
            <a:endParaRPr lang="en-US" dirty="0" smtClean="0">
              <a:solidFill>
                <a:srgbClr val="C00000"/>
              </a:solidFill>
              <a:latin typeface="Arial" pitchFamily="34" charset="0"/>
              <a:cs typeface="Arial" pitchFamily="34" charset="0"/>
            </a:endParaRPr>
          </a:p>
          <a:p>
            <a:r>
              <a:rPr lang="ar-SA" b="1" dirty="0" smtClean="0">
                <a:latin typeface="Arial" pitchFamily="34" charset="0"/>
                <a:cs typeface="Arial" pitchFamily="34" charset="0"/>
              </a:rPr>
              <a:t>التلميذ</a:t>
            </a:r>
            <a:r>
              <a:rPr lang="ar-SA" dirty="0" smtClean="0">
                <a:latin typeface="Arial" pitchFamily="34" charset="0"/>
                <a:cs typeface="Arial" pitchFamily="34" charset="0"/>
              </a:rPr>
              <a:t>: </a:t>
            </a:r>
            <a:r>
              <a:rPr lang="ar-SA" dirty="0" smtClean="0">
                <a:solidFill>
                  <a:srgbClr val="00B050"/>
                </a:solidFill>
                <a:latin typeface="Arial" pitchFamily="34" charset="0"/>
                <a:cs typeface="Arial" pitchFamily="34" charset="0"/>
              </a:rPr>
              <a:t>فاعل مرفوع ، وعلامة رفعه الضمة الظاهرة على آخره.</a:t>
            </a:r>
            <a:endParaRPr lang="en-US" dirty="0" smtClean="0">
              <a:solidFill>
                <a:srgbClr val="00B050"/>
              </a:solidFill>
              <a:latin typeface="Arial" pitchFamily="34" charset="0"/>
              <a:cs typeface="Arial" pitchFamily="34" charset="0"/>
            </a:endParaRPr>
          </a:p>
          <a:p>
            <a:r>
              <a:rPr lang="ar-SA" b="1" u="sng" dirty="0" smtClean="0">
                <a:latin typeface="Arial" pitchFamily="34" charset="0"/>
                <a:cs typeface="Arial" pitchFamily="34" charset="0"/>
              </a:rPr>
              <a:t>طلب: </a:t>
            </a:r>
            <a:r>
              <a:rPr lang="ar-SA" b="1" u="sng" dirty="0" smtClean="0">
                <a:solidFill>
                  <a:srgbClr val="0070C0"/>
                </a:solidFill>
                <a:latin typeface="Arial" pitchFamily="34" charset="0"/>
                <a:cs typeface="Arial" pitchFamily="34" charset="0"/>
              </a:rPr>
              <a:t>مفعول لأجله منصوب، وعلامة نصبه الفتحة الظاهرة على آخره، وهو مضاف .</a:t>
            </a:r>
            <a:endParaRPr lang="en-US" b="1" u="sng" dirty="0" smtClean="0">
              <a:solidFill>
                <a:srgbClr val="0070C0"/>
              </a:solidFill>
              <a:latin typeface="Arial" pitchFamily="34" charset="0"/>
              <a:cs typeface="Arial" pitchFamily="34" charset="0"/>
            </a:endParaRPr>
          </a:p>
          <a:p>
            <a:r>
              <a:rPr lang="ar-SA" b="1" dirty="0" smtClean="0">
                <a:latin typeface="Arial" pitchFamily="34" charset="0"/>
                <a:cs typeface="Arial" pitchFamily="34" charset="0"/>
              </a:rPr>
              <a:t>التفوق</a:t>
            </a:r>
            <a:r>
              <a:rPr lang="ar-SA" dirty="0" smtClean="0">
                <a:latin typeface="Arial" pitchFamily="34" charset="0"/>
                <a:cs typeface="Arial" pitchFamily="34" charset="0"/>
              </a:rPr>
              <a:t>: </a:t>
            </a:r>
            <a:r>
              <a:rPr lang="ar-SA" dirty="0" smtClean="0">
                <a:solidFill>
                  <a:srgbClr val="C00000"/>
                </a:solidFill>
                <a:latin typeface="Arial" pitchFamily="34" charset="0"/>
                <a:cs typeface="Arial" pitchFamily="34" charset="0"/>
              </a:rPr>
              <a:t>مضاف إليه مجرور، وعلامة جره الكسرة الظاهرة على آخره.</a:t>
            </a:r>
            <a:endParaRPr lang="en-US" dirty="0" smtClean="0">
              <a:solidFill>
                <a:srgbClr val="C00000"/>
              </a:solidFill>
              <a:latin typeface="Arial" pitchFamily="34" charset="0"/>
              <a:cs typeface="Arial" pitchFamily="34" charset="0"/>
            </a:endParaRPr>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4800" b="1" dirty="0" smtClean="0">
                <a:latin typeface="Arial" pitchFamily="34" charset="0"/>
                <a:cs typeface="Arial" pitchFamily="34" charset="0"/>
              </a:rPr>
              <a:t>تابع</a:t>
            </a:r>
            <a:r>
              <a:rPr lang="ar-SA" sz="4800" dirty="0" smtClean="0">
                <a:latin typeface="Arial" pitchFamily="34" charset="0"/>
                <a:cs typeface="Arial" pitchFamily="34" charset="0"/>
              </a:rPr>
              <a:t> </a:t>
            </a:r>
            <a:r>
              <a:rPr lang="ar-SA" sz="4800" b="1" dirty="0" smtClean="0">
                <a:latin typeface="Arial" pitchFamily="34" charset="0"/>
                <a:cs typeface="Arial" pitchFamily="34" charset="0"/>
              </a:rPr>
              <a:t>امثلة اعرابيه على المفعول لأجله :</a:t>
            </a:r>
            <a:endParaRPr lang="ar-SA" sz="4800" dirty="0">
              <a:latin typeface="Arial" pitchFamily="34" charset="0"/>
              <a:cs typeface="Arial" pitchFamily="34" charset="0"/>
            </a:endParaRPr>
          </a:p>
        </p:txBody>
      </p:sp>
      <p:sp>
        <p:nvSpPr>
          <p:cNvPr id="3" name="Content Placeholder 2"/>
          <p:cNvSpPr>
            <a:spLocks noGrp="1"/>
          </p:cNvSpPr>
          <p:nvPr>
            <p:ph idx="1"/>
          </p:nvPr>
        </p:nvSpPr>
        <p:spPr/>
        <p:txBody>
          <a:bodyPr>
            <a:normAutofit fontScale="92500" lnSpcReduction="20000"/>
          </a:bodyPr>
          <a:lstStyle/>
          <a:p>
            <a:r>
              <a:rPr lang="ar-SA" b="1" dirty="0" smtClean="0">
                <a:latin typeface="Arial" pitchFamily="34" charset="0"/>
                <a:cs typeface="Arial" pitchFamily="34" charset="0"/>
              </a:rPr>
              <a:t>أعمل اليوم للنجاح غدا :</a:t>
            </a:r>
          </a:p>
          <a:p>
            <a:r>
              <a:rPr lang="ar-SA" b="1" dirty="0" smtClean="0">
                <a:latin typeface="Arial" pitchFamily="34" charset="0"/>
                <a:cs typeface="Arial" pitchFamily="34" charset="0"/>
              </a:rPr>
              <a:t>أعمل</a:t>
            </a:r>
            <a:r>
              <a:rPr lang="ar-SA" dirty="0" smtClean="0">
                <a:latin typeface="Arial" pitchFamily="34" charset="0"/>
                <a:cs typeface="Arial" pitchFamily="34" charset="0"/>
              </a:rPr>
              <a:t>: </a:t>
            </a:r>
            <a:r>
              <a:rPr lang="ar-SA" dirty="0" smtClean="0">
                <a:solidFill>
                  <a:srgbClr val="C00000"/>
                </a:solidFill>
                <a:latin typeface="Arial" pitchFamily="34" charset="0"/>
                <a:cs typeface="Arial" pitchFamily="34" charset="0"/>
              </a:rPr>
              <a:t>فعل مضارع مرفوع، وعلامة رفعة الضمة الظاهرة على آخره، والفاعل ضمير مستتر وجوبا تقديره( أنَا).</a:t>
            </a:r>
            <a:endParaRPr lang="en-US" dirty="0" smtClean="0">
              <a:solidFill>
                <a:srgbClr val="C00000"/>
              </a:solidFill>
              <a:latin typeface="Arial" pitchFamily="34" charset="0"/>
              <a:cs typeface="Arial" pitchFamily="34" charset="0"/>
            </a:endParaRPr>
          </a:p>
          <a:p>
            <a:r>
              <a:rPr lang="ar-SA" b="1" dirty="0" smtClean="0">
                <a:latin typeface="Arial" pitchFamily="34" charset="0"/>
                <a:cs typeface="Arial" pitchFamily="34" charset="0"/>
              </a:rPr>
              <a:t>اليوم</a:t>
            </a:r>
            <a:r>
              <a:rPr lang="ar-SA" dirty="0" smtClean="0">
                <a:latin typeface="Arial" pitchFamily="34" charset="0"/>
                <a:cs typeface="Arial" pitchFamily="34" charset="0"/>
              </a:rPr>
              <a:t>: </a:t>
            </a:r>
            <a:r>
              <a:rPr lang="ar-SA" dirty="0" smtClean="0">
                <a:solidFill>
                  <a:srgbClr val="0070C0"/>
                </a:solidFill>
                <a:latin typeface="Arial" pitchFamily="34" charset="0"/>
                <a:cs typeface="Arial" pitchFamily="34" charset="0"/>
              </a:rPr>
              <a:t>مفعول فيه ظرف زمان منصوب، وعلامة نصبه الفتحة الظاهرة على آخره. </a:t>
            </a:r>
            <a:endParaRPr lang="en-US" dirty="0" smtClean="0">
              <a:solidFill>
                <a:srgbClr val="0070C0"/>
              </a:solidFill>
              <a:latin typeface="Arial" pitchFamily="34" charset="0"/>
              <a:cs typeface="Arial" pitchFamily="34" charset="0"/>
            </a:endParaRPr>
          </a:p>
          <a:p>
            <a:r>
              <a:rPr lang="ar-SA" b="1" dirty="0" smtClean="0">
                <a:latin typeface="Arial" pitchFamily="34" charset="0"/>
                <a:cs typeface="Arial" pitchFamily="34" charset="0"/>
              </a:rPr>
              <a:t>للنجاح</a:t>
            </a:r>
            <a:r>
              <a:rPr lang="ar-SA" dirty="0" smtClean="0">
                <a:latin typeface="Arial" pitchFamily="34" charset="0"/>
                <a:cs typeface="Arial" pitchFamily="34" charset="0"/>
              </a:rPr>
              <a:t>: </a:t>
            </a:r>
            <a:r>
              <a:rPr lang="ar-SA" dirty="0" smtClean="0">
                <a:solidFill>
                  <a:srgbClr val="007033"/>
                </a:solidFill>
                <a:latin typeface="Arial" pitchFamily="34" charset="0"/>
                <a:cs typeface="Arial" pitchFamily="34" charset="0"/>
              </a:rPr>
              <a:t>اللام حرف جر مبني على الكسر لا محل له من الإعراب، والنَّجَاحِ اسم مجرور باللام وعلامة جره الكسرة الظاهرة على آخره، وشبه الجملة من الجار والمجرور في محل نصب مفعول لأجله.</a:t>
            </a:r>
            <a:endParaRPr lang="en-US" dirty="0" smtClean="0">
              <a:solidFill>
                <a:srgbClr val="007033"/>
              </a:solidFill>
              <a:latin typeface="Arial" pitchFamily="34" charset="0"/>
              <a:cs typeface="Arial" pitchFamily="34" charset="0"/>
            </a:endParaRPr>
          </a:p>
          <a:p>
            <a:r>
              <a:rPr lang="ar-SA" b="1" dirty="0" smtClean="0">
                <a:latin typeface="Arial" pitchFamily="34" charset="0"/>
                <a:cs typeface="Arial" pitchFamily="34" charset="0"/>
              </a:rPr>
              <a:t>غدا</a:t>
            </a:r>
            <a:r>
              <a:rPr lang="ar-SA" dirty="0" smtClean="0">
                <a:latin typeface="Arial" pitchFamily="34" charset="0"/>
                <a:cs typeface="Arial" pitchFamily="34" charset="0"/>
              </a:rPr>
              <a:t>: </a:t>
            </a:r>
            <a:r>
              <a:rPr lang="ar-SA" dirty="0" smtClean="0">
                <a:solidFill>
                  <a:srgbClr val="C00000"/>
                </a:solidFill>
                <a:latin typeface="Arial" pitchFamily="34" charset="0"/>
                <a:cs typeface="Arial" pitchFamily="34" charset="0"/>
              </a:rPr>
              <a:t>مفعول فيه ظرف زمان منصوب، وعلامة نصبه الفتحة الظاهرة على آخره.</a:t>
            </a:r>
            <a:endParaRPr lang="en-US" dirty="0" smtClean="0">
              <a:solidFill>
                <a:srgbClr val="C00000"/>
              </a:solidFill>
              <a:latin typeface="Arial" pitchFamily="34" charset="0"/>
              <a:cs typeface="Arial" pitchFamily="34" charset="0"/>
            </a:endParaRPr>
          </a:p>
          <a:p>
            <a:endParaRPr lang="ar-SA" dirty="0" smtClean="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87</TotalTime>
  <Words>568</Words>
  <Application>Microsoft Office PowerPoint</Application>
  <PresentationFormat>عرض على الشاشة (3:4)‏</PresentationFormat>
  <Paragraphs>84</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Trek</vt:lpstr>
      <vt:lpstr>المفـــــــعول لأجـــــــــــــــــله  </vt:lpstr>
      <vt:lpstr>ما هو المفعول لأجله :</vt:lpstr>
      <vt:lpstr>المفعول لأجله يسمى : المفعول له او المفعول من أجله</vt:lpstr>
      <vt:lpstr>تابع أمثلة على المفعول لأجله :</vt:lpstr>
      <vt:lpstr>وياتي المفعول لأجله نكره منوناً كما في الأمثلة التالية:</vt:lpstr>
      <vt:lpstr>وقد ياتي المفعول لأجله مضافا الى ما بعده : </vt:lpstr>
      <vt:lpstr>امثلة اعرابيه على المفعول لأجله :</vt:lpstr>
      <vt:lpstr>تابع امثلة اعرابيه على المفعول لأجله :</vt:lpstr>
      <vt:lpstr>تابع امثلة اعرابيه على المفعول لأجله :</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المفعول لأجله</dc:title>
  <dc:creator>ABO hmze</dc:creator>
  <cp:lastModifiedBy>dr yousef</cp:lastModifiedBy>
  <cp:revision>11</cp:revision>
  <dcterms:created xsi:type="dcterms:W3CDTF">2012-06-27T12:12:15Z</dcterms:created>
  <dcterms:modified xsi:type="dcterms:W3CDTF">2012-07-16T23:17:15Z</dcterms:modified>
</cp:coreProperties>
</file>