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3" r:id="rId1"/>
  </p:sldMasterIdLst>
  <p:sldIdLst>
    <p:sldId id="258" r:id="rId2"/>
    <p:sldId id="270" r:id="rId3"/>
    <p:sldId id="259" r:id="rId4"/>
    <p:sldId id="268" r:id="rId5"/>
    <p:sldId id="269" r:id="rId6"/>
    <p:sldId id="264" r:id="rId7"/>
    <p:sldId id="265" r:id="rId8"/>
    <p:sldId id="260" r:id="rId9"/>
    <p:sldId id="266" r:id="rId10"/>
    <p:sldId id="261" r:id="rId11"/>
    <p:sldId id="262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عنوان، ومحتوى،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158B43-F3F1-40AD-AFB1-826E33E1499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efnet.gov.sy/education/kafaf/Bohoth/Fael.ht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i="1" u="sng" dirty="0" smtClean="0">
                <a:cs typeface="Old Antic Decorative" pitchFamily="2" charset="-78"/>
              </a:rPr>
              <a:t>المفعول </a:t>
            </a:r>
            <a:r>
              <a:rPr lang="ar-SA" b="1" i="1" u="sng" dirty="0" err="1" smtClean="0">
                <a:cs typeface="Old Antic Decorative" pitchFamily="2" charset="-78"/>
              </a:rPr>
              <a:t>به</a:t>
            </a:r>
            <a:endParaRPr lang="ar-SA" b="1" i="1" u="sng" dirty="0">
              <a:cs typeface="Old Antic Decorative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المفعول </a:t>
            </a:r>
            <a:r>
              <a:rPr lang="ar-SA" b="1" dirty="0" err="1" smtClean="0"/>
              <a:t>به</a:t>
            </a:r>
            <a:r>
              <a:rPr lang="ar-SA" b="1" dirty="0" smtClean="0"/>
              <a:t>: </a:t>
            </a:r>
            <a:r>
              <a:rPr lang="ar-SA" dirty="0" smtClean="0"/>
              <a:t>هو ما وقع عليه فِعْلُ </a:t>
            </a:r>
            <a:r>
              <a:rPr lang="ar-SA" dirty="0" smtClean="0">
                <a:hlinkClick r:id="rId2" action="ppaction://hlinkfile"/>
              </a:rPr>
              <a:t>الفاعل</a:t>
            </a:r>
            <a:r>
              <a:rPr lang="ar-SA" dirty="0" smtClean="0"/>
              <a:t> فنَصَبَه.</a:t>
            </a:r>
          </a:p>
          <a:p>
            <a:endParaRPr lang="ar-SA" dirty="0" smtClean="0"/>
          </a:p>
          <a:p>
            <a:r>
              <a:rPr lang="ar-SA" b="1" dirty="0" smtClean="0"/>
              <a:t>ولمعرفة المفعول </a:t>
            </a:r>
            <a:r>
              <a:rPr lang="ar-SA" b="1" dirty="0" err="1" smtClean="0"/>
              <a:t>به</a:t>
            </a:r>
            <a:r>
              <a:rPr lang="ar-SA" b="1" dirty="0" smtClean="0"/>
              <a:t> بالجملة نقوم بالسّؤالِ عنه</a:t>
            </a:r>
            <a:br>
              <a:rPr lang="ar-SA" b="1" dirty="0" smtClean="0"/>
            </a:br>
            <a:r>
              <a:rPr lang="ar-SA" b="1" dirty="0" err="1" smtClean="0"/>
              <a:t>بـ</a:t>
            </a:r>
            <a:r>
              <a:rPr lang="ar-SA" b="1" dirty="0" smtClean="0"/>
              <a:t>(ماذا) أو (من)</a:t>
            </a:r>
            <a:br>
              <a:rPr lang="ar-SA" b="1" dirty="0" smtClean="0"/>
            </a:br>
            <a:endParaRPr lang="ar-SA" b="1" dirty="0" smtClean="0"/>
          </a:p>
          <a:p>
            <a:r>
              <a:rPr lang="ar-SA" b="1" dirty="0" smtClean="0"/>
              <a:t>مثلاً: كتبَ التّلميذُ الدّرسَ</a:t>
            </a:r>
            <a:br>
              <a:rPr lang="ar-SA" b="1" dirty="0" smtClean="0"/>
            </a:br>
            <a:r>
              <a:rPr lang="ar-SA" b="1" dirty="0" smtClean="0"/>
              <a:t>نسأل ماذا كتب التّلميذُ ؟ الدرسَ (مفعول </a:t>
            </a:r>
            <a:r>
              <a:rPr lang="ar-SA" b="1" dirty="0" err="1" smtClean="0"/>
              <a:t>به</a:t>
            </a:r>
            <a:r>
              <a:rPr lang="ar-SA" b="1" dirty="0" smtClean="0"/>
              <a:t>)</a:t>
            </a:r>
            <a:br>
              <a:rPr lang="ar-SA" b="1" dirty="0" smtClean="0"/>
            </a:br>
            <a:r>
              <a:rPr lang="ar-SA" b="1" dirty="0" smtClean="0"/>
              <a:t>ساعدَ الشّابُ العجوزَ</a:t>
            </a:r>
            <a:br>
              <a:rPr lang="ar-SA" b="1" dirty="0" smtClean="0"/>
            </a:br>
            <a:r>
              <a:rPr lang="ar-SA" b="1" dirty="0" smtClean="0"/>
              <a:t>نسأل من ساعدَ الشّابُ؟ العجوزَ(مفعول </a:t>
            </a:r>
            <a:r>
              <a:rPr lang="ar-SA" b="1" dirty="0" err="1" smtClean="0"/>
              <a:t>به</a:t>
            </a:r>
            <a:r>
              <a:rPr lang="ar-SA" b="1" dirty="0" smtClean="0"/>
              <a:t>)</a:t>
            </a:r>
            <a:br>
              <a:rPr lang="ar-SA" b="1" dirty="0" smtClean="0"/>
            </a:b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تمارين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/>
              <a:t>استخرج المفعول </a:t>
            </a:r>
            <a:r>
              <a:rPr lang="ar-SA" b="1" dirty="0" err="1" smtClean="0"/>
              <a:t>به</a:t>
            </a:r>
            <a:r>
              <a:rPr lang="ar-SA" b="1" dirty="0" smtClean="0"/>
              <a:t> من الجمل الآتية وبين علامة </a:t>
            </a:r>
            <a:r>
              <a:rPr lang="ar-SA" b="1" dirty="0" err="1" smtClean="0"/>
              <a:t>اعرابه</a:t>
            </a:r>
            <a:r>
              <a:rPr lang="ar-SA" b="1" dirty="0" smtClean="0"/>
              <a:t>:</a:t>
            </a:r>
          </a:p>
          <a:p>
            <a:pPr>
              <a:buNone/>
            </a:pPr>
            <a:r>
              <a:rPr lang="ar-SA" dirty="0" smtClean="0"/>
              <a:t>1- نظَّفَ السيارةَ حاتمٌ.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2-"فأما اليتيمَ فلا تَقْهَرْ”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3- ركب الفرسَ </a:t>
            </a:r>
            <a:r>
              <a:rPr lang="ar-SA" dirty="0" err="1" smtClean="0"/>
              <a:t>رائضُها</a:t>
            </a:r>
            <a:r>
              <a:rPr lang="ar-SA" dirty="0" smtClean="0"/>
              <a:t>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4- نحترمُ الغريبَ 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5-</a:t>
            </a:r>
            <a:r>
              <a:rPr lang="ar-SA" b="1" dirty="0" smtClean="0"/>
              <a:t>سَلّمَ الوزيرُ الفائزين والفائزتين أوسمةً رفيعةً </a:t>
            </a: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7200" dirty="0" smtClean="0">
                <a:latin typeface="Monotype Koufi" pitchFamily="2" charset="-78"/>
                <a:ea typeface="Monotype Koufi" pitchFamily="2" charset="-78"/>
                <a:cs typeface="Old Antic Decorative" pitchFamily="2" charset="-78"/>
              </a:rPr>
              <a:t>وشكرا</a:t>
            </a:r>
            <a:r>
              <a:rPr lang="ar-SA" sz="7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endParaRPr lang="ar-SA" sz="7200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400" dirty="0" smtClean="0">
                <a:cs typeface="PT Bold Broken" pitchFamily="2" charset="-78"/>
              </a:rPr>
              <a:t>د/ يوسف فجال </a:t>
            </a:r>
          </a:p>
          <a:p>
            <a:endParaRPr lang="ar-SA" sz="4400" dirty="0" smtClean="0">
              <a:cs typeface="PT Bold Broken" pitchFamily="2" charset="-78"/>
            </a:endParaRPr>
          </a:p>
          <a:p>
            <a:r>
              <a:rPr lang="ar-SA" sz="4400" dirty="0" smtClean="0">
                <a:cs typeface="PT Bold Broken" pitchFamily="2" charset="-78"/>
              </a:rPr>
              <a:t>محمد نواف </a:t>
            </a:r>
            <a:r>
              <a:rPr lang="ar-SA" sz="4400" dirty="0" err="1" smtClean="0">
                <a:cs typeface="PT Bold Broken" pitchFamily="2" charset="-78"/>
              </a:rPr>
              <a:t>الشمري</a:t>
            </a:r>
            <a:r>
              <a:rPr lang="ar-SA" sz="4400" dirty="0" smtClean="0">
                <a:cs typeface="PT Bold Broken" pitchFamily="2" charset="-78"/>
              </a:rPr>
              <a:t> </a:t>
            </a:r>
            <a:endParaRPr lang="ar-SA" sz="4400" dirty="0">
              <a:cs typeface="PT Bold Brok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SA" b="1" dirty="0" smtClean="0"/>
              <a:t>الأصل في المفعول </a:t>
            </a:r>
            <a:r>
              <a:rPr lang="ar-SA" b="1" dirty="0" err="1" smtClean="0"/>
              <a:t>به</a:t>
            </a:r>
            <a:r>
              <a:rPr lang="ar-SA" b="1" dirty="0" smtClean="0"/>
              <a:t> أن يأتي بعد الفاعل نحوَ:</a:t>
            </a:r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b="1" dirty="0" smtClean="0"/>
              <a:t>أكلَ الولدُ التّفاحةَ</a:t>
            </a:r>
            <a:endParaRPr lang="ar-SA" dirty="0" smtClean="0"/>
          </a:p>
          <a:p>
            <a:pPr>
              <a:buFont typeface="Wingdings" pitchFamily="2" charset="2"/>
              <a:buChar char="q"/>
            </a:pPr>
            <a:r>
              <a:rPr lang="ar-SA" b="1" dirty="0" smtClean="0"/>
              <a:t>ولكن أحيانًا يتقدّم المفعول </a:t>
            </a:r>
            <a:r>
              <a:rPr lang="ar-SA" b="1" dirty="0" err="1" smtClean="0"/>
              <a:t>به</a:t>
            </a:r>
            <a:r>
              <a:rPr lang="ar-SA" b="1" dirty="0" smtClean="0"/>
              <a:t> على الفاعل دون أن يجري تغييرًا على معنى الجملة نحوَ:</a:t>
            </a:r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b="1" dirty="0" smtClean="0"/>
              <a:t>رسمَ اللّوحةَ الرّسامُ</a:t>
            </a:r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b="1" dirty="0" smtClean="0"/>
              <a:t>صنعَ الخزانةَ النّجارُ</a:t>
            </a:r>
            <a:endParaRPr lang="ar-SA" dirty="0" smtClean="0"/>
          </a:p>
          <a:p>
            <a:pPr>
              <a:buNone/>
            </a:pPr>
            <a:r>
              <a:rPr lang="ar-SA" b="1" dirty="0" smtClean="0"/>
              <a:t>فاللّوحةَ والخزانةَ هنا مفعولاً </a:t>
            </a:r>
            <a:r>
              <a:rPr lang="ar-SA" b="1" dirty="0" err="1" smtClean="0"/>
              <a:t>به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>
                <a:cs typeface="PT Bold Broken" pitchFamily="2" charset="-78"/>
              </a:rPr>
              <a:t>تقديم المفعول </a:t>
            </a:r>
            <a:r>
              <a:rPr lang="ar-SA" sz="3600" dirty="0" err="1" smtClean="0">
                <a:cs typeface="PT Bold Broken" pitchFamily="2" charset="-78"/>
              </a:rPr>
              <a:t>به</a:t>
            </a:r>
            <a:r>
              <a:rPr lang="ar-SA" sz="3600" dirty="0" smtClean="0">
                <a:cs typeface="PT Bold Broken" pitchFamily="2" charset="-78"/>
              </a:rPr>
              <a:t> وتأخيره</a:t>
            </a:r>
            <a:endParaRPr lang="ar-SA" sz="3600" dirty="0">
              <a:cs typeface="PT Bold Brok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جائز في كل الأحوال</a:t>
            </a:r>
            <a:r>
              <a:rPr lang="ar-SA" baseline="30000" dirty="0" smtClean="0"/>
              <a:t> </a:t>
            </a:r>
            <a:r>
              <a:rPr lang="ar-SA" dirty="0" smtClean="0"/>
              <a:t>ولا يستثنى من ذلك إلاّ حالتان يجب تقديمه فيهما:</a:t>
            </a:r>
          </a:p>
          <a:p>
            <a:r>
              <a:rPr lang="ar-SA" b="1" dirty="0" err="1" smtClean="0"/>
              <a:t>الاولى</a:t>
            </a:r>
            <a:r>
              <a:rPr lang="ar-SA" b="1" dirty="0" smtClean="0"/>
              <a:t> :</a:t>
            </a:r>
            <a:r>
              <a:rPr lang="ar-SA" dirty="0" smtClean="0"/>
              <a:t>أن يتّصل الفاعلُ بضمير المفعول، فيُقَدَّم </a:t>
            </a:r>
            <a:r>
              <a:rPr lang="ar-SA" b="1" dirty="0" smtClean="0"/>
              <a:t>وجوباً</a:t>
            </a:r>
            <a:r>
              <a:rPr lang="ar-SA" dirty="0" smtClean="0"/>
              <a:t> على الفاعل، نحو: [سكن الدارَ مالكُها].</a:t>
            </a:r>
          </a:p>
          <a:p>
            <a:endParaRPr lang="ar-SA" dirty="0" smtClean="0"/>
          </a:p>
          <a:p>
            <a:r>
              <a:rPr lang="ar-SA" b="1" dirty="0" smtClean="0"/>
              <a:t>الثانية:</a:t>
            </a:r>
            <a:r>
              <a:rPr lang="ar-SA" dirty="0" smtClean="0"/>
              <a:t> أنْ يقع بين [أما] وجوابها، فيُقدَّم </a:t>
            </a:r>
            <a:r>
              <a:rPr lang="ar-SA" b="1" dirty="0" smtClean="0"/>
              <a:t>وجوباً</a:t>
            </a:r>
            <a:r>
              <a:rPr lang="ar-SA" dirty="0" smtClean="0"/>
              <a:t> على الفعل والفاعل معاً، نحو: [فأمّا الجائعَ فأَطْعِمْ وأمّا الغريبَ فأكْرِمْ].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قد يأتي المفعول </a:t>
            </a:r>
            <a:r>
              <a:rPr lang="ar-SA" dirty="0" err="1" smtClean="0"/>
              <a:t>به</a:t>
            </a:r>
            <a:r>
              <a:rPr lang="ar-SA" dirty="0" smtClean="0"/>
              <a:t> بأشكالٍ مختلفةٍ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ar-SA" sz="4800" b="1" dirty="0" smtClean="0">
                <a:cs typeface="DecoType Thuluth" pitchFamily="2" charset="-78"/>
              </a:rPr>
              <a:t>اسمًا ظاهرًا </a:t>
            </a:r>
          </a:p>
          <a:p>
            <a:pPr>
              <a:buFont typeface="Wingdings" pitchFamily="2" charset="2"/>
              <a:buChar char="q"/>
            </a:pPr>
            <a:endParaRPr lang="ar-SA" sz="4800" b="1" dirty="0" smtClean="0">
              <a:cs typeface="DecoType Thuluth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ar-SA" sz="4800" b="1" dirty="0" smtClean="0">
                <a:cs typeface="DecoType Thuluth" pitchFamily="2" charset="-78"/>
              </a:rPr>
              <a:t>ضميرًا متّصلاً</a:t>
            </a:r>
          </a:p>
          <a:p>
            <a:pPr>
              <a:buFont typeface="Wingdings" pitchFamily="2" charset="2"/>
              <a:buChar char="q"/>
            </a:pPr>
            <a:endParaRPr lang="ar-SA" sz="4800" b="1" dirty="0" smtClean="0">
              <a:cs typeface="DecoType Thuluth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ar-SA" sz="4800" b="1" dirty="0" smtClean="0">
                <a:cs typeface="DecoType Thuluth" pitchFamily="2" charset="-78"/>
              </a:rPr>
              <a:t>ضميرًا منفصلاً</a:t>
            </a:r>
            <a:r>
              <a:rPr lang="ar-SA" b="1" dirty="0" smtClean="0">
                <a:cs typeface="DecoType Thuluth" pitchFamily="2" charset="-78"/>
              </a:rPr>
              <a:t/>
            </a:r>
            <a:br>
              <a:rPr lang="ar-SA" b="1" dirty="0" smtClean="0">
                <a:cs typeface="DecoType Thuluth" pitchFamily="2" charset="-78"/>
              </a:rPr>
            </a:br>
            <a:r>
              <a:rPr lang="ar-SA" b="1" dirty="0" smtClean="0"/>
              <a:t/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i="1" u="sng" dirty="0" smtClean="0"/>
              <a:t>اسمًا ظاهرًا</a:t>
            </a:r>
            <a:r>
              <a:rPr lang="ar-SA" b="1" dirty="0" smtClean="0"/>
              <a:t> مثلاً: تقطف البنت </a:t>
            </a:r>
            <a:r>
              <a:rPr lang="ar-SA" b="1" dirty="0" smtClean="0">
                <a:solidFill>
                  <a:srgbClr val="FF0000"/>
                </a:solidFill>
              </a:rPr>
              <a:t>الأزهارَ</a:t>
            </a:r>
            <a:r>
              <a:rPr lang="ar-SA" b="1" dirty="0" smtClean="0"/>
              <a:t> </a:t>
            </a:r>
            <a:br>
              <a:rPr lang="ar-SA" b="1" dirty="0" smtClean="0"/>
            </a:br>
            <a:r>
              <a:rPr lang="ar-SA" b="1" dirty="0" smtClean="0"/>
              <a:t>فالمفعول </a:t>
            </a:r>
            <a:r>
              <a:rPr lang="ar-SA" b="1" dirty="0" err="1" smtClean="0"/>
              <a:t>به</a:t>
            </a:r>
            <a:r>
              <a:rPr lang="ar-SA" b="1" dirty="0" smtClean="0"/>
              <a:t> هنا اسمًا ظاهرًا</a:t>
            </a:r>
            <a:br>
              <a:rPr lang="ar-SA" b="1" dirty="0" smtClean="0"/>
            </a:br>
            <a:endParaRPr lang="ar-SA" dirty="0" smtClean="0"/>
          </a:p>
          <a:p>
            <a:r>
              <a:rPr lang="ar-SA" b="1" i="1" u="sng" dirty="0" smtClean="0"/>
              <a:t>ضميرًا متّصلاً</a:t>
            </a:r>
            <a:r>
              <a:rPr lang="ar-SA" b="1" dirty="0" smtClean="0"/>
              <a:t> مثلاً رأينا</a:t>
            </a:r>
            <a:r>
              <a:rPr lang="ar-SA" b="1" dirty="0" smtClean="0">
                <a:solidFill>
                  <a:srgbClr val="FF0000"/>
                </a:solidFill>
              </a:rPr>
              <a:t>هُ </a:t>
            </a:r>
            <a:r>
              <a:rPr lang="ar-SA" b="1" dirty="0" smtClean="0"/>
              <a:t>خارجَ البيتِ </a:t>
            </a:r>
            <a:br>
              <a:rPr lang="ar-SA" b="1" dirty="0" smtClean="0"/>
            </a:br>
            <a:r>
              <a:rPr lang="ar-SA" b="1" dirty="0" smtClean="0"/>
              <a:t>فالمفعول </a:t>
            </a:r>
            <a:r>
              <a:rPr lang="ar-SA" b="1" dirty="0" err="1" smtClean="0"/>
              <a:t>به</a:t>
            </a:r>
            <a:r>
              <a:rPr lang="ar-SA" b="1" dirty="0" smtClean="0"/>
              <a:t> هنا ضميرًا متّصلاً وهو الهاء (هو)</a:t>
            </a:r>
            <a:br>
              <a:rPr lang="ar-SA" b="1" dirty="0" smtClean="0"/>
            </a:br>
            <a:endParaRPr lang="ar-SA" dirty="0" smtClean="0"/>
          </a:p>
          <a:p>
            <a:r>
              <a:rPr lang="ar-SA" b="1" i="1" u="sng" dirty="0" smtClean="0"/>
              <a:t>ضميرًا منفصلاً</a:t>
            </a:r>
            <a:r>
              <a:rPr lang="ar-SA" b="1" dirty="0" smtClean="0"/>
              <a:t> مثلاً </a:t>
            </a:r>
            <a:r>
              <a:rPr lang="ar-SA" b="1" dirty="0" err="1" smtClean="0">
                <a:solidFill>
                  <a:srgbClr val="FF0000"/>
                </a:solidFill>
              </a:rPr>
              <a:t>اياك</a:t>
            </a:r>
            <a:r>
              <a:rPr lang="ar-SA" b="1" dirty="0" smtClean="0"/>
              <a:t> نعبد</a:t>
            </a:r>
            <a:br>
              <a:rPr lang="ar-SA" b="1" dirty="0" smtClean="0"/>
            </a:br>
            <a:r>
              <a:rPr lang="ar-SA" b="1" dirty="0" smtClean="0"/>
              <a:t>فالمفعول </a:t>
            </a:r>
            <a:r>
              <a:rPr lang="ar-SA" b="1" dirty="0" err="1" smtClean="0"/>
              <a:t>به</a:t>
            </a:r>
            <a:r>
              <a:rPr lang="ar-SA" b="1" dirty="0" smtClean="0"/>
              <a:t> هنا ضمير منفصل .</a:t>
            </a:r>
            <a:br>
              <a:rPr lang="ar-SA" b="1" dirty="0" smtClean="0"/>
            </a:b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3600" b="1" dirty="0" smtClean="0">
                <a:cs typeface="Traditional Arabic" pitchFamily="2" charset="-78"/>
              </a:rPr>
              <a:t>كيف نعرف علامة </a:t>
            </a:r>
            <a:r>
              <a:rPr lang="ar-SA" sz="3600" b="1" dirty="0" err="1" smtClean="0">
                <a:cs typeface="Traditional Arabic" pitchFamily="2" charset="-78"/>
              </a:rPr>
              <a:t>اعراب</a:t>
            </a:r>
            <a:r>
              <a:rPr lang="ar-SA" sz="3600" b="1" dirty="0" smtClean="0">
                <a:cs typeface="Traditional Arabic" pitchFamily="2" charset="-78"/>
              </a:rPr>
              <a:t> المفعول </a:t>
            </a:r>
            <a:r>
              <a:rPr lang="ar-SA" sz="3600" b="1" dirty="0" err="1" smtClean="0">
                <a:cs typeface="Traditional Arabic" pitchFamily="2" charset="-78"/>
              </a:rPr>
              <a:t>به</a:t>
            </a:r>
            <a:r>
              <a:rPr lang="ar-SA" sz="3600" b="1" dirty="0" smtClean="0">
                <a:cs typeface="Traditional Arabic" pitchFamily="2" charset="-78"/>
              </a:rPr>
              <a:t>؟</a:t>
            </a:r>
            <a:br>
              <a:rPr lang="ar-SA" sz="3600" b="1" dirty="0" smtClean="0">
                <a:cs typeface="Traditional Arabic" pitchFamily="2" charset="-78"/>
              </a:rPr>
            </a:br>
            <a:r>
              <a:rPr lang="ar-SA" sz="3600" b="1" dirty="0" smtClean="0">
                <a:cs typeface="Traditional Arabic" pitchFamily="2" charset="-78"/>
              </a:rPr>
              <a:t> أولا نعين المفعول </a:t>
            </a:r>
            <a:r>
              <a:rPr lang="ar-SA" sz="3600" b="1" dirty="0" err="1" smtClean="0">
                <a:cs typeface="Traditional Arabic" pitchFamily="2" charset="-78"/>
              </a:rPr>
              <a:t>به</a:t>
            </a:r>
            <a:r>
              <a:rPr lang="ar-SA" sz="3600" b="1" dirty="0" smtClean="0">
                <a:cs typeface="Traditional Arabic" pitchFamily="2" charset="-78"/>
              </a:rPr>
              <a:t> ثم ننظر نوعه</a:t>
            </a:r>
            <a:endParaRPr lang="en-US" sz="3600" b="1" dirty="0">
              <a:cs typeface="Traditional Arabic" pitchFamily="2" charset="-7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?"/>
            </a:pPr>
            <a:r>
              <a:rPr lang="ar-SA" sz="2800">
                <a:cs typeface="Traditional Arabic" pitchFamily="2" charset="-78"/>
              </a:rPr>
              <a:t> رسم الفنانُ </a:t>
            </a:r>
            <a:r>
              <a:rPr lang="ar-SA" sz="2800" b="1">
                <a:cs typeface="Traditional Arabic" pitchFamily="2" charset="-78"/>
              </a:rPr>
              <a:t>لوحتين</a:t>
            </a:r>
          </a:p>
          <a:p>
            <a:pPr>
              <a:lnSpc>
                <a:spcPct val="90000"/>
              </a:lnSpc>
              <a:buFont typeface="Wingdings" pitchFamily="2" charset="2"/>
              <a:buChar char="?"/>
            </a:pPr>
            <a:endParaRPr lang="ar-SA" sz="2800">
              <a:cs typeface="Traditional Arabic" pitchFamily="2" charset="-7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?"/>
            </a:pPr>
            <a:r>
              <a:rPr lang="ar-SA" sz="2800">
                <a:cs typeface="Traditional Arabic" pitchFamily="2" charset="-78"/>
              </a:rPr>
              <a:t>رأيت </a:t>
            </a:r>
            <a:r>
              <a:rPr lang="ar-SA" sz="2800" b="1">
                <a:cs typeface="Traditional Arabic" pitchFamily="2" charset="-78"/>
              </a:rPr>
              <a:t>المهندسِين</a:t>
            </a:r>
            <a:r>
              <a:rPr lang="ar-SA" sz="2800">
                <a:cs typeface="Traditional Arabic" pitchFamily="2" charset="-78"/>
              </a:rPr>
              <a:t> يعملون بجد</a:t>
            </a:r>
          </a:p>
          <a:p>
            <a:pPr>
              <a:lnSpc>
                <a:spcPct val="90000"/>
              </a:lnSpc>
              <a:buFont typeface="Wingdings" pitchFamily="2" charset="2"/>
              <a:buChar char="?"/>
            </a:pPr>
            <a:endParaRPr lang="ar-SA" sz="2800">
              <a:cs typeface="Traditional Arabic" pitchFamily="2" charset="-7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?"/>
            </a:pPr>
            <a:r>
              <a:rPr lang="ar-SA" sz="2800">
                <a:cs typeface="Traditional Arabic" pitchFamily="2" charset="-78"/>
              </a:rPr>
              <a:t>عاقبت </a:t>
            </a:r>
            <a:r>
              <a:rPr lang="ar-SA" sz="2800" b="1">
                <a:cs typeface="Traditional Arabic" pitchFamily="2" charset="-78"/>
              </a:rPr>
              <a:t>أخاكَ</a:t>
            </a:r>
            <a:r>
              <a:rPr lang="ar-SA" sz="2800">
                <a:cs typeface="Traditional Arabic" pitchFamily="2" charset="-78"/>
              </a:rPr>
              <a:t> على خطئه</a:t>
            </a:r>
          </a:p>
          <a:p>
            <a:pPr>
              <a:lnSpc>
                <a:spcPct val="90000"/>
              </a:lnSpc>
              <a:buFont typeface="Wingdings" pitchFamily="2" charset="2"/>
              <a:buChar char="?"/>
            </a:pPr>
            <a:endParaRPr lang="ar-SA" sz="2800">
              <a:cs typeface="Traditional Arabic" pitchFamily="2" charset="-7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?"/>
            </a:pPr>
            <a:r>
              <a:rPr lang="ar-SA" sz="2800">
                <a:cs typeface="Traditional Arabic" pitchFamily="2" charset="-78"/>
              </a:rPr>
              <a:t> أعطيت </a:t>
            </a:r>
            <a:r>
              <a:rPr lang="ar-SA" sz="2800" b="1">
                <a:cs typeface="Traditional Arabic" pitchFamily="2" charset="-78"/>
              </a:rPr>
              <a:t>الطالباتِ</a:t>
            </a:r>
            <a:r>
              <a:rPr lang="ar-SA" sz="2800">
                <a:cs typeface="Traditional Arabic" pitchFamily="2" charset="-78"/>
              </a:rPr>
              <a:t> جائزة </a:t>
            </a:r>
          </a:p>
          <a:p>
            <a:pPr>
              <a:lnSpc>
                <a:spcPct val="90000"/>
              </a:lnSpc>
              <a:buFont typeface="Wingdings" pitchFamily="2" charset="2"/>
              <a:buChar char="?"/>
            </a:pPr>
            <a:endParaRPr lang="ar-SA" sz="2800">
              <a:cs typeface="Traditional Arabic" pitchFamily="2" charset="-7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?"/>
            </a:pPr>
            <a:r>
              <a:rPr lang="ar-SA" sz="2800">
                <a:cs typeface="Traditional Arabic" pitchFamily="2" charset="-78"/>
              </a:rPr>
              <a:t>وضعت </a:t>
            </a:r>
            <a:r>
              <a:rPr lang="ar-SA" sz="2800" b="1">
                <a:cs typeface="Traditional Arabic" pitchFamily="2" charset="-78"/>
              </a:rPr>
              <a:t>قلمي</a:t>
            </a:r>
            <a:r>
              <a:rPr lang="ar-SA" sz="2800">
                <a:cs typeface="Traditional Arabic" pitchFamily="2" charset="-78"/>
              </a:rPr>
              <a:t> على الطاولة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3581400" y="19050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9226" name="WordArt 10"/>
          <p:cNvSpPr>
            <a:spLocks noChangeArrowheads="1" noChangeShapeType="1" noTextEdit="1"/>
          </p:cNvSpPr>
          <p:nvPr/>
        </p:nvSpPr>
        <p:spPr bwMode="auto">
          <a:xfrm>
            <a:off x="2514600" y="1524000"/>
            <a:ext cx="69532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Traditional Arabic"/>
              </a:rPr>
              <a:t>مثنى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2057400" y="2895600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2362200" y="47244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3124200" y="56388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9231" name="WordArt 15"/>
          <p:cNvSpPr>
            <a:spLocks noChangeArrowheads="1" noChangeShapeType="1" noTextEdit="1"/>
          </p:cNvSpPr>
          <p:nvPr/>
        </p:nvSpPr>
        <p:spPr bwMode="auto">
          <a:xfrm>
            <a:off x="304800" y="2590800"/>
            <a:ext cx="1524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Traditional Arabic"/>
              </a:rPr>
              <a:t>جمع مذكر سالم</a:t>
            </a:r>
          </a:p>
        </p:txBody>
      </p:sp>
      <p:sp>
        <p:nvSpPr>
          <p:cNvPr id="9232" name="WordArt 16"/>
          <p:cNvSpPr>
            <a:spLocks noChangeArrowheads="1" noChangeShapeType="1" noTextEdit="1"/>
          </p:cNvSpPr>
          <p:nvPr/>
        </p:nvSpPr>
        <p:spPr bwMode="auto">
          <a:xfrm>
            <a:off x="2590800" y="3429000"/>
            <a:ext cx="1066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Traditional Arabic"/>
              </a:rPr>
              <a:t>اسماء خمسة</a:t>
            </a:r>
          </a:p>
        </p:txBody>
      </p:sp>
      <p:sp>
        <p:nvSpPr>
          <p:cNvPr id="9233" name="WordArt 17"/>
          <p:cNvSpPr>
            <a:spLocks noChangeArrowheads="1" noChangeShapeType="1" noTextEdit="1"/>
          </p:cNvSpPr>
          <p:nvPr/>
        </p:nvSpPr>
        <p:spPr bwMode="auto">
          <a:xfrm>
            <a:off x="762000" y="4343400"/>
            <a:ext cx="145732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Traditional Arabic"/>
              </a:rPr>
              <a:t>جمع مؤنث سالم</a:t>
            </a:r>
          </a:p>
        </p:txBody>
      </p:sp>
      <p:sp>
        <p:nvSpPr>
          <p:cNvPr id="9234" name="WordArt 18"/>
          <p:cNvSpPr>
            <a:spLocks noChangeArrowheads="1" noChangeShapeType="1" noTextEdit="1"/>
          </p:cNvSpPr>
          <p:nvPr/>
        </p:nvSpPr>
        <p:spPr bwMode="auto">
          <a:xfrm>
            <a:off x="1676400" y="5334000"/>
            <a:ext cx="138112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Traditional Arabic"/>
              </a:rPr>
              <a:t>اسم مفرد</a:t>
            </a:r>
          </a:p>
          <a:p>
            <a:pPr algn="ctr"/>
            <a:r>
              <a:rPr lang="ar-S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Traditional Arabic"/>
              </a:rPr>
              <a:t>متصل بياء المتكلم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2438400" y="1447800"/>
            <a:ext cx="914400" cy="914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152400" y="2514600"/>
            <a:ext cx="1828800" cy="914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2286000" y="3352800"/>
            <a:ext cx="1524000" cy="914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09600" y="4267200"/>
            <a:ext cx="1676400" cy="914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1524000" y="5334000"/>
            <a:ext cx="1600200" cy="11430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9240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2000" y="6019800"/>
            <a:ext cx="533400" cy="5334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3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3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3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300"/>
                            </p:stCondLst>
                            <p:childTnLst>
                              <p:par>
                                <p:cTn id="2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300"/>
                            </p:stCondLst>
                            <p:childTnLst>
                              <p:par>
                                <p:cTn id="2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3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"/>
                            </p:stCondLst>
                            <p:childTnLst>
                              <p:par>
                                <p:cTn id="3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300"/>
                            </p:stCondLst>
                            <p:childTnLst>
                              <p:par>
                                <p:cTn id="4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300"/>
                            </p:stCondLst>
                            <p:childTnLst>
                              <p:par>
                                <p:cTn id="4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300"/>
                            </p:stCondLst>
                            <p:childTnLst>
                              <p:par>
                                <p:cTn id="5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6300"/>
                            </p:stCondLst>
                            <p:childTnLst>
                              <p:par>
                                <p:cTn id="6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8300"/>
                            </p:stCondLst>
                            <p:childTnLst>
                              <p:par>
                                <p:cTn id="6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300"/>
                            </p:stCondLst>
                            <p:childTnLst>
                              <p:par>
                                <p:cTn id="7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2300"/>
                            </p:stCondLst>
                            <p:childTnLst>
                              <p:par>
                                <p:cTn id="7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5" grpId="0" animBg="1"/>
      <p:bldP spid="9226" grpId="0" animBg="1"/>
      <p:bldP spid="9227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 animBg="1"/>
      <p:bldP spid="9236" grpId="0" animBg="1"/>
      <p:bldP spid="9237" grpId="0" animBg="1"/>
      <p:bldP spid="9238" grpId="0" animBg="1"/>
      <p:bldP spid="92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اذا فالقاعدة</a:t>
            </a: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 2" pitchFamily="18" charset="2"/>
              <a:buChar char="b"/>
            </a:pPr>
            <a:r>
              <a:rPr lang="ar-SA" sz="2800" dirty="0"/>
              <a:t> الياء علامة نصب في المثنى وجمع المذكر السالم</a:t>
            </a:r>
          </a:p>
          <a:p>
            <a:pPr>
              <a:buFont typeface="Wingdings 2" pitchFamily="18" charset="2"/>
              <a:buChar char="b"/>
            </a:pPr>
            <a:r>
              <a:rPr lang="ar-SA" sz="2800" dirty="0" err="1"/>
              <a:t>الالف</a:t>
            </a:r>
            <a:r>
              <a:rPr lang="ar-SA" sz="2800" dirty="0"/>
              <a:t> علامة نصب في </a:t>
            </a:r>
            <a:r>
              <a:rPr lang="ar-SA" sz="2800" dirty="0" err="1"/>
              <a:t>الاسماء</a:t>
            </a:r>
            <a:r>
              <a:rPr lang="ar-SA" sz="2800" dirty="0"/>
              <a:t> الخمسة</a:t>
            </a:r>
          </a:p>
          <a:p>
            <a:pPr>
              <a:buFont typeface="Wingdings 2" pitchFamily="18" charset="2"/>
              <a:buChar char="b"/>
            </a:pPr>
            <a:r>
              <a:rPr lang="ar-SA" sz="2800" dirty="0"/>
              <a:t> الفتحة المقدرة علامة نصب في </a:t>
            </a:r>
            <a:r>
              <a:rPr lang="ar-SA" sz="2800" dirty="0" err="1"/>
              <a:t>الاسماء</a:t>
            </a:r>
            <a:r>
              <a:rPr lang="ar-SA" sz="2800" dirty="0"/>
              <a:t> المتصلة بياء المتكلم</a:t>
            </a:r>
          </a:p>
          <a:p>
            <a:pPr>
              <a:buFont typeface="Wingdings 2" pitchFamily="18" charset="2"/>
              <a:buChar char="b"/>
            </a:pPr>
            <a:r>
              <a:rPr lang="ar-SA" sz="2800" dirty="0"/>
              <a:t>الكسرة نيابة عن الفتحة في جمع المؤنث السالم</a:t>
            </a:r>
            <a:endParaRPr lang="en-US" sz="2800" dirty="0"/>
          </a:p>
        </p:txBody>
      </p:sp>
      <p:sp>
        <p:nvSpPr>
          <p:cNvPr id="11273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14400" y="6019800"/>
            <a:ext cx="533400" cy="5334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228600" y="304800"/>
            <a:ext cx="0" cy="6096000"/>
          </a:xfrm>
          <a:prstGeom prst="line">
            <a:avLst/>
          </a:prstGeom>
          <a:noFill/>
          <a:ln w="152400" cmpd="tri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152400" cmpd="tri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2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8" grpId="1"/>
      <p:bldP spid="1127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نماذج معربة:</a:t>
            </a:r>
            <a:br>
              <a:rPr lang="ar-SA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1- أتم الحجاجُ </a:t>
            </a:r>
            <a:r>
              <a:rPr lang="ar-SA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مناسكهم.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 مناسك مفعول </a:t>
            </a:r>
            <a:r>
              <a:rPr lang="ar-SA" dirty="0" err="1" smtClean="0"/>
              <a:t>به</a:t>
            </a:r>
            <a:r>
              <a:rPr lang="ar-SA" dirty="0" smtClean="0"/>
              <a:t> منصوب وعلامة نصبه الفتح الظاهرة.</a:t>
            </a:r>
          </a:p>
          <a:p>
            <a:pPr>
              <a:buNone/>
            </a:pPr>
            <a:endParaRPr lang="ar-SA" dirty="0" smtClean="0"/>
          </a:p>
          <a:p>
            <a:r>
              <a:rPr lang="ar-SA" dirty="0" smtClean="0"/>
              <a:t>2- ركب الغلام </a:t>
            </a:r>
            <a:r>
              <a:rPr lang="ar-SA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صهوة</a:t>
            </a:r>
            <a:r>
              <a:rPr lang="ar-SA" dirty="0" smtClean="0"/>
              <a:t> </a:t>
            </a:r>
            <a:r>
              <a:rPr lang="ar-SA" dirty="0" err="1" smtClean="0"/>
              <a:t>جواده</a:t>
            </a:r>
            <a:r>
              <a:rPr lang="ar-SA" dirty="0" smtClean="0"/>
              <a:t>.</a:t>
            </a:r>
          </a:p>
          <a:p>
            <a:r>
              <a:rPr lang="ar-SA" dirty="0" smtClean="0"/>
              <a:t>صهوة مفعول </a:t>
            </a:r>
            <a:r>
              <a:rPr lang="ar-SA" dirty="0" err="1" smtClean="0"/>
              <a:t>به</a:t>
            </a:r>
            <a:r>
              <a:rPr lang="ar-SA" dirty="0" smtClean="0"/>
              <a:t> منصوب وعلامة نصبه الفتحة الظاهرة.</a:t>
            </a:r>
            <a:br>
              <a:rPr lang="ar-SA" dirty="0" smtClean="0"/>
            </a:br>
            <a:endParaRPr lang="ar-SA" dirty="0" smtClean="0"/>
          </a:p>
          <a:p>
            <a:r>
              <a:rPr lang="ar-SA" dirty="0" smtClean="0"/>
              <a:t>3-كَرّمَت الوزارةُ </a:t>
            </a:r>
            <a:r>
              <a:rPr lang="ar-SA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المعلمين</a:t>
            </a:r>
            <a:r>
              <a:rPr lang="ar-SA" dirty="0" smtClean="0"/>
              <a:t> والمعلماتِ .</a:t>
            </a:r>
          </a:p>
          <a:p>
            <a:r>
              <a:rPr lang="ar-SA" dirty="0" smtClean="0"/>
              <a:t>المعلمين  مفعول </a:t>
            </a:r>
            <a:r>
              <a:rPr lang="ar-SA" dirty="0" err="1" smtClean="0"/>
              <a:t>به</a:t>
            </a:r>
            <a:r>
              <a:rPr lang="ar-SA" dirty="0" smtClean="0"/>
              <a:t> منصوب علامته الياء ، لأنه جمع مذكر سالم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4-</a:t>
            </a:r>
            <a:r>
              <a:rPr lang="ar-SA" b="1" dirty="0" smtClean="0"/>
              <a:t>خَبَّرَ مذيعُ النشرةِ </a:t>
            </a:r>
            <a:r>
              <a:rPr lang="ar-SA" b="1" u="sng" dirty="0" smtClean="0"/>
              <a:t>المستمعين</a:t>
            </a:r>
            <a:r>
              <a:rPr lang="ar-SA" b="1" dirty="0" smtClean="0"/>
              <a:t> والمستمعاتِ </a:t>
            </a:r>
            <a:r>
              <a:rPr lang="ar-SA" b="1" u="sng" dirty="0" smtClean="0"/>
              <a:t>الطقسَ</a:t>
            </a:r>
            <a:r>
              <a:rPr lang="ar-SA" b="1" dirty="0" smtClean="0"/>
              <a:t> </a:t>
            </a:r>
            <a:r>
              <a:rPr lang="ar-SA" b="1" u="sng" dirty="0" smtClean="0"/>
              <a:t>حاراً</a:t>
            </a:r>
            <a:r>
              <a:rPr lang="ar-SA" b="1" dirty="0" smtClean="0"/>
              <a:t> .</a:t>
            </a:r>
          </a:p>
          <a:p>
            <a:endParaRPr lang="ar-SA" b="1" dirty="0" smtClean="0"/>
          </a:p>
          <a:p>
            <a:pPr>
              <a:buFont typeface="Wingdings" pitchFamily="2" charset="2"/>
              <a:buChar char="§"/>
            </a:pPr>
            <a:r>
              <a:rPr lang="ar-SA" b="1" dirty="0" smtClean="0"/>
              <a:t>المستمعين : مفعول </a:t>
            </a:r>
            <a:r>
              <a:rPr lang="ar-SA" b="1" dirty="0" err="1" smtClean="0"/>
              <a:t>به</a:t>
            </a:r>
            <a:r>
              <a:rPr lang="ar-SA" b="1" dirty="0" smtClean="0"/>
              <a:t> أول منصوب علامته الياء ، لأنه جمع مذكر سالم </a:t>
            </a:r>
          </a:p>
          <a:p>
            <a:pPr>
              <a:buFont typeface="Wingdings" pitchFamily="2" charset="2"/>
              <a:buChar char="§"/>
            </a:pPr>
            <a:r>
              <a:rPr lang="ar-SA" b="1" dirty="0" smtClean="0"/>
              <a:t>الطقس : مفعول </a:t>
            </a:r>
            <a:r>
              <a:rPr lang="ar-SA" b="1" dirty="0" err="1" smtClean="0"/>
              <a:t>به</a:t>
            </a:r>
            <a:r>
              <a:rPr lang="ar-SA" b="1" dirty="0" smtClean="0"/>
              <a:t> ثان منصوب علامته الفتحة .</a:t>
            </a:r>
          </a:p>
          <a:p>
            <a:pPr>
              <a:buFont typeface="Wingdings" pitchFamily="2" charset="2"/>
              <a:buChar char="§"/>
            </a:pPr>
            <a:r>
              <a:rPr lang="ar-SA" b="1" dirty="0" smtClean="0"/>
              <a:t>حاراً : مفعول </a:t>
            </a:r>
            <a:r>
              <a:rPr lang="ar-SA" b="1" dirty="0" err="1" smtClean="0"/>
              <a:t>به</a:t>
            </a:r>
            <a:r>
              <a:rPr lang="ar-SA" b="1" dirty="0" smtClean="0"/>
              <a:t> ثالث منصوب علامته تنوين الفتح 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</TotalTime>
  <Words>244</Words>
  <Application>Microsoft Office PowerPoint</Application>
  <PresentationFormat>عرض على الشاشة (3:4)‏</PresentationFormat>
  <Paragraphs>74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ذروة</vt:lpstr>
      <vt:lpstr>المفعول به</vt:lpstr>
      <vt:lpstr>عرض تقديمي في PowerPoint</vt:lpstr>
      <vt:lpstr>تقديم المفعول به وتأخيره</vt:lpstr>
      <vt:lpstr>قد يأتي المفعول به بأشكالٍ مختلفةٍ :</vt:lpstr>
      <vt:lpstr>عرض تقديمي في PowerPoint</vt:lpstr>
      <vt:lpstr>كيف نعرف علامة اعراب المفعول به؟  أولا نعين المفعول به ثم ننظر نوعه</vt:lpstr>
      <vt:lpstr>اذا فالقاعدة</vt:lpstr>
      <vt:lpstr>نماذج معربة: </vt:lpstr>
      <vt:lpstr>عرض تقديمي في PowerPoint</vt:lpstr>
      <vt:lpstr>تمارين</vt:lpstr>
      <vt:lpstr>وشكرا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dr yousef</dc:creator>
  <cp:lastModifiedBy>dr yousef</cp:lastModifiedBy>
  <cp:revision>30</cp:revision>
  <dcterms:modified xsi:type="dcterms:W3CDTF">2012-07-13T23:18:56Z</dcterms:modified>
</cp:coreProperties>
</file>