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23A5CE-F4FE-40FC-BFF1-B3D17ED55F94}" type="datetimeFigureOut">
              <a:rPr lang="ar-SA" smtClean="0"/>
              <a:t>28/08/33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C8C728-7A88-4D8E-BEFF-C287E632FBA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915816" y="2780928"/>
            <a:ext cx="5556452" cy="908672"/>
          </a:xfrm>
        </p:spPr>
        <p:txBody>
          <a:bodyPr/>
          <a:lstStyle/>
          <a:p>
            <a:r>
              <a:rPr lang="ar-SA" sz="7200" dirty="0" smtClean="0">
                <a:latin typeface="Arial" pitchFamily="34" charset="0"/>
                <a:cs typeface="Arial" pitchFamily="34" charset="0"/>
              </a:rPr>
              <a:t>المصدر الصناعي </a:t>
            </a:r>
            <a:endParaRPr lang="ar-SA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72000" y="4869160"/>
            <a:ext cx="244827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محمد آل </a:t>
            </a:r>
            <a:r>
              <a:rPr lang="ar-SA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قريان</a:t>
            </a:r>
            <a:endParaRPr lang="ar-SA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76672"/>
            <a:ext cx="7992888" cy="5040560"/>
          </a:xfrm>
        </p:spPr>
        <p:txBody>
          <a:bodyPr>
            <a:noAutofit/>
          </a:bodyPr>
          <a:lstStyle/>
          <a:p>
            <a:r>
              <a:rPr lang="ar-SA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توضيح :</a:t>
            </a:r>
          </a:p>
          <a:p>
            <a:r>
              <a:rPr lang="ar-SA" sz="4400" b="1" dirty="0" smtClean="0">
                <a:latin typeface="Arial" pitchFamily="34" charset="0"/>
                <a:cs typeface="Arial" pitchFamily="34" charset="0"/>
              </a:rPr>
              <a:t>المصدر الأصلي هو لفظ يدل على</a:t>
            </a: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 الحدث ، مجرداً من الزمان . </a:t>
            </a: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 يكون المصدر غير قياسياً إذا أتى</a:t>
            </a: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 من فعل ثلاثي – وإذا أتى من </a:t>
            </a: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فعل رباعي فما فوقه فيعود قياسياً . </a:t>
            </a:r>
          </a:p>
          <a:p>
            <a:pPr>
              <a:buNone/>
            </a:pPr>
            <a:r>
              <a:rPr lang="ar-SA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ar-SA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332656"/>
            <a:ext cx="7920880" cy="6123080"/>
          </a:xfrm>
        </p:spPr>
        <p:txBody>
          <a:bodyPr>
            <a:noAutofit/>
          </a:bodyPr>
          <a:lstStyle/>
          <a:p>
            <a:r>
              <a:rPr lang="ar-SA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المصدر الصناعي :</a:t>
            </a: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هو مصدر قياسي يطلق على كل لفظٍ </a:t>
            </a: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زِيدتْ في آخره ياء مشددة وتاء مربوطة</a:t>
            </a: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فينتقل إلى الحالة الإسمية ويطلق عليه </a:t>
            </a: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اسم معنى مجرد ، فهو يدل على صفة </a:t>
            </a: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اللفظ الذي صُنع منه أو على </a:t>
            </a:r>
            <a:r>
              <a:rPr lang="ar-SA" sz="4400" b="1" dirty="0" err="1" smtClean="0">
                <a:latin typeface="Arial" pitchFamily="34" charset="0"/>
                <a:cs typeface="Arial" pitchFamily="34" charset="0"/>
              </a:rPr>
              <a:t>مافيه</a:t>
            </a:r>
            <a:endParaRPr lang="ar-SA" sz="4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من خصائص . مثل :</a:t>
            </a:r>
            <a:r>
              <a:rPr lang="ar-SA" sz="3600" dirty="0" smtClean="0">
                <a:latin typeface="Arial" pitchFamily="34" charset="0"/>
                <a:cs typeface="Arial" pitchFamily="34" charset="0"/>
              </a:rPr>
              <a:t> وطنية ، جاهلية ، علمانية </a:t>
            </a: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SA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04664"/>
            <a:ext cx="7920880" cy="605107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أمثلة على المصدر الصناعي : </a:t>
            </a:r>
          </a:p>
          <a:p>
            <a:pPr>
              <a:buNone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إن الهمجيّة صورة من صور الشعوب المتخلفة.</a:t>
            </a:r>
          </a:p>
          <a:p>
            <a:pPr>
              <a:buNone/>
            </a:pPr>
            <a:endParaRPr lang="ar-SA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إن الديمقراطيّة أصل من أصول الحكم .</a:t>
            </a:r>
          </a:p>
          <a:p>
            <a:pPr>
              <a:buNone/>
            </a:pPr>
            <a:endParaRPr lang="ar-SA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الحريّة مطلب كل إنسان على وجه الأرض . </a:t>
            </a:r>
          </a:p>
          <a:p>
            <a:pPr>
              <a:buNone/>
            </a:pPr>
            <a:endParaRPr lang="ar-SA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يجب على كل ناقد أن يتسم بالموضوعيّة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908720"/>
            <a:ext cx="792088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كانت الأمة العربية في السابق أمة جاهلية</a:t>
            </a:r>
          </a:p>
          <a:p>
            <a:pPr>
              <a:buNone/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يسودها الظلم والكراهية والتفريق بين الناس.</a:t>
            </a:r>
          </a:p>
          <a:p>
            <a:pPr>
              <a:buNone/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إلى أن منّ الله عليها بنعمة الإسلام </a:t>
            </a:r>
          </a:p>
          <a:p>
            <a:pPr>
              <a:buNone/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وإرسال محمد </a:t>
            </a:r>
            <a:r>
              <a:rPr lang="ar-SA" sz="4400" dirty="0" smtClean="0">
                <a:latin typeface="Arial" pitchFamily="34" charset="0"/>
                <a:cs typeface="Arial" pitchFamily="34" charset="0"/>
                <a:sym typeface="AGA Arabesque"/>
              </a:rPr>
              <a:t></a:t>
            </a: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فتحولت بعد ذلك من </a:t>
            </a:r>
          </a:p>
          <a:p>
            <a:pPr>
              <a:buNone/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أمة جاهلة إلى أمة تفتخر بحضارتها الإسلامية</a:t>
            </a:r>
          </a:p>
          <a:p>
            <a:pPr>
              <a:buNone/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من جميع النواحي سواءً علمية وأدبية وفنية .</a:t>
            </a:r>
          </a:p>
          <a:p>
            <a:pPr>
              <a:buNone/>
            </a:pPr>
            <a:endParaRPr lang="ar-SA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60648"/>
            <a:ext cx="7992888" cy="640871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استخرج من القطعة السابقة مصدرين صناعيين ؟ </a:t>
            </a:r>
          </a:p>
          <a:p>
            <a:pPr>
              <a:buFontTx/>
              <a:buChar char="-"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عربيّة</a:t>
            </a:r>
          </a:p>
          <a:p>
            <a:pPr>
              <a:buFontTx/>
              <a:buChar char="-"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أدبيّة</a:t>
            </a:r>
          </a:p>
          <a:p>
            <a:pPr>
              <a:buFontTx/>
              <a:buChar char="-"/>
            </a:pPr>
            <a:r>
              <a:rPr lang="ar-SA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أجب بمصدر صناعي من القطعة على الأسئلة </a:t>
            </a:r>
          </a:p>
          <a:p>
            <a:pPr>
              <a:buNone/>
            </a:pPr>
            <a:r>
              <a:rPr lang="ar-SA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التالية؟</a:t>
            </a:r>
            <a:endParaRPr lang="ar-SA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كيف كان حال الأمة العربية قبل قدوم الإسلام ؟</a:t>
            </a:r>
          </a:p>
          <a:p>
            <a:pPr>
              <a:buNone/>
            </a:pPr>
            <a:r>
              <a:rPr lang="ar-SA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كانت أمة </a:t>
            </a:r>
            <a:r>
              <a:rPr lang="ar-SA" sz="32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جاهلية</a:t>
            </a:r>
          </a:p>
          <a:p>
            <a:pPr>
              <a:buFontTx/>
              <a:buChar char="-"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بماذا تفتخر الأمة العربية ؟ </a:t>
            </a:r>
          </a:p>
          <a:p>
            <a:pPr>
              <a:buNone/>
            </a:pPr>
            <a:r>
              <a:rPr lang="ar-SA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تفتخر بحضارتها </a:t>
            </a:r>
            <a:r>
              <a:rPr lang="ar-SA" sz="32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الإسلامية </a:t>
            </a:r>
          </a:p>
          <a:p>
            <a:pPr>
              <a:buNone/>
            </a:pPr>
            <a:endParaRPr lang="ar-SA" sz="3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7499176" cy="6123080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نشاط طلابي : </a:t>
            </a:r>
          </a:p>
          <a:p>
            <a:pPr marL="514350" indent="-514350">
              <a:buAutoNum type="arabicParenBoth"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ضع المصدر الصناعي المناسب في الفراغات ؟ </a:t>
            </a:r>
          </a:p>
          <a:p>
            <a:pPr marL="514350" indent="-514350" algn="ctr">
              <a:buNone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الإنسانية ، العسكرية ، المسئولية ، الجاهلية)</a:t>
            </a:r>
          </a:p>
          <a:p>
            <a:pPr marL="514350" indent="-514350">
              <a:buNone/>
            </a:pPr>
            <a:endParaRPr lang="ar-SA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charset="0"/>
              <a:buChar char="•"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ليت _______ تسود علاقات الشعوب .</a:t>
            </a:r>
          </a:p>
          <a:p>
            <a:pPr marL="514350" indent="-514350">
              <a:buFont typeface="Arial" charset="0"/>
              <a:buChar char="•"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الحياة _______ تتميز بالحزم والنظام .</a:t>
            </a:r>
          </a:p>
          <a:p>
            <a:pPr marL="514350" indent="-514350">
              <a:buFont typeface="Arial" charset="0"/>
              <a:buChar char="•"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________ واجب كل أبٍ وأم . </a:t>
            </a:r>
          </a:p>
          <a:p>
            <a:pPr marL="514350" indent="-514350">
              <a:buFont typeface="Arial" charset="0"/>
              <a:buChar char="•"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نزل الإسلام ليقضي على ________ .</a:t>
            </a:r>
          </a:p>
          <a:p>
            <a:pPr marL="514350" indent="-514350">
              <a:buNone/>
            </a:pPr>
            <a:endParaRPr lang="ar-SA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ar-SA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Tx/>
              <a:buChar char="-"/>
            </a:pP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7848872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(2) حول كل لفظٍ مما يلي إلى مصدر صناعي :- </a:t>
            </a:r>
          </a:p>
          <a:p>
            <a:pPr>
              <a:buNone/>
            </a:pPr>
            <a:endParaRPr lang="ar-SA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إنسان _________________</a:t>
            </a:r>
          </a:p>
          <a:p>
            <a:pPr>
              <a:buFontTx/>
              <a:buChar char="-"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جامعة _________________</a:t>
            </a:r>
          </a:p>
          <a:p>
            <a:pPr>
              <a:buFontTx/>
              <a:buChar char="-"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وطن__________________</a:t>
            </a:r>
          </a:p>
          <a:p>
            <a:pPr>
              <a:buFontTx/>
              <a:buChar char="-"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منزل _________________</a:t>
            </a:r>
          </a:p>
          <a:p>
            <a:pPr>
              <a:buFontTx/>
              <a:buChar char="-"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عالم _________________</a:t>
            </a:r>
          </a:p>
          <a:p>
            <a:pPr>
              <a:buFontTx/>
              <a:buChar char="-"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تعليم _________________ 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</TotalTime>
  <Words>279</Words>
  <Application>Microsoft Office PowerPoint</Application>
  <PresentationFormat>عرض على الشاشة (3:4)‏</PresentationFormat>
  <Paragraphs>57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وافر</vt:lpstr>
      <vt:lpstr>المصدر الصناعي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WwW.Cocoa-Ar.CoM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المصدر الصناعي</dc:title>
  <dc:creator>Talal Saud Al-3baaas</dc:creator>
  <cp:lastModifiedBy>dr yousef</cp:lastModifiedBy>
  <cp:revision>15</cp:revision>
  <dcterms:created xsi:type="dcterms:W3CDTF">2012-06-23T22:19:31Z</dcterms:created>
  <dcterms:modified xsi:type="dcterms:W3CDTF">2012-07-16T23:16:41Z</dcterms:modified>
</cp:coreProperties>
</file>