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80" r:id="rId10"/>
    <p:sldId id="265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C9D681-FCC2-439B-9013-03C134F2A016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C8F089-73AD-4ED5-9042-EEDEBBC32361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785926"/>
            <a:ext cx="5610236" cy="2214578"/>
          </a:xfrm>
        </p:spPr>
        <p:txBody>
          <a:bodyPr>
            <a:noAutofit/>
          </a:bodyPr>
          <a:lstStyle/>
          <a:p>
            <a:r>
              <a:rPr lang="ar-SA" sz="5400" b="1" dirty="0" smtClean="0">
                <a:solidFill>
                  <a:schemeClr val="bg1"/>
                </a:solidFill>
              </a:rPr>
              <a:t>نظ</a:t>
            </a:r>
            <a:r>
              <a:rPr lang="ar-SA" sz="6000" b="1" dirty="0" smtClean="0">
                <a:solidFill>
                  <a:schemeClr val="bg1"/>
                </a:solidFill>
              </a:rPr>
              <a:t>ريات التعلم </a:t>
            </a:r>
            <a:r>
              <a:rPr lang="ar-SA" sz="6000" b="1" dirty="0" smtClean="0"/>
              <a:t/>
            </a:r>
            <a:br>
              <a:rPr lang="ar-SA" sz="6000" b="1" dirty="0" smtClean="0"/>
            </a:br>
            <a:r>
              <a:rPr lang="ar-SA" sz="6000" b="1" dirty="0" err="1" smtClean="0">
                <a:solidFill>
                  <a:schemeClr val="bg1"/>
                </a:solidFill>
              </a:rPr>
              <a:t>المحاضره</a:t>
            </a:r>
            <a:r>
              <a:rPr lang="ar-SA" sz="6000" b="1" dirty="0" smtClean="0">
                <a:solidFill>
                  <a:schemeClr val="bg1"/>
                </a:solidFill>
              </a:rPr>
              <a:t> </a:t>
            </a:r>
            <a:r>
              <a:rPr lang="ar-SA" sz="6000" b="1" dirty="0" err="1" smtClean="0">
                <a:solidFill>
                  <a:schemeClr val="bg1"/>
                </a:solidFill>
              </a:rPr>
              <a:t>الثالثه</a:t>
            </a:r>
            <a:r>
              <a:rPr lang="ar-SA" sz="5400" b="1" dirty="0" smtClean="0"/>
              <a:t> </a:t>
            </a:r>
            <a:endParaRPr lang="ar-SA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</a:rPr>
              <a:t>طرق تكوين </a:t>
            </a:r>
            <a:r>
              <a:rPr lang="ar-SA" sz="4000" b="1" dirty="0" err="1" smtClean="0">
                <a:solidFill>
                  <a:srgbClr val="C00000"/>
                </a:solidFill>
              </a:rPr>
              <a:t>الاستجابه</a:t>
            </a:r>
            <a:r>
              <a:rPr lang="ar-SA" sz="4000" b="1" dirty="0" smtClean="0">
                <a:solidFill>
                  <a:srgbClr val="C00000"/>
                </a:solidFill>
              </a:rPr>
              <a:t> </a:t>
            </a:r>
            <a:r>
              <a:rPr lang="ar-SA" sz="4000" b="1" dirty="0" err="1" smtClean="0">
                <a:solidFill>
                  <a:srgbClr val="C00000"/>
                </a:solidFill>
              </a:rPr>
              <a:t>الشرطيه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ar-SA" sz="128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ar-SA" sz="12800" b="1" dirty="0" smtClean="0">
                <a:solidFill>
                  <a:schemeClr val="accent2"/>
                </a:solidFill>
              </a:rPr>
              <a:t>الاشتراط المتزامن </a:t>
            </a:r>
            <a:r>
              <a:rPr lang="en-US" sz="12800" b="1" dirty="0" err="1" smtClean="0">
                <a:solidFill>
                  <a:schemeClr val="accent2"/>
                </a:solidFill>
              </a:rPr>
              <a:t>Simultancouse</a:t>
            </a:r>
            <a:r>
              <a:rPr lang="en-US" sz="12800" b="1" dirty="0" smtClean="0">
                <a:solidFill>
                  <a:schemeClr val="accent2"/>
                </a:solidFill>
              </a:rPr>
              <a:t> Conditioning </a:t>
            </a:r>
            <a:r>
              <a:rPr lang="ar-SA" sz="12800" dirty="0" smtClean="0"/>
              <a:t>وفيه يقدم المثير الشرطي (م </a:t>
            </a:r>
            <a:r>
              <a:rPr lang="ar-SA" sz="12800" dirty="0" err="1" smtClean="0"/>
              <a:t>ش</a:t>
            </a:r>
            <a:r>
              <a:rPr lang="ar-SA" sz="12800" dirty="0" smtClean="0"/>
              <a:t> ) في نفس وقت تقديم المثير غير الشرطي ( </a:t>
            </a:r>
            <a:r>
              <a:rPr lang="ar-SA" sz="12800" dirty="0" err="1" smtClean="0"/>
              <a:t>م</a:t>
            </a:r>
            <a:r>
              <a:rPr lang="ar-SA" sz="12800" dirty="0" smtClean="0"/>
              <a:t> ط ) وتأثير الاشتراط المتأني على التعلم ضعيف ( لماذا ؟) </a:t>
            </a:r>
          </a:p>
          <a:p>
            <a:r>
              <a:rPr lang="ar-SA" sz="11200" dirty="0" smtClean="0"/>
              <a:t>                                      </a:t>
            </a:r>
          </a:p>
          <a:p>
            <a:endParaRPr lang="ar-SA" sz="11200" dirty="0" smtClean="0"/>
          </a:p>
          <a:p>
            <a:r>
              <a:rPr lang="ar-SA" sz="11200" dirty="0" smtClean="0"/>
              <a:t>                                  </a:t>
            </a:r>
            <a:r>
              <a:rPr lang="ar-SA" sz="9600" b="1" dirty="0" smtClean="0">
                <a:solidFill>
                  <a:srgbClr val="FF0000"/>
                </a:solidFill>
              </a:rPr>
              <a:t>بنفس الوقت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   </a:t>
            </a:r>
          </a:p>
          <a:p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sz="5100" dirty="0" smtClean="0"/>
              <a:t>        </a:t>
            </a:r>
          </a:p>
          <a:p>
            <a:endParaRPr lang="ar-SA" sz="5100" dirty="0" smtClean="0"/>
          </a:p>
          <a:p>
            <a:pPr>
              <a:buNone/>
            </a:pPr>
            <a:endParaRPr lang="ar-SA" sz="5100" dirty="0" smtClean="0"/>
          </a:p>
          <a:p>
            <a:r>
              <a:rPr lang="ar-SA" sz="5100" dirty="0" smtClean="0"/>
              <a:t>                               </a:t>
            </a:r>
            <a:endParaRPr lang="ar-SA" sz="4400" dirty="0" smtClean="0"/>
          </a:p>
          <a:p>
            <a:r>
              <a:rPr lang="ar-SA" sz="5400" dirty="0" smtClean="0"/>
              <a:t>                  </a:t>
            </a:r>
            <a:r>
              <a:rPr lang="ar-SA" sz="11200" b="1" dirty="0" smtClean="0">
                <a:solidFill>
                  <a:srgbClr val="FF0000"/>
                </a:solidFill>
              </a:rPr>
              <a:t>مثير شرطي                             مثير غير شرطي</a:t>
            </a:r>
          </a:p>
          <a:p>
            <a:r>
              <a:rPr lang="ar-SA" sz="11200" b="1" dirty="0" smtClean="0">
                <a:solidFill>
                  <a:srgbClr val="FF0000"/>
                </a:solidFill>
              </a:rPr>
              <a:t>            </a:t>
            </a:r>
            <a:endParaRPr lang="ar-SA" sz="5100" dirty="0" smtClean="0"/>
          </a:p>
          <a:p>
            <a:endParaRPr lang="ar-SA" sz="5100" dirty="0" smtClean="0"/>
          </a:p>
          <a:p>
            <a:endParaRPr lang="ar-SA" sz="5100" dirty="0" smtClean="0"/>
          </a:p>
          <a:p>
            <a:r>
              <a:rPr lang="ar-SA" sz="6200" dirty="0" smtClean="0"/>
              <a:t> </a:t>
            </a:r>
            <a:r>
              <a:rPr lang="ar-SA" sz="6200" b="1" dirty="0" smtClean="0">
                <a:solidFill>
                  <a:srgbClr val="FF0000"/>
                </a:solidFill>
              </a:rPr>
              <a:t>مثير شرطي                  </a:t>
            </a:r>
          </a:p>
          <a:p>
            <a:endParaRPr lang="ar-SA" sz="6200" b="1" dirty="0" smtClean="0">
              <a:solidFill>
                <a:srgbClr val="FF0000"/>
              </a:solidFill>
            </a:endParaRPr>
          </a:p>
          <a:p>
            <a:endParaRPr lang="ar-SA" sz="6200" b="1" dirty="0" smtClean="0">
              <a:solidFill>
                <a:srgbClr val="FF0000"/>
              </a:solidFill>
            </a:endParaRPr>
          </a:p>
          <a:p>
            <a:r>
              <a:rPr lang="ar-SA" sz="6200" b="1" dirty="0" smtClean="0">
                <a:solidFill>
                  <a:srgbClr val="FF0000"/>
                </a:solidFill>
              </a:rPr>
              <a:t>                                                             مثير غير شرطي</a:t>
            </a:r>
          </a:p>
          <a:p>
            <a:r>
              <a:rPr lang="ar-SA" dirty="0" smtClean="0"/>
              <a:t>                                       </a:t>
            </a:r>
            <a:endParaRPr lang="ar-SA" dirty="0"/>
          </a:p>
        </p:txBody>
      </p:sp>
      <p:pic>
        <p:nvPicPr>
          <p:cNvPr id="4" name="صورة 3" descr="صورة شوكه رنانه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429000"/>
            <a:ext cx="2786081" cy="2357454"/>
          </a:xfrm>
          <a:prstGeom prst="rect">
            <a:avLst/>
          </a:prstGeom>
        </p:spPr>
      </p:pic>
      <p:pic>
        <p:nvPicPr>
          <p:cNvPr id="5" name="صورة 4" descr="مسحوق اللحم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357562"/>
            <a:ext cx="2714644" cy="2357454"/>
          </a:xfrm>
          <a:prstGeom prst="rect">
            <a:avLst/>
          </a:prstGeom>
        </p:spPr>
      </p:pic>
      <p:sp>
        <p:nvSpPr>
          <p:cNvPr id="10" name="متقاطع 9"/>
          <p:cNvSpPr/>
          <p:nvPr/>
        </p:nvSpPr>
        <p:spPr>
          <a:xfrm>
            <a:off x="3857620" y="4143380"/>
            <a:ext cx="928694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40000" lnSpcReduction="20000"/>
          </a:bodyPr>
          <a:lstStyle/>
          <a:p>
            <a:r>
              <a:rPr lang="ar-SA" sz="8000" b="1" dirty="0" smtClean="0">
                <a:solidFill>
                  <a:srgbClr val="C00000"/>
                </a:solidFill>
              </a:rPr>
              <a:t>الاشتراط المرجأ </a:t>
            </a:r>
            <a:r>
              <a:rPr lang="en-US" sz="8000" b="1" dirty="0" smtClean="0">
                <a:solidFill>
                  <a:srgbClr val="C00000"/>
                </a:solidFill>
              </a:rPr>
              <a:t>Delayed Conditioning </a:t>
            </a:r>
          </a:p>
          <a:p>
            <a:r>
              <a:rPr lang="ar-SA" sz="8000" dirty="0" smtClean="0"/>
              <a:t>يتم تقديم المثير الشرطي ( </a:t>
            </a:r>
            <a:r>
              <a:rPr lang="ar-SA" sz="8000" dirty="0" err="1" smtClean="0"/>
              <a:t>م</a:t>
            </a:r>
            <a:r>
              <a:rPr lang="ar-SA" sz="8000" dirty="0" smtClean="0"/>
              <a:t> ش ) قبل تقديم المثير غير الشرطي ( </a:t>
            </a:r>
            <a:r>
              <a:rPr lang="ar-SA" sz="8000" dirty="0" err="1" smtClean="0"/>
              <a:t>م</a:t>
            </a:r>
            <a:r>
              <a:rPr lang="ar-SA" sz="8000" dirty="0" smtClean="0"/>
              <a:t> ط ) </a:t>
            </a:r>
            <a:r>
              <a:rPr lang="ar-SA" sz="8000" dirty="0" err="1" smtClean="0"/>
              <a:t>بفتره</a:t>
            </a:r>
            <a:r>
              <a:rPr lang="ar-SA" sz="8000" dirty="0" smtClean="0"/>
              <a:t> </a:t>
            </a:r>
            <a:r>
              <a:rPr lang="ar-SA" sz="8000" dirty="0" err="1" smtClean="0"/>
              <a:t>قصيره</a:t>
            </a:r>
            <a:r>
              <a:rPr lang="ar-SA" sz="8000" dirty="0" smtClean="0"/>
              <a:t> ، ويستمر وجوده حتى تقديم المثير غير الشرطي ( </a:t>
            </a:r>
            <a:r>
              <a:rPr lang="ar-SA" sz="8000" dirty="0" err="1" smtClean="0"/>
              <a:t>م</a:t>
            </a:r>
            <a:r>
              <a:rPr lang="ar-SA" sz="8000" dirty="0" smtClean="0"/>
              <a:t> ط ) وقد يتم سحب المثير الشرطي خلال وجود المثير غير الشرطي أو عقب ظهوره في الموقف ، ولا يتأثر تكوين </a:t>
            </a:r>
            <a:r>
              <a:rPr lang="ar-SA" sz="8000" dirty="0" err="1" smtClean="0"/>
              <a:t>الاستجابه</a:t>
            </a:r>
            <a:r>
              <a:rPr lang="ar-SA" sz="8000" dirty="0" smtClean="0"/>
              <a:t> </a:t>
            </a:r>
            <a:r>
              <a:rPr lang="ar-SA" sz="8000" dirty="0" err="1" smtClean="0"/>
              <a:t>الشرطيه</a:t>
            </a:r>
            <a:r>
              <a:rPr lang="ar-SA" sz="8000" dirty="0" smtClean="0"/>
              <a:t> بذلك .                        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                                         </a:t>
            </a: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</a:t>
            </a:r>
            <a:r>
              <a:rPr lang="ar-SA" sz="8000" b="1" dirty="0" smtClean="0">
                <a:solidFill>
                  <a:srgbClr val="FF0000"/>
                </a:solidFill>
              </a:rPr>
              <a:t>فتره صيره</a:t>
            </a: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                   </a:t>
            </a:r>
            <a:r>
              <a:rPr lang="ar-SA" sz="8000" b="1" dirty="0" smtClean="0">
                <a:solidFill>
                  <a:srgbClr val="FF0000"/>
                </a:solidFill>
              </a:rPr>
              <a:t>مثير شرطي                        مثير غير شرطي</a:t>
            </a:r>
          </a:p>
          <a:p>
            <a:pPr>
              <a:buNone/>
            </a:pPr>
            <a:r>
              <a:rPr lang="ar-SA" dirty="0" smtClean="0"/>
              <a:t>                                                                                                                   </a:t>
            </a:r>
            <a:endParaRPr lang="ar-SA" dirty="0"/>
          </a:p>
        </p:txBody>
      </p:sp>
      <p:pic>
        <p:nvPicPr>
          <p:cNvPr id="4" name="صورة 3" descr="صورة شوكه رنانه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143248"/>
            <a:ext cx="3000396" cy="2286016"/>
          </a:xfrm>
          <a:prstGeom prst="rect">
            <a:avLst/>
          </a:prstGeom>
        </p:spPr>
      </p:pic>
      <p:pic>
        <p:nvPicPr>
          <p:cNvPr id="5" name="صورة 4" descr="مسحوق اللحم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143248"/>
            <a:ext cx="2857520" cy="2286016"/>
          </a:xfrm>
          <a:prstGeom prst="rect">
            <a:avLst/>
          </a:prstGeom>
        </p:spPr>
      </p:pic>
      <p:sp>
        <p:nvSpPr>
          <p:cNvPr id="12" name="سهم إلى اليسار 11"/>
          <p:cNvSpPr/>
          <p:nvPr/>
        </p:nvSpPr>
        <p:spPr>
          <a:xfrm>
            <a:off x="3357554" y="4143380"/>
            <a:ext cx="1357322" cy="556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</a:rPr>
              <a:t>Trace Conditioning</a:t>
            </a:r>
            <a:br>
              <a:rPr lang="en-US" sz="5400" b="1" dirty="0" smtClean="0">
                <a:solidFill>
                  <a:schemeClr val="accent2"/>
                </a:solidFill>
              </a:rPr>
            </a:br>
            <a:r>
              <a:rPr lang="ar-SA" sz="5400" b="1" dirty="0" smtClean="0">
                <a:solidFill>
                  <a:srgbClr val="C00000"/>
                </a:solidFill>
              </a:rPr>
              <a:t>اشتراط الأثر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ar-SA" sz="3200" dirty="0" smtClean="0"/>
              <a:t>يقدم فيه المثير الشرطي ويتم سحبه من الموقف قبل تقديم المثير غير الشرطي – توجد فتره زمنيه بين تقديم المثيرين أطول مما يوجد في النموذج الثاني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</a:t>
            </a:r>
            <a:r>
              <a:rPr lang="ar-SA" b="1" dirty="0" smtClean="0">
                <a:solidFill>
                  <a:srgbClr val="FF0000"/>
                </a:solidFill>
              </a:rPr>
              <a:t>فتره زمنيه أطول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                              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5" name="صورة 4" descr="صورة شوكه رنانه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3" y="3000372"/>
            <a:ext cx="3214709" cy="1428760"/>
          </a:xfrm>
          <a:prstGeom prst="rect">
            <a:avLst/>
          </a:prstGeom>
        </p:spPr>
      </p:pic>
      <p:pic>
        <p:nvPicPr>
          <p:cNvPr id="6" name="صورة 5" descr="مسحوق اللحم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5000636"/>
            <a:ext cx="3143272" cy="1357322"/>
          </a:xfrm>
          <a:prstGeom prst="rect">
            <a:avLst/>
          </a:prstGeom>
        </p:spPr>
      </p:pic>
      <p:sp>
        <p:nvSpPr>
          <p:cNvPr id="9" name="سهم منحني إلى اليسار 8"/>
          <p:cNvSpPr/>
          <p:nvPr/>
        </p:nvSpPr>
        <p:spPr>
          <a:xfrm>
            <a:off x="4572000" y="421481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endParaRPr lang="ar-SA" sz="3200" b="1" dirty="0" smtClean="0">
              <a:solidFill>
                <a:srgbClr val="C00000"/>
              </a:solidFill>
            </a:endParaRPr>
          </a:p>
          <a:p>
            <a:r>
              <a:rPr lang="ar-SA" sz="3200" b="1" dirty="0" smtClean="0">
                <a:solidFill>
                  <a:srgbClr val="C00000"/>
                </a:solidFill>
              </a:rPr>
              <a:t>الاشتراط العكسي أو المتأخر </a:t>
            </a:r>
            <a:r>
              <a:rPr lang="en-US" sz="3200" b="1" dirty="0" smtClean="0">
                <a:solidFill>
                  <a:srgbClr val="C00000"/>
                </a:solidFill>
              </a:rPr>
              <a:t>Backward Conditioning</a:t>
            </a:r>
            <a:endParaRPr lang="ar-SA" sz="3200" b="1" dirty="0" smtClean="0">
              <a:solidFill>
                <a:srgbClr val="C00000"/>
              </a:solidFill>
            </a:endParaRPr>
          </a:p>
          <a:p>
            <a:r>
              <a:rPr lang="ar-SA" sz="3200" b="1" dirty="0" smtClean="0"/>
              <a:t>المثير الشرطي يعقب تقديم المثير </a:t>
            </a:r>
            <a:r>
              <a:rPr lang="ar-SA" b="1" dirty="0" smtClean="0"/>
              <a:t>غير الشرطي – التعلم في هذا النموذج يكون ضعيفاً ، لماذا ؟</a:t>
            </a: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b="1" dirty="0" smtClean="0">
                <a:solidFill>
                  <a:schemeClr val="accent2"/>
                </a:solidFill>
              </a:rPr>
              <a:t>                                            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                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         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مثير غير شرطي                                 مثير شرطي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4" name="صورة 3" descr="مسحوق اللحم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143248"/>
            <a:ext cx="3071834" cy="2143140"/>
          </a:xfrm>
          <a:prstGeom prst="rect">
            <a:avLst/>
          </a:prstGeom>
        </p:spPr>
      </p:pic>
      <p:pic>
        <p:nvPicPr>
          <p:cNvPr id="5" name="صورة 4" descr="صورة شوكه رنانه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3" y="3286124"/>
            <a:ext cx="3357585" cy="2143140"/>
          </a:xfrm>
          <a:prstGeom prst="rect">
            <a:avLst/>
          </a:prstGeom>
        </p:spPr>
      </p:pic>
      <p:sp>
        <p:nvSpPr>
          <p:cNvPr id="6" name="سهم إلى اليسار 5"/>
          <p:cNvSpPr/>
          <p:nvPr/>
        </p:nvSpPr>
        <p:spPr>
          <a:xfrm>
            <a:off x="4071934" y="371475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2"/>
                </a:solidFill>
              </a:rPr>
              <a:t>بعض العمليات </a:t>
            </a:r>
            <a:r>
              <a:rPr lang="ar-SA" b="1" dirty="0" err="1" smtClean="0">
                <a:solidFill>
                  <a:schemeClr val="accent2"/>
                </a:solidFill>
              </a:rPr>
              <a:t>الأساسيه</a:t>
            </a:r>
            <a:r>
              <a:rPr lang="ar-SA" b="1" dirty="0" smtClean="0">
                <a:solidFill>
                  <a:schemeClr val="accent2"/>
                </a:solidFill>
              </a:rPr>
              <a:t> في السلوك الشرطي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                  </a:t>
            </a:r>
            <a:r>
              <a:rPr lang="ar-SA" sz="4000" dirty="0" smtClean="0">
                <a:solidFill>
                  <a:srgbClr val="C00000"/>
                </a:solidFill>
              </a:rPr>
              <a:t>1-</a:t>
            </a:r>
            <a:r>
              <a:rPr lang="ar-SA" sz="4000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الكف </a:t>
            </a:r>
            <a:r>
              <a:rPr lang="en-US" sz="4000" b="1" dirty="0" err="1" smtClean="0">
                <a:solidFill>
                  <a:srgbClr val="FF0000"/>
                </a:solidFill>
              </a:rPr>
              <a:t>Inhibtion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r>
              <a:rPr lang="ar-SA" sz="3600" b="1" dirty="0" smtClean="0">
                <a:solidFill>
                  <a:srgbClr val="FF0000"/>
                </a:solidFill>
              </a:rPr>
              <a:t>               </a:t>
            </a:r>
          </a:p>
          <a:p>
            <a:endParaRPr lang="ar-SA" sz="3600" b="1" dirty="0" smtClean="0">
              <a:solidFill>
                <a:srgbClr val="FF0000"/>
              </a:solidFill>
            </a:endParaRPr>
          </a:p>
          <a:p>
            <a:r>
              <a:rPr lang="ar-SA" sz="3600" b="1" dirty="0" smtClean="0"/>
              <a:t>     الكف الداخلي             الكف الخارجي</a:t>
            </a:r>
          </a:p>
          <a:p>
            <a:pPr>
              <a:buNone/>
            </a:pPr>
            <a:r>
              <a:rPr lang="ar-SA" sz="3600" b="1" dirty="0" smtClean="0"/>
              <a:t>        تغير فجائي             عدم ظهور </a:t>
            </a:r>
            <a:r>
              <a:rPr lang="ar-SA" sz="3600" b="1" dirty="0" err="1" smtClean="0"/>
              <a:t>الاستجابه</a:t>
            </a:r>
            <a:endParaRPr lang="ar-SA" sz="3600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ar-SA" sz="3200" b="1" dirty="0" err="1" smtClean="0"/>
              <a:t>الشرطيه</a:t>
            </a:r>
            <a:r>
              <a:rPr lang="ar-SA" sz="3200" b="1" dirty="0" smtClean="0"/>
              <a:t> كلياً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929190" y="26431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5400000">
            <a:off x="3786182" y="285749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ar-SA" sz="3600" b="1" dirty="0" smtClean="0">
                <a:solidFill>
                  <a:schemeClr val="accent2"/>
                </a:solidFill>
              </a:rPr>
              <a:t>               </a:t>
            </a:r>
            <a:r>
              <a:rPr lang="ar-SA" sz="3600" b="1" dirty="0" smtClean="0">
                <a:solidFill>
                  <a:srgbClr val="C00000"/>
                </a:solidFill>
              </a:rPr>
              <a:t>2-الانطفاء </a:t>
            </a:r>
            <a:r>
              <a:rPr lang="en-US" sz="3600" b="1" dirty="0" smtClean="0">
                <a:solidFill>
                  <a:srgbClr val="C00000"/>
                </a:solidFill>
              </a:rPr>
              <a:t>Extinction</a:t>
            </a:r>
            <a:endParaRPr lang="ar-SA" sz="3600" b="1" dirty="0" smtClean="0">
              <a:solidFill>
                <a:srgbClr val="C00000"/>
              </a:solidFill>
            </a:endParaRPr>
          </a:p>
          <a:p>
            <a:endParaRPr lang="ar-SA" sz="3200" b="1" dirty="0" smtClean="0">
              <a:solidFill>
                <a:schemeClr val="accent2"/>
              </a:solidFill>
            </a:endParaRPr>
          </a:p>
          <a:p>
            <a:r>
              <a:rPr lang="ar-SA" sz="3200" b="1" dirty="0" smtClean="0"/>
              <a:t>اختفاء الاستجابات </a:t>
            </a:r>
            <a:r>
              <a:rPr lang="ar-SA" sz="3200" b="1" dirty="0" err="1" smtClean="0"/>
              <a:t>الشرطيه</a:t>
            </a:r>
            <a:r>
              <a:rPr lang="ar-SA" sz="3200" b="1" dirty="0" smtClean="0"/>
              <a:t> نتيجة عدم تعزيزها بالمثير غير الشرطي</a:t>
            </a:r>
          </a:p>
          <a:p>
            <a:r>
              <a:rPr lang="ar-SA" sz="3200" b="1" dirty="0" smtClean="0">
                <a:solidFill>
                  <a:schemeClr val="accent2"/>
                </a:solidFill>
              </a:rPr>
              <a:t>ظاهرة الانطفاء التجريبي  </a:t>
            </a:r>
            <a:r>
              <a:rPr lang="en-US" sz="3200" b="1" dirty="0" smtClean="0">
                <a:solidFill>
                  <a:schemeClr val="accent2"/>
                </a:solidFill>
              </a:rPr>
              <a:t>Experimental Extinction</a:t>
            </a:r>
          </a:p>
          <a:p>
            <a:r>
              <a:rPr lang="ar-SA" sz="3200" b="1" dirty="0" smtClean="0"/>
              <a:t>يشير إلى تناقص قوة </a:t>
            </a:r>
            <a:r>
              <a:rPr lang="ar-SA" sz="3200" b="1" dirty="0" err="1" smtClean="0"/>
              <a:t>الاستجابه</a:t>
            </a:r>
            <a:r>
              <a:rPr lang="ar-SA" sz="3200" b="1" dirty="0" smtClean="0"/>
              <a:t> ويرجع الانطفاء إلى تكرار تقديم المثير الشرطي في حالة عدم اقتران مع المثير غير الشرطي</a:t>
            </a:r>
            <a:endParaRPr lang="ar-SA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4" name="عنصر نائب للمحتوى 3" descr="صورة شوكه رنانه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2000240"/>
            <a:ext cx="2786081" cy="2643205"/>
          </a:xfrm>
        </p:spPr>
      </p:pic>
      <p:sp>
        <p:nvSpPr>
          <p:cNvPr id="5" name="مستطيل 4"/>
          <p:cNvSpPr/>
          <p:nvPr/>
        </p:nvSpPr>
        <p:spPr>
          <a:xfrm>
            <a:off x="4958108" y="4929198"/>
            <a:ext cx="30429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</p:txBody>
      </p:sp>
      <p:pic>
        <p:nvPicPr>
          <p:cNvPr id="6" name="صورة 5" descr="مسحوق اللحم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857364"/>
            <a:ext cx="3143272" cy="3143272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785786" y="4929198"/>
            <a:ext cx="3643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endParaRPr lang="ar-SA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ar-SA" b="1" dirty="0" smtClean="0">
              <a:solidFill>
                <a:schemeClr val="accent2"/>
              </a:solidFill>
            </a:endParaRPr>
          </a:p>
        </p:txBody>
      </p:sp>
      <p:sp>
        <p:nvSpPr>
          <p:cNvPr id="8" name="زائد 7"/>
          <p:cNvSpPr/>
          <p:nvPr/>
        </p:nvSpPr>
        <p:spPr>
          <a:xfrm>
            <a:off x="6500826" y="4714884"/>
            <a:ext cx="1214446" cy="135732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714348" y="5072074"/>
            <a:ext cx="442848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err="1" smtClean="0">
                <a:solidFill>
                  <a:schemeClr val="accent2"/>
                </a:solidFill>
              </a:rPr>
              <a:t>tion</a:t>
            </a:r>
            <a:endParaRPr lang="ar-SA" dirty="0"/>
          </a:p>
        </p:txBody>
      </p:sp>
      <p:sp>
        <p:nvSpPr>
          <p:cNvPr id="10" name="علامة الطرح 9"/>
          <p:cNvSpPr/>
          <p:nvPr/>
        </p:nvSpPr>
        <p:spPr>
          <a:xfrm>
            <a:off x="2714612" y="4929198"/>
            <a:ext cx="914400" cy="914400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علامة الطرح 10"/>
          <p:cNvSpPr/>
          <p:nvPr/>
        </p:nvSpPr>
        <p:spPr>
          <a:xfrm>
            <a:off x="2143108" y="4786322"/>
            <a:ext cx="1643074" cy="141446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>
            <a:off x="3714744" y="357166"/>
            <a:ext cx="28575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chemeClr val="accent2"/>
                </a:solidFill>
              </a:rPr>
              <a:t>       </a:t>
            </a:r>
          </a:p>
          <a:p>
            <a:r>
              <a:rPr lang="ar-SA" sz="4000" b="1" dirty="0" smtClean="0">
                <a:solidFill>
                  <a:schemeClr val="accent2"/>
                </a:solidFill>
              </a:rPr>
              <a:t>       </a:t>
            </a:r>
            <a:r>
              <a:rPr lang="ar-SA" sz="4000" b="1" dirty="0" err="1" smtClean="0">
                <a:solidFill>
                  <a:schemeClr val="accent2"/>
                </a:solidFill>
              </a:rPr>
              <a:t>الإنطفاء</a:t>
            </a:r>
            <a:endParaRPr lang="ar-SA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C00000"/>
                </a:solidFill>
              </a:rPr>
              <a:t>                    </a:t>
            </a:r>
            <a:r>
              <a:rPr lang="ar-SA" sz="4000" b="1" dirty="0" smtClean="0">
                <a:solidFill>
                  <a:srgbClr val="C00000"/>
                </a:solidFill>
              </a:rPr>
              <a:t>3- الاسترجاع التلقائي</a:t>
            </a:r>
          </a:p>
          <a:p>
            <a:pPr>
              <a:buNone/>
            </a:pPr>
            <a:endParaRPr lang="ar-SA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accent2"/>
                </a:solidFill>
              </a:rPr>
              <a:t>         </a:t>
            </a:r>
            <a:r>
              <a:rPr lang="ar-SA" sz="3600" b="1" dirty="0" smtClean="0"/>
              <a:t>عودة </a:t>
            </a:r>
            <a:r>
              <a:rPr lang="ar-SA" sz="3600" b="1" dirty="0" err="1" smtClean="0"/>
              <a:t>الاستجابه</a:t>
            </a:r>
            <a:r>
              <a:rPr lang="ar-SA" sz="3600" b="1" dirty="0" smtClean="0"/>
              <a:t> مره أخرى بعد فترة </a:t>
            </a:r>
            <a:r>
              <a:rPr lang="ar-SA" sz="3600" b="1" dirty="0" err="1" smtClean="0"/>
              <a:t>راحه</a:t>
            </a:r>
            <a:endParaRPr lang="ar-SA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4400" b="1" dirty="0" smtClean="0">
                <a:solidFill>
                  <a:srgbClr val="C00000"/>
                </a:solidFill>
              </a:rPr>
              <a:t>           4- التعميم</a:t>
            </a:r>
            <a:r>
              <a:rPr lang="ar-SA" dirty="0" smtClean="0"/>
              <a:t>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Generalization</a:t>
            </a:r>
          </a:p>
          <a:p>
            <a:pPr>
              <a:buNone/>
            </a:pPr>
            <a:endParaRPr lang="ar-SA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SA" sz="3600" dirty="0" smtClean="0"/>
              <a:t> </a:t>
            </a:r>
            <a:r>
              <a:rPr lang="ar-SA" sz="3600" b="1" dirty="0" smtClean="0"/>
              <a:t>المثيرات </a:t>
            </a:r>
            <a:r>
              <a:rPr lang="ar-SA" sz="3600" b="1" dirty="0" err="1" smtClean="0"/>
              <a:t>المشابهه</a:t>
            </a:r>
            <a:r>
              <a:rPr lang="ar-SA" sz="3600" b="1" dirty="0" smtClean="0"/>
              <a:t> للمثير الأصلي تؤدي إلى حدوث نفس </a:t>
            </a:r>
            <a:r>
              <a:rPr lang="ar-SA" sz="3600" b="1" dirty="0" err="1" smtClean="0"/>
              <a:t>الاستجابه</a:t>
            </a:r>
            <a:r>
              <a:rPr lang="ar-SA" sz="3600" b="1" dirty="0" smtClean="0"/>
              <a:t> </a:t>
            </a:r>
            <a:endParaRPr lang="ar-SA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3200" b="1" dirty="0" smtClean="0">
                <a:solidFill>
                  <a:srgbClr val="C00000"/>
                </a:solidFill>
              </a:rPr>
              <a:t>       </a:t>
            </a:r>
            <a:r>
              <a:rPr lang="ar-SA" sz="3600" b="1" dirty="0" smtClean="0">
                <a:solidFill>
                  <a:srgbClr val="C00000"/>
                </a:solidFill>
              </a:rPr>
              <a:t>5- التمييز </a:t>
            </a:r>
            <a:r>
              <a:rPr lang="en-US" sz="3600" b="1" dirty="0" smtClean="0">
                <a:solidFill>
                  <a:srgbClr val="C00000"/>
                </a:solidFill>
              </a:rPr>
              <a:t>Discrimination</a:t>
            </a:r>
          </a:p>
          <a:p>
            <a:pPr algn="ctr">
              <a:buNone/>
            </a:pPr>
            <a:endParaRPr lang="ar-SA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/>
              <a:t> </a:t>
            </a:r>
            <a:r>
              <a:rPr lang="ar-SA" sz="3600" b="1" dirty="0" smtClean="0"/>
              <a:t>يستطيع الكائن أن يميز بين المثيرات </a:t>
            </a:r>
            <a:r>
              <a:rPr lang="ar-SA" sz="3600" b="1" dirty="0" err="1" smtClean="0"/>
              <a:t>الموجوده</a:t>
            </a:r>
            <a:r>
              <a:rPr lang="ar-SA" sz="3600" b="1" dirty="0" smtClean="0"/>
              <a:t> في الموقف وبالتالي لا تحدث </a:t>
            </a:r>
            <a:r>
              <a:rPr lang="ar-SA" sz="3600" b="1" dirty="0" err="1" smtClean="0"/>
              <a:t>الاستجابه</a:t>
            </a:r>
            <a:r>
              <a:rPr lang="ar-SA" sz="3600" b="1" dirty="0" smtClean="0"/>
              <a:t> إلا للمثير المعزز</a:t>
            </a:r>
            <a:endParaRPr lang="ar-SA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1214422"/>
            <a:ext cx="775813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6000" b="1" dirty="0" smtClean="0"/>
              <a:t>أولاً اتجاه التعلم السلوكي</a:t>
            </a:r>
            <a:br>
              <a:rPr lang="ar-SA" sz="6000" b="1" dirty="0" smtClean="0"/>
            </a:br>
            <a:r>
              <a:rPr lang="ar-SA" sz="6000" b="1" dirty="0" smtClean="0"/>
              <a:t>  </a:t>
            </a:r>
            <a:r>
              <a:rPr lang="ar-SA" sz="6000" b="1" dirty="0" smtClean="0">
                <a:solidFill>
                  <a:srgbClr val="C00000"/>
                </a:solidFill>
              </a:rPr>
              <a:t>نظرية الاشتراط البسيط </a:t>
            </a:r>
            <a:r>
              <a:rPr lang="ar-SA" sz="6000" b="1" dirty="0" err="1" smtClean="0">
                <a:solidFill>
                  <a:srgbClr val="C00000"/>
                </a:solidFill>
              </a:rPr>
              <a:t>لبافلوف</a:t>
            </a:r>
            <a:r>
              <a:rPr lang="ar-SA" sz="6000" b="1" dirty="0" smtClean="0">
                <a:solidFill>
                  <a:srgbClr val="C00000"/>
                </a:solidFill>
              </a:rPr>
              <a:t> </a:t>
            </a:r>
            <a:endParaRPr lang="ar-SA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err="1" smtClean="0"/>
              <a:t>الخلاصه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10000"/>
          </a:bodyPr>
          <a:lstStyle/>
          <a:p>
            <a:r>
              <a:rPr lang="ar-SA" sz="3600" dirty="0" smtClean="0"/>
              <a:t>1- أهمية الاقتران بين المثيرات </a:t>
            </a:r>
          </a:p>
          <a:p>
            <a:r>
              <a:rPr lang="ar-SA" sz="3600" dirty="0" smtClean="0"/>
              <a:t>2- أهمية معدل </a:t>
            </a:r>
            <a:r>
              <a:rPr lang="ar-SA" sz="3600" dirty="0" err="1" smtClean="0"/>
              <a:t>الفتره</a:t>
            </a:r>
            <a:r>
              <a:rPr lang="ar-SA" sz="3600" dirty="0" smtClean="0"/>
              <a:t> </a:t>
            </a:r>
            <a:r>
              <a:rPr lang="ar-SA" sz="3600" dirty="0" err="1" smtClean="0"/>
              <a:t>الزمنيه</a:t>
            </a:r>
            <a:endParaRPr lang="ar-SA" sz="3600" dirty="0" smtClean="0"/>
          </a:p>
          <a:p>
            <a:r>
              <a:rPr lang="ar-SA" sz="3600" dirty="0" smtClean="0"/>
              <a:t>3- أكبر فاعليه </a:t>
            </a:r>
            <a:r>
              <a:rPr lang="ar-SA" sz="3600" dirty="0" err="1" smtClean="0"/>
              <a:t>للإقتران</a:t>
            </a:r>
            <a:r>
              <a:rPr lang="ar-SA" sz="3600" dirty="0" smtClean="0"/>
              <a:t> تكون في حالة تقديم المثير غير الشرطي عقب تقديم المثير الشرطي .</a:t>
            </a:r>
          </a:p>
          <a:p>
            <a:r>
              <a:rPr lang="ar-SA" sz="3600" dirty="0" smtClean="0"/>
              <a:t>4- دور عملية التعميم .</a:t>
            </a:r>
          </a:p>
          <a:p>
            <a:r>
              <a:rPr lang="ar-SA" sz="3600" dirty="0" smtClean="0"/>
              <a:t>5- دور عملية التمييز بين المثيرات .</a:t>
            </a:r>
          </a:p>
          <a:p>
            <a:r>
              <a:rPr lang="ar-SA" sz="3600" dirty="0" smtClean="0"/>
              <a:t>6- متى يحدث الكف الخارجي .</a:t>
            </a:r>
          </a:p>
          <a:p>
            <a:r>
              <a:rPr lang="ar-SA" sz="3600" dirty="0" smtClean="0"/>
              <a:t>7- كيف يحدث </a:t>
            </a:r>
            <a:r>
              <a:rPr lang="ar-SA" sz="3600" dirty="0" err="1" smtClean="0"/>
              <a:t>الإنطفاء</a:t>
            </a:r>
            <a:r>
              <a:rPr lang="ar-SA" sz="3600" dirty="0" smtClean="0"/>
              <a:t> التجريبي .</a:t>
            </a:r>
          </a:p>
          <a:p>
            <a:r>
              <a:rPr lang="ar-SA" sz="3600" dirty="0" smtClean="0"/>
              <a:t>8- عودة </a:t>
            </a:r>
            <a:r>
              <a:rPr lang="ar-SA" sz="3600" dirty="0" err="1" smtClean="0"/>
              <a:t>الاستجابه</a:t>
            </a:r>
            <a:r>
              <a:rPr lang="ar-SA" sz="3600" dirty="0" smtClean="0"/>
              <a:t> </a:t>
            </a:r>
            <a:r>
              <a:rPr lang="ar-SA" sz="3600" dirty="0" err="1" smtClean="0"/>
              <a:t>الشرطيه</a:t>
            </a:r>
            <a:r>
              <a:rPr lang="ar-SA" sz="3600" dirty="0" smtClean="0"/>
              <a:t> </a:t>
            </a:r>
            <a:r>
              <a:rPr lang="ar-SA" sz="3600" dirty="0" err="1" smtClean="0"/>
              <a:t>المنطفئه</a:t>
            </a:r>
            <a:r>
              <a:rPr lang="ar-SA" sz="3600" dirty="0" smtClean="0"/>
              <a:t>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chemeClr val="accent2"/>
                </a:solidFill>
              </a:rPr>
              <a:t>التطبيقات </a:t>
            </a:r>
            <a:r>
              <a:rPr lang="ar-SA" b="1" dirty="0" err="1" smtClean="0">
                <a:solidFill>
                  <a:schemeClr val="accent2"/>
                </a:solidFill>
              </a:rPr>
              <a:t>التربويه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3200" b="1" dirty="0" smtClean="0"/>
              <a:t>1- استخدام الصور والأشكال في المقررات </a:t>
            </a:r>
            <a:r>
              <a:rPr lang="ar-SA" sz="3200" b="1" dirty="0" err="1" smtClean="0"/>
              <a:t>الدراسيه</a:t>
            </a:r>
            <a:r>
              <a:rPr lang="ar-SA" sz="3200" b="1" dirty="0" smtClean="0"/>
              <a:t> </a:t>
            </a:r>
            <a:r>
              <a:rPr lang="ar-SA" sz="3200" b="1" dirty="0" err="1" smtClean="0"/>
              <a:t>خاصه</a:t>
            </a:r>
            <a:r>
              <a:rPr lang="ar-SA" sz="3200" b="1" dirty="0" smtClean="0"/>
              <a:t> للأطفال كمثيرات غير شرطيه .</a:t>
            </a:r>
          </a:p>
          <a:p>
            <a:pPr>
              <a:buNone/>
            </a:pPr>
            <a:r>
              <a:rPr lang="ar-SA" sz="3200" b="1" dirty="0" smtClean="0"/>
              <a:t>2- تقديم المصطلحات والكلمات التي سبق تعلمها للكبار كمثيرات غير شرطيه</a:t>
            </a:r>
          </a:p>
          <a:p>
            <a:pPr>
              <a:buNone/>
            </a:pPr>
            <a:r>
              <a:rPr lang="ar-SA" sz="3200" b="1" dirty="0" smtClean="0"/>
              <a:t>3- أهمية التعميم والتمييز بين الوحدات </a:t>
            </a:r>
          </a:p>
          <a:p>
            <a:pPr>
              <a:buNone/>
            </a:pPr>
            <a:r>
              <a:rPr lang="ar-SA" sz="3200" b="1" dirty="0" smtClean="0"/>
              <a:t>5- أهمية التعزيز الخارجي </a:t>
            </a:r>
          </a:p>
          <a:p>
            <a:pPr>
              <a:buNone/>
            </a:pPr>
            <a:r>
              <a:rPr lang="ar-SA" sz="3200" b="1" dirty="0" smtClean="0"/>
              <a:t>6- دور الاشتراط المضاد  </a:t>
            </a:r>
            <a:endParaRPr lang="ar-SA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600" dirty="0" err="1" smtClean="0">
                <a:solidFill>
                  <a:srgbClr val="C00000"/>
                </a:solidFill>
              </a:rPr>
              <a:t>أسئله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3600" dirty="0" smtClean="0"/>
              <a:t>1- قارني بين المثير الشرطي والمثير غير الشرطي</a:t>
            </a:r>
          </a:p>
          <a:p>
            <a:r>
              <a:rPr lang="ar-SA" sz="3600" dirty="0" smtClean="0"/>
              <a:t>2-عللي : تعتبر دراسة الاستجابات </a:t>
            </a:r>
            <a:r>
              <a:rPr lang="ar-SA" sz="3600" dirty="0" err="1" smtClean="0"/>
              <a:t>الشرطيه</a:t>
            </a:r>
            <a:r>
              <a:rPr lang="ar-SA" sz="3600" dirty="0" smtClean="0"/>
              <a:t> </a:t>
            </a:r>
            <a:r>
              <a:rPr lang="ar-SA" sz="3600" dirty="0" err="1" smtClean="0"/>
              <a:t>الدفاعيه</a:t>
            </a:r>
            <a:r>
              <a:rPr lang="ar-SA" sz="3600" dirty="0" smtClean="0"/>
              <a:t> على جانب كبير من </a:t>
            </a:r>
            <a:r>
              <a:rPr lang="ar-SA" sz="3600" dirty="0" err="1" smtClean="0"/>
              <a:t>الأهميه</a:t>
            </a:r>
            <a:r>
              <a:rPr lang="ar-SA" sz="3600" dirty="0" smtClean="0"/>
              <a:t> .</a:t>
            </a:r>
          </a:p>
          <a:p>
            <a:r>
              <a:rPr lang="ar-SA" sz="3600" dirty="0" smtClean="0"/>
              <a:t>عرفي </a:t>
            </a:r>
            <a:r>
              <a:rPr lang="ar-SA" sz="3600" dirty="0" err="1" smtClean="0"/>
              <a:t>الاستجابه</a:t>
            </a:r>
            <a:r>
              <a:rPr lang="ar-SA" sz="3600" dirty="0" smtClean="0"/>
              <a:t> غير </a:t>
            </a:r>
            <a:r>
              <a:rPr lang="ar-SA" sz="3600" dirty="0" err="1" smtClean="0"/>
              <a:t>الشرطيه</a:t>
            </a:r>
            <a:r>
              <a:rPr lang="ar-SA" sz="3600" dirty="0" smtClean="0"/>
              <a:t> </a:t>
            </a:r>
          </a:p>
          <a:p>
            <a:r>
              <a:rPr lang="ar-SA" sz="3600" dirty="0" smtClean="0"/>
              <a:t> 3- عددي طرق تكوين </a:t>
            </a:r>
            <a:r>
              <a:rPr lang="ar-SA" sz="3600" dirty="0" err="1" smtClean="0"/>
              <a:t>الاستجابه</a:t>
            </a:r>
            <a:r>
              <a:rPr lang="ar-SA" sz="3600" dirty="0" smtClean="0"/>
              <a:t> </a:t>
            </a:r>
            <a:r>
              <a:rPr lang="ar-SA" sz="3600" dirty="0" err="1" smtClean="0"/>
              <a:t>الشرطيه</a:t>
            </a:r>
            <a:endParaRPr lang="ar-SA" sz="3600" dirty="0" smtClean="0"/>
          </a:p>
          <a:p>
            <a:r>
              <a:rPr lang="ar-SA" sz="3600" dirty="0" smtClean="0"/>
              <a:t>4- عددي العمليات </a:t>
            </a:r>
            <a:r>
              <a:rPr lang="ar-SA" sz="3600" dirty="0" err="1" smtClean="0"/>
              <a:t>الأساسيه</a:t>
            </a:r>
            <a:r>
              <a:rPr lang="ar-SA" sz="3600" dirty="0" smtClean="0"/>
              <a:t> في السلوك الشرطي</a:t>
            </a:r>
          </a:p>
          <a:p>
            <a:r>
              <a:rPr lang="ar-SA" sz="3600" dirty="0" smtClean="0"/>
              <a:t>5- وضحي كيف يمكن أن نستفيد من نظرية </a:t>
            </a:r>
            <a:r>
              <a:rPr lang="ar-SA" sz="3600" dirty="0" err="1" smtClean="0"/>
              <a:t>بافلوف</a:t>
            </a:r>
            <a:r>
              <a:rPr lang="ar-SA" sz="3600" dirty="0" smtClean="0"/>
              <a:t> في الميدان التربوي </a:t>
            </a:r>
            <a:endParaRPr lang="ar-SA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شلالات نياجرا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6000" dirty="0" smtClean="0">
                <a:solidFill>
                  <a:schemeClr val="accent6">
                    <a:lumMod val="50000"/>
                  </a:schemeClr>
                </a:solidFill>
              </a:rPr>
              <a:t>      والحمد لله رب العالمين</a:t>
            </a:r>
            <a:endParaRPr lang="ar-SA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C00000"/>
                </a:solidFill>
              </a:rPr>
              <a:t>متغيرات السلوك الشرطي </a:t>
            </a:r>
            <a:r>
              <a:rPr lang="ar-SA" sz="4000" dirty="0" smtClean="0"/>
              <a:t>:</a:t>
            </a:r>
          </a:p>
          <a:p>
            <a:r>
              <a:rPr lang="ar-SA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المثير غير الشرطي </a:t>
            </a:r>
            <a:r>
              <a:rPr lang="ar-SA" sz="4000" dirty="0" smtClean="0"/>
              <a:t>: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Unconditioned </a:t>
            </a:r>
            <a:r>
              <a:rPr lang="en-US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Stimuius</a:t>
            </a:r>
            <a:endParaRPr lang="en-US" sz="4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ar-SA" sz="4000" dirty="0" smtClean="0"/>
              <a:t>هو أي مثير قوي أو فعال يعمل على إظهار </a:t>
            </a:r>
            <a:r>
              <a:rPr lang="ar-SA" sz="4000" dirty="0" err="1" smtClean="0"/>
              <a:t>استجابه</a:t>
            </a:r>
            <a:r>
              <a:rPr lang="ar-SA" sz="4000" dirty="0" smtClean="0"/>
              <a:t> غير </a:t>
            </a:r>
            <a:r>
              <a:rPr lang="ar-SA" sz="4000" dirty="0" err="1" smtClean="0"/>
              <a:t>متعلمه</a:t>
            </a:r>
            <a:r>
              <a:rPr lang="ar-SA" sz="4000" dirty="0" smtClean="0"/>
              <a:t> بشكل منتظم نسبياً ، ويمكن قياسها </a:t>
            </a:r>
            <a:r>
              <a:rPr lang="ar-SA" sz="4000" dirty="0" smtClean="0"/>
              <a:t>( مثل مسحوق الطعام تجربة </a:t>
            </a:r>
            <a:r>
              <a:rPr lang="ar-SA" sz="4000" dirty="0" err="1" smtClean="0"/>
              <a:t>بافلوف</a:t>
            </a:r>
            <a:r>
              <a:rPr lang="ar-SA" sz="4000" dirty="0" smtClean="0"/>
              <a:t> )</a:t>
            </a:r>
            <a:endParaRPr lang="ar-SA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جربة بافلو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3600" b="1" dirty="0" err="1" smtClean="0">
                <a:solidFill>
                  <a:srgbClr val="FF0000"/>
                </a:solidFill>
              </a:rPr>
              <a:t>الاستجابه</a:t>
            </a:r>
            <a:r>
              <a:rPr lang="ar-SA" sz="3600" b="1" dirty="0" smtClean="0">
                <a:solidFill>
                  <a:srgbClr val="FF0000"/>
                </a:solidFill>
              </a:rPr>
              <a:t> غير </a:t>
            </a:r>
            <a:r>
              <a:rPr lang="ar-SA" sz="3600" b="1" dirty="0" err="1" smtClean="0">
                <a:solidFill>
                  <a:srgbClr val="FF0000"/>
                </a:solidFill>
              </a:rPr>
              <a:t>الشرطيه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SA" sz="3600" dirty="0" smtClean="0"/>
              <a:t>:</a:t>
            </a:r>
            <a:r>
              <a:rPr lang="en-US" sz="3600" dirty="0" smtClean="0"/>
              <a:t> Unconditioned</a:t>
            </a:r>
            <a:r>
              <a:rPr lang="en-US" sz="3600" dirty="0"/>
              <a:t> </a:t>
            </a:r>
            <a:r>
              <a:rPr lang="en-US" sz="3600" dirty="0" smtClean="0"/>
              <a:t>Response </a:t>
            </a:r>
          </a:p>
          <a:p>
            <a:pPr>
              <a:buNone/>
            </a:pPr>
            <a:r>
              <a:rPr lang="ar-SA" sz="3600" dirty="0" smtClean="0"/>
              <a:t>وهي </a:t>
            </a:r>
            <a:r>
              <a:rPr lang="ar-SA" sz="3600" dirty="0" err="1" smtClean="0"/>
              <a:t>الاستجابه</a:t>
            </a:r>
            <a:r>
              <a:rPr lang="ar-SA" sz="3600" dirty="0" smtClean="0"/>
              <a:t> غير </a:t>
            </a:r>
            <a:r>
              <a:rPr lang="ar-SA" sz="3600" dirty="0" err="1" smtClean="0"/>
              <a:t>المتعلمه</a:t>
            </a:r>
            <a:r>
              <a:rPr lang="ar-SA" sz="3600" dirty="0" smtClean="0"/>
              <a:t> </a:t>
            </a:r>
            <a:r>
              <a:rPr lang="ar-SA" sz="3600" dirty="0" err="1" smtClean="0"/>
              <a:t>المنتظمه</a:t>
            </a:r>
            <a:r>
              <a:rPr lang="ar-SA" sz="3600" dirty="0" smtClean="0"/>
              <a:t> نسبياً والتي يمكن قياسها ، وتتكون عن طريق مثير غير شرطي مثل إفراز اللعاب                                     عند الكلب </a:t>
            </a:r>
            <a:r>
              <a:rPr lang="ar-SA" sz="3600" dirty="0" smtClean="0"/>
              <a:t> في </a:t>
            </a:r>
            <a:r>
              <a:rPr lang="ar-SA" sz="3600" dirty="0" err="1" smtClean="0"/>
              <a:t>تجاربة</a:t>
            </a:r>
            <a:r>
              <a:rPr lang="ar-SA" sz="3600" dirty="0" smtClean="0"/>
              <a:t>                               </a:t>
            </a:r>
            <a:r>
              <a:rPr lang="ar-SA" sz="3600" dirty="0" err="1" smtClean="0"/>
              <a:t>بافلوف</a:t>
            </a:r>
            <a:endParaRPr lang="ar-SA" sz="3600" dirty="0" smtClean="0"/>
          </a:p>
          <a:p>
            <a:pPr>
              <a:buNone/>
            </a:pPr>
            <a:r>
              <a:rPr lang="ar-SA" sz="3600" dirty="0" smtClean="0"/>
              <a:t>وثني أقدام الحيوان                                بتجربة </a:t>
            </a:r>
          </a:p>
          <a:p>
            <a:pPr>
              <a:buNone/>
            </a:pPr>
            <a:r>
              <a:rPr lang="ar-SA" sz="3600" dirty="0" err="1" smtClean="0"/>
              <a:t>بختريف</a:t>
            </a:r>
            <a:r>
              <a:rPr lang="ar-SA" sz="3600" dirty="0" smtClean="0"/>
              <a:t>                               </a:t>
            </a:r>
            <a:r>
              <a:rPr lang="ar-SA" sz="3600" dirty="0" smtClean="0"/>
              <a:t>                </a:t>
            </a:r>
            <a:endParaRPr lang="ar-SA" sz="3600" dirty="0"/>
          </a:p>
        </p:txBody>
      </p:sp>
      <p:pic>
        <p:nvPicPr>
          <p:cNvPr id="4" name="صورة 3" descr="صورة كل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286124"/>
            <a:ext cx="4405330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المثير الشرطي </a:t>
            </a:r>
            <a:r>
              <a:rPr lang="en-US" dirty="0" smtClean="0"/>
              <a:t>Conditioned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وهو المثير المحايد أصلاً الذي يسبق المثير غير الشرطي وفي تجارب </a:t>
            </a:r>
            <a:r>
              <a:rPr lang="ar-SA" sz="3600" dirty="0" err="1" smtClean="0"/>
              <a:t>بافلوف</a:t>
            </a:r>
            <a:r>
              <a:rPr lang="ar-SA" sz="3600" dirty="0" smtClean="0"/>
              <a:t> </a:t>
            </a:r>
            <a:r>
              <a:rPr lang="ar-SA" sz="3600" dirty="0" err="1" smtClean="0"/>
              <a:t>وبختريف</a:t>
            </a:r>
            <a:r>
              <a:rPr lang="ar-SA" sz="3600" dirty="0" smtClean="0"/>
              <a:t> كان </a:t>
            </a:r>
            <a:r>
              <a:rPr lang="ar-SA" sz="3600" dirty="0" smtClean="0"/>
              <a:t>المثير الشرطي هو ذبذبات صوت </a:t>
            </a:r>
            <a:r>
              <a:rPr lang="ar-SA" sz="3600" dirty="0" err="1" smtClean="0"/>
              <a:t>الشوكه</a:t>
            </a:r>
            <a:r>
              <a:rPr lang="ar-SA" sz="3600" dirty="0" smtClean="0"/>
              <a:t> </a:t>
            </a:r>
            <a:r>
              <a:rPr lang="ar-SA" sz="3600" dirty="0" err="1" smtClean="0"/>
              <a:t>الرنانه</a:t>
            </a:r>
            <a:r>
              <a:rPr lang="ar-SA" sz="3600" dirty="0" smtClean="0"/>
              <a:t> </a:t>
            </a:r>
            <a:endParaRPr lang="ar-SA" sz="3600" dirty="0"/>
          </a:p>
        </p:txBody>
      </p:sp>
      <p:pic>
        <p:nvPicPr>
          <p:cNvPr id="5" name="صورة 4" descr="الشوكه الرنانه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260" y="3714752"/>
            <a:ext cx="3714776" cy="29384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الاستجابه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الشرطيه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Response</a:t>
            </a:r>
            <a:r>
              <a:rPr lang="ar-SA" dirty="0" smtClean="0"/>
              <a:t> </a:t>
            </a:r>
            <a:r>
              <a:rPr lang="en-US" dirty="0" smtClean="0"/>
              <a:t>Conditioned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600" dirty="0" smtClean="0"/>
              <a:t>وهي </a:t>
            </a:r>
            <a:r>
              <a:rPr lang="ar-SA" sz="3600" dirty="0" err="1" smtClean="0"/>
              <a:t>الاستجابه</a:t>
            </a:r>
            <a:r>
              <a:rPr lang="ar-SA" sz="3600" dirty="0" smtClean="0"/>
              <a:t> </a:t>
            </a:r>
            <a:r>
              <a:rPr lang="ar-SA" sz="3600" dirty="0" err="1" smtClean="0"/>
              <a:t>المتعلمه</a:t>
            </a:r>
            <a:r>
              <a:rPr lang="ar-SA" sz="3600" dirty="0" smtClean="0"/>
              <a:t> التي تشبه </a:t>
            </a:r>
            <a:r>
              <a:rPr lang="ar-SA" sz="3600" dirty="0" err="1" smtClean="0"/>
              <a:t>الاستجابه</a:t>
            </a:r>
            <a:r>
              <a:rPr lang="ar-SA" sz="3600" dirty="0" smtClean="0"/>
              <a:t> غير </a:t>
            </a:r>
            <a:r>
              <a:rPr lang="ar-SA" sz="3600" dirty="0" err="1" smtClean="0"/>
              <a:t>الشرطيه</a:t>
            </a:r>
            <a:r>
              <a:rPr lang="ar-SA" sz="3600" dirty="0" smtClean="0"/>
              <a:t> مثل إفرازات اللعاب في تجارب </a:t>
            </a:r>
            <a:r>
              <a:rPr lang="ar-SA" sz="3600" dirty="0" err="1" smtClean="0"/>
              <a:t>بافلوف</a:t>
            </a:r>
            <a:r>
              <a:rPr lang="ar-SA" sz="3600" dirty="0" smtClean="0"/>
              <a:t> لمثير الصوت فقط</a:t>
            </a:r>
          </a:p>
          <a:p>
            <a:r>
              <a:rPr lang="ar-SA" sz="3600" dirty="0" smtClean="0"/>
              <a:t>وهي مثل استجابة سحب القدم لمثير الصوت فقط في تجارب </a:t>
            </a:r>
            <a:r>
              <a:rPr lang="ar-SA" sz="3600" dirty="0" err="1" smtClean="0"/>
              <a:t>بختريف</a:t>
            </a:r>
            <a:r>
              <a:rPr lang="ar-SA" sz="3600" dirty="0" smtClean="0"/>
              <a:t> </a:t>
            </a:r>
          </a:p>
          <a:p>
            <a:r>
              <a:rPr lang="ar-SA" sz="3600" dirty="0" smtClean="0"/>
              <a:t>ودراسة هذه الاستجابات على جانب كبير من </a:t>
            </a:r>
            <a:r>
              <a:rPr lang="ar-SA" sz="3600" dirty="0" err="1" smtClean="0"/>
              <a:t>الأهميه</a:t>
            </a:r>
            <a:r>
              <a:rPr lang="ar-SA" sz="3600" dirty="0" smtClean="0"/>
              <a:t> لأنها  تعتبر نموذجاً من نماذج استجابات المخاوف </a:t>
            </a:r>
            <a:r>
              <a:rPr lang="ar-SA" sz="3600" dirty="0" err="1" smtClean="0"/>
              <a:t>المرضيه</a:t>
            </a:r>
            <a:r>
              <a:rPr lang="ar-SA" sz="3600" dirty="0" smtClean="0"/>
              <a:t> </a:t>
            </a:r>
            <a:r>
              <a:rPr lang="en-US" sz="3600" dirty="0" err="1" smtClean="0"/>
              <a:t>Phobies</a:t>
            </a:r>
            <a:endParaRPr lang="ar-SA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الاجراءات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err="1" smtClean="0">
                <a:solidFill>
                  <a:srgbClr val="FF0000"/>
                </a:solidFill>
              </a:rPr>
              <a:t>التجريبيه</a:t>
            </a:r>
            <a:r>
              <a:rPr lang="ar-SA" sz="3200" b="1" dirty="0" smtClean="0">
                <a:solidFill>
                  <a:srgbClr val="FF0000"/>
                </a:solidFill>
              </a:rPr>
              <a:t/>
            </a:r>
            <a:br>
              <a:rPr lang="ar-SA" sz="3200" b="1" dirty="0" smtClean="0">
                <a:solidFill>
                  <a:srgbClr val="FF0000"/>
                </a:solidFill>
              </a:rPr>
            </a:br>
            <a:r>
              <a:rPr lang="ar-SA" sz="3200" b="1" dirty="0" smtClean="0">
                <a:solidFill>
                  <a:schemeClr val="accent2"/>
                </a:solidFill>
              </a:rPr>
              <a:t>الأطوار التي يمر </a:t>
            </a:r>
            <a:r>
              <a:rPr lang="ar-SA" sz="3200" b="1" dirty="0" err="1" smtClean="0">
                <a:solidFill>
                  <a:schemeClr val="accent2"/>
                </a:solidFill>
              </a:rPr>
              <a:t>بها</a:t>
            </a:r>
            <a:r>
              <a:rPr lang="ar-SA" sz="3200" b="1" dirty="0" smtClean="0">
                <a:solidFill>
                  <a:schemeClr val="accent2"/>
                </a:solidFill>
              </a:rPr>
              <a:t> تكوين </a:t>
            </a:r>
            <a:r>
              <a:rPr lang="ar-SA" sz="3200" b="1" dirty="0" err="1" smtClean="0">
                <a:solidFill>
                  <a:schemeClr val="accent2"/>
                </a:solidFill>
              </a:rPr>
              <a:t>الاستجابه</a:t>
            </a:r>
            <a:r>
              <a:rPr lang="ar-SA" sz="3200" b="1" dirty="0" smtClean="0">
                <a:solidFill>
                  <a:schemeClr val="accent2"/>
                </a:solidFill>
              </a:rPr>
              <a:t> </a:t>
            </a:r>
            <a:r>
              <a:rPr lang="ar-SA" sz="3200" b="1" dirty="0" err="1" smtClean="0">
                <a:solidFill>
                  <a:schemeClr val="accent2"/>
                </a:solidFill>
              </a:rPr>
              <a:t>الشرطيه</a:t>
            </a:r>
            <a:endParaRPr lang="ar-SA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357296"/>
          <a:ext cx="8229600" cy="58356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29600"/>
              </a:tblGrid>
              <a:tr h="778089">
                <a:tc>
                  <a:txBody>
                    <a:bodyPr/>
                    <a:lstStyle/>
                    <a:p>
                      <a:pPr rtl="1"/>
                      <a:r>
                        <a:rPr lang="ar-SA" sz="4000" dirty="0" smtClean="0"/>
                        <a:t>الأطوار           تكوين </a:t>
                      </a:r>
                      <a:r>
                        <a:rPr lang="ar-SA" sz="4000" dirty="0" err="1" smtClean="0"/>
                        <a:t>الاستجابه</a:t>
                      </a:r>
                      <a:r>
                        <a:rPr lang="ar-SA" sz="4000" dirty="0" smtClean="0"/>
                        <a:t> </a:t>
                      </a:r>
                      <a:r>
                        <a:rPr lang="ar-SA" sz="4000" dirty="0" err="1" smtClean="0"/>
                        <a:t>الشرطيه</a:t>
                      </a:r>
                      <a:endParaRPr lang="ar-SA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59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4688">
                <a:tc>
                  <a:txBody>
                    <a:bodyPr/>
                    <a:lstStyle/>
                    <a:p>
                      <a:pPr rtl="1"/>
                      <a:r>
                        <a:rPr lang="ar-SA" sz="4000" dirty="0" smtClean="0"/>
                        <a:t>   1              ( </a:t>
                      </a:r>
                      <a:r>
                        <a:rPr lang="ar-SA" sz="4000" dirty="0" err="1" smtClean="0"/>
                        <a:t>م</a:t>
                      </a:r>
                      <a:r>
                        <a:rPr lang="ar-SA" sz="4000" dirty="0" smtClean="0"/>
                        <a:t> ش )                 (       )</a:t>
                      </a:r>
                    </a:p>
                    <a:p>
                      <a:pPr rtl="1"/>
                      <a:r>
                        <a:rPr lang="ar-SA" sz="4000" dirty="0" smtClean="0"/>
                        <a:t>                   </a:t>
                      </a:r>
                      <a:r>
                        <a:rPr lang="ar-SA" sz="4000" dirty="0" smtClean="0"/>
                        <a:t>( </a:t>
                      </a:r>
                      <a:r>
                        <a:rPr lang="ar-SA" sz="4000" dirty="0" err="1" smtClean="0"/>
                        <a:t>م</a:t>
                      </a:r>
                      <a:r>
                        <a:rPr lang="ar-SA" sz="4000" dirty="0" smtClean="0"/>
                        <a:t> ط  )                 ( </a:t>
                      </a:r>
                      <a:r>
                        <a:rPr lang="ar-SA" sz="4000" dirty="0" err="1" smtClean="0"/>
                        <a:t>س</a:t>
                      </a:r>
                      <a:r>
                        <a:rPr lang="ar-SA" sz="4000" dirty="0" smtClean="0"/>
                        <a:t> ط)</a:t>
                      </a:r>
                      <a:endParaRPr lang="ar-SA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32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    2                   ( </a:t>
                      </a:r>
                      <a:r>
                        <a:rPr lang="ar-SA" sz="3200" dirty="0" err="1" smtClean="0"/>
                        <a:t>م</a:t>
                      </a:r>
                      <a:r>
                        <a:rPr lang="ar-SA" sz="3200" dirty="0" smtClean="0"/>
                        <a:t> ش</a:t>
                      </a:r>
                      <a:r>
                        <a:rPr lang="ar-SA" sz="3200" baseline="0" dirty="0" smtClean="0"/>
                        <a:t>  ) </a:t>
                      </a:r>
                    </a:p>
                    <a:p>
                      <a:pPr rtl="1"/>
                      <a:r>
                        <a:rPr lang="ar-SA" sz="3200" dirty="0" smtClean="0"/>
                        <a:t>                 الاقتران</a:t>
                      </a:r>
                    </a:p>
                    <a:p>
                      <a:pPr rtl="1"/>
                      <a:r>
                        <a:rPr lang="ar-SA" sz="3200" dirty="0" smtClean="0"/>
                        <a:t>                         (</a:t>
                      </a:r>
                      <a:r>
                        <a:rPr lang="ar-SA" sz="3200" baseline="0" dirty="0" smtClean="0"/>
                        <a:t> </a:t>
                      </a:r>
                      <a:r>
                        <a:rPr lang="ar-SA" sz="3200" baseline="0" dirty="0" err="1" smtClean="0"/>
                        <a:t>م</a:t>
                      </a:r>
                      <a:r>
                        <a:rPr lang="ar-SA" sz="3200" baseline="0" dirty="0" smtClean="0"/>
                        <a:t> ط   )                      ( </a:t>
                      </a:r>
                      <a:r>
                        <a:rPr lang="ar-SA" sz="3200" baseline="0" dirty="0" err="1" smtClean="0"/>
                        <a:t>س</a:t>
                      </a:r>
                      <a:r>
                        <a:rPr lang="ar-SA" sz="3200" baseline="0" dirty="0" smtClean="0"/>
                        <a:t> ط )</a:t>
                      </a:r>
                      <a:endParaRPr lang="ar-SA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59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769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</a:t>
                      </a:r>
                      <a:r>
                        <a:rPr lang="ar-SA" sz="3200" dirty="0" smtClean="0"/>
                        <a:t>3                  ( </a:t>
                      </a:r>
                      <a:r>
                        <a:rPr lang="ar-SA" sz="3200" dirty="0" err="1" smtClean="0"/>
                        <a:t>م</a:t>
                      </a:r>
                      <a:r>
                        <a:rPr lang="ar-SA" sz="3200" dirty="0" smtClean="0"/>
                        <a:t> ش  )                       ( </a:t>
                      </a:r>
                      <a:r>
                        <a:rPr lang="ar-SA" sz="3200" dirty="0" err="1" smtClean="0"/>
                        <a:t>س</a:t>
                      </a:r>
                      <a:r>
                        <a:rPr lang="ar-SA" sz="3200" dirty="0" smtClean="0"/>
                        <a:t> ش )</a:t>
                      </a:r>
                      <a:endParaRPr lang="ar-SA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59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6786578" y="1643050"/>
          <a:ext cx="208280" cy="4857784"/>
        </p:xfrm>
        <a:graphic>
          <a:graphicData uri="http://schemas.openxmlformats.org/drawingml/2006/table">
            <a:tbl>
              <a:tblPr rtl="1"/>
              <a:tblGrid>
                <a:gridCol w="208280"/>
              </a:tblGrid>
              <a:tr h="485778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cxnSp>
        <p:nvCxnSpPr>
          <p:cNvPr id="7" name="رابط كسهم مستقيم 6"/>
          <p:cNvCxnSpPr/>
          <p:nvPr/>
        </p:nvCxnSpPr>
        <p:spPr>
          <a:xfrm rot="10800000">
            <a:off x="2428860" y="300037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2428860" y="5000636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>
            <a:off x="2428860" y="357187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10800000" flipV="1">
            <a:off x="2643174" y="4143380"/>
            <a:ext cx="1643074" cy="78581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10800000">
            <a:off x="2357422" y="6215082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عوامل تحديد </a:t>
            </a:r>
            <a:r>
              <a:rPr lang="ar-SA" b="1" dirty="0" err="1" smtClean="0"/>
              <a:t>الاستجابه</a:t>
            </a:r>
            <a:r>
              <a:rPr lang="ar-SA" b="1" dirty="0" smtClean="0"/>
              <a:t> </a:t>
            </a:r>
            <a:r>
              <a:rPr lang="ar-SA" b="1" dirty="0" err="1" smtClean="0"/>
              <a:t>الشرطيه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طرق القياس </a:t>
            </a:r>
          </a:p>
          <a:p>
            <a:r>
              <a:rPr lang="ar-SA" smtClean="0"/>
              <a:t>طريقة التوقع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665</Words>
  <Application>Microsoft Office PowerPoint</Application>
  <PresentationFormat>عرض على الشاشة (3:4)‏</PresentationFormat>
  <Paragraphs>159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تدفق</vt:lpstr>
      <vt:lpstr>نظريات التعلم  المحاضره الثالثه </vt:lpstr>
      <vt:lpstr>   أولاً اتجاه التعلم السلوكي   نظرية الاشتراط البسيط لبافلوف </vt:lpstr>
      <vt:lpstr>الشريحة 3</vt:lpstr>
      <vt:lpstr>الشريحة 4</vt:lpstr>
      <vt:lpstr>الشريحة 5</vt:lpstr>
      <vt:lpstr>المثير الشرطي Conditioned</vt:lpstr>
      <vt:lpstr>الاستجابه الشرطيه Response Conditioned </vt:lpstr>
      <vt:lpstr>الاجراءات التجريبيه الأطوار التي يمر بها تكوين الاستجابه الشرطيه</vt:lpstr>
      <vt:lpstr>عوامل تحديد الاستجابه الشرطيه </vt:lpstr>
      <vt:lpstr>طرق تكوين الاستجابه الشرطيه</vt:lpstr>
      <vt:lpstr>الشريحة 11</vt:lpstr>
      <vt:lpstr>Trace Conditioning اشتراط الأثر</vt:lpstr>
      <vt:lpstr>الشريحة 13</vt:lpstr>
      <vt:lpstr>بعض العمليات الأساسيه في السلوك الشرطي</vt:lpstr>
      <vt:lpstr>الشريحة 15</vt:lpstr>
      <vt:lpstr> </vt:lpstr>
      <vt:lpstr>الشريحة 17</vt:lpstr>
      <vt:lpstr>الشريحة 18</vt:lpstr>
      <vt:lpstr>الشريحة 19</vt:lpstr>
      <vt:lpstr>الخلاصه</vt:lpstr>
      <vt:lpstr>التطبيقات التربويه</vt:lpstr>
      <vt:lpstr>أسئله </vt:lpstr>
      <vt:lpstr>الشريحة 23</vt:lpstr>
      <vt:lpstr>الشريحة 24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نظريات التعلم  المحاضره الثالثه </dc:title>
  <dc:creator>FG</dc:creator>
  <cp:lastModifiedBy>FG</cp:lastModifiedBy>
  <cp:revision>36</cp:revision>
  <dcterms:created xsi:type="dcterms:W3CDTF">2013-02-13T14:25:58Z</dcterms:created>
  <dcterms:modified xsi:type="dcterms:W3CDTF">2013-02-16T09:05:49Z</dcterms:modified>
</cp:coreProperties>
</file>