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16"/>
  </p:notesMasterIdLst>
  <p:sldIdLst>
    <p:sldId id="269" r:id="rId2"/>
    <p:sldId id="257" r:id="rId3"/>
    <p:sldId id="258" r:id="rId4"/>
    <p:sldId id="271" r:id="rId5"/>
    <p:sldId id="272" r:id="rId6"/>
    <p:sldId id="273" r:id="rId7"/>
    <p:sldId id="260" r:id="rId8"/>
    <p:sldId id="263" r:id="rId9"/>
    <p:sldId id="264" r:id="rId10"/>
    <p:sldId id="265" r:id="rId11"/>
    <p:sldId id="274" r:id="rId12"/>
    <p:sldId id="266" r:id="rId13"/>
    <p:sldId id="267" r:id="rId14"/>
    <p:sldId id="275"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392"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A7A2BAB-B649-4171-81A3-0D40223EC593}" type="datetimeFigureOut">
              <a:rPr lang="ar-SA" smtClean="0"/>
              <a:pPr/>
              <a:t>16/04/34</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F6C9382-F7CE-479A-8BF7-149785DC4FD5}"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E5C89A7-0E3B-423B-8F3C-44E15C3AACEA}" type="datetime1">
              <a:rPr lang="ar-SA" smtClean="0"/>
              <a:pPr/>
              <a:t>16/04/34</a:t>
            </a:fld>
            <a:endParaRPr lang="ar-SA"/>
          </a:p>
        </p:txBody>
      </p:sp>
      <p:sp>
        <p:nvSpPr>
          <p:cNvPr id="5" name="عنصر نائب للتذييل 4"/>
          <p:cNvSpPr>
            <a:spLocks noGrp="1"/>
          </p:cNvSpPr>
          <p:nvPr>
            <p:ph type="ftr" sz="quarter" idx="11"/>
          </p:nvPr>
        </p:nvSpPr>
        <p:spPr/>
        <p:txBody>
          <a:bodyPr/>
          <a:lstStyle/>
          <a:p>
            <a:r>
              <a:rPr lang="ar-SA" smtClean="0"/>
              <a:t>وفاء بنت محمد العيسى</a:t>
            </a:r>
            <a:endParaRPr lang="ar-SA"/>
          </a:p>
        </p:txBody>
      </p:sp>
      <p:sp>
        <p:nvSpPr>
          <p:cNvPr id="6" name="عنصر نائب لرقم الشريحة 5"/>
          <p:cNvSpPr>
            <a:spLocks noGrp="1"/>
          </p:cNvSpPr>
          <p:nvPr>
            <p:ph type="sldNum" sz="quarter" idx="12"/>
          </p:nvPr>
        </p:nvSpPr>
        <p:spPr/>
        <p:txBody>
          <a:bodyPr/>
          <a:lstStyle/>
          <a:p>
            <a:fld id="{18B93C53-2CD1-47DF-A678-59822DC49E44}"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6614663-7A27-42E8-9EEA-0AC4C62C7C3B}" type="datetime1">
              <a:rPr lang="ar-SA" smtClean="0"/>
              <a:pPr/>
              <a:t>16/04/34</a:t>
            </a:fld>
            <a:endParaRPr lang="ar-SA"/>
          </a:p>
        </p:txBody>
      </p:sp>
      <p:sp>
        <p:nvSpPr>
          <p:cNvPr id="5" name="عنصر نائب للتذييل 4"/>
          <p:cNvSpPr>
            <a:spLocks noGrp="1"/>
          </p:cNvSpPr>
          <p:nvPr>
            <p:ph type="ftr" sz="quarter" idx="11"/>
          </p:nvPr>
        </p:nvSpPr>
        <p:spPr/>
        <p:txBody>
          <a:bodyPr/>
          <a:lstStyle/>
          <a:p>
            <a:r>
              <a:rPr lang="ar-SA" smtClean="0"/>
              <a:t>وفاء بنت محمد العيسى</a:t>
            </a:r>
            <a:endParaRPr lang="ar-SA"/>
          </a:p>
        </p:txBody>
      </p:sp>
      <p:sp>
        <p:nvSpPr>
          <p:cNvPr id="6" name="عنصر نائب لرقم الشريحة 5"/>
          <p:cNvSpPr>
            <a:spLocks noGrp="1"/>
          </p:cNvSpPr>
          <p:nvPr>
            <p:ph type="sldNum" sz="quarter" idx="12"/>
          </p:nvPr>
        </p:nvSpPr>
        <p:spPr/>
        <p:txBody>
          <a:bodyPr/>
          <a:lstStyle/>
          <a:p>
            <a:fld id="{18B93C53-2CD1-47DF-A678-59822DC49E44}"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F35ADD1-7F8C-4380-8924-09754BB46624}" type="datetime1">
              <a:rPr lang="ar-SA" smtClean="0"/>
              <a:pPr/>
              <a:t>16/04/34</a:t>
            </a:fld>
            <a:endParaRPr lang="ar-SA"/>
          </a:p>
        </p:txBody>
      </p:sp>
      <p:sp>
        <p:nvSpPr>
          <p:cNvPr id="5" name="عنصر نائب للتذييل 4"/>
          <p:cNvSpPr>
            <a:spLocks noGrp="1"/>
          </p:cNvSpPr>
          <p:nvPr>
            <p:ph type="ftr" sz="quarter" idx="11"/>
          </p:nvPr>
        </p:nvSpPr>
        <p:spPr/>
        <p:txBody>
          <a:bodyPr/>
          <a:lstStyle/>
          <a:p>
            <a:r>
              <a:rPr lang="ar-SA" smtClean="0"/>
              <a:t>وفاء بنت محمد العيسى</a:t>
            </a:r>
            <a:endParaRPr lang="ar-SA"/>
          </a:p>
        </p:txBody>
      </p:sp>
      <p:sp>
        <p:nvSpPr>
          <p:cNvPr id="6" name="عنصر نائب لرقم الشريحة 5"/>
          <p:cNvSpPr>
            <a:spLocks noGrp="1"/>
          </p:cNvSpPr>
          <p:nvPr>
            <p:ph type="sldNum" sz="quarter" idx="12"/>
          </p:nvPr>
        </p:nvSpPr>
        <p:spPr/>
        <p:txBody>
          <a:bodyPr/>
          <a:lstStyle/>
          <a:p>
            <a:fld id="{18B93C53-2CD1-47DF-A678-59822DC49E44}" type="slidenum">
              <a:rPr lang="ar-SA" smtClean="0"/>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عنوان ون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CFC77B8-34FE-4FA9-9C70-F1AD7FB472C6}" type="datetime1">
              <a:rPr lang="ar-SA" smtClean="0"/>
              <a:pPr/>
              <a:t>16/04/34</a:t>
            </a:fld>
            <a:endParaRPr lang="ar-SA"/>
          </a:p>
        </p:txBody>
      </p:sp>
      <p:sp>
        <p:nvSpPr>
          <p:cNvPr id="5" name="عنصر نائب للتذييل 4"/>
          <p:cNvSpPr>
            <a:spLocks noGrp="1"/>
          </p:cNvSpPr>
          <p:nvPr>
            <p:ph type="ftr" sz="quarter" idx="11"/>
          </p:nvPr>
        </p:nvSpPr>
        <p:spPr/>
        <p:txBody>
          <a:bodyPr/>
          <a:lstStyle/>
          <a:p>
            <a:r>
              <a:rPr lang="ar-SA" smtClean="0"/>
              <a:t>وفاء بنت محمد العيسى</a:t>
            </a:r>
            <a:endParaRPr lang="ar-SA"/>
          </a:p>
        </p:txBody>
      </p:sp>
      <p:sp>
        <p:nvSpPr>
          <p:cNvPr id="6" name="عنصر نائب لرقم الشريحة 5"/>
          <p:cNvSpPr>
            <a:spLocks noGrp="1"/>
          </p:cNvSpPr>
          <p:nvPr>
            <p:ph type="sldNum" sz="quarter" idx="12"/>
          </p:nvPr>
        </p:nvSpPr>
        <p:spPr/>
        <p:txBody>
          <a:bodyPr/>
          <a:lstStyle/>
          <a:p>
            <a:fld id="{18B93C53-2CD1-47DF-A678-59822DC49E44}"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3A20EA2-EEC6-427D-B969-20FAD8D3ADB7}" type="datetime1">
              <a:rPr lang="ar-SA" smtClean="0"/>
              <a:pPr/>
              <a:t>16/04/34</a:t>
            </a:fld>
            <a:endParaRPr lang="ar-SA"/>
          </a:p>
        </p:txBody>
      </p:sp>
      <p:sp>
        <p:nvSpPr>
          <p:cNvPr id="5" name="عنصر نائب للتذييل 4"/>
          <p:cNvSpPr>
            <a:spLocks noGrp="1"/>
          </p:cNvSpPr>
          <p:nvPr>
            <p:ph type="ftr" sz="quarter" idx="11"/>
          </p:nvPr>
        </p:nvSpPr>
        <p:spPr/>
        <p:txBody>
          <a:bodyPr/>
          <a:lstStyle/>
          <a:p>
            <a:r>
              <a:rPr lang="ar-SA" smtClean="0"/>
              <a:t>وفاء بنت محمد العيسى</a:t>
            </a:r>
            <a:endParaRPr lang="ar-SA"/>
          </a:p>
        </p:txBody>
      </p:sp>
      <p:sp>
        <p:nvSpPr>
          <p:cNvPr id="6" name="عنصر نائب لرقم الشريحة 5"/>
          <p:cNvSpPr>
            <a:spLocks noGrp="1"/>
          </p:cNvSpPr>
          <p:nvPr>
            <p:ph type="sldNum" sz="quarter" idx="12"/>
          </p:nvPr>
        </p:nvSpPr>
        <p:spPr/>
        <p:txBody>
          <a:bodyPr/>
          <a:lstStyle/>
          <a:p>
            <a:fld id="{18B93C53-2CD1-47DF-A678-59822DC49E44}"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54A2686-4F46-445C-8427-3B14F8974A88}" type="datetime1">
              <a:rPr lang="ar-SA" smtClean="0"/>
              <a:pPr/>
              <a:t>16/04/34</a:t>
            </a:fld>
            <a:endParaRPr lang="ar-SA"/>
          </a:p>
        </p:txBody>
      </p:sp>
      <p:sp>
        <p:nvSpPr>
          <p:cNvPr id="5" name="عنصر نائب للتذييل 4"/>
          <p:cNvSpPr>
            <a:spLocks noGrp="1"/>
          </p:cNvSpPr>
          <p:nvPr>
            <p:ph type="ftr" sz="quarter" idx="11"/>
          </p:nvPr>
        </p:nvSpPr>
        <p:spPr/>
        <p:txBody>
          <a:bodyPr/>
          <a:lstStyle/>
          <a:p>
            <a:r>
              <a:rPr lang="ar-SA" smtClean="0"/>
              <a:t>وفاء بنت محمد العيسى</a:t>
            </a:r>
            <a:endParaRPr lang="ar-SA"/>
          </a:p>
        </p:txBody>
      </p:sp>
      <p:sp>
        <p:nvSpPr>
          <p:cNvPr id="6" name="عنصر نائب لرقم الشريحة 5"/>
          <p:cNvSpPr>
            <a:spLocks noGrp="1"/>
          </p:cNvSpPr>
          <p:nvPr>
            <p:ph type="sldNum" sz="quarter" idx="12"/>
          </p:nvPr>
        </p:nvSpPr>
        <p:spPr/>
        <p:txBody>
          <a:bodyPr/>
          <a:lstStyle/>
          <a:p>
            <a:fld id="{18B93C53-2CD1-47DF-A678-59822DC49E44}"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50D2D334-FB90-4E4F-B0D3-E04A722B9EA1}" type="datetime1">
              <a:rPr lang="ar-SA" smtClean="0"/>
              <a:pPr/>
              <a:t>16/04/34</a:t>
            </a:fld>
            <a:endParaRPr lang="ar-SA"/>
          </a:p>
        </p:txBody>
      </p:sp>
      <p:sp>
        <p:nvSpPr>
          <p:cNvPr id="6" name="عنصر نائب للتذييل 5"/>
          <p:cNvSpPr>
            <a:spLocks noGrp="1"/>
          </p:cNvSpPr>
          <p:nvPr>
            <p:ph type="ftr" sz="quarter" idx="11"/>
          </p:nvPr>
        </p:nvSpPr>
        <p:spPr/>
        <p:txBody>
          <a:bodyPr/>
          <a:lstStyle/>
          <a:p>
            <a:r>
              <a:rPr lang="ar-SA" smtClean="0"/>
              <a:t>وفاء بنت محمد العيسى</a:t>
            </a:r>
            <a:endParaRPr lang="ar-SA"/>
          </a:p>
        </p:txBody>
      </p:sp>
      <p:sp>
        <p:nvSpPr>
          <p:cNvPr id="7" name="عنصر نائب لرقم الشريحة 6"/>
          <p:cNvSpPr>
            <a:spLocks noGrp="1"/>
          </p:cNvSpPr>
          <p:nvPr>
            <p:ph type="sldNum" sz="quarter" idx="12"/>
          </p:nvPr>
        </p:nvSpPr>
        <p:spPr/>
        <p:txBody>
          <a:bodyPr/>
          <a:lstStyle/>
          <a:p>
            <a:fld id="{18B93C53-2CD1-47DF-A678-59822DC49E44}"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84664C5-D385-42F8-8BE7-6C54B28441AC}" type="datetime1">
              <a:rPr lang="ar-SA" smtClean="0"/>
              <a:pPr/>
              <a:t>16/04/34</a:t>
            </a:fld>
            <a:endParaRPr lang="ar-SA"/>
          </a:p>
        </p:txBody>
      </p:sp>
      <p:sp>
        <p:nvSpPr>
          <p:cNvPr id="8" name="عنصر نائب للتذييل 7"/>
          <p:cNvSpPr>
            <a:spLocks noGrp="1"/>
          </p:cNvSpPr>
          <p:nvPr>
            <p:ph type="ftr" sz="quarter" idx="11"/>
          </p:nvPr>
        </p:nvSpPr>
        <p:spPr/>
        <p:txBody>
          <a:bodyPr/>
          <a:lstStyle/>
          <a:p>
            <a:r>
              <a:rPr lang="ar-SA" smtClean="0"/>
              <a:t>وفاء بنت محمد العيسى</a:t>
            </a:r>
            <a:endParaRPr lang="ar-SA"/>
          </a:p>
        </p:txBody>
      </p:sp>
      <p:sp>
        <p:nvSpPr>
          <p:cNvPr id="9" name="عنصر نائب لرقم الشريحة 8"/>
          <p:cNvSpPr>
            <a:spLocks noGrp="1"/>
          </p:cNvSpPr>
          <p:nvPr>
            <p:ph type="sldNum" sz="quarter" idx="12"/>
          </p:nvPr>
        </p:nvSpPr>
        <p:spPr/>
        <p:txBody>
          <a:bodyPr/>
          <a:lstStyle/>
          <a:p>
            <a:fld id="{18B93C53-2CD1-47DF-A678-59822DC49E44}"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9255C65E-8B18-41BE-8828-8BA0E0A1FE9C}" type="datetime1">
              <a:rPr lang="ar-SA" smtClean="0"/>
              <a:pPr/>
              <a:t>16/04/34</a:t>
            </a:fld>
            <a:endParaRPr lang="ar-SA"/>
          </a:p>
        </p:txBody>
      </p:sp>
      <p:sp>
        <p:nvSpPr>
          <p:cNvPr id="4" name="عنصر نائب للتذييل 3"/>
          <p:cNvSpPr>
            <a:spLocks noGrp="1"/>
          </p:cNvSpPr>
          <p:nvPr>
            <p:ph type="ftr" sz="quarter" idx="11"/>
          </p:nvPr>
        </p:nvSpPr>
        <p:spPr/>
        <p:txBody>
          <a:bodyPr/>
          <a:lstStyle/>
          <a:p>
            <a:r>
              <a:rPr lang="ar-SA" smtClean="0"/>
              <a:t>وفاء بنت محمد العيسى</a:t>
            </a:r>
            <a:endParaRPr lang="ar-SA"/>
          </a:p>
        </p:txBody>
      </p:sp>
      <p:sp>
        <p:nvSpPr>
          <p:cNvPr id="5" name="عنصر نائب لرقم الشريحة 4"/>
          <p:cNvSpPr>
            <a:spLocks noGrp="1"/>
          </p:cNvSpPr>
          <p:nvPr>
            <p:ph type="sldNum" sz="quarter" idx="12"/>
          </p:nvPr>
        </p:nvSpPr>
        <p:spPr/>
        <p:txBody>
          <a:bodyPr/>
          <a:lstStyle/>
          <a:p>
            <a:fld id="{18B93C53-2CD1-47DF-A678-59822DC49E44}"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582C852-272E-4715-ABF1-197B488E371D}" type="datetime1">
              <a:rPr lang="ar-SA" smtClean="0"/>
              <a:pPr/>
              <a:t>16/04/34</a:t>
            </a:fld>
            <a:endParaRPr lang="ar-SA"/>
          </a:p>
        </p:txBody>
      </p:sp>
      <p:sp>
        <p:nvSpPr>
          <p:cNvPr id="3" name="عنصر نائب للتذييل 2"/>
          <p:cNvSpPr>
            <a:spLocks noGrp="1"/>
          </p:cNvSpPr>
          <p:nvPr>
            <p:ph type="ftr" sz="quarter" idx="11"/>
          </p:nvPr>
        </p:nvSpPr>
        <p:spPr/>
        <p:txBody>
          <a:bodyPr/>
          <a:lstStyle/>
          <a:p>
            <a:r>
              <a:rPr lang="ar-SA" smtClean="0"/>
              <a:t>وفاء بنت محمد العيسى</a:t>
            </a:r>
            <a:endParaRPr lang="ar-SA"/>
          </a:p>
        </p:txBody>
      </p:sp>
      <p:sp>
        <p:nvSpPr>
          <p:cNvPr id="4" name="عنصر نائب لرقم الشريحة 3"/>
          <p:cNvSpPr>
            <a:spLocks noGrp="1"/>
          </p:cNvSpPr>
          <p:nvPr>
            <p:ph type="sldNum" sz="quarter" idx="12"/>
          </p:nvPr>
        </p:nvSpPr>
        <p:spPr/>
        <p:txBody>
          <a:bodyPr/>
          <a:lstStyle/>
          <a:p>
            <a:fld id="{18B93C53-2CD1-47DF-A678-59822DC49E44}"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81D44F5-584A-46D2-AFE3-169BDDEC0626}" type="datetime1">
              <a:rPr lang="ar-SA" smtClean="0"/>
              <a:pPr/>
              <a:t>16/04/34</a:t>
            </a:fld>
            <a:endParaRPr lang="ar-SA"/>
          </a:p>
        </p:txBody>
      </p:sp>
      <p:sp>
        <p:nvSpPr>
          <p:cNvPr id="6" name="عنصر نائب للتذييل 5"/>
          <p:cNvSpPr>
            <a:spLocks noGrp="1"/>
          </p:cNvSpPr>
          <p:nvPr>
            <p:ph type="ftr" sz="quarter" idx="11"/>
          </p:nvPr>
        </p:nvSpPr>
        <p:spPr/>
        <p:txBody>
          <a:bodyPr/>
          <a:lstStyle/>
          <a:p>
            <a:r>
              <a:rPr lang="ar-SA" smtClean="0"/>
              <a:t>وفاء بنت محمد العيسى</a:t>
            </a:r>
            <a:endParaRPr lang="ar-SA"/>
          </a:p>
        </p:txBody>
      </p:sp>
      <p:sp>
        <p:nvSpPr>
          <p:cNvPr id="7" name="عنصر نائب لرقم الشريحة 6"/>
          <p:cNvSpPr>
            <a:spLocks noGrp="1"/>
          </p:cNvSpPr>
          <p:nvPr>
            <p:ph type="sldNum" sz="quarter" idx="12"/>
          </p:nvPr>
        </p:nvSpPr>
        <p:spPr/>
        <p:txBody>
          <a:bodyPr/>
          <a:lstStyle/>
          <a:p>
            <a:fld id="{18B93C53-2CD1-47DF-A678-59822DC49E44}"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D7E2AF4-CC0B-443D-B0D9-06476CD98A19}" type="datetime1">
              <a:rPr lang="ar-SA" smtClean="0"/>
              <a:pPr/>
              <a:t>16/04/34</a:t>
            </a:fld>
            <a:endParaRPr lang="ar-SA"/>
          </a:p>
        </p:txBody>
      </p:sp>
      <p:sp>
        <p:nvSpPr>
          <p:cNvPr id="6" name="عنصر نائب للتذييل 5"/>
          <p:cNvSpPr>
            <a:spLocks noGrp="1"/>
          </p:cNvSpPr>
          <p:nvPr>
            <p:ph type="ftr" sz="quarter" idx="11"/>
          </p:nvPr>
        </p:nvSpPr>
        <p:spPr/>
        <p:txBody>
          <a:bodyPr/>
          <a:lstStyle/>
          <a:p>
            <a:r>
              <a:rPr lang="ar-SA" smtClean="0"/>
              <a:t>وفاء بنت محمد العيسى</a:t>
            </a:r>
            <a:endParaRPr lang="ar-SA"/>
          </a:p>
        </p:txBody>
      </p:sp>
      <p:sp>
        <p:nvSpPr>
          <p:cNvPr id="7" name="عنصر نائب لرقم الشريحة 6"/>
          <p:cNvSpPr>
            <a:spLocks noGrp="1"/>
          </p:cNvSpPr>
          <p:nvPr>
            <p:ph type="sldNum" sz="quarter" idx="12"/>
          </p:nvPr>
        </p:nvSpPr>
        <p:spPr/>
        <p:txBody>
          <a:bodyPr/>
          <a:lstStyle/>
          <a:p>
            <a:fld id="{18B93C53-2CD1-47DF-A678-59822DC49E44}"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B84978B-8C9E-401C-93BA-5B30165C476B}" type="datetime1">
              <a:rPr lang="ar-SA" smtClean="0"/>
              <a:pPr/>
              <a:t>16/04/34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SA" smtClean="0"/>
              <a:t>وفاء بنت محمد العيسى</a:t>
            </a:r>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8B93C53-2CD1-47DF-A678-59822DC49E44}"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1052736"/>
            <a:ext cx="7772400" cy="2123658"/>
          </a:xfrm>
        </p:spPr>
        <p:style>
          <a:lnRef idx="0">
            <a:schemeClr val="accent3"/>
          </a:lnRef>
          <a:fillRef idx="3">
            <a:schemeClr val="accent3"/>
          </a:fillRef>
          <a:effectRef idx="3">
            <a:schemeClr val="accent3"/>
          </a:effectRef>
          <a:fontRef idx="minor">
            <a:schemeClr val="lt1"/>
          </a:fontRef>
        </p:style>
        <p:txBody>
          <a:bodyPr>
            <a:spAutoFit/>
          </a:bodyPr>
          <a:lstStyle/>
          <a:p>
            <a:r>
              <a:rPr lang="ar-SA" sz="6600" b="1" dirty="0" smtClean="0">
                <a:solidFill>
                  <a:srgbClr val="333333"/>
                </a:solidFill>
                <a:effectLst>
                  <a:outerShdw blurRad="38100" dist="38100" dir="2700000" algn="tl">
                    <a:srgbClr val="000000">
                      <a:alpha val="43137"/>
                    </a:srgbClr>
                  </a:outerShdw>
                </a:effectLst>
                <a:latin typeface="Sakkal Majalla" pitchFamily="2" charset="-78"/>
                <a:cs typeface="Sakkal Majalla" pitchFamily="2" charset="-78"/>
              </a:rPr>
              <a:t>القرآن الكريم</a:t>
            </a:r>
            <a:br>
              <a:rPr lang="ar-SA" sz="6600" b="1" dirty="0" smtClean="0">
                <a:solidFill>
                  <a:srgbClr val="333333"/>
                </a:solidFill>
                <a:effectLst>
                  <a:outerShdw blurRad="38100" dist="38100" dir="2700000" algn="tl">
                    <a:srgbClr val="000000">
                      <a:alpha val="43137"/>
                    </a:srgbClr>
                  </a:outerShdw>
                </a:effectLst>
                <a:latin typeface="Sakkal Majalla" pitchFamily="2" charset="-78"/>
                <a:cs typeface="Sakkal Majalla" pitchFamily="2" charset="-78"/>
              </a:rPr>
            </a:br>
            <a:r>
              <a:rPr lang="ar-SA" sz="6600" b="1" dirty="0" smtClean="0">
                <a:solidFill>
                  <a:srgbClr val="333333"/>
                </a:solidFill>
                <a:effectLst>
                  <a:outerShdw blurRad="38100" dist="38100" dir="2700000" algn="tl">
                    <a:srgbClr val="000000">
                      <a:alpha val="43137"/>
                    </a:srgbClr>
                  </a:outerShdw>
                </a:effectLst>
                <a:latin typeface="Sakkal Majalla" pitchFamily="2" charset="-78"/>
                <a:cs typeface="Sakkal Majalla" pitchFamily="2" charset="-78"/>
              </a:rPr>
              <a:t>أصول </a:t>
            </a:r>
            <a:r>
              <a:rPr lang="ar-SA" sz="6600" b="1" dirty="0" err="1" smtClean="0">
                <a:solidFill>
                  <a:srgbClr val="333333"/>
                </a:solidFill>
                <a:effectLst>
                  <a:outerShdw blurRad="38100" dist="38100" dir="2700000" algn="tl">
                    <a:srgbClr val="000000">
                      <a:alpha val="43137"/>
                    </a:srgbClr>
                  </a:outerShdw>
                </a:effectLst>
                <a:latin typeface="Sakkal Majalla" pitchFamily="2" charset="-78"/>
                <a:cs typeface="Sakkal Majalla" pitchFamily="2" charset="-78"/>
              </a:rPr>
              <a:t>فقه -1-</a:t>
            </a:r>
            <a:endParaRPr lang="ar-SA" sz="6600" b="1" dirty="0">
              <a:solidFill>
                <a:srgbClr val="333333"/>
              </a:solidFill>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3" name="عنوان فرعي 2"/>
          <p:cNvSpPr>
            <a:spLocks noGrp="1"/>
          </p:cNvSpPr>
          <p:nvPr>
            <p:ph type="subTitle" idx="1"/>
          </p:nvPr>
        </p:nvSpPr>
        <p:spPr>
          <a:xfrm>
            <a:off x="1331640" y="3789040"/>
            <a:ext cx="6400800" cy="1298817"/>
          </a:xfrm>
        </p:spPr>
        <p:style>
          <a:lnRef idx="0">
            <a:schemeClr val="accent4"/>
          </a:lnRef>
          <a:fillRef idx="3">
            <a:schemeClr val="accent4"/>
          </a:fillRef>
          <a:effectRef idx="3">
            <a:schemeClr val="accent4"/>
          </a:effectRef>
          <a:fontRef idx="minor">
            <a:schemeClr val="lt1"/>
          </a:fontRef>
        </p:style>
        <p:txBody>
          <a:bodyPr>
            <a:spAutoFit/>
          </a:bodyPr>
          <a:lstStyle/>
          <a:p>
            <a:r>
              <a:rPr lang="ar-SA" sz="4000"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وفاء بنت محمد </a:t>
            </a:r>
            <a:r>
              <a:rPr lang="ar-SA" sz="4000"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العيسى</a:t>
            </a:r>
          </a:p>
          <a:p>
            <a:r>
              <a:rPr lang="ar-SA"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المحاضرة </a:t>
            </a:r>
            <a:r>
              <a:rPr lang="ar-SA" b="1" dirty="0" err="1"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الثالثة </a:t>
            </a:r>
            <a:r>
              <a:rPr lang="ar-SA"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(2-2</a:t>
            </a:r>
            <a:r>
              <a:rPr lang="ar-SA" b="1" dirty="0" err="1"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a:t>
            </a:r>
            <a:endParaRPr lang="ar-SA" b="1" dirty="0">
              <a:solidFill>
                <a:schemeClr val="bg1"/>
              </a:solidFill>
              <a:effectLst>
                <a:outerShdw blurRad="38100" dist="38100" dir="2700000" algn="tl">
                  <a:srgbClr val="000000">
                    <a:alpha val="43137"/>
                  </a:srgbClr>
                </a:outerShdw>
              </a:effectLst>
              <a:latin typeface="Sakkal Majalla" pitchFamily="2" charset="-78"/>
              <a:cs typeface="Sakkal Majalla"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54000"/>
            <a:ext cx="8229600" cy="1446550"/>
          </a:xfrm>
        </p:spPr>
        <p:style>
          <a:lnRef idx="1">
            <a:schemeClr val="accent1"/>
          </a:lnRef>
          <a:fillRef idx="2">
            <a:schemeClr val="accent1"/>
          </a:fillRef>
          <a:effectRef idx="1">
            <a:schemeClr val="accent1"/>
          </a:effectRef>
          <a:fontRef idx="minor">
            <a:schemeClr val="dk1"/>
          </a:fontRef>
        </p:style>
        <p:txBody>
          <a:bodyPr>
            <a:spAutoFit/>
          </a:bodyPr>
          <a:lstStyle/>
          <a:p>
            <a:r>
              <a:rPr lang="ar-SA" b="1" dirty="0" smtClean="0">
                <a:solidFill>
                  <a:srgbClr val="C00000"/>
                </a:solidFill>
                <a:effectLst>
                  <a:outerShdw blurRad="38100" dist="38100" dir="2700000" algn="tl">
                    <a:srgbClr val="000000">
                      <a:alpha val="43137"/>
                    </a:srgbClr>
                  </a:outerShdw>
                </a:effectLst>
                <a:latin typeface="Andalus" pitchFamily="18" charset="-78"/>
                <a:cs typeface="Andalus" pitchFamily="18" charset="-78"/>
              </a:rPr>
              <a:t>الثاني: البيان المفصل</a:t>
            </a:r>
            <a:r>
              <a:rPr lang="ar-SA" b="1" dirty="0" smtClean="0">
                <a:solidFill>
                  <a:srgbClr val="000000"/>
                </a:solidFill>
                <a:effectLst>
                  <a:outerShdw blurRad="38100" dist="38100" dir="2700000" algn="tl">
                    <a:srgbClr val="000000">
                      <a:alpha val="43137"/>
                    </a:srgbClr>
                  </a:outerShdw>
                </a:effectLst>
                <a:latin typeface="Andalus" pitchFamily="18" charset="-78"/>
                <a:cs typeface="Andalus" pitchFamily="18" charset="-78"/>
              </a:rPr>
              <a:t>، وهو ذكر  الأحكام التفصيلية، ومن </a:t>
            </a:r>
            <a:r>
              <a:rPr lang="ar-SA" b="1" dirty="0" err="1" smtClean="0">
                <a:solidFill>
                  <a:srgbClr val="000000"/>
                </a:solidFill>
                <a:effectLst>
                  <a:outerShdw blurRad="38100" dist="38100" dir="2700000" algn="tl">
                    <a:srgbClr val="000000">
                      <a:alpha val="43137"/>
                    </a:srgbClr>
                  </a:outerShdw>
                </a:effectLst>
                <a:latin typeface="Andalus" pitchFamily="18" charset="-78"/>
                <a:cs typeface="Andalus" pitchFamily="18" charset="-78"/>
              </a:rPr>
              <a:t>ذلك:</a:t>
            </a:r>
            <a:endParaRPr lang="ar-SA" b="1" dirty="0">
              <a:solidFill>
                <a:srgbClr val="000000"/>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3" name="عنصر نائب للنص 2"/>
          <p:cNvSpPr>
            <a:spLocks noGrp="1"/>
          </p:cNvSpPr>
          <p:nvPr>
            <p:ph type="body" idx="1"/>
          </p:nvPr>
        </p:nvSpPr>
        <p:spPr>
          <a:xfrm>
            <a:off x="457200" y="2335550"/>
            <a:ext cx="8229600" cy="3490186"/>
          </a:xfrm>
        </p:spPr>
        <p:txBody>
          <a:bodyPr>
            <a:spAutoFit/>
          </a:bodyPr>
          <a:lstStyle/>
          <a:p>
            <a:pPr algn="justLow">
              <a:buNone/>
            </a:pPr>
            <a:r>
              <a:rPr lang="ar-SA" sz="4800" b="1" dirty="0" err="1" smtClean="0">
                <a:effectLst>
                  <a:outerShdw blurRad="38100" dist="38100" dir="2700000" algn="tl">
                    <a:srgbClr val="000000">
                      <a:alpha val="43137"/>
                    </a:srgbClr>
                  </a:outerShdw>
                </a:effectLst>
                <a:latin typeface="Sakkal Majalla" pitchFamily="2" charset="-78"/>
                <a:cs typeface="Sakkal Majalla" pitchFamily="2" charset="-78"/>
              </a:rPr>
              <a:t>1.</a:t>
            </a:r>
            <a:r>
              <a:rPr lang="ar-SA" sz="4800" b="1" dirty="0" smtClean="0">
                <a:effectLst>
                  <a:outerShdw blurRad="38100" dist="38100" dir="2700000" algn="tl">
                    <a:srgbClr val="000000">
                      <a:alpha val="43137"/>
                    </a:srgbClr>
                  </a:outerShdw>
                </a:effectLst>
                <a:latin typeface="Sakkal Majalla" pitchFamily="2" charset="-78"/>
                <a:cs typeface="Sakkal Majalla" pitchFamily="2" charset="-78"/>
              </a:rPr>
              <a:t> مقادير الفروض.</a:t>
            </a:r>
          </a:p>
          <a:p>
            <a:pPr algn="justLow">
              <a:buNone/>
            </a:pPr>
            <a:r>
              <a:rPr lang="ar-SA" sz="4800" b="1" dirty="0" err="1" smtClean="0">
                <a:effectLst>
                  <a:outerShdw blurRad="38100" dist="38100" dir="2700000" algn="tl">
                    <a:srgbClr val="000000">
                      <a:alpha val="43137"/>
                    </a:srgbClr>
                  </a:outerShdw>
                </a:effectLst>
                <a:latin typeface="Sakkal Majalla" pitchFamily="2" charset="-78"/>
                <a:cs typeface="Sakkal Majalla" pitchFamily="2" charset="-78"/>
              </a:rPr>
              <a:t>2.</a:t>
            </a:r>
            <a:r>
              <a:rPr lang="ar-SA" sz="4800" b="1" dirty="0" smtClean="0">
                <a:effectLst>
                  <a:outerShdw blurRad="38100" dist="38100" dir="2700000" algn="tl">
                    <a:srgbClr val="000000">
                      <a:alpha val="43137"/>
                    </a:srgbClr>
                  </a:outerShdw>
                </a:effectLst>
                <a:latin typeface="Sakkal Majalla" pitchFamily="2" charset="-78"/>
                <a:cs typeface="Sakkal Majalla" pitchFamily="2" charset="-78"/>
              </a:rPr>
              <a:t> مقادير العقوبات في الحدود.</a:t>
            </a:r>
          </a:p>
          <a:p>
            <a:pPr algn="justLow">
              <a:buNone/>
            </a:pPr>
            <a:r>
              <a:rPr lang="ar-SA" sz="4800" b="1" dirty="0" err="1" smtClean="0">
                <a:effectLst>
                  <a:outerShdw blurRad="38100" dist="38100" dir="2700000" algn="tl">
                    <a:srgbClr val="000000">
                      <a:alpha val="43137"/>
                    </a:srgbClr>
                  </a:outerShdw>
                </a:effectLst>
                <a:latin typeface="Sakkal Majalla" pitchFamily="2" charset="-78"/>
                <a:cs typeface="Sakkal Majalla" pitchFamily="2" charset="-78"/>
              </a:rPr>
              <a:t>3.</a:t>
            </a:r>
            <a:r>
              <a:rPr lang="ar-SA" sz="4800" b="1" dirty="0" smtClean="0">
                <a:effectLst>
                  <a:outerShdw blurRad="38100" dist="38100" dir="2700000" algn="tl">
                    <a:srgbClr val="000000">
                      <a:alpha val="43137"/>
                    </a:srgbClr>
                  </a:outerShdw>
                </a:effectLst>
                <a:latin typeface="Sakkal Majalla" pitchFamily="2" charset="-78"/>
                <a:cs typeface="Sakkal Majalla" pitchFamily="2" charset="-78"/>
              </a:rPr>
              <a:t> كيفية الطلاق وعدده.</a:t>
            </a:r>
          </a:p>
          <a:p>
            <a:pPr algn="justLow">
              <a:buNone/>
            </a:pPr>
            <a:r>
              <a:rPr lang="ar-SA" sz="4800" b="1" dirty="0" err="1" smtClean="0">
                <a:effectLst>
                  <a:outerShdw blurRad="38100" dist="38100" dir="2700000" algn="tl">
                    <a:srgbClr val="000000">
                      <a:alpha val="43137"/>
                    </a:srgbClr>
                  </a:outerShdw>
                </a:effectLst>
                <a:latin typeface="Sakkal Majalla" pitchFamily="2" charset="-78"/>
                <a:cs typeface="Sakkal Majalla" pitchFamily="2" charset="-78"/>
              </a:rPr>
              <a:t>4.</a:t>
            </a:r>
            <a:r>
              <a:rPr lang="ar-SA" sz="4800" b="1" dirty="0" smtClean="0">
                <a:effectLst>
                  <a:outerShdw blurRad="38100" dist="38100" dir="2700000" algn="tl">
                    <a:srgbClr val="000000">
                      <a:alpha val="43137"/>
                    </a:srgbClr>
                  </a:outerShdw>
                </a:effectLst>
                <a:latin typeface="Sakkal Majalla" pitchFamily="2" charset="-78"/>
                <a:cs typeface="Sakkal Majalla" pitchFamily="2" charset="-78"/>
              </a:rPr>
              <a:t> كيفية اللعان بين الزوجين.</a:t>
            </a:r>
            <a:endParaRPr lang="ar-SA" sz="4800" b="1" dirty="0">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4" name="عنصر نائب لرقم الشريحة 3"/>
          <p:cNvSpPr>
            <a:spLocks noGrp="1"/>
          </p:cNvSpPr>
          <p:nvPr>
            <p:ph type="sldNum" sz="quarter" idx="12"/>
          </p:nvPr>
        </p:nvSpPr>
        <p:spPr/>
        <p:txBody>
          <a:bodyPr/>
          <a:lstStyle/>
          <a:p>
            <a:fld id="{18B93C53-2CD1-47DF-A678-59822DC49E44}" type="slidenum">
              <a:rPr lang="ar-SA" smtClean="0"/>
              <a:pPr/>
              <a:t>10</a:t>
            </a:fld>
            <a:endParaRPr lang="ar-SA"/>
          </a:p>
        </p:txBody>
      </p:sp>
      <p:sp>
        <p:nvSpPr>
          <p:cNvPr id="5" name="عنصر نائب للتذييل 4"/>
          <p:cNvSpPr>
            <a:spLocks noGrp="1"/>
          </p:cNvSpPr>
          <p:nvPr>
            <p:ph type="ftr" sz="quarter" idx="11"/>
          </p:nvPr>
        </p:nvSpPr>
        <p:spPr/>
        <p:txBody>
          <a:bodyPr/>
          <a:lstStyle/>
          <a:p>
            <a:r>
              <a:rPr lang="ar-SA" smtClean="0"/>
              <a:t>وفاء بنت محمد العيسى</a:t>
            </a:r>
            <a:endParaRPr lang="ar-SA"/>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61417"/>
            <a:ext cx="8229600" cy="769441"/>
          </a:xfrm>
        </p:spPr>
        <p:style>
          <a:lnRef idx="0">
            <a:schemeClr val="accent6"/>
          </a:lnRef>
          <a:fillRef idx="3">
            <a:schemeClr val="accent6"/>
          </a:fillRef>
          <a:effectRef idx="3">
            <a:schemeClr val="accent6"/>
          </a:effectRef>
          <a:fontRef idx="minor">
            <a:schemeClr val="lt1"/>
          </a:fontRef>
        </p:style>
        <p:txBody>
          <a:bodyPr>
            <a:spAutoFit/>
          </a:bodyPr>
          <a:lstStyle/>
          <a:p>
            <a:r>
              <a:rPr lang="ar-SA"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سابعاً: حروف  القرآن </a:t>
            </a:r>
            <a:r>
              <a:rPr lang="ar-SA" b="1" dirty="0" err="1"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وقراءاته:</a:t>
            </a:r>
            <a:endParaRPr lang="ar-SA" b="1" dirty="0">
              <a:solidFill>
                <a:schemeClr val="bg1"/>
              </a:solidFill>
              <a:effectLst>
                <a:outerShdw blurRad="38100" dist="38100" dir="2700000" algn="tl">
                  <a:srgbClr val="000000">
                    <a:alpha val="43137"/>
                  </a:srgbClr>
                </a:outerShdw>
              </a:effectLst>
              <a:latin typeface="Sakkal Majalla" pitchFamily="2" charset="-78"/>
              <a:cs typeface="Sakkal Majalla" pitchFamily="2" charset="-78"/>
            </a:endParaRPr>
          </a:p>
        </p:txBody>
      </p:sp>
      <p:pic>
        <p:nvPicPr>
          <p:cNvPr id="4" name="صورة 3" descr="$2$.gif"/>
          <p:cNvPicPr>
            <a:picLocks noChangeAspect="1"/>
          </p:cNvPicPr>
          <p:nvPr/>
        </p:nvPicPr>
        <p:blipFill>
          <a:blip r:embed="rId2" cstate="print"/>
          <a:stretch>
            <a:fillRect/>
          </a:stretch>
        </p:blipFill>
        <p:spPr>
          <a:xfrm>
            <a:off x="457200" y="1602581"/>
            <a:ext cx="8229600" cy="4521200"/>
          </a:xfrm>
          <a:prstGeom prst="rect">
            <a:avLst/>
          </a:prstGeom>
          <a:solidFill>
            <a:scrgbClr r="0" g="0" b="0"/>
          </a:solidFill>
        </p:spPr>
      </p:pic>
      <p:sp>
        <p:nvSpPr>
          <p:cNvPr id="5" name="عنصر نائب لرقم الشريحة 4"/>
          <p:cNvSpPr>
            <a:spLocks noGrp="1"/>
          </p:cNvSpPr>
          <p:nvPr>
            <p:ph type="sldNum" sz="quarter" idx="12"/>
          </p:nvPr>
        </p:nvSpPr>
        <p:spPr/>
        <p:txBody>
          <a:bodyPr/>
          <a:lstStyle/>
          <a:p>
            <a:fld id="{18B93C53-2CD1-47DF-A678-59822DC49E44}" type="slidenum">
              <a:rPr lang="ar-SA" smtClean="0"/>
              <a:pPr/>
              <a:t>11</a:t>
            </a:fld>
            <a:endParaRPr lang="ar-SA"/>
          </a:p>
        </p:txBody>
      </p:sp>
      <p:sp>
        <p:nvSpPr>
          <p:cNvPr id="6" name="عنصر نائب للتذييل 5"/>
          <p:cNvSpPr>
            <a:spLocks noGrp="1"/>
          </p:cNvSpPr>
          <p:nvPr>
            <p:ph type="ftr" sz="quarter" idx="11"/>
          </p:nvPr>
        </p:nvSpPr>
        <p:spPr/>
        <p:txBody>
          <a:bodyPr/>
          <a:lstStyle/>
          <a:p>
            <a:r>
              <a:rPr lang="ar-SA" smtClean="0"/>
              <a:t>وفاء بنت محمد العيسى</a:t>
            </a:r>
            <a:endParaRPr lang="ar-SA"/>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61417"/>
            <a:ext cx="8229600" cy="769441"/>
          </a:xfrm>
        </p:spPr>
        <p:style>
          <a:lnRef idx="0">
            <a:schemeClr val="accent4"/>
          </a:lnRef>
          <a:fillRef idx="3">
            <a:schemeClr val="accent4"/>
          </a:fillRef>
          <a:effectRef idx="3">
            <a:schemeClr val="accent4"/>
          </a:effectRef>
          <a:fontRef idx="minor">
            <a:schemeClr val="lt1"/>
          </a:fontRef>
        </p:style>
        <p:txBody>
          <a:bodyPr>
            <a:spAutoFit/>
          </a:bodyPr>
          <a:lstStyle/>
          <a:p>
            <a:r>
              <a:rPr lang="ar-SA"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ثامناً: المحكم </a:t>
            </a:r>
            <a:r>
              <a:rPr lang="ar-SA" b="1" dirty="0" err="1"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والمتشابه:</a:t>
            </a:r>
            <a:endParaRPr lang="ar-SA" b="1" dirty="0">
              <a:solidFill>
                <a:schemeClr val="bg1"/>
              </a:solidFill>
              <a:effectLst>
                <a:outerShdw blurRad="38100" dist="38100" dir="2700000" algn="tl">
                  <a:srgbClr val="000000">
                    <a:alpha val="43137"/>
                  </a:srgbClr>
                </a:outerShdw>
              </a:effectLst>
              <a:latin typeface="Sakkal Majalla" pitchFamily="2" charset="-78"/>
              <a:cs typeface="Sakkal Majalla" pitchFamily="2" charset="-78"/>
            </a:endParaRPr>
          </a:p>
        </p:txBody>
      </p:sp>
      <p:pic>
        <p:nvPicPr>
          <p:cNvPr id="4" name="صورة 3" descr="$7$.gif"/>
          <p:cNvPicPr>
            <a:picLocks noChangeAspect="1"/>
          </p:cNvPicPr>
          <p:nvPr/>
        </p:nvPicPr>
        <p:blipFill>
          <a:blip r:embed="rId2" cstate="print"/>
          <a:stretch>
            <a:fillRect/>
          </a:stretch>
        </p:blipFill>
        <p:spPr>
          <a:xfrm>
            <a:off x="457200" y="1602581"/>
            <a:ext cx="8229600" cy="4521200"/>
          </a:xfrm>
          <a:prstGeom prst="rect">
            <a:avLst/>
          </a:prstGeom>
          <a:solidFill>
            <a:scrgbClr r="0" g="0" b="0"/>
          </a:solidFill>
        </p:spPr>
      </p:pic>
      <p:sp>
        <p:nvSpPr>
          <p:cNvPr id="5" name="عنصر نائب لرقم الشريحة 4"/>
          <p:cNvSpPr>
            <a:spLocks noGrp="1"/>
          </p:cNvSpPr>
          <p:nvPr>
            <p:ph type="sldNum" sz="quarter" idx="12"/>
          </p:nvPr>
        </p:nvSpPr>
        <p:spPr/>
        <p:txBody>
          <a:bodyPr/>
          <a:lstStyle/>
          <a:p>
            <a:fld id="{18B93C53-2CD1-47DF-A678-59822DC49E44}" type="slidenum">
              <a:rPr lang="ar-SA" smtClean="0"/>
              <a:pPr/>
              <a:t>12</a:t>
            </a:fld>
            <a:endParaRPr lang="ar-SA"/>
          </a:p>
        </p:txBody>
      </p:sp>
      <p:sp>
        <p:nvSpPr>
          <p:cNvPr id="6" name="عنصر نائب للتذييل 5"/>
          <p:cNvSpPr>
            <a:spLocks noGrp="1"/>
          </p:cNvSpPr>
          <p:nvPr>
            <p:ph type="ftr" sz="quarter" idx="11"/>
          </p:nvPr>
        </p:nvSpPr>
        <p:spPr/>
        <p:txBody>
          <a:bodyPr/>
          <a:lstStyle/>
          <a:p>
            <a:r>
              <a:rPr lang="ar-SA" smtClean="0"/>
              <a:t>وفاء بنت محمد العيسى</a:t>
            </a:r>
            <a:endParaRPr lang="ar-SA"/>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92554"/>
            <a:ext cx="8229600" cy="769441"/>
          </a:xfrm>
        </p:spPr>
        <p:style>
          <a:lnRef idx="1">
            <a:schemeClr val="accent6"/>
          </a:lnRef>
          <a:fillRef idx="2">
            <a:schemeClr val="accent6"/>
          </a:fillRef>
          <a:effectRef idx="1">
            <a:schemeClr val="accent6"/>
          </a:effectRef>
          <a:fontRef idx="minor">
            <a:schemeClr val="dk1"/>
          </a:fontRef>
        </p:style>
        <p:txBody>
          <a:bodyPr>
            <a:spAutoFit/>
          </a:bodyPr>
          <a:lstStyle/>
          <a:p>
            <a:r>
              <a:rPr lang="ar-SA" b="1" dirty="0" smtClean="0">
                <a:solidFill>
                  <a:srgbClr val="000000"/>
                </a:solidFill>
                <a:effectLst>
                  <a:outerShdw blurRad="38100" dist="38100" dir="2700000" algn="tl">
                    <a:srgbClr val="000000">
                      <a:alpha val="43137"/>
                    </a:srgbClr>
                  </a:outerShdw>
                </a:effectLst>
                <a:latin typeface="Andalus" pitchFamily="18" charset="-78"/>
                <a:cs typeface="Andalus" pitchFamily="18" charset="-78"/>
              </a:rPr>
              <a:t>الخلاف في معنى المحكم  والمتشابه على </a:t>
            </a:r>
            <a:r>
              <a:rPr lang="ar-SA" b="1" dirty="0" err="1" smtClean="0">
                <a:solidFill>
                  <a:srgbClr val="000000"/>
                </a:solidFill>
                <a:effectLst>
                  <a:outerShdw blurRad="38100" dist="38100" dir="2700000" algn="tl">
                    <a:srgbClr val="000000">
                      <a:alpha val="43137"/>
                    </a:srgbClr>
                  </a:outerShdw>
                </a:effectLst>
                <a:latin typeface="Andalus" pitchFamily="18" charset="-78"/>
                <a:cs typeface="Andalus" pitchFamily="18" charset="-78"/>
              </a:rPr>
              <a:t>أقوال:</a:t>
            </a:r>
            <a:endParaRPr lang="ar-SA" b="1" dirty="0">
              <a:solidFill>
                <a:srgbClr val="000000"/>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3" name="عنصر نائب للنص 2"/>
          <p:cNvSpPr>
            <a:spLocks noGrp="1"/>
          </p:cNvSpPr>
          <p:nvPr>
            <p:ph type="body" idx="1"/>
          </p:nvPr>
        </p:nvSpPr>
        <p:spPr>
          <a:xfrm>
            <a:off x="395536" y="1988840"/>
            <a:ext cx="8229600" cy="4228850"/>
          </a:xfrm>
        </p:spPr>
        <p:txBody>
          <a:bodyPr>
            <a:spAutoFit/>
          </a:bodyPr>
          <a:lstStyle/>
          <a:p>
            <a:pPr algn="justLow"/>
            <a:r>
              <a:rPr lang="ar-SA" sz="2800" b="1" dirty="0" smtClean="0">
                <a:effectLst>
                  <a:outerShdw blurRad="38100" dist="38100" dir="2700000" algn="tl">
                    <a:srgbClr val="000000">
                      <a:alpha val="43137"/>
                    </a:srgbClr>
                  </a:outerShdw>
                </a:effectLst>
                <a:latin typeface="Sakkal Majalla" pitchFamily="2" charset="-78"/>
                <a:cs typeface="Sakkal Majalla" pitchFamily="2" charset="-78"/>
              </a:rPr>
              <a:t>القول الأول: أن المحكم ما استقل بنفسه ولم يحتج  إلى بيان، والمتشابه ما احتاج إلى بيان فعلى هذا  يكون المحكم هو المفسر والمتشابه هو المجمل</a:t>
            </a:r>
          </a:p>
          <a:p>
            <a:pPr algn="justLow"/>
            <a:r>
              <a:rPr lang="ar-SA" sz="2800" b="1" dirty="0" smtClean="0">
                <a:effectLst>
                  <a:outerShdw blurRad="38100" dist="38100" dir="2700000" algn="tl">
                    <a:srgbClr val="000000">
                      <a:alpha val="43137"/>
                    </a:srgbClr>
                  </a:outerShdw>
                </a:effectLst>
                <a:latin typeface="Sakkal Majalla" pitchFamily="2" charset="-78"/>
                <a:cs typeface="Sakkal Majalla" pitchFamily="2" charset="-78"/>
              </a:rPr>
              <a:t>القول الثاني: أن المحكم ما اتضح معناه والمتشابه الذي  يغمض علمه على غير العلماء المحققين كالآيات التي  ظاهرها </a:t>
            </a:r>
            <a:r>
              <a:rPr lang="ar-SA" sz="2800" b="1" dirty="0" err="1" smtClean="0">
                <a:effectLst>
                  <a:outerShdw blurRad="38100" dist="38100" dir="2700000" algn="tl">
                    <a:srgbClr val="000000">
                      <a:alpha val="43137"/>
                    </a:srgbClr>
                  </a:outerShdw>
                </a:effectLst>
                <a:latin typeface="Sakkal Majalla" pitchFamily="2" charset="-78"/>
                <a:cs typeface="Sakkal Majalla" pitchFamily="2" charset="-78"/>
              </a:rPr>
              <a:t>التعارض .</a:t>
            </a:r>
            <a:endParaRPr lang="ar-SA" sz="2800" b="1" dirty="0" smtClean="0">
              <a:effectLst>
                <a:outerShdw blurRad="38100" dist="38100" dir="2700000" algn="tl">
                  <a:srgbClr val="000000">
                    <a:alpha val="43137"/>
                  </a:srgbClr>
                </a:outerShdw>
              </a:effectLst>
              <a:latin typeface="Sakkal Majalla" pitchFamily="2" charset="-78"/>
              <a:cs typeface="Sakkal Majalla" pitchFamily="2" charset="-78"/>
            </a:endParaRPr>
          </a:p>
          <a:p>
            <a:pPr algn="justLow"/>
            <a:r>
              <a:rPr lang="ar-SA" sz="2800" b="1" dirty="0" smtClean="0">
                <a:effectLst>
                  <a:outerShdw blurRad="38100" dist="38100" dir="2700000" algn="tl">
                    <a:srgbClr val="000000">
                      <a:alpha val="43137"/>
                    </a:srgbClr>
                  </a:outerShdw>
                </a:effectLst>
                <a:latin typeface="Sakkal Majalla" pitchFamily="2" charset="-78"/>
                <a:cs typeface="Sakkal Majalla" pitchFamily="2" charset="-78"/>
              </a:rPr>
              <a:t>القول الثالث: أن المتشابه هي الحروف التي ابتدأت </a:t>
            </a:r>
            <a:r>
              <a:rPr lang="ar-SA" sz="2800" b="1" dirty="0" err="1" smtClean="0">
                <a:effectLst>
                  <a:outerShdw blurRad="38100" dist="38100" dir="2700000" algn="tl">
                    <a:srgbClr val="000000">
                      <a:alpha val="43137"/>
                    </a:srgbClr>
                  </a:outerShdw>
                </a:effectLst>
                <a:latin typeface="Sakkal Majalla" pitchFamily="2" charset="-78"/>
                <a:cs typeface="Sakkal Majalla" pitchFamily="2" charset="-78"/>
              </a:rPr>
              <a:t>بها</a:t>
            </a:r>
            <a:r>
              <a:rPr lang="ar-SA" sz="2800" b="1" dirty="0" smtClean="0">
                <a:effectLst>
                  <a:outerShdw blurRad="38100" dist="38100" dir="2700000" algn="tl">
                    <a:srgbClr val="000000">
                      <a:alpha val="43137"/>
                    </a:srgbClr>
                  </a:outerShdw>
                </a:effectLst>
                <a:latin typeface="Sakkal Majalla" pitchFamily="2" charset="-78"/>
                <a:cs typeface="Sakkal Majalla" pitchFamily="2" charset="-78"/>
              </a:rPr>
              <a:t>  بعض السور </a:t>
            </a:r>
            <a:r>
              <a:rPr lang="ar-SA" sz="2800" b="1" dirty="0" err="1" smtClean="0">
                <a:effectLst>
                  <a:outerShdw blurRad="38100" dist="38100" dir="2700000" algn="tl">
                    <a:srgbClr val="000000">
                      <a:alpha val="43137"/>
                    </a:srgbClr>
                  </a:outerShdw>
                </a:effectLst>
                <a:latin typeface="Sakkal Majalla" pitchFamily="2" charset="-78"/>
                <a:cs typeface="Sakkal Majalla" pitchFamily="2" charset="-78"/>
              </a:rPr>
              <a:t>مثل </a:t>
            </a:r>
            <a:r>
              <a:rPr lang="ar-SA" sz="2800" b="1" dirty="0" smtClean="0">
                <a:effectLst>
                  <a:outerShdw blurRad="38100" dist="38100" dir="2700000" algn="tl">
                    <a:srgbClr val="000000">
                      <a:alpha val="43137"/>
                    </a:srgbClr>
                  </a:outerShdw>
                </a:effectLst>
                <a:latin typeface="Sakkal Majalla" pitchFamily="2" charset="-78"/>
                <a:cs typeface="Sakkal Majalla" pitchFamily="2" charset="-78"/>
              </a:rPr>
              <a:t>(ألم) ونحوها والمحكم ما سواها.</a:t>
            </a:r>
          </a:p>
          <a:p>
            <a:pPr algn="justLow"/>
            <a:r>
              <a:rPr lang="ar-SA" sz="2800" b="1" dirty="0" smtClean="0">
                <a:effectLst>
                  <a:outerShdw blurRad="38100" dist="38100" dir="2700000" algn="tl">
                    <a:srgbClr val="000000">
                      <a:alpha val="43137"/>
                    </a:srgbClr>
                  </a:outerShdw>
                </a:effectLst>
                <a:latin typeface="Sakkal Majalla" pitchFamily="2" charset="-78"/>
                <a:cs typeface="Sakkal Majalla" pitchFamily="2" charset="-78"/>
              </a:rPr>
              <a:t>القول الرابع: أن المتشابه يعود إلى اللفظ تارة، كالمشترك  اللفظي، وإلى المعنى تارة أخرى كإثباته مرة ونفيه مرة  آخرى، وكذا ما استأثر الله بعلمه وكحقائق الصفات.</a:t>
            </a:r>
            <a:endParaRPr lang="ar-SA" sz="2800" b="1" dirty="0">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4" name="عنصر نائب لرقم الشريحة 3"/>
          <p:cNvSpPr>
            <a:spLocks noGrp="1"/>
          </p:cNvSpPr>
          <p:nvPr>
            <p:ph type="sldNum" sz="quarter" idx="12"/>
          </p:nvPr>
        </p:nvSpPr>
        <p:spPr/>
        <p:txBody>
          <a:bodyPr/>
          <a:lstStyle/>
          <a:p>
            <a:fld id="{18B93C53-2CD1-47DF-A678-59822DC49E44}" type="slidenum">
              <a:rPr lang="ar-SA" smtClean="0"/>
              <a:pPr/>
              <a:t>13</a:t>
            </a:fld>
            <a:endParaRPr lang="ar-SA"/>
          </a:p>
        </p:txBody>
      </p:sp>
      <p:sp>
        <p:nvSpPr>
          <p:cNvPr id="5" name="عنصر نائب للتذييل 4"/>
          <p:cNvSpPr>
            <a:spLocks noGrp="1"/>
          </p:cNvSpPr>
          <p:nvPr>
            <p:ph type="ftr" sz="quarter" idx="11"/>
          </p:nvPr>
        </p:nvSpPr>
        <p:spPr/>
        <p:txBody>
          <a:bodyPr/>
          <a:lstStyle/>
          <a:p>
            <a:r>
              <a:rPr lang="ar-SA" smtClean="0"/>
              <a:t>وفاء بنت محمد العيسى</a:t>
            </a:r>
            <a:endParaRPr lang="ar-SA"/>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ar-SA" sz="5400" dirty="0" smtClean="0">
                <a:effectLst>
                  <a:outerShdw blurRad="38100" dist="38100" dir="2700000" algn="tl">
                    <a:srgbClr val="000000">
                      <a:alpha val="43137"/>
                    </a:srgbClr>
                  </a:outerShdw>
                </a:effectLst>
                <a:latin typeface="Andalus" pitchFamily="18" charset="-78"/>
                <a:cs typeface="Andalus" pitchFamily="18" charset="-78"/>
              </a:rPr>
              <a:t>حكم العمل بالمحكم </a:t>
            </a:r>
            <a:r>
              <a:rPr lang="ar-SA" sz="5400" dirty="0" err="1" smtClean="0">
                <a:effectLst>
                  <a:outerShdw blurRad="38100" dist="38100" dir="2700000" algn="tl">
                    <a:srgbClr val="000000">
                      <a:alpha val="43137"/>
                    </a:srgbClr>
                  </a:outerShdw>
                </a:effectLst>
                <a:latin typeface="Andalus" pitchFamily="18" charset="-78"/>
                <a:cs typeface="Andalus" pitchFamily="18" charset="-78"/>
              </a:rPr>
              <a:t>والمتشابه:</a:t>
            </a:r>
            <a:endParaRPr lang="ar-SA" sz="5400" dirty="0">
              <a:effectLst>
                <a:outerShdw blurRad="38100" dist="38100" dir="2700000" algn="tl">
                  <a:srgbClr val="000000">
                    <a:alpha val="43137"/>
                  </a:srgbClr>
                </a:outerShdw>
              </a:effectLst>
              <a:latin typeface="Andalus" pitchFamily="18" charset="-78"/>
              <a:cs typeface="Andalus" pitchFamily="18" charset="-78"/>
            </a:endParaRPr>
          </a:p>
        </p:txBody>
      </p:sp>
      <p:sp>
        <p:nvSpPr>
          <p:cNvPr id="3" name="عنصر نائب للنص 2"/>
          <p:cNvSpPr>
            <a:spLocks noGrp="1"/>
          </p:cNvSpPr>
          <p:nvPr>
            <p:ph type="body" idx="1"/>
          </p:nvPr>
        </p:nvSpPr>
        <p:spPr>
          <a:xfrm>
            <a:off x="467544" y="2132856"/>
            <a:ext cx="8229600" cy="4525963"/>
          </a:xfrm>
        </p:spPr>
        <p:txBody>
          <a:bodyPr>
            <a:normAutofit/>
          </a:bodyPr>
          <a:lstStyle/>
          <a:p>
            <a:pPr algn="justLow"/>
            <a:r>
              <a:rPr lang="ar-SA" sz="4400" b="1" dirty="0" smtClean="0">
                <a:effectLst>
                  <a:outerShdw blurRad="38100" dist="38100" dir="2700000" algn="tl">
                    <a:srgbClr val="000000">
                      <a:alpha val="43137"/>
                    </a:srgbClr>
                  </a:outerShdw>
                </a:effectLst>
                <a:latin typeface="Sakkal Majalla" pitchFamily="2" charset="-78"/>
                <a:cs typeface="Sakkal Majalla" pitchFamily="2" charset="-78"/>
              </a:rPr>
              <a:t>يجب العمل بالمحكم والإيمان بالمتشابه وأنه من عند الله عز  وجل وإن كان مما استأثر الله بعلمه، وإن كان المراد بالمتشابه ما يحتاج إلى بيان فيجب  البحث عن بيانه، ويرد إلى </a:t>
            </a:r>
            <a:r>
              <a:rPr lang="ar-SA" sz="4400" b="1" dirty="0" err="1" smtClean="0">
                <a:effectLst>
                  <a:outerShdw blurRad="38100" dist="38100" dir="2700000" algn="tl">
                    <a:srgbClr val="000000">
                      <a:alpha val="43137"/>
                    </a:srgbClr>
                  </a:outerShdw>
                </a:effectLst>
                <a:latin typeface="Sakkal Majalla" pitchFamily="2" charset="-78"/>
                <a:cs typeface="Sakkal Majalla" pitchFamily="2" charset="-78"/>
              </a:rPr>
              <a:t>المحكم.</a:t>
            </a:r>
            <a:r>
              <a:rPr lang="ar-SA" sz="4400" b="1" dirty="0" smtClean="0">
                <a:effectLst>
                  <a:outerShdw blurRad="38100" dist="38100" dir="2700000" algn="tl">
                    <a:srgbClr val="000000">
                      <a:alpha val="43137"/>
                    </a:srgbClr>
                  </a:outerShdw>
                </a:effectLst>
                <a:latin typeface="Sakkal Majalla" pitchFamily="2" charset="-78"/>
                <a:cs typeface="Sakkal Majalla" pitchFamily="2" charset="-78"/>
              </a:rPr>
              <a:t> </a:t>
            </a:r>
          </a:p>
          <a:p>
            <a:pPr algn="justLow"/>
            <a:endParaRPr lang="ar-SA" sz="4400" b="1" dirty="0" smtClean="0">
              <a:effectLst>
                <a:outerShdw blurRad="38100" dist="38100" dir="2700000" algn="tl">
                  <a:srgbClr val="000000">
                    <a:alpha val="43137"/>
                  </a:srgbClr>
                </a:outerShdw>
              </a:effectLst>
              <a:latin typeface="Sakkal Majalla" pitchFamily="2" charset="-78"/>
              <a:cs typeface="Sakkal Majalla" pitchFamily="2" charset="-78"/>
            </a:endParaRPr>
          </a:p>
          <a:p>
            <a:pPr algn="justLow"/>
            <a:endParaRPr lang="ar-SA" sz="4400" b="1" dirty="0">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4" name="عنصر نائب للتذييل 3"/>
          <p:cNvSpPr>
            <a:spLocks noGrp="1"/>
          </p:cNvSpPr>
          <p:nvPr>
            <p:ph type="ftr" sz="quarter" idx="11"/>
          </p:nvPr>
        </p:nvSpPr>
        <p:spPr/>
        <p:txBody>
          <a:bodyPr/>
          <a:lstStyle/>
          <a:p>
            <a:r>
              <a:rPr lang="ar-SA" smtClean="0"/>
              <a:t>وفاء بنت محمد العيسى</a:t>
            </a:r>
            <a:endParaRPr lang="ar-SA"/>
          </a:p>
        </p:txBody>
      </p:sp>
      <p:sp>
        <p:nvSpPr>
          <p:cNvPr id="5" name="عنصر نائب لرقم الشريحة 4"/>
          <p:cNvSpPr>
            <a:spLocks noGrp="1"/>
          </p:cNvSpPr>
          <p:nvPr>
            <p:ph type="sldNum" sz="quarter" idx="12"/>
          </p:nvPr>
        </p:nvSpPr>
        <p:spPr/>
        <p:txBody>
          <a:bodyPr/>
          <a:lstStyle/>
          <a:p>
            <a:fld id="{18B93C53-2CD1-47DF-A678-59822DC49E44}" type="slidenum">
              <a:rPr lang="ar-SA" smtClean="0"/>
              <a:pPr/>
              <a:t>14</a:t>
            </a:fld>
            <a:endParaRPr lang="ar-S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61417"/>
            <a:ext cx="8229600" cy="769441"/>
          </a:xfrm>
        </p:spPr>
        <p:style>
          <a:lnRef idx="0">
            <a:schemeClr val="accent2"/>
          </a:lnRef>
          <a:fillRef idx="3">
            <a:schemeClr val="accent2"/>
          </a:fillRef>
          <a:effectRef idx="3">
            <a:schemeClr val="accent2"/>
          </a:effectRef>
          <a:fontRef idx="minor">
            <a:schemeClr val="lt1"/>
          </a:fontRef>
        </p:style>
        <p:txBody>
          <a:bodyPr>
            <a:spAutoFit/>
          </a:bodyPr>
          <a:lstStyle/>
          <a:p>
            <a:r>
              <a:rPr lang="ar-SA"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القرآن الكريم</a:t>
            </a:r>
            <a:endParaRPr lang="ar-SA" b="1" dirty="0">
              <a:solidFill>
                <a:schemeClr val="bg1"/>
              </a:solidFill>
              <a:effectLst>
                <a:outerShdw blurRad="38100" dist="38100" dir="2700000" algn="tl">
                  <a:srgbClr val="000000">
                    <a:alpha val="43137"/>
                  </a:srgbClr>
                </a:outerShdw>
              </a:effectLst>
              <a:latin typeface="Sakkal Majalla" pitchFamily="2" charset="-78"/>
              <a:cs typeface="Sakkal Majalla" pitchFamily="2" charset="-78"/>
            </a:endParaRPr>
          </a:p>
        </p:txBody>
      </p:sp>
      <p:pic>
        <p:nvPicPr>
          <p:cNvPr id="4" name="صورة 3" descr="$0$.gif"/>
          <p:cNvPicPr>
            <a:picLocks noChangeAspect="1"/>
          </p:cNvPicPr>
          <p:nvPr/>
        </p:nvPicPr>
        <p:blipFill>
          <a:blip r:embed="rId2" cstate="print"/>
          <a:stretch>
            <a:fillRect/>
          </a:stretch>
        </p:blipFill>
        <p:spPr>
          <a:xfrm>
            <a:off x="457200" y="1602581"/>
            <a:ext cx="8229600" cy="4521200"/>
          </a:xfrm>
          <a:prstGeom prst="rect">
            <a:avLst/>
          </a:prstGeom>
          <a:solidFill>
            <a:scrgbClr r="0" g="0" b="0"/>
          </a:solidFill>
        </p:spPr>
      </p:pic>
      <p:sp>
        <p:nvSpPr>
          <p:cNvPr id="5" name="عنصر نائب لرقم الشريحة 4"/>
          <p:cNvSpPr>
            <a:spLocks noGrp="1"/>
          </p:cNvSpPr>
          <p:nvPr>
            <p:ph type="sldNum" sz="quarter" idx="12"/>
          </p:nvPr>
        </p:nvSpPr>
        <p:spPr/>
        <p:txBody>
          <a:bodyPr/>
          <a:lstStyle/>
          <a:p>
            <a:fld id="{18B93C53-2CD1-47DF-A678-59822DC49E44}" type="slidenum">
              <a:rPr lang="ar-SA" smtClean="0"/>
              <a:pPr/>
              <a:t>2</a:t>
            </a:fld>
            <a:endParaRPr lang="ar-SA"/>
          </a:p>
        </p:txBody>
      </p:sp>
      <p:sp>
        <p:nvSpPr>
          <p:cNvPr id="6" name="عنصر نائب للتذييل 5"/>
          <p:cNvSpPr>
            <a:spLocks noGrp="1"/>
          </p:cNvSpPr>
          <p:nvPr>
            <p:ph type="ftr" sz="quarter" idx="11"/>
          </p:nvPr>
        </p:nvSpPr>
        <p:spPr/>
        <p:txBody>
          <a:bodyPr/>
          <a:lstStyle/>
          <a:p>
            <a:r>
              <a:rPr lang="ar-SA" smtClean="0"/>
              <a:t>وفاء بنت محمد العيسى</a:t>
            </a:r>
            <a:endParaRPr lang="ar-S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61417"/>
            <a:ext cx="8229600" cy="769441"/>
          </a:xfrm>
        </p:spPr>
        <p:style>
          <a:lnRef idx="0">
            <a:schemeClr val="accent1"/>
          </a:lnRef>
          <a:fillRef idx="3">
            <a:schemeClr val="accent1"/>
          </a:fillRef>
          <a:effectRef idx="3">
            <a:schemeClr val="accent1"/>
          </a:effectRef>
          <a:fontRef idx="minor">
            <a:schemeClr val="lt1"/>
          </a:fontRef>
        </p:style>
        <p:txBody>
          <a:bodyPr>
            <a:spAutoFit/>
          </a:bodyPr>
          <a:lstStyle/>
          <a:p>
            <a:r>
              <a:rPr lang="ar-SA"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أولاً: </a:t>
            </a:r>
            <a:r>
              <a:rPr lang="ar-SA" b="1" dirty="0" err="1"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تعريفه:</a:t>
            </a:r>
            <a:endParaRPr lang="ar-SA" b="1" dirty="0">
              <a:solidFill>
                <a:schemeClr val="bg1"/>
              </a:solidFill>
              <a:effectLst>
                <a:outerShdw blurRad="38100" dist="38100" dir="2700000" algn="tl">
                  <a:srgbClr val="000000">
                    <a:alpha val="43137"/>
                  </a:srgbClr>
                </a:outerShdw>
              </a:effectLst>
              <a:latin typeface="Sakkal Majalla" pitchFamily="2" charset="-78"/>
              <a:cs typeface="Sakkal Majalla" pitchFamily="2" charset="-78"/>
            </a:endParaRPr>
          </a:p>
        </p:txBody>
      </p:sp>
      <p:pic>
        <p:nvPicPr>
          <p:cNvPr id="4" name="صورة 3" descr="$1$.gif"/>
          <p:cNvPicPr>
            <a:picLocks noChangeAspect="1"/>
          </p:cNvPicPr>
          <p:nvPr/>
        </p:nvPicPr>
        <p:blipFill>
          <a:blip r:embed="rId2" cstate="print"/>
          <a:stretch>
            <a:fillRect/>
          </a:stretch>
        </p:blipFill>
        <p:spPr>
          <a:xfrm>
            <a:off x="457200" y="1602581"/>
            <a:ext cx="8229600" cy="4521200"/>
          </a:xfrm>
          <a:prstGeom prst="rect">
            <a:avLst/>
          </a:prstGeom>
          <a:solidFill>
            <a:scrgbClr r="0" g="0" b="0"/>
          </a:solidFill>
        </p:spPr>
      </p:pic>
      <p:sp>
        <p:nvSpPr>
          <p:cNvPr id="5" name="عنصر نائب لرقم الشريحة 4"/>
          <p:cNvSpPr>
            <a:spLocks noGrp="1"/>
          </p:cNvSpPr>
          <p:nvPr>
            <p:ph type="sldNum" sz="quarter" idx="12"/>
          </p:nvPr>
        </p:nvSpPr>
        <p:spPr/>
        <p:txBody>
          <a:bodyPr/>
          <a:lstStyle/>
          <a:p>
            <a:fld id="{18B93C53-2CD1-47DF-A678-59822DC49E44}" type="slidenum">
              <a:rPr lang="ar-SA" smtClean="0"/>
              <a:pPr/>
              <a:t>3</a:t>
            </a:fld>
            <a:endParaRPr lang="ar-SA"/>
          </a:p>
        </p:txBody>
      </p:sp>
      <p:sp>
        <p:nvSpPr>
          <p:cNvPr id="6" name="عنصر نائب للتذييل 5"/>
          <p:cNvSpPr>
            <a:spLocks noGrp="1"/>
          </p:cNvSpPr>
          <p:nvPr>
            <p:ph type="ftr" sz="quarter" idx="11"/>
          </p:nvPr>
        </p:nvSpPr>
        <p:spPr/>
        <p:txBody>
          <a:bodyPr/>
          <a:lstStyle/>
          <a:p>
            <a:r>
              <a:rPr lang="ar-SA" smtClean="0"/>
              <a:t>وفاء بنت محمد العيسى</a:t>
            </a:r>
            <a:endParaRPr lang="ar-SA"/>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61417"/>
            <a:ext cx="8229600" cy="769441"/>
          </a:xfrm>
        </p:spPr>
        <p:style>
          <a:lnRef idx="0">
            <a:schemeClr val="accent5"/>
          </a:lnRef>
          <a:fillRef idx="3">
            <a:schemeClr val="accent5"/>
          </a:fillRef>
          <a:effectRef idx="3">
            <a:schemeClr val="accent5"/>
          </a:effectRef>
          <a:fontRef idx="minor">
            <a:schemeClr val="lt1"/>
          </a:fontRef>
        </p:style>
        <p:txBody>
          <a:bodyPr>
            <a:spAutoFit/>
          </a:bodyPr>
          <a:lstStyle/>
          <a:p>
            <a:r>
              <a:rPr lang="ar-SA"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ثانياً: </a:t>
            </a:r>
            <a:r>
              <a:rPr lang="ar-SA" b="1" dirty="0" err="1"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حجيته:</a:t>
            </a:r>
            <a:endParaRPr lang="ar-SA" b="1" dirty="0">
              <a:solidFill>
                <a:schemeClr val="bg1"/>
              </a:solidFill>
              <a:effectLst>
                <a:outerShdw blurRad="38100" dist="38100" dir="2700000" algn="tl">
                  <a:srgbClr val="000000">
                    <a:alpha val="43137"/>
                  </a:srgbClr>
                </a:outerShdw>
              </a:effectLst>
              <a:latin typeface="Sakkal Majalla" pitchFamily="2" charset="-78"/>
              <a:cs typeface="Sakkal Majalla" pitchFamily="2" charset="-78"/>
            </a:endParaRPr>
          </a:p>
        </p:txBody>
      </p:sp>
      <p:pic>
        <p:nvPicPr>
          <p:cNvPr id="4" name="صورة 3" descr="$8$.gif"/>
          <p:cNvPicPr>
            <a:picLocks noChangeAspect="1"/>
          </p:cNvPicPr>
          <p:nvPr/>
        </p:nvPicPr>
        <p:blipFill>
          <a:blip r:embed="rId2" cstate="print"/>
          <a:stretch>
            <a:fillRect/>
          </a:stretch>
        </p:blipFill>
        <p:spPr>
          <a:xfrm>
            <a:off x="457200" y="1602581"/>
            <a:ext cx="8229600" cy="4521200"/>
          </a:xfrm>
          <a:prstGeom prst="rect">
            <a:avLst/>
          </a:prstGeom>
          <a:solidFill>
            <a:scrgbClr r="0" g="0" b="0"/>
          </a:solidFill>
        </p:spPr>
      </p:pic>
      <p:sp>
        <p:nvSpPr>
          <p:cNvPr id="5" name="عنصر نائب لرقم الشريحة 4"/>
          <p:cNvSpPr>
            <a:spLocks noGrp="1"/>
          </p:cNvSpPr>
          <p:nvPr>
            <p:ph type="sldNum" sz="quarter" idx="12"/>
          </p:nvPr>
        </p:nvSpPr>
        <p:spPr/>
        <p:txBody>
          <a:bodyPr/>
          <a:lstStyle/>
          <a:p>
            <a:fld id="{18B93C53-2CD1-47DF-A678-59822DC49E44}" type="slidenum">
              <a:rPr lang="ar-SA" smtClean="0"/>
              <a:pPr/>
              <a:t>4</a:t>
            </a:fld>
            <a:endParaRPr lang="ar-SA"/>
          </a:p>
        </p:txBody>
      </p:sp>
      <p:sp>
        <p:nvSpPr>
          <p:cNvPr id="6" name="عنصر نائب للتذييل 5"/>
          <p:cNvSpPr>
            <a:spLocks noGrp="1"/>
          </p:cNvSpPr>
          <p:nvPr>
            <p:ph type="ftr" sz="quarter" idx="11"/>
          </p:nvPr>
        </p:nvSpPr>
        <p:spPr/>
        <p:txBody>
          <a:bodyPr/>
          <a:lstStyle/>
          <a:p>
            <a:r>
              <a:rPr lang="ar-SA" smtClean="0"/>
              <a:t>وفاء بنت محمد العيسى</a:t>
            </a:r>
            <a:endParaRPr lang="ar-SA"/>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61417"/>
            <a:ext cx="8229600" cy="769441"/>
          </a:xfrm>
        </p:spPr>
        <p:style>
          <a:lnRef idx="0">
            <a:schemeClr val="accent2"/>
          </a:lnRef>
          <a:fillRef idx="3">
            <a:schemeClr val="accent2"/>
          </a:fillRef>
          <a:effectRef idx="3">
            <a:schemeClr val="accent2"/>
          </a:effectRef>
          <a:fontRef idx="minor">
            <a:schemeClr val="lt1"/>
          </a:fontRef>
        </p:style>
        <p:txBody>
          <a:bodyPr>
            <a:spAutoFit/>
          </a:bodyPr>
          <a:lstStyle/>
          <a:p>
            <a:r>
              <a:rPr lang="ar-SA"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ثالثاً: خواص </a:t>
            </a:r>
            <a:r>
              <a:rPr lang="ar-SA" b="1" dirty="0" err="1"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القرآن:</a:t>
            </a:r>
            <a:endParaRPr lang="ar-SA" b="1" dirty="0">
              <a:solidFill>
                <a:schemeClr val="bg1"/>
              </a:solidFill>
              <a:effectLst>
                <a:outerShdw blurRad="38100" dist="38100" dir="2700000" algn="tl">
                  <a:srgbClr val="000000">
                    <a:alpha val="43137"/>
                  </a:srgbClr>
                </a:outerShdw>
              </a:effectLst>
              <a:latin typeface="Sakkal Majalla" pitchFamily="2" charset="-78"/>
              <a:cs typeface="Sakkal Majalla" pitchFamily="2" charset="-78"/>
            </a:endParaRPr>
          </a:p>
        </p:txBody>
      </p:sp>
      <p:pic>
        <p:nvPicPr>
          <p:cNvPr id="4" name="صورة 3" descr="$5$.gif"/>
          <p:cNvPicPr>
            <a:picLocks noChangeAspect="1"/>
          </p:cNvPicPr>
          <p:nvPr/>
        </p:nvPicPr>
        <p:blipFill>
          <a:blip r:embed="rId2" cstate="print"/>
          <a:stretch>
            <a:fillRect/>
          </a:stretch>
        </p:blipFill>
        <p:spPr>
          <a:xfrm>
            <a:off x="457200" y="1602581"/>
            <a:ext cx="8229600" cy="4521200"/>
          </a:xfrm>
          <a:prstGeom prst="rect">
            <a:avLst/>
          </a:prstGeom>
          <a:solidFill>
            <a:scrgbClr r="0" g="0" b="0"/>
          </a:solidFill>
        </p:spPr>
      </p:pic>
      <p:sp>
        <p:nvSpPr>
          <p:cNvPr id="5" name="عنصر نائب لرقم الشريحة 4"/>
          <p:cNvSpPr>
            <a:spLocks noGrp="1"/>
          </p:cNvSpPr>
          <p:nvPr>
            <p:ph type="sldNum" sz="quarter" idx="12"/>
          </p:nvPr>
        </p:nvSpPr>
        <p:spPr/>
        <p:txBody>
          <a:bodyPr/>
          <a:lstStyle/>
          <a:p>
            <a:fld id="{18B93C53-2CD1-47DF-A678-59822DC49E44}" type="slidenum">
              <a:rPr lang="ar-SA" smtClean="0"/>
              <a:pPr/>
              <a:t>5</a:t>
            </a:fld>
            <a:endParaRPr lang="ar-SA"/>
          </a:p>
        </p:txBody>
      </p:sp>
      <p:sp>
        <p:nvSpPr>
          <p:cNvPr id="6" name="عنصر نائب للتذييل 5"/>
          <p:cNvSpPr>
            <a:spLocks noGrp="1"/>
          </p:cNvSpPr>
          <p:nvPr>
            <p:ph type="ftr" sz="quarter" idx="11"/>
          </p:nvPr>
        </p:nvSpPr>
        <p:spPr/>
        <p:txBody>
          <a:bodyPr/>
          <a:lstStyle/>
          <a:p>
            <a:r>
              <a:rPr lang="ar-SA" smtClean="0"/>
              <a:t>وفاء بنت محمد العيسى</a:t>
            </a:r>
            <a:endParaRPr lang="ar-S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61417"/>
            <a:ext cx="8229600" cy="769441"/>
          </a:xfrm>
        </p:spPr>
        <p:style>
          <a:lnRef idx="0">
            <a:schemeClr val="accent4"/>
          </a:lnRef>
          <a:fillRef idx="3">
            <a:schemeClr val="accent4"/>
          </a:fillRef>
          <a:effectRef idx="3">
            <a:schemeClr val="accent4"/>
          </a:effectRef>
          <a:fontRef idx="minor">
            <a:schemeClr val="lt1"/>
          </a:fontRef>
        </p:style>
        <p:txBody>
          <a:bodyPr>
            <a:spAutoFit/>
          </a:bodyPr>
          <a:lstStyle/>
          <a:p>
            <a:r>
              <a:rPr lang="ar-SA"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رابعاً: وجوه إعجاز </a:t>
            </a:r>
            <a:r>
              <a:rPr lang="ar-SA" b="1" dirty="0" err="1"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القرآن:</a:t>
            </a:r>
            <a:endParaRPr lang="ar-SA" b="1" dirty="0">
              <a:solidFill>
                <a:schemeClr val="bg1"/>
              </a:solidFill>
              <a:effectLst>
                <a:outerShdw blurRad="38100" dist="38100" dir="2700000" algn="tl">
                  <a:srgbClr val="000000">
                    <a:alpha val="43137"/>
                  </a:srgbClr>
                </a:outerShdw>
              </a:effectLst>
              <a:latin typeface="Sakkal Majalla" pitchFamily="2" charset="-78"/>
              <a:cs typeface="Sakkal Majalla" pitchFamily="2" charset="-78"/>
            </a:endParaRPr>
          </a:p>
        </p:txBody>
      </p:sp>
      <p:pic>
        <p:nvPicPr>
          <p:cNvPr id="4" name="صورة 3" descr="$4$.gif"/>
          <p:cNvPicPr>
            <a:picLocks noChangeAspect="1"/>
          </p:cNvPicPr>
          <p:nvPr/>
        </p:nvPicPr>
        <p:blipFill>
          <a:blip r:embed="rId2" cstate="print"/>
          <a:stretch>
            <a:fillRect/>
          </a:stretch>
        </p:blipFill>
        <p:spPr>
          <a:xfrm>
            <a:off x="457200" y="1602581"/>
            <a:ext cx="8229600" cy="4521200"/>
          </a:xfrm>
          <a:prstGeom prst="rect">
            <a:avLst/>
          </a:prstGeom>
          <a:solidFill>
            <a:scrgbClr r="0" g="0" b="0"/>
          </a:solidFill>
        </p:spPr>
      </p:pic>
      <p:sp>
        <p:nvSpPr>
          <p:cNvPr id="5" name="عنصر نائب لرقم الشريحة 4"/>
          <p:cNvSpPr>
            <a:spLocks noGrp="1"/>
          </p:cNvSpPr>
          <p:nvPr>
            <p:ph type="sldNum" sz="quarter" idx="12"/>
          </p:nvPr>
        </p:nvSpPr>
        <p:spPr/>
        <p:txBody>
          <a:bodyPr/>
          <a:lstStyle/>
          <a:p>
            <a:fld id="{18B93C53-2CD1-47DF-A678-59822DC49E44}" type="slidenum">
              <a:rPr lang="ar-SA" smtClean="0"/>
              <a:pPr/>
              <a:t>6</a:t>
            </a:fld>
            <a:endParaRPr lang="ar-SA"/>
          </a:p>
        </p:txBody>
      </p:sp>
      <p:sp>
        <p:nvSpPr>
          <p:cNvPr id="6" name="عنصر نائب للتذييل 5"/>
          <p:cNvSpPr>
            <a:spLocks noGrp="1"/>
          </p:cNvSpPr>
          <p:nvPr>
            <p:ph type="ftr" sz="quarter" idx="11"/>
          </p:nvPr>
        </p:nvSpPr>
        <p:spPr/>
        <p:txBody>
          <a:bodyPr/>
          <a:lstStyle/>
          <a:p>
            <a:r>
              <a:rPr lang="ar-SA" smtClean="0"/>
              <a:t>وفاء بنت محمد العيسى</a:t>
            </a:r>
            <a:endParaRPr lang="ar-S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61417"/>
            <a:ext cx="8229600" cy="769441"/>
          </a:xfrm>
        </p:spPr>
        <p:style>
          <a:lnRef idx="0">
            <a:schemeClr val="accent3"/>
          </a:lnRef>
          <a:fillRef idx="3">
            <a:schemeClr val="accent3"/>
          </a:fillRef>
          <a:effectRef idx="3">
            <a:schemeClr val="accent3"/>
          </a:effectRef>
          <a:fontRef idx="minor">
            <a:schemeClr val="lt1"/>
          </a:fontRef>
        </p:style>
        <p:txBody>
          <a:bodyPr>
            <a:spAutoFit/>
          </a:bodyPr>
          <a:lstStyle/>
          <a:p>
            <a:r>
              <a:rPr lang="ar-SA"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خامساً: أحكام </a:t>
            </a:r>
            <a:r>
              <a:rPr lang="ar-SA" b="1" dirty="0" err="1"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القرآن:</a:t>
            </a:r>
            <a:r>
              <a:rPr lang="ar-SA"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 </a:t>
            </a:r>
            <a:endParaRPr lang="ar-SA" b="1" dirty="0">
              <a:solidFill>
                <a:schemeClr val="bg1"/>
              </a:solidFill>
              <a:effectLst>
                <a:outerShdw blurRad="38100" dist="38100" dir="2700000" algn="tl">
                  <a:srgbClr val="000000">
                    <a:alpha val="43137"/>
                  </a:srgbClr>
                </a:outerShdw>
              </a:effectLst>
              <a:latin typeface="Sakkal Majalla" pitchFamily="2" charset="-78"/>
              <a:cs typeface="Sakkal Majalla" pitchFamily="2" charset="-78"/>
            </a:endParaRPr>
          </a:p>
        </p:txBody>
      </p:sp>
      <p:pic>
        <p:nvPicPr>
          <p:cNvPr id="4" name="صورة 3" descr="$3$.gif"/>
          <p:cNvPicPr>
            <a:picLocks noChangeAspect="1"/>
          </p:cNvPicPr>
          <p:nvPr/>
        </p:nvPicPr>
        <p:blipFill>
          <a:blip r:embed="rId2" cstate="print"/>
          <a:stretch>
            <a:fillRect/>
          </a:stretch>
        </p:blipFill>
        <p:spPr>
          <a:xfrm>
            <a:off x="457200" y="1602581"/>
            <a:ext cx="8229600" cy="4521200"/>
          </a:xfrm>
          <a:prstGeom prst="rect">
            <a:avLst/>
          </a:prstGeom>
          <a:solidFill>
            <a:scrgbClr r="0" g="0" b="0"/>
          </a:solidFill>
        </p:spPr>
      </p:pic>
      <p:sp>
        <p:nvSpPr>
          <p:cNvPr id="5" name="عنصر نائب لرقم الشريحة 4"/>
          <p:cNvSpPr>
            <a:spLocks noGrp="1"/>
          </p:cNvSpPr>
          <p:nvPr>
            <p:ph type="sldNum" sz="quarter" idx="12"/>
          </p:nvPr>
        </p:nvSpPr>
        <p:spPr/>
        <p:txBody>
          <a:bodyPr/>
          <a:lstStyle/>
          <a:p>
            <a:fld id="{18B93C53-2CD1-47DF-A678-59822DC49E44}" type="slidenum">
              <a:rPr lang="ar-SA" smtClean="0"/>
              <a:pPr/>
              <a:t>7</a:t>
            </a:fld>
            <a:endParaRPr lang="ar-SA"/>
          </a:p>
        </p:txBody>
      </p:sp>
      <p:sp>
        <p:nvSpPr>
          <p:cNvPr id="6" name="عنصر نائب للتذييل 5"/>
          <p:cNvSpPr>
            <a:spLocks noGrp="1"/>
          </p:cNvSpPr>
          <p:nvPr>
            <p:ph type="ftr" sz="quarter" idx="11"/>
          </p:nvPr>
        </p:nvSpPr>
        <p:spPr/>
        <p:txBody>
          <a:bodyPr/>
          <a:lstStyle/>
          <a:p>
            <a:r>
              <a:rPr lang="ar-SA" smtClean="0"/>
              <a:t>وفاء بنت محمد العيسى</a:t>
            </a:r>
            <a:endParaRPr lang="ar-S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61417"/>
            <a:ext cx="8229600" cy="769441"/>
          </a:xfrm>
        </p:spPr>
        <p:style>
          <a:lnRef idx="0">
            <a:schemeClr val="accent5"/>
          </a:lnRef>
          <a:fillRef idx="3">
            <a:schemeClr val="accent5"/>
          </a:fillRef>
          <a:effectRef idx="3">
            <a:schemeClr val="accent5"/>
          </a:effectRef>
          <a:fontRef idx="minor">
            <a:schemeClr val="lt1"/>
          </a:fontRef>
        </p:style>
        <p:txBody>
          <a:bodyPr>
            <a:spAutoFit/>
          </a:bodyPr>
          <a:lstStyle/>
          <a:p>
            <a:r>
              <a:rPr lang="ar-SA" b="1" dirty="0"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سادساً: أنواع بيان  القرآن </a:t>
            </a:r>
            <a:r>
              <a:rPr lang="ar-SA" b="1" dirty="0" err="1" smtClean="0">
                <a:solidFill>
                  <a:schemeClr val="bg1"/>
                </a:solidFill>
                <a:effectLst>
                  <a:outerShdw blurRad="38100" dist="38100" dir="2700000" algn="tl">
                    <a:srgbClr val="000000">
                      <a:alpha val="43137"/>
                    </a:srgbClr>
                  </a:outerShdw>
                </a:effectLst>
                <a:latin typeface="Sakkal Majalla" pitchFamily="2" charset="-78"/>
                <a:cs typeface="Sakkal Majalla" pitchFamily="2" charset="-78"/>
              </a:rPr>
              <a:t>للأحكام:</a:t>
            </a:r>
            <a:endParaRPr lang="ar-SA" b="1" dirty="0">
              <a:solidFill>
                <a:schemeClr val="bg1"/>
              </a:solidFill>
              <a:effectLst>
                <a:outerShdw blurRad="38100" dist="38100" dir="2700000" algn="tl">
                  <a:srgbClr val="000000">
                    <a:alpha val="43137"/>
                  </a:srgbClr>
                </a:outerShdw>
              </a:effectLst>
              <a:latin typeface="Sakkal Majalla" pitchFamily="2" charset="-78"/>
              <a:cs typeface="Sakkal Majalla" pitchFamily="2" charset="-78"/>
            </a:endParaRPr>
          </a:p>
        </p:txBody>
      </p:sp>
      <p:pic>
        <p:nvPicPr>
          <p:cNvPr id="4" name="صورة 3" descr="$6$.gif"/>
          <p:cNvPicPr>
            <a:picLocks noChangeAspect="1"/>
          </p:cNvPicPr>
          <p:nvPr/>
        </p:nvPicPr>
        <p:blipFill>
          <a:blip r:embed="rId2" cstate="print"/>
          <a:stretch>
            <a:fillRect/>
          </a:stretch>
        </p:blipFill>
        <p:spPr>
          <a:xfrm>
            <a:off x="457200" y="1602581"/>
            <a:ext cx="8229600" cy="4521200"/>
          </a:xfrm>
          <a:prstGeom prst="rect">
            <a:avLst/>
          </a:prstGeom>
          <a:solidFill>
            <a:scrgbClr r="0" g="0" b="0"/>
          </a:solidFill>
        </p:spPr>
      </p:pic>
      <p:sp>
        <p:nvSpPr>
          <p:cNvPr id="5" name="عنصر نائب لرقم الشريحة 4"/>
          <p:cNvSpPr>
            <a:spLocks noGrp="1"/>
          </p:cNvSpPr>
          <p:nvPr>
            <p:ph type="sldNum" sz="quarter" idx="12"/>
          </p:nvPr>
        </p:nvSpPr>
        <p:spPr/>
        <p:txBody>
          <a:bodyPr/>
          <a:lstStyle/>
          <a:p>
            <a:fld id="{18B93C53-2CD1-47DF-A678-59822DC49E44}" type="slidenum">
              <a:rPr lang="ar-SA" smtClean="0"/>
              <a:pPr/>
              <a:t>8</a:t>
            </a:fld>
            <a:endParaRPr lang="ar-SA"/>
          </a:p>
        </p:txBody>
      </p:sp>
      <p:sp>
        <p:nvSpPr>
          <p:cNvPr id="6" name="عنصر نائب للتذييل 5"/>
          <p:cNvSpPr>
            <a:spLocks noGrp="1"/>
          </p:cNvSpPr>
          <p:nvPr>
            <p:ph type="ftr" sz="quarter" idx="11"/>
          </p:nvPr>
        </p:nvSpPr>
        <p:spPr/>
        <p:txBody>
          <a:bodyPr/>
          <a:lstStyle/>
          <a:p>
            <a:r>
              <a:rPr lang="ar-SA" smtClean="0"/>
              <a:t>وفاء بنت محمد العيسى</a:t>
            </a:r>
            <a:endParaRPr lang="ar-S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54000"/>
            <a:ext cx="8229600" cy="2123658"/>
          </a:xfrm>
        </p:spPr>
        <p:style>
          <a:lnRef idx="1">
            <a:schemeClr val="accent1"/>
          </a:lnRef>
          <a:fillRef idx="2">
            <a:schemeClr val="accent1"/>
          </a:fillRef>
          <a:effectRef idx="1">
            <a:schemeClr val="accent1"/>
          </a:effectRef>
          <a:fontRef idx="minor">
            <a:schemeClr val="dk1"/>
          </a:fontRef>
        </p:style>
        <p:txBody>
          <a:bodyPr>
            <a:spAutoFit/>
          </a:bodyPr>
          <a:lstStyle/>
          <a:p>
            <a:r>
              <a:rPr lang="ar-SA" b="1" dirty="0" smtClean="0">
                <a:solidFill>
                  <a:srgbClr val="C00000"/>
                </a:solidFill>
                <a:effectLst>
                  <a:outerShdw blurRad="38100" dist="38100" dir="2700000" algn="tl">
                    <a:srgbClr val="000000">
                      <a:alpha val="43137"/>
                    </a:srgbClr>
                  </a:outerShdw>
                </a:effectLst>
                <a:latin typeface="Andalus" pitchFamily="18" charset="-78"/>
                <a:cs typeface="Andalus" pitchFamily="18" charset="-78"/>
              </a:rPr>
              <a:t> الأول: البيان بالمجمل: </a:t>
            </a:r>
            <a:r>
              <a:rPr lang="ar-SA" b="1" dirty="0" smtClean="0">
                <a:solidFill>
                  <a:srgbClr val="000000"/>
                </a:solidFill>
                <a:effectLst>
                  <a:outerShdw blurRad="38100" dist="38100" dir="2700000" algn="tl">
                    <a:srgbClr val="000000">
                      <a:alpha val="43137"/>
                    </a:srgbClr>
                  </a:outerShdw>
                </a:effectLst>
                <a:latin typeface="Andalus" pitchFamily="18" charset="-78"/>
                <a:cs typeface="Andalus" pitchFamily="18" charset="-78"/>
              </a:rPr>
              <a:t>وهو ذكر القواعد  العامة للتشريع التي تندرج تحتها  الفروع الكثيرة، ومن </a:t>
            </a:r>
            <a:r>
              <a:rPr lang="ar-SA" b="1" dirty="0" err="1" smtClean="0">
                <a:solidFill>
                  <a:srgbClr val="000000"/>
                </a:solidFill>
                <a:effectLst>
                  <a:outerShdw blurRad="38100" dist="38100" dir="2700000" algn="tl">
                    <a:srgbClr val="000000">
                      <a:alpha val="43137"/>
                    </a:srgbClr>
                  </a:outerShdw>
                </a:effectLst>
                <a:latin typeface="Andalus" pitchFamily="18" charset="-78"/>
                <a:cs typeface="Andalus" pitchFamily="18" charset="-78"/>
              </a:rPr>
              <a:t>ذلك:</a:t>
            </a:r>
            <a:endParaRPr lang="ar-SA" b="1" dirty="0">
              <a:solidFill>
                <a:srgbClr val="000000"/>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3" name="عنصر نائب للنص 2"/>
          <p:cNvSpPr>
            <a:spLocks noGrp="1"/>
          </p:cNvSpPr>
          <p:nvPr>
            <p:ph type="body" idx="1"/>
          </p:nvPr>
        </p:nvSpPr>
        <p:spPr>
          <a:xfrm>
            <a:off x="457200" y="3012657"/>
            <a:ext cx="8229600" cy="2923877"/>
          </a:xfrm>
        </p:spPr>
        <p:txBody>
          <a:bodyPr>
            <a:spAutoFit/>
          </a:bodyPr>
          <a:lstStyle/>
          <a:p>
            <a:pPr algn="justLow">
              <a:buNone/>
            </a:pPr>
            <a:r>
              <a:rPr lang="ar-SA" sz="4000" b="1" dirty="0" err="1" smtClean="0">
                <a:effectLst>
                  <a:outerShdw blurRad="38100" dist="38100" dir="2700000" algn="tl">
                    <a:srgbClr val="000000">
                      <a:alpha val="43137"/>
                    </a:srgbClr>
                  </a:outerShdw>
                </a:effectLst>
                <a:latin typeface="Sakkal Majalla" pitchFamily="2" charset="-78"/>
                <a:cs typeface="Sakkal Majalla" pitchFamily="2" charset="-78"/>
              </a:rPr>
              <a:t>1.</a:t>
            </a:r>
            <a:r>
              <a:rPr lang="ar-SA" sz="4000" b="1" dirty="0" smtClean="0">
                <a:effectLst>
                  <a:outerShdw blurRad="38100" dist="38100" dir="2700000" algn="tl">
                    <a:srgbClr val="000000">
                      <a:alpha val="43137"/>
                    </a:srgbClr>
                  </a:outerShdw>
                </a:effectLst>
                <a:latin typeface="Sakkal Majalla" pitchFamily="2" charset="-78"/>
                <a:cs typeface="Sakkal Majalla" pitchFamily="2" charset="-78"/>
              </a:rPr>
              <a:t> قاعدة رفع الحرج.</a:t>
            </a:r>
          </a:p>
          <a:p>
            <a:pPr algn="justLow">
              <a:buNone/>
            </a:pPr>
            <a:r>
              <a:rPr lang="ar-SA" sz="4000" b="1" dirty="0" err="1" smtClean="0">
                <a:effectLst>
                  <a:outerShdw blurRad="38100" dist="38100" dir="2700000" algn="tl">
                    <a:srgbClr val="000000">
                      <a:alpha val="43137"/>
                    </a:srgbClr>
                  </a:outerShdw>
                </a:effectLst>
                <a:latin typeface="Sakkal Majalla" pitchFamily="2" charset="-78"/>
                <a:cs typeface="Sakkal Majalla" pitchFamily="2" charset="-78"/>
              </a:rPr>
              <a:t>2.</a:t>
            </a:r>
            <a:r>
              <a:rPr lang="ar-SA" sz="4000" b="1" dirty="0" smtClean="0">
                <a:effectLst>
                  <a:outerShdw blurRad="38100" dist="38100" dir="2700000" algn="tl">
                    <a:srgbClr val="000000">
                      <a:alpha val="43137"/>
                    </a:srgbClr>
                  </a:outerShdw>
                </a:effectLst>
                <a:latin typeface="Sakkal Majalla" pitchFamily="2" charset="-78"/>
                <a:cs typeface="Sakkal Majalla" pitchFamily="2" charset="-78"/>
              </a:rPr>
              <a:t> قاعدة الضرورات تبيح المحظورات.</a:t>
            </a:r>
          </a:p>
          <a:p>
            <a:pPr algn="justLow">
              <a:buNone/>
            </a:pPr>
            <a:r>
              <a:rPr lang="ar-SA" sz="4000" b="1" dirty="0" err="1" smtClean="0">
                <a:effectLst>
                  <a:outerShdw blurRad="38100" dist="38100" dir="2700000" algn="tl">
                    <a:srgbClr val="000000">
                      <a:alpha val="43137"/>
                    </a:srgbClr>
                  </a:outerShdw>
                </a:effectLst>
                <a:latin typeface="Sakkal Majalla" pitchFamily="2" charset="-78"/>
                <a:cs typeface="Sakkal Majalla" pitchFamily="2" charset="-78"/>
              </a:rPr>
              <a:t>3.</a:t>
            </a:r>
            <a:r>
              <a:rPr lang="ar-SA" sz="4000" b="1" dirty="0" smtClean="0">
                <a:effectLst>
                  <a:outerShdw blurRad="38100" dist="38100" dir="2700000" algn="tl">
                    <a:srgbClr val="000000">
                      <a:alpha val="43137"/>
                    </a:srgbClr>
                  </a:outerShdw>
                </a:effectLst>
                <a:latin typeface="Sakkal Majalla" pitchFamily="2" charset="-78"/>
                <a:cs typeface="Sakkal Majalla" pitchFamily="2" charset="-78"/>
              </a:rPr>
              <a:t> قاعدة العقوبة بقدر الجريمة.</a:t>
            </a:r>
          </a:p>
          <a:p>
            <a:pPr algn="justLow">
              <a:buNone/>
            </a:pPr>
            <a:r>
              <a:rPr lang="ar-SA" sz="4000" b="1" dirty="0" err="1" smtClean="0">
                <a:effectLst>
                  <a:outerShdw blurRad="38100" dist="38100" dir="2700000" algn="tl">
                    <a:srgbClr val="000000">
                      <a:alpha val="43137"/>
                    </a:srgbClr>
                  </a:outerShdw>
                </a:effectLst>
                <a:latin typeface="Sakkal Majalla" pitchFamily="2" charset="-78"/>
                <a:cs typeface="Sakkal Majalla" pitchFamily="2" charset="-78"/>
              </a:rPr>
              <a:t>4.</a:t>
            </a:r>
            <a:r>
              <a:rPr lang="ar-SA" sz="4000" b="1" dirty="0" smtClean="0">
                <a:effectLst>
                  <a:outerShdw blurRad="38100" dist="38100" dir="2700000" algn="tl">
                    <a:srgbClr val="000000">
                      <a:alpha val="43137"/>
                    </a:srgbClr>
                  </a:outerShdw>
                </a:effectLst>
                <a:latin typeface="Sakkal Majalla" pitchFamily="2" charset="-78"/>
                <a:cs typeface="Sakkal Majalla" pitchFamily="2" charset="-78"/>
              </a:rPr>
              <a:t> قاعدة العدل في الأحكام.</a:t>
            </a:r>
            <a:endParaRPr lang="ar-SA" sz="4000" b="1" dirty="0">
              <a:effectLst>
                <a:outerShdw blurRad="38100" dist="38100" dir="2700000" algn="tl">
                  <a:srgbClr val="000000">
                    <a:alpha val="43137"/>
                  </a:srgbClr>
                </a:outerShdw>
              </a:effectLst>
              <a:latin typeface="Sakkal Majalla" pitchFamily="2" charset="-78"/>
              <a:cs typeface="Sakkal Majalla" pitchFamily="2" charset="-78"/>
            </a:endParaRPr>
          </a:p>
        </p:txBody>
      </p:sp>
      <p:sp>
        <p:nvSpPr>
          <p:cNvPr id="4" name="عنصر نائب لرقم الشريحة 3"/>
          <p:cNvSpPr>
            <a:spLocks noGrp="1"/>
          </p:cNvSpPr>
          <p:nvPr>
            <p:ph type="sldNum" sz="quarter" idx="12"/>
          </p:nvPr>
        </p:nvSpPr>
        <p:spPr/>
        <p:txBody>
          <a:bodyPr/>
          <a:lstStyle/>
          <a:p>
            <a:fld id="{18B93C53-2CD1-47DF-A678-59822DC49E44}" type="slidenum">
              <a:rPr lang="ar-SA" smtClean="0"/>
              <a:pPr/>
              <a:t>9</a:t>
            </a:fld>
            <a:endParaRPr lang="ar-SA"/>
          </a:p>
        </p:txBody>
      </p:sp>
      <p:sp>
        <p:nvSpPr>
          <p:cNvPr id="5" name="عنصر نائب للتذييل 4"/>
          <p:cNvSpPr>
            <a:spLocks noGrp="1"/>
          </p:cNvSpPr>
          <p:nvPr>
            <p:ph type="ftr" sz="quarter" idx="11"/>
          </p:nvPr>
        </p:nvSpPr>
        <p:spPr/>
        <p:txBody>
          <a:bodyPr/>
          <a:lstStyle/>
          <a:p>
            <a:r>
              <a:rPr lang="ar-SA" smtClean="0"/>
              <a:t>وفاء بنت محمد العيسى</a:t>
            </a:r>
            <a:endParaRPr lang="ar-SA"/>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353</Words>
  <Application>Microsoft Office PowerPoint</Application>
  <PresentationFormat>عرض على الشاشة (3:4)‏</PresentationFormat>
  <Paragraphs>55</Paragraphs>
  <Slides>14</Slides>
  <Notes>0</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سمة Office</vt:lpstr>
      <vt:lpstr>القرآن الكريم أصول فقه -1-</vt:lpstr>
      <vt:lpstr>القرآن الكريم</vt:lpstr>
      <vt:lpstr>أولاً: تعريفه:</vt:lpstr>
      <vt:lpstr>ثانياً: حجيته:</vt:lpstr>
      <vt:lpstr>ثالثاً: خواص القرآن:</vt:lpstr>
      <vt:lpstr>رابعاً: وجوه إعجاز القرآن:</vt:lpstr>
      <vt:lpstr>خامساً: أحكام القرآن: </vt:lpstr>
      <vt:lpstr>سادساً: أنواع بيان  القرآن للأحكام:</vt:lpstr>
      <vt:lpstr> الأول: البيان بالمجمل: وهو ذكر القواعد  العامة للتشريع التي تندرج تحتها  الفروع الكثيرة، ومن ذلك:</vt:lpstr>
      <vt:lpstr>الثاني: البيان المفصل، وهو ذكر  الأحكام التفصيلية، ومن ذلك:</vt:lpstr>
      <vt:lpstr>سابعاً: حروف  القرآن وقراءاته:</vt:lpstr>
      <vt:lpstr>ثامناً: المحكم والمتشابه:</vt:lpstr>
      <vt:lpstr>الخلاف في معنى المحكم  والمتشابه على أقوال:</vt:lpstr>
      <vt:lpstr>حكم العمل بالمحكم والمتشابه:</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القرآن الكريم أصول فقه -1-</dc:title>
  <dc:creator>وفاء بنت محمد العيسى</dc:creator>
  <cp:lastModifiedBy>وفاء بنت محمد العيسى</cp:lastModifiedBy>
  <cp:revision>3</cp:revision>
  <dcterms:created xsi:type="dcterms:W3CDTF">2013-02-25T19:36:13Z</dcterms:created>
  <dcterms:modified xsi:type="dcterms:W3CDTF">2013-02-26T06:37:48Z</dcterms:modified>
</cp:coreProperties>
</file>