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25" r:id="rId2"/>
    <p:sldId id="32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9" r:id="rId64"/>
    <p:sldId id="320" r:id="rId65"/>
    <p:sldId id="32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428AC-BBD6-41D1-A2D7-D6B822EA7C2C}" type="doc">
      <dgm:prSet loTypeId="urn:microsoft.com/office/officeart/2005/8/layout/hierarchy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2F52DAD-355F-4860-A3EA-E36B6807CAFC}">
      <dgm:prSet phldrT="[Text]" custT="1"/>
      <dgm:spPr/>
      <dgm:t>
        <a:bodyPr/>
        <a:lstStyle/>
        <a:p>
          <a:r>
            <a:rPr lang="en-US" sz="1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Receptors </a:t>
          </a:r>
          <a:endParaRPr lang="en-US" sz="1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D96D3EE-5BF3-41AC-B967-F67C507019D0}" type="parTrans" cxnId="{5E80B6C9-A019-41AE-A11E-6921E58C1484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A6E4A66-F99A-43AA-B1AF-D38F6FA943B2}" type="sibTrans" cxnId="{5E80B6C9-A019-41AE-A11E-6921E58C1484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938731-E631-422A-8932-0D0A6D715E75}">
      <dgm:prSet phldrT="[Text]" custT="1"/>
      <dgm:spPr/>
      <dgm:t>
        <a:bodyPr/>
        <a:lstStyle/>
        <a:p>
          <a:r>
            <a:rPr lang="en-U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</a:t>
          </a:r>
          <a:r>
            <a:rPr lang="en-US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</a:t>
          </a:r>
          <a:endParaRPr lang="en-US" sz="3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9B918EB-F2F7-416B-A5BA-1B962378DCF4}" type="parTrans" cxnId="{9594B70F-F68C-4B65-84B7-F1E9023B68F2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0EB4B29-4B27-4A8B-920E-75483E90D675}" type="sibTrans" cxnId="{9594B70F-F68C-4B65-84B7-F1E9023B68F2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38BFF4C-B49B-417D-BBA3-1A10D2EA1A8D}">
      <dgm:prSet phldrT="[Text]" custT="1"/>
      <dgm:spPr/>
      <dgm:t>
        <a:bodyPr/>
        <a:lstStyle/>
        <a:p>
          <a:r>
            <a:rPr lang="en-US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</a:t>
          </a:r>
          <a:r>
            <a:rPr lang="en-US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B</a:t>
          </a:r>
          <a:endParaRPr lang="en-US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F9843C1-1563-40E6-9B5A-1F9EC8D9BE1F}" type="parTrans" cxnId="{B06DD33B-7ACC-4B45-BAEB-10FB4B1D2944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4617831-ECC0-47EB-AF6D-4378552BEE27}" type="sibTrans" cxnId="{B06DD33B-7ACC-4B45-BAEB-10FB4B1D2944}">
      <dgm:prSet/>
      <dgm:spPr/>
      <dgm:t>
        <a:bodyPr/>
        <a:lstStyle/>
        <a:p>
          <a:endParaRPr lang="en-US" sz="16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B0084-8C38-4FBE-8623-0CA2F5526B79}" type="pres">
      <dgm:prSet presAssocID="{967428AC-BBD6-41D1-A2D7-D6B822EA7C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1C47BF-96FD-478B-93E4-FC07F93DDCC0}" type="pres">
      <dgm:prSet presAssocID="{32F52DAD-355F-4860-A3EA-E36B6807CAFC}" presName="hierRoot1" presStyleCnt="0"/>
      <dgm:spPr/>
    </dgm:pt>
    <dgm:pt modelId="{BA62CDEC-1E1E-403F-8930-4EEAD02B2FA9}" type="pres">
      <dgm:prSet presAssocID="{32F52DAD-355F-4860-A3EA-E36B6807CAFC}" presName="composite" presStyleCnt="0"/>
      <dgm:spPr/>
    </dgm:pt>
    <dgm:pt modelId="{AD06BEB9-5620-4BDB-B91C-2DA6641C66C3}" type="pres">
      <dgm:prSet presAssocID="{32F52DAD-355F-4860-A3EA-E36B6807CAFC}" presName="background" presStyleLbl="node0" presStyleIdx="0" presStyleCnt="1"/>
      <dgm:spPr/>
    </dgm:pt>
    <dgm:pt modelId="{FE60215F-5BDD-44CB-AA88-C446D91F9480}" type="pres">
      <dgm:prSet presAssocID="{32F52DAD-355F-4860-A3EA-E36B6807CAFC}" presName="text" presStyleLbl="fgAcc0" presStyleIdx="0" presStyleCnt="1" custScaleX="136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2E2B73-312E-4760-B910-F2410FB5DF62}" type="pres">
      <dgm:prSet presAssocID="{32F52DAD-355F-4860-A3EA-E36B6807CAFC}" presName="hierChild2" presStyleCnt="0"/>
      <dgm:spPr/>
    </dgm:pt>
    <dgm:pt modelId="{E1715290-EDF0-4322-AD52-59F0158136FA}" type="pres">
      <dgm:prSet presAssocID="{09B918EB-F2F7-416B-A5BA-1B962378DCF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82AABA-69DA-44F8-8D96-31AD41C28B50}" type="pres">
      <dgm:prSet presAssocID="{4A938731-E631-422A-8932-0D0A6D715E75}" presName="hierRoot2" presStyleCnt="0"/>
      <dgm:spPr/>
    </dgm:pt>
    <dgm:pt modelId="{022F65E9-7C81-43C4-8E80-3BCA01ED10DD}" type="pres">
      <dgm:prSet presAssocID="{4A938731-E631-422A-8932-0D0A6D715E75}" presName="composite2" presStyleCnt="0"/>
      <dgm:spPr/>
    </dgm:pt>
    <dgm:pt modelId="{FA1C9C04-C9B8-40A6-8F37-EE31ADED8B23}" type="pres">
      <dgm:prSet presAssocID="{4A938731-E631-422A-8932-0D0A6D715E75}" presName="background2" presStyleLbl="node2" presStyleIdx="0" presStyleCnt="2"/>
      <dgm:spPr/>
    </dgm:pt>
    <dgm:pt modelId="{C6E8D073-BF43-4724-8E6F-28A1A5E1CFA5}" type="pres">
      <dgm:prSet presAssocID="{4A938731-E631-422A-8932-0D0A6D715E75}" presName="text2" presStyleLbl="fgAcc2" presStyleIdx="0" presStyleCnt="2" custScaleX="153687" custScaleY="92312" custLinFactX="-100000" custLinFactNeighborX="-128727" custLinFactNeighborY="6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AA7B97-5355-4183-BB9B-95B732090535}" type="pres">
      <dgm:prSet presAssocID="{4A938731-E631-422A-8932-0D0A6D715E75}" presName="hierChild3" presStyleCnt="0"/>
      <dgm:spPr/>
    </dgm:pt>
    <dgm:pt modelId="{C4B7FD33-976D-4019-A6C2-134E1FEFF689}" type="pres">
      <dgm:prSet presAssocID="{CF9843C1-1563-40E6-9B5A-1F9EC8D9BE1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794F060-989A-4FC3-8B47-7F72483AC3CB}" type="pres">
      <dgm:prSet presAssocID="{838BFF4C-B49B-417D-BBA3-1A10D2EA1A8D}" presName="hierRoot2" presStyleCnt="0"/>
      <dgm:spPr/>
    </dgm:pt>
    <dgm:pt modelId="{CDE77EC2-05BC-464A-9B6F-161E67348D58}" type="pres">
      <dgm:prSet presAssocID="{838BFF4C-B49B-417D-BBA3-1A10D2EA1A8D}" presName="composite2" presStyleCnt="0"/>
      <dgm:spPr/>
    </dgm:pt>
    <dgm:pt modelId="{590B65FC-C429-49CE-9CF1-C979AF379A38}" type="pres">
      <dgm:prSet presAssocID="{838BFF4C-B49B-417D-BBA3-1A10D2EA1A8D}" presName="background2" presStyleLbl="node2" presStyleIdx="1" presStyleCnt="2"/>
      <dgm:spPr/>
    </dgm:pt>
    <dgm:pt modelId="{02214A59-3867-4F0C-A2B6-5E757C884443}" type="pres">
      <dgm:prSet presAssocID="{838BFF4C-B49B-417D-BBA3-1A10D2EA1A8D}" presName="text2" presStyleLbl="fgAcc2" presStyleIdx="1" presStyleCnt="2" custScaleX="162422" custScaleY="95886" custLinFactX="100000" custLinFactNeighborX="115970" custLinFactNeighborY="39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854D79-76B5-438D-B3CA-085230769712}" type="pres">
      <dgm:prSet presAssocID="{838BFF4C-B49B-417D-BBA3-1A10D2EA1A8D}" presName="hierChild3" presStyleCnt="0"/>
      <dgm:spPr/>
    </dgm:pt>
  </dgm:ptLst>
  <dgm:cxnLst>
    <dgm:cxn modelId="{30CBF412-B735-4770-B85E-43C3204C18A1}" type="presOf" srcId="{09B918EB-F2F7-416B-A5BA-1B962378DCF4}" destId="{E1715290-EDF0-4322-AD52-59F0158136FA}" srcOrd="0" destOrd="0" presId="urn:microsoft.com/office/officeart/2005/8/layout/hierarchy1"/>
    <dgm:cxn modelId="{F6CAE36F-9412-4165-9F48-7D5BB1673AD2}" type="presOf" srcId="{838BFF4C-B49B-417D-BBA3-1A10D2EA1A8D}" destId="{02214A59-3867-4F0C-A2B6-5E757C884443}" srcOrd="0" destOrd="0" presId="urn:microsoft.com/office/officeart/2005/8/layout/hierarchy1"/>
    <dgm:cxn modelId="{B88CAE91-E67B-4C67-903B-618AD8F0490D}" type="presOf" srcId="{32F52DAD-355F-4860-A3EA-E36B6807CAFC}" destId="{FE60215F-5BDD-44CB-AA88-C446D91F9480}" srcOrd="0" destOrd="0" presId="urn:microsoft.com/office/officeart/2005/8/layout/hierarchy1"/>
    <dgm:cxn modelId="{0011C983-21D8-4DF6-B9AC-597164715EA8}" type="presOf" srcId="{4A938731-E631-422A-8932-0D0A6D715E75}" destId="{C6E8D073-BF43-4724-8E6F-28A1A5E1CFA5}" srcOrd="0" destOrd="0" presId="urn:microsoft.com/office/officeart/2005/8/layout/hierarchy1"/>
    <dgm:cxn modelId="{513149E0-8789-4D8A-A0D4-CFE2BA010409}" type="presOf" srcId="{CF9843C1-1563-40E6-9B5A-1F9EC8D9BE1F}" destId="{C4B7FD33-976D-4019-A6C2-134E1FEFF689}" srcOrd="0" destOrd="0" presId="urn:microsoft.com/office/officeart/2005/8/layout/hierarchy1"/>
    <dgm:cxn modelId="{5E80B6C9-A019-41AE-A11E-6921E58C1484}" srcId="{967428AC-BBD6-41D1-A2D7-D6B822EA7C2C}" destId="{32F52DAD-355F-4860-A3EA-E36B6807CAFC}" srcOrd="0" destOrd="0" parTransId="{0D96D3EE-5BF3-41AC-B967-F67C507019D0}" sibTransId="{2A6E4A66-F99A-43AA-B1AF-D38F6FA943B2}"/>
    <dgm:cxn modelId="{9266D53F-A5DF-4716-AC8C-345599DD8CE4}" type="presOf" srcId="{967428AC-BBD6-41D1-A2D7-D6B822EA7C2C}" destId="{0AAB0084-8C38-4FBE-8623-0CA2F5526B79}" srcOrd="0" destOrd="0" presId="urn:microsoft.com/office/officeart/2005/8/layout/hierarchy1"/>
    <dgm:cxn modelId="{9594B70F-F68C-4B65-84B7-F1E9023B68F2}" srcId="{32F52DAD-355F-4860-A3EA-E36B6807CAFC}" destId="{4A938731-E631-422A-8932-0D0A6D715E75}" srcOrd="0" destOrd="0" parTransId="{09B918EB-F2F7-416B-A5BA-1B962378DCF4}" sibTransId="{60EB4B29-4B27-4A8B-920E-75483E90D675}"/>
    <dgm:cxn modelId="{B06DD33B-7ACC-4B45-BAEB-10FB4B1D2944}" srcId="{32F52DAD-355F-4860-A3EA-E36B6807CAFC}" destId="{838BFF4C-B49B-417D-BBA3-1A10D2EA1A8D}" srcOrd="1" destOrd="0" parTransId="{CF9843C1-1563-40E6-9B5A-1F9EC8D9BE1F}" sibTransId="{34617831-ECC0-47EB-AF6D-4378552BEE27}"/>
    <dgm:cxn modelId="{1E1E8A11-E229-490B-89AE-09B365C56DC7}" type="presParOf" srcId="{0AAB0084-8C38-4FBE-8623-0CA2F5526B79}" destId="{681C47BF-96FD-478B-93E4-FC07F93DDCC0}" srcOrd="0" destOrd="0" presId="urn:microsoft.com/office/officeart/2005/8/layout/hierarchy1"/>
    <dgm:cxn modelId="{74B143B0-1932-40B5-AF57-005FF7C1ACE8}" type="presParOf" srcId="{681C47BF-96FD-478B-93E4-FC07F93DDCC0}" destId="{BA62CDEC-1E1E-403F-8930-4EEAD02B2FA9}" srcOrd="0" destOrd="0" presId="urn:microsoft.com/office/officeart/2005/8/layout/hierarchy1"/>
    <dgm:cxn modelId="{7B8431E3-F055-41E3-A6F7-DF766FF91C8B}" type="presParOf" srcId="{BA62CDEC-1E1E-403F-8930-4EEAD02B2FA9}" destId="{AD06BEB9-5620-4BDB-B91C-2DA6641C66C3}" srcOrd="0" destOrd="0" presId="urn:microsoft.com/office/officeart/2005/8/layout/hierarchy1"/>
    <dgm:cxn modelId="{871A7446-331D-4A89-9FB2-F2702D843799}" type="presParOf" srcId="{BA62CDEC-1E1E-403F-8930-4EEAD02B2FA9}" destId="{FE60215F-5BDD-44CB-AA88-C446D91F9480}" srcOrd="1" destOrd="0" presId="urn:microsoft.com/office/officeart/2005/8/layout/hierarchy1"/>
    <dgm:cxn modelId="{4CEC910D-D2E0-4011-A753-AA643ED6F215}" type="presParOf" srcId="{681C47BF-96FD-478B-93E4-FC07F93DDCC0}" destId="{892E2B73-312E-4760-B910-F2410FB5DF62}" srcOrd="1" destOrd="0" presId="urn:microsoft.com/office/officeart/2005/8/layout/hierarchy1"/>
    <dgm:cxn modelId="{43448504-E893-474B-9735-CBA1E7E8FDFD}" type="presParOf" srcId="{892E2B73-312E-4760-B910-F2410FB5DF62}" destId="{E1715290-EDF0-4322-AD52-59F0158136FA}" srcOrd="0" destOrd="0" presId="urn:microsoft.com/office/officeart/2005/8/layout/hierarchy1"/>
    <dgm:cxn modelId="{58F2515C-1BE4-44B9-9459-E4F6042C5CD3}" type="presParOf" srcId="{892E2B73-312E-4760-B910-F2410FB5DF62}" destId="{5782AABA-69DA-44F8-8D96-31AD41C28B50}" srcOrd="1" destOrd="0" presId="urn:microsoft.com/office/officeart/2005/8/layout/hierarchy1"/>
    <dgm:cxn modelId="{FE24DF45-1A15-4F39-9031-7A930C2D4AD5}" type="presParOf" srcId="{5782AABA-69DA-44F8-8D96-31AD41C28B50}" destId="{022F65E9-7C81-43C4-8E80-3BCA01ED10DD}" srcOrd="0" destOrd="0" presId="urn:microsoft.com/office/officeart/2005/8/layout/hierarchy1"/>
    <dgm:cxn modelId="{C748BA18-3286-4543-95C9-5BCC2FFE02D1}" type="presParOf" srcId="{022F65E9-7C81-43C4-8E80-3BCA01ED10DD}" destId="{FA1C9C04-C9B8-40A6-8F37-EE31ADED8B23}" srcOrd="0" destOrd="0" presId="urn:microsoft.com/office/officeart/2005/8/layout/hierarchy1"/>
    <dgm:cxn modelId="{78AF88D5-54D6-44D7-AB57-B1EAA36F2820}" type="presParOf" srcId="{022F65E9-7C81-43C4-8E80-3BCA01ED10DD}" destId="{C6E8D073-BF43-4724-8E6F-28A1A5E1CFA5}" srcOrd="1" destOrd="0" presId="urn:microsoft.com/office/officeart/2005/8/layout/hierarchy1"/>
    <dgm:cxn modelId="{14926947-BBEC-4137-B23D-9409A6B5F773}" type="presParOf" srcId="{5782AABA-69DA-44F8-8D96-31AD41C28B50}" destId="{D2AA7B97-5355-4183-BB9B-95B732090535}" srcOrd="1" destOrd="0" presId="urn:microsoft.com/office/officeart/2005/8/layout/hierarchy1"/>
    <dgm:cxn modelId="{BCBE2694-7697-4AFB-9A02-53653A16FE34}" type="presParOf" srcId="{892E2B73-312E-4760-B910-F2410FB5DF62}" destId="{C4B7FD33-976D-4019-A6C2-134E1FEFF689}" srcOrd="2" destOrd="0" presId="urn:microsoft.com/office/officeart/2005/8/layout/hierarchy1"/>
    <dgm:cxn modelId="{0C1D49F6-89E6-4F62-8B81-F116C2A444BF}" type="presParOf" srcId="{892E2B73-312E-4760-B910-F2410FB5DF62}" destId="{B794F060-989A-4FC3-8B47-7F72483AC3CB}" srcOrd="3" destOrd="0" presId="urn:microsoft.com/office/officeart/2005/8/layout/hierarchy1"/>
    <dgm:cxn modelId="{8EFB9618-A938-4350-90E5-D84FE956583D}" type="presParOf" srcId="{B794F060-989A-4FC3-8B47-7F72483AC3CB}" destId="{CDE77EC2-05BC-464A-9B6F-161E67348D58}" srcOrd="0" destOrd="0" presId="urn:microsoft.com/office/officeart/2005/8/layout/hierarchy1"/>
    <dgm:cxn modelId="{FC9CF8E1-A398-4084-AD28-AE591702FDD0}" type="presParOf" srcId="{CDE77EC2-05BC-464A-9B6F-161E67348D58}" destId="{590B65FC-C429-49CE-9CF1-C979AF379A38}" srcOrd="0" destOrd="0" presId="urn:microsoft.com/office/officeart/2005/8/layout/hierarchy1"/>
    <dgm:cxn modelId="{13DBF928-B1CD-47E1-8D72-6E9AC59FA771}" type="presParOf" srcId="{CDE77EC2-05BC-464A-9B6F-161E67348D58}" destId="{02214A59-3867-4F0C-A2B6-5E757C884443}" srcOrd="1" destOrd="0" presId="urn:microsoft.com/office/officeart/2005/8/layout/hierarchy1"/>
    <dgm:cxn modelId="{9CFC99B2-F80E-4778-BFD7-0C5A957C3C82}" type="presParOf" srcId="{B794F060-989A-4FC3-8B47-7F72483AC3CB}" destId="{3C854D79-76B5-438D-B3CA-085230769712}" srcOrd="1" destOrd="0" presId="urn:microsoft.com/office/officeart/2005/8/layout/hierarchy1"/>
  </dgm:cxnLst>
  <dgm:bg>
    <a:effectLst>
      <a:glow rad="228600">
        <a:schemeClr val="accent2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43EDB-6A2E-4B0D-A194-39ECA30E96ED}" type="doc">
      <dgm:prSet loTypeId="urn:microsoft.com/office/officeart/2005/8/layout/orgChart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100C827-0D78-4D5C-B97A-A212CB08F222}">
      <dgm:prSet phldrT="[Text]"/>
      <dgm:spPr/>
      <dgm:t>
        <a:bodyPr/>
        <a:lstStyle/>
        <a:p>
          <a:r>
            <a:rPr lang="en-US" smtClean="0"/>
            <a:t>General anesthetics </a:t>
          </a:r>
          <a:endParaRPr lang="en-US" dirty="0"/>
        </a:p>
      </dgm:t>
    </dgm:pt>
    <dgm:pt modelId="{3716B391-D3DE-442B-960F-6B8AB3B3BCD7}" type="parTrans" cxnId="{A7F5FAC6-BC10-4888-B21F-BB0E224A8F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7CB6AF-C4F1-4745-9970-9B11A88B791E}" type="sibTrans" cxnId="{A7F5FAC6-BC10-4888-B21F-BB0E224A8F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0DC593-F2CF-424D-821F-6939DF69B6D3}">
      <dgm:prSet phldrT="[Text]"/>
      <dgm:spPr/>
      <dgm:t>
        <a:bodyPr/>
        <a:lstStyle/>
        <a:p>
          <a:r>
            <a:rPr lang="en-US" smtClean="0"/>
            <a:t>Inhaled </a:t>
          </a:r>
          <a:endParaRPr lang="en-US" dirty="0"/>
        </a:p>
      </dgm:t>
    </dgm:pt>
    <dgm:pt modelId="{D6474026-CF58-4CE2-96D5-B2D3FAE98DD5}" type="parTrans" cxnId="{231BD55D-D87B-46CD-8E9D-F4660EDDA4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628257-EDD9-41C8-AB8E-A21645E17486}" type="sibTrans" cxnId="{231BD55D-D87B-46CD-8E9D-F4660EDDA4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FD9C7B-3525-40F9-B754-B7DC4BCE4E4B}">
      <dgm:prSet phldrT="[Text]"/>
      <dgm:spPr/>
      <dgm:t>
        <a:bodyPr/>
        <a:lstStyle/>
        <a:p>
          <a:r>
            <a:rPr lang="en-US" smtClean="0"/>
            <a:t>IV</a:t>
          </a:r>
          <a:endParaRPr lang="en-US" dirty="0"/>
        </a:p>
      </dgm:t>
    </dgm:pt>
    <dgm:pt modelId="{261A2140-75F1-4250-BEEB-DC68317075BB}" type="parTrans" cxnId="{CE3F5AEF-2C86-4F7A-AC2C-B0DCC28E9A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7DDBA6-8F35-4277-B155-3A128735F834}" type="sibTrans" cxnId="{CE3F5AEF-2C86-4F7A-AC2C-B0DCC28E9A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5C2588-72C1-4D1C-8E98-6984DA16AA5C}" type="asst">
      <dgm:prSet/>
      <dgm:spPr/>
      <dgm:t>
        <a:bodyPr/>
        <a:lstStyle/>
        <a:p>
          <a:r>
            <a:rPr lang="en-US" smtClean="0"/>
            <a:t>Gas </a:t>
          </a:r>
        </a:p>
        <a:p>
          <a:r>
            <a:rPr lang="en-US" smtClean="0"/>
            <a:t>(nitrous oxide)</a:t>
          </a:r>
          <a:endParaRPr lang="en-US" dirty="0"/>
        </a:p>
      </dgm:t>
    </dgm:pt>
    <dgm:pt modelId="{6D524029-B624-4A5F-AEDE-48009E2F151B}" type="parTrans" cxnId="{36619210-DE48-44F3-AA2B-5276E7AB6F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D0FA7-5A70-46E4-9CF4-43D1FF905BAA}" type="sibTrans" cxnId="{36619210-DE48-44F3-AA2B-5276E7AB6F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0CBBD7-AAED-4553-9AD4-6F2EDD1029DB}" type="asst">
      <dgm:prSet/>
      <dgm:spPr/>
      <dgm:t>
        <a:bodyPr/>
        <a:lstStyle/>
        <a:p>
          <a:r>
            <a:rPr lang="en-US" smtClean="0"/>
            <a:t>Volatile liquids </a:t>
          </a:r>
        </a:p>
        <a:p>
          <a:r>
            <a:rPr lang="en-US" smtClean="0"/>
            <a:t>(halothane)</a:t>
          </a:r>
          <a:endParaRPr lang="en-US" dirty="0"/>
        </a:p>
      </dgm:t>
    </dgm:pt>
    <dgm:pt modelId="{81F1048F-E18E-4CEA-960D-017C32BEE6B2}" type="parTrans" cxnId="{6E6A3571-3BDF-4D17-B802-0DB99EFB19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771390-F54D-4FF1-8CFD-E8EC2F490D38}" type="sibTrans" cxnId="{6E6A3571-3BDF-4D17-B802-0DB99EFB19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D3FD06-9B09-45DF-B264-576FDFDB795B}" type="asst">
      <dgm:prSet/>
      <dgm:spPr/>
      <dgm:t>
        <a:bodyPr/>
        <a:lstStyle/>
        <a:p>
          <a:r>
            <a:rPr lang="en-US" smtClean="0"/>
            <a:t>Barbiturates</a:t>
          </a:r>
        </a:p>
        <a:p>
          <a:r>
            <a:rPr lang="en-US" smtClean="0"/>
            <a:t>(thiopental)</a:t>
          </a:r>
          <a:endParaRPr lang="en-US" dirty="0"/>
        </a:p>
      </dgm:t>
    </dgm:pt>
    <dgm:pt modelId="{87FFD105-BF6A-41E7-849D-CEB4875C9BA3}" type="parTrans" cxnId="{44C2C2AD-894F-488C-A72B-7EB559589C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9537C2-A343-479E-9BED-EE24544E4BC3}" type="sibTrans" cxnId="{44C2C2AD-894F-488C-A72B-7EB559589C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794C6A-28A3-4A76-9E8F-3688B05DCA31}" type="asst">
      <dgm:prSet/>
      <dgm:spPr/>
      <dgm:t>
        <a:bodyPr/>
        <a:lstStyle/>
        <a:p>
          <a:r>
            <a:rPr lang="en-US" smtClean="0"/>
            <a:t>Benzodiazepines </a:t>
          </a:r>
        </a:p>
        <a:p>
          <a:r>
            <a:rPr lang="en-US" smtClean="0"/>
            <a:t>(midazolam)</a:t>
          </a:r>
          <a:endParaRPr lang="en-US" dirty="0"/>
        </a:p>
      </dgm:t>
    </dgm:pt>
    <dgm:pt modelId="{BEB4EA0B-3862-47FE-AB67-3A71AD902265}" type="parTrans" cxnId="{B76FB299-3003-41E0-B772-7A0B0AF8F9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6DAA65-1F7D-488A-99F6-F8653504B8F9}" type="sibTrans" cxnId="{B76FB299-3003-41E0-B772-7A0B0AF8F9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0A1D3B-DA58-4B31-BCC2-3971E29DA0BF}" type="asst">
      <dgm:prSet/>
      <dgm:spPr/>
      <dgm:t>
        <a:bodyPr/>
        <a:lstStyle/>
        <a:p>
          <a:r>
            <a:rPr lang="en-US" smtClean="0"/>
            <a:t>Opioids </a:t>
          </a:r>
        </a:p>
        <a:p>
          <a:r>
            <a:rPr lang="en-US" smtClean="0"/>
            <a:t>(fentanyl)</a:t>
          </a:r>
          <a:endParaRPr lang="en-US" dirty="0"/>
        </a:p>
      </dgm:t>
    </dgm:pt>
    <dgm:pt modelId="{CE385CE7-D88A-40AD-9EB6-8F29F26A50AC}" type="parTrans" cxnId="{8163B4BC-B10D-49D1-8DA0-FDFE03174A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372B72-B3E8-4BF2-B226-D0EA747C2868}" type="sibTrans" cxnId="{8163B4BC-B10D-49D1-8DA0-FDFE03174A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805FE2-3958-4127-B9CF-3F8BBB91B4BA}" type="asst">
      <dgm:prSet/>
      <dgm:spPr/>
      <dgm:t>
        <a:bodyPr/>
        <a:lstStyle/>
        <a:p>
          <a:r>
            <a:rPr lang="en-US" smtClean="0"/>
            <a:t>Dissociative </a:t>
          </a:r>
        </a:p>
        <a:p>
          <a:r>
            <a:rPr lang="en-US" smtClean="0"/>
            <a:t>(ketamine)</a:t>
          </a:r>
          <a:endParaRPr lang="en-US" dirty="0"/>
        </a:p>
      </dgm:t>
    </dgm:pt>
    <dgm:pt modelId="{B019A93F-2F0F-45BD-BE58-1BC0B2B88C34}" type="parTrans" cxnId="{BF3AF300-8C2A-4F66-9C8D-17E31EEFC2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FB2395-7ED7-4A82-AB19-B7501B75A26E}" type="sibTrans" cxnId="{BF3AF300-8C2A-4F66-9C8D-17E31EEFC2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81FC55-9AC0-4D9E-9FD5-408CD80C6BE8}" type="asst">
      <dgm:prSet/>
      <dgm:spPr/>
      <dgm:t>
        <a:bodyPr/>
        <a:lstStyle/>
        <a:p>
          <a:r>
            <a:rPr lang="en-US" dirty="0" smtClean="0"/>
            <a:t>Miscellaneous </a:t>
          </a:r>
        </a:p>
        <a:p>
          <a:r>
            <a:rPr lang="en-US" dirty="0" smtClean="0"/>
            <a:t>(</a:t>
          </a:r>
          <a:r>
            <a:rPr lang="en-US" dirty="0" err="1" smtClean="0"/>
            <a:t>etomidate</a:t>
          </a:r>
          <a:r>
            <a:rPr lang="en-US" dirty="0" smtClean="0"/>
            <a:t>, </a:t>
          </a:r>
          <a:r>
            <a:rPr lang="en-US" dirty="0" err="1" smtClean="0"/>
            <a:t>propofol</a:t>
          </a:r>
          <a:r>
            <a:rPr lang="en-US" dirty="0" smtClean="0"/>
            <a:t>) </a:t>
          </a:r>
          <a:endParaRPr lang="en-US" dirty="0"/>
        </a:p>
      </dgm:t>
    </dgm:pt>
    <dgm:pt modelId="{2D4E6496-8FA6-4BC2-8C1B-F4686D0E9D71}" type="parTrans" cxnId="{82CEB7BA-A328-4F18-BB05-687C171B22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4A27AC0-2FF2-4BF3-A64B-12FA5A7B2109}" type="sibTrans" cxnId="{82CEB7BA-A328-4F18-BB05-687C171B22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2E1C7E-6623-46D0-BA45-B449ED4E76CA}" type="pres">
      <dgm:prSet presAssocID="{4AC43EDB-6A2E-4B0D-A194-39ECA30E96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299FD1-8D22-4F5D-85B8-78CDCA819228}" type="pres">
      <dgm:prSet presAssocID="{F100C827-0D78-4D5C-B97A-A212CB08F222}" presName="hierRoot1" presStyleCnt="0">
        <dgm:presLayoutVars>
          <dgm:hierBranch val="init"/>
        </dgm:presLayoutVars>
      </dgm:prSet>
      <dgm:spPr/>
    </dgm:pt>
    <dgm:pt modelId="{D9771818-5340-4F95-851B-C3228BB7EE88}" type="pres">
      <dgm:prSet presAssocID="{F100C827-0D78-4D5C-B97A-A212CB08F222}" presName="rootComposite1" presStyleCnt="0"/>
      <dgm:spPr/>
    </dgm:pt>
    <dgm:pt modelId="{A3B577F3-B239-4EC0-A366-B815E81C7FCB}" type="pres">
      <dgm:prSet presAssocID="{F100C827-0D78-4D5C-B97A-A212CB08F22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366E63-9C1A-4986-85C6-92A2598DB7C2}" type="pres">
      <dgm:prSet presAssocID="{F100C827-0D78-4D5C-B97A-A212CB08F22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E981969-7401-4E7C-A016-7A8CA12FA1BB}" type="pres">
      <dgm:prSet presAssocID="{F100C827-0D78-4D5C-B97A-A212CB08F222}" presName="hierChild2" presStyleCnt="0"/>
      <dgm:spPr/>
    </dgm:pt>
    <dgm:pt modelId="{A0955095-F6C8-4FED-8639-AD23C37B22D8}" type="pres">
      <dgm:prSet presAssocID="{D6474026-CF58-4CE2-96D5-B2D3FAE98DD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2CB0098-4CAE-4225-AABA-6D55EF1D3FE0}" type="pres">
      <dgm:prSet presAssocID="{F90DC593-F2CF-424D-821F-6939DF69B6D3}" presName="hierRoot2" presStyleCnt="0">
        <dgm:presLayoutVars>
          <dgm:hierBranch val="init"/>
        </dgm:presLayoutVars>
      </dgm:prSet>
      <dgm:spPr/>
    </dgm:pt>
    <dgm:pt modelId="{48A679AA-22A2-42AA-B687-148F07A6A29E}" type="pres">
      <dgm:prSet presAssocID="{F90DC593-F2CF-424D-821F-6939DF69B6D3}" presName="rootComposite" presStyleCnt="0"/>
      <dgm:spPr/>
    </dgm:pt>
    <dgm:pt modelId="{A2717A1B-D6A7-4015-8E05-2F09137AC370}" type="pres">
      <dgm:prSet presAssocID="{F90DC593-F2CF-424D-821F-6939DF69B6D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A76621-9E16-47B4-BA1C-15EE47E9B81B}" type="pres">
      <dgm:prSet presAssocID="{F90DC593-F2CF-424D-821F-6939DF69B6D3}" presName="rootConnector" presStyleLbl="node2" presStyleIdx="0" presStyleCnt="2"/>
      <dgm:spPr/>
      <dgm:t>
        <a:bodyPr/>
        <a:lstStyle/>
        <a:p>
          <a:endParaRPr lang="en-US"/>
        </a:p>
      </dgm:t>
    </dgm:pt>
    <dgm:pt modelId="{909ECE6D-5687-45B7-BBED-1256692E3835}" type="pres">
      <dgm:prSet presAssocID="{F90DC593-F2CF-424D-821F-6939DF69B6D3}" presName="hierChild4" presStyleCnt="0"/>
      <dgm:spPr/>
    </dgm:pt>
    <dgm:pt modelId="{928AC3F6-1986-447B-8E8C-60B025B3FE0D}" type="pres">
      <dgm:prSet presAssocID="{F90DC593-F2CF-424D-821F-6939DF69B6D3}" presName="hierChild5" presStyleCnt="0"/>
      <dgm:spPr/>
    </dgm:pt>
    <dgm:pt modelId="{60653B4A-313A-48F6-A6CA-150A489E0216}" type="pres">
      <dgm:prSet presAssocID="{6D524029-B624-4A5F-AEDE-48009E2F151B}" presName="Name111" presStyleLbl="parChTrans1D3" presStyleIdx="0" presStyleCnt="7"/>
      <dgm:spPr/>
      <dgm:t>
        <a:bodyPr/>
        <a:lstStyle/>
        <a:p>
          <a:endParaRPr lang="en-US"/>
        </a:p>
      </dgm:t>
    </dgm:pt>
    <dgm:pt modelId="{F1023F12-4E76-400C-9B21-A8BFB2FA4DCD}" type="pres">
      <dgm:prSet presAssocID="{545C2588-72C1-4D1C-8E98-6984DA16AA5C}" presName="hierRoot3" presStyleCnt="0">
        <dgm:presLayoutVars>
          <dgm:hierBranch val="init"/>
        </dgm:presLayoutVars>
      </dgm:prSet>
      <dgm:spPr/>
    </dgm:pt>
    <dgm:pt modelId="{AE7E278D-D227-4C15-BA9E-125EBB4B767E}" type="pres">
      <dgm:prSet presAssocID="{545C2588-72C1-4D1C-8E98-6984DA16AA5C}" presName="rootComposite3" presStyleCnt="0"/>
      <dgm:spPr/>
    </dgm:pt>
    <dgm:pt modelId="{6380270F-7DC3-4E37-9DAA-527789CE76CF}" type="pres">
      <dgm:prSet presAssocID="{545C2588-72C1-4D1C-8E98-6984DA16AA5C}" presName="rootText3" presStyleLbl="asst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4CFD4-6046-46EB-A9D7-7BDADD32DAA7}" type="pres">
      <dgm:prSet presAssocID="{545C2588-72C1-4D1C-8E98-6984DA16AA5C}" presName="rootConnector3" presStyleLbl="asst2" presStyleIdx="0" presStyleCnt="7"/>
      <dgm:spPr/>
      <dgm:t>
        <a:bodyPr/>
        <a:lstStyle/>
        <a:p>
          <a:endParaRPr lang="en-US"/>
        </a:p>
      </dgm:t>
    </dgm:pt>
    <dgm:pt modelId="{2AF7783B-2A2C-400C-A49F-2574634E2AC4}" type="pres">
      <dgm:prSet presAssocID="{545C2588-72C1-4D1C-8E98-6984DA16AA5C}" presName="hierChild6" presStyleCnt="0"/>
      <dgm:spPr/>
    </dgm:pt>
    <dgm:pt modelId="{0DF54DC9-6269-467B-9D08-8EB79C2D0CB4}" type="pres">
      <dgm:prSet presAssocID="{545C2588-72C1-4D1C-8E98-6984DA16AA5C}" presName="hierChild7" presStyleCnt="0"/>
      <dgm:spPr/>
    </dgm:pt>
    <dgm:pt modelId="{FECD1474-2B52-4189-A3D4-9978FCED1847}" type="pres">
      <dgm:prSet presAssocID="{81F1048F-E18E-4CEA-960D-017C32BEE6B2}" presName="Name111" presStyleLbl="parChTrans1D3" presStyleIdx="1" presStyleCnt="7"/>
      <dgm:spPr/>
      <dgm:t>
        <a:bodyPr/>
        <a:lstStyle/>
        <a:p>
          <a:endParaRPr lang="en-US"/>
        </a:p>
      </dgm:t>
    </dgm:pt>
    <dgm:pt modelId="{E99B465A-FECB-45AB-8859-4F398E2C1EE4}" type="pres">
      <dgm:prSet presAssocID="{0E0CBBD7-AAED-4553-9AD4-6F2EDD1029DB}" presName="hierRoot3" presStyleCnt="0">
        <dgm:presLayoutVars>
          <dgm:hierBranch val="init"/>
        </dgm:presLayoutVars>
      </dgm:prSet>
      <dgm:spPr/>
    </dgm:pt>
    <dgm:pt modelId="{464E7633-7519-466D-BC68-F72A2D4276F1}" type="pres">
      <dgm:prSet presAssocID="{0E0CBBD7-AAED-4553-9AD4-6F2EDD1029DB}" presName="rootComposite3" presStyleCnt="0"/>
      <dgm:spPr/>
    </dgm:pt>
    <dgm:pt modelId="{E0AEA965-B876-40C1-8462-4AC67F3FA557}" type="pres">
      <dgm:prSet presAssocID="{0E0CBBD7-AAED-4553-9AD4-6F2EDD1029DB}" presName="rootText3" presStyleLbl="asst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81C81-6C74-48DC-9468-1EF99889A335}" type="pres">
      <dgm:prSet presAssocID="{0E0CBBD7-AAED-4553-9AD4-6F2EDD1029DB}" presName="rootConnector3" presStyleLbl="asst2" presStyleIdx="1" presStyleCnt="7"/>
      <dgm:spPr/>
      <dgm:t>
        <a:bodyPr/>
        <a:lstStyle/>
        <a:p>
          <a:endParaRPr lang="en-US"/>
        </a:p>
      </dgm:t>
    </dgm:pt>
    <dgm:pt modelId="{72A22B1C-DA3C-4161-9517-4BBDF92B0724}" type="pres">
      <dgm:prSet presAssocID="{0E0CBBD7-AAED-4553-9AD4-6F2EDD1029DB}" presName="hierChild6" presStyleCnt="0"/>
      <dgm:spPr/>
    </dgm:pt>
    <dgm:pt modelId="{3EAA5258-F6EE-43C0-AAF0-DD4DD2232CA4}" type="pres">
      <dgm:prSet presAssocID="{0E0CBBD7-AAED-4553-9AD4-6F2EDD1029DB}" presName="hierChild7" presStyleCnt="0"/>
      <dgm:spPr/>
    </dgm:pt>
    <dgm:pt modelId="{78B5848B-55D2-4034-A4F6-5A701458FC67}" type="pres">
      <dgm:prSet presAssocID="{261A2140-75F1-4250-BEEB-DC68317075B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F794368-3AF8-49FB-A4B7-B216B47AF8A4}" type="pres">
      <dgm:prSet presAssocID="{B6FD9C7B-3525-40F9-B754-B7DC4BCE4E4B}" presName="hierRoot2" presStyleCnt="0">
        <dgm:presLayoutVars>
          <dgm:hierBranch val="init"/>
        </dgm:presLayoutVars>
      </dgm:prSet>
      <dgm:spPr/>
    </dgm:pt>
    <dgm:pt modelId="{D4CA08C7-07A9-40AD-BAA1-C65860336D8F}" type="pres">
      <dgm:prSet presAssocID="{B6FD9C7B-3525-40F9-B754-B7DC4BCE4E4B}" presName="rootComposite" presStyleCnt="0"/>
      <dgm:spPr/>
    </dgm:pt>
    <dgm:pt modelId="{5DECC20B-24CB-4A38-A763-C99F083C9758}" type="pres">
      <dgm:prSet presAssocID="{B6FD9C7B-3525-40F9-B754-B7DC4BCE4E4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371A7B-540F-41FE-83C8-ED57188BB755}" type="pres">
      <dgm:prSet presAssocID="{B6FD9C7B-3525-40F9-B754-B7DC4BCE4E4B}" presName="rootConnector" presStyleLbl="node2" presStyleIdx="1" presStyleCnt="2"/>
      <dgm:spPr/>
      <dgm:t>
        <a:bodyPr/>
        <a:lstStyle/>
        <a:p>
          <a:endParaRPr lang="en-US"/>
        </a:p>
      </dgm:t>
    </dgm:pt>
    <dgm:pt modelId="{7F76E2F8-6C3A-4777-AD90-8803DCC984B0}" type="pres">
      <dgm:prSet presAssocID="{B6FD9C7B-3525-40F9-B754-B7DC4BCE4E4B}" presName="hierChild4" presStyleCnt="0"/>
      <dgm:spPr/>
    </dgm:pt>
    <dgm:pt modelId="{6458382B-A992-4DB7-819F-B74A9524060F}" type="pres">
      <dgm:prSet presAssocID="{B6FD9C7B-3525-40F9-B754-B7DC4BCE4E4B}" presName="hierChild5" presStyleCnt="0"/>
      <dgm:spPr/>
    </dgm:pt>
    <dgm:pt modelId="{54AC956F-CB56-42E8-ABB1-89CB1EE086FD}" type="pres">
      <dgm:prSet presAssocID="{87FFD105-BF6A-41E7-849D-CEB4875C9BA3}" presName="Name111" presStyleLbl="parChTrans1D3" presStyleIdx="2" presStyleCnt="7"/>
      <dgm:spPr/>
      <dgm:t>
        <a:bodyPr/>
        <a:lstStyle/>
        <a:p>
          <a:endParaRPr lang="en-US"/>
        </a:p>
      </dgm:t>
    </dgm:pt>
    <dgm:pt modelId="{044C8290-69E5-4C9F-9718-F61DD75ABDCF}" type="pres">
      <dgm:prSet presAssocID="{52D3FD06-9B09-45DF-B264-576FDFDB795B}" presName="hierRoot3" presStyleCnt="0">
        <dgm:presLayoutVars>
          <dgm:hierBranch val="init"/>
        </dgm:presLayoutVars>
      </dgm:prSet>
      <dgm:spPr/>
    </dgm:pt>
    <dgm:pt modelId="{536CAEB3-7D59-45C8-A6D3-80562038036A}" type="pres">
      <dgm:prSet presAssocID="{52D3FD06-9B09-45DF-B264-576FDFDB795B}" presName="rootComposite3" presStyleCnt="0"/>
      <dgm:spPr/>
    </dgm:pt>
    <dgm:pt modelId="{2733CF97-CC95-4CCA-BFC6-9AC0F72DD19E}" type="pres">
      <dgm:prSet presAssocID="{52D3FD06-9B09-45DF-B264-576FDFDB795B}" presName="rootText3" presStyleLbl="asst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D7F19F-B824-4A7A-BCE7-B3DA7FCF25EA}" type="pres">
      <dgm:prSet presAssocID="{52D3FD06-9B09-45DF-B264-576FDFDB795B}" presName="rootConnector3" presStyleLbl="asst2" presStyleIdx="2" presStyleCnt="7"/>
      <dgm:spPr/>
      <dgm:t>
        <a:bodyPr/>
        <a:lstStyle/>
        <a:p>
          <a:endParaRPr lang="en-US"/>
        </a:p>
      </dgm:t>
    </dgm:pt>
    <dgm:pt modelId="{F11756DD-E8F9-428C-9E73-E8D38D0CFBEE}" type="pres">
      <dgm:prSet presAssocID="{52D3FD06-9B09-45DF-B264-576FDFDB795B}" presName="hierChild6" presStyleCnt="0"/>
      <dgm:spPr/>
    </dgm:pt>
    <dgm:pt modelId="{4307D064-0872-459E-A03C-E0276BA46B4C}" type="pres">
      <dgm:prSet presAssocID="{52D3FD06-9B09-45DF-B264-576FDFDB795B}" presName="hierChild7" presStyleCnt="0"/>
      <dgm:spPr/>
    </dgm:pt>
    <dgm:pt modelId="{02338B69-534A-4B62-ABDC-145D6CE7D171}" type="pres">
      <dgm:prSet presAssocID="{BEB4EA0B-3862-47FE-AB67-3A71AD902265}" presName="Name111" presStyleLbl="parChTrans1D3" presStyleIdx="3" presStyleCnt="7"/>
      <dgm:spPr/>
      <dgm:t>
        <a:bodyPr/>
        <a:lstStyle/>
        <a:p>
          <a:endParaRPr lang="en-US"/>
        </a:p>
      </dgm:t>
    </dgm:pt>
    <dgm:pt modelId="{620CA453-7F15-484C-9D13-9BCE2990E2BE}" type="pres">
      <dgm:prSet presAssocID="{54794C6A-28A3-4A76-9E8F-3688B05DCA31}" presName="hierRoot3" presStyleCnt="0">
        <dgm:presLayoutVars>
          <dgm:hierBranch val="init"/>
        </dgm:presLayoutVars>
      </dgm:prSet>
      <dgm:spPr/>
    </dgm:pt>
    <dgm:pt modelId="{EB54C121-BA72-4806-B28D-FA9391D42FA9}" type="pres">
      <dgm:prSet presAssocID="{54794C6A-28A3-4A76-9E8F-3688B05DCA31}" presName="rootComposite3" presStyleCnt="0"/>
      <dgm:spPr/>
    </dgm:pt>
    <dgm:pt modelId="{989FD19F-8CEE-488F-99E0-5B6894E62B26}" type="pres">
      <dgm:prSet presAssocID="{54794C6A-28A3-4A76-9E8F-3688B05DCA31}" presName="rootText3" presStyleLbl="asst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2079E8-8EF2-42D1-9890-FA58C0988222}" type="pres">
      <dgm:prSet presAssocID="{54794C6A-28A3-4A76-9E8F-3688B05DCA31}" presName="rootConnector3" presStyleLbl="asst2" presStyleIdx="3" presStyleCnt="7"/>
      <dgm:spPr/>
      <dgm:t>
        <a:bodyPr/>
        <a:lstStyle/>
        <a:p>
          <a:endParaRPr lang="en-US"/>
        </a:p>
      </dgm:t>
    </dgm:pt>
    <dgm:pt modelId="{CC95BDFE-1AE2-49DC-8F68-702CB1D5FF38}" type="pres">
      <dgm:prSet presAssocID="{54794C6A-28A3-4A76-9E8F-3688B05DCA31}" presName="hierChild6" presStyleCnt="0"/>
      <dgm:spPr/>
    </dgm:pt>
    <dgm:pt modelId="{F6F372E8-161B-4463-A42E-CB289EC879BB}" type="pres">
      <dgm:prSet presAssocID="{54794C6A-28A3-4A76-9E8F-3688B05DCA31}" presName="hierChild7" presStyleCnt="0"/>
      <dgm:spPr/>
    </dgm:pt>
    <dgm:pt modelId="{5D150833-3F7B-4400-ADD2-2DB95B20596C}" type="pres">
      <dgm:prSet presAssocID="{CE385CE7-D88A-40AD-9EB6-8F29F26A50AC}" presName="Name111" presStyleLbl="parChTrans1D3" presStyleIdx="4" presStyleCnt="7"/>
      <dgm:spPr/>
      <dgm:t>
        <a:bodyPr/>
        <a:lstStyle/>
        <a:p>
          <a:endParaRPr lang="en-US"/>
        </a:p>
      </dgm:t>
    </dgm:pt>
    <dgm:pt modelId="{AB77F4B2-E8B0-43F9-A891-D4E86BDD9493}" type="pres">
      <dgm:prSet presAssocID="{2F0A1D3B-DA58-4B31-BCC2-3971E29DA0BF}" presName="hierRoot3" presStyleCnt="0">
        <dgm:presLayoutVars>
          <dgm:hierBranch val="init"/>
        </dgm:presLayoutVars>
      </dgm:prSet>
      <dgm:spPr/>
    </dgm:pt>
    <dgm:pt modelId="{C26FBF11-8D9C-4C6B-8E09-6D888F7CA92C}" type="pres">
      <dgm:prSet presAssocID="{2F0A1D3B-DA58-4B31-BCC2-3971E29DA0BF}" presName="rootComposite3" presStyleCnt="0"/>
      <dgm:spPr/>
    </dgm:pt>
    <dgm:pt modelId="{A12A1728-8449-4C22-A601-04DA12456B8E}" type="pres">
      <dgm:prSet presAssocID="{2F0A1D3B-DA58-4B31-BCC2-3971E29DA0BF}" presName="rootText3" presStyleLbl="asst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7C6A3-B9A2-441C-8481-DC79C736156C}" type="pres">
      <dgm:prSet presAssocID="{2F0A1D3B-DA58-4B31-BCC2-3971E29DA0BF}" presName="rootConnector3" presStyleLbl="asst2" presStyleIdx="4" presStyleCnt="7"/>
      <dgm:spPr/>
      <dgm:t>
        <a:bodyPr/>
        <a:lstStyle/>
        <a:p>
          <a:endParaRPr lang="en-US"/>
        </a:p>
      </dgm:t>
    </dgm:pt>
    <dgm:pt modelId="{1ECF01A3-0E1A-407A-8B5D-6A7E13627A5D}" type="pres">
      <dgm:prSet presAssocID="{2F0A1D3B-DA58-4B31-BCC2-3971E29DA0BF}" presName="hierChild6" presStyleCnt="0"/>
      <dgm:spPr/>
    </dgm:pt>
    <dgm:pt modelId="{2BED99D1-319D-43F1-8219-0AC902CA692F}" type="pres">
      <dgm:prSet presAssocID="{2F0A1D3B-DA58-4B31-BCC2-3971E29DA0BF}" presName="hierChild7" presStyleCnt="0"/>
      <dgm:spPr/>
    </dgm:pt>
    <dgm:pt modelId="{DD054DF3-666D-470F-933F-A5952F1205A3}" type="pres">
      <dgm:prSet presAssocID="{B019A93F-2F0F-45BD-BE58-1BC0B2B88C34}" presName="Name111" presStyleLbl="parChTrans1D3" presStyleIdx="5" presStyleCnt="7"/>
      <dgm:spPr/>
      <dgm:t>
        <a:bodyPr/>
        <a:lstStyle/>
        <a:p>
          <a:endParaRPr lang="en-US"/>
        </a:p>
      </dgm:t>
    </dgm:pt>
    <dgm:pt modelId="{AB2AEC7B-3780-4098-8D18-2065045E34D1}" type="pres">
      <dgm:prSet presAssocID="{6B805FE2-3958-4127-B9CF-3F8BBB91B4BA}" presName="hierRoot3" presStyleCnt="0">
        <dgm:presLayoutVars>
          <dgm:hierBranch val="init"/>
        </dgm:presLayoutVars>
      </dgm:prSet>
      <dgm:spPr/>
    </dgm:pt>
    <dgm:pt modelId="{1BFCD01A-4C3A-4D4F-82DF-358873F67A6A}" type="pres">
      <dgm:prSet presAssocID="{6B805FE2-3958-4127-B9CF-3F8BBB91B4BA}" presName="rootComposite3" presStyleCnt="0"/>
      <dgm:spPr/>
    </dgm:pt>
    <dgm:pt modelId="{590E6E98-F998-4498-A4F6-A1185CE40870}" type="pres">
      <dgm:prSet presAssocID="{6B805FE2-3958-4127-B9CF-3F8BBB91B4BA}" presName="rootText3" presStyleLbl="asst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526CB6-7403-4F95-8559-030DE45B92A4}" type="pres">
      <dgm:prSet presAssocID="{6B805FE2-3958-4127-B9CF-3F8BBB91B4BA}" presName="rootConnector3" presStyleLbl="asst2" presStyleIdx="5" presStyleCnt="7"/>
      <dgm:spPr/>
      <dgm:t>
        <a:bodyPr/>
        <a:lstStyle/>
        <a:p>
          <a:endParaRPr lang="en-US"/>
        </a:p>
      </dgm:t>
    </dgm:pt>
    <dgm:pt modelId="{7E30A978-E519-4BCD-94D8-1D1983F8E4B7}" type="pres">
      <dgm:prSet presAssocID="{6B805FE2-3958-4127-B9CF-3F8BBB91B4BA}" presName="hierChild6" presStyleCnt="0"/>
      <dgm:spPr/>
    </dgm:pt>
    <dgm:pt modelId="{F88A9F57-3E4D-4DDE-88B6-6F021A701826}" type="pres">
      <dgm:prSet presAssocID="{6B805FE2-3958-4127-B9CF-3F8BBB91B4BA}" presName="hierChild7" presStyleCnt="0"/>
      <dgm:spPr/>
    </dgm:pt>
    <dgm:pt modelId="{1A1CE394-E5BF-4ABB-A7F1-9B80C5FADE5B}" type="pres">
      <dgm:prSet presAssocID="{2D4E6496-8FA6-4BC2-8C1B-F4686D0E9D71}" presName="Name111" presStyleLbl="parChTrans1D3" presStyleIdx="6" presStyleCnt="7"/>
      <dgm:spPr/>
      <dgm:t>
        <a:bodyPr/>
        <a:lstStyle/>
        <a:p>
          <a:endParaRPr lang="en-US"/>
        </a:p>
      </dgm:t>
    </dgm:pt>
    <dgm:pt modelId="{E48FF6BB-EEC0-4476-9711-801BAD95AE87}" type="pres">
      <dgm:prSet presAssocID="{F581FC55-9AC0-4D9E-9FD5-408CD80C6BE8}" presName="hierRoot3" presStyleCnt="0">
        <dgm:presLayoutVars>
          <dgm:hierBranch val="init"/>
        </dgm:presLayoutVars>
      </dgm:prSet>
      <dgm:spPr/>
    </dgm:pt>
    <dgm:pt modelId="{CF848974-D538-4DFB-909D-394B73F19312}" type="pres">
      <dgm:prSet presAssocID="{F581FC55-9AC0-4D9E-9FD5-408CD80C6BE8}" presName="rootComposite3" presStyleCnt="0"/>
      <dgm:spPr/>
    </dgm:pt>
    <dgm:pt modelId="{B86BD5E0-EC09-45AA-A36D-2DCA6498A1F5}" type="pres">
      <dgm:prSet presAssocID="{F581FC55-9AC0-4D9E-9FD5-408CD80C6BE8}" presName="rootText3" presStyleLbl="asst2" presStyleIdx="6" presStyleCnt="7" custScaleX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7935F-9D73-4610-BEF1-F4A64385B974}" type="pres">
      <dgm:prSet presAssocID="{F581FC55-9AC0-4D9E-9FD5-408CD80C6BE8}" presName="rootConnector3" presStyleLbl="asst2" presStyleIdx="6" presStyleCnt="7"/>
      <dgm:spPr/>
      <dgm:t>
        <a:bodyPr/>
        <a:lstStyle/>
        <a:p>
          <a:endParaRPr lang="en-US"/>
        </a:p>
      </dgm:t>
    </dgm:pt>
    <dgm:pt modelId="{EC873210-3271-481B-A6F8-4B04245D620C}" type="pres">
      <dgm:prSet presAssocID="{F581FC55-9AC0-4D9E-9FD5-408CD80C6BE8}" presName="hierChild6" presStyleCnt="0"/>
      <dgm:spPr/>
    </dgm:pt>
    <dgm:pt modelId="{3D3C5DB7-3518-4CFD-AF1C-FC48845E2D7B}" type="pres">
      <dgm:prSet presAssocID="{F581FC55-9AC0-4D9E-9FD5-408CD80C6BE8}" presName="hierChild7" presStyleCnt="0"/>
      <dgm:spPr/>
    </dgm:pt>
    <dgm:pt modelId="{81CF829D-47F6-4EC5-BB54-026376774C9E}" type="pres">
      <dgm:prSet presAssocID="{F100C827-0D78-4D5C-B97A-A212CB08F222}" presName="hierChild3" presStyleCnt="0"/>
      <dgm:spPr/>
    </dgm:pt>
  </dgm:ptLst>
  <dgm:cxnLst>
    <dgm:cxn modelId="{82CEB7BA-A328-4F18-BB05-687C171B22FB}" srcId="{B6FD9C7B-3525-40F9-B754-B7DC4BCE4E4B}" destId="{F581FC55-9AC0-4D9E-9FD5-408CD80C6BE8}" srcOrd="4" destOrd="0" parTransId="{2D4E6496-8FA6-4BC2-8C1B-F4686D0E9D71}" sibTransId="{B4A27AC0-2FF2-4BF3-A64B-12FA5A7B2109}"/>
    <dgm:cxn modelId="{2FFA4956-6176-446C-9ED7-E961125BBB0A}" type="presOf" srcId="{CE385CE7-D88A-40AD-9EB6-8F29F26A50AC}" destId="{5D150833-3F7B-4400-ADD2-2DB95B20596C}" srcOrd="0" destOrd="0" presId="urn:microsoft.com/office/officeart/2005/8/layout/orgChart1"/>
    <dgm:cxn modelId="{36619210-DE48-44F3-AA2B-5276E7AB6F7E}" srcId="{F90DC593-F2CF-424D-821F-6939DF69B6D3}" destId="{545C2588-72C1-4D1C-8E98-6984DA16AA5C}" srcOrd="0" destOrd="0" parTransId="{6D524029-B624-4A5F-AEDE-48009E2F151B}" sibTransId="{3CAD0FA7-5A70-46E4-9CF4-43D1FF905BAA}"/>
    <dgm:cxn modelId="{E600E179-12AF-40B7-A1A2-349782A72673}" type="presOf" srcId="{2F0A1D3B-DA58-4B31-BCC2-3971E29DA0BF}" destId="{42E7C6A3-B9A2-441C-8481-DC79C736156C}" srcOrd="1" destOrd="0" presId="urn:microsoft.com/office/officeart/2005/8/layout/orgChart1"/>
    <dgm:cxn modelId="{8163B4BC-B10D-49D1-8DA0-FDFE03174AB8}" srcId="{B6FD9C7B-3525-40F9-B754-B7DC4BCE4E4B}" destId="{2F0A1D3B-DA58-4B31-BCC2-3971E29DA0BF}" srcOrd="2" destOrd="0" parTransId="{CE385CE7-D88A-40AD-9EB6-8F29F26A50AC}" sibTransId="{AF372B72-B3E8-4BF2-B226-D0EA747C2868}"/>
    <dgm:cxn modelId="{44C2C2AD-894F-488C-A72B-7EB559589CB2}" srcId="{B6FD9C7B-3525-40F9-B754-B7DC4BCE4E4B}" destId="{52D3FD06-9B09-45DF-B264-576FDFDB795B}" srcOrd="0" destOrd="0" parTransId="{87FFD105-BF6A-41E7-849D-CEB4875C9BA3}" sibTransId="{379537C2-A343-479E-9BED-EE24544E4BC3}"/>
    <dgm:cxn modelId="{17AAA5B8-B271-4EF2-96D4-262DF9268723}" type="presOf" srcId="{81F1048F-E18E-4CEA-960D-017C32BEE6B2}" destId="{FECD1474-2B52-4189-A3D4-9978FCED1847}" srcOrd="0" destOrd="0" presId="urn:microsoft.com/office/officeart/2005/8/layout/orgChart1"/>
    <dgm:cxn modelId="{762D3B4C-1917-43B4-BB4A-E7D6CE00DC2D}" type="presOf" srcId="{D6474026-CF58-4CE2-96D5-B2D3FAE98DD5}" destId="{A0955095-F6C8-4FED-8639-AD23C37B22D8}" srcOrd="0" destOrd="0" presId="urn:microsoft.com/office/officeart/2005/8/layout/orgChart1"/>
    <dgm:cxn modelId="{955AFEC3-2AD2-4A86-898E-DF26287AD09F}" type="presOf" srcId="{0E0CBBD7-AAED-4553-9AD4-6F2EDD1029DB}" destId="{47881C81-6C74-48DC-9468-1EF99889A335}" srcOrd="1" destOrd="0" presId="urn:microsoft.com/office/officeart/2005/8/layout/orgChart1"/>
    <dgm:cxn modelId="{DC417CC1-BD08-4A50-9B0B-CF89B785695B}" type="presOf" srcId="{6B805FE2-3958-4127-B9CF-3F8BBB91B4BA}" destId="{8B526CB6-7403-4F95-8559-030DE45B92A4}" srcOrd="1" destOrd="0" presId="urn:microsoft.com/office/officeart/2005/8/layout/orgChart1"/>
    <dgm:cxn modelId="{254E26D7-249E-488F-BCCC-E33A705862D7}" type="presOf" srcId="{F100C827-0D78-4D5C-B97A-A212CB08F222}" destId="{68366E63-9C1A-4986-85C6-92A2598DB7C2}" srcOrd="1" destOrd="0" presId="urn:microsoft.com/office/officeart/2005/8/layout/orgChart1"/>
    <dgm:cxn modelId="{BA4E3EE6-29A0-4B0B-9B01-89025EB80EBB}" type="presOf" srcId="{261A2140-75F1-4250-BEEB-DC68317075BB}" destId="{78B5848B-55D2-4034-A4F6-5A701458FC67}" srcOrd="0" destOrd="0" presId="urn:microsoft.com/office/officeart/2005/8/layout/orgChart1"/>
    <dgm:cxn modelId="{365959B3-AF41-4329-B50D-6B1CBE92D0E7}" type="presOf" srcId="{52D3FD06-9B09-45DF-B264-576FDFDB795B}" destId="{2733CF97-CC95-4CCA-BFC6-9AC0F72DD19E}" srcOrd="0" destOrd="0" presId="urn:microsoft.com/office/officeart/2005/8/layout/orgChart1"/>
    <dgm:cxn modelId="{96058D60-08A9-41E8-9791-4A0704F4B984}" type="presOf" srcId="{54794C6A-28A3-4A76-9E8F-3688B05DCA31}" destId="{192079E8-8EF2-42D1-9890-FA58C0988222}" srcOrd="1" destOrd="0" presId="urn:microsoft.com/office/officeart/2005/8/layout/orgChart1"/>
    <dgm:cxn modelId="{BF3AF300-8C2A-4F66-9C8D-17E31EEFC27D}" srcId="{B6FD9C7B-3525-40F9-B754-B7DC4BCE4E4B}" destId="{6B805FE2-3958-4127-B9CF-3F8BBB91B4BA}" srcOrd="3" destOrd="0" parTransId="{B019A93F-2F0F-45BD-BE58-1BC0B2B88C34}" sibTransId="{70FB2395-7ED7-4A82-AB19-B7501B75A26E}"/>
    <dgm:cxn modelId="{DCA1DB00-9367-488A-8B8A-65F470851765}" type="presOf" srcId="{87FFD105-BF6A-41E7-849D-CEB4875C9BA3}" destId="{54AC956F-CB56-42E8-ABB1-89CB1EE086FD}" srcOrd="0" destOrd="0" presId="urn:microsoft.com/office/officeart/2005/8/layout/orgChart1"/>
    <dgm:cxn modelId="{2B9115A4-8768-44F5-85D1-0E49F5A5578D}" type="presOf" srcId="{545C2588-72C1-4D1C-8E98-6984DA16AA5C}" destId="{6380270F-7DC3-4E37-9DAA-527789CE76CF}" srcOrd="0" destOrd="0" presId="urn:microsoft.com/office/officeart/2005/8/layout/orgChart1"/>
    <dgm:cxn modelId="{03816F3D-8285-49F1-BF3F-6EC7CD7F5FEE}" type="presOf" srcId="{4AC43EDB-6A2E-4B0D-A194-39ECA30E96ED}" destId="{752E1C7E-6623-46D0-BA45-B449ED4E76CA}" srcOrd="0" destOrd="0" presId="urn:microsoft.com/office/officeart/2005/8/layout/orgChart1"/>
    <dgm:cxn modelId="{A1E5E8B7-F7E2-45F2-A506-97608B21EFFB}" type="presOf" srcId="{B6FD9C7B-3525-40F9-B754-B7DC4BCE4E4B}" destId="{26371A7B-540F-41FE-83C8-ED57188BB755}" srcOrd="1" destOrd="0" presId="urn:microsoft.com/office/officeart/2005/8/layout/orgChart1"/>
    <dgm:cxn modelId="{CE3F5AEF-2C86-4F7A-AC2C-B0DCC28E9AFD}" srcId="{F100C827-0D78-4D5C-B97A-A212CB08F222}" destId="{B6FD9C7B-3525-40F9-B754-B7DC4BCE4E4B}" srcOrd="1" destOrd="0" parTransId="{261A2140-75F1-4250-BEEB-DC68317075BB}" sibTransId="{F97DDBA6-8F35-4277-B155-3A128735F834}"/>
    <dgm:cxn modelId="{B628B3D3-F9DC-4D5F-B6C4-9BA2294AE528}" type="presOf" srcId="{BEB4EA0B-3862-47FE-AB67-3A71AD902265}" destId="{02338B69-534A-4B62-ABDC-145D6CE7D171}" srcOrd="0" destOrd="0" presId="urn:microsoft.com/office/officeart/2005/8/layout/orgChart1"/>
    <dgm:cxn modelId="{3F224B2E-3E59-4A99-9C76-7B67C2831E31}" type="presOf" srcId="{B019A93F-2F0F-45BD-BE58-1BC0B2B88C34}" destId="{DD054DF3-666D-470F-933F-A5952F1205A3}" srcOrd="0" destOrd="0" presId="urn:microsoft.com/office/officeart/2005/8/layout/orgChart1"/>
    <dgm:cxn modelId="{D7C83AEA-8C30-4D53-9062-27F0D982E1D7}" type="presOf" srcId="{F581FC55-9AC0-4D9E-9FD5-408CD80C6BE8}" destId="{D867935F-9D73-4610-BEF1-F4A64385B974}" srcOrd="1" destOrd="0" presId="urn:microsoft.com/office/officeart/2005/8/layout/orgChart1"/>
    <dgm:cxn modelId="{290A9EE8-8645-45E8-A0C9-439CABBADBA6}" type="presOf" srcId="{2D4E6496-8FA6-4BC2-8C1B-F4686D0E9D71}" destId="{1A1CE394-E5BF-4ABB-A7F1-9B80C5FADE5B}" srcOrd="0" destOrd="0" presId="urn:microsoft.com/office/officeart/2005/8/layout/orgChart1"/>
    <dgm:cxn modelId="{13B2CD26-FC4A-4B78-80CC-99B7F5C9EE3D}" type="presOf" srcId="{6D524029-B624-4A5F-AEDE-48009E2F151B}" destId="{60653B4A-313A-48F6-A6CA-150A489E0216}" srcOrd="0" destOrd="0" presId="urn:microsoft.com/office/officeart/2005/8/layout/orgChart1"/>
    <dgm:cxn modelId="{A7F5FAC6-BC10-4888-B21F-BB0E224A8F3E}" srcId="{4AC43EDB-6A2E-4B0D-A194-39ECA30E96ED}" destId="{F100C827-0D78-4D5C-B97A-A212CB08F222}" srcOrd="0" destOrd="0" parTransId="{3716B391-D3DE-442B-960F-6B8AB3B3BCD7}" sibTransId="{667CB6AF-C4F1-4745-9970-9B11A88B791E}"/>
    <dgm:cxn modelId="{81E34657-62BB-4AA0-ACB0-6CCB010473EC}" type="presOf" srcId="{F90DC593-F2CF-424D-821F-6939DF69B6D3}" destId="{BBA76621-9E16-47B4-BA1C-15EE47E9B81B}" srcOrd="1" destOrd="0" presId="urn:microsoft.com/office/officeart/2005/8/layout/orgChart1"/>
    <dgm:cxn modelId="{3281AF73-B7FB-4684-8442-6179DC767872}" type="presOf" srcId="{F581FC55-9AC0-4D9E-9FD5-408CD80C6BE8}" destId="{B86BD5E0-EC09-45AA-A36D-2DCA6498A1F5}" srcOrd="0" destOrd="0" presId="urn:microsoft.com/office/officeart/2005/8/layout/orgChart1"/>
    <dgm:cxn modelId="{D9D83E8D-26DD-4F03-8743-0802F823AC06}" type="presOf" srcId="{545C2588-72C1-4D1C-8E98-6984DA16AA5C}" destId="{EFD4CFD4-6046-46EB-A9D7-7BDADD32DAA7}" srcOrd="1" destOrd="0" presId="urn:microsoft.com/office/officeart/2005/8/layout/orgChart1"/>
    <dgm:cxn modelId="{50CDACAC-5536-4EEE-8E86-10C0E2AE4D77}" type="presOf" srcId="{6B805FE2-3958-4127-B9CF-3F8BBB91B4BA}" destId="{590E6E98-F998-4498-A4F6-A1185CE40870}" srcOrd="0" destOrd="0" presId="urn:microsoft.com/office/officeart/2005/8/layout/orgChart1"/>
    <dgm:cxn modelId="{7ADCCC2B-81C7-44FE-A432-98A37D650102}" type="presOf" srcId="{0E0CBBD7-AAED-4553-9AD4-6F2EDD1029DB}" destId="{E0AEA965-B876-40C1-8462-4AC67F3FA557}" srcOrd="0" destOrd="0" presId="urn:microsoft.com/office/officeart/2005/8/layout/orgChart1"/>
    <dgm:cxn modelId="{6BD04F23-3FA4-4C75-A9FB-BED8B9D2F48D}" type="presOf" srcId="{F100C827-0D78-4D5C-B97A-A212CB08F222}" destId="{A3B577F3-B239-4EC0-A366-B815E81C7FCB}" srcOrd="0" destOrd="0" presId="urn:microsoft.com/office/officeart/2005/8/layout/orgChart1"/>
    <dgm:cxn modelId="{F7FF0F41-18F2-4EF6-A5AF-21DC664E28E2}" type="presOf" srcId="{F90DC593-F2CF-424D-821F-6939DF69B6D3}" destId="{A2717A1B-D6A7-4015-8E05-2F09137AC370}" srcOrd="0" destOrd="0" presId="urn:microsoft.com/office/officeart/2005/8/layout/orgChart1"/>
    <dgm:cxn modelId="{B76FB299-3003-41E0-B772-7A0B0AF8F94C}" srcId="{B6FD9C7B-3525-40F9-B754-B7DC4BCE4E4B}" destId="{54794C6A-28A3-4A76-9E8F-3688B05DCA31}" srcOrd="1" destOrd="0" parTransId="{BEB4EA0B-3862-47FE-AB67-3A71AD902265}" sibTransId="{0F6DAA65-1F7D-488A-99F6-F8653504B8F9}"/>
    <dgm:cxn modelId="{231BD55D-D87B-46CD-8E9D-F4660EDDA4A0}" srcId="{F100C827-0D78-4D5C-B97A-A212CB08F222}" destId="{F90DC593-F2CF-424D-821F-6939DF69B6D3}" srcOrd="0" destOrd="0" parTransId="{D6474026-CF58-4CE2-96D5-B2D3FAE98DD5}" sibTransId="{C5628257-EDD9-41C8-AB8E-A21645E17486}"/>
    <dgm:cxn modelId="{FCA929EE-F731-4006-AF81-FAAFA2127686}" type="presOf" srcId="{B6FD9C7B-3525-40F9-B754-B7DC4BCE4E4B}" destId="{5DECC20B-24CB-4A38-A763-C99F083C9758}" srcOrd="0" destOrd="0" presId="urn:microsoft.com/office/officeart/2005/8/layout/orgChart1"/>
    <dgm:cxn modelId="{C65AF290-D19B-4186-ADA6-826C07215798}" type="presOf" srcId="{54794C6A-28A3-4A76-9E8F-3688B05DCA31}" destId="{989FD19F-8CEE-488F-99E0-5B6894E62B26}" srcOrd="0" destOrd="0" presId="urn:microsoft.com/office/officeart/2005/8/layout/orgChart1"/>
    <dgm:cxn modelId="{42D570D4-3CBF-4D83-AC27-4817AB270E5D}" type="presOf" srcId="{52D3FD06-9B09-45DF-B264-576FDFDB795B}" destId="{19D7F19F-B824-4A7A-BCE7-B3DA7FCF25EA}" srcOrd="1" destOrd="0" presId="urn:microsoft.com/office/officeart/2005/8/layout/orgChart1"/>
    <dgm:cxn modelId="{6E6A3571-3BDF-4D17-B802-0DB99EFB195C}" srcId="{F90DC593-F2CF-424D-821F-6939DF69B6D3}" destId="{0E0CBBD7-AAED-4553-9AD4-6F2EDD1029DB}" srcOrd="1" destOrd="0" parTransId="{81F1048F-E18E-4CEA-960D-017C32BEE6B2}" sibTransId="{CB771390-F54D-4FF1-8CFD-E8EC2F490D38}"/>
    <dgm:cxn modelId="{1A05FBBA-B420-4DE4-8AB3-ECD5F226C96E}" type="presOf" srcId="{2F0A1D3B-DA58-4B31-BCC2-3971E29DA0BF}" destId="{A12A1728-8449-4C22-A601-04DA12456B8E}" srcOrd="0" destOrd="0" presId="urn:microsoft.com/office/officeart/2005/8/layout/orgChart1"/>
    <dgm:cxn modelId="{22960731-C58F-4C31-B59D-D04C27296A5E}" type="presParOf" srcId="{752E1C7E-6623-46D0-BA45-B449ED4E76CA}" destId="{B0299FD1-8D22-4F5D-85B8-78CDCA819228}" srcOrd="0" destOrd="0" presId="urn:microsoft.com/office/officeart/2005/8/layout/orgChart1"/>
    <dgm:cxn modelId="{BCF179C5-6C3C-4F90-BFE3-AA5A42AF55DC}" type="presParOf" srcId="{B0299FD1-8D22-4F5D-85B8-78CDCA819228}" destId="{D9771818-5340-4F95-851B-C3228BB7EE88}" srcOrd="0" destOrd="0" presId="urn:microsoft.com/office/officeart/2005/8/layout/orgChart1"/>
    <dgm:cxn modelId="{189A714F-C8A0-43CD-B13E-72BD3954DD54}" type="presParOf" srcId="{D9771818-5340-4F95-851B-C3228BB7EE88}" destId="{A3B577F3-B239-4EC0-A366-B815E81C7FCB}" srcOrd="0" destOrd="0" presId="urn:microsoft.com/office/officeart/2005/8/layout/orgChart1"/>
    <dgm:cxn modelId="{BB87D997-A402-4778-A45E-8D04A1B39582}" type="presParOf" srcId="{D9771818-5340-4F95-851B-C3228BB7EE88}" destId="{68366E63-9C1A-4986-85C6-92A2598DB7C2}" srcOrd="1" destOrd="0" presId="urn:microsoft.com/office/officeart/2005/8/layout/orgChart1"/>
    <dgm:cxn modelId="{D829D624-D620-4408-A683-CBC2BE104A1F}" type="presParOf" srcId="{B0299FD1-8D22-4F5D-85B8-78CDCA819228}" destId="{1E981969-7401-4E7C-A016-7A8CA12FA1BB}" srcOrd="1" destOrd="0" presId="urn:microsoft.com/office/officeart/2005/8/layout/orgChart1"/>
    <dgm:cxn modelId="{D4D7512A-F612-456E-8D36-3309054425D3}" type="presParOf" srcId="{1E981969-7401-4E7C-A016-7A8CA12FA1BB}" destId="{A0955095-F6C8-4FED-8639-AD23C37B22D8}" srcOrd="0" destOrd="0" presId="urn:microsoft.com/office/officeart/2005/8/layout/orgChart1"/>
    <dgm:cxn modelId="{B207DB13-4BAE-42D6-BB27-C5240ECA0876}" type="presParOf" srcId="{1E981969-7401-4E7C-A016-7A8CA12FA1BB}" destId="{62CB0098-4CAE-4225-AABA-6D55EF1D3FE0}" srcOrd="1" destOrd="0" presId="urn:microsoft.com/office/officeart/2005/8/layout/orgChart1"/>
    <dgm:cxn modelId="{A37A98BE-D90A-44D3-9CA3-1CA2FFE065EF}" type="presParOf" srcId="{62CB0098-4CAE-4225-AABA-6D55EF1D3FE0}" destId="{48A679AA-22A2-42AA-B687-148F07A6A29E}" srcOrd="0" destOrd="0" presId="urn:microsoft.com/office/officeart/2005/8/layout/orgChart1"/>
    <dgm:cxn modelId="{4A91B2F6-DAFA-438C-9E07-B6312678E129}" type="presParOf" srcId="{48A679AA-22A2-42AA-B687-148F07A6A29E}" destId="{A2717A1B-D6A7-4015-8E05-2F09137AC370}" srcOrd="0" destOrd="0" presId="urn:microsoft.com/office/officeart/2005/8/layout/orgChart1"/>
    <dgm:cxn modelId="{09144551-BD81-4126-9FA0-124278400CA2}" type="presParOf" srcId="{48A679AA-22A2-42AA-B687-148F07A6A29E}" destId="{BBA76621-9E16-47B4-BA1C-15EE47E9B81B}" srcOrd="1" destOrd="0" presId="urn:microsoft.com/office/officeart/2005/8/layout/orgChart1"/>
    <dgm:cxn modelId="{05AD9AEB-5931-43A3-8A1F-65734B5F8097}" type="presParOf" srcId="{62CB0098-4CAE-4225-AABA-6D55EF1D3FE0}" destId="{909ECE6D-5687-45B7-BBED-1256692E3835}" srcOrd="1" destOrd="0" presId="urn:microsoft.com/office/officeart/2005/8/layout/orgChart1"/>
    <dgm:cxn modelId="{E0417B67-278C-4662-922A-6120A90B9DA7}" type="presParOf" srcId="{62CB0098-4CAE-4225-AABA-6D55EF1D3FE0}" destId="{928AC3F6-1986-447B-8E8C-60B025B3FE0D}" srcOrd="2" destOrd="0" presId="urn:microsoft.com/office/officeart/2005/8/layout/orgChart1"/>
    <dgm:cxn modelId="{5E1E1D5E-F816-4E33-8B10-938B71F1F954}" type="presParOf" srcId="{928AC3F6-1986-447B-8E8C-60B025B3FE0D}" destId="{60653B4A-313A-48F6-A6CA-150A489E0216}" srcOrd="0" destOrd="0" presId="urn:microsoft.com/office/officeart/2005/8/layout/orgChart1"/>
    <dgm:cxn modelId="{21CA8813-5033-4598-996C-4D2FEB35D286}" type="presParOf" srcId="{928AC3F6-1986-447B-8E8C-60B025B3FE0D}" destId="{F1023F12-4E76-400C-9B21-A8BFB2FA4DCD}" srcOrd="1" destOrd="0" presId="urn:microsoft.com/office/officeart/2005/8/layout/orgChart1"/>
    <dgm:cxn modelId="{3E1ED14B-2CDB-4C37-9BB6-EEA00FFFB952}" type="presParOf" srcId="{F1023F12-4E76-400C-9B21-A8BFB2FA4DCD}" destId="{AE7E278D-D227-4C15-BA9E-125EBB4B767E}" srcOrd="0" destOrd="0" presId="urn:microsoft.com/office/officeart/2005/8/layout/orgChart1"/>
    <dgm:cxn modelId="{28880268-219E-41E8-9332-BF1D46D7A8A9}" type="presParOf" srcId="{AE7E278D-D227-4C15-BA9E-125EBB4B767E}" destId="{6380270F-7DC3-4E37-9DAA-527789CE76CF}" srcOrd="0" destOrd="0" presId="urn:microsoft.com/office/officeart/2005/8/layout/orgChart1"/>
    <dgm:cxn modelId="{CACC880C-959E-4E19-A98E-73D51F674CDC}" type="presParOf" srcId="{AE7E278D-D227-4C15-BA9E-125EBB4B767E}" destId="{EFD4CFD4-6046-46EB-A9D7-7BDADD32DAA7}" srcOrd="1" destOrd="0" presId="urn:microsoft.com/office/officeart/2005/8/layout/orgChart1"/>
    <dgm:cxn modelId="{0B9CB6E5-85A4-47C2-AB23-802EA0FC8A22}" type="presParOf" srcId="{F1023F12-4E76-400C-9B21-A8BFB2FA4DCD}" destId="{2AF7783B-2A2C-400C-A49F-2574634E2AC4}" srcOrd="1" destOrd="0" presId="urn:microsoft.com/office/officeart/2005/8/layout/orgChart1"/>
    <dgm:cxn modelId="{8C709617-9221-4971-A9FA-5F59F3876D51}" type="presParOf" srcId="{F1023F12-4E76-400C-9B21-A8BFB2FA4DCD}" destId="{0DF54DC9-6269-467B-9D08-8EB79C2D0CB4}" srcOrd="2" destOrd="0" presId="urn:microsoft.com/office/officeart/2005/8/layout/orgChart1"/>
    <dgm:cxn modelId="{01C9BFC9-4F68-4031-8E10-9FBA32DD2C7A}" type="presParOf" srcId="{928AC3F6-1986-447B-8E8C-60B025B3FE0D}" destId="{FECD1474-2B52-4189-A3D4-9978FCED1847}" srcOrd="2" destOrd="0" presId="urn:microsoft.com/office/officeart/2005/8/layout/orgChart1"/>
    <dgm:cxn modelId="{E8938C12-424D-4A1F-9A1A-F0DE1CD8FBFA}" type="presParOf" srcId="{928AC3F6-1986-447B-8E8C-60B025B3FE0D}" destId="{E99B465A-FECB-45AB-8859-4F398E2C1EE4}" srcOrd="3" destOrd="0" presId="urn:microsoft.com/office/officeart/2005/8/layout/orgChart1"/>
    <dgm:cxn modelId="{EDB7D791-BABA-409C-82B1-675909AF4266}" type="presParOf" srcId="{E99B465A-FECB-45AB-8859-4F398E2C1EE4}" destId="{464E7633-7519-466D-BC68-F72A2D4276F1}" srcOrd="0" destOrd="0" presId="urn:microsoft.com/office/officeart/2005/8/layout/orgChart1"/>
    <dgm:cxn modelId="{101E7AFC-FB38-4758-BF53-22016254DFD2}" type="presParOf" srcId="{464E7633-7519-466D-BC68-F72A2D4276F1}" destId="{E0AEA965-B876-40C1-8462-4AC67F3FA557}" srcOrd="0" destOrd="0" presId="urn:microsoft.com/office/officeart/2005/8/layout/orgChart1"/>
    <dgm:cxn modelId="{1A1D260B-20F1-4C1E-AFEE-971C4972ABCD}" type="presParOf" srcId="{464E7633-7519-466D-BC68-F72A2D4276F1}" destId="{47881C81-6C74-48DC-9468-1EF99889A335}" srcOrd="1" destOrd="0" presId="urn:microsoft.com/office/officeart/2005/8/layout/orgChart1"/>
    <dgm:cxn modelId="{2D3EEE73-44E0-4A51-955F-432248C98791}" type="presParOf" srcId="{E99B465A-FECB-45AB-8859-4F398E2C1EE4}" destId="{72A22B1C-DA3C-4161-9517-4BBDF92B0724}" srcOrd="1" destOrd="0" presId="urn:microsoft.com/office/officeart/2005/8/layout/orgChart1"/>
    <dgm:cxn modelId="{41FBB6F9-7028-4C28-9FC4-BD0B2675338E}" type="presParOf" srcId="{E99B465A-FECB-45AB-8859-4F398E2C1EE4}" destId="{3EAA5258-F6EE-43C0-AAF0-DD4DD2232CA4}" srcOrd="2" destOrd="0" presId="urn:microsoft.com/office/officeart/2005/8/layout/orgChart1"/>
    <dgm:cxn modelId="{8C4B0DC2-8024-41ED-A213-C3158E1F529D}" type="presParOf" srcId="{1E981969-7401-4E7C-A016-7A8CA12FA1BB}" destId="{78B5848B-55D2-4034-A4F6-5A701458FC67}" srcOrd="2" destOrd="0" presId="urn:microsoft.com/office/officeart/2005/8/layout/orgChart1"/>
    <dgm:cxn modelId="{637820E3-1C90-40B9-989B-1773E575E5F0}" type="presParOf" srcId="{1E981969-7401-4E7C-A016-7A8CA12FA1BB}" destId="{6F794368-3AF8-49FB-A4B7-B216B47AF8A4}" srcOrd="3" destOrd="0" presId="urn:microsoft.com/office/officeart/2005/8/layout/orgChart1"/>
    <dgm:cxn modelId="{ABAD3C21-2474-4F26-9653-07D9F4D0E85C}" type="presParOf" srcId="{6F794368-3AF8-49FB-A4B7-B216B47AF8A4}" destId="{D4CA08C7-07A9-40AD-BAA1-C65860336D8F}" srcOrd="0" destOrd="0" presId="urn:microsoft.com/office/officeart/2005/8/layout/orgChart1"/>
    <dgm:cxn modelId="{44CA1B29-420D-4035-B9D1-C918B176B2C1}" type="presParOf" srcId="{D4CA08C7-07A9-40AD-BAA1-C65860336D8F}" destId="{5DECC20B-24CB-4A38-A763-C99F083C9758}" srcOrd="0" destOrd="0" presId="urn:microsoft.com/office/officeart/2005/8/layout/orgChart1"/>
    <dgm:cxn modelId="{A22C9FFE-5CE7-408E-9E03-B72264EC196B}" type="presParOf" srcId="{D4CA08C7-07A9-40AD-BAA1-C65860336D8F}" destId="{26371A7B-540F-41FE-83C8-ED57188BB755}" srcOrd="1" destOrd="0" presId="urn:microsoft.com/office/officeart/2005/8/layout/orgChart1"/>
    <dgm:cxn modelId="{00283B83-D084-4B31-B806-4EDC4A7503F0}" type="presParOf" srcId="{6F794368-3AF8-49FB-A4B7-B216B47AF8A4}" destId="{7F76E2F8-6C3A-4777-AD90-8803DCC984B0}" srcOrd="1" destOrd="0" presId="urn:microsoft.com/office/officeart/2005/8/layout/orgChart1"/>
    <dgm:cxn modelId="{25D4F33F-7037-4A7F-8FC5-7938F66C061B}" type="presParOf" srcId="{6F794368-3AF8-49FB-A4B7-B216B47AF8A4}" destId="{6458382B-A992-4DB7-819F-B74A9524060F}" srcOrd="2" destOrd="0" presId="urn:microsoft.com/office/officeart/2005/8/layout/orgChart1"/>
    <dgm:cxn modelId="{F8C2E65E-5343-4FF9-905C-68B36047A01C}" type="presParOf" srcId="{6458382B-A992-4DB7-819F-B74A9524060F}" destId="{54AC956F-CB56-42E8-ABB1-89CB1EE086FD}" srcOrd="0" destOrd="0" presId="urn:microsoft.com/office/officeart/2005/8/layout/orgChart1"/>
    <dgm:cxn modelId="{8F27F5F0-17B6-4FC2-97CC-2311A26EB25D}" type="presParOf" srcId="{6458382B-A992-4DB7-819F-B74A9524060F}" destId="{044C8290-69E5-4C9F-9718-F61DD75ABDCF}" srcOrd="1" destOrd="0" presId="urn:microsoft.com/office/officeart/2005/8/layout/orgChart1"/>
    <dgm:cxn modelId="{A93752D6-6A84-4762-8D79-BD86CA3F5633}" type="presParOf" srcId="{044C8290-69E5-4C9F-9718-F61DD75ABDCF}" destId="{536CAEB3-7D59-45C8-A6D3-80562038036A}" srcOrd="0" destOrd="0" presId="urn:microsoft.com/office/officeart/2005/8/layout/orgChart1"/>
    <dgm:cxn modelId="{74A67C05-EEF7-4A20-95AE-4AF937CE992F}" type="presParOf" srcId="{536CAEB3-7D59-45C8-A6D3-80562038036A}" destId="{2733CF97-CC95-4CCA-BFC6-9AC0F72DD19E}" srcOrd="0" destOrd="0" presId="urn:microsoft.com/office/officeart/2005/8/layout/orgChart1"/>
    <dgm:cxn modelId="{8AFE83A0-1F8F-4D4F-83EB-5773F74CCAB7}" type="presParOf" srcId="{536CAEB3-7D59-45C8-A6D3-80562038036A}" destId="{19D7F19F-B824-4A7A-BCE7-B3DA7FCF25EA}" srcOrd="1" destOrd="0" presId="urn:microsoft.com/office/officeart/2005/8/layout/orgChart1"/>
    <dgm:cxn modelId="{8EA21EE4-4300-458D-897E-2CF6142867A2}" type="presParOf" srcId="{044C8290-69E5-4C9F-9718-F61DD75ABDCF}" destId="{F11756DD-E8F9-428C-9E73-E8D38D0CFBEE}" srcOrd="1" destOrd="0" presId="urn:microsoft.com/office/officeart/2005/8/layout/orgChart1"/>
    <dgm:cxn modelId="{60D8B4E5-2C89-4129-A097-A9A555D4607F}" type="presParOf" srcId="{044C8290-69E5-4C9F-9718-F61DD75ABDCF}" destId="{4307D064-0872-459E-A03C-E0276BA46B4C}" srcOrd="2" destOrd="0" presId="urn:microsoft.com/office/officeart/2005/8/layout/orgChart1"/>
    <dgm:cxn modelId="{B8B4DE8E-A40C-48B6-8AC1-76D639A01EDA}" type="presParOf" srcId="{6458382B-A992-4DB7-819F-B74A9524060F}" destId="{02338B69-534A-4B62-ABDC-145D6CE7D171}" srcOrd="2" destOrd="0" presId="urn:microsoft.com/office/officeart/2005/8/layout/orgChart1"/>
    <dgm:cxn modelId="{E0A6E440-BF59-44BC-B6CA-AF1F70112701}" type="presParOf" srcId="{6458382B-A992-4DB7-819F-B74A9524060F}" destId="{620CA453-7F15-484C-9D13-9BCE2990E2BE}" srcOrd="3" destOrd="0" presId="urn:microsoft.com/office/officeart/2005/8/layout/orgChart1"/>
    <dgm:cxn modelId="{9C11E1EF-A6F5-446F-A869-81E07E5BCF24}" type="presParOf" srcId="{620CA453-7F15-484C-9D13-9BCE2990E2BE}" destId="{EB54C121-BA72-4806-B28D-FA9391D42FA9}" srcOrd="0" destOrd="0" presId="urn:microsoft.com/office/officeart/2005/8/layout/orgChart1"/>
    <dgm:cxn modelId="{2D8DD475-A68A-4D2F-9868-56094ADE3454}" type="presParOf" srcId="{EB54C121-BA72-4806-B28D-FA9391D42FA9}" destId="{989FD19F-8CEE-488F-99E0-5B6894E62B26}" srcOrd="0" destOrd="0" presId="urn:microsoft.com/office/officeart/2005/8/layout/orgChart1"/>
    <dgm:cxn modelId="{4872C298-6639-4450-976B-6076D6CBE774}" type="presParOf" srcId="{EB54C121-BA72-4806-B28D-FA9391D42FA9}" destId="{192079E8-8EF2-42D1-9890-FA58C0988222}" srcOrd="1" destOrd="0" presId="urn:microsoft.com/office/officeart/2005/8/layout/orgChart1"/>
    <dgm:cxn modelId="{C1788442-258A-481C-AD44-934318FAB5BE}" type="presParOf" srcId="{620CA453-7F15-484C-9D13-9BCE2990E2BE}" destId="{CC95BDFE-1AE2-49DC-8F68-702CB1D5FF38}" srcOrd="1" destOrd="0" presId="urn:microsoft.com/office/officeart/2005/8/layout/orgChart1"/>
    <dgm:cxn modelId="{C23E5DB1-10E6-4FF0-A183-DF63AFEAA217}" type="presParOf" srcId="{620CA453-7F15-484C-9D13-9BCE2990E2BE}" destId="{F6F372E8-161B-4463-A42E-CB289EC879BB}" srcOrd="2" destOrd="0" presId="urn:microsoft.com/office/officeart/2005/8/layout/orgChart1"/>
    <dgm:cxn modelId="{715B43A8-84F6-467D-B394-13EACF41B838}" type="presParOf" srcId="{6458382B-A992-4DB7-819F-B74A9524060F}" destId="{5D150833-3F7B-4400-ADD2-2DB95B20596C}" srcOrd="4" destOrd="0" presId="urn:microsoft.com/office/officeart/2005/8/layout/orgChart1"/>
    <dgm:cxn modelId="{5C9DEBFB-DF80-4632-9AE8-1033B6FBD039}" type="presParOf" srcId="{6458382B-A992-4DB7-819F-B74A9524060F}" destId="{AB77F4B2-E8B0-43F9-A891-D4E86BDD9493}" srcOrd="5" destOrd="0" presId="urn:microsoft.com/office/officeart/2005/8/layout/orgChart1"/>
    <dgm:cxn modelId="{82C160A4-08FC-4485-9C44-55E4B07E9341}" type="presParOf" srcId="{AB77F4B2-E8B0-43F9-A891-D4E86BDD9493}" destId="{C26FBF11-8D9C-4C6B-8E09-6D888F7CA92C}" srcOrd="0" destOrd="0" presId="urn:microsoft.com/office/officeart/2005/8/layout/orgChart1"/>
    <dgm:cxn modelId="{44712C2D-5050-4B6B-B053-D84470F85BE5}" type="presParOf" srcId="{C26FBF11-8D9C-4C6B-8E09-6D888F7CA92C}" destId="{A12A1728-8449-4C22-A601-04DA12456B8E}" srcOrd="0" destOrd="0" presId="urn:microsoft.com/office/officeart/2005/8/layout/orgChart1"/>
    <dgm:cxn modelId="{060EA05E-B077-4B61-A2E5-4C40BC890717}" type="presParOf" srcId="{C26FBF11-8D9C-4C6B-8E09-6D888F7CA92C}" destId="{42E7C6A3-B9A2-441C-8481-DC79C736156C}" srcOrd="1" destOrd="0" presId="urn:microsoft.com/office/officeart/2005/8/layout/orgChart1"/>
    <dgm:cxn modelId="{416EBE27-D70B-4778-B450-686CDE306E0D}" type="presParOf" srcId="{AB77F4B2-E8B0-43F9-A891-D4E86BDD9493}" destId="{1ECF01A3-0E1A-407A-8B5D-6A7E13627A5D}" srcOrd="1" destOrd="0" presId="urn:microsoft.com/office/officeart/2005/8/layout/orgChart1"/>
    <dgm:cxn modelId="{00B938D3-5A7E-45DA-B957-3160847F7BB7}" type="presParOf" srcId="{AB77F4B2-E8B0-43F9-A891-D4E86BDD9493}" destId="{2BED99D1-319D-43F1-8219-0AC902CA692F}" srcOrd="2" destOrd="0" presId="urn:microsoft.com/office/officeart/2005/8/layout/orgChart1"/>
    <dgm:cxn modelId="{416A6A3A-B2E6-4572-BFD5-A20852F0C2EE}" type="presParOf" srcId="{6458382B-A992-4DB7-819F-B74A9524060F}" destId="{DD054DF3-666D-470F-933F-A5952F1205A3}" srcOrd="6" destOrd="0" presId="urn:microsoft.com/office/officeart/2005/8/layout/orgChart1"/>
    <dgm:cxn modelId="{21F4A259-02B3-4FCD-BF0E-CAB81BC7A7AB}" type="presParOf" srcId="{6458382B-A992-4DB7-819F-B74A9524060F}" destId="{AB2AEC7B-3780-4098-8D18-2065045E34D1}" srcOrd="7" destOrd="0" presId="urn:microsoft.com/office/officeart/2005/8/layout/orgChart1"/>
    <dgm:cxn modelId="{A3227A24-7150-4265-B49B-17DA3A3F383A}" type="presParOf" srcId="{AB2AEC7B-3780-4098-8D18-2065045E34D1}" destId="{1BFCD01A-4C3A-4D4F-82DF-358873F67A6A}" srcOrd="0" destOrd="0" presId="urn:microsoft.com/office/officeart/2005/8/layout/orgChart1"/>
    <dgm:cxn modelId="{EEC8AF7C-F75D-4F02-8A6A-91C275169614}" type="presParOf" srcId="{1BFCD01A-4C3A-4D4F-82DF-358873F67A6A}" destId="{590E6E98-F998-4498-A4F6-A1185CE40870}" srcOrd="0" destOrd="0" presId="urn:microsoft.com/office/officeart/2005/8/layout/orgChart1"/>
    <dgm:cxn modelId="{B4959523-F0A7-49ED-9923-20913F330AF8}" type="presParOf" srcId="{1BFCD01A-4C3A-4D4F-82DF-358873F67A6A}" destId="{8B526CB6-7403-4F95-8559-030DE45B92A4}" srcOrd="1" destOrd="0" presId="urn:microsoft.com/office/officeart/2005/8/layout/orgChart1"/>
    <dgm:cxn modelId="{EC8F8B45-FBFC-4C21-B143-11D29D3C263C}" type="presParOf" srcId="{AB2AEC7B-3780-4098-8D18-2065045E34D1}" destId="{7E30A978-E519-4BCD-94D8-1D1983F8E4B7}" srcOrd="1" destOrd="0" presId="urn:microsoft.com/office/officeart/2005/8/layout/orgChart1"/>
    <dgm:cxn modelId="{19765937-3014-4FEE-B77C-D1114AC5211E}" type="presParOf" srcId="{AB2AEC7B-3780-4098-8D18-2065045E34D1}" destId="{F88A9F57-3E4D-4DDE-88B6-6F021A701826}" srcOrd="2" destOrd="0" presId="urn:microsoft.com/office/officeart/2005/8/layout/orgChart1"/>
    <dgm:cxn modelId="{7D6A2847-CF51-4A7D-B6C6-3D14D9DD54C0}" type="presParOf" srcId="{6458382B-A992-4DB7-819F-B74A9524060F}" destId="{1A1CE394-E5BF-4ABB-A7F1-9B80C5FADE5B}" srcOrd="8" destOrd="0" presId="urn:microsoft.com/office/officeart/2005/8/layout/orgChart1"/>
    <dgm:cxn modelId="{C7CBCAEE-29E2-4F22-BAC1-D313855C5B15}" type="presParOf" srcId="{6458382B-A992-4DB7-819F-B74A9524060F}" destId="{E48FF6BB-EEC0-4476-9711-801BAD95AE87}" srcOrd="9" destOrd="0" presId="urn:microsoft.com/office/officeart/2005/8/layout/orgChart1"/>
    <dgm:cxn modelId="{B3614EBA-32D3-4AE2-84BB-D52F4B41D83D}" type="presParOf" srcId="{E48FF6BB-EEC0-4476-9711-801BAD95AE87}" destId="{CF848974-D538-4DFB-909D-394B73F19312}" srcOrd="0" destOrd="0" presId="urn:microsoft.com/office/officeart/2005/8/layout/orgChart1"/>
    <dgm:cxn modelId="{055DD48D-A299-4FE8-B50A-3702E80A6E9B}" type="presParOf" srcId="{CF848974-D538-4DFB-909D-394B73F19312}" destId="{B86BD5E0-EC09-45AA-A36D-2DCA6498A1F5}" srcOrd="0" destOrd="0" presId="urn:microsoft.com/office/officeart/2005/8/layout/orgChart1"/>
    <dgm:cxn modelId="{32716914-983B-4FBB-B2D4-356536D75179}" type="presParOf" srcId="{CF848974-D538-4DFB-909D-394B73F19312}" destId="{D867935F-9D73-4610-BEF1-F4A64385B974}" srcOrd="1" destOrd="0" presId="urn:microsoft.com/office/officeart/2005/8/layout/orgChart1"/>
    <dgm:cxn modelId="{9EBFEF7C-316A-49B8-B538-6835B6C87A03}" type="presParOf" srcId="{E48FF6BB-EEC0-4476-9711-801BAD95AE87}" destId="{EC873210-3271-481B-A6F8-4B04245D620C}" srcOrd="1" destOrd="0" presId="urn:microsoft.com/office/officeart/2005/8/layout/orgChart1"/>
    <dgm:cxn modelId="{C77AB49C-4355-481C-A8C3-7DA50B300C59}" type="presParOf" srcId="{E48FF6BB-EEC0-4476-9711-801BAD95AE87}" destId="{3D3C5DB7-3518-4CFD-AF1C-FC48845E2D7B}" srcOrd="2" destOrd="0" presId="urn:microsoft.com/office/officeart/2005/8/layout/orgChart1"/>
    <dgm:cxn modelId="{7E1EC414-FF00-4B0B-B55B-6D49E2BAEAEC}" type="presParOf" srcId="{B0299FD1-8D22-4F5D-85B8-78CDCA819228}" destId="{81CF829D-47F6-4EC5-BB54-026376774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28EDF1-C1BB-4388-ACC0-473D46F9694A}" type="doc">
      <dgm:prSet loTypeId="urn:microsoft.com/office/officeart/2005/8/layout/orgChart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3E2FA36-D71D-4011-B2B4-F4CCDFD53DF3}">
      <dgm:prSet phldrT="[Text]"/>
      <dgm:spPr/>
      <dgm:t>
        <a:bodyPr/>
        <a:lstStyle/>
        <a:p>
          <a:r>
            <a:rPr lang="en-US" b="1" smtClean="0"/>
            <a:t>Sedative-hypnotics</a:t>
          </a:r>
          <a:endParaRPr lang="en-US" b="1" dirty="0"/>
        </a:p>
      </dgm:t>
    </dgm:pt>
    <dgm:pt modelId="{EF027656-A95C-4AFD-86F2-6900DF27AA1A}" type="parTrans" cxnId="{D1EE01FA-693A-4E66-B250-7DB4A8D259C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2B1325B-2748-4BD8-AF2B-75BEA7CFAC63}" type="sibTrans" cxnId="{D1EE01FA-693A-4E66-B250-7DB4A8D259C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91D1862-1665-44FC-BDBC-5318EDA14294}">
      <dgm:prSet phldrT="[Text]"/>
      <dgm:spPr/>
      <dgm:t>
        <a:bodyPr/>
        <a:lstStyle/>
        <a:p>
          <a:r>
            <a:rPr lang="en-US" b="1" dirty="0" smtClean="0"/>
            <a:t>Benzodiazepine </a:t>
          </a:r>
          <a:endParaRPr lang="en-US" b="1" dirty="0"/>
        </a:p>
      </dgm:t>
    </dgm:pt>
    <dgm:pt modelId="{64891F2F-6C4F-42E7-8702-C7C0830BA389}" type="parTrans" cxnId="{A4B13097-956E-4A6A-93AF-17E7B8870CF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F03CDFE-0E25-480D-8603-2A6A6CBC34DB}" type="sibTrans" cxnId="{A4B13097-956E-4A6A-93AF-17E7B8870CF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855B0A1-7901-49C8-9D7C-6F2D596D9FC9}">
      <dgm:prSet phldrT="[Text]"/>
      <dgm:spPr/>
      <dgm:t>
        <a:bodyPr/>
        <a:lstStyle/>
        <a:p>
          <a:r>
            <a:rPr lang="en-US" b="1" dirty="0" smtClean="0"/>
            <a:t>Barbiturates </a:t>
          </a:r>
          <a:endParaRPr lang="en-US" b="1" dirty="0"/>
        </a:p>
      </dgm:t>
    </dgm:pt>
    <dgm:pt modelId="{5D7193AC-77FB-499A-A1AA-5EF8E86A49E7}" type="parTrans" cxnId="{05CEDE9F-B02C-4E3A-A633-C60B96D4855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0C85924-3372-4EC5-B1B5-5FAEC6847549}" type="sibTrans" cxnId="{05CEDE9F-B02C-4E3A-A633-C60B96D4855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C0627F2-2F0C-4BB8-9C28-7C7B3C8F10BF}">
      <dgm:prSet phldrT="[Text]"/>
      <dgm:spPr/>
      <dgm:t>
        <a:bodyPr/>
        <a:lstStyle/>
        <a:p>
          <a:r>
            <a:rPr lang="en-US" b="1" smtClean="0"/>
            <a:t>Miscellaneous agent </a:t>
          </a:r>
          <a:endParaRPr lang="en-US" b="1" dirty="0"/>
        </a:p>
      </dgm:t>
    </dgm:pt>
    <dgm:pt modelId="{56CC9FCC-8A6B-4AD0-AB25-6DA1A3F27ED7}" type="parTrans" cxnId="{FEADB36A-D981-4A71-B24A-E44B0574F2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A612A65-F474-46F2-857F-8CB5DD46A22A}" type="sibTrans" cxnId="{FEADB36A-D981-4A71-B24A-E44B0574F2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A1DB273-37D8-4B1B-9691-901ED972D32C}">
      <dgm:prSet/>
      <dgm:spPr/>
      <dgm:t>
        <a:bodyPr/>
        <a:lstStyle/>
        <a:p>
          <a:r>
            <a:rPr lang="en-US" b="1" dirty="0" smtClean="0"/>
            <a:t>Chloral hydrate  </a:t>
          </a:r>
        </a:p>
        <a:p>
          <a:r>
            <a:rPr lang="en-US" b="1" dirty="0" smtClean="0"/>
            <a:t>….etc.</a:t>
          </a:r>
          <a:endParaRPr lang="en-US" b="1" dirty="0"/>
        </a:p>
      </dgm:t>
    </dgm:pt>
    <dgm:pt modelId="{41767C76-A010-43BD-92F2-D85F9AE9E849}" type="parTrans" cxnId="{AD1B927F-7125-449E-927E-89044AF0B7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5E6953A-435C-45F9-A6CA-79F979CB8FA8}" type="sibTrans" cxnId="{AD1B927F-7125-449E-927E-89044AF0B71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4CFEA7B-2B0F-468E-984B-452EB0BF993C}" type="pres">
      <dgm:prSet presAssocID="{0928EDF1-C1BB-4388-ACC0-473D46F969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E154B7-1BF1-4B91-8337-3A53F4937325}" type="pres">
      <dgm:prSet presAssocID="{C3E2FA36-D71D-4011-B2B4-F4CCDFD53DF3}" presName="hierRoot1" presStyleCnt="0">
        <dgm:presLayoutVars>
          <dgm:hierBranch val="init"/>
        </dgm:presLayoutVars>
      </dgm:prSet>
      <dgm:spPr/>
    </dgm:pt>
    <dgm:pt modelId="{C6D4405B-B86A-4B21-A04E-975CA4AA869F}" type="pres">
      <dgm:prSet presAssocID="{C3E2FA36-D71D-4011-B2B4-F4CCDFD53DF3}" presName="rootComposite1" presStyleCnt="0"/>
      <dgm:spPr/>
    </dgm:pt>
    <dgm:pt modelId="{9A1CF830-0869-422F-9007-ABAFD91F78E4}" type="pres">
      <dgm:prSet presAssocID="{C3E2FA36-D71D-4011-B2B4-F4CCDFD53DF3}" presName="rootText1" presStyleLbl="node0" presStyleIdx="0" presStyleCnt="1" custScaleX="202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362F4-4FC2-456C-AFA4-9AAE6C4708A6}" type="pres">
      <dgm:prSet presAssocID="{C3E2FA36-D71D-4011-B2B4-F4CCDFD53DF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99CBCE-EF52-4994-B74B-27259183B7B1}" type="pres">
      <dgm:prSet presAssocID="{C3E2FA36-D71D-4011-B2B4-F4CCDFD53DF3}" presName="hierChild2" presStyleCnt="0"/>
      <dgm:spPr/>
    </dgm:pt>
    <dgm:pt modelId="{3A0974FF-A6DA-4071-AF89-067F7AE33E75}" type="pres">
      <dgm:prSet presAssocID="{64891F2F-6C4F-42E7-8702-C7C0830BA38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51702F7-0C98-4CC6-BA70-8F9E1261E34A}" type="pres">
      <dgm:prSet presAssocID="{A91D1862-1665-44FC-BDBC-5318EDA14294}" presName="hierRoot2" presStyleCnt="0">
        <dgm:presLayoutVars>
          <dgm:hierBranch val="init"/>
        </dgm:presLayoutVars>
      </dgm:prSet>
      <dgm:spPr/>
    </dgm:pt>
    <dgm:pt modelId="{BF29683D-BE58-41A8-82AA-95C91F92BE83}" type="pres">
      <dgm:prSet presAssocID="{A91D1862-1665-44FC-BDBC-5318EDA14294}" presName="rootComposite" presStyleCnt="0"/>
      <dgm:spPr/>
    </dgm:pt>
    <dgm:pt modelId="{E22DC9C0-53BD-44C5-B503-F680C11164FD}" type="pres">
      <dgm:prSet presAssocID="{A91D1862-1665-44FC-BDBC-5318EDA1429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D79A9-4BFD-4CDD-B5C2-2CA42F314930}" type="pres">
      <dgm:prSet presAssocID="{A91D1862-1665-44FC-BDBC-5318EDA14294}" presName="rootConnector" presStyleLbl="node2" presStyleIdx="0" presStyleCnt="3"/>
      <dgm:spPr/>
      <dgm:t>
        <a:bodyPr/>
        <a:lstStyle/>
        <a:p>
          <a:endParaRPr lang="en-US"/>
        </a:p>
      </dgm:t>
    </dgm:pt>
    <dgm:pt modelId="{D56731D8-C2CB-4A6C-A6F5-0922370101B1}" type="pres">
      <dgm:prSet presAssocID="{A91D1862-1665-44FC-BDBC-5318EDA14294}" presName="hierChild4" presStyleCnt="0"/>
      <dgm:spPr/>
    </dgm:pt>
    <dgm:pt modelId="{BE422847-B13D-4D9E-80A6-1B0EFC94FC6E}" type="pres">
      <dgm:prSet presAssocID="{A91D1862-1665-44FC-BDBC-5318EDA14294}" presName="hierChild5" presStyleCnt="0"/>
      <dgm:spPr/>
    </dgm:pt>
    <dgm:pt modelId="{36FF375C-00AE-4D95-ADA9-F1DC9B1B3066}" type="pres">
      <dgm:prSet presAssocID="{5D7193AC-77FB-499A-A1AA-5EF8E86A49E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6018EFE-204C-4C33-A97B-5A597F34A6AA}" type="pres">
      <dgm:prSet presAssocID="{7855B0A1-7901-49C8-9D7C-6F2D596D9FC9}" presName="hierRoot2" presStyleCnt="0">
        <dgm:presLayoutVars>
          <dgm:hierBranch val="init"/>
        </dgm:presLayoutVars>
      </dgm:prSet>
      <dgm:spPr/>
    </dgm:pt>
    <dgm:pt modelId="{3E2BB09E-4438-4CE1-A53D-A9BF3CF3A9BA}" type="pres">
      <dgm:prSet presAssocID="{7855B0A1-7901-49C8-9D7C-6F2D596D9FC9}" presName="rootComposite" presStyleCnt="0"/>
      <dgm:spPr/>
    </dgm:pt>
    <dgm:pt modelId="{B32AB59C-2F3E-4F7E-8343-5863E7CBFD4B}" type="pres">
      <dgm:prSet presAssocID="{7855B0A1-7901-49C8-9D7C-6F2D596D9FC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BE225B-7AEA-4237-AE04-D25BF84BB10C}" type="pres">
      <dgm:prSet presAssocID="{7855B0A1-7901-49C8-9D7C-6F2D596D9FC9}" presName="rootConnector" presStyleLbl="node2" presStyleIdx="1" presStyleCnt="3"/>
      <dgm:spPr/>
      <dgm:t>
        <a:bodyPr/>
        <a:lstStyle/>
        <a:p>
          <a:endParaRPr lang="en-US"/>
        </a:p>
      </dgm:t>
    </dgm:pt>
    <dgm:pt modelId="{13B95EFB-113C-4AC4-85AE-F2D3069CA0B4}" type="pres">
      <dgm:prSet presAssocID="{7855B0A1-7901-49C8-9D7C-6F2D596D9FC9}" presName="hierChild4" presStyleCnt="0"/>
      <dgm:spPr/>
    </dgm:pt>
    <dgm:pt modelId="{2E390E8F-3C36-446D-8531-C9DEE991D260}" type="pres">
      <dgm:prSet presAssocID="{7855B0A1-7901-49C8-9D7C-6F2D596D9FC9}" presName="hierChild5" presStyleCnt="0"/>
      <dgm:spPr/>
    </dgm:pt>
    <dgm:pt modelId="{0D9F368E-A713-43C8-B9EE-5681884F6E23}" type="pres">
      <dgm:prSet presAssocID="{56CC9FCC-8A6B-4AD0-AB25-6DA1A3F27ED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C6A3C7D-97E6-48DA-BD4E-D51972C74E85}" type="pres">
      <dgm:prSet presAssocID="{9C0627F2-2F0C-4BB8-9C28-7C7B3C8F10BF}" presName="hierRoot2" presStyleCnt="0">
        <dgm:presLayoutVars>
          <dgm:hierBranch val="init"/>
        </dgm:presLayoutVars>
      </dgm:prSet>
      <dgm:spPr/>
    </dgm:pt>
    <dgm:pt modelId="{AA9D3C13-6EBB-49B6-9BAC-5F68D96BC789}" type="pres">
      <dgm:prSet presAssocID="{9C0627F2-2F0C-4BB8-9C28-7C7B3C8F10BF}" presName="rootComposite" presStyleCnt="0"/>
      <dgm:spPr/>
    </dgm:pt>
    <dgm:pt modelId="{36234DB8-425B-406E-89F7-54D309618AAF}" type="pres">
      <dgm:prSet presAssocID="{9C0627F2-2F0C-4BB8-9C28-7C7B3C8F10B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826BB-4BF6-4DB7-871A-E686A622DE20}" type="pres">
      <dgm:prSet presAssocID="{9C0627F2-2F0C-4BB8-9C28-7C7B3C8F10BF}" presName="rootConnector" presStyleLbl="node2" presStyleIdx="2" presStyleCnt="3"/>
      <dgm:spPr/>
      <dgm:t>
        <a:bodyPr/>
        <a:lstStyle/>
        <a:p>
          <a:endParaRPr lang="en-US"/>
        </a:p>
      </dgm:t>
    </dgm:pt>
    <dgm:pt modelId="{931AF03E-F796-4116-9396-332C5039E6E4}" type="pres">
      <dgm:prSet presAssocID="{9C0627F2-2F0C-4BB8-9C28-7C7B3C8F10BF}" presName="hierChild4" presStyleCnt="0"/>
      <dgm:spPr/>
    </dgm:pt>
    <dgm:pt modelId="{ED049949-BDEC-48BA-8C1C-1256D3C7BB04}" type="pres">
      <dgm:prSet presAssocID="{41767C76-A010-43BD-92F2-D85F9AE9E849}" presName="Name37" presStyleLbl="parChTrans1D3" presStyleIdx="0" presStyleCnt="1"/>
      <dgm:spPr/>
      <dgm:t>
        <a:bodyPr/>
        <a:lstStyle/>
        <a:p>
          <a:endParaRPr lang="en-US"/>
        </a:p>
      </dgm:t>
    </dgm:pt>
    <dgm:pt modelId="{ECD335D9-6DC8-4D5A-A697-A033C820C528}" type="pres">
      <dgm:prSet presAssocID="{3A1DB273-37D8-4B1B-9691-901ED972D32C}" presName="hierRoot2" presStyleCnt="0">
        <dgm:presLayoutVars>
          <dgm:hierBranch val="init"/>
        </dgm:presLayoutVars>
      </dgm:prSet>
      <dgm:spPr/>
    </dgm:pt>
    <dgm:pt modelId="{B8AFD68A-7279-452B-9DB4-BA7F3FD51E98}" type="pres">
      <dgm:prSet presAssocID="{3A1DB273-37D8-4B1B-9691-901ED972D32C}" presName="rootComposite" presStyleCnt="0"/>
      <dgm:spPr/>
    </dgm:pt>
    <dgm:pt modelId="{D58CBC1A-7F75-4FE8-9E4A-58635D5796D7}" type="pres">
      <dgm:prSet presAssocID="{3A1DB273-37D8-4B1B-9691-901ED972D32C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FDB205-CAB0-4FA1-9AB3-954F4C4FEBC5}" type="pres">
      <dgm:prSet presAssocID="{3A1DB273-37D8-4B1B-9691-901ED972D32C}" presName="rootConnector" presStyleLbl="node3" presStyleIdx="0" presStyleCnt="1"/>
      <dgm:spPr/>
      <dgm:t>
        <a:bodyPr/>
        <a:lstStyle/>
        <a:p>
          <a:endParaRPr lang="en-US"/>
        </a:p>
      </dgm:t>
    </dgm:pt>
    <dgm:pt modelId="{CBF51AA2-691E-47EB-BA15-9F06C67A381C}" type="pres">
      <dgm:prSet presAssocID="{3A1DB273-37D8-4B1B-9691-901ED972D32C}" presName="hierChild4" presStyleCnt="0"/>
      <dgm:spPr/>
    </dgm:pt>
    <dgm:pt modelId="{CED3C056-F820-4AA5-9815-3FB5F3AC7219}" type="pres">
      <dgm:prSet presAssocID="{3A1DB273-37D8-4B1B-9691-901ED972D32C}" presName="hierChild5" presStyleCnt="0"/>
      <dgm:spPr/>
    </dgm:pt>
    <dgm:pt modelId="{FE5F3E47-09F9-4E9C-963A-327259CB1251}" type="pres">
      <dgm:prSet presAssocID="{9C0627F2-2F0C-4BB8-9C28-7C7B3C8F10BF}" presName="hierChild5" presStyleCnt="0"/>
      <dgm:spPr/>
    </dgm:pt>
    <dgm:pt modelId="{732B1325-3FEB-4F82-81CC-B239DD9DD065}" type="pres">
      <dgm:prSet presAssocID="{C3E2FA36-D71D-4011-B2B4-F4CCDFD53DF3}" presName="hierChild3" presStyleCnt="0"/>
      <dgm:spPr/>
    </dgm:pt>
  </dgm:ptLst>
  <dgm:cxnLst>
    <dgm:cxn modelId="{C29A856A-2AA1-49DC-83AE-7ED343D55BFC}" type="presOf" srcId="{9C0627F2-2F0C-4BB8-9C28-7C7B3C8F10BF}" destId="{57A826BB-4BF6-4DB7-871A-E686A622DE20}" srcOrd="1" destOrd="0" presId="urn:microsoft.com/office/officeart/2005/8/layout/orgChart1"/>
    <dgm:cxn modelId="{19093B24-4C73-4534-A51E-EAF472031DA6}" type="presOf" srcId="{7855B0A1-7901-49C8-9D7C-6F2D596D9FC9}" destId="{B32AB59C-2F3E-4F7E-8343-5863E7CBFD4B}" srcOrd="0" destOrd="0" presId="urn:microsoft.com/office/officeart/2005/8/layout/orgChart1"/>
    <dgm:cxn modelId="{4E709C0F-2AE4-4D22-8EDB-9CBCB6294465}" type="presOf" srcId="{5D7193AC-77FB-499A-A1AA-5EF8E86A49E7}" destId="{36FF375C-00AE-4D95-ADA9-F1DC9B1B3066}" srcOrd="0" destOrd="0" presId="urn:microsoft.com/office/officeart/2005/8/layout/orgChart1"/>
    <dgm:cxn modelId="{45B1A67D-87DB-4ABA-BB44-BA360603A534}" type="presOf" srcId="{A91D1862-1665-44FC-BDBC-5318EDA14294}" destId="{086D79A9-4BFD-4CDD-B5C2-2CA42F314930}" srcOrd="1" destOrd="0" presId="urn:microsoft.com/office/officeart/2005/8/layout/orgChart1"/>
    <dgm:cxn modelId="{18DD5275-FB44-491B-B40B-22788CDE3EFF}" type="presOf" srcId="{41767C76-A010-43BD-92F2-D85F9AE9E849}" destId="{ED049949-BDEC-48BA-8C1C-1256D3C7BB04}" srcOrd="0" destOrd="0" presId="urn:microsoft.com/office/officeart/2005/8/layout/orgChart1"/>
    <dgm:cxn modelId="{E877FD70-286D-4603-9C90-EEEB8D78CC96}" type="presOf" srcId="{0928EDF1-C1BB-4388-ACC0-473D46F9694A}" destId="{E4CFEA7B-2B0F-468E-984B-452EB0BF993C}" srcOrd="0" destOrd="0" presId="urn:microsoft.com/office/officeart/2005/8/layout/orgChart1"/>
    <dgm:cxn modelId="{8C796EEA-F7F8-4CE8-83FA-BF7436A8C347}" type="presOf" srcId="{A91D1862-1665-44FC-BDBC-5318EDA14294}" destId="{E22DC9C0-53BD-44C5-B503-F680C11164FD}" srcOrd="0" destOrd="0" presId="urn:microsoft.com/office/officeart/2005/8/layout/orgChart1"/>
    <dgm:cxn modelId="{05CEDE9F-B02C-4E3A-A633-C60B96D48559}" srcId="{C3E2FA36-D71D-4011-B2B4-F4CCDFD53DF3}" destId="{7855B0A1-7901-49C8-9D7C-6F2D596D9FC9}" srcOrd="1" destOrd="0" parTransId="{5D7193AC-77FB-499A-A1AA-5EF8E86A49E7}" sibTransId="{80C85924-3372-4EC5-B1B5-5FAEC6847549}"/>
    <dgm:cxn modelId="{71E948C2-FF44-4ACA-A440-D4147B72D5D4}" type="presOf" srcId="{7855B0A1-7901-49C8-9D7C-6F2D596D9FC9}" destId="{3EBE225B-7AEA-4237-AE04-D25BF84BB10C}" srcOrd="1" destOrd="0" presId="urn:microsoft.com/office/officeart/2005/8/layout/orgChart1"/>
    <dgm:cxn modelId="{A4B13097-956E-4A6A-93AF-17E7B8870CFE}" srcId="{C3E2FA36-D71D-4011-B2B4-F4CCDFD53DF3}" destId="{A91D1862-1665-44FC-BDBC-5318EDA14294}" srcOrd="0" destOrd="0" parTransId="{64891F2F-6C4F-42E7-8702-C7C0830BA389}" sibTransId="{4F03CDFE-0E25-480D-8603-2A6A6CBC34DB}"/>
    <dgm:cxn modelId="{AD1B927F-7125-449E-927E-89044AF0B718}" srcId="{9C0627F2-2F0C-4BB8-9C28-7C7B3C8F10BF}" destId="{3A1DB273-37D8-4B1B-9691-901ED972D32C}" srcOrd="0" destOrd="0" parTransId="{41767C76-A010-43BD-92F2-D85F9AE9E849}" sibTransId="{95E6953A-435C-45F9-A6CA-79F979CB8FA8}"/>
    <dgm:cxn modelId="{FEADB36A-D981-4A71-B24A-E44B0574F29A}" srcId="{C3E2FA36-D71D-4011-B2B4-F4CCDFD53DF3}" destId="{9C0627F2-2F0C-4BB8-9C28-7C7B3C8F10BF}" srcOrd="2" destOrd="0" parTransId="{56CC9FCC-8A6B-4AD0-AB25-6DA1A3F27ED7}" sibTransId="{8A612A65-F474-46F2-857F-8CB5DD46A22A}"/>
    <dgm:cxn modelId="{33F31506-4406-4B3D-B2D0-741449A0878C}" type="presOf" srcId="{C3E2FA36-D71D-4011-B2B4-F4CCDFD53DF3}" destId="{9A1CF830-0869-422F-9007-ABAFD91F78E4}" srcOrd="0" destOrd="0" presId="urn:microsoft.com/office/officeart/2005/8/layout/orgChart1"/>
    <dgm:cxn modelId="{2B92C4C2-9FF3-4E7B-8CAA-02A660575ED0}" type="presOf" srcId="{9C0627F2-2F0C-4BB8-9C28-7C7B3C8F10BF}" destId="{36234DB8-425B-406E-89F7-54D309618AAF}" srcOrd="0" destOrd="0" presId="urn:microsoft.com/office/officeart/2005/8/layout/orgChart1"/>
    <dgm:cxn modelId="{6704693D-08B9-46A7-BFEA-EAE23BF25246}" type="presOf" srcId="{56CC9FCC-8A6B-4AD0-AB25-6DA1A3F27ED7}" destId="{0D9F368E-A713-43C8-B9EE-5681884F6E23}" srcOrd="0" destOrd="0" presId="urn:microsoft.com/office/officeart/2005/8/layout/orgChart1"/>
    <dgm:cxn modelId="{28DDABE5-F947-436B-A290-428FC0C8D588}" type="presOf" srcId="{3A1DB273-37D8-4B1B-9691-901ED972D32C}" destId="{DDFDB205-CAB0-4FA1-9AB3-954F4C4FEBC5}" srcOrd="1" destOrd="0" presId="urn:microsoft.com/office/officeart/2005/8/layout/orgChart1"/>
    <dgm:cxn modelId="{8EAC50DD-FCCF-4886-A657-B44D28D31B87}" type="presOf" srcId="{64891F2F-6C4F-42E7-8702-C7C0830BA389}" destId="{3A0974FF-A6DA-4071-AF89-067F7AE33E75}" srcOrd="0" destOrd="0" presId="urn:microsoft.com/office/officeart/2005/8/layout/orgChart1"/>
    <dgm:cxn modelId="{D1EE01FA-693A-4E66-B250-7DB4A8D259CF}" srcId="{0928EDF1-C1BB-4388-ACC0-473D46F9694A}" destId="{C3E2FA36-D71D-4011-B2B4-F4CCDFD53DF3}" srcOrd="0" destOrd="0" parTransId="{EF027656-A95C-4AFD-86F2-6900DF27AA1A}" sibTransId="{32B1325B-2748-4BD8-AF2B-75BEA7CFAC63}"/>
    <dgm:cxn modelId="{3FC99EEB-19D4-405D-A253-4B7D78717F7C}" type="presOf" srcId="{C3E2FA36-D71D-4011-B2B4-F4CCDFD53DF3}" destId="{624362F4-4FC2-456C-AFA4-9AAE6C4708A6}" srcOrd="1" destOrd="0" presId="urn:microsoft.com/office/officeart/2005/8/layout/orgChart1"/>
    <dgm:cxn modelId="{5E0D6E8E-905C-4D2F-BE8E-7C8CBC55A6FD}" type="presOf" srcId="{3A1DB273-37D8-4B1B-9691-901ED972D32C}" destId="{D58CBC1A-7F75-4FE8-9E4A-58635D5796D7}" srcOrd="0" destOrd="0" presId="urn:microsoft.com/office/officeart/2005/8/layout/orgChart1"/>
    <dgm:cxn modelId="{95B8B7E0-78BB-406E-96DA-D5D806B1FB41}" type="presParOf" srcId="{E4CFEA7B-2B0F-468E-984B-452EB0BF993C}" destId="{62E154B7-1BF1-4B91-8337-3A53F4937325}" srcOrd="0" destOrd="0" presId="urn:microsoft.com/office/officeart/2005/8/layout/orgChart1"/>
    <dgm:cxn modelId="{4A38EAA7-AE93-405D-99F1-CC625D6B44CF}" type="presParOf" srcId="{62E154B7-1BF1-4B91-8337-3A53F4937325}" destId="{C6D4405B-B86A-4B21-A04E-975CA4AA869F}" srcOrd="0" destOrd="0" presId="urn:microsoft.com/office/officeart/2005/8/layout/orgChart1"/>
    <dgm:cxn modelId="{9979726C-C948-4DF5-BC48-1ADE0FFF571E}" type="presParOf" srcId="{C6D4405B-B86A-4B21-A04E-975CA4AA869F}" destId="{9A1CF830-0869-422F-9007-ABAFD91F78E4}" srcOrd="0" destOrd="0" presId="urn:microsoft.com/office/officeart/2005/8/layout/orgChart1"/>
    <dgm:cxn modelId="{0EE1390C-0FF2-478C-8E2D-EB4E65076723}" type="presParOf" srcId="{C6D4405B-B86A-4B21-A04E-975CA4AA869F}" destId="{624362F4-4FC2-456C-AFA4-9AAE6C4708A6}" srcOrd="1" destOrd="0" presId="urn:microsoft.com/office/officeart/2005/8/layout/orgChart1"/>
    <dgm:cxn modelId="{AEC6A6B8-E1E6-49AB-A0DF-5633611C5201}" type="presParOf" srcId="{62E154B7-1BF1-4B91-8337-3A53F4937325}" destId="{B399CBCE-EF52-4994-B74B-27259183B7B1}" srcOrd="1" destOrd="0" presId="urn:microsoft.com/office/officeart/2005/8/layout/orgChart1"/>
    <dgm:cxn modelId="{6C488484-5A43-42CD-8154-2EAE17BB67ED}" type="presParOf" srcId="{B399CBCE-EF52-4994-B74B-27259183B7B1}" destId="{3A0974FF-A6DA-4071-AF89-067F7AE33E75}" srcOrd="0" destOrd="0" presId="urn:microsoft.com/office/officeart/2005/8/layout/orgChart1"/>
    <dgm:cxn modelId="{2E58F188-43EB-4AE2-8179-F2E51DE356DD}" type="presParOf" srcId="{B399CBCE-EF52-4994-B74B-27259183B7B1}" destId="{F51702F7-0C98-4CC6-BA70-8F9E1261E34A}" srcOrd="1" destOrd="0" presId="urn:microsoft.com/office/officeart/2005/8/layout/orgChart1"/>
    <dgm:cxn modelId="{D20A9493-AC72-4206-824C-4C8EDD9A9DD6}" type="presParOf" srcId="{F51702F7-0C98-4CC6-BA70-8F9E1261E34A}" destId="{BF29683D-BE58-41A8-82AA-95C91F92BE83}" srcOrd="0" destOrd="0" presId="urn:microsoft.com/office/officeart/2005/8/layout/orgChart1"/>
    <dgm:cxn modelId="{0A39E60F-E07C-4C0A-8A60-B3B61D73278E}" type="presParOf" srcId="{BF29683D-BE58-41A8-82AA-95C91F92BE83}" destId="{E22DC9C0-53BD-44C5-B503-F680C11164FD}" srcOrd="0" destOrd="0" presId="urn:microsoft.com/office/officeart/2005/8/layout/orgChart1"/>
    <dgm:cxn modelId="{D39721A7-4548-4641-AD6C-BC9A3CD45A64}" type="presParOf" srcId="{BF29683D-BE58-41A8-82AA-95C91F92BE83}" destId="{086D79A9-4BFD-4CDD-B5C2-2CA42F314930}" srcOrd="1" destOrd="0" presId="urn:microsoft.com/office/officeart/2005/8/layout/orgChart1"/>
    <dgm:cxn modelId="{72884E81-10FC-4D4B-A26A-03610C013130}" type="presParOf" srcId="{F51702F7-0C98-4CC6-BA70-8F9E1261E34A}" destId="{D56731D8-C2CB-4A6C-A6F5-0922370101B1}" srcOrd="1" destOrd="0" presId="urn:microsoft.com/office/officeart/2005/8/layout/orgChart1"/>
    <dgm:cxn modelId="{D6F04099-FEA6-44E7-84F4-9C5C5FD6E3EF}" type="presParOf" srcId="{F51702F7-0C98-4CC6-BA70-8F9E1261E34A}" destId="{BE422847-B13D-4D9E-80A6-1B0EFC94FC6E}" srcOrd="2" destOrd="0" presId="urn:microsoft.com/office/officeart/2005/8/layout/orgChart1"/>
    <dgm:cxn modelId="{84B3236D-F69E-4664-AE23-BC3CDE25EC19}" type="presParOf" srcId="{B399CBCE-EF52-4994-B74B-27259183B7B1}" destId="{36FF375C-00AE-4D95-ADA9-F1DC9B1B3066}" srcOrd="2" destOrd="0" presId="urn:microsoft.com/office/officeart/2005/8/layout/orgChart1"/>
    <dgm:cxn modelId="{88751190-FDF4-485D-BAF3-390093DC52D1}" type="presParOf" srcId="{B399CBCE-EF52-4994-B74B-27259183B7B1}" destId="{E6018EFE-204C-4C33-A97B-5A597F34A6AA}" srcOrd="3" destOrd="0" presId="urn:microsoft.com/office/officeart/2005/8/layout/orgChart1"/>
    <dgm:cxn modelId="{DB73B92F-798E-4CAB-BE74-1E3232FC92BD}" type="presParOf" srcId="{E6018EFE-204C-4C33-A97B-5A597F34A6AA}" destId="{3E2BB09E-4438-4CE1-A53D-A9BF3CF3A9BA}" srcOrd="0" destOrd="0" presId="urn:microsoft.com/office/officeart/2005/8/layout/orgChart1"/>
    <dgm:cxn modelId="{E24DD508-FFDE-4536-8BBE-FF61F527878F}" type="presParOf" srcId="{3E2BB09E-4438-4CE1-A53D-A9BF3CF3A9BA}" destId="{B32AB59C-2F3E-4F7E-8343-5863E7CBFD4B}" srcOrd="0" destOrd="0" presId="urn:microsoft.com/office/officeart/2005/8/layout/orgChart1"/>
    <dgm:cxn modelId="{020BA502-C256-48DB-AEE3-5E200354F011}" type="presParOf" srcId="{3E2BB09E-4438-4CE1-A53D-A9BF3CF3A9BA}" destId="{3EBE225B-7AEA-4237-AE04-D25BF84BB10C}" srcOrd="1" destOrd="0" presId="urn:microsoft.com/office/officeart/2005/8/layout/orgChart1"/>
    <dgm:cxn modelId="{F797C6B9-544B-419C-90D5-20BBA81AE4F5}" type="presParOf" srcId="{E6018EFE-204C-4C33-A97B-5A597F34A6AA}" destId="{13B95EFB-113C-4AC4-85AE-F2D3069CA0B4}" srcOrd="1" destOrd="0" presId="urn:microsoft.com/office/officeart/2005/8/layout/orgChart1"/>
    <dgm:cxn modelId="{51BC492B-5AA8-4937-9145-1F2B5FBA5FF1}" type="presParOf" srcId="{E6018EFE-204C-4C33-A97B-5A597F34A6AA}" destId="{2E390E8F-3C36-446D-8531-C9DEE991D260}" srcOrd="2" destOrd="0" presId="urn:microsoft.com/office/officeart/2005/8/layout/orgChart1"/>
    <dgm:cxn modelId="{89F4A3EC-6F2B-444E-8FD9-08740E50A938}" type="presParOf" srcId="{B399CBCE-EF52-4994-B74B-27259183B7B1}" destId="{0D9F368E-A713-43C8-B9EE-5681884F6E23}" srcOrd="4" destOrd="0" presId="urn:microsoft.com/office/officeart/2005/8/layout/orgChart1"/>
    <dgm:cxn modelId="{1D7F3C2B-665C-4A46-908C-44A33856B7C2}" type="presParOf" srcId="{B399CBCE-EF52-4994-B74B-27259183B7B1}" destId="{EC6A3C7D-97E6-48DA-BD4E-D51972C74E85}" srcOrd="5" destOrd="0" presId="urn:microsoft.com/office/officeart/2005/8/layout/orgChart1"/>
    <dgm:cxn modelId="{F524CA87-0036-4EDF-93B8-2626512106C6}" type="presParOf" srcId="{EC6A3C7D-97E6-48DA-BD4E-D51972C74E85}" destId="{AA9D3C13-6EBB-49B6-9BAC-5F68D96BC789}" srcOrd="0" destOrd="0" presId="urn:microsoft.com/office/officeart/2005/8/layout/orgChart1"/>
    <dgm:cxn modelId="{1D33C024-18EA-48A8-811D-4BC7DDF4BA12}" type="presParOf" srcId="{AA9D3C13-6EBB-49B6-9BAC-5F68D96BC789}" destId="{36234DB8-425B-406E-89F7-54D309618AAF}" srcOrd="0" destOrd="0" presId="urn:microsoft.com/office/officeart/2005/8/layout/orgChart1"/>
    <dgm:cxn modelId="{885268F9-3A5D-4D54-90BF-6559D86E5468}" type="presParOf" srcId="{AA9D3C13-6EBB-49B6-9BAC-5F68D96BC789}" destId="{57A826BB-4BF6-4DB7-871A-E686A622DE20}" srcOrd="1" destOrd="0" presId="urn:microsoft.com/office/officeart/2005/8/layout/orgChart1"/>
    <dgm:cxn modelId="{3093818C-5745-49AF-9605-17099892E307}" type="presParOf" srcId="{EC6A3C7D-97E6-48DA-BD4E-D51972C74E85}" destId="{931AF03E-F796-4116-9396-332C5039E6E4}" srcOrd="1" destOrd="0" presId="urn:microsoft.com/office/officeart/2005/8/layout/orgChart1"/>
    <dgm:cxn modelId="{4BB345CA-5506-46C0-83FB-C781AEC065AA}" type="presParOf" srcId="{931AF03E-F796-4116-9396-332C5039E6E4}" destId="{ED049949-BDEC-48BA-8C1C-1256D3C7BB04}" srcOrd="0" destOrd="0" presId="urn:microsoft.com/office/officeart/2005/8/layout/orgChart1"/>
    <dgm:cxn modelId="{10A8F4B7-D5DB-4E3C-928A-184732B59231}" type="presParOf" srcId="{931AF03E-F796-4116-9396-332C5039E6E4}" destId="{ECD335D9-6DC8-4D5A-A697-A033C820C528}" srcOrd="1" destOrd="0" presId="urn:microsoft.com/office/officeart/2005/8/layout/orgChart1"/>
    <dgm:cxn modelId="{39AB6268-6D99-4212-B5BB-2BFB571E4A69}" type="presParOf" srcId="{ECD335D9-6DC8-4D5A-A697-A033C820C528}" destId="{B8AFD68A-7279-452B-9DB4-BA7F3FD51E98}" srcOrd="0" destOrd="0" presId="urn:microsoft.com/office/officeart/2005/8/layout/orgChart1"/>
    <dgm:cxn modelId="{540FCF5C-DC2E-4895-A5A7-B41DF1F86E25}" type="presParOf" srcId="{B8AFD68A-7279-452B-9DB4-BA7F3FD51E98}" destId="{D58CBC1A-7F75-4FE8-9E4A-58635D5796D7}" srcOrd="0" destOrd="0" presId="urn:microsoft.com/office/officeart/2005/8/layout/orgChart1"/>
    <dgm:cxn modelId="{3D5D36E4-025A-462A-8EFE-FF92636F6D39}" type="presParOf" srcId="{B8AFD68A-7279-452B-9DB4-BA7F3FD51E98}" destId="{DDFDB205-CAB0-4FA1-9AB3-954F4C4FEBC5}" srcOrd="1" destOrd="0" presId="urn:microsoft.com/office/officeart/2005/8/layout/orgChart1"/>
    <dgm:cxn modelId="{33A741D7-ABFD-4563-97ED-0E16889B57D5}" type="presParOf" srcId="{ECD335D9-6DC8-4D5A-A697-A033C820C528}" destId="{CBF51AA2-691E-47EB-BA15-9F06C67A381C}" srcOrd="1" destOrd="0" presId="urn:microsoft.com/office/officeart/2005/8/layout/orgChart1"/>
    <dgm:cxn modelId="{153769FC-B043-45D8-9D51-284681317EE7}" type="presParOf" srcId="{ECD335D9-6DC8-4D5A-A697-A033C820C528}" destId="{CED3C056-F820-4AA5-9815-3FB5F3AC7219}" srcOrd="2" destOrd="0" presId="urn:microsoft.com/office/officeart/2005/8/layout/orgChart1"/>
    <dgm:cxn modelId="{74CF293D-FAF7-4B41-B23B-14C8AE2729BC}" type="presParOf" srcId="{EC6A3C7D-97E6-48DA-BD4E-D51972C74E85}" destId="{FE5F3E47-09F9-4E9C-963A-327259CB1251}" srcOrd="2" destOrd="0" presId="urn:microsoft.com/office/officeart/2005/8/layout/orgChart1"/>
    <dgm:cxn modelId="{460222C7-3564-4E37-9F70-D2020272441D}" type="presParOf" srcId="{62E154B7-1BF1-4B91-8337-3A53F4937325}" destId="{732B1325-3FEB-4F82-81CC-B239DD9DD0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01596-F783-43AA-88A5-C0A9553E0D78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FDA944-75F3-4DB8-B02E-F5D216F384D3}">
      <dgm:prSet phldrT="[Text]" custT="1"/>
      <dgm:spPr/>
      <dgm:t>
        <a:bodyPr/>
        <a:lstStyle/>
        <a:p>
          <a:r>
            <a:rPr lang="en-US" sz="2800" dirty="0" smtClean="0"/>
            <a:t>Analgesic </a:t>
          </a:r>
          <a:endParaRPr lang="en-US" sz="2800" dirty="0"/>
        </a:p>
      </dgm:t>
    </dgm:pt>
    <dgm:pt modelId="{F1493BDF-484D-415B-9142-FB33FF5843B3}" type="parTrans" cxnId="{F9C61F35-4C74-4F9F-9991-81F9777A50E3}">
      <dgm:prSet/>
      <dgm:spPr/>
      <dgm:t>
        <a:bodyPr/>
        <a:lstStyle/>
        <a:p>
          <a:endParaRPr lang="en-US" sz="1600"/>
        </a:p>
      </dgm:t>
    </dgm:pt>
    <dgm:pt modelId="{0E5F3CAC-1E7C-4536-A241-60602131537F}" type="sibTrans" cxnId="{F9C61F35-4C74-4F9F-9991-81F9777A50E3}">
      <dgm:prSet/>
      <dgm:spPr/>
      <dgm:t>
        <a:bodyPr/>
        <a:lstStyle/>
        <a:p>
          <a:endParaRPr lang="en-US" sz="1600"/>
        </a:p>
      </dgm:t>
    </dgm:pt>
    <dgm:pt modelId="{410C56A4-3083-4A63-A853-E450408FC12F}">
      <dgm:prSet phldrT="[Text]" custT="1"/>
      <dgm:spPr/>
      <dgm:t>
        <a:bodyPr/>
        <a:lstStyle/>
        <a:p>
          <a:r>
            <a:rPr lang="en-US" sz="2400" dirty="0" smtClean="0"/>
            <a:t>Opioid  agent </a:t>
          </a:r>
          <a:endParaRPr lang="en-US" sz="2400" dirty="0"/>
        </a:p>
      </dgm:t>
    </dgm:pt>
    <dgm:pt modelId="{1F2BA9F8-1B63-4922-BBC8-5795EC8DD343}" type="parTrans" cxnId="{93C1A04F-292C-4F7F-8A8E-4272ECE3B047}">
      <dgm:prSet/>
      <dgm:spPr/>
      <dgm:t>
        <a:bodyPr/>
        <a:lstStyle/>
        <a:p>
          <a:endParaRPr lang="en-US" sz="1600"/>
        </a:p>
      </dgm:t>
    </dgm:pt>
    <dgm:pt modelId="{76AF8641-824D-488A-8B59-08722D7D5853}" type="sibTrans" cxnId="{93C1A04F-292C-4F7F-8A8E-4272ECE3B047}">
      <dgm:prSet/>
      <dgm:spPr/>
      <dgm:t>
        <a:bodyPr/>
        <a:lstStyle/>
        <a:p>
          <a:endParaRPr lang="en-US" sz="1600"/>
        </a:p>
      </dgm:t>
    </dgm:pt>
    <dgm:pt modelId="{C430A0D4-B673-4E6A-ADE6-D2D7AB5CAD0F}">
      <dgm:prSet phldrT="[Text]" custT="1"/>
      <dgm:spPr/>
      <dgm:t>
        <a:bodyPr/>
        <a:lstStyle/>
        <a:p>
          <a:r>
            <a:rPr lang="en-US" sz="2000" dirty="0" smtClean="0"/>
            <a:t>Non-opioid agent </a:t>
          </a:r>
          <a:endParaRPr lang="en-US" sz="2000" dirty="0"/>
        </a:p>
      </dgm:t>
    </dgm:pt>
    <dgm:pt modelId="{1A7D657C-5E8C-4EA1-B009-B1A204A54689}" type="parTrans" cxnId="{D5CAE6F7-113E-4594-B574-3935A1A72B33}">
      <dgm:prSet/>
      <dgm:spPr/>
      <dgm:t>
        <a:bodyPr/>
        <a:lstStyle/>
        <a:p>
          <a:endParaRPr lang="en-US" sz="1600"/>
        </a:p>
      </dgm:t>
    </dgm:pt>
    <dgm:pt modelId="{6A1096A2-5AAE-4288-9DD4-C6BF8D19CA4A}" type="sibTrans" cxnId="{D5CAE6F7-113E-4594-B574-3935A1A72B33}">
      <dgm:prSet/>
      <dgm:spPr/>
      <dgm:t>
        <a:bodyPr/>
        <a:lstStyle/>
        <a:p>
          <a:endParaRPr lang="en-US" sz="1600"/>
        </a:p>
      </dgm:t>
    </dgm:pt>
    <dgm:pt modelId="{BCAF001F-5F32-4B8B-BCC5-FFDEC2D981F6}">
      <dgm:prSet phldrT="[Text]" custT="1"/>
      <dgm:spPr/>
      <dgm:t>
        <a:bodyPr/>
        <a:lstStyle/>
        <a:p>
          <a:r>
            <a:rPr lang="en-US" sz="2800" dirty="0" smtClean="0"/>
            <a:t>NSAID </a:t>
          </a:r>
          <a:endParaRPr lang="en-US" sz="2800" dirty="0"/>
        </a:p>
      </dgm:t>
    </dgm:pt>
    <dgm:pt modelId="{C4B2FBF3-4579-4068-BD58-BBEF4388406C}" type="parTrans" cxnId="{2E02635A-E2A2-408E-A5D0-B1FD200652BE}">
      <dgm:prSet/>
      <dgm:spPr/>
      <dgm:t>
        <a:bodyPr/>
        <a:lstStyle/>
        <a:p>
          <a:endParaRPr lang="en-US" sz="1600"/>
        </a:p>
      </dgm:t>
    </dgm:pt>
    <dgm:pt modelId="{B6799841-2126-4AFA-B6AF-FE36CACD67C0}" type="sibTrans" cxnId="{2E02635A-E2A2-408E-A5D0-B1FD200652BE}">
      <dgm:prSet/>
      <dgm:spPr/>
      <dgm:t>
        <a:bodyPr/>
        <a:lstStyle/>
        <a:p>
          <a:endParaRPr lang="en-US" sz="1600"/>
        </a:p>
      </dgm:t>
    </dgm:pt>
    <dgm:pt modelId="{4D2CC903-64D4-497C-813F-B0300A8F632B}">
      <dgm:prSet custT="1"/>
      <dgm:spPr/>
      <dgm:t>
        <a:bodyPr/>
        <a:lstStyle/>
        <a:p>
          <a:r>
            <a:rPr lang="en-US" sz="2000" dirty="0" smtClean="0"/>
            <a:t>Other agent e.g. </a:t>
          </a:r>
        </a:p>
        <a:p>
          <a:r>
            <a:rPr lang="en-US" sz="2000" dirty="0" smtClean="0"/>
            <a:t>Local anesthetics  </a:t>
          </a:r>
        </a:p>
      </dgm:t>
    </dgm:pt>
    <dgm:pt modelId="{8FB67ADA-EE78-4F5E-8768-E9937443DB18}" type="parTrans" cxnId="{76353AA0-52D0-43F4-B19B-1729BCFC5142}">
      <dgm:prSet/>
      <dgm:spPr/>
      <dgm:t>
        <a:bodyPr/>
        <a:lstStyle/>
        <a:p>
          <a:endParaRPr lang="en-US" sz="1600"/>
        </a:p>
      </dgm:t>
    </dgm:pt>
    <dgm:pt modelId="{4DA4111D-0737-45C5-8EAB-1C2DB3AC14B0}" type="sibTrans" cxnId="{76353AA0-52D0-43F4-B19B-1729BCFC5142}">
      <dgm:prSet/>
      <dgm:spPr/>
      <dgm:t>
        <a:bodyPr/>
        <a:lstStyle/>
        <a:p>
          <a:endParaRPr lang="en-US" sz="1600"/>
        </a:p>
      </dgm:t>
    </dgm:pt>
    <dgm:pt modelId="{61D253EE-DB54-44D4-B77F-A05ADED69DE0}" type="pres">
      <dgm:prSet presAssocID="{F0B01596-F783-43AA-88A5-C0A9553E0D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14F808-D8CE-43EE-8CB5-18D2811FB76A}" type="pres">
      <dgm:prSet presAssocID="{1AFDA944-75F3-4DB8-B02E-F5D216F384D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043C2B8-9CAA-4F00-B329-D05F9B33E98F}" type="pres">
      <dgm:prSet presAssocID="{1AFDA944-75F3-4DB8-B02E-F5D216F384D3}" presName="rootComposite1" presStyleCnt="0"/>
      <dgm:spPr/>
      <dgm:t>
        <a:bodyPr/>
        <a:lstStyle/>
        <a:p>
          <a:endParaRPr lang="en-US"/>
        </a:p>
      </dgm:t>
    </dgm:pt>
    <dgm:pt modelId="{8D36704E-678D-4681-8B69-3B6253BCF8E2}" type="pres">
      <dgm:prSet presAssocID="{1AFDA944-75F3-4DB8-B02E-F5D216F384D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828215-C89D-410E-B95E-5B98821E3A4D}" type="pres">
      <dgm:prSet presAssocID="{1AFDA944-75F3-4DB8-B02E-F5D216F384D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C1677B-D087-46E8-A142-7D9B4690E530}" type="pres">
      <dgm:prSet presAssocID="{1AFDA944-75F3-4DB8-B02E-F5D216F384D3}" presName="hierChild2" presStyleCnt="0"/>
      <dgm:spPr/>
      <dgm:t>
        <a:bodyPr/>
        <a:lstStyle/>
        <a:p>
          <a:endParaRPr lang="en-US"/>
        </a:p>
      </dgm:t>
    </dgm:pt>
    <dgm:pt modelId="{235EC16C-B3E5-480F-B944-EB412B8F0491}" type="pres">
      <dgm:prSet presAssocID="{1F2BA9F8-1B63-4922-BBC8-5795EC8DD34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FDA4A57-E45C-40CA-AD71-67E9E3211AFC}" type="pres">
      <dgm:prSet presAssocID="{410C56A4-3083-4A63-A853-E450408FC12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541798-BAC7-4F3A-B0A3-0E63ED938C9E}" type="pres">
      <dgm:prSet presAssocID="{410C56A4-3083-4A63-A853-E450408FC12F}" presName="rootComposite" presStyleCnt="0"/>
      <dgm:spPr/>
      <dgm:t>
        <a:bodyPr/>
        <a:lstStyle/>
        <a:p>
          <a:endParaRPr lang="en-US"/>
        </a:p>
      </dgm:t>
    </dgm:pt>
    <dgm:pt modelId="{72760F97-A5DF-460E-895B-F938E746CB22}" type="pres">
      <dgm:prSet presAssocID="{410C56A4-3083-4A63-A853-E450408FC12F}" presName="rootText" presStyleLbl="node2" presStyleIdx="0" presStyleCnt="2" custScaleX="94237" custLinFactX="-18246" custLinFactNeighborX="-100000" custLinFactNeighborY="306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1BE048-A2B6-492F-8EEA-53D0F9D2838A}" type="pres">
      <dgm:prSet presAssocID="{410C56A4-3083-4A63-A853-E450408FC12F}" presName="rootConnector" presStyleLbl="node2" presStyleIdx="0" presStyleCnt="2"/>
      <dgm:spPr/>
      <dgm:t>
        <a:bodyPr/>
        <a:lstStyle/>
        <a:p>
          <a:endParaRPr lang="en-US"/>
        </a:p>
      </dgm:t>
    </dgm:pt>
    <dgm:pt modelId="{5E540ECC-E7BA-4201-BAB5-E2A1DA1AE045}" type="pres">
      <dgm:prSet presAssocID="{410C56A4-3083-4A63-A853-E450408FC12F}" presName="hierChild4" presStyleCnt="0"/>
      <dgm:spPr/>
      <dgm:t>
        <a:bodyPr/>
        <a:lstStyle/>
        <a:p>
          <a:endParaRPr lang="en-US"/>
        </a:p>
      </dgm:t>
    </dgm:pt>
    <dgm:pt modelId="{BEC7F9F9-B8E3-42F6-9AD3-5823B0B79E97}" type="pres">
      <dgm:prSet presAssocID="{410C56A4-3083-4A63-A853-E450408FC12F}" presName="hierChild5" presStyleCnt="0"/>
      <dgm:spPr/>
      <dgm:t>
        <a:bodyPr/>
        <a:lstStyle/>
        <a:p>
          <a:endParaRPr lang="en-US"/>
        </a:p>
      </dgm:t>
    </dgm:pt>
    <dgm:pt modelId="{23EE2C5A-0186-46B2-ACB6-7A7D19730263}" type="pres">
      <dgm:prSet presAssocID="{1A7D657C-5E8C-4EA1-B009-B1A204A5468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3BA7D1E-CA9E-45A3-B6D8-666EBDED6CF6}" type="pres">
      <dgm:prSet presAssocID="{C430A0D4-B673-4E6A-ADE6-D2D7AB5CAD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B9D0B65-BEFC-45D7-ACC7-F9529110B655}" type="pres">
      <dgm:prSet presAssocID="{C430A0D4-B673-4E6A-ADE6-D2D7AB5CAD0F}" presName="rootComposite" presStyleCnt="0"/>
      <dgm:spPr/>
      <dgm:t>
        <a:bodyPr/>
        <a:lstStyle/>
        <a:p>
          <a:endParaRPr lang="en-US"/>
        </a:p>
      </dgm:t>
    </dgm:pt>
    <dgm:pt modelId="{723600A5-F64C-410B-8DCC-07B41C7C5007}" type="pres">
      <dgm:prSet presAssocID="{C430A0D4-B673-4E6A-ADE6-D2D7AB5CAD0F}" presName="rootText" presStyleLbl="node2" presStyleIdx="1" presStyleCnt="2" custLinFactNeighborX="41768" custLinFactNeighborY="29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F1330-BFEE-4A2A-A919-F3980800AE84}" type="pres">
      <dgm:prSet presAssocID="{C430A0D4-B673-4E6A-ADE6-D2D7AB5CAD0F}" presName="rootConnector" presStyleLbl="node2" presStyleIdx="1" presStyleCnt="2"/>
      <dgm:spPr/>
      <dgm:t>
        <a:bodyPr/>
        <a:lstStyle/>
        <a:p>
          <a:endParaRPr lang="en-US"/>
        </a:p>
      </dgm:t>
    </dgm:pt>
    <dgm:pt modelId="{FAEA4B19-794A-4972-9B89-053C9DCF1014}" type="pres">
      <dgm:prSet presAssocID="{C430A0D4-B673-4E6A-ADE6-D2D7AB5CAD0F}" presName="hierChild4" presStyleCnt="0"/>
      <dgm:spPr/>
      <dgm:t>
        <a:bodyPr/>
        <a:lstStyle/>
        <a:p>
          <a:endParaRPr lang="en-US"/>
        </a:p>
      </dgm:t>
    </dgm:pt>
    <dgm:pt modelId="{6823F1E4-E359-4C74-B049-BB86892C3155}" type="pres">
      <dgm:prSet presAssocID="{C4B2FBF3-4579-4068-BD58-BBEF4388406C}" presName="Name37" presStyleLbl="parChTrans1D3" presStyleIdx="0" presStyleCnt="2"/>
      <dgm:spPr/>
      <dgm:t>
        <a:bodyPr/>
        <a:lstStyle/>
        <a:p>
          <a:endParaRPr lang="en-US"/>
        </a:p>
      </dgm:t>
    </dgm:pt>
    <dgm:pt modelId="{77EA44C7-1F2D-4C18-B6B4-24D4C0563FE7}" type="pres">
      <dgm:prSet presAssocID="{BCAF001F-5F32-4B8B-BCC5-FFDEC2D981F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65A4CD9-AA1E-4F10-841B-F91A41B4C2F5}" type="pres">
      <dgm:prSet presAssocID="{BCAF001F-5F32-4B8B-BCC5-FFDEC2D981F6}" presName="rootComposite" presStyleCnt="0"/>
      <dgm:spPr/>
      <dgm:t>
        <a:bodyPr/>
        <a:lstStyle/>
        <a:p>
          <a:endParaRPr lang="en-US"/>
        </a:p>
      </dgm:t>
    </dgm:pt>
    <dgm:pt modelId="{1926C855-1078-4C13-849D-B12AD0128681}" type="pres">
      <dgm:prSet presAssocID="{BCAF001F-5F32-4B8B-BCC5-FFDEC2D981F6}" presName="rootText" presStyleLbl="node3" presStyleIdx="0" presStyleCnt="2" custLinFactY="12996" custLinFactNeighborX="-8714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92F3F3-C135-4C61-B65E-C865A95D001C}" type="pres">
      <dgm:prSet presAssocID="{BCAF001F-5F32-4B8B-BCC5-FFDEC2D981F6}" presName="rootConnector" presStyleLbl="node3" presStyleIdx="0" presStyleCnt="2"/>
      <dgm:spPr/>
      <dgm:t>
        <a:bodyPr/>
        <a:lstStyle/>
        <a:p>
          <a:endParaRPr lang="en-US"/>
        </a:p>
      </dgm:t>
    </dgm:pt>
    <dgm:pt modelId="{A8662680-F520-454A-8CDA-58E51CF15E85}" type="pres">
      <dgm:prSet presAssocID="{BCAF001F-5F32-4B8B-BCC5-FFDEC2D981F6}" presName="hierChild4" presStyleCnt="0"/>
      <dgm:spPr/>
      <dgm:t>
        <a:bodyPr/>
        <a:lstStyle/>
        <a:p>
          <a:endParaRPr lang="en-US"/>
        </a:p>
      </dgm:t>
    </dgm:pt>
    <dgm:pt modelId="{0DED1207-FB65-4170-82C0-B8B75C795F7C}" type="pres">
      <dgm:prSet presAssocID="{BCAF001F-5F32-4B8B-BCC5-FFDEC2D981F6}" presName="hierChild5" presStyleCnt="0"/>
      <dgm:spPr/>
      <dgm:t>
        <a:bodyPr/>
        <a:lstStyle/>
        <a:p>
          <a:endParaRPr lang="en-US"/>
        </a:p>
      </dgm:t>
    </dgm:pt>
    <dgm:pt modelId="{36DB2719-9CDB-4392-BE46-75FE404BC1EF}" type="pres">
      <dgm:prSet presAssocID="{8FB67ADA-EE78-4F5E-8768-E9937443DB18}" presName="Name37" presStyleLbl="parChTrans1D3" presStyleIdx="1" presStyleCnt="2"/>
      <dgm:spPr/>
      <dgm:t>
        <a:bodyPr/>
        <a:lstStyle/>
        <a:p>
          <a:endParaRPr lang="en-US"/>
        </a:p>
      </dgm:t>
    </dgm:pt>
    <dgm:pt modelId="{C13060BA-C343-44E3-A615-9FA1C98CE036}" type="pres">
      <dgm:prSet presAssocID="{4D2CC903-64D4-497C-813F-B0300A8F632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C87C5F6-1C41-4E08-89CA-B538AC7A3E5B}" type="pres">
      <dgm:prSet presAssocID="{4D2CC903-64D4-497C-813F-B0300A8F632B}" presName="rootComposite" presStyleCnt="0"/>
      <dgm:spPr/>
      <dgm:t>
        <a:bodyPr/>
        <a:lstStyle/>
        <a:p>
          <a:endParaRPr lang="en-US"/>
        </a:p>
      </dgm:t>
    </dgm:pt>
    <dgm:pt modelId="{0E12BFAC-4384-4686-98AE-657FDCBD273B}" type="pres">
      <dgm:prSet presAssocID="{4D2CC903-64D4-497C-813F-B0300A8F632B}" presName="rootText" presStyleLbl="node3" presStyleIdx="1" presStyleCnt="2" custScaleX="137806" custLinFactX="6616" custLinFactNeighborX="100000" custLinFactNeighborY="-290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E14094-489D-4471-B910-9831B955812C}" type="pres">
      <dgm:prSet presAssocID="{4D2CC903-64D4-497C-813F-B0300A8F632B}" presName="rootConnector" presStyleLbl="node3" presStyleIdx="1" presStyleCnt="2"/>
      <dgm:spPr/>
      <dgm:t>
        <a:bodyPr/>
        <a:lstStyle/>
        <a:p>
          <a:endParaRPr lang="en-US"/>
        </a:p>
      </dgm:t>
    </dgm:pt>
    <dgm:pt modelId="{9F7D9D08-144C-44EB-A38F-ED7A71D23E84}" type="pres">
      <dgm:prSet presAssocID="{4D2CC903-64D4-497C-813F-B0300A8F632B}" presName="hierChild4" presStyleCnt="0"/>
      <dgm:spPr/>
      <dgm:t>
        <a:bodyPr/>
        <a:lstStyle/>
        <a:p>
          <a:endParaRPr lang="en-US"/>
        </a:p>
      </dgm:t>
    </dgm:pt>
    <dgm:pt modelId="{8B352651-53A0-4001-B6F6-32877CD13B0A}" type="pres">
      <dgm:prSet presAssocID="{4D2CC903-64D4-497C-813F-B0300A8F632B}" presName="hierChild5" presStyleCnt="0"/>
      <dgm:spPr/>
      <dgm:t>
        <a:bodyPr/>
        <a:lstStyle/>
        <a:p>
          <a:endParaRPr lang="en-US"/>
        </a:p>
      </dgm:t>
    </dgm:pt>
    <dgm:pt modelId="{468E384B-0B5F-4172-B26D-3904D4E4E547}" type="pres">
      <dgm:prSet presAssocID="{C430A0D4-B673-4E6A-ADE6-D2D7AB5CAD0F}" presName="hierChild5" presStyleCnt="0"/>
      <dgm:spPr/>
      <dgm:t>
        <a:bodyPr/>
        <a:lstStyle/>
        <a:p>
          <a:endParaRPr lang="en-US"/>
        </a:p>
      </dgm:t>
    </dgm:pt>
    <dgm:pt modelId="{7936B00D-92CF-4D4C-BE9C-D252D1A4182E}" type="pres">
      <dgm:prSet presAssocID="{1AFDA944-75F3-4DB8-B02E-F5D216F384D3}" presName="hierChild3" presStyleCnt="0"/>
      <dgm:spPr/>
      <dgm:t>
        <a:bodyPr/>
        <a:lstStyle/>
        <a:p>
          <a:endParaRPr lang="en-US"/>
        </a:p>
      </dgm:t>
    </dgm:pt>
  </dgm:ptLst>
  <dgm:cxnLst>
    <dgm:cxn modelId="{828015F7-1707-4170-81FC-55BCDCB619E2}" type="presOf" srcId="{C430A0D4-B673-4E6A-ADE6-D2D7AB5CAD0F}" destId="{EF4F1330-BFEE-4A2A-A919-F3980800AE84}" srcOrd="1" destOrd="0" presId="urn:microsoft.com/office/officeart/2005/8/layout/orgChart1"/>
    <dgm:cxn modelId="{BC2AB99A-88A9-4EB3-A56A-7E551D5F77E2}" type="presOf" srcId="{BCAF001F-5F32-4B8B-BCC5-FFDEC2D981F6}" destId="{3292F3F3-C135-4C61-B65E-C865A95D001C}" srcOrd="1" destOrd="0" presId="urn:microsoft.com/office/officeart/2005/8/layout/orgChart1"/>
    <dgm:cxn modelId="{A54D4BBF-7337-4DC4-8DAB-411BA3F8E402}" type="presOf" srcId="{F0B01596-F783-43AA-88A5-C0A9553E0D78}" destId="{61D253EE-DB54-44D4-B77F-A05ADED69DE0}" srcOrd="0" destOrd="0" presId="urn:microsoft.com/office/officeart/2005/8/layout/orgChart1"/>
    <dgm:cxn modelId="{F6FE1283-B9C1-4FFF-97C6-F69681218F3D}" type="presOf" srcId="{1F2BA9F8-1B63-4922-BBC8-5795EC8DD343}" destId="{235EC16C-B3E5-480F-B944-EB412B8F0491}" srcOrd="0" destOrd="0" presId="urn:microsoft.com/office/officeart/2005/8/layout/orgChart1"/>
    <dgm:cxn modelId="{DCB083C2-1EB1-44B5-885D-4C0071EDA710}" type="presOf" srcId="{1A7D657C-5E8C-4EA1-B009-B1A204A54689}" destId="{23EE2C5A-0186-46B2-ACB6-7A7D19730263}" srcOrd="0" destOrd="0" presId="urn:microsoft.com/office/officeart/2005/8/layout/orgChart1"/>
    <dgm:cxn modelId="{76353AA0-52D0-43F4-B19B-1729BCFC5142}" srcId="{C430A0D4-B673-4E6A-ADE6-D2D7AB5CAD0F}" destId="{4D2CC903-64D4-497C-813F-B0300A8F632B}" srcOrd="1" destOrd="0" parTransId="{8FB67ADA-EE78-4F5E-8768-E9937443DB18}" sibTransId="{4DA4111D-0737-45C5-8EAB-1C2DB3AC14B0}"/>
    <dgm:cxn modelId="{6DB63333-BD5F-4025-BB7E-080AD693AAD9}" type="presOf" srcId="{410C56A4-3083-4A63-A853-E450408FC12F}" destId="{72760F97-A5DF-460E-895B-F938E746CB22}" srcOrd="0" destOrd="0" presId="urn:microsoft.com/office/officeart/2005/8/layout/orgChart1"/>
    <dgm:cxn modelId="{8B4EB903-E94F-417E-9C3B-6A2B1EF4C8FF}" type="presOf" srcId="{C4B2FBF3-4579-4068-BD58-BBEF4388406C}" destId="{6823F1E4-E359-4C74-B049-BB86892C3155}" srcOrd="0" destOrd="0" presId="urn:microsoft.com/office/officeart/2005/8/layout/orgChart1"/>
    <dgm:cxn modelId="{93C1A04F-292C-4F7F-8A8E-4272ECE3B047}" srcId="{1AFDA944-75F3-4DB8-B02E-F5D216F384D3}" destId="{410C56A4-3083-4A63-A853-E450408FC12F}" srcOrd="0" destOrd="0" parTransId="{1F2BA9F8-1B63-4922-BBC8-5795EC8DD343}" sibTransId="{76AF8641-824D-488A-8B59-08722D7D5853}"/>
    <dgm:cxn modelId="{2848B36F-9D51-4C00-9B80-6489169142CB}" type="presOf" srcId="{1AFDA944-75F3-4DB8-B02E-F5D216F384D3}" destId="{8D36704E-678D-4681-8B69-3B6253BCF8E2}" srcOrd="0" destOrd="0" presId="urn:microsoft.com/office/officeart/2005/8/layout/orgChart1"/>
    <dgm:cxn modelId="{FD4645DE-0777-4795-8E86-3A11E4F3A565}" type="presOf" srcId="{4D2CC903-64D4-497C-813F-B0300A8F632B}" destId="{0E12BFAC-4384-4686-98AE-657FDCBD273B}" srcOrd="0" destOrd="0" presId="urn:microsoft.com/office/officeart/2005/8/layout/orgChart1"/>
    <dgm:cxn modelId="{BC96EE5A-9E16-4089-84E5-2B4EFACF013A}" type="presOf" srcId="{1AFDA944-75F3-4DB8-B02E-F5D216F384D3}" destId="{4C828215-C89D-410E-B95E-5B98821E3A4D}" srcOrd="1" destOrd="0" presId="urn:microsoft.com/office/officeart/2005/8/layout/orgChart1"/>
    <dgm:cxn modelId="{EE646FF8-5FC9-44CA-9984-D09BA98096A6}" type="presOf" srcId="{8FB67ADA-EE78-4F5E-8768-E9937443DB18}" destId="{36DB2719-9CDB-4392-BE46-75FE404BC1EF}" srcOrd="0" destOrd="0" presId="urn:microsoft.com/office/officeart/2005/8/layout/orgChart1"/>
    <dgm:cxn modelId="{87DFBC6A-3217-46A5-9FED-1B20F082A8A3}" type="presOf" srcId="{410C56A4-3083-4A63-A853-E450408FC12F}" destId="{281BE048-A2B6-492F-8EEA-53D0F9D2838A}" srcOrd="1" destOrd="0" presId="urn:microsoft.com/office/officeart/2005/8/layout/orgChart1"/>
    <dgm:cxn modelId="{B044BD36-DFA0-4398-9F95-59FCE8F1FCD6}" type="presOf" srcId="{C430A0D4-B673-4E6A-ADE6-D2D7AB5CAD0F}" destId="{723600A5-F64C-410B-8DCC-07B41C7C5007}" srcOrd="0" destOrd="0" presId="urn:microsoft.com/office/officeart/2005/8/layout/orgChart1"/>
    <dgm:cxn modelId="{01A2ABC4-36FC-4219-A28E-80266D9E52D7}" type="presOf" srcId="{BCAF001F-5F32-4B8B-BCC5-FFDEC2D981F6}" destId="{1926C855-1078-4C13-849D-B12AD0128681}" srcOrd="0" destOrd="0" presId="urn:microsoft.com/office/officeart/2005/8/layout/orgChart1"/>
    <dgm:cxn modelId="{D5CAE6F7-113E-4594-B574-3935A1A72B33}" srcId="{1AFDA944-75F3-4DB8-B02E-F5D216F384D3}" destId="{C430A0D4-B673-4E6A-ADE6-D2D7AB5CAD0F}" srcOrd="1" destOrd="0" parTransId="{1A7D657C-5E8C-4EA1-B009-B1A204A54689}" sibTransId="{6A1096A2-5AAE-4288-9DD4-C6BF8D19CA4A}"/>
    <dgm:cxn modelId="{F9C61F35-4C74-4F9F-9991-81F9777A50E3}" srcId="{F0B01596-F783-43AA-88A5-C0A9553E0D78}" destId="{1AFDA944-75F3-4DB8-B02E-F5D216F384D3}" srcOrd="0" destOrd="0" parTransId="{F1493BDF-484D-415B-9142-FB33FF5843B3}" sibTransId="{0E5F3CAC-1E7C-4536-A241-60602131537F}"/>
    <dgm:cxn modelId="{2E02635A-E2A2-408E-A5D0-B1FD200652BE}" srcId="{C430A0D4-B673-4E6A-ADE6-D2D7AB5CAD0F}" destId="{BCAF001F-5F32-4B8B-BCC5-FFDEC2D981F6}" srcOrd="0" destOrd="0" parTransId="{C4B2FBF3-4579-4068-BD58-BBEF4388406C}" sibTransId="{B6799841-2126-4AFA-B6AF-FE36CACD67C0}"/>
    <dgm:cxn modelId="{4D045684-7199-4C4A-81C9-588E7D2473EF}" type="presOf" srcId="{4D2CC903-64D4-497C-813F-B0300A8F632B}" destId="{29E14094-489D-4471-B910-9831B955812C}" srcOrd="1" destOrd="0" presId="urn:microsoft.com/office/officeart/2005/8/layout/orgChart1"/>
    <dgm:cxn modelId="{BD0ADB53-0806-4A0E-97FE-E0EB29EE2C2C}" type="presParOf" srcId="{61D253EE-DB54-44D4-B77F-A05ADED69DE0}" destId="{9514F808-D8CE-43EE-8CB5-18D2811FB76A}" srcOrd="0" destOrd="0" presId="urn:microsoft.com/office/officeart/2005/8/layout/orgChart1"/>
    <dgm:cxn modelId="{FCD8C1AB-E66D-4BA5-9D83-B7966DF87945}" type="presParOf" srcId="{9514F808-D8CE-43EE-8CB5-18D2811FB76A}" destId="{D043C2B8-9CAA-4F00-B329-D05F9B33E98F}" srcOrd="0" destOrd="0" presId="urn:microsoft.com/office/officeart/2005/8/layout/orgChart1"/>
    <dgm:cxn modelId="{D6B1F8D2-01E7-49A0-804B-457625B58EF2}" type="presParOf" srcId="{D043C2B8-9CAA-4F00-B329-D05F9B33E98F}" destId="{8D36704E-678D-4681-8B69-3B6253BCF8E2}" srcOrd="0" destOrd="0" presId="urn:microsoft.com/office/officeart/2005/8/layout/orgChart1"/>
    <dgm:cxn modelId="{6AE656B8-DE61-46A4-94FA-457FD47E20B5}" type="presParOf" srcId="{D043C2B8-9CAA-4F00-B329-D05F9B33E98F}" destId="{4C828215-C89D-410E-B95E-5B98821E3A4D}" srcOrd="1" destOrd="0" presId="urn:microsoft.com/office/officeart/2005/8/layout/orgChart1"/>
    <dgm:cxn modelId="{83815595-FAA0-413B-A525-70EF5B6A3928}" type="presParOf" srcId="{9514F808-D8CE-43EE-8CB5-18D2811FB76A}" destId="{E2C1677B-D087-46E8-A142-7D9B4690E530}" srcOrd="1" destOrd="0" presId="urn:microsoft.com/office/officeart/2005/8/layout/orgChart1"/>
    <dgm:cxn modelId="{32AD8E97-F4ED-4C3A-A7FE-CA92556D27E0}" type="presParOf" srcId="{E2C1677B-D087-46E8-A142-7D9B4690E530}" destId="{235EC16C-B3E5-480F-B944-EB412B8F0491}" srcOrd="0" destOrd="0" presId="urn:microsoft.com/office/officeart/2005/8/layout/orgChart1"/>
    <dgm:cxn modelId="{A12BA2BD-7C0F-4AD7-92BA-1983F6FCDA29}" type="presParOf" srcId="{E2C1677B-D087-46E8-A142-7D9B4690E530}" destId="{5FDA4A57-E45C-40CA-AD71-67E9E3211AFC}" srcOrd="1" destOrd="0" presId="urn:microsoft.com/office/officeart/2005/8/layout/orgChart1"/>
    <dgm:cxn modelId="{F4A8F781-2D36-4E00-8094-2D858D2D91C7}" type="presParOf" srcId="{5FDA4A57-E45C-40CA-AD71-67E9E3211AFC}" destId="{05541798-BAC7-4F3A-B0A3-0E63ED938C9E}" srcOrd="0" destOrd="0" presId="urn:microsoft.com/office/officeart/2005/8/layout/orgChart1"/>
    <dgm:cxn modelId="{88A4A0D4-E834-41EC-8558-2BDE10E80DE9}" type="presParOf" srcId="{05541798-BAC7-4F3A-B0A3-0E63ED938C9E}" destId="{72760F97-A5DF-460E-895B-F938E746CB22}" srcOrd="0" destOrd="0" presId="urn:microsoft.com/office/officeart/2005/8/layout/orgChart1"/>
    <dgm:cxn modelId="{85521959-5D18-4D0C-96F7-BCA334837CBB}" type="presParOf" srcId="{05541798-BAC7-4F3A-B0A3-0E63ED938C9E}" destId="{281BE048-A2B6-492F-8EEA-53D0F9D2838A}" srcOrd="1" destOrd="0" presId="urn:microsoft.com/office/officeart/2005/8/layout/orgChart1"/>
    <dgm:cxn modelId="{6799F0D3-792C-4F1F-ABE8-DEF502101D48}" type="presParOf" srcId="{5FDA4A57-E45C-40CA-AD71-67E9E3211AFC}" destId="{5E540ECC-E7BA-4201-BAB5-E2A1DA1AE045}" srcOrd="1" destOrd="0" presId="urn:microsoft.com/office/officeart/2005/8/layout/orgChart1"/>
    <dgm:cxn modelId="{8CA41DAC-48E4-490F-AC18-69F0B6F27F8A}" type="presParOf" srcId="{5FDA4A57-E45C-40CA-AD71-67E9E3211AFC}" destId="{BEC7F9F9-B8E3-42F6-9AD3-5823B0B79E97}" srcOrd="2" destOrd="0" presId="urn:microsoft.com/office/officeart/2005/8/layout/orgChart1"/>
    <dgm:cxn modelId="{ADC30DE7-7360-469A-BA02-FFC6DFF11549}" type="presParOf" srcId="{E2C1677B-D087-46E8-A142-7D9B4690E530}" destId="{23EE2C5A-0186-46B2-ACB6-7A7D19730263}" srcOrd="2" destOrd="0" presId="urn:microsoft.com/office/officeart/2005/8/layout/orgChart1"/>
    <dgm:cxn modelId="{DC77F926-5597-448B-A151-E9E821BBA9DD}" type="presParOf" srcId="{E2C1677B-D087-46E8-A142-7D9B4690E530}" destId="{E3BA7D1E-CA9E-45A3-B6D8-666EBDED6CF6}" srcOrd="3" destOrd="0" presId="urn:microsoft.com/office/officeart/2005/8/layout/orgChart1"/>
    <dgm:cxn modelId="{746BEF92-C007-4424-88EB-36D32B47D4BA}" type="presParOf" srcId="{E3BA7D1E-CA9E-45A3-B6D8-666EBDED6CF6}" destId="{7B9D0B65-BEFC-45D7-ACC7-F9529110B655}" srcOrd="0" destOrd="0" presId="urn:microsoft.com/office/officeart/2005/8/layout/orgChart1"/>
    <dgm:cxn modelId="{0D2366BE-B7A4-494A-ACF4-197E52CDA437}" type="presParOf" srcId="{7B9D0B65-BEFC-45D7-ACC7-F9529110B655}" destId="{723600A5-F64C-410B-8DCC-07B41C7C5007}" srcOrd="0" destOrd="0" presId="urn:microsoft.com/office/officeart/2005/8/layout/orgChart1"/>
    <dgm:cxn modelId="{8DE3520A-D719-42AC-8ED9-637E39BE00D4}" type="presParOf" srcId="{7B9D0B65-BEFC-45D7-ACC7-F9529110B655}" destId="{EF4F1330-BFEE-4A2A-A919-F3980800AE84}" srcOrd="1" destOrd="0" presId="urn:microsoft.com/office/officeart/2005/8/layout/orgChart1"/>
    <dgm:cxn modelId="{4310B122-419C-427E-88F4-7F9D8EDA0A73}" type="presParOf" srcId="{E3BA7D1E-CA9E-45A3-B6D8-666EBDED6CF6}" destId="{FAEA4B19-794A-4972-9B89-053C9DCF1014}" srcOrd="1" destOrd="0" presId="urn:microsoft.com/office/officeart/2005/8/layout/orgChart1"/>
    <dgm:cxn modelId="{D42A4F50-1697-4773-BAB7-E6919004F9A4}" type="presParOf" srcId="{FAEA4B19-794A-4972-9B89-053C9DCF1014}" destId="{6823F1E4-E359-4C74-B049-BB86892C3155}" srcOrd="0" destOrd="0" presId="urn:microsoft.com/office/officeart/2005/8/layout/orgChart1"/>
    <dgm:cxn modelId="{4BF3860C-D3F1-4852-93A1-1DB5DDBA0820}" type="presParOf" srcId="{FAEA4B19-794A-4972-9B89-053C9DCF1014}" destId="{77EA44C7-1F2D-4C18-B6B4-24D4C0563FE7}" srcOrd="1" destOrd="0" presId="urn:microsoft.com/office/officeart/2005/8/layout/orgChart1"/>
    <dgm:cxn modelId="{35BB62A8-66B3-42F3-8B1A-CB74AB48A0C9}" type="presParOf" srcId="{77EA44C7-1F2D-4C18-B6B4-24D4C0563FE7}" destId="{C65A4CD9-AA1E-4F10-841B-F91A41B4C2F5}" srcOrd="0" destOrd="0" presId="urn:microsoft.com/office/officeart/2005/8/layout/orgChart1"/>
    <dgm:cxn modelId="{68460637-6BD5-46AE-979C-0C4AA16675D1}" type="presParOf" srcId="{C65A4CD9-AA1E-4F10-841B-F91A41B4C2F5}" destId="{1926C855-1078-4C13-849D-B12AD0128681}" srcOrd="0" destOrd="0" presId="urn:microsoft.com/office/officeart/2005/8/layout/orgChart1"/>
    <dgm:cxn modelId="{5FDE9EEC-365B-43B4-977B-611F0DE8BC64}" type="presParOf" srcId="{C65A4CD9-AA1E-4F10-841B-F91A41B4C2F5}" destId="{3292F3F3-C135-4C61-B65E-C865A95D001C}" srcOrd="1" destOrd="0" presId="urn:microsoft.com/office/officeart/2005/8/layout/orgChart1"/>
    <dgm:cxn modelId="{3ABF8EBF-3DA7-4DD7-9DC3-D3D4180B95D0}" type="presParOf" srcId="{77EA44C7-1F2D-4C18-B6B4-24D4C0563FE7}" destId="{A8662680-F520-454A-8CDA-58E51CF15E85}" srcOrd="1" destOrd="0" presId="urn:microsoft.com/office/officeart/2005/8/layout/orgChart1"/>
    <dgm:cxn modelId="{9BED91E3-178C-41E6-8E52-7EAF6D11BC2A}" type="presParOf" srcId="{77EA44C7-1F2D-4C18-B6B4-24D4C0563FE7}" destId="{0DED1207-FB65-4170-82C0-B8B75C795F7C}" srcOrd="2" destOrd="0" presId="urn:microsoft.com/office/officeart/2005/8/layout/orgChart1"/>
    <dgm:cxn modelId="{F61F679C-9245-4605-A6A4-618E6B1019A9}" type="presParOf" srcId="{FAEA4B19-794A-4972-9B89-053C9DCF1014}" destId="{36DB2719-9CDB-4392-BE46-75FE404BC1EF}" srcOrd="2" destOrd="0" presId="urn:microsoft.com/office/officeart/2005/8/layout/orgChart1"/>
    <dgm:cxn modelId="{921A2EE7-109E-42F5-9EBE-076486C63969}" type="presParOf" srcId="{FAEA4B19-794A-4972-9B89-053C9DCF1014}" destId="{C13060BA-C343-44E3-A615-9FA1C98CE036}" srcOrd="3" destOrd="0" presId="urn:microsoft.com/office/officeart/2005/8/layout/orgChart1"/>
    <dgm:cxn modelId="{4733D723-4F79-4F16-B88B-F9C27B1950F5}" type="presParOf" srcId="{C13060BA-C343-44E3-A615-9FA1C98CE036}" destId="{8C87C5F6-1C41-4E08-89CA-B538AC7A3E5B}" srcOrd="0" destOrd="0" presId="urn:microsoft.com/office/officeart/2005/8/layout/orgChart1"/>
    <dgm:cxn modelId="{93B95E6E-B8B0-4B45-9478-ED43F78F142F}" type="presParOf" srcId="{8C87C5F6-1C41-4E08-89CA-B538AC7A3E5B}" destId="{0E12BFAC-4384-4686-98AE-657FDCBD273B}" srcOrd="0" destOrd="0" presId="urn:microsoft.com/office/officeart/2005/8/layout/orgChart1"/>
    <dgm:cxn modelId="{26A570ED-BA08-41AE-AE43-2ED2E5097CAE}" type="presParOf" srcId="{8C87C5F6-1C41-4E08-89CA-B538AC7A3E5B}" destId="{29E14094-489D-4471-B910-9831B955812C}" srcOrd="1" destOrd="0" presId="urn:microsoft.com/office/officeart/2005/8/layout/orgChart1"/>
    <dgm:cxn modelId="{8FF23D50-7CD4-4DF0-B157-38D3523035EA}" type="presParOf" srcId="{C13060BA-C343-44E3-A615-9FA1C98CE036}" destId="{9F7D9D08-144C-44EB-A38F-ED7A71D23E84}" srcOrd="1" destOrd="0" presId="urn:microsoft.com/office/officeart/2005/8/layout/orgChart1"/>
    <dgm:cxn modelId="{92349BE5-6681-4BD3-969F-1ACAA0DF3ECA}" type="presParOf" srcId="{C13060BA-C343-44E3-A615-9FA1C98CE036}" destId="{8B352651-53A0-4001-B6F6-32877CD13B0A}" srcOrd="2" destOrd="0" presId="urn:microsoft.com/office/officeart/2005/8/layout/orgChart1"/>
    <dgm:cxn modelId="{59CC54AF-55AE-4B50-9111-4BD6D15DFC30}" type="presParOf" srcId="{E3BA7D1E-CA9E-45A3-B6D8-666EBDED6CF6}" destId="{468E384B-0B5F-4172-B26D-3904D4E4E547}" srcOrd="2" destOrd="0" presId="urn:microsoft.com/office/officeart/2005/8/layout/orgChart1"/>
    <dgm:cxn modelId="{73D56B6E-BE72-4A55-B8FC-CD1F73E6CB21}" type="presParOf" srcId="{9514F808-D8CE-43EE-8CB5-18D2811FB76A}" destId="{7936B00D-92CF-4D4C-BE9C-D252D1A418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2C6A48-19C9-49F3-BDFA-BCD9EC08E7C6}" type="doc">
      <dgm:prSet loTypeId="urn:microsoft.com/office/officeart/2005/8/layout/hierarchy1" loCatId="hierarchy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B4869533-29CF-4A76-8917-D5F07EC6CCC0}">
      <dgm:prSet phldrT="[Text]"/>
      <dgm:spPr/>
      <dgm:t>
        <a:bodyPr/>
        <a:lstStyle/>
        <a:p>
          <a:pPr rtl="1"/>
          <a:r>
            <a:rPr lang="en-US"/>
            <a:t>local anesthetics </a:t>
          </a:r>
          <a:endParaRPr lang="ar-SA"/>
        </a:p>
      </dgm:t>
    </dgm:pt>
    <dgm:pt modelId="{7D1B7A1A-A2AD-4AF0-A534-64167A1CB2D9}" type="parTrans" cxnId="{95EB5AA6-1224-447F-8771-D3C4AA7C0DDB}">
      <dgm:prSet/>
      <dgm:spPr/>
      <dgm:t>
        <a:bodyPr/>
        <a:lstStyle/>
        <a:p>
          <a:pPr rtl="1"/>
          <a:endParaRPr lang="ar-SA"/>
        </a:p>
      </dgm:t>
    </dgm:pt>
    <dgm:pt modelId="{5EB4151B-3D9F-44CA-B11A-2C5B9B0D1253}" type="sibTrans" cxnId="{95EB5AA6-1224-447F-8771-D3C4AA7C0DDB}">
      <dgm:prSet/>
      <dgm:spPr/>
      <dgm:t>
        <a:bodyPr/>
        <a:lstStyle/>
        <a:p>
          <a:pPr rtl="1"/>
          <a:endParaRPr lang="ar-SA"/>
        </a:p>
      </dgm:t>
    </dgm:pt>
    <dgm:pt modelId="{37212315-1844-4249-BF09-62815F6F731F}">
      <dgm:prSet phldrT="[Text]"/>
      <dgm:spPr/>
      <dgm:t>
        <a:bodyPr/>
        <a:lstStyle/>
        <a:p>
          <a:pPr rtl="1"/>
          <a:r>
            <a:rPr lang="en-US" dirty="0" smtClean="0"/>
            <a:t>Esters </a:t>
          </a:r>
          <a:endParaRPr lang="ar-SA" dirty="0"/>
        </a:p>
      </dgm:t>
    </dgm:pt>
    <dgm:pt modelId="{894680BF-D0B2-43E3-8F5E-D38D7F44CCD2}" type="parTrans" cxnId="{47DF2040-300D-4DBE-ADD9-BD080AF3051F}">
      <dgm:prSet/>
      <dgm:spPr/>
      <dgm:t>
        <a:bodyPr/>
        <a:lstStyle/>
        <a:p>
          <a:pPr rtl="1"/>
          <a:endParaRPr lang="ar-SA"/>
        </a:p>
      </dgm:t>
    </dgm:pt>
    <dgm:pt modelId="{4C3CA19A-F836-4533-9FE1-136783BA3A8F}" type="sibTrans" cxnId="{47DF2040-300D-4DBE-ADD9-BD080AF3051F}">
      <dgm:prSet/>
      <dgm:spPr/>
      <dgm:t>
        <a:bodyPr/>
        <a:lstStyle/>
        <a:p>
          <a:pPr rtl="1"/>
          <a:endParaRPr lang="ar-SA"/>
        </a:p>
      </dgm:t>
    </dgm:pt>
    <dgm:pt modelId="{A315747B-BDD7-4C2F-883E-7B4CEE554CE6}">
      <dgm:prSet phldrT="[Text]"/>
      <dgm:spPr/>
      <dgm:t>
        <a:bodyPr/>
        <a:lstStyle/>
        <a:p>
          <a:pPr rtl="1"/>
          <a:r>
            <a:rPr lang="en-US" b="1" dirty="0"/>
            <a:t>long action </a:t>
          </a:r>
          <a:r>
            <a:rPr lang="en-US" dirty="0"/>
            <a:t>(</a:t>
          </a:r>
          <a:r>
            <a:rPr lang="en-US" dirty="0" err="1"/>
            <a:t>tetracaine</a:t>
          </a:r>
          <a:r>
            <a:rPr lang="en-US" dirty="0"/>
            <a:t>)</a:t>
          </a:r>
          <a:endParaRPr lang="ar-SA" dirty="0"/>
        </a:p>
      </dgm:t>
    </dgm:pt>
    <dgm:pt modelId="{6AC138A9-8BB6-4544-8B76-B31091DBE1BE}" type="parTrans" cxnId="{9908692E-112D-472B-BA57-B1CE8727B5E4}">
      <dgm:prSet/>
      <dgm:spPr/>
      <dgm:t>
        <a:bodyPr/>
        <a:lstStyle/>
        <a:p>
          <a:pPr rtl="1"/>
          <a:endParaRPr lang="ar-SA"/>
        </a:p>
      </dgm:t>
    </dgm:pt>
    <dgm:pt modelId="{5B7784D1-2054-4FAC-9545-C82C2485FAAF}" type="sibTrans" cxnId="{9908692E-112D-472B-BA57-B1CE8727B5E4}">
      <dgm:prSet/>
      <dgm:spPr/>
      <dgm:t>
        <a:bodyPr/>
        <a:lstStyle/>
        <a:p>
          <a:pPr rtl="1"/>
          <a:endParaRPr lang="ar-SA"/>
        </a:p>
      </dgm:t>
    </dgm:pt>
    <dgm:pt modelId="{FAA3A57F-365F-4399-AAD2-AF8B2C435448}">
      <dgm:prSet phldrT="[Text]"/>
      <dgm:spPr/>
      <dgm:t>
        <a:bodyPr/>
        <a:lstStyle/>
        <a:p>
          <a:pPr rtl="1"/>
          <a:r>
            <a:rPr lang="en-US" b="1" dirty="0"/>
            <a:t>short action </a:t>
          </a:r>
          <a:r>
            <a:rPr lang="en-US" dirty="0"/>
            <a:t>(procaine)</a:t>
          </a:r>
          <a:endParaRPr lang="ar-SA" dirty="0"/>
        </a:p>
      </dgm:t>
    </dgm:pt>
    <dgm:pt modelId="{5FAC2B45-D01F-4047-A883-47C47AE8C374}" type="parTrans" cxnId="{B3B6981F-0EC3-4333-8A8A-2EBA8803AA2A}">
      <dgm:prSet/>
      <dgm:spPr/>
      <dgm:t>
        <a:bodyPr/>
        <a:lstStyle/>
        <a:p>
          <a:pPr rtl="1"/>
          <a:endParaRPr lang="ar-SA"/>
        </a:p>
      </dgm:t>
    </dgm:pt>
    <dgm:pt modelId="{2BA369B3-AF5A-4A66-911B-CF83D6AB072C}" type="sibTrans" cxnId="{B3B6981F-0EC3-4333-8A8A-2EBA8803AA2A}">
      <dgm:prSet/>
      <dgm:spPr/>
      <dgm:t>
        <a:bodyPr/>
        <a:lstStyle/>
        <a:p>
          <a:pPr rtl="1"/>
          <a:endParaRPr lang="ar-SA"/>
        </a:p>
      </dgm:t>
    </dgm:pt>
    <dgm:pt modelId="{DF016187-D1AF-47E9-B75A-77E3BB952BA1}">
      <dgm:prSet phldrT="[Text]"/>
      <dgm:spPr/>
      <dgm:t>
        <a:bodyPr/>
        <a:lstStyle/>
        <a:p>
          <a:pPr rtl="1"/>
          <a:r>
            <a:rPr lang="en-US" dirty="0" smtClean="0"/>
            <a:t>Amides </a:t>
          </a:r>
          <a:endParaRPr lang="ar-SA" dirty="0"/>
        </a:p>
      </dgm:t>
    </dgm:pt>
    <dgm:pt modelId="{D714F92A-6357-4134-881A-C3B7F4231699}" type="parTrans" cxnId="{54A7559D-A8C1-43BD-A3B6-3EB5D7EC85D3}">
      <dgm:prSet/>
      <dgm:spPr/>
      <dgm:t>
        <a:bodyPr/>
        <a:lstStyle/>
        <a:p>
          <a:pPr rtl="1"/>
          <a:endParaRPr lang="ar-SA"/>
        </a:p>
      </dgm:t>
    </dgm:pt>
    <dgm:pt modelId="{E1F7D478-5149-48C2-8B93-66F524F5819A}" type="sibTrans" cxnId="{54A7559D-A8C1-43BD-A3B6-3EB5D7EC85D3}">
      <dgm:prSet/>
      <dgm:spPr/>
      <dgm:t>
        <a:bodyPr/>
        <a:lstStyle/>
        <a:p>
          <a:pPr rtl="1"/>
          <a:endParaRPr lang="ar-SA"/>
        </a:p>
      </dgm:t>
    </dgm:pt>
    <dgm:pt modelId="{65D5E7CB-2444-4A88-A851-78EF67359A67}">
      <dgm:prSet phldrT="[Text]"/>
      <dgm:spPr/>
      <dgm:t>
        <a:bodyPr/>
        <a:lstStyle/>
        <a:p>
          <a:pPr rtl="1"/>
          <a:r>
            <a:rPr lang="en-US" b="1" dirty="0"/>
            <a:t>long action </a:t>
          </a:r>
          <a:r>
            <a:rPr lang="en-US" dirty="0"/>
            <a:t>(</a:t>
          </a:r>
          <a:r>
            <a:rPr lang="en-US" dirty="0" err="1"/>
            <a:t>bupivacine</a:t>
          </a:r>
          <a:r>
            <a:rPr lang="en-US" dirty="0"/>
            <a:t>, </a:t>
          </a:r>
          <a:r>
            <a:rPr lang="en-US" dirty="0" err="1"/>
            <a:t>ropivacine</a:t>
          </a:r>
          <a:r>
            <a:rPr lang="en-US" dirty="0"/>
            <a:t>)</a:t>
          </a:r>
          <a:endParaRPr lang="ar-SA" dirty="0"/>
        </a:p>
      </dgm:t>
    </dgm:pt>
    <dgm:pt modelId="{7EF1F503-065E-49F9-981B-BB91B6AD52FD}" type="parTrans" cxnId="{C58D786E-A312-4D03-ACB0-2C95F0006084}">
      <dgm:prSet/>
      <dgm:spPr/>
      <dgm:t>
        <a:bodyPr/>
        <a:lstStyle/>
        <a:p>
          <a:pPr rtl="1"/>
          <a:endParaRPr lang="ar-SA"/>
        </a:p>
      </dgm:t>
    </dgm:pt>
    <dgm:pt modelId="{58368BE2-0611-439F-8C85-F34C7DAC2822}" type="sibTrans" cxnId="{C58D786E-A312-4D03-ACB0-2C95F0006084}">
      <dgm:prSet/>
      <dgm:spPr/>
      <dgm:t>
        <a:bodyPr/>
        <a:lstStyle/>
        <a:p>
          <a:pPr rtl="1"/>
          <a:endParaRPr lang="ar-SA"/>
        </a:p>
      </dgm:t>
    </dgm:pt>
    <dgm:pt modelId="{E006546C-26BE-490C-96E4-D0F3DA859AAC}">
      <dgm:prSet/>
      <dgm:spPr/>
      <dgm:t>
        <a:bodyPr/>
        <a:lstStyle/>
        <a:p>
          <a:pPr rtl="1"/>
          <a:r>
            <a:rPr lang="en-US" b="1" dirty="0"/>
            <a:t>medium action </a:t>
          </a:r>
          <a:r>
            <a:rPr lang="en-US" dirty="0"/>
            <a:t>(</a:t>
          </a:r>
          <a:r>
            <a:rPr lang="en-US" dirty="0" err="1"/>
            <a:t>lidocaine</a:t>
          </a:r>
          <a:r>
            <a:rPr lang="en-US" dirty="0"/>
            <a:t>)</a:t>
          </a:r>
          <a:endParaRPr lang="ar-SA" dirty="0"/>
        </a:p>
      </dgm:t>
    </dgm:pt>
    <dgm:pt modelId="{932424CB-D413-4B0A-9B24-D522E7CEE52A}" type="parTrans" cxnId="{95F52147-9B69-4995-B7AD-C44D79E8DAE3}">
      <dgm:prSet/>
      <dgm:spPr/>
      <dgm:t>
        <a:bodyPr/>
        <a:lstStyle/>
        <a:p>
          <a:pPr rtl="1"/>
          <a:endParaRPr lang="ar-SA"/>
        </a:p>
      </dgm:t>
    </dgm:pt>
    <dgm:pt modelId="{C43EDBF6-F02B-48F6-9D03-5A73197B743F}" type="sibTrans" cxnId="{95F52147-9B69-4995-B7AD-C44D79E8DAE3}">
      <dgm:prSet/>
      <dgm:spPr/>
      <dgm:t>
        <a:bodyPr/>
        <a:lstStyle/>
        <a:p>
          <a:pPr rtl="1"/>
          <a:endParaRPr lang="ar-SA"/>
        </a:p>
      </dgm:t>
    </dgm:pt>
    <dgm:pt modelId="{1FA61E80-5121-4D8D-BC30-B8788FCEF91F}">
      <dgm:prSet/>
      <dgm:spPr/>
      <dgm:t>
        <a:bodyPr/>
        <a:lstStyle/>
        <a:p>
          <a:pPr rtl="1"/>
          <a:r>
            <a:rPr lang="en-US" b="1" dirty="0"/>
            <a:t>surface action </a:t>
          </a:r>
          <a:r>
            <a:rPr lang="en-US" dirty="0"/>
            <a:t>(benzocaine, cocaine)</a:t>
          </a:r>
          <a:endParaRPr lang="ar-SA" dirty="0"/>
        </a:p>
      </dgm:t>
    </dgm:pt>
    <dgm:pt modelId="{00210C2C-FF1D-4E5D-A388-CFEA015FE3C0}" type="parTrans" cxnId="{229A7A02-F6CC-4B2D-BB37-B8F71227E099}">
      <dgm:prSet/>
      <dgm:spPr/>
      <dgm:t>
        <a:bodyPr/>
        <a:lstStyle/>
        <a:p>
          <a:pPr rtl="1"/>
          <a:endParaRPr lang="ar-SA"/>
        </a:p>
      </dgm:t>
    </dgm:pt>
    <dgm:pt modelId="{45F078A9-8EF6-470E-BA11-25E029759226}" type="sibTrans" cxnId="{229A7A02-F6CC-4B2D-BB37-B8F71227E099}">
      <dgm:prSet/>
      <dgm:spPr/>
      <dgm:t>
        <a:bodyPr/>
        <a:lstStyle/>
        <a:p>
          <a:pPr rtl="1"/>
          <a:endParaRPr lang="ar-SA"/>
        </a:p>
      </dgm:t>
    </dgm:pt>
    <dgm:pt modelId="{ACACC8C3-619D-45CB-9795-3EA2E5F5421C}" type="pres">
      <dgm:prSet presAssocID="{CD2C6A48-19C9-49F3-BDFA-BCD9EC08E7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BC297BF-9C74-4209-90A9-115AD15A5C30}" type="pres">
      <dgm:prSet presAssocID="{B4869533-29CF-4A76-8917-D5F07EC6CCC0}" presName="hierRoot1" presStyleCnt="0"/>
      <dgm:spPr/>
    </dgm:pt>
    <dgm:pt modelId="{9FF401C2-568D-4F5A-A824-842F08A14C3E}" type="pres">
      <dgm:prSet presAssocID="{B4869533-29CF-4A76-8917-D5F07EC6CCC0}" presName="composite" presStyleCnt="0"/>
      <dgm:spPr/>
    </dgm:pt>
    <dgm:pt modelId="{15313C7B-E26E-40C1-AFA7-ED574D271E14}" type="pres">
      <dgm:prSet presAssocID="{B4869533-29CF-4A76-8917-D5F07EC6CCC0}" presName="background" presStyleLbl="node0" presStyleIdx="0" presStyleCn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F7FF414C-C5AA-49A2-B498-850F7B1B3F77}" type="pres">
      <dgm:prSet presAssocID="{B4869533-29CF-4A76-8917-D5F07EC6CCC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052EB4D-397A-4454-AB13-4648A146C5D1}" type="pres">
      <dgm:prSet presAssocID="{B4869533-29CF-4A76-8917-D5F07EC6CCC0}" presName="hierChild2" presStyleCnt="0"/>
      <dgm:spPr/>
    </dgm:pt>
    <dgm:pt modelId="{CFC5387A-D62C-4FD1-A821-D8E2C4093F87}" type="pres">
      <dgm:prSet presAssocID="{894680BF-D0B2-43E3-8F5E-D38D7F44CCD2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35457364-FB4C-4D8E-B7E3-BF68BFAC980D}" type="pres">
      <dgm:prSet presAssocID="{37212315-1844-4249-BF09-62815F6F731F}" presName="hierRoot2" presStyleCnt="0"/>
      <dgm:spPr/>
    </dgm:pt>
    <dgm:pt modelId="{A6DA0CBA-8F17-48E5-BC3A-1784AA25ED18}" type="pres">
      <dgm:prSet presAssocID="{37212315-1844-4249-BF09-62815F6F731F}" presName="composite2" presStyleCnt="0"/>
      <dgm:spPr/>
    </dgm:pt>
    <dgm:pt modelId="{2942BFF8-B50D-4612-9E47-2ABDA22BAC32}" type="pres">
      <dgm:prSet presAssocID="{37212315-1844-4249-BF09-62815F6F731F}" presName="background2" presStyleLbl="node2" presStyleIdx="0" presStyleCnt="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0BC76699-3CF4-4B5D-8813-90EF49BA500F}" type="pres">
      <dgm:prSet presAssocID="{37212315-1844-4249-BF09-62815F6F731F}" presName="text2" presStyleLbl="fgAcc2" presStyleIdx="0" presStyleCnt="2" custLinFactNeighborX="-89377" custLinFactNeighborY="96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41F6F66-8F96-4AF2-8368-2DA35F8564BF}" type="pres">
      <dgm:prSet presAssocID="{37212315-1844-4249-BF09-62815F6F731F}" presName="hierChild3" presStyleCnt="0"/>
      <dgm:spPr/>
    </dgm:pt>
    <dgm:pt modelId="{E417A499-7CDF-4E2C-BB12-A83ED4CED254}" type="pres">
      <dgm:prSet presAssocID="{6AC138A9-8BB6-4544-8B76-B31091DBE1BE}" presName="Name17" presStyleLbl="parChTrans1D3" presStyleIdx="0" presStyleCnt="5"/>
      <dgm:spPr/>
      <dgm:t>
        <a:bodyPr/>
        <a:lstStyle/>
        <a:p>
          <a:pPr rtl="1"/>
          <a:endParaRPr lang="ar-SA"/>
        </a:p>
      </dgm:t>
    </dgm:pt>
    <dgm:pt modelId="{7BA91608-4BD9-45F9-BE54-417226116D01}" type="pres">
      <dgm:prSet presAssocID="{A315747B-BDD7-4C2F-883E-7B4CEE554CE6}" presName="hierRoot3" presStyleCnt="0"/>
      <dgm:spPr/>
    </dgm:pt>
    <dgm:pt modelId="{565F6454-67E6-4CBC-BC3D-6EFA8B2A6F0F}" type="pres">
      <dgm:prSet presAssocID="{A315747B-BDD7-4C2F-883E-7B4CEE554CE6}" presName="composite3" presStyleCnt="0"/>
      <dgm:spPr/>
    </dgm:pt>
    <dgm:pt modelId="{8A9F3ECB-B457-40A6-874C-C52476F1F66B}" type="pres">
      <dgm:prSet presAssocID="{A315747B-BDD7-4C2F-883E-7B4CEE554CE6}" presName="background3" presStyleLbl="node3" presStyleIdx="0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ABB5E7FE-3FD4-40F5-9B2C-79F28D5096F1}" type="pres">
      <dgm:prSet presAssocID="{A315747B-BDD7-4C2F-883E-7B4CEE554CE6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9D1CEE4-B5FC-4A7B-B189-9156DD266272}" type="pres">
      <dgm:prSet presAssocID="{A315747B-BDD7-4C2F-883E-7B4CEE554CE6}" presName="hierChild4" presStyleCnt="0"/>
      <dgm:spPr/>
    </dgm:pt>
    <dgm:pt modelId="{9EB8AAF8-6FD1-4856-A0D5-4402BF3F04E5}" type="pres">
      <dgm:prSet presAssocID="{5FAC2B45-D01F-4047-A883-47C47AE8C374}" presName="Name17" presStyleLbl="parChTrans1D3" presStyleIdx="1" presStyleCnt="5"/>
      <dgm:spPr/>
      <dgm:t>
        <a:bodyPr/>
        <a:lstStyle/>
        <a:p>
          <a:pPr rtl="1"/>
          <a:endParaRPr lang="ar-SA"/>
        </a:p>
      </dgm:t>
    </dgm:pt>
    <dgm:pt modelId="{A99F66D0-EA29-4824-AA94-BB5A7FD1D0E7}" type="pres">
      <dgm:prSet presAssocID="{FAA3A57F-365F-4399-AAD2-AF8B2C435448}" presName="hierRoot3" presStyleCnt="0"/>
      <dgm:spPr/>
    </dgm:pt>
    <dgm:pt modelId="{43931D4E-C448-44FA-81BF-842851DA72CE}" type="pres">
      <dgm:prSet presAssocID="{FAA3A57F-365F-4399-AAD2-AF8B2C435448}" presName="composite3" presStyleCnt="0"/>
      <dgm:spPr/>
    </dgm:pt>
    <dgm:pt modelId="{3FE83609-7267-4C95-9C23-2801E1234A59}" type="pres">
      <dgm:prSet presAssocID="{FAA3A57F-365F-4399-AAD2-AF8B2C435448}" presName="background3" presStyleLbl="node3" presStyleIdx="1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F12AF6BD-BBE4-4D6C-8BCE-0D6362159693}" type="pres">
      <dgm:prSet presAssocID="{FAA3A57F-365F-4399-AAD2-AF8B2C435448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291529A-66B5-4093-B4B5-F5A74EE0A8CD}" type="pres">
      <dgm:prSet presAssocID="{FAA3A57F-365F-4399-AAD2-AF8B2C435448}" presName="hierChild4" presStyleCnt="0"/>
      <dgm:spPr/>
    </dgm:pt>
    <dgm:pt modelId="{F76B72DA-21B1-4CAF-8F44-E81F72E03967}" type="pres">
      <dgm:prSet presAssocID="{00210C2C-FF1D-4E5D-A388-CFEA015FE3C0}" presName="Name17" presStyleLbl="parChTrans1D3" presStyleIdx="2" presStyleCnt="5"/>
      <dgm:spPr/>
      <dgm:t>
        <a:bodyPr/>
        <a:lstStyle/>
        <a:p>
          <a:pPr rtl="1"/>
          <a:endParaRPr lang="ar-SA"/>
        </a:p>
      </dgm:t>
    </dgm:pt>
    <dgm:pt modelId="{694B8657-F50A-4D51-9185-96995A7FD810}" type="pres">
      <dgm:prSet presAssocID="{1FA61E80-5121-4D8D-BC30-B8788FCEF91F}" presName="hierRoot3" presStyleCnt="0"/>
      <dgm:spPr/>
    </dgm:pt>
    <dgm:pt modelId="{16D72BD0-5D73-4F28-A7FB-2D520FDE702B}" type="pres">
      <dgm:prSet presAssocID="{1FA61E80-5121-4D8D-BC30-B8788FCEF91F}" presName="composite3" presStyleCnt="0"/>
      <dgm:spPr/>
    </dgm:pt>
    <dgm:pt modelId="{31866661-C992-41F4-8F26-BC4A2169752A}" type="pres">
      <dgm:prSet presAssocID="{1FA61E80-5121-4D8D-BC30-B8788FCEF91F}" presName="background3" presStyleLbl="node3" presStyleIdx="2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79A9A2DC-4B65-4966-BADC-3607AA9008C6}" type="pres">
      <dgm:prSet presAssocID="{1FA61E80-5121-4D8D-BC30-B8788FCEF91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1E98D46-D742-46E5-A0C3-D932F900445B}" type="pres">
      <dgm:prSet presAssocID="{1FA61E80-5121-4D8D-BC30-B8788FCEF91F}" presName="hierChild4" presStyleCnt="0"/>
      <dgm:spPr/>
    </dgm:pt>
    <dgm:pt modelId="{3D6E3A9F-BD60-45DD-B08D-86F966DDAAD6}" type="pres">
      <dgm:prSet presAssocID="{D714F92A-6357-4134-881A-C3B7F4231699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4816658D-853F-45A0-A86A-CD6D552C6CC0}" type="pres">
      <dgm:prSet presAssocID="{DF016187-D1AF-47E9-B75A-77E3BB952BA1}" presName="hierRoot2" presStyleCnt="0"/>
      <dgm:spPr/>
    </dgm:pt>
    <dgm:pt modelId="{B8D3890A-EFA3-47E9-A8C5-A6CCFF901EFC}" type="pres">
      <dgm:prSet presAssocID="{DF016187-D1AF-47E9-B75A-77E3BB952BA1}" presName="composite2" presStyleCnt="0"/>
      <dgm:spPr/>
    </dgm:pt>
    <dgm:pt modelId="{7D9BB534-1122-40C6-877C-E812151E9D30}" type="pres">
      <dgm:prSet presAssocID="{DF016187-D1AF-47E9-B75A-77E3BB952BA1}" presName="background2" presStyleLbl="node2" presStyleIdx="1" presStyleCnt="2"/>
      <dgm:spPr/>
    </dgm:pt>
    <dgm:pt modelId="{F727CAA0-2AA7-42D6-B6EF-8931234909AE}" type="pres">
      <dgm:prSet presAssocID="{DF016187-D1AF-47E9-B75A-77E3BB952BA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FC8F891-22D3-4890-8FE6-2DCDF06279DB}" type="pres">
      <dgm:prSet presAssocID="{DF016187-D1AF-47E9-B75A-77E3BB952BA1}" presName="hierChild3" presStyleCnt="0"/>
      <dgm:spPr/>
    </dgm:pt>
    <dgm:pt modelId="{3FBA9195-3C65-4895-A6AD-7136721B2D17}" type="pres">
      <dgm:prSet presAssocID="{7EF1F503-065E-49F9-981B-BB91B6AD52FD}" presName="Name17" presStyleLbl="parChTrans1D3" presStyleIdx="3" presStyleCnt="5"/>
      <dgm:spPr/>
      <dgm:t>
        <a:bodyPr/>
        <a:lstStyle/>
        <a:p>
          <a:pPr rtl="1"/>
          <a:endParaRPr lang="ar-SA"/>
        </a:p>
      </dgm:t>
    </dgm:pt>
    <dgm:pt modelId="{1FD608F6-8152-4AF3-AE57-5E2BD9EAE692}" type="pres">
      <dgm:prSet presAssocID="{65D5E7CB-2444-4A88-A851-78EF67359A67}" presName="hierRoot3" presStyleCnt="0"/>
      <dgm:spPr/>
    </dgm:pt>
    <dgm:pt modelId="{6918F915-9DEE-4320-BA54-95626A011A80}" type="pres">
      <dgm:prSet presAssocID="{65D5E7CB-2444-4A88-A851-78EF67359A67}" presName="composite3" presStyleCnt="0"/>
      <dgm:spPr/>
    </dgm:pt>
    <dgm:pt modelId="{92C18AEE-2E0D-41BC-B376-F04CAA65073E}" type="pres">
      <dgm:prSet presAssocID="{65D5E7CB-2444-4A88-A851-78EF67359A67}" presName="background3" presStyleLbl="node3" presStyleIdx="3" presStyleCnt="5"/>
      <dgm:spPr/>
    </dgm:pt>
    <dgm:pt modelId="{FB5C2DF4-97F0-41E8-B78A-59E43B984E5D}" type="pres">
      <dgm:prSet presAssocID="{65D5E7CB-2444-4A88-A851-78EF67359A6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3857701-AC88-4627-AB64-485DF564AD8D}" type="pres">
      <dgm:prSet presAssocID="{65D5E7CB-2444-4A88-A851-78EF67359A67}" presName="hierChild4" presStyleCnt="0"/>
      <dgm:spPr/>
    </dgm:pt>
    <dgm:pt modelId="{FF2ACA74-AEBB-4377-B67E-7B3F73D205EB}" type="pres">
      <dgm:prSet presAssocID="{932424CB-D413-4B0A-9B24-D522E7CEE52A}" presName="Name17" presStyleLbl="parChTrans1D3" presStyleIdx="4" presStyleCnt="5"/>
      <dgm:spPr/>
      <dgm:t>
        <a:bodyPr/>
        <a:lstStyle/>
        <a:p>
          <a:pPr rtl="1"/>
          <a:endParaRPr lang="ar-SA"/>
        </a:p>
      </dgm:t>
    </dgm:pt>
    <dgm:pt modelId="{A4A1FA8C-691F-4A4F-9468-90C2D4C9D8AB}" type="pres">
      <dgm:prSet presAssocID="{E006546C-26BE-490C-96E4-D0F3DA859AAC}" presName="hierRoot3" presStyleCnt="0"/>
      <dgm:spPr/>
    </dgm:pt>
    <dgm:pt modelId="{D9C9604F-CCAA-40E5-9549-215F66234A54}" type="pres">
      <dgm:prSet presAssocID="{E006546C-26BE-490C-96E4-D0F3DA859AAC}" presName="composite3" presStyleCnt="0"/>
      <dgm:spPr/>
    </dgm:pt>
    <dgm:pt modelId="{08E6DB66-C05F-43DE-BC80-D03FC4E2F120}" type="pres">
      <dgm:prSet presAssocID="{E006546C-26BE-490C-96E4-D0F3DA859AAC}" presName="background3" presStyleLbl="node3" presStyleIdx="4" presStyleCnt="5"/>
      <dgm:spPr/>
    </dgm:pt>
    <dgm:pt modelId="{549840AF-FCF9-4F40-BB9A-8F91125D069E}" type="pres">
      <dgm:prSet presAssocID="{E006546C-26BE-490C-96E4-D0F3DA859AAC}" presName="text3" presStyleLbl="fgAcc3" presStyleIdx="4" presStyleCnt="5" custScaleX="11992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2DB9D0D-FACB-4B8E-83BF-0BB6B8F2EFD3}" type="pres">
      <dgm:prSet presAssocID="{E006546C-26BE-490C-96E4-D0F3DA859AAC}" presName="hierChild4" presStyleCnt="0"/>
      <dgm:spPr/>
    </dgm:pt>
  </dgm:ptLst>
  <dgm:cxnLst>
    <dgm:cxn modelId="{BB1B69BE-3E64-4F87-BF8C-20754C76F62C}" type="presOf" srcId="{1FA61E80-5121-4D8D-BC30-B8788FCEF91F}" destId="{79A9A2DC-4B65-4966-BADC-3607AA9008C6}" srcOrd="0" destOrd="0" presId="urn:microsoft.com/office/officeart/2005/8/layout/hierarchy1"/>
    <dgm:cxn modelId="{B3B6981F-0EC3-4333-8A8A-2EBA8803AA2A}" srcId="{37212315-1844-4249-BF09-62815F6F731F}" destId="{FAA3A57F-365F-4399-AAD2-AF8B2C435448}" srcOrd="1" destOrd="0" parTransId="{5FAC2B45-D01F-4047-A883-47C47AE8C374}" sibTransId="{2BA369B3-AF5A-4A66-911B-CF83D6AB072C}"/>
    <dgm:cxn modelId="{E2C19204-31A8-4982-8B2E-1F9212A8CEAD}" type="presOf" srcId="{D714F92A-6357-4134-881A-C3B7F4231699}" destId="{3D6E3A9F-BD60-45DD-B08D-86F966DDAAD6}" srcOrd="0" destOrd="0" presId="urn:microsoft.com/office/officeart/2005/8/layout/hierarchy1"/>
    <dgm:cxn modelId="{5B57A912-E127-48E8-BA7A-E0DB8E49E31D}" type="presOf" srcId="{DF016187-D1AF-47E9-B75A-77E3BB952BA1}" destId="{F727CAA0-2AA7-42D6-B6EF-8931234909AE}" srcOrd="0" destOrd="0" presId="urn:microsoft.com/office/officeart/2005/8/layout/hierarchy1"/>
    <dgm:cxn modelId="{0074DFF7-4C65-46E9-8C3A-217223F986BD}" type="presOf" srcId="{FAA3A57F-365F-4399-AAD2-AF8B2C435448}" destId="{F12AF6BD-BBE4-4D6C-8BCE-0D6362159693}" srcOrd="0" destOrd="0" presId="urn:microsoft.com/office/officeart/2005/8/layout/hierarchy1"/>
    <dgm:cxn modelId="{132A8FCE-4074-456A-9C4C-AAF9F700098A}" type="presOf" srcId="{CD2C6A48-19C9-49F3-BDFA-BCD9EC08E7C6}" destId="{ACACC8C3-619D-45CB-9795-3EA2E5F5421C}" srcOrd="0" destOrd="0" presId="urn:microsoft.com/office/officeart/2005/8/layout/hierarchy1"/>
    <dgm:cxn modelId="{3B762869-D8A5-4E35-9047-7CC7034F7535}" type="presOf" srcId="{932424CB-D413-4B0A-9B24-D522E7CEE52A}" destId="{FF2ACA74-AEBB-4377-B67E-7B3F73D205EB}" srcOrd="0" destOrd="0" presId="urn:microsoft.com/office/officeart/2005/8/layout/hierarchy1"/>
    <dgm:cxn modelId="{95EB5AA6-1224-447F-8771-D3C4AA7C0DDB}" srcId="{CD2C6A48-19C9-49F3-BDFA-BCD9EC08E7C6}" destId="{B4869533-29CF-4A76-8917-D5F07EC6CCC0}" srcOrd="0" destOrd="0" parTransId="{7D1B7A1A-A2AD-4AF0-A534-64167A1CB2D9}" sibTransId="{5EB4151B-3D9F-44CA-B11A-2C5B9B0D1253}"/>
    <dgm:cxn modelId="{BBA2C2AD-7C47-457B-85A9-CE4768884994}" type="presOf" srcId="{5FAC2B45-D01F-4047-A883-47C47AE8C374}" destId="{9EB8AAF8-6FD1-4856-A0D5-4402BF3F04E5}" srcOrd="0" destOrd="0" presId="urn:microsoft.com/office/officeart/2005/8/layout/hierarchy1"/>
    <dgm:cxn modelId="{9908692E-112D-472B-BA57-B1CE8727B5E4}" srcId="{37212315-1844-4249-BF09-62815F6F731F}" destId="{A315747B-BDD7-4C2F-883E-7B4CEE554CE6}" srcOrd="0" destOrd="0" parTransId="{6AC138A9-8BB6-4544-8B76-B31091DBE1BE}" sibTransId="{5B7784D1-2054-4FAC-9545-C82C2485FAAF}"/>
    <dgm:cxn modelId="{4E521FFF-890F-4784-9BD9-6D632C634F78}" type="presOf" srcId="{B4869533-29CF-4A76-8917-D5F07EC6CCC0}" destId="{F7FF414C-C5AA-49A2-B498-850F7B1B3F77}" srcOrd="0" destOrd="0" presId="urn:microsoft.com/office/officeart/2005/8/layout/hierarchy1"/>
    <dgm:cxn modelId="{54A7559D-A8C1-43BD-A3B6-3EB5D7EC85D3}" srcId="{B4869533-29CF-4A76-8917-D5F07EC6CCC0}" destId="{DF016187-D1AF-47E9-B75A-77E3BB952BA1}" srcOrd="1" destOrd="0" parTransId="{D714F92A-6357-4134-881A-C3B7F4231699}" sibTransId="{E1F7D478-5149-48C2-8B93-66F524F5819A}"/>
    <dgm:cxn modelId="{E9C420D6-3F86-4EDF-B1B0-D36318A7168B}" type="presOf" srcId="{7EF1F503-065E-49F9-981B-BB91B6AD52FD}" destId="{3FBA9195-3C65-4895-A6AD-7136721B2D17}" srcOrd="0" destOrd="0" presId="urn:microsoft.com/office/officeart/2005/8/layout/hierarchy1"/>
    <dgm:cxn modelId="{C58D786E-A312-4D03-ACB0-2C95F0006084}" srcId="{DF016187-D1AF-47E9-B75A-77E3BB952BA1}" destId="{65D5E7CB-2444-4A88-A851-78EF67359A67}" srcOrd="0" destOrd="0" parTransId="{7EF1F503-065E-49F9-981B-BB91B6AD52FD}" sibTransId="{58368BE2-0611-439F-8C85-F34C7DAC2822}"/>
    <dgm:cxn modelId="{229A7A02-F6CC-4B2D-BB37-B8F71227E099}" srcId="{37212315-1844-4249-BF09-62815F6F731F}" destId="{1FA61E80-5121-4D8D-BC30-B8788FCEF91F}" srcOrd="2" destOrd="0" parTransId="{00210C2C-FF1D-4E5D-A388-CFEA015FE3C0}" sibTransId="{45F078A9-8EF6-470E-BA11-25E029759226}"/>
    <dgm:cxn modelId="{47DF2040-300D-4DBE-ADD9-BD080AF3051F}" srcId="{B4869533-29CF-4A76-8917-D5F07EC6CCC0}" destId="{37212315-1844-4249-BF09-62815F6F731F}" srcOrd="0" destOrd="0" parTransId="{894680BF-D0B2-43E3-8F5E-D38D7F44CCD2}" sibTransId="{4C3CA19A-F836-4533-9FE1-136783BA3A8F}"/>
    <dgm:cxn modelId="{F2BB7CB2-40C7-499E-BBED-0F09EFD18EAB}" type="presOf" srcId="{6AC138A9-8BB6-4544-8B76-B31091DBE1BE}" destId="{E417A499-7CDF-4E2C-BB12-A83ED4CED254}" srcOrd="0" destOrd="0" presId="urn:microsoft.com/office/officeart/2005/8/layout/hierarchy1"/>
    <dgm:cxn modelId="{361513CF-2A22-4DE5-8904-12AA4F94F904}" type="presOf" srcId="{894680BF-D0B2-43E3-8F5E-D38D7F44CCD2}" destId="{CFC5387A-D62C-4FD1-A821-D8E2C4093F87}" srcOrd="0" destOrd="0" presId="urn:microsoft.com/office/officeart/2005/8/layout/hierarchy1"/>
    <dgm:cxn modelId="{F78F439B-D5C1-40C6-9FB2-DA331C8AEE3D}" type="presOf" srcId="{E006546C-26BE-490C-96E4-D0F3DA859AAC}" destId="{549840AF-FCF9-4F40-BB9A-8F91125D069E}" srcOrd="0" destOrd="0" presId="urn:microsoft.com/office/officeart/2005/8/layout/hierarchy1"/>
    <dgm:cxn modelId="{93F4B7D4-46F9-4633-936A-BE5554ADE92E}" type="presOf" srcId="{65D5E7CB-2444-4A88-A851-78EF67359A67}" destId="{FB5C2DF4-97F0-41E8-B78A-59E43B984E5D}" srcOrd="0" destOrd="0" presId="urn:microsoft.com/office/officeart/2005/8/layout/hierarchy1"/>
    <dgm:cxn modelId="{DFECFAFE-AF16-4306-8C2B-EF104EA88470}" type="presOf" srcId="{A315747B-BDD7-4C2F-883E-7B4CEE554CE6}" destId="{ABB5E7FE-3FD4-40F5-9B2C-79F28D5096F1}" srcOrd="0" destOrd="0" presId="urn:microsoft.com/office/officeart/2005/8/layout/hierarchy1"/>
    <dgm:cxn modelId="{9E6937FA-19EA-487D-B817-69E425143A3E}" type="presOf" srcId="{37212315-1844-4249-BF09-62815F6F731F}" destId="{0BC76699-3CF4-4B5D-8813-90EF49BA500F}" srcOrd="0" destOrd="0" presId="urn:microsoft.com/office/officeart/2005/8/layout/hierarchy1"/>
    <dgm:cxn modelId="{2DC1467D-AA7B-46C5-ACEE-07EBCABE5C05}" type="presOf" srcId="{00210C2C-FF1D-4E5D-A388-CFEA015FE3C0}" destId="{F76B72DA-21B1-4CAF-8F44-E81F72E03967}" srcOrd="0" destOrd="0" presId="urn:microsoft.com/office/officeart/2005/8/layout/hierarchy1"/>
    <dgm:cxn modelId="{95F52147-9B69-4995-B7AD-C44D79E8DAE3}" srcId="{DF016187-D1AF-47E9-B75A-77E3BB952BA1}" destId="{E006546C-26BE-490C-96E4-D0F3DA859AAC}" srcOrd="1" destOrd="0" parTransId="{932424CB-D413-4B0A-9B24-D522E7CEE52A}" sibTransId="{C43EDBF6-F02B-48F6-9D03-5A73197B743F}"/>
    <dgm:cxn modelId="{7B154E81-61F9-490C-B55F-9151319DE67D}" type="presParOf" srcId="{ACACC8C3-619D-45CB-9795-3EA2E5F5421C}" destId="{EBC297BF-9C74-4209-90A9-115AD15A5C30}" srcOrd="0" destOrd="0" presId="urn:microsoft.com/office/officeart/2005/8/layout/hierarchy1"/>
    <dgm:cxn modelId="{F3DEEF4D-74A0-4B7E-9C6A-312B903AE167}" type="presParOf" srcId="{EBC297BF-9C74-4209-90A9-115AD15A5C30}" destId="{9FF401C2-568D-4F5A-A824-842F08A14C3E}" srcOrd="0" destOrd="0" presId="urn:microsoft.com/office/officeart/2005/8/layout/hierarchy1"/>
    <dgm:cxn modelId="{DD22DD40-D1E8-41F1-B930-5AF036D35B75}" type="presParOf" srcId="{9FF401C2-568D-4F5A-A824-842F08A14C3E}" destId="{15313C7B-E26E-40C1-AFA7-ED574D271E14}" srcOrd="0" destOrd="0" presId="urn:microsoft.com/office/officeart/2005/8/layout/hierarchy1"/>
    <dgm:cxn modelId="{617FA2BA-3BAF-4DED-882B-B65F99FEFD15}" type="presParOf" srcId="{9FF401C2-568D-4F5A-A824-842F08A14C3E}" destId="{F7FF414C-C5AA-49A2-B498-850F7B1B3F77}" srcOrd="1" destOrd="0" presId="urn:microsoft.com/office/officeart/2005/8/layout/hierarchy1"/>
    <dgm:cxn modelId="{7507D96E-0CD2-4E92-8754-350F1B79EA36}" type="presParOf" srcId="{EBC297BF-9C74-4209-90A9-115AD15A5C30}" destId="{8052EB4D-397A-4454-AB13-4648A146C5D1}" srcOrd="1" destOrd="0" presId="urn:microsoft.com/office/officeart/2005/8/layout/hierarchy1"/>
    <dgm:cxn modelId="{D3B1801E-DFDF-49C0-B4D3-B1D08BD582AD}" type="presParOf" srcId="{8052EB4D-397A-4454-AB13-4648A146C5D1}" destId="{CFC5387A-D62C-4FD1-A821-D8E2C4093F87}" srcOrd="0" destOrd="0" presId="urn:microsoft.com/office/officeart/2005/8/layout/hierarchy1"/>
    <dgm:cxn modelId="{DD5BEC20-3F8F-4977-9D7D-023525AA2372}" type="presParOf" srcId="{8052EB4D-397A-4454-AB13-4648A146C5D1}" destId="{35457364-FB4C-4D8E-B7E3-BF68BFAC980D}" srcOrd="1" destOrd="0" presId="urn:microsoft.com/office/officeart/2005/8/layout/hierarchy1"/>
    <dgm:cxn modelId="{E7295781-6AE3-41DD-B3CB-B2DA49040D06}" type="presParOf" srcId="{35457364-FB4C-4D8E-B7E3-BF68BFAC980D}" destId="{A6DA0CBA-8F17-48E5-BC3A-1784AA25ED18}" srcOrd="0" destOrd="0" presId="urn:microsoft.com/office/officeart/2005/8/layout/hierarchy1"/>
    <dgm:cxn modelId="{02BB6A82-8FA3-41CC-B1E6-FCDD67D7295E}" type="presParOf" srcId="{A6DA0CBA-8F17-48E5-BC3A-1784AA25ED18}" destId="{2942BFF8-B50D-4612-9E47-2ABDA22BAC32}" srcOrd="0" destOrd="0" presId="urn:microsoft.com/office/officeart/2005/8/layout/hierarchy1"/>
    <dgm:cxn modelId="{93BCBA9A-7B9E-4BF2-BDD3-2E93D85BD6A6}" type="presParOf" srcId="{A6DA0CBA-8F17-48E5-BC3A-1784AA25ED18}" destId="{0BC76699-3CF4-4B5D-8813-90EF49BA500F}" srcOrd="1" destOrd="0" presId="urn:microsoft.com/office/officeart/2005/8/layout/hierarchy1"/>
    <dgm:cxn modelId="{A18A57CB-8233-460B-AC94-B86FFF44B9D3}" type="presParOf" srcId="{35457364-FB4C-4D8E-B7E3-BF68BFAC980D}" destId="{641F6F66-8F96-4AF2-8368-2DA35F8564BF}" srcOrd="1" destOrd="0" presId="urn:microsoft.com/office/officeart/2005/8/layout/hierarchy1"/>
    <dgm:cxn modelId="{1C0CBE59-31C1-47D2-A9C1-B7A0CC89AF29}" type="presParOf" srcId="{641F6F66-8F96-4AF2-8368-2DA35F8564BF}" destId="{E417A499-7CDF-4E2C-BB12-A83ED4CED254}" srcOrd="0" destOrd="0" presId="urn:microsoft.com/office/officeart/2005/8/layout/hierarchy1"/>
    <dgm:cxn modelId="{20A2E4EF-D3F6-45F3-933C-2885A54F8BD5}" type="presParOf" srcId="{641F6F66-8F96-4AF2-8368-2DA35F8564BF}" destId="{7BA91608-4BD9-45F9-BE54-417226116D01}" srcOrd="1" destOrd="0" presId="urn:microsoft.com/office/officeart/2005/8/layout/hierarchy1"/>
    <dgm:cxn modelId="{2A51866A-5536-4BFE-A233-596ACA6BEFD8}" type="presParOf" srcId="{7BA91608-4BD9-45F9-BE54-417226116D01}" destId="{565F6454-67E6-4CBC-BC3D-6EFA8B2A6F0F}" srcOrd="0" destOrd="0" presId="urn:microsoft.com/office/officeart/2005/8/layout/hierarchy1"/>
    <dgm:cxn modelId="{382AA948-3DEE-4055-A369-387B572B984E}" type="presParOf" srcId="{565F6454-67E6-4CBC-BC3D-6EFA8B2A6F0F}" destId="{8A9F3ECB-B457-40A6-874C-C52476F1F66B}" srcOrd="0" destOrd="0" presId="urn:microsoft.com/office/officeart/2005/8/layout/hierarchy1"/>
    <dgm:cxn modelId="{CFA93A0E-95EC-4897-8933-5FEF7916BBEF}" type="presParOf" srcId="{565F6454-67E6-4CBC-BC3D-6EFA8B2A6F0F}" destId="{ABB5E7FE-3FD4-40F5-9B2C-79F28D5096F1}" srcOrd="1" destOrd="0" presId="urn:microsoft.com/office/officeart/2005/8/layout/hierarchy1"/>
    <dgm:cxn modelId="{66856D55-A14D-459E-BB62-FF5AD647D9E2}" type="presParOf" srcId="{7BA91608-4BD9-45F9-BE54-417226116D01}" destId="{99D1CEE4-B5FC-4A7B-B189-9156DD266272}" srcOrd="1" destOrd="0" presId="urn:microsoft.com/office/officeart/2005/8/layout/hierarchy1"/>
    <dgm:cxn modelId="{2002AF17-FE5E-431D-B967-CDAE4CBB6114}" type="presParOf" srcId="{641F6F66-8F96-4AF2-8368-2DA35F8564BF}" destId="{9EB8AAF8-6FD1-4856-A0D5-4402BF3F04E5}" srcOrd="2" destOrd="0" presId="urn:microsoft.com/office/officeart/2005/8/layout/hierarchy1"/>
    <dgm:cxn modelId="{B84DFE5F-5B90-4C45-AC5B-9B82DCDCFB84}" type="presParOf" srcId="{641F6F66-8F96-4AF2-8368-2DA35F8564BF}" destId="{A99F66D0-EA29-4824-AA94-BB5A7FD1D0E7}" srcOrd="3" destOrd="0" presId="urn:microsoft.com/office/officeart/2005/8/layout/hierarchy1"/>
    <dgm:cxn modelId="{03E06E0D-B1F0-45B1-9383-B161B294172D}" type="presParOf" srcId="{A99F66D0-EA29-4824-AA94-BB5A7FD1D0E7}" destId="{43931D4E-C448-44FA-81BF-842851DA72CE}" srcOrd="0" destOrd="0" presId="urn:microsoft.com/office/officeart/2005/8/layout/hierarchy1"/>
    <dgm:cxn modelId="{F96B0E1B-8EC5-4EF1-A408-C383F0E3244F}" type="presParOf" srcId="{43931D4E-C448-44FA-81BF-842851DA72CE}" destId="{3FE83609-7267-4C95-9C23-2801E1234A59}" srcOrd="0" destOrd="0" presId="urn:microsoft.com/office/officeart/2005/8/layout/hierarchy1"/>
    <dgm:cxn modelId="{AB70435C-5FAB-45F9-92DA-FB7EE424BF69}" type="presParOf" srcId="{43931D4E-C448-44FA-81BF-842851DA72CE}" destId="{F12AF6BD-BBE4-4D6C-8BCE-0D6362159693}" srcOrd="1" destOrd="0" presId="urn:microsoft.com/office/officeart/2005/8/layout/hierarchy1"/>
    <dgm:cxn modelId="{7559F7A2-3A01-4C4D-A7F7-1CFBA5095C83}" type="presParOf" srcId="{A99F66D0-EA29-4824-AA94-BB5A7FD1D0E7}" destId="{B291529A-66B5-4093-B4B5-F5A74EE0A8CD}" srcOrd="1" destOrd="0" presId="urn:microsoft.com/office/officeart/2005/8/layout/hierarchy1"/>
    <dgm:cxn modelId="{58662EAA-7B80-47A2-BF52-177C052CD8AA}" type="presParOf" srcId="{641F6F66-8F96-4AF2-8368-2DA35F8564BF}" destId="{F76B72DA-21B1-4CAF-8F44-E81F72E03967}" srcOrd="4" destOrd="0" presId="urn:microsoft.com/office/officeart/2005/8/layout/hierarchy1"/>
    <dgm:cxn modelId="{BC88D184-9F72-4C82-AB12-CB234E474DC2}" type="presParOf" srcId="{641F6F66-8F96-4AF2-8368-2DA35F8564BF}" destId="{694B8657-F50A-4D51-9185-96995A7FD810}" srcOrd="5" destOrd="0" presId="urn:microsoft.com/office/officeart/2005/8/layout/hierarchy1"/>
    <dgm:cxn modelId="{1E50B9C7-7573-4E32-AE22-87BF4B588E58}" type="presParOf" srcId="{694B8657-F50A-4D51-9185-96995A7FD810}" destId="{16D72BD0-5D73-4F28-A7FB-2D520FDE702B}" srcOrd="0" destOrd="0" presId="urn:microsoft.com/office/officeart/2005/8/layout/hierarchy1"/>
    <dgm:cxn modelId="{D995245B-6D13-4B10-921D-B19AB868C709}" type="presParOf" srcId="{16D72BD0-5D73-4F28-A7FB-2D520FDE702B}" destId="{31866661-C992-41F4-8F26-BC4A2169752A}" srcOrd="0" destOrd="0" presId="urn:microsoft.com/office/officeart/2005/8/layout/hierarchy1"/>
    <dgm:cxn modelId="{FAEEEBA6-C058-4476-900F-B945E41925CD}" type="presParOf" srcId="{16D72BD0-5D73-4F28-A7FB-2D520FDE702B}" destId="{79A9A2DC-4B65-4966-BADC-3607AA9008C6}" srcOrd="1" destOrd="0" presId="urn:microsoft.com/office/officeart/2005/8/layout/hierarchy1"/>
    <dgm:cxn modelId="{30FC6B4E-A029-471A-A675-309E1BE1AB73}" type="presParOf" srcId="{694B8657-F50A-4D51-9185-96995A7FD810}" destId="{91E98D46-D742-46E5-A0C3-D932F900445B}" srcOrd="1" destOrd="0" presId="urn:microsoft.com/office/officeart/2005/8/layout/hierarchy1"/>
    <dgm:cxn modelId="{7694559A-FC8B-4305-8D08-9DB676E01BA1}" type="presParOf" srcId="{8052EB4D-397A-4454-AB13-4648A146C5D1}" destId="{3D6E3A9F-BD60-45DD-B08D-86F966DDAAD6}" srcOrd="2" destOrd="0" presId="urn:microsoft.com/office/officeart/2005/8/layout/hierarchy1"/>
    <dgm:cxn modelId="{96045969-CCEE-4C8C-BED6-E5C0B459BF0F}" type="presParOf" srcId="{8052EB4D-397A-4454-AB13-4648A146C5D1}" destId="{4816658D-853F-45A0-A86A-CD6D552C6CC0}" srcOrd="3" destOrd="0" presId="urn:microsoft.com/office/officeart/2005/8/layout/hierarchy1"/>
    <dgm:cxn modelId="{9C5CB87F-7EEA-4E8F-B94B-BCB044FCE2AA}" type="presParOf" srcId="{4816658D-853F-45A0-A86A-CD6D552C6CC0}" destId="{B8D3890A-EFA3-47E9-A8C5-A6CCFF901EFC}" srcOrd="0" destOrd="0" presId="urn:microsoft.com/office/officeart/2005/8/layout/hierarchy1"/>
    <dgm:cxn modelId="{AC1E30DB-4B07-46BF-A071-5BBAC30E406B}" type="presParOf" srcId="{B8D3890A-EFA3-47E9-A8C5-A6CCFF901EFC}" destId="{7D9BB534-1122-40C6-877C-E812151E9D30}" srcOrd="0" destOrd="0" presId="urn:microsoft.com/office/officeart/2005/8/layout/hierarchy1"/>
    <dgm:cxn modelId="{5F623588-5C1B-4FDB-8A8C-5B00E0B9106D}" type="presParOf" srcId="{B8D3890A-EFA3-47E9-A8C5-A6CCFF901EFC}" destId="{F727CAA0-2AA7-42D6-B6EF-8931234909AE}" srcOrd="1" destOrd="0" presId="urn:microsoft.com/office/officeart/2005/8/layout/hierarchy1"/>
    <dgm:cxn modelId="{C0BE885B-F605-471F-99B5-3FD7579DA9D0}" type="presParOf" srcId="{4816658D-853F-45A0-A86A-CD6D552C6CC0}" destId="{5FC8F891-22D3-4890-8FE6-2DCDF06279DB}" srcOrd="1" destOrd="0" presId="urn:microsoft.com/office/officeart/2005/8/layout/hierarchy1"/>
    <dgm:cxn modelId="{97C50A6A-E75F-4934-A3D4-9CBB5A50DB07}" type="presParOf" srcId="{5FC8F891-22D3-4890-8FE6-2DCDF06279DB}" destId="{3FBA9195-3C65-4895-A6AD-7136721B2D17}" srcOrd="0" destOrd="0" presId="urn:microsoft.com/office/officeart/2005/8/layout/hierarchy1"/>
    <dgm:cxn modelId="{360B21CA-337C-437C-95BE-224C82059E26}" type="presParOf" srcId="{5FC8F891-22D3-4890-8FE6-2DCDF06279DB}" destId="{1FD608F6-8152-4AF3-AE57-5E2BD9EAE692}" srcOrd="1" destOrd="0" presId="urn:microsoft.com/office/officeart/2005/8/layout/hierarchy1"/>
    <dgm:cxn modelId="{2B585A90-97F2-4877-8779-A1C925352DBC}" type="presParOf" srcId="{1FD608F6-8152-4AF3-AE57-5E2BD9EAE692}" destId="{6918F915-9DEE-4320-BA54-95626A011A80}" srcOrd="0" destOrd="0" presId="urn:microsoft.com/office/officeart/2005/8/layout/hierarchy1"/>
    <dgm:cxn modelId="{94A2D4FC-F6B3-45C5-9C81-844BF63D94A6}" type="presParOf" srcId="{6918F915-9DEE-4320-BA54-95626A011A80}" destId="{92C18AEE-2E0D-41BC-B376-F04CAA65073E}" srcOrd="0" destOrd="0" presId="urn:microsoft.com/office/officeart/2005/8/layout/hierarchy1"/>
    <dgm:cxn modelId="{DD547F79-3184-4808-9A5A-4DFD7327B6E8}" type="presParOf" srcId="{6918F915-9DEE-4320-BA54-95626A011A80}" destId="{FB5C2DF4-97F0-41E8-B78A-59E43B984E5D}" srcOrd="1" destOrd="0" presId="urn:microsoft.com/office/officeart/2005/8/layout/hierarchy1"/>
    <dgm:cxn modelId="{84CB09EE-4434-406C-BF8E-7A4A152ED7F3}" type="presParOf" srcId="{1FD608F6-8152-4AF3-AE57-5E2BD9EAE692}" destId="{53857701-AC88-4627-AB64-485DF564AD8D}" srcOrd="1" destOrd="0" presId="urn:microsoft.com/office/officeart/2005/8/layout/hierarchy1"/>
    <dgm:cxn modelId="{10ED1878-0475-4938-A8F9-046A7BD6F303}" type="presParOf" srcId="{5FC8F891-22D3-4890-8FE6-2DCDF06279DB}" destId="{FF2ACA74-AEBB-4377-B67E-7B3F73D205EB}" srcOrd="2" destOrd="0" presId="urn:microsoft.com/office/officeart/2005/8/layout/hierarchy1"/>
    <dgm:cxn modelId="{4AFC54A2-65AF-4343-91AF-077B26670332}" type="presParOf" srcId="{5FC8F891-22D3-4890-8FE6-2DCDF06279DB}" destId="{A4A1FA8C-691F-4A4F-9468-90C2D4C9D8AB}" srcOrd="3" destOrd="0" presId="urn:microsoft.com/office/officeart/2005/8/layout/hierarchy1"/>
    <dgm:cxn modelId="{91950066-2FBF-4EB2-A4F5-9E5FD9FB6610}" type="presParOf" srcId="{A4A1FA8C-691F-4A4F-9468-90C2D4C9D8AB}" destId="{D9C9604F-CCAA-40E5-9549-215F66234A54}" srcOrd="0" destOrd="0" presId="urn:microsoft.com/office/officeart/2005/8/layout/hierarchy1"/>
    <dgm:cxn modelId="{70740B1E-856F-4D68-B7E0-55421F0CE3B9}" type="presParOf" srcId="{D9C9604F-CCAA-40E5-9549-215F66234A54}" destId="{08E6DB66-C05F-43DE-BC80-D03FC4E2F120}" srcOrd="0" destOrd="0" presId="urn:microsoft.com/office/officeart/2005/8/layout/hierarchy1"/>
    <dgm:cxn modelId="{1B5F8627-9C5B-4F8C-B901-7BDE2D2EF447}" type="presParOf" srcId="{D9C9604F-CCAA-40E5-9549-215F66234A54}" destId="{549840AF-FCF9-4F40-BB9A-8F91125D069E}" srcOrd="1" destOrd="0" presId="urn:microsoft.com/office/officeart/2005/8/layout/hierarchy1"/>
    <dgm:cxn modelId="{7BE86394-5C00-47E1-8054-EA01AF1E3885}" type="presParOf" srcId="{A4A1FA8C-691F-4A4F-9468-90C2D4C9D8AB}" destId="{E2DB9D0D-FACB-4B8E-83BF-0BB6B8F2EF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66CB45-406E-4AC4-825A-53C6D9BDCFC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67F88DD-A474-4887-9226-B4193B9E4336}">
      <dgm:prSet phldrT="[Text]"/>
      <dgm:spPr/>
      <dgm:t>
        <a:bodyPr/>
        <a:lstStyle/>
        <a:p>
          <a:pPr rtl="1"/>
          <a:r>
            <a:rPr lang="en-US" dirty="0" smtClean="0"/>
            <a:t>Pharmacologic effects </a:t>
          </a:r>
          <a:endParaRPr lang="ar-SA" dirty="0"/>
        </a:p>
      </dgm:t>
    </dgm:pt>
    <dgm:pt modelId="{45408870-EF10-4EF4-822A-9B7F8F9080E9}" type="parTrans" cxnId="{F0C2E3B6-AF54-49FF-8C72-AC10081F1FD2}">
      <dgm:prSet/>
      <dgm:spPr/>
      <dgm:t>
        <a:bodyPr/>
        <a:lstStyle/>
        <a:p>
          <a:pPr rtl="1"/>
          <a:endParaRPr lang="ar-SA"/>
        </a:p>
      </dgm:t>
    </dgm:pt>
    <dgm:pt modelId="{7D214D60-B9EC-4414-BBF5-71EBD5ABDF9C}" type="sibTrans" cxnId="{F0C2E3B6-AF54-49FF-8C72-AC10081F1FD2}">
      <dgm:prSet/>
      <dgm:spPr/>
      <dgm:t>
        <a:bodyPr/>
        <a:lstStyle/>
        <a:p>
          <a:pPr rtl="1"/>
          <a:endParaRPr lang="ar-SA"/>
        </a:p>
      </dgm:t>
    </dgm:pt>
    <dgm:pt modelId="{1C1D931B-06C0-4526-BB1B-BC9E577713CC}">
      <dgm:prSet phldrT="[Text]"/>
      <dgm:spPr/>
      <dgm:t>
        <a:bodyPr/>
        <a:lstStyle/>
        <a:p>
          <a:pPr rtl="1"/>
          <a:r>
            <a:rPr lang="en-US" smtClean="0"/>
            <a:t>Nerve </a:t>
          </a:r>
          <a:endParaRPr lang="ar-SA" dirty="0"/>
        </a:p>
      </dgm:t>
    </dgm:pt>
    <dgm:pt modelId="{58AE2B88-A4A0-4889-9764-9F3CFAFE5906}" type="parTrans" cxnId="{0141164E-61CB-4C92-A9E5-0CC87D422B54}">
      <dgm:prSet/>
      <dgm:spPr/>
      <dgm:t>
        <a:bodyPr/>
        <a:lstStyle/>
        <a:p>
          <a:pPr rtl="1"/>
          <a:endParaRPr lang="ar-SA"/>
        </a:p>
      </dgm:t>
    </dgm:pt>
    <dgm:pt modelId="{CEB7EE15-D36B-4FD8-A05C-2733B41047F5}" type="sibTrans" cxnId="{0141164E-61CB-4C92-A9E5-0CC87D422B54}">
      <dgm:prSet/>
      <dgm:spPr/>
      <dgm:t>
        <a:bodyPr/>
        <a:lstStyle/>
        <a:p>
          <a:pPr rtl="1"/>
          <a:endParaRPr lang="ar-SA"/>
        </a:p>
      </dgm:t>
    </dgm:pt>
    <dgm:pt modelId="{CD6B7AE6-A051-4DF8-AE52-2A60C7E5AD7F}">
      <dgm:prSet phldrT="[Text]"/>
      <dgm:spPr/>
      <dgm:t>
        <a:bodyPr/>
        <a:lstStyle/>
        <a:p>
          <a:pPr rtl="1"/>
          <a:r>
            <a:rPr lang="en-US" dirty="0" smtClean="0"/>
            <a:t>Heart </a:t>
          </a:r>
          <a:endParaRPr lang="ar-SA" dirty="0"/>
        </a:p>
      </dgm:t>
    </dgm:pt>
    <dgm:pt modelId="{57A00AB5-6593-45DB-A2D9-412A6452856B}" type="parTrans" cxnId="{F7B42CAA-6718-4A80-AD42-7540B1ED624B}">
      <dgm:prSet/>
      <dgm:spPr/>
      <dgm:t>
        <a:bodyPr/>
        <a:lstStyle/>
        <a:p>
          <a:pPr rtl="1"/>
          <a:endParaRPr lang="ar-SA"/>
        </a:p>
      </dgm:t>
    </dgm:pt>
    <dgm:pt modelId="{01384298-A387-4360-9F39-1DAAF7254F1D}" type="sibTrans" cxnId="{F7B42CAA-6718-4A80-AD42-7540B1ED624B}">
      <dgm:prSet/>
      <dgm:spPr/>
      <dgm:t>
        <a:bodyPr/>
        <a:lstStyle/>
        <a:p>
          <a:pPr rtl="1"/>
          <a:endParaRPr lang="ar-SA"/>
        </a:p>
      </dgm:t>
    </dgm:pt>
    <dgm:pt modelId="{A375A718-6119-44DF-B1DB-1E615DACB470}">
      <dgm:prSet phldrT="[Text]"/>
      <dgm:spPr/>
      <dgm:t>
        <a:bodyPr/>
        <a:lstStyle/>
        <a:p>
          <a:pPr rtl="1"/>
          <a:r>
            <a:rPr lang="en-US" dirty="0" smtClean="0"/>
            <a:t>Skeletal muscle </a:t>
          </a:r>
          <a:endParaRPr lang="ar-SA" dirty="0"/>
        </a:p>
      </dgm:t>
    </dgm:pt>
    <dgm:pt modelId="{E40C8BFB-3E9E-4971-A70C-9A71FB0CA89D}" type="parTrans" cxnId="{A8C3317A-DDFE-41D0-A151-60C3DCCD1BD6}">
      <dgm:prSet/>
      <dgm:spPr/>
      <dgm:t>
        <a:bodyPr/>
        <a:lstStyle/>
        <a:p>
          <a:pPr rtl="1"/>
          <a:endParaRPr lang="ar-SA"/>
        </a:p>
      </dgm:t>
    </dgm:pt>
    <dgm:pt modelId="{BF62C006-C4CF-4E3B-A8D3-D2C44BB66D38}" type="sibTrans" cxnId="{A8C3317A-DDFE-41D0-A151-60C3DCCD1BD6}">
      <dgm:prSet/>
      <dgm:spPr/>
      <dgm:t>
        <a:bodyPr/>
        <a:lstStyle/>
        <a:p>
          <a:pPr rtl="1"/>
          <a:endParaRPr lang="ar-SA"/>
        </a:p>
      </dgm:t>
    </dgm:pt>
    <dgm:pt modelId="{6F3FE3D0-7AE8-466D-8F7F-809784B243D0}" type="pres">
      <dgm:prSet presAssocID="{9066CB45-406E-4AC4-825A-53C6D9BDCF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2E7C61C-AD81-4B13-96CC-32FBAF745181}" type="pres">
      <dgm:prSet presAssocID="{167F88DD-A474-4887-9226-B4193B9E4336}" presName="hierRoot1" presStyleCnt="0">
        <dgm:presLayoutVars>
          <dgm:hierBranch val="init"/>
        </dgm:presLayoutVars>
      </dgm:prSet>
      <dgm:spPr/>
    </dgm:pt>
    <dgm:pt modelId="{EA836EAC-44F5-46DE-9178-6FDC1D8F1817}" type="pres">
      <dgm:prSet presAssocID="{167F88DD-A474-4887-9226-B4193B9E4336}" presName="rootComposite1" presStyleCnt="0"/>
      <dgm:spPr/>
    </dgm:pt>
    <dgm:pt modelId="{8E715700-122D-4F44-9561-6F14559FACE0}" type="pres">
      <dgm:prSet presAssocID="{167F88DD-A474-4887-9226-B4193B9E4336}" presName="rootText1" presStyleLbl="node0" presStyleIdx="0" presStyleCnt="1" custScaleX="166244" custScaleY="6162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FC45F93-57CC-43B7-89CC-E1ED212782D0}" type="pres">
      <dgm:prSet presAssocID="{167F88DD-A474-4887-9226-B4193B9E4336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B8594BD-FC0E-47CF-8332-B43F15BF4E21}" type="pres">
      <dgm:prSet presAssocID="{167F88DD-A474-4887-9226-B4193B9E4336}" presName="hierChild2" presStyleCnt="0"/>
      <dgm:spPr/>
    </dgm:pt>
    <dgm:pt modelId="{7CCB2A51-9814-4357-91E7-3E193E23A5D2}" type="pres">
      <dgm:prSet presAssocID="{58AE2B88-A4A0-4889-9764-9F3CFAFE5906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C834B195-7CAC-4466-8957-1882FE7A322E}" type="pres">
      <dgm:prSet presAssocID="{1C1D931B-06C0-4526-BB1B-BC9E577713CC}" presName="hierRoot2" presStyleCnt="0">
        <dgm:presLayoutVars>
          <dgm:hierBranch val="init"/>
        </dgm:presLayoutVars>
      </dgm:prSet>
      <dgm:spPr/>
    </dgm:pt>
    <dgm:pt modelId="{6F8EFFA8-0F8F-48CA-9A31-56B0D3085C87}" type="pres">
      <dgm:prSet presAssocID="{1C1D931B-06C0-4526-BB1B-BC9E577713CC}" presName="rootComposite" presStyleCnt="0"/>
      <dgm:spPr/>
    </dgm:pt>
    <dgm:pt modelId="{137AC19B-5F36-4417-805B-6ED10015CA23}" type="pres">
      <dgm:prSet presAssocID="{1C1D931B-06C0-4526-BB1B-BC9E577713CC}" presName="rootText" presStyleLbl="node2" presStyleIdx="0" presStyleCnt="3" custScaleX="93571" custScaleY="617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937DFFD-CBA5-4003-8F6A-9B5FF6E29F2B}" type="pres">
      <dgm:prSet presAssocID="{1C1D931B-06C0-4526-BB1B-BC9E577713CC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5D8EA52B-C458-479C-A6DD-C0874C944A88}" type="pres">
      <dgm:prSet presAssocID="{1C1D931B-06C0-4526-BB1B-BC9E577713CC}" presName="hierChild4" presStyleCnt="0"/>
      <dgm:spPr/>
    </dgm:pt>
    <dgm:pt modelId="{A81F24A3-B7D8-4D47-964D-541617A4BFFF}" type="pres">
      <dgm:prSet presAssocID="{1C1D931B-06C0-4526-BB1B-BC9E577713CC}" presName="hierChild5" presStyleCnt="0"/>
      <dgm:spPr/>
    </dgm:pt>
    <dgm:pt modelId="{0ECBB8AA-FEED-4B4A-A047-A4B89F734D9A}" type="pres">
      <dgm:prSet presAssocID="{57A00AB5-6593-45DB-A2D9-412A6452856B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65EB5B61-F036-49C0-BD48-4192A8AACC32}" type="pres">
      <dgm:prSet presAssocID="{CD6B7AE6-A051-4DF8-AE52-2A60C7E5AD7F}" presName="hierRoot2" presStyleCnt="0">
        <dgm:presLayoutVars>
          <dgm:hierBranch val="init"/>
        </dgm:presLayoutVars>
      </dgm:prSet>
      <dgm:spPr/>
    </dgm:pt>
    <dgm:pt modelId="{FEB49601-8318-4BB5-946D-BFA6EE34BA0C}" type="pres">
      <dgm:prSet presAssocID="{CD6B7AE6-A051-4DF8-AE52-2A60C7E5AD7F}" presName="rootComposite" presStyleCnt="0"/>
      <dgm:spPr/>
    </dgm:pt>
    <dgm:pt modelId="{E95DAA8C-32DB-4796-96F1-1A17E2D1EF72}" type="pres">
      <dgm:prSet presAssocID="{CD6B7AE6-A051-4DF8-AE52-2A60C7E5AD7F}" presName="rootText" presStyleLbl="node2" presStyleIdx="1" presStyleCnt="3" custScaleX="92443" custScaleY="59522" custLinFactNeighborX="3140" custLinFactNeighborY="137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0780F59-1C97-4518-974F-C79F2F8BD895}" type="pres">
      <dgm:prSet presAssocID="{CD6B7AE6-A051-4DF8-AE52-2A60C7E5AD7F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59D265B0-0D23-4818-8001-E922F80A3BD7}" type="pres">
      <dgm:prSet presAssocID="{CD6B7AE6-A051-4DF8-AE52-2A60C7E5AD7F}" presName="hierChild4" presStyleCnt="0"/>
      <dgm:spPr/>
    </dgm:pt>
    <dgm:pt modelId="{F612BDAB-249E-4510-8FEB-F04DF9B2C9A5}" type="pres">
      <dgm:prSet presAssocID="{CD6B7AE6-A051-4DF8-AE52-2A60C7E5AD7F}" presName="hierChild5" presStyleCnt="0"/>
      <dgm:spPr/>
    </dgm:pt>
    <dgm:pt modelId="{608D13B1-B641-4F94-8ED8-67DE34436090}" type="pres">
      <dgm:prSet presAssocID="{E40C8BFB-3E9E-4971-A70C-9A71FB0CA89D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19B80401-0AB6-4527-8334-5CC153410BE7}" type="pres">
      <dgm:prSet presAssocID="{A375A718-6119-44DF-B1DB-1E615DACB470}" presName="hierRoot2" presStyleCnt="0">
        <dgm:presLayoutVars>
          <dgm:hierBranch val="init"/>
        </dgm:presLayoutVars>
      </dgm:prSet>
      <dgm:spPr/>
    </dgm:pt>
    <dgm:pt modelId="{F7131AC0-384D-463A-9FB5-AC7C74A6C7B1}" type="pres">
      <dgm:prSet presAssocID="{A375A718-6119-44DF-B1DB-1E615DACB470}" presName="rootComposite" presStyleCnt="0"/>
      <dgm:spPr/>
    </dgm:pt>
    <dgm:pt modelId="{550F8E01-7336-4FEB-B297-2A08855CFED9}" type="pres">
      <dgm:prSet presAssocID="{A375A718-6119-44DF-B1DB-1E615DACB470}" presName="rootText" presStyleLbl="node2" presStyleIdx="2" presStyleCnt="3" custScaleX="99293" custScaleY="5940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31BDF45-8B23-40AB-868F-20BC176A9387}" type="pres">
      <dgm:prSet presAssocID="{A375A718-6119-44DF-B1DB-1E615DACB470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D4795FFD-C67B-4A9F-823C-8BD12411F662}" type="pres">
      <dgm:prSet presAssocID="{A375A718-6119-44DF-B1DB-1E615DACB470}" presName="hierChild4" presStyleCnt="0"/>
      <dgm:spPr/>
    </dgm:pt>
    <dgm:pt modelId="{3D535222-9B01-4D40-9BC1-CEE04D2D8964}" type="pres">
      <dgm:prSet presAssocID="{A375A718-6119-44DF-B1DB-1E615DACB470}" presName="hierChild5" presStyleCnt="0"/>
      <dgm:spPr/>
    </dgm:pt>
    <dgm:pt modelId="{972FE59B-22EE-4D66-92EC-33E8E53BD731}" type="pres">
      <dgm:prSet presAssocID="{167F88DD-A474-4887-9226-B4193B9E4336}" presName="hierChild3" presStyleCnt="0"/>
      <dgm:spPr/>
    </dgm:pt>
  </dgm:ptLst>
  <dgm:cxnLst>
    <dgm:cxn modelId="{1B8C6730-B9A9-4114-B736-19E2C985DB8C}" type="presOf" srcId="{CD6B7AE6-A051-4DF8-AE52-2A60C7E5AD7F}" destId="{F0780F59-1C97-4518-974F-C79F2F8BD895}" srcOrd="1" destOrd="0" presId="urn:microsoft.com/office/officeart/2005/8/layout/orgChart1"/>
    <dgm:cxn modelId="{1FE1E0F6-53D1-472A-9730-472DDBF62DAB}" type="presOf" srcId="{1C1D931B-06C0-4526-BB1B-BC9E577713CC}" destId="{137AC19B-5F36-4417-805B-6ED10015CA23}" srcOrd="0" destOrd="0" presId="urn:microsoft.com/office/officeart/2005/8/layout/orgChart1"/>
    <dgm:cxn modelId="{7F45828A-AA7A-4925-94AD-11DF41227F00}" type="presOf" srcId="{A375A718-6119-44DF-B1DB-1E615DACB470}" destId="{550F8E01-7336-4FEB-B297-2A08855CFED9}" srcOrd="0" destOrd="0" presId="urn:microsoft.com/office/officeart/2005/8/layout/orgChart1"/>
    <dgm:cxn modelId="{3099602C-453D-4E4A-A675-5A71B8022FFC}" type="presOf" srcId="{9066CB45-406E-4AC4-825A-53C6D9BDCFC3}" destId="{6F3FE3D0-7AE8-466D-8F7F-809784B243D0}" srcOrd="0" destOrd="0" presId="urn:microsoft.com/office/officeart/2005/8/layout/orgChart1"/>
    <dgm:cxn modelId="{EDEBF72B-739F-41A1-A687-19E4AA329E6E}" type="presOf" srcId="{58AE2B88-A4A0-4889-9764-9F3CFAFE5906}" destId="{7CCB2A51-9814-4357-91E7-3E193E23A5D2}" srcOrd="0" destOrd="0" presId="urn:microsoft.com/office/officeart/2005/8/layout/orgChart1"/>
    <dgm:cxn modelId="{A8C3317A-DDFE-41D0-A151-60C3DCCD1BD6}" srcId="{167F88DD-A474-4887-9226-B4193B9E4336}" destId="{A375A718-6119-44DF-B1DB-1E615DACB470}" srcOrd="2" destOrd="0" parTransId="{E40C8BFB-3E9E-4971-A70C-9A71FB0CA89D}" sibTransId="{BF62C006-C4CF-4E3B-A8D3-D2C44BB66D38}"/>
    <dgm:cxn modelId="{F0C2E3B6-AF54-49FF-8C72-AC10081F1FD2}" srcId="{9066CB45-406E-4AC4-825A-53C6D9BDCFC3}" destId="{167F88DD-A474-4887-9226-B4193B9E4336}" srcOrd="0" destOrd="0" parTransId="{45408870-EF10-4EF4-822A-9B7F8F9080E9}" sibTransId="{7D214D60-B9EC-4414-BBF5-71EBD5ABDF9C}"/>
    <dgm:cxn modelId="{8162578C-7242-484C-A2C5-C327D4AB9DAD}" type="presOf" srcId="{E40C8BFB-3E9E-4971-A70C-9A71FB0CA89D}" destId="{608D13B1-B641-4F94-8ED8-67DE34436090}" srcOrd="0" destOrd="0" presId="urn:microsoft.com/office/officeart/2005/8/layout/orgChart1"/>
    <dgm:cxn modelId="{0141164E-61CB-4C92-A9E5-0CC87D422B54}" srcId="{167F88DD-A474-4887-9226-B4193B9E4336}" destId="{1C1D931B-06C0-4526-BB1B-BC9E577713CC}" srcOrd="0" destOrd="0" parTransId="{58AE2B88-A4A0-4889-9764-9F3CFAFE5906}" sibTransId="{CEB7EE15-D36B-4FD8-A05C-2733B41047F5}"/>
    <dgm:cxn modelId="{F7B42CAA-6718-4A80-AD42-7540B1ED624B}" srcId="{167F88DD-A474-4887-9226-B4193B9E4336}" destId="{CD6B7AE6-A051-4DF8-AE52-2A60C7E5AD7F}" srcOrd="1" destOrd="0" parTransId="{57A00AB5-6593-45DB-A2D9-412A6452856B}" sibTransId="{01384298-A387-4360-9F39-1DAAF7254F1D}"/>
    <dgm:cxn modelId="{343098AD-F01F-4EAD-B398-F41810F993AB}" type="presOf" srcId="{CD6B7AE6-A051-4DF8-AE52-2A60C7E5AD7F}" destId="{E95DAA8C-32DB-4796-96F1-1A17E2D1EF72}" srcOrd="0" destOrd="0" presId="urn:microsoft.com/office/officeart/2005/8/layout/orgChart1"/>
    <dgm:cxn modelId="{53DF778F-BA4F-44DB-BD5D-C88EF463F5B2}" type="presOf" srcId="{167F88DD-A474-4887-9226-B4193B9E4336}" destId="{8E715700-122D-4F44-9561-6F14559FACE0}" srcOrd="0" destOrd="0" presId="urn:microsoft.com/office/officeart/2005/8/layout/orgChart1"/>
    <dgm:cxn modelId="{8A03DE68-4372-41B5-ACBA-BEAB2AF00C34}" type="presOf" srcId="{57A00AB5-6593-45DB-A2D9-412A6452856B}" destId="{0ECBB8AA-FEED-4B4A-A047-A4B89F734D9A}" srcOrd="0" destOrd="0" presId="urn:microsoft.com/office/officeart/2005/8/layout/orgChart1"/>
    <dgm:cxn modelId="{B57F8FF1-0FC5-4054-8F5D-277B7242508E}" type="presOf" srcId="{A375A718-6119-44DF-B1DB-1E615DACB470}" destId="{631BDF45-8B23-40AB-868F-20BC176A9387}" srcOrd="1" destOrd="0" presId="urn:microsoft.com/office/officeart/2005/8/layout/orgChart1"/>
    <dgm:cxn modelId="{4C85DE90-9167-4E2E-BE59-BBE6B3A8BE8B}" type="presOf" srcId="{1C1D931B-06C0-4526-BB1B-BC9E577713CC}" destId="{F937DFFD-CBA5-4003-8F6A-9B5FF6E29F2B}" srcOrd="1" destOrd="0" presId="urn:microsoft.com/office/officeart/2005/8/layout/orgChart1"/>
    <dgm:cxn modelId="{AB290397-2AB8-46B0-90AE-ED1D3FBA6903}" type="presOf" srcId="{167F88DD-A474-4887-9226-B4193B9E4336}" destId="{EFC45F93-57CC-43B7-89CC-E1ED212782D0}" srcOrd="1" destOrd="0" presId="urn:microsoft.com/office/officeart/2005/8/layout/orgChart1"/>
    <dgm:cxn modelId="{C897D748-276E-45D0-8C2F-29792788B722}" type="presParOf" srcId="{6F3FE3D0-7AE8-466D-8F7F-809784B243D0}" destId="{92E7C61C-AD81-4B13-96CC-32FBAF745181}" srcOrd="0" destOrd="0" presId="urn:microsoft.com/office/officeart/2005/8/layout/orgChart1"/>
    <dgm:cxn modelId="{B0414281-7496-45B1-AEF4-C4C99591F6AC}" type="presParOf" srcId="{92E7C61C-AD81-4B13-96CC-32FBAF745181}" destId="{EA836EAC-44F5-46DE-9178-6FDC1D8F1817}" srcOrd="0" destOrd="0" presId="urn:microsoft.com/office/officeart/2005/8/layout/orgChart1"/>
    <dgm:cxn modelId="{62C2FFCD-B03A-4E34-B1F8-E714F39C396C}" type="presParOf" srcId="{EA836EAC-44F5-46DE-9178-6FDC1D8F1817}" destId="{8E715700-122D-4F44-9561-6F14559FACE0}" srcOrd="0" destOrd="0" presId="urn:microsoft.com/office/officeart/2005/8/layout/orgChart1"/>
    <dgm:cxn modelId="{D7AADABD-51FF-4C6A-97C0-B18DF2A88772}" type="presParOf" srcId="{EA836EAC-44F5-46DE-9178-6FDC1D8F1817}" destId="{EFC45F93-57CC-43B7-89CC-E1ED212782D0}" srcOrd="1" destOrd="0" presId="urn:microsoft.com/office/officeart/2005/8/layout/orgChart1"/>
    <dgm:cxn modelId="{7377E406-8C49-4648-AB96-FF0C718BD8D4}" type="presParOf" srcId="{92E7C61C-AD81-4B13-96CC-32FBAF745181}" destId="{1B8594BD-FC0E-47CF-8332-B43F15BF4E21}" srcOrd="1" destOrd="0" presId="urn:microsoft.com/office/officeart/2005/8/layout/orgChart1"/>
    <dgm:cxn modelId="{186DA74C-C4C0-4743-BDCF-9DB65C639B47}" type="presParOf" srcId="{1B8594BD-FC0E-47CF-8332-B43F15BF4E21}" destId="{7CCB2A51-9814-4357-91E7-3E193E23A5D2}" srcOrd="0" destOrd="0" presId="urn:microsoft.com/office/officeart/2005/8/layout/orgChart1"/>
    <dgm:cxn modelId="{28A52AA2-BE7B-469F-A1C5-478665CB7FCC}" type="presParOf" srcId="{1B8594BD-FC0E-47CF-8332-B43F15BF4E21}" destId="{C834B195-7CAC-4466-8957-1882FE7A322E}" srcOrd="1" destOrd="0" presId="urn:microsoft.com/office/officeart/2005/8/layout/orgChart1"/>
    <dgm:cxn modelId="{9F9F7920-0B9F-4C55-B72F-AEEA1C2D2FED}" type="presParOf" srcId="{C834B195-7CAC-4466-8957-1882FE7A322E}" destId="{6F8EFFA8-0F8F-48CA-9A31-56B0D3085C87}" srcOrd="0" destOrd="0" presId="urn:microsoft.com/office/officeart/2005/8/layout/orgChart1"/>
    <dgm:cxn modelId="{C086A08F-6F3D-4771-BD54-0F2C32E100E7}" type="presParOf" srcId="{6F8EFFA8-0F8F-48CA-9A31-56B0D3085C87}" destId="{137AC19B-5F36-4417-805B-6ED10015CA23}" srcOrd="0" destOrd="0" presId="urn:microsoft.com/office/officeart/2005/8/layout/orgChart1"/>
    <dgm:cxn modelId="{9C0A52A7-6290-4636-94BE-BE797B25F3CA}" type="presParOf" srcId="{6F8EFFA8-0F8F-48CA-9A31-56B0D3085C87}" destId="{F937DFFD-CBA5-4003-8F6A-9B5FF6E29F2B}" srcOrd="1" destOrd="0" presId="urn:microsoft.com/office/officeart/2005/8/layout/orgChart1"/>
    <dgm:cxn modelId="{B99B929D-76DA-4736-A076-09E890E4E71B}" type="presParOf" srcId="{C834B195-7CAC-4466-8957-1882FE7A322E}" destId="{5D8EA52B-C458-479C-A6DD-C0874C944A88}" srcOrd="1" destOrd="0" presId="urn:microsoft.com/office/officeart/2005/8/layout/orgChart1"/>
    <dgm:cxn modelId="{FF104E58-065D-4F40-87EB-A710C623D878}" type="presParOf" srcId="{C834B195-7CAC-4466-8957-1882FE7A322E}" destId="{A81F24A3-B7D8-4D47-964D-541617A4BFFF}" srcOrd="2" destOrd="0" presId="urn:microsoft.com/office/officeart/2005/8/layout/orgChart1"/>
    <dgm:cxn modelId="{BCFE455B-667A-4928-BA74-4A64D4BBE660}" type="presParOf" srcId="{1B8594BD-FC0E-47CF-8332-B43F15BF4E21}" destId="{0ECBB8AA-FEED-4B4A-A047-A4B89F734D9A}" srcOrd="2" destOrd="0" presId="urn:microsoft.com/office/officeart/2005/8/layout/orgChart1"/>
    <dgm:cxn modelId="{69A02007-6695-4F61-8A7B-2344C6AD5AB9}" type="presParOf" srcId="{1B8594BD-FC0E-47CF-8332-B43F15BF4E21}" destId="{65EB5B61-F036-49C0-BD48-4192A8AACC32}" srcOrd="3" destOrd="0" presId="urn:microsoft.com/office/officeart/2005/8/layout/orgChart1"/>
    <dgm:cxn modelId="{0E14E0CF-58F6-4A7A-87E8-BD40754D583E}" type="presParOf" srcId="{65EB5B61-F036-49C0-BD48-4192A8AACC32}" destId="{FEB49601-8318-4BB5-946D-BFA6EE34BA0C}" srcOrd="0" destOrd="0" presId="urn:microsoft.com/office/officeart/2005/8/layout/orgChart1"/>
    <dgm:cxn modelId="{09C31494-1DA0-454A-BB3E-B35EE95E2794}" type="presParOf" srcId="{FEB49601-8318-4BB5-946D-BFA6EE34BA0C}" destId="{E95DAA8C-32DB-4796-96F1-1A17E2D1EF72}" srcOrd="0" destOrd="0" presId="urn:microsoft.com/office/officeart/2005/8/layout/orgChart1"/>
    <dgm:cxn modelId="{266ECF3E-FAB9-40DF-BBB7-C5291DD6CA97}" type="presParOf" srcId="{FEB49601-8318-4BB5-946D-BFA6EE34BA0C}" destId="{F0780F59-1C97-4518-974F-C79F2F8BD895}" srcOrd="1" destOrd="0" presId="urn:microsoft.com/office/officeart/2005/8/layout/orgChart1"/>
    <dgm:cxn modelId="{40CAF714-6B3E-4D91-AE8E-5B927EB7F0D1}" type="presParOf" srcId="{65EB5B61-F036-49C0-BD48-4192A8AACC32}" destId="{59D265B0-0D23-4818-8001-E922F80A3BD7}" srcOrd="1" destOrd="0" presId="urn:microsoft.com/office/officeart/2005/8/layout/orgChart1"/>
    <dgm:cxn modelId="{7373BB72-533A-4D1D-BCA0-9B2C1CD7B4F0}" type="presParOf" srcId="{65EB5B61-F036-49C0-BD48-4192A8AACC32}" destId="{F612BDAB-249E-4510-8FEB-F04DF9B2C9A5}" srcOrd="2" destOrd="0" presId="urn:microsoft.com/office/officeart/2005/8/layout/orgChart1"/>
    <dgm:cxn modelId="{0C865389-44F2-452A-B87B-DA7C84E3A8C0}" type="presParOf" srcId="{1B8594BD-FC0E-47CF-8332-B43F15BF4E21}" destId="{608D13B1-B641-4F94-8ED8-67DE34436090}" srcOrd="4" destOrd="0" presId="urn:microsoft.com/office/officeart/2005/8/layout/orgChart1"/>
    <dgm:cxn modelId="{2516B596-EA01-4AE4-B267-95BD6F2641B6}" type="presParOf" srcId="{1B8594BD-FC0E-47CF-8332-B43F15BF4E21}" destId="{19B80401-0AB6-4527-8334-5CC153410BE7}" srcOrd="5" destOrd="0" presId="urn:microsoft.com/office/officeart/2005/8/layout/orgChart1"/>
    <dgm:cxn modelId="{AADB9AA6-4BD2-43B6-9525-67C81FB5829C}" type="presParOf" srcId="{19B80401-0AB6-4527-8334-5CC153410BE7}" destId="{F7131AC0-384D-463A-9FB5-AC7C74A6C7B1}" srcOrd="0" destOrd="0" presId="urn:microsoft.com/office/officeart/2005/8/layout/orgChart1"/>
    <dgm:cxn modelId="{D4E694E9-FB32-4E02-AE61-10F94EB9C6BF}" type="presParOf" srcId="{F7131AC0-384D-463A-9FB5-AC7C74A6C7B1}" destId="{550F8E01-7336-4FEB-B297-2A08855CFED9}" srcOrd="0" destOrd="0" presId="urn:microsoft.com/office/officeart/2005/8/layout/orgChart1"/>
    <dgm:cxn modelId="{B2ADFBC7-211A-4DC6-9CFD-1DA4569B4A76}" type="presParOf" srcId="{F7131AC0-384D-463A-9FB5-AC7C74A6C7B1}" destId="{631BDF45-8B23-40AB-868F-20BC176A9387}" srcOrd="1" destOrd="0" presId="urn:microsoft.com/office/officeart/2005/8/layout/orgChart1"/>
    <dgm:cxn modelId="{27E4AF18-AF3A-40F9-B8CA-3AE408F12177}" type="presParOf" srcId="{19B80401-0AB6-4527-8334-5CC153410BE7}" destId="{D4795FFD-C67B-4A9F-823C-8BD12411F662}" srcOrd="1" destOrd="0" presId="urn:microsoft.com/office/officeart/2005/8/layout/orgChart1"/>
    <dgm:cxn modelId="{012ECFDF-10D7-42B2-8125-FB891AA72386}" type="presParOf" srcId="{19B80401-0AB6-4527-8334-5CC153410BE7}" destId="{3D535222-9B01-4D40-9BC1-CEE04D2D8964}" srcOrd="2" destOrd="0" presId="urn:microsoft.com/office/officeart/2005/8/layout/orgChart1"/>
    <dgm:cxn modelId="{5E847C4F-53E8-4090-B785-23B326FC5E80}" type="presParOf" srcId="{92E7C61C-AD81-4B13-96CC-32FBAF745181}" destId="{972FE59B-22EE-4D66-92EC-33E8E53BD7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7FD33-976D-4019-A6C2-134E1FEFF689}">
      <dsp:nvSpPr>
        <dsp:cNvPr id="0" name=""/>
        <dsp:cNvSpPr/>
      </dsp:nvSpPr>
      <dsp:spPr>
        <a:xfrm>
          <a:off x="3904359" y="641210"/>
          <a:ext cx="3067961" cy="293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77"/>
              </a:lnTo>
              <a:lnTo>
                <a:pt x="3067961" y="200277"/>
              </a:lnTo>
              <a:lnTo>
                <a:pt x="3067961" y="29379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15290-EDF0-4322-AD52-59F0158136FA}">
      <dsp:nvSpPr>
        <dsp:cNvPr id="0" name=""/>
        <dsp:cNvSpPr/>
      </dsp:nvSpPr>
      <dsp:spPr>
        <a:xfrm>
          <a:off x="663535" y="641210"/>
          <a:ext cx="3240824" cy="316701"/>
        </a:xfrm>
        <a:custGeom>
          <a:avLst/>
          <a:gdLst/>
          <a:ahLst/>
          <a:cxnLst/>
          <a:rect l="0" t="0" r="0" b="0"/>
          <a:pathLst>
            <a:path>
              <a:moveTo>
                <a:pt x="3240824" y="0"/>
              </a:moveTo>
              <a:lnTo>
                <a:pt x="3240824" y="223187"/>
              </a:lnTo>
              <a:lnTo>
                <a:pt x="0" y="223187"/>
              </a:lnTo>
              <a:lnTo>
                <a:pt x="0" y="31670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6BEB9-5620-4BDB-B91C-2DA6641C66C3}">
      <dsp:nvSpPr>
        <dsp:cNvPr id="0" name=""/>
        <dsp:cNvSpPr/>
      </dsp:nvSpPr>
      <dsp:spPr>
        <a:xfrm>
          <a:off x="3213634" y="210"/>
          <a:ext cx="1381449" cy="640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60215F-5BDD-44CB-AA88-C446D91F9480}">
      <dsp:nvSpPr>
        <dsp:cNvPr id="0" name=""/>
        <dsp:cNvSpPr/>
      </dsp:nvSpPr>
      <dsp:spPr>
        <a:xfrm>
          <a:off x="3325795" y="106763"/>
          <a:ext cx="1381449" cy="64099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Receptors 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344569" y="125537"/>
        <a:ext cx="1343901" cy="603451"/>
      </dsp:txXfrm>
    </dsp:sp>
    <dsp:sp modelId="{FA1C9C04-C9B8-40A6-8F37-EE31ADED8B23}">
      <dsp:nvSpPr>
        <dsp:cNvPr id="0" name=""/>
        <dsp:cNvSpPr/>
      </dsp:nvSpPr>
      <dsp:spPr>
        <a:xfrm>
          <a:off x="-112159" y="957911"/>
          <a:ext cx="1551390" cy="591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E8D073-BF43-4724-8E6F-28A1A5E1CFA5}">
      <dsp:nvSpPr>
        <dsp:cNvPr id="0" name=""/>
        <dsp:cNvSpPr/>
      </dsp:nvSpPr>
      <dsp:spPr>
        <a:xfrm>
          <a:off x="1" y="1064464"/>
          <a:ext cx="1551390" cy="5917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</a:t>
          </a:r>
          <a:r>
            <a:rPr lang="en-US" sz="1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</a:t>
          </a:r>
          <a:endParaRPr lang="en-US" sz="3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7332" y="1081795"/>
        <a:ext cx="1516728" cy="557057"/>
      </dsp:txXfrm>
    </dsp:sp>
    <dsp:sp modelId="{590B65FC-C429-49CE-9CF1-C979AF379A38}">
      <dsp:nvSpPr>
        <dsp:cNvPr id="0" name=""/>
        <dsp:cNvSpPr/>
      </dsp:nvSpPr>
      <dsp:spPr>
        <a:xfrm>
          <a:off x="6152537" y="935002"/>
          <a:ext cx="1639565" cy="614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14A59-3867-4F0C-A2B6-5E757C884443}">
      <dsp:nvSpPr>
        <dsp:cNvPr id="0" name=""/>
        <dsp:cNvSpPr/>
      </dsp:nvSpPr>
      <dsp:spPr>
        <a:xfrm>
          <a:off x="6264698" y="1041555"/>
          <a:ext cx="1639565" cy="61462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GABA </a:t>
          </a:r>
          <a:r>
            <a:rPr lang="en-US" sz="1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B</a:t>
          </a:r>
          <a:endParaRPr lang="en-US" sz="14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282700" y="1059557"/>
        <a:ext cx="1603561" cy="578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CE394-E5BF-4ABB-A7F1-9B80C5FADE5B}">
      <dsp:nvSpPr>
        <dsp:cNvPr id="0" name=""/>
        <dsp:cNvSpPr/>
      </dsp:nvSpPr>
      <dsp:spPr>
        <a:xfrm>
          <a:off x="6256538" y="2008910"/>
          <a:ext cx="174253" cy="3119971"/>
        </a:xfrm>
        <a:custGeom>
          <a:avLst/>
          <a:gdLst/>
          <a:ahLst/>
          <a:cxnLst/>
          <a:rect l="0" t="0" r="0" b="0"/>
          <a:pathLst>
            <a:path>
              <a:moveTo>
                <a:pt x="174253" y="0"/>
              </a:moveTo>
              <a:lnTo>
                <a:pt x="174253" y="3119971"/>
              </a:lnTo>
              <a:lnTo>
                <a:pt x="0" y="311997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54DF3-666D-470F-933F-A5952F1205A3}">
      <dsp:nvSpPr>
        <dsp:cNvPr id="0" name=""/>
        <dsp:cNvSpPr/>
      </dsp:nvSpPr>
      <dsp:spPr>
        <a:xfrm>
          <a:off x="6430792" y="2008910"/>
          <a:ext cx="174253" cy="1941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684"/>
              </a:lnTo>
              <a:lnTo>
                <a:pt x="174253" y="194168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50833-3F7B-4400-ADD2-2DB95B20596C}">
      <dsp:nvSpPr>
        <dsp:cNvPr id="0" name=""/>
        <dsp:cNvSpPr/>
      </dsp:nvSpPr>
      <dsp:spPr>
        <a:xfrm>
          <a:off x="5908031" y="2008910"/>
          <a:ext cx="522761" cy="1941684"/>
        </a:xfrm>
        <a:custGeom>
          <a:avLst/>
          <a:gdLst/>
          <a:ahLst/>
          <a:cxnLst/>
          <a:rect l="0" t="0" r="0" b="0"/>
          <a:pathLst>
            <a:path>
              <a:moveTo>
                <a:pt x="522761" y="0"/>
              </a:moveTo>
              <a:lnTo>
                <a:pt x="522761" y="1941684"/>
              </a:lnTo>
              <a:lnTo>
                <a:pt x="0" y="194168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38B69-534A-4B62-ABDC-145D6CE7D171}">
      <dsp:nvSpPr>
        <dsp:cNvPr id="0" name=""/>
        <dsp:cNvSpPr/>
      </dsp:nvSpPr>
      <dsp:spPr>
        <a:xfrm>
          <a:off x="6430792" y="2008910"/>
          <a:ext cx="174253" cy="763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97"/>
              </a:lnTo>
              <a:lnTo>
                <a:pt x="174253" y="76339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C956F-CB56-42E8-ABB1-89CB1EE086FD}">
      <dsp:nvSpPr>
        <dsp:cNvPr id="0" name=""/>
        <dsp:cNvSpPr/>
      </dsp:nvSpPr>
      <dsp:spPr>
        <a:xfrm>
          <a:off x="5908031" y="2008910"/>
          <a:ext cx="522761" cy="763397"/>
        </a:xfrm>
        <a:custGeom>
          <a:avLst/>
          <a:gdLst/>
          <a:ahLst/>
          <a:cxnLst/>
          <a:rect l="0" t="0" r="0" b="0"/>
          <a:pathLst>
            <a:path>
              <a:moveTo>
                <a:pt x="522761" y="0"/>
              </a:moveTo>
              <a:lnTo>
                <a:pt x="522761" y="763397"/>
              </a:lnTo>
              <a:lnTo>
                <a:pt x="0" y="76339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5848B-55D2-4034-A4F6-5A701458FC67}">
      <dsp:nvSpPr>
        <dsp:cNvPr id="0" name=""/>
        <dsp:cNvSpPr/>
      </dsp:nvSpPr>
      <dsp:spPr>
        <a:xfrm>
          <a:off x="4248472" y="830623"/>
          <a:ext cx="2182320" cy="348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53"/>
              </a:lnTo>
              <a:lnTo>
                <a:pt x="2182320" y="174253"/>
              </a:lnTo>
              <a:lnTo>
                <a:pt x="2182320" y="34850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D1474-2B52-4189-A3D4-9978FCED1847}">
      <dsp:nvSpPr>
        <dsp:cNvPr id="0" name=""/>
        <dsp:cNvSpPr/>
      </dsp:nvSpPr>
      <dsp:spPr>
        <a:xfrm>
          <a:off x="2066151" y="2008910"/>
          <a:ext cx="174253" cy="763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97"/>
              </a:lnTo>
              <a:lnTo>
                <a:pt x="174253" y="76339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53B4A-313A-48F6-A6CA-150A489E0216}">
      <dsp:nvSpPr>
        <dsp:cNvPr id="0" name=""/>
        <dsp:cNvSpPr/>
      </dsp:nvSpPr>
      <dsp:spPr>
        <a:xfrm>
          <a:off x="1891897" y="2008910"/>
          <a:ext cx="174253" cy="763397"/>
        </a:xfrm>
        <a:custGeom>
          <a:avLst/>
          <a:gdLst/>
          <a:ahLst/>
          <a:cxnLst/>
          <a:rect l="0" t="0" r="0" b="0"/>
          <a:pathLst>
            <a:path>
              <a:moveTo>
                <a:pt x="174253" y="0"/>
              </a:moveTo>
              <a:lnTo>
                <a:pt x="174253" y="763397"/>
              </a:lnTo>
              <a:lnTo>
                <a:pt x="0" y="76339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55095-F6C8-4FED-8639-AD23C37B22D8}">
      <dsp:nvSpPr>
        <dsp:cNvPr id="0" name=""/>
        <dsp:cNvSpPr/>
      </dsp:nvSpPr>
      <dsp:spPr>
        <a:xfrm>
          <a:off x="2066151" y="830623"/>
          <a:ext cx="2182320" cy="348507"/>
        </a:xfrm>
        <a:custGeom>
          <a:avLst/>
          <a:gdLst/>
          <a:ahLst/>
          <a:cxnLst/>
          <a:rect l="0" t="0" r="0" b="0"/>
          <a:pathLst>
            <a:path>
              <a:moveTo>
                <a:pt x="2182320" y="0"/>
              </a:moveTo>
              <a:lnTo>
                <a:pt x="2182320" y="174253"/>
              </a:lnTo>
              <a:lnTo>
                <a:pt x="0" y="174253"/>
              </a:lnTo>
              <a:lnTo>
                <a:pt x="0" y="34850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577F3-B239-4EC0-A366-B815E81C7FCB}">
      <dsp:nvSpPr>
        <dsp:cNvPr id="0" name=""/>
        <dsp:cNvSpPr/>
      </dsp:nvSpPr>
      <dsp:spPr>
        <a:xfrm>
          <a:off x="3418692" y="843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General anesthetics </a:t>
          </a:r>
          <a:endParaRPr lang="en-US" sz="1700" kern="1200" dirty="0"/>
        </a:p>
      </dsp:txBody>
      <dsp:txXfrm>
        <a:off x="3418692" y="843"/>
        <a:ext cx="1659559" cy="829779"/>
      </dsp:txXfrm>
    </dsp:sp>
    <dsp:sp modelId="{A2717A1B-D6A7-4015-8E05-2F09137AC370}">
      <dsp:nvSpPr>
        <dsp:cNvPr id="0" name=""/>
        <dsp:cNvSpPr/>
      </dsp:nvSpPr>
      <dsp:spPr>
        <a:xfrm>
          <a:off x="1236371" y="1179131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Inhaled </a:t>
          </a:r>
          <a:endParaRPr lang="en-US" sz="1700" kern="1200" dirty="0"/>
        </a:p>
      </dsp:txBody>
      <dsp:txXfrm>
        <a:off x="1236371" y="1179131"/>
        <a:ext cx="1659559" cy="829779"/>
      </dsp:txXfrm>
    </dsp:sp>
    <dsp:sp modelId="{6380270F-7DC3-4E37-9DAA-527789CE76CF}">
      <dsp:nvSpPr>
        <dsp:cNvPr id="0" name=""/>
        <dsp:cNvSpPr/>
      </dsp:nvSpPr>
      <dsp:spPr>
        <a:xfrm>
          <a:off x="232338" y="2357418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Gas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(nitrous oxide)</a:t>
          </a:r>
          <a:endParaRPr lang="en-US" sz="1700" kern="1200" dirty="0"/>
        </a:p>
      </dsp:txBody>
      <dsp:txXfrm>
        <a:off x="232338" y="2357418"/>
        <a:ext cx="1659559" cy="829779"/>
      </dsp:txXfrm>
    </dsp:sp>
    <dsp:sp modelId="{E0AEA965-B876-40C1-8462-4AC67F3FA557}">
      <dsp:nvSpPr>
        <dsp:cNvPr id="0" name=""/>
        <dsp:cNvSpPr/>
      </dsp:nvSpPr>
      <dsp:spPr>
        <a:xfrm>
          <a:off x="2240405" y="2357418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Volatile liquids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(halothane)</a:t>
          </a:r>
          <a:endParaRPr lang="en-US" sz="1700" kern="1200" dirty="0"/>
        </a:p>
      </dsp:txBody>
      <dsp:txXfrm>
        <a:off x="2240405" y="2357418"/>
        <a:ext cx="1659559" cy="829779"/>
      </dsp:txXfrm>
    </dsp:sp>
    <dsp:sp modelId="{5DECC20B-24CB-4A38-A763-C99F083C9758}">
      <dsp:nvSpPr>
        <dsp:cNvPr id="0" name=""/>
        <dsp:cNvSpPr/>
      </dsp:nvSpPr>
      <dsp:spPr>
        <a:xfrm>
          <a:off x="5601012" y="1179131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IV</a:t>
          </a:r>
          <a:endParaRPr lang="en-US" sz="1700" kern="1200" dirty="0"/>
        </a:p>
      </dsp:txBody>
      <dsp:txXfrm>
        <a:off x="5601012" y="1179131"/>
        <a:ext cx="1659559" cy="829779"/>
      </dsp:txXfrm>
    </dsp:sp>
    <dsp:sp modelId="{2733CF97-CC95-4CCA-BFC6-9AC0F72DD19E}">
      <dsp:nvSpPr>
        <dsp:cNvPr id="0" name=""/>
        <dsp:cNvSpPr/>
      </dsp:nvSpPr>
      <dsp:spPr>
        <a:xfrm>
          <a:off x="4248472" y="2357418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Barbiturates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(thiopental)</a:t>
          </a:r>
          <a:endParaRPr lang="en-US" sz="1700" kern="1200" dirty="0"/>
        </a:p>
      </dsp:txBody>
      <dsp:txXfrm>
        <a:off x="4248472" y="2357418"/>
        <a:ext cx="1659559" cy="829779"/>
      </dsp:txXfrm>
    </dsp:sp>
    <dsp:sp modelId="{989FD19F-8CEE-488F-99E0-5B6894E62B26}">
      <dsp:nvSpPr>
        <dsp:cNvPr id="0" name=""/>
        <dsp:cNvSpPr/>
      </dsp:nvSpPr>
      <dsp:spPr>
        <a:xfrm>
          <a:off x="6605046" y="2357418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Benzodiazepines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(midazolam)</a:t>
          </a:r>
          <a:endParaRPr lang="en-US" sz="1700" kern="1200" dirty="0"/>
        </a:p>
      </dsp:txBody>
      <dsp:txXfrm>
        <a:off x="6605046" y="2357418"/>
        <a:ext cx="1659559" cy="829779"/>
      </dsp:txXfrm>
    </dsp:sp>
    <dsp:sp modelId="{A12A1728-8449-4C22-A601-04DA12456B8E}">
      <dsp:nvSpPr>
        <dsp:cNvPr id="0" name=""/>
        <dsp:cNvSpPr/>
      </dsp:nvSpPr>
      <dsp:spPr>
        <a:xfrm>
          <a:off x="4248472" y="3535705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Opioids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(fentanyl)</a:t>
          </a:r>
          <a:endParaRPr lang="en-US" sz="1700" kern="1200" dirty="0"/>
        </a:p>
      </dsp:txBody>
      <dsp:txXfrm>
        <a:off x="4248472" y="3535705"/>
        <a:ext cx="1659559" cy="829779"/>
      </dsp:txXfrm>
    </dsp:sp>
    <dsp:sp modelId="{590E6E98-F998-4498-A4F6-A1185CE40870}">
      <dsp:nvSpPr>
        <dsp:cNvPr id="0" name=""/>
        <dsp:cNvSpPr/>
      </dsp:nvSpPr>
      <dsp:spPr>
        <a:xfrm>
          <a:off x="6605046" y="3535705"/>
          <a:ext cx="1659559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Dissociative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(ketamine)</a:t>
          </a:r>
          <a:endParaRPr lang="en-US" sz="1700" kern="1200" dirty="0"/>
        </a:p>
      </dsp:txBody>
      <dsp:txXfrm>
        <a:off x="6605046" y="3535705"/>
        <a:ext cx="1659559" cy="829779"/>
      </dsp:txXfrm>
    </dsp:sp>
    <dsp:sp modelId="{B86BD5E0-EC09-45AA-A36D-2DCA6498A1F5}">
      <dsp:nvSpPr>
        <dsp:cNvPr id="0" name=""/>
        <dsp:cNvSpPr/>
      </dsp:nvSpPr>
      <dsp:spPr>
        <a:xfrm>
          <a:off x="4248472" y="4713992"/>
          <a:ext cx="2008066" cy="829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Miscellaneous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</a:t>
          </a:r>
          <a:r>
            <a:rPr lang="en-US" sz="1700" kern="1200" dirty="0" err="1" smtClean="0"/>
            <a:t>etomidate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propofol</a:t>
          </a:r>
          <a:r>
            <a:rPr lang="en-US" sz="1700" kern="1200" dirty="0" smtClean="0"/>
            <a:t>) </a:t>
          </a:r>
          <a:endParaRPr lang="en-US" sz="1700" kern="1200" dirty="0"/>
        </a:p>
      </dsp:txBody>
      <dsp:txXfrm>
        <a:off x="4248472" y="4713992"/>
        <a:ext cx="2008066" cy="829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9949-BDEC-48BA-8C1C-1256D3C7BB04}">
      <dsp:nvSpPr>
        <dsp:cNvPr id="0" name=""/>
        <dsp:cNvSpPr/>
      </dsp:nvSpPr>
      <dsp:spPr>
        <a:xfrm>
          <a:off x="5684590" y="3443871"/>
          <a:ext cx="338130" cy="1036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934"/>
              </a:lnTo>
              <a:lnTo>
                <a:pt x="338130" y="103693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F368E-A713-43C8-B9EE-5681884F6E23}">
      <dsp:nvSpPr>
        <dsp:cNvPr id="0" name=""/>
        <dsp:cNvSpPr/>
      </dsp:nvSpPr>
      <dsp:spPr>
        <a:xfrm>
          <a:off x="3858684" y="1843385"/>
          <a:ext cx="2727588" cy="473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691"/>
              </a:lnTo>
              <a:lnTo>
                <a:pt x="2727588" y="236691"/>
              </a:lnTo>
              <a:lnTo>
                <a:pt x="2727588" y="4733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F375C-00AE-4D95-ADA9-F1DC9B1B3066}">
      <dsp:nvSpPr>
        <dsp:cNvPr id="0" name=""/>
        <dsp:cNvSpPr/>
      </dsp:nvSpPr>
      <dsp:spPr>
        <a:xfrm>
          <a:off x="3812964" y="1843385"/>
          <a:ext cx="91440" cy="473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3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974FF-A6DA-4071-AF89-067F7AE33E75}">
      <dsp:nvSpPr>
        <dsp:cNvPr id="0" name=""/>
        <dsp:cNvSpPr/>
      </dsp:nvSpPr>
      <dsp:spPr>
        <a:xfrm>
          <a:off x="1131095" y="1843385"/>
          <a:ext cx="2727588" cy="473383"/>
        </a:xfrm>
        <a:custGeom>
          <a:avLst/>
          <a:gdLst/>
          <a:ahLst/>
          <a:cxnLst/>
          <a:rect l="0" t="0" r="0" b="0"/>
          <a:pathLst>
            <a:path>
              <a:moveTo>
                <a:pt x="2727588" y="0"/>
              </a:moveTo>
              <a:lnTo>
                <a:pt x="2727588" y="236691"/>
              </a:lnTo>
              <a:lnTo>
                <a:pt x="0" y="236691"/>
              </a:lnTo>
              <a:lnTo>
                <a:pt x="0" y="4733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CF830-0869-422F-9007-ABAFD91F78E4}">
      <dsp:nvSpPr>
        <dsp:cNvPr id="0" name=""/>
        <dsp:cNvSpPr/>
      </dsp:nvSpPr>
      <dsp:spPr>
        <a:xfrm>
          <a:off x="1581733" y="716282"/>
          <a:ext cx="4553900" cy="11271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/>
            <a:t>Sedative-hypnotics</a:t>
          </a:r>
          <a:endParaRPr lang="en-US" sz="2600" b="1" kern="1200" dirty="0"/>
        </a:p>
      </dsp:txBody>
      <dsp:txXfrm>
        <a:off x="1581733" y="716282"/>
        <a:ext cx="4553900" cy="1127102"/>
      </dsp:txXfrm>
    </dsp:sp>
    <dsp:sp modelId="{E22DC9C0-53BD-44C5-B503-F680C11164FD}">
      <dsp:nvSpPr>
        <dsp:cNvPr id="0" name=""/>
        <dsp:cNvSpPr/>
      </dsp:nvSpPr>
      <dsp:spPr>
        <a:xfrm>
          <a:off x="3992" y="2316768"/>
          <a:ext cx="2254205" cy="11271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Benzodiazepine </a:t>
          </a:r>
          <a:endParaRPr lang="en-US" sz="2600" b="1" kern="1200" dirty="0"/>
        </a:p>
      </dsp:txBody>
      <dsp:txXfrm>
        <a:off x="3992" y="2316768"/>
        <a:ext cx="2254205" cy="1127102"/>
      </dsp:txXfrm>
    </dsp:sp>
    <dsp:sp modelId="{B32AB59C-2F3E-4F7E-8343-5863E7CBFD4B}">
      <dsp:nvSpPr>
        <dsp:cNvPr id="0" name=""/>
        <dsp:cNvSpPr/>
      </dsp:nvSpPr>
      <dsp:spPr>
        <a:xfrm>
          <a:off x="2731581" y="2316768"/>
          <a:ext cx="2254205" cy="11271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Barbiturates </a:t>
          </a:r>
          <a:endParaRPr lang="en-US" sz="2600" b="1" kern="1200" dirty="0"/>
        </a:p>
      </dsp:txBody>
      <dsp:txXfrm>
        <a:off x="2731581" y="2316768"/>
        <a:ext cx="2254205" cy="1127102"/>
      </dsp:txXfrm>
    </dsp:sp>
    <dsp:sp modelId="{36234DB8-425B-406E-89F7-54D309618AAF}">
      <dsp:nvSpPr>
        <dsp:cNvPr id="0" name=""/>
        <dsp:cNvSpPr/>
      </dsp:nvSpPr>
      <dsp:spPr>
        <a:xfrm>
          <a:off x="5459170" y="2316768"/>
          <a:ext cx="2254205" cy="11271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/>
            <a:t>Miscellaneous agent </a:t>
          </a:r>
          <a:endParaRPr lang="en-US" sz="2600" b="1" kern="1200" dirty="0"/>
        </a:p>
      </dsp:txBody>
      <dsp:txXfrm>
        <a:off x="5459170" y="2316768"/>
        <a:ext cx="2254205" cy="1127102"/>
      </dsp:txXfrm>
    </dsp:sp>
    <dsp:sp modelId="{D58CBC1A-7F75-4FE8-9E4A-58635D5796D7}">
      <dsp:nvSpPr>
        <dsp:cNvPr id="0" name=""/>
        <dsp:cNvSpPr/>
      </dsp:nvSpPr>
      <dsp:spPr>
        <a:xfrm>
          <a:off x="6022721" y="3917254"/>
          <a:ext cx="2254205" cy="11271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Chloral hydrate 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….etc.</a:t>
          </a:r>
          <a:endParaRPr lang="en-US" sz="2600" b="1" kern="1200" dirty="0"/>
        </a:p>
      </dsp:txBody>
      <dsp:txXfrm>
        <a:off x="6022721" y="3917254"/>
        <a:ext cx="2254205" cy="11271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B2719-9CDB-4392-BE46-75FE404BC1EF}">
      <dsp:nvSpPr>
        <dsp:cNvPr id="0" name=""/>
        <dsp:cNvSpPr/>
      </dsp:nvSpPr>
      <dsp:spPr>
        <a:xfrm>
          <a:off x="4709161" y="2333791"/>
          <a:ext cx="1374222" cy="1513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951"/>
              </a:lnTo>
              <a:lnTo>
                <a:pt x="1374222" y="1513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3F1E4-E359-4C74-B049-BB86892C3155}">
      <dsp:nvSpPr>
        <dsp:cNvPr id="0" name=""/>
        <dsp:cNvSpPr/>
      </dsp:nvSpPr>
      <dsp:spPr>
        <a:xfrm>
          <a:off x="4469642" y="2333791"/>
          <a:ext cx="239519" cy="1513951"/>
        </a:xfrm>
        <a:custGeom>
          <a:avLst/>
          <a:gdLst/>
          <a:ahLst/>
          <a:cxnLst/>
          <a:rect l="0" t="0" r="0" b="0"/>
          <a:pathLst>
            <a:path>
              <a:moveTo>
                <a:pt x="239519" y="0"/>
              </a:moveTo>
              <a:lnTo>
                <a:pt x="239519" y="1513951"/>
              </a:lnTo>
              <a:lnTo>
                <a:pt x="0" y="1513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E2C5A-0186-46B2-ACB6-7A7D19730263}">
      <dsp:nvSpPr>
        <dsp:cNvPr id="0" name=""/>
        <dsp:cNvSpPr/>
      </dsp:nvSpPr>
      <dsp:spPr>
        <a:xfrm>
          <a:off x="3687087" y="861748"/>
          <a:ext cx="1710495" cy="61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805"/>
              </a:lnTo>
              <a:lnTo>
                <a:pt x="1710495" y="430805"/>
              </a:lnTo>
              <a:lnTo>
                <a:pt x="1710495" y="6115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EC16C-B3E5-480F-B944-EB412B8F0491}">
      <dsp:nvSpPr>
        <dsp:cNvPr id="0" name=""/>
        <dsp:cNvSpPr/>
      </dsp:nvSpPr>
      <dsp:spPr>
        <a:xfrm>
          <a:off x="810935" y="861748"/>
          <a:ext cx="2876152" cy="624811"/>
        </a:xfrm>
        <a:custGeom>
          <a:avLst/>
          <a:gdLst/>
          <a:ahLst/>
          <a:cxnLst/>
          <a:rect l="0" t="0" r="0" b="0"/>
          <a:pathLst>
            <a:path>
              <a:moveTo>
                <a:pt x="2876152" y="0"/>
              </a:moveTo>
              <a:lnTo>
                <a:pt x="2876152" y="444100"/>
              </a:lnTo>
              <a:lnTo>
                <a:pt x="0" y="444100"/>
              </a:lnTo>
              <a:lnTo>
                <a:pt x="0" y="6248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6704E-678D-4681-8B69-3B6253BCF8E2}">
      <dsp:nvSpPr>
        <dsp:cNvPr id="0" name=""/>
        <dsp:cNvSpPr/>
      </dsp:nvSpPr>
      <dsp:spPr>
        <a:xfrm>
          <a:off x="2826559" y="1220"/>
          <a:ext cx="1721054" cy="8605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Analgesic </a:t>
          </a:r>
          <a:endParaRPr lang="en-US" sz="2800" kern="1200" dirty="0"/>
        </a:p>
      </dsp:txBody>
      <dsp:txXfrm>
        <a:off x="2826559" y="1220"/>
        <a:ext cx="1721054" cy="860527"/>
      </dsp:txXfrm>
    </dsp:sp>
    <dsp:sp modelId="{72760F97-A5DF-460E-895B-F938E746CB22}">
      <dsp:nvSpPr>
        <dsp:cNvPr id="0" name=""/>
        <dsp:cNvSpPr/>
      </dsp:nvSpPr>
      <dsp:spPr>
        <a:xfrm>
          <a:off x="0" y="1486559"/>
          <a:ext cx="1621870" cy="8605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Opioid  agent </a:t>
          </a:r>
          <a:endParaRPr lang="en-US" sz="2400" kern="1200" dirty="0"/>
        </a:p>
      </dsp:txBody>
      <dsp:txXfrm>
        <a:off x="0" y="1486559"/>
        <a:ext cx="1621870" cy="860527"/>
      </dsp:txXfrm>
    </dsp:sp>
    <dsp:sp modelId="{723600A5-F64C-410B-8DCC-07B41C7C5007}">
      <dsp:nvSpPr>
        <dsp:cNvPr id="0" name=""/>
        <dsp:cNvSpPr/>
      </dsp:nvSpPr>
      <dsp:spPr>
        <a:xfrm>
          <a:off x="4537055" y="1473264"/>
          <a:ext cx="1721054" cy="8605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Non-opioid agent </a:t>
          </a:r>
          <a:endParaRPr lang="en-US" sz="2000" kern="1200" dirty="0"/>
        </a:p>
      </dsp:txBody>
      <dsp:txXfrm>
        <a:off x="4537055" y="1473264"/>
        <a:ext cx="1721054" cy="860527"/>
      </dsp:txXfrm>
    </dsp:sp>
    <dsp:sp modelId="{1926C855-1078-4C13-849D-B12AD0128681}">
      <dsp:nvSpPr>
        <dsp:cNvPr id="0" name=""/>
        <dsp:cNvSpPr/>
      </dsp:nvSpPr>
      <dsp:spPr>
        <a:xfrm>
          <a:off x="2748587" y="3417479"/>
          <a:ext cx="1721054" cy="8605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NSAID </a:t>
          </a:r>
          <a:endParaRPr lang="en-US" sz="2800" kern="1200" dirty="0"/>
        </a:p>
      </dsp:txBody>
      <dsp:txXfrm>
        <a:off x="2748587" y="3417479"/>
        <a:ext cx="1721054" cy="860527"/>
      </dsp:txXfrm>
    </dsp:sp>
    <dsp:sp modelId="{0E12BFAC-4384-4686-98AE-657FDCBD273B}">
      <dsp:nvSpPr>
        <dsp:cNvPr id="0" name=""/>
        <dsp:cNvSpPr/>
      </dsp:nvSpPr>
      <dsp:spPr>
        <a:xfrm>
          <a:off x="6083383" y="3417479"/>
          <a:ext cx="2371716" cy="8605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 agent e.g.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Local anesthetics  </a:t>
          </a:r>
        </a:p>
      </dsp:txBody>
      <dsp:txXfrm>
        <a:off x="6083383" y="3417479"/>
        <a:ext cx="2371716" cy="8605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ACA74-AEBB-4377-B67E-7B3F73D205EB}">
      <dsp:nvSpPr>
        <dsp:cNvPr id="0" name=""/>
        <dsp:cNvSpPr/>
      </dsp:nvSpPr>
      <dsp:spPr>
        <a:xfrm>
          <a:off x="6174854" y="2251325"/>
          <a:ext cx="773581" cy="368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86"/>
              </a:lnTo>
              <a:lnTo>
                <a:pt x="773581" y="250886"/>
              </a:lnTo>
              <a:lnTo>
                <a:pt x="773581" y="36815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A9195-3C65-4895-A6AD-7136721B2D17}">
      <dsp:nvSpPr>
        <dsp:cNvPr id="0" name=""/>
        <dsp:cNvSpPr/>
      </dsp:nvSpPr>
      <dsp:spPr>
        <a:xfrm>
          <a:off x="5275168" y="2251325"/>
          <a:ext cx="899686" cy="368154"/>
        </a:xfrm>
        <a:custGeom>
          <a:avLst/>
          <a:gdLst/>
          <a:ahLst/>
          <a:cxnLst/>
          <a:rect l="0" t="0" r="0" b="0"/>
          <a:pathLst>
            <a:path>
              <a:moveTo>
                <a:pt x="899686" y="0"/>
              </a:moveTo>
              <a:lnTo>
                <a:pt x="899686" y="250886"/>
              </a:lnTo>
              <a:lnTo>
                <a:pt x="0" y="250886"/>
              </a:lnTo>
              <a:lnTo>
                <a:pt x="0" y="36815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E3A9F-BD60-45DD-B08D-86F966DDAAD6}">
      <dsp:nvSpPr>
        <dsp:cNvPr id="0" name=""/>
        <dsp:cNvSpPr/>
      </dsp:nvSpPr>
      <dsp:spPr>
        <a:xfrm>
          <a:off x="4177848" y="1079349"/>
          <a:ext cx="1997006" cy="368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86"/>
              </a:lnTo>
              <a:lnTo>
                <a:pt x="1997006" y="250886"/>
              </a:lnTo>
              <a:lnTo>
                <a:pt x="1997006" y="36815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B72DA-21B1-4CAF-8F44-E81F72E03967}">
      <dsp:nvSpPr>
        <dsp:cNvPr id="0" name=""/>
        <dsp:cNvSpPr/>
      </dsp:nvSpPr>
      <dsp:spPr>
        <a:xfrm>
          <a:off x="1049454" y="2259058"/>
          <a:ext cx="2678551" cy="360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153"/>
              </a:lnTo>
              <a:lnTo>
                <a:pt x="2678551" y="243153"/>
              </a:lnTo>
              <a:lnTo>
                <a:pt x="2678551" y="36042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8AAF8-6FD1-4856-A0D5-4402BF3F04E5}">
      <dsp:nvSpPr>
        <dsp:cNvPr id="0" name=""/>
        <dsp:cNvSpPr/>
      </dsp:nvSpPr>
      <dsp:spPr>
        <a:xfrm>
          <a:off x="1049454" y="2259058"/>
          <a:ext cx="1131388" cy="360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153"/>
              </a:lnTo>
              <a:lnTo>
                <a:pt x="1131388" y="243153"/>
              </a:lnTo>
              <a:lnTo>
                <a:pt x="1131388" y="36042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7A499-7CDF-4E2C-BB12-A83ED4CED254}">
      <dsp:nvSpPr>
        <dsp:cNvPr id="0" name=""/>
        <dsp:cNvSpPr/>
      </dsp:nvSpPr>
      <dsp:spPr>
        <a:xfrm>
          <a:off x="633679" y="2259058"/>
          <a:ext cx="415774" cy="360421"/>
        </a:xfrm>
        <a:custGeom>
          <a:avLst/>
          <a:gdLst/>
          <a:ahLst/>
          <a:cxnLst/>
          <a:rect l="0" t="0" r="0" b="0"/>
          <a:pathLst>
            <a:path>
              <a:moveTo>
                <a:pt x="415774" y="0"/>
              </a:moveTo>
              <a:lnTo>
                <a:pt x="415774" y="243153"/>
              </a:lnTo>
              <a:lnTo>
                <a:pt x="0" y="243153"/>
              </a:lnTo>
              <a:lnTo>
                <a:pt x="0" y="360421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5387A-D62C-4FD1-A821-D8E2C4093F87}">
      <dsp:nvSpPr>
        <dsp:cNvPr id="0" name=""/>
        <dsp:cNvSpPr/>
      </dsp:nvSpPr>
      <dsp:spPr>
        <a:xfrm>
          <a:off x="1049454" y="1079349"/>
          <a:ext cx="3128394" cy="375887"/>
        </a:xfrm>
        <a:custGeom>
          <a:avLst/>
          <a:gdLst/>
          <a:ahLst/>
          <a:cxnLst/>
          <a:rect l="0" t="0" r="0" b="0"/>
          <a:pathLst>
            <a:path>
              <a:moveTo>
                <a:pt x="3128394" y="0"/>
              </a:moveTo>
              <a:lnTo>
                <a:pt x="3128394" y="258619"/>
              </a:lnTo>
              <a:lnTo>
                <a:pt x="0" y="258619"/>
              </a:lnTo>
              <a:lnTo>
                <a:pt x="0" y="37588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13C7B-E26E-40C1-AFA7-ED574D271E14}">
      <dsp:nvSpPr>
        <dsp:cNvPr id="0" name=""/>
        <dsp:cNvSpPr/>
      </dsp:nvSpPr>
      <dsp:spPr>
        <a:xfrm>
          <a:off x="3544918" y="275528"/>
          <a:ext cx="1265860" cy="8038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7FF414C-C5AA-49A2-B498-850F7B1B3F77}">
      <dsp:nvSpPr>
        <dsp:cNvPr id="0" name=""/>
        <dsp:cNvSpPr/>
      </dsp:nvSpPr>
      <dsp:spPr>
        <a:xfrm>
          <a:off x="3685569" y="409146"/>
          <a:ext cx="1265860" cy="803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local anesthetics </a:t>
          </a:r>
          <a:endParaRPr lang="ar-SA" sz="1400" kern="1200"/>
        </a:p>
      </dsp:txBody>
      <dsp:txXfrm>
        <a:off x="3709112" y="432689"/>
        <a:ext cx="1218774" cy="756735"/>
      </dsp:txXfrm>
    </dsp:sp>
    <dsp:sp modelId="{2942BFF8-B50D-4612-9E47-2ABDA22BAC32}">
      <dsp:nvSpPr>
        <dsp:cNvPr id="0" name=""/>
        <dsp:cNvSpPr/>
      </dsp:nvSpPr>
      <dsp:spPr>
        <a:xfrm>
          <a:off x="416524" y="1455236"/>
          <a:ext cx="1265860" cy="8038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0BC76699-3CF4-4B5D-8813-90EF49BA500F}">
      <dsp:nvSpPr>
        <dsp:cNvPr id="0" name=""/>
        <dsp:cNvSpPr/>
      </dsp:nvSpPr>
      <dsp:spPr>
        <a:xfrm>
          <a:off x="557175" y="1588855"/>
          <a:ext cx="1265860" cy="803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Esters </a:t>
          </a:r>
          <a:endParaRPr lang="ar-SA" sz="1400" kern="1200" dirty="0"/>
        </a:p>
      </dsp:txBody>
      <dsp:txXfrm>
        <a:off x="580718" y="1612398"/>
        <a:ext cx="1218774" cy="756735"/>
      </dsp:txXfrm>
    </dsp:sp>
    <dsp:sp modelId="{8A9F3ECB-B457-40A6-874C-C52476F1F66B}">
      <dsp:nvSpPr>
        <dsp:cNvPr id="0" name=""/>
        <dsp:cNvSpPr/>
      </dsp:nvSpPr>
      <dsp:spPr>
        <a:xfrm>
          <a:off x="749" y="2619479"/>
          <a:ext cx="1265860" cy="8038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ABB5E7FE-3FD4-40F5-9B2C-79F28D5096F1}">
      <dsp:nvSpPr>
        <dsp:cNvPr id="0" name=""/>
        <dsp:cNvSpPr/>
      </dsp:nvSpPr>
      <dsp:spPr>
        <a:xfrm>
          <a:off x="141400" y="2753098"/>
          <a:ext cx="1265860" cy="803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long action </a:t>
          </a:r>
          <a:r>
            <a:rPr lang="en-US" sz="1400" kern="1200" dirty="0"/>
            <a:t>(</a:t>
          </a:r>
          <a:r>
            <a:rPr lang="en-US" sz="1400" kern="1200" dirty="0" err="1"/>
            <a:t>tetracaine</a:t>
          </a:r>
          <a:r>
            <a:rPr lang="en-US" sz="1400" kern="1200" dirty="0"/>
            <a:t>)</a:t>
          </a:r>
          <a:endParaRPr lang="ar-SA" sz="1400" kern="1200" dirty="0"/>
        </a:p>
      </dsp:txBody>
      <dsp:txXfrm>
        <a:off x="164943" y="2776641"/>
        <a:ext cx="1218774" cy="756735"/>
      </dsp:txXfrm>
    </dsp:sp>
    <dsp:sp modelId="{3FE83609-7267-4C95-9C23-2801E1234A59}">
      <dsp:nvSpPr>
        <dsp:cNvPr id="0" name=""/>
        <dsp:cNvSpPr/>
      </dsp:nvSpPr>
      <dsp:spPr>
        <a:xfrm>
          <a:off x="1547912" y="2619479"/>
          <a:ext cx="1265860" cy="8038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F12AF6BD-BBE4-4D6C-8BCE-0D6362159693}">
      <dsp:nvSpPr>
        <dsp:cNvPr id="0" name=""/>
        <dsp:cNvSpPr/>
      </dsp:nvSpPr>
      <dsp:spPr>
        <a:xfrm>
          <a:off x="1688563" y="2753098"/>
          <a:ext cx="1265860" cy="803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short action </a:t>
          </a:r>
          <a:r>
            <a:rPr lang="en-US" sz="1400" kern="1200" dirty="0"/>
            <a:t>(procaine)</a:t>
          </a:r>
          <a:endParaRPr lang="ar-SA" sz="1400" kern="1200" dirty="0"/>
        </a:p>
      </dsp:txBody>
      <dsp:txXfrm>
        <a:off x="1712106" y="2776641"/>
        <a:ext cx="1218774" cy="756735"/>
      </dsp:txXfrm>
    </dsp:sp>
    <dsp:sp modelId="{31866661-C992-41F4-8F26-BC4A2169752A}">
      <dsp:nvSpPr>
        <dsp:cNvPr id="0" name=""/>
        <dsp:cNvSpPr/>
      </dsp:nvSpPr>
      <dsp:spPr>
        <a:xfrm>
          <a:off x="3095075" y="2619479"/>
          <a:ext cx="1265860" cy="8038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79A9A2DC-4B65-4966-BADC-3607AA9008C6}">
      <dsp:nvSpPr>
        <dsp:cNvPr id="0" name=""/>
        <dsp:cNvSpPr/>
      </dsp:nvSpPr>
      <dsp:spPr>
        <a:xfrm>
          <a:off x="3235726" y="2753098"/>
          <a:ext cx="1265860" cy="803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surface action </a:t>
          </a:r>
          <a:r>
            <a:rPr lang="en-US" sz="1400" kern="1200" dirty="0"/>
            <a:t>(benzocaine, cocaine)</a:t>
          </a:r>
          <a:endParaRPr lang="ar-SA" sz="1400" kern="1200" dirty="0"/>
        </a:p>
      </dsp:txBody>
      <dsp:txXfrm>
        <a:off x="3259269" y="2776641"/>
        <a:ext cx="1218774" cy="756735"/>
      </dsp:txXfrm>
    </dsp:sp>
    <dsp:sp modelId="{7D9BB534-1122-40C6-877C-E812151E9D30}">
      <dsp:nvSpPr>
        <dsp:cNvPr id="0" name=""/>
        <dsp:cNvSpPr/>
      </dsp:nvSpPr>
      <dsp:spPr>
        <a:xfrm>
          <a:off x="5541924" y="1447503"/>
          <a:ext cx="1265860" cy="80382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27CAA0-2AA7-42D6-B6EF-8931234909AE}">
      <dsp:nvSpPr>
        <dsp:cNvPr id="0" name=""/>
        <dsp:cNvSpPr/>
      </dsp:nvSpPr>
      <dsp:spPr>
        <a:xfrm>
          <a:off x="5682575" y="1581122"/>
          <a:ext cx="1265860" cy="803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Amides </a:t>
          </a:r>
          <a:endParaRPr lang="ar-SA" sz="1400" kern="1200" dirty="0"/>
        </a:p>
      </dsp:txBody>
      <dsp:txXfrm>
        <a:off x="5706118" y="1604665"/>
        <a:ext cx="1218774" cy="756735"/>
      </dsp:txXfrm>
    </dsp:sp>
    <dsp:sp modelId="{92C18AEE-2E0D-41BC-B376-F04CAA65073E}">
      <dsp:nvSpPr>
        <dsp:cNvPr id="0" name=""/>
        <dsp:cNvSpPr/>
      </dsp:nvSpPr>
      <dsp:spPr>
        <a:xfrm>
          <a:off x="4642238" y="2619479"/>
          <a:ext cx="1265860" cy="80382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5C2DF4-97F0-41E8-B78A-59E43B984E5D}">
      <dsp:nvSpPr>
        <dsp:cNvPr id="0" name=""/>
        <dsp:cNvSpPr/>
      </dsp:nvSpPr>
      <dsp:spPr>
        <a:xfrm>
          <a:off x="4782889" y="2753098"/>
          <a:ext cx="1265860" cy="803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long action </a:t>
          </a:r>
          <a:r>
            <a:rPr lang="en-US" sz="1400" kern="1200" dirty="0"/>
            <a:t>(</a:t>
          </a:r>
          <a:r>
            <a:rPr lang="en-US" sz="1400" kern="1200" dirty="0" err="1"/>
            <a:t>bupivacine</a:t>
          </a:r>
          <a:r>
            <a:rPr lang="en-US" sz="1400" kern="1200" dirty="0"/>
            <a:t>, </a:t>
          </a:r>
          <a:r>
            <a:rPr lang="en-US" sz="1400" kern="1200" dirty="0" err="1"/>
            <a:t>ropivacine</a:t>
          </a:r>
          <a:r>
            <a:rPr lang="en-US" sz="1400" kern="1200" dirty="0"/>
            <a:t>)</a:t>
          </a:r>
          <a:endParaRPr lang="ar-SA" sz="1400" kern="1200" dirty="0"/>
        </a:p>
      </dsp:txBody>
      <dsp:txXfrm>
        <a:off x="4806432" y="2776641"/>
        <a:ext cx="1218774" cy="756735"/>
      </dsp:txXfrm>
    </dsp:sp>
    <dsp:sp modelId="{08E6DB66-C05F-43DE-BC80-D03FC4E2F120}">
      <dsp:nvSpPr>
        <dsp:cNvPr id="0" name=""/>
        <dsp:cNvSpPr/>
      </dsp:nvSpPr>
      <dsp:spPr>
        <a:xfrm>
          <a:off x="6189400" y="2619479"/>
          <a:ext cx="1518070" cy="80382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9840AF-FCF9-4F40-BB9A-8F91125D069E}">
      <dsp:nvSpPr>
        <dsp:cNvPr id="0" name=""/>
        <dsp:cNvSpPr/>
      </dsp:nvSpPr>
      <dsp:spPr>
        <a:xfrm>
          <a:off x="6330052" y="2753098"/>
          <a:ext cx="1518070" cy="803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medium action </a:t>
          </a:r>
          <a:r>
            <a:rPr lang="en-US" sz="1400" kern="1200" dirty="0"/>
            <a:t>(</a:t>
          </a:r>
          <a:r>
            <a:rPr lang="en-US" sz="1400" kern="1200" dirty="0" err="1"/>
            <a:t>lidocaine</a:t>
          </a:r>
          <a:r>
            <a:rPr lang="en-US" sz="1400" kern="1200" dirty="0"/>
            <a:t>)</a:t>
          </a:r>
          <a:endParaRPr lang="ar-SA" sz="1400" kern="1200" dirty="0"/>
        </a:p>
      </dsp:txBody>
      <dsp:txXfrm>
        <a:off x="6353595" y="2776641"/>
        <a:ext cx="1470984" cy="7567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D13B1-B641-4F94-8ED8-67DE34436090}">
      <dsp:nvSpPr>
        <dsp:cNvPr id="0" name=""/>
        <dsp:cNvSpPr/>
      </dsp:nvSpPr>
      <dsp:spPr>
        <a:xfrm>
          <a:off x="3804084" y="1786993"/>
          <a:ext cx="2649694" cy="488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035"/>
              </a:lnTo>
              <a:lnTo>
                <a:pt x="2649694" y="244035"/>
              </a:lnTo>
              <a:lnTo>
                <a:pt x="2649694" y="488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BB8AA-FEED-4B4A-A047-A4B89F734D9A}">
      <dsp:nvSpPr>
        <dsp:cNvPr id="0" name=""/>
        <dsp:cNvSpPr/>
      </dsp:nvSpPr>
      <dsp:spPr>
        <a:xfrm>
          <a:off x="3758364" y="1786993"/>
          <a:ext cx="91440" cy="504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014"/>
              </a:lnTo>
              <a:lnTo>
                <a:pt x="52204" y="260014"/>
              </a:lnTo>
              <a:lnTo>
                <a:pt x="52204" y="504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B2A51-9814-4357-91E7-3E193E23A5D2}">
      <dsp:nvSpPr>
        <dsp:cNvPr id="0" name=""/>
        <dsp:cNvSpPr/>
      </dsp:nvSpPr>
      <dsp:spPr>
        <a:xfrm>
          <a:off x="1087895" y="1786993"/>
          <a:ext cx="2716188" cy="488071"/>
        </a:xfrm>
        <a:custGeom>
          <a:avLst/>
          <a:gdLst/>
          <a:ahLst/>
          <a:cxnLst/>
          <a:rect l="0" t="0" r="0" b="0"/>
          <a:pathLst>
            <a:path>
              <a:moveTo>
                <a:pt x="2716188" y="0"/>
              </a:moveTo>
              <a:lnTo>
                <a:pt x="2716188" y="244035"/>
              </a:lnTo>
              <a:lnTo>
                <a:pt x="0" y="244035"/>
              </a:lnTo>
              <a:lnTo>
                <a:pt x="0" y="488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15700-122D-4F44-9561-6F14559FACE0}">
      <dsp:nvSpPr>
        <dsp:cNvPr id="0" name=""/>
        <dsp:cNvSpPr/>
      </dsp:nvSpPr>
      <dsp:spPr>
        <a:xfrm>
          <a:off x="1872203" y="1070830"/>
          <a:ext cx="3863760" cy="7161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Pharmacologic effects </a:t>
          </a:r>
          <a:endParaRPr lang="ar-SA" sz="2800" kern="1200" dirty="0"/>
        </a:p>
      </dsp:txBody>
      <dsp:txXfrm>
        <a:off x="1872203" y="1070830"/>
        <a:ext cx="3863760" cy="716163"/>
      </dsp:txXfrm>
    </dsp:sp>
    <dsp:sp modelId="{137AC19B-5F36-4417-805B-6ED10015CA23}">
      <dsp:nvSpPr>
        <dsp:cNvPr id="0" name=""/>
        <dsp:cNvSpPr/>
      </dsp:nvSpPr>
      <dsp:spPr>
        <a:xfrm>
          <a:off x="530" y="2275065"/>
          <a:ext cx="2174730" cy="7181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Nerve </a:t>
          </a:r>
          <a:endParaRPr lang="ar-SA" sz="2800" kern="1200" dirty="0"/>
        </a:p>
      </dsp:txBody>
      <dsp:txXfrm>
        <a:off x="530" y="2275065"/>
        <a:ext cx="2174730" cy="718104"/>
      </dsp:txXfrm>
    </dsp:sp>
    <dsp:sp modelId="{E95DAA8C-32DB-4796-96F1-1A17E2D1EF72}">
      <dsp:nvSpPr>
        <dsp:cNvPr id="0" name=""/>
        <dsp:cNvSpPr/>
      </dsp:nvSpPr>
      <dsp:spPr>
        <a:xfrm>
          <a:off x="2736311" y="2291043"/>
          <a:ext cx="2148514" cy="6916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Heart </a:t>
          </a:r>
          <a:endParaRPr lang="ar-SA" sz="2800" kern="1200" dirty="0"/>
        </a:p>
      </dsp:txBody>
      <dsp:txXfrm>
        <a:off x="2736311" y="2291043"/>
        <a:ext cx="2148514" cy="691690"/>
      </dsp:txXfrm>
    </dsp:sp>
    <dsp:sp modelId="{550F8E01-7336-4FEB-B297-2A08855CFED9}">
      <dsp:nvSpPr>
        <dsp:cNvPr id="0" name=""/>
        <dsp:cNvSpPr/>
      </dsp:nvSpPr>
      <dsp:spPr>
        <a:xfrm>
          <a:off x="5299918" y="2275065"/>
          <a:ext cx="2307718" cy="690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Skeletal muscle </a:t>
          </a:r>
          <a:endParaRPr lang="ar-SA" sz="2800" kern="1200" dirty="0"/>
        </a:p>
      </dsp:txBody>
      <dsp:txXfrm>
        <a:off x="5299918" y="2275065"/>
        <a:ext cx="2307718" cy="690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825E5-DBC8-4F50-9A0D-8E873A1C6A6D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12598-9AD4-45B8-99E8-818C0483D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0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y-online.org/dictionary/Stimulation" TargetMode="External"/><Relationship Id="rId13" Type="http://schemas.openxmlformats.org/officeDocument/2006/relationships/hyperlink" Target="http://www.biology-online.org/dictionary/Adrenergic" TargetMode="External"/><Relationship Id="rId3" Type="http://schemas.openxmlformats.org/officeDocument/2006/relationships/hyperlink" Target="http://www.biology-online.org/dictionary/Partial" TargetMode="External"/><Relationship Id="rId7" Type="http://schemas.openxmlformats.org/officeDocument/2006/relationships/hyperlink" Target="http://www.biology-online.org/dictionary/Cholinergic" TargetMode="External"/><Relationship Id="rId12" Type="http://schemas.openxmlformats.org/officeDocument/2006/relationships/hyperlink" Target="http://www.biology-online.org/dictionary/Agonism" TargetMode="External"/><Relationship Id="rId2" Type="http://schemas.openxmlformats.org/officeDocument/2006/relationships/slide" Target="../slides/slide61.xml"/><Relationship Id="rId16" Type="http://schemas.openxmlformats.org/officeDocument/2006/relationships/hyperlink" Target="http://www.biology-online.org/dictionary/Agonists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iology-online.org/dictionary/Receptor" TargetMode="External"/><Relationship Id="rId11" Type="http://schemas.openxmlformats.org/officeDocument/2006/relationships/hyperlink" Target="http://www.biology-online.org/dictionary/Beta-blockers" TargetMode="External"/><Relationship Id="rId5" Type="http://schemas.openxmlformats.org/officeDocument/2006/relationships/hyperlink" Target="http://www.biology-online.org/dictionary/Effect" TargetMode="External"/><Relationship Id="rId15" Type="http://schemas.openxmlformats.org/officeDocument/2006/relationships/hyperlink" Target="http://www.biology-online.org/dictionary/Catecholamines" TargetMode="External"/><Relationship Id="rId10" Type="http://schemas.openxmlformats.org/officeDocument/2006/relationships/hyperlink" Target="http://www.biology-online.org/dictionary/Beta-blocker" TargetMode="External"/><Relationship Id="rId4" Type="http://schemas.openxmlformats.org/officeDocument/2006/relationships/hyperlink" Target="http://www.biology-online.org/dictionary/Agonist" TargetMode="External"/><Relationship Id="rId9" Type="http://schemas.openxmlformats.org/officeDocument/2006/relationships/hyperlink" Target="http://www.biology-online.org/dictionary/Sympathetic_nervous_system" TargetMode="External"/><Relationship Id="rId14" Type="http://schemas.openxmlformats.org/officeDocument/2006/relationships/hyperlink" Target="http://www.biology-online.org/dictionary/Endogenou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-online.org/dictionary/Nerve_impuls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iology-online.org/dictionary/Neuro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9A9FB-AD70-431F-976A-68341DCC01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4BAC4-1136-427D-BD82-759971DCEE4D}" type="slidenum">
              <a:rPr lang="ar-SA" smtClean="0"/>
              <a:pPr/>
              <a:t>36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4BAC4-1136-427D-BD82-759971DCEE4D}" type="slidenum">
              <a:rPr lang="ar-SA" smtClean="0"/>
              <a:pPr/>
              <a:t>38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2F05-F653-49C7-9635-11CE8C0C096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27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glucocorticoids : A corticosteroid hormone secreted by adrenal</a:t>
            </a:r>
            <a:r>
              <a:rPr lang="en-US" baseline="0" dirty="0" smtClean="0"/>
              <a:t> cortex that influences glucose metabolism and immune function </a:t>
            </a:r>
          </a:p>
          <a:p>
            <a:r>
              <a:rPr lang="en-US" baseline="0" dirty="0" smtClean="0"/>
              <a:t>Corticosteroids : A family of steroids synthesized by and released from the adrenal cortex.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CRH=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Corticotropin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-releasing hormone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Adrenocorticotropic hormone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2F05-F653-49C7-9635-11CE8C0C096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Plethysmometer : Any instrument designed to measure small changes in volume, usually via the displacement</a:t>
            </a:r>
            <a:r>
              <a:rPr lang="en-US" baseline="0" dirty="0" smtClean="0"/>
              <a:t> </a:t>
            </a:r>
            <a:r>
              <a:rPr lang="en-US" dirty="0" smtClean="0"/>
              <a:t>of water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E2F05-F653-49C7-9635-11CE8C0C096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Definition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 rtl="0"/>
            <a:r>
              <a:rPr lang="en-US" i="1" dirty="0" smtClean="0">
                <a:solidFill>
                  <a:schemeClr val="tx1"/>
                </a:solidFill>
              </a:rPr>
              <a:t>noun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property of a drug that produces </a:t>
            </a:r>
            <a:r>
              <a:rPr lang="en-US" dirty="0" smtClean="0">
                <a:solidFill>
                  <a:schemeClr val="tx1"/>
                </a:solidFill>
                <a:hlinkClick r:id="rId3" tooltip="Partial"/>
              </a:rPr>
              <a:t>partial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4" tooltip="Agonist"/>
              </a:rPr>
              <a:t>agonist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5" tooltip="Effect"/>
              </a:rPr>
              <a:t>effect</a:t>
            </a:r>
            <a:r>
              <a:rPr lang="en-US" dirty="0" smtClean="0">
                <a:solidFill>
                  <a:schemeClr val="tx1"/>
                </a:solidFill>
              </a:rPr>
              <a:t> at the </a:t>
            </a:r>
            <a:r>
              <a:rPr lang="en-US" dirty="0" smtClean="0">
                <a:solidFill>
                  <a:schemeClr val="tx1"/>
                </a:solidFill>
                <a:hlinkClick r:id="rId6" tooltip="Receptor"/>
              </a:rPr>
              <a:t>receptor</a:t>
            </a:r>
            <a:r>
              <a:rPr lang="en-US" dirty="0" smtClean="0">
                <a:solidFill>
                  <a:schemeClr val="tx1"/>
                </a:solidFill>
              </a:rPr>
              <a:t> similar to the </a:t>
            </a:r>
            <a:r>
              <a:rPr lang="en-US" dirty="0" smtClean="0">
                <a:solidFill>
                  <a:schemeClr val="tx1"/>
                </a:solidFill>
                <a:hlinkClick r:id="rId7" tooltip="Cholinergic"/>
              </a:rPr>
              <a:t>cholinergic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8" tooltip="Stimulation"/>
              </a:rPr>
              <a:t>stimulation</a:t>
            </a:r>
            <a:r>
              <a:rPr lang="en-US" dirty="0" smtClean="0">
                <a:solidFill>
                  <a:schemeClr val="tx1"/>
                </a:solidFill>
              </a:rPr>
              <a:t> of the </a:t>
            </a:r>
            <a:r>
              <a:rPr lang="en-US" dirty="0" smtClean="0">
                <a:solidFill>
                  <a:schemeClr val="tx1"/>
                </a:solidFill>
                <a:hlinkClick r:id="rId9" tooltip="Sympathetic nervous system"/>
              </a:rPr>
              <a:t>sympathetic nervous system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Supplement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Intrinsic sympathomimetic activity or ISA is often used to describe the property of certain </a:t>
            </a:r>
            <a:r>
              <a:rPr lang="en-US" dirty="0" smtClean="0">
                <a:solidFill>
                  <a:schemeClr val="tx1"/>
                </a:solidFill>
                <a:hlinkClick r:id="rId10" tooltip="Beta-blocker"/>
              </a:rPr>
              <a:t>beta-blockers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  <a:hlinkClick r:id="rId11" tooltip="Beta-blockers"/>
              </a:rPr>
              <a:t>Beta-blockers</a:t>
            </a:r>
            <a:r>
              <a:rPr lang="en-US" dirty="0" smtClean="0">
                <a:solidFill>
                  <a:schemeClr val="tx1"/>
                </a:solidFill>
              </a:rPr>
              <a:t> with ISA are </a:t>
            </a:r>
            <a:r>
              <a:rPr lang="en-US" dirty="0" smtClean="0">
                <a:solidFill>
                  <a:schemeClr val="tx1"/>
                </a:solidFill>
                <a:hlinkClick r:id="rId11" tooltip="Beta-blockers"/>
              </a:rPr>
              <a:t>beta-blockers</a:t>
            </a:r>
            <a:r>
              <a:rPr lang="en-US" dirty="0" smtClean="0">
                <a:solidFill>
                  <a:schemeClr val="tx1"/>
                </a:solidFill>
              </a:rPr>
              <a:t> that exert a </a:t>
            </a:r>
            <a:r>
              <a:rPr lang="en-US" dirty="0" smtClean="0">
                <a:solidFill>
                  <a:schemeClr val="tx1"/>
                </a:solidFill>
                <a:hlinkClick r:id="rId3" tooltip="Partial"/>
              </a:rPr>
              <a:t>partial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hlinkClick r:id="rId12" tooltip="Agonism"/>
              </a:rPr>
              <a:t>agonism</a:t>
            </a:r>
            <a:r>
              <a:rPr lang="en-US" dirty="0" smtClean="0">
                <a:solidFill>
                  <a:schemeClr val="tx1"/>
                </a:solidFill>
              </a:rPr>
              <a:t> at the </a:t>
            </a:r>
            <a:r>
              <a:rPr lang="en-US" dirty="0" smtClean="0">
                <a:solidFill>
                  <a:schemeClr val="tx1"/>
                </a:solidFill>
                <a:hlinkClick r:id="rId13" tooltip="Adrenergic"/>
              </a:rPr>
              <a:t>adrenergic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6" tooltip="Receptor"/>
              </a:rPr>
              <a:t>receptor</a:t>
            </a:r>
            <a:r>
              <a:rPr lang="en-US" dirty="0" smtClean="0">
                <a:solidFill>
                  <a:schemeClr val="tx1"/>
                </a:solidFill>
              </a:rPr>
              <a:t> while simultaneously blocking the </a:t>
            </a:r>
            <a:r>
              <a:rPr lang="en-US" dirty="0" smtClean="0">
                <a:solidFill>
                  <a:schemeClr val="tx1"/>
                </a:solidFill>
                <a:hlinkClick r:id="rId14" tooltip="Endogenous"/>
              </a:rPr>
              <a:t>endogenous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hlinkClick r:id="rId15" tooltip="Catecholamines"/>
              </a:rPr>
              <a:t>catecholamines</a:t>
            </a:r>
            <a:r>
              <a:rPr lang="en-US" dirty="0" smtClean="0">
                <a:solidFill>
                  <a:schemeClr val="tx1"/>
                </a:solidFill>
              </a:rPr>
              <a:t> from binding to the </a:t>
            </a:r>
            <a:r>
              <a:rPr lang="en-US" dirty="0" smtClean="0">
                <a:solidFill>
                  <a:schemeClr val="tx1"/>
                </a:solidFill>
                <a:hlinkClick r:id="rId6" tooltip="Receptor"/>
              </a:rPr>
              <a:t>receptor</a:t>
            </a:r>
            <a:r>
              <a:rPr lang="en-US" dirty="0" smtClean="0">
                <a:solidFill>
                  <a:schemeClr val="tx1"/>
                </a:solidFill>
              </a:rPr>
              <a:t>. Hence, they are less potent than </a:t>
            </a:r>
            <a:r>
              <a:rPr lang="en-US" dirty="0" err="1" smtClean="0">
                <a:solidFill>
                  <a:schemeClr val="tx1"/>
                </a:solidFill>
                <a:hlinkClick r:id="rId15" tooltip="Catecholamines"/>
              </a:rPr>
              <a:t>catecholamines</a:t>
            </a:r>
            <a:r>
              <a:rPr lang="en-US" dirty="0" smtClean="0">
                <a:solidFill>
                  <a:schemeClr val="tx1"/>
                </a:solidFill>
              </a:rPr>
              <a:t> and other beta-</a:t>
            </a:r>
            <a:r>
              <a:rPr lang="en-US" dirty="0" smtClean="0">
                <a:solidFill>
                  <a:schemeClr val="tx1"/>
                </a:solidFill>
                <a:hlinkClick r:id="rId16" tooltip="Agonists"/>
              </a:rPr>
              <a:t>agonists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37502-B30A-48C0-A806-623F9DBA45ED}" type="slidenum">
              <a:rPr lang="ar-SA" smtClean="0"/>
              <a:t>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2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C99FC-1CED-49F4-9C67-CCCF771CF6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Definition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i="1" dirty="0" smtClean="0">
                <a:effectLst/>
              </a:rPr>
              <a:t>noun, plural: chemical synapses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A specialized cell-to-cell junction where </a:t>
            </a:r>
            <a:r>
              <a:rPr lang="en-US" dirty="0" smtClean="0">
                <a:effectLst/>
                <a:hlinkClick r:id="rId3" tooltip="Nerve impulse"/>
              </a:rPr>
              <a:t>nerve impulse</a:t>
            </a:r>
            <a:r>
              <a:rPr lang="en-US" dirty="0" smtClean="0">
                <a:effectLst/>
              </a:rPr>
              <a:t> is transmitted in one direction, from one </a:t>
            </a:r>
            <a:r>
              <a:rPr lang="en-US" dirty="0" smtClean="0">
                <a:effectLst/>
                <a:hlinkClick r:id="rId4" tooltip="Neuron"/>
              </a:rPr>
              <a:t>neuron</a:t>
            </a:r>
            <a:r>
              <a:rPr lang="en-US" dirty="0" smtClean="0">
                <a:effectLst/>
              </a:rPr>
              <a:t> to another or from a </a:t>
            </a:r>
            <a:r>
              <a:rPr lang="en-US" dirty="0" smtClean="0">
                <a:effectLst/>
                <a:hlinkClick r:id="rId4" tooltip="Neuron"/>
              </a:rPr>
              <a:t>neuron</a:t>
            </a:r>
            <a:r>
              <a:rPr lang="en-US" dirty="0" smtClean="0">
                <a:effectLst/>
              </a:rPr>
              <a:t> to a non-neuronal cell.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D5DB-3AE9-4B12-BE43-A439023B85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 are typically released from local interneurons.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F12F-848E-4635-B2EC-D61D9B767A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b="1" i="1" u="sng" dirty="0" err="1" smtClean="0">
                <a:solidFill>
                  <a:srgbClr val="800000"/>
                </a:solidFill>
                <a:ea typeface="ＭＳ Ｐゴシック" pitchFamily="34" charset="-128"/>
              </a:rPr>
              <a:t>Ultrashort</a:t>
            </a:r>
            <a:r>
              <a:rPr lang="en-US" b="1" i="1" u="sng" dirty="0" smtClean="0">
                <a:solidFill>
                  <a:srgbClr val="800000"/>
                </a:solidFill>
                <a:ea typeface="ＭＳ Ｐゴシック" pitchFamily="34" charset="-128"/>
              </a:rPr>
              <a:t> acting:</a:t>
            </a:r>
            <a:r>
              <a:rPr lang="en-US" dirty="0" smtClean="0">
                <a:ea typeface="ＭＳ Ｐゴシック" pitchFamily="34" charset="-128"/>
              </a:rPr>
              <a:t> ( 15 minutes) e.g. Thiopental.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34" charset="-128"/>
              </a:rPr>
              <a:t>Short acting:</a:t>
            </a:r>
            <a:r>
              <a:rPr lang="en-US" dirty="0" smtClean="0">
                <a:ea typeface="ＭＳ Ｐゴシック" pitchFamily="34" charset="-128"/>
              </a:rPr>
              <a:t> ( 2-4 hours) e.g. Pentobarbital 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34" charset="-128"/>
              </a:rPr>
              <a:t>Intermediate acting:</a:t>
            </a:r>
            <a:r>
              <a:rPr lang="en-US" dirty="0" smtClean="0">
                <a:ea typeface="ＭＳ Ｐゴシック" pitchFamily="34" charset="-128"/>
              </a:rPr>
              <a:t> (4-6 hours) e.g. </a:t>
            </a:r>
            <a:r>
              <a:rPr lang="en-US" dirty="0" err="1" smtClean="0">
                <a:ea typeface="ＭＳ Ｐゴシック" pitchFamily="34" charset="-128"/>
              </a:rPr>
              <a:t>Amobarbital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34" charset="-128"/>
              </a:rPr>
              <a:t>Long acting:</a:t>
            </a:r>
            <a:r>
              <a:rPr lang="en-US" dirty="0" smtClean="0">
                <a:ea typeface="ＭＳ Ｐゴシック" pitchFamily="34" charset="-128"/>
              </a:rPr>
              <a:t> ( 6-8 hours): e.g. Phenobarbital</a:t>
            </a:r>
            <a:r>
              <a:rPr lang="en-US" b="1" dirty="0" smtClean="0">
                <a:ea typeface="ＭＳ Ｐゴシック" pitchFamily="34" charset="-128"/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Diazepam (Valium) and </a:t>
            </a:r>
            <a:r>
              <a:rPr lang="en-US" dirty="0" err="1" smtClean="0"/>
              <a:t>clorazepate</a:t>
            </a:r>
            <a:r>
              <a:rPr lang="en-US" dirty="0" smtClean="0"/>
              <a:t> (</a:t>
            </a:r>
            <a:r>
              <a:rPr lang="en-US" dirty="0" err="1" smtClean="0"/>
              <a:t>Tranxene</a:t>
            </a:r>
            <a:r>
              <a:rPr lang="en-US" dirty="0" smtClean="0"/>
              <a:t>) have fast onsets of action, </a:t>
            </a:r>
          </a:p>
          <a:p>
            <a:r>
              <a:rPr lang="en-US" dirty="0" err="1" smtClean="0"/>
              <a:t>oxazepam</a:t>
            </a:r>
            <a:r>
              <a:rPr lang="en-US" dirty="0" smtClean="0"/>
              <a:t> (</a:t>
            </a:r>
            <a:r>
              <a:rPr lang="en-US" dirty="0" err="1" smtClean="0"/>
              <a:t>Serax</a:t>
            </a:r>
            <a:r>
              <a:rPr lang="en-US" dirty="0" smtClean="0"/>
              <a:t>) has a slow onset, and </a:t>
            </a:r>
          </a:p>
          <a:p>
            <a:r>
              <a:rPr lang="en-US" dirty="0" err="1" smtClean="0"/>
              <a:t>lorazepam</a:t>
            </a:r>
            <a:r>
              <a:rPr lang="en-US" dirty="0" smtClean="0"/>
              <a:t> (Ativan), alprazolam (Xanax), and clonazepam (</a:t>
            </a:r>
            <a:r>
              <a:rPr lang="en-US" dirty="0" err="1" smtClean="0"/>
              <a:t>Klonopin</a:t>
            </a:r>
            <a:r>
              <a:rPr lang="en-US" dirty="0" smtClean="0"/>
              <a:t>) have intermediate onsets of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F12F-848E-4635-B2EC-D61D9B767A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5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Righting Reflex is a simple assay to assess motor coordination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onset of action = the start of loss in righting reflex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duration of drug effect = from the start of loss till the return of righting reflex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F12F-848E-4635-B2EC-D61D9B767A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State of catalepsy → onset time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 of Catalepsy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 of catalepsy include: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Extremely rigid body posture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 sensitivity to pain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Limbs that stay in the same position when they are moved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Slower bodily functions, particularly breathing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 muscle control, or complete loss of muscle control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BF12F-848E-4635-B2EC-D61D9B767A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afferent  ( literally</a:t>
            </a:r>
            <a:r>
              <a:rPr lang="en-US" sz="1200" b="1" baseline="0" dirty="0" smtClean="0"/>
              <a:t> means to go toward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9CD53-3584-451D-BA5B-6723267FDDF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97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Analgesia : The absence of the sense of pain while remaining conscious.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9CD53-3584-451D-BA5B-6723267FDD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4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7BE6CA-ACA7-4A1A-B354-3F40D3A79DA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0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9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8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3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048E-5CB2-4FA6-BA04-0C6674E7D5B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56C92-FF46-4CF9-B0AE-13BCCF51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alyami@ksu.edu.s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imagesu.net/data/media/54/mouse_animal_expression_058.jpg" TargetMode="External"/><Relationship Id="rId7" Type="http://schemas.openxmlformats.org/officeDocument/2006/relationships/hyperlink" Target="http://www.google.com.sa/url?sa=i&amp;rct=j&amp;q=frog+pictures+in+lab&amp;source=images&amp;cd=&amp;cad=rja&amp;docid=Kvsf-10G5fWM8M&amp;tbnid=91r3J3SwVgQjyM:&amp;ved=0CAUQjRw&amp;url=http://www.flickr.com/photos/artour_a/312066810/&amp;ei=zL8PUfWaOOec0AWL0IGwBg&amp;psig=AFQjCNEywP8rLWfE-c2wIZfXxwb8WfKarg&amp;ust=13600729648621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sa/url?sa=i&amp;rct=j&amp;q=white+rat&amp;source=images&amp;cd=&amp;cad=rja&amp;docid=nuwX6MnDkGvRrM&amp;tbnid=Gj9b8BoFwpmYUM:&amp;ved=0CAUQjRw&amp;url=http://www.criver.com/EN-US/PRODSERV/BYTYPE/RESMODOVER/RESMOD/Pages/SS-13BNRat.aspx&amp;ei=e74PUbjlI46o0AW9pICgCQ&amp;psig=AFQjCNHf1kdoSI0hlTdGDKPE1ZLmZLqQMw&amp;ust=1360072379938900" TargetMode="Externa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//upload.wikimedia.org/wikipedia/commons/8/89/Bupivacaine_skeletal.svg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5.xml"/><Relationship Id="rId7" Type="http://schemas.openxmlformats.org/officeDocument/2006/relationships/hyperlink" Target="//upload.wikimedia.org/wikipedia/commons/b/ba/Tetracaine.svg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5.xml"/><Relationship Id="rId9" Type="http://schemas.openxmlformats.org/officeDocument/2006/relationships/hyperlink" Target="//upload.wikimedia.org/wikipedia/commons/8/89/Bupivacaine_skeletal.svg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المنهج الكامل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b="1" u="sng" dirty="0" smtClean="0">
                <a:solidFill>
                  <a:srgbClr val="C00000"/>
                </a:solidFill>
              </a:rPr>
              <a:t>1- Amphetamine 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568952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b="1" u="sng" dirty="0" smtClean="0">
                <a:solidFill>
                  <a:srgbClr val="0070C0"/>
                </a:solidFill>
              </a:rPr>
              <a:t>MOA:</a:t>
            </a:r>
            <a:endParaRPr lang="en-US" sz="2600" dirty="0" smtClean="0">
              <a:solidFill>
                <a:srgbClr val="0070C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600" dirty="0" smtClean="0"/>
              <a:t>Block the reuptake of Norepinephrine and Dopamine into the presynaptic neuron and increase the release of these Monoamines into the </a:t>
            </a:r>
            <a:r>
              <a:rPr lang="en-US" sz="2600" dirty="0" err="1" smtClean="0"/>
              <a:t>extraneuronal</a:t>
            </a:r>
            <a:r>
              <a:rPr lang="en-US" sz="2600" dirty="0" smtClean="0"/>
              <a:t> space.  </a:t>
            </a:r>
          </a:p>
          <a:p>
            <a:pPr eaLnBrk="1" hangingPunct="1">
              <a:buFont typeface="Arial" pitchFamily="34" charset="0"/>
              <a:buNone/>
            </a:pPr>
            <a:endParaRPr lang="en-US" sz="2600" b="1" u="sng" dirty="0"/>
          </a:p>
          <a:p>
            <a:pPr eaLnBrk="1" hangingPunct="1">
              <a:buFont typeface="Arial" pitchFamily="34" charset="0"/>
              <a:buNone/>
            </a:pPr>
            <a:endParaRPr lang="en-US" sz="2600" b="1" u="sng" dirty="0" smtClean="0"/>
          </a:p>
          <a:p>
            <a:pPr eaLnBrk="1" hangingPunct="1"/>
            <a:r>
              <a:rPr lang="en-US" sz="2600" b="1" u="sng" dirty="0" smtClean="0">
                <a:solidFill>
                  <a:srgbClr val="0070C0"/>
                </a:solidFill>
              </a:rPr>
              <a:t>Clinical use:</a:t>
            </a:r>
            <a:endParaRPr lang="en-US" sz="2600" dirty="0" smtClean="0">
              <a:solidFill>
                <a:srgbClr val="0070C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600" dirty="0" smtClean="0"/>
              <a:t>1. Narcolepsy.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600" dirty="0" smtClean="0"/>
              <a:t>2. Attention-deficit hyperactivity disorder</a:t>
            </a:r>
            <a:r>
              <a:rPr lang="en-US" sz="2600" dirty="0"/>
              <a:t> </a:t>
            </a:r>
            <a:r>
              <a:rPr lang="en-US" sz="2600" dirty="0" smtClean="0"/>
              <a:t>(ADHD)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600" dirty="0" smtClean="0"/>
              <a:t>3. Simple obesity </a:t>
            </a:r>
          </a:p>
          <a:p>
            <a:pPr eaLnBrk="1" hangingPunct="1">
              <a:buFont typeface="Arial" pitchFamily="34" charset="0"/>
              <a:buNone/>
            </a:pPr>
            <a:endParaRPr lang="en-US" sz="26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82274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i="1" u="sng" dirty="0" smtClean="0">
                <a:solidFill>
                  <a:srgbClr val="C00000"/>
                </a:solidFill>
              </a:rPr>
              <a:t>Signs and Symptoms:</a:t>
            </a:r>
            <a:endParaRPr lang="en-US" u="sng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5788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u="sng" dirty="0" smtClean="0"/>
              <a:t>After injecting </a:t>
            </a:r>
            <a:r>
              <a:rPr lang="en-US" dirty="0" smtClean="0"/>
              <a:t>the mice with </a:t>
            </a:r>
            <a:r>
              <a:rPr lang="en-US" dirty="0" smtClean="0">
                <a:solidFill>
                  <a:srgbClr val="C00000"/>
                </a:solidFill>
              </a:rPr>
              <a:t>Amphetamine</a:t>
            </a:r>
            <a:r>
              <a:rPr lang="en-US" dirty="0" smtClean="0"/>
              <a:t>, you will notice</a:t>
            </a:r>
            <a:r>
              <a:rPr lang="ar-SA" dirty="0" smtClean="0"/>
              <a:t>:</a:t>
            </a:r>
            <a:r>
              <a:rPr lang="en-US" dirty="0" smtClean="0"/>
              <a:t> 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1- Hair erection.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2- Licking, gnawing.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3- Stereotype.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4- Sniffing.</a:t>
            </a:r>
            <a:r>
              <a:rPr lang="en-US" b="1" dirty="0" smtClean="0"/>
              <a:t> </a:t>
            </a:r>
            <a:br>
              <a:rPr lang="en-US" b="1" dirty="0" smtClean="0"/>
            </a:br>
            <a:endParaRPr lang="en-US" b="1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7765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i="1" u="sng" dirty="0" smtClean="0">
                <a:solidFill>
                  <a:srgbClr val="C00000"/>
                </a:solidFill>
              </a:rPr>
              <a:t>2- </a:t>
            </a:r>
            <a:r>
              <a:rPr lang="en-US" b="1" i="1" u="sng" dirty="0" err="1" smtClean="0">
                <a:solidFill>
                  <a:srgbClr val="C00000"/>
                </a:solidFill>
              </a:rPr>
              <a:t>Picrotoxin</a:t>
            </a:r>
            <a:r>
              <a:rPr lang="ar-SA" dirty="0" smtClean="0"/>
              <a:t> 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619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solidFill>
                  <a:srgbClr val="0070C0"/>
                </a:solidFill>
              </a:rPr>
              <a:t>MOA</a:t>
            </a:r>
            <a:r>
              <a:rPr lang="ar-SA" sz="2800" b="1" u="sng" dirty="0" smtClean="0">
                <a:solidFill>
                  <a:srgbClr val="0070C0"/>
                </a:solidFill>
              </a:rPr>
              <a:t>:</a:t>
            </a:r>
            <a:endParaRPr lang="en-US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Non-competitive antagonist of GABA receptors.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ar-SA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After injecting </a:t>
            </a:r>
            <a:r>
              <a:rPr lang="en-US" sz="2800" dirty="0" smtClean="0"/>
              <a:t>the mice with </a:t>
            </a:r>
            <a:r>
              <a:rPr lang="en-US" sz="2800" dirty="0" err="1" smtClean="0">
                <a:solidFill>
                  <a:srgbClr val="FF0000"/>
                </a:solidFill>
              </a:rPr>
              <a:t>Picrotoxin</a:t>
            </a:r>
            <a:r>
              <a:rPr lang="en-US" sz="2800" dirty="0" smtClean="0"/>
              <a:t>, you will notice</a:t>
            </a:r>
            <a:r>
              <a:rPr lang="ar-SA" sz="2800" dirty="0" smtClean="0"/>
              <a:t>:</a:t>
            </a:r>
            <a:r>
              <a:rPr lang="en-US" sz="2800" dirty="0" smtClean="0"/>
              <a:t> 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b="1" u="sng" dirty="0" err="1" smtClean="0"/>
              <a:t>Clonic</a:t>
            </a:r>
            <a:r>
              <a:rPr lang="en-US" sz="2800" b="1" u="sng" dirty="0" smtClean="0"/>
              <a:t> Convulsion</a:t>
            </a:r>
            <a:r>
              <a:rPr lang="en-US" sz="2800" dirty="0" smtClean="0"/>
              <a:t> characterized by :  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1. Asymmetric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2. Intermittent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3. Spontaneous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4. Coordinated</a:t>
            </a:r>
            <a:endParaRPr lang="ar-SA" sz="2800" dirty="0" smtClean="0"/>
          </a:p>
        </p:txBody>
      </p:sp>
    </p:spTree>
    <p:extLst>
      <p:ext uri="{BB962C8B-B14F-4D97-AF65-F5344CB8AC3E}">
        <p14:creationId xmlns:p14="http://schemas.microsoft.com/office/powerpoint/2010/main" val="3960355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3- Strychnine</a:t>
            </a:r>
            <a:r>
              <a:rPr lang="ar-SA" b="1" u="sng" dirty="0" smtClean="0">
                <a:solidFill>
                  <a:srgbClr val="FF0000"/>
                </a:solidFill>
              </a:rPr>
              <a:t> </a:t>
            </a:r>
            <a:endParaRPr lang="ar-SA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619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u="sng" dirty="0" smtClean="0">
                <a:solidFill>
                  <a:srgbClr val="0070C0"/>
                </a:solidFill>
              </a:rPr>
              <a:t>MOA</a:t>
            </a:r>
            <a:r>
              <a:rPr lang="ar-SA" sz="2800" b="1" u="sng" dirty="0" smtClean="0"/>
              <a:t>: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Competitive antagonist of the Glycine receptors. 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u="sng" dirty="0" smtClean="0"/>
              <a:t>After injecting </a:t>
            </a:r>
            <a:r>
              <a:rPr lang="en-US" sz="2800" dirty="0" smtClean="0"/>
              <a:t>the mice with </a:t>
            </a:r>
            <a:r>
              <a:rPr lang="en-US" sz="2800" dirty="0" smtClean="0">
                <a:solidFill>
                  <a:srgbClr val="FF0000"/>
                </a:solidFill>
              </a:rPr>
              <a:t>Strychnine</a:t>
            </a:r>
            <a:r>
              <a:rPr lang="en-US" sz="2800" dirty="0" smtClean="0"/>
              <a:t>, you will notice: 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u="sng" dirty="0" smtClean="0"/>
              <a:t>Tonic convulsion</a:t>
            </a:r>
            <a:r>
              <a:rPr lang="en-US" sz="2800" dirty="0" smtClean="0"/>
              <a:t> characterized</a:t>
            </a:r>
            <a:r>
              <a:rPr lang="en-US" sz="2800" u="sng" dirty="0" smtClean="0"/>
              <a:t> </a:t>
            </a:r>
            <a:r>
              <a:rPr lang="en-US" sz="2800" dirty="0" smtClean="0"/>
              <a:t>by :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1. Symmetric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2. Reflex in origin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3. Continuous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4. Uncoordinated.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15145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71292"/>
              </p:ext>
            </p:extLst>
          </p:nvPr>
        </p:nvGraphicFramePr>
        <p:xfrm>
          <a:off x="179512" y="692696"/>
          <a:ext cx="8856984" cy="4617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56708"/>
                <a:gridCol w="2863772"/>
                <a:gridCol w="1080120"/>
                <a:gridCol w="3456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MOA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 of action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Signs and symptoms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Amphetamine 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Blocking the neurotransmitters</a:t>
                      </a:r>
                      <a:r>
                        <a:rPr lang="en-US" altLang="en-US" sz="1600" dirty="0" smtClean="0"/>
                        <a:t>’</a:t>
                      </a:r>
                      <a:r>
                        <a:rPr lang="en-US" sz="1600" dirty="0" smtClean="0"/>
                        <a:t> reuptake and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Promoting the release of neurotransmitters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Cerebral Stimulants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buFont typeface="Arial" pitchFamily="34" charset="0"/>
                        <a:buNone/>
                      </a:pPr>
                      <a:r>
                        <a:rPr lang="en-US" dirty="0" smtClean="0"/>
                        <a:t>1- Hair erection.</a:t>
                      </a:r>
                    </a:p>
                    <a:p>
                      <a:pPr algn="l" eaLnBrk="1" hangingPunct="1">
                        <a:buFont typeface="Arial" pitchFamily="34" charset="0"/>
                        <a:buNone/>
                      </a:pPr>
                      <a:r>
                        <a:rPr lang="en-US" dirty="0" smtClean="0"/>
                        <a:t>2- Licking, gnawing.</a:t>
                      </a:r>
                    </a:p>
                    <a:p>
                      <a:pPr algn="l" eaLnBrk="1" hangingPunct="1">
                        <a:buFont typeface="Arial" pitchFamily="34" charset="0"/>
                        <a:buNone/>
                      </a:pPr>
                      <a:r>
                        <a:rPr lang="en-US" dirty="0" smtClean="0"/>
                        <a:t>3- Stereotype.</a:t>
                      </a:r>
                    </a:p>
                    <a:p>
                      <a:pPr algn="l" eaLnBrk="1" hangingPunct="1">
                        <a:buFont typeface="Arial" pitchFamily="34" charset="0"/>
                        <a:buNone/>
                      </a:pPr>
                      <a:r>
                        <a:rPr lang="en-US" dirty="0" smtClean="0"/>
                        <a:t>4- Sniffing.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Picrotoxin</a:t>
                      </a:r>
                      <a:r>
                        <a:rPr lang="en-US" sz="1600" dirty="0" smtClean="0"/>
                        <a:t> 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antagonist of GABA receptors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Medullary Stimulants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u="sng" dirty="0" err="1" smtClean="0"/>
                        <a:t>Clonic</a:t>
                      </a:r>
                      <a:r>
                        <a:rPr lang="en-US" sz="1800" u="sng" dirty="0" smtClean="0"/>
                        <a:t> Convulsion</a:t>
                      </a:r>
                      <a:r>
                        <a:rPr lang="en-US" sz="1800" dirty="0" smtClean="0"/>
                        <a:t> characterized by 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1. Asymmetric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2. Intermittent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3. Spontaneous 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4. Coordinated</a:t>
                      </a:r>
                      <a:endParaRPr lang="ar-SA" sz="1800" dirty="0" smtClean="0"/>
                    </a:p>
                    <a:p>
                      <a:pPr algn="l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Strychnine 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Competitive antagonist of the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Glycine receptors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Spinal Stimulants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n-US" sz="1800" u="sng" dirty="0" smtClean="0"/>
                        <a:t>Tonic convulsion</a:t>
                      </a:r>
                      <a:r>
                        <a:rPr lang="en-US" sz="1800" dirty="0" smtClean="0"/>
                        <a:t> characterized</a:t>
                      </a:r>
                      <a:r>
                        <a:rPr lang="en-US" sz="1800" u="sng" dirty="0" smtClean="0"/>
                        <a:t> </a:t>
                      </a:r>
                      <a:r>
                        <a:rPr lang="en-US" sz="1800" dirty="0" smtClean="0"/>
                        <a:t>by : </a:t>
                      </a:r>
                    </a:p>
                    <a:p>
                      <a:pPr algn="l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1. Symmetric </a:t>
                      </a:r>
                    </a:p>
                    <a:p>
                      <a:pPr algn="l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2. Reflex in origin</a:t>
                      </a:r>
                    </a:p>
                    <a:p>
                      <a:pPr algn="l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3. Continuous </a:t>
                      </a:r>
                    </a:p>
                    <a:p>
                      <a:pPr algn="l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4. Uncoordinated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1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556792"/>
            <a:ext cx="59046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CNS depressants 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2492896"/>
            <a:ext cx="21602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LAB 2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5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76" y="829136"/>
            <a:ext cx="416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stimulant</a:t>
            </a:r>
            <a:r>
              <a:rPr lang="en-US" sz="2000" dirty="0" smtClean="0"/>
              <a:t> is a drug that speeds up activities of the CNS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081042" y="842158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depressant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a</a:t>
            </a:r>
            <a:r>
              <a:rPr lang="en-US" sz="2000" dirty="0"/>
              <a:t> </a:t>
            </a:r>
            <a:r>
              <a:rPr lang="en-US" sz="2000" dirty="0" smtClean="0"/>
              <a:t>drug that slows brain and body reactions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18765" y="1715575"/>
            <a:ext cx="2740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/>
            <a:r>
              <a:rPr lang="en-US" sz="2400" b="1" i="1" u="sng" dirty="0" smtClean="0">
                <a:solidFill>
                  <a:srgbClr val="FF0000"/>
                </a:solidFill>
              </a:rPr>
              <a:t>Stimulants increase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2120" y="1708419"/>
            <a:ext cx="3015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</a:rPr>
              <a:t>Depressants decrease 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93" y="2907606"/>
            <a:ext cx="1522750" cy="1321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51" y="1550044"/>
            <a:ext cx="762000" cy="9829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51" y="4638353"/>
            <a:ext cx="2159000" cy="14351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58939" y="1511092"/>
            <a:ext cx="2087612" cy="5045610"/>
          </a:xfrm>
          <a:prstGeom prst="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33942" y="2538274"/>
            <a:ext cx="126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Heart rate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60996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pressure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95339" y="4108430"/>
            <a:ext cx="187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Respiratory rate </a:t>
            </a:r>
            <a:endParaRPr lang="en-US" dirty="0"/>
          </a:p>
        </p:txBody>
      </p:sp>
      <p:cxnSp>
        <p:nvCxnSpPr>
          <p:cNvPr id="22" name="Elbow Connector 21"/>
          <p:cNvCxnSpPr>
            <a:stCxn id="5" idx="2"/>
          </p:cNvCxnSpPr>
          <p:nvPr/>
        </p:nvCxnSpPr>
        <p:spPr>
          <a:xfrm rot="5400000">
            <a:off x="5736670" y="1869511"/>
            <a:ext cx="1122823" cy="1723968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4" idx="2"/>
          </p:cNvCxnSpPr>
          <p:nvPr/>
        </p:nvCxnSpPr>
        <p:spPr>
          <a:xfrm rot="16200000" flipH="1">
            <a:off x="1902286" y="2163806"/>
            <a:ext cx="1137459" cy="116432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18652" y="4293096"/>
            <a:ext cx="274237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chemeClr val="tx1"/>
                </a:solidFill>
              </a:rPr>
              <a:t>Relax muscle tension</a:t>
            </a:r>
          </a:p>
          <a:p>
            <a:pPr marL="0" lvl="1"/>
            <a:r>
              <a:rPr lang="en-US" dirty="0" smtClean="0">
                <a:solidFill>
                  <a:schemeClr val="tx1"/>
                </a:solidFill>
                <a:ea typeface="__ _____" charset="-128"/>
              </a:rPr>
              <a:t>Lower alertness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0" lvl="1"/>
            <a:r>
              <a:rPr lang="en-US" dirty="0" smtClean="0">
                <a:solidFill>
                  <a:schemeClr val="tx1"/>
                </a:solidFill>
              </a:rPr>
              <a:t>Cause drowsiness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763" y="4293096"/>
            <a:ext cx="278676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Increase Motor Activity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Increase Alertness.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Decrease need for </a:t>
            </a:r>
            <a:r>
              <a:rPr lang="en-US" dirty="0" smtClean="0">
                <a:solidFill>
                  <a:schemeClr val="tx1"/>
                </a:solidFill>
              </a:rPr>
              <a:t>Sleep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101763" y="1511092"/>
            <a:ext cx="293773" cy="2637988"/>
          </a:xfrm>
          <a:prstGeom prst="downArrow">
            <a:avLst>
              <a:gd name="adj1" fmla="val 50000"/>
              <a:gd name="adj2" fmla="val 66211"/>
            </a:avLst>
          </a:prstGeom>
          <a:solidFill>
            <a:srgbClr val="FF0000"/>
          </a:solidFill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8654387" y="1511092"/>
            <a:ext cx="293773" cy="2637988"/>
          </a:xfrm>
          <a:prstGeom prst="downArrow">
            <a:avLst>
              <a:gd name="adj1" fmla="val 50000"/>
              <a:gd name="adj2" fmla="val 66211"/>
            </a:avLst>
          </a:prstGeom>
          <a:solidFill>
            <a:srgbClr val="0070C0"/>
          </a:solidFill>
          <a:ln>
            <a:noFill/>
          </a:ln>
          <a:effectLst>
            <a:glow rad="139700">
              <a:srgbClr val="0070C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258939" y="2907606"/>
            <a:ext cx="20876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28975" y="4602734"/>
            <a:ext cx="20876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3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7" grpId="0" animBg="1"/>
      <p:bldP spid="18" grpId="0"/>
      <p:bldP spid="19" grpId="0"/>
      <p:bldP spid="20" grpId="0"/>
      <p:bldP spid="31" grpId="0" animBg="1"/>
      <p:bldP spid="32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957" y="260648"/>
            <a:ext cx="20038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GABA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419" y="1050549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inhibitory neurotransmitter.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66706571"/>
              </p:ext>
            </p:extLst>
          </p:nvPr>
        </p:nvGraphicFramePr>
        <p:xfrm>
          <a:off x="683568" y="1772816"/>
          <a:ext cx="79208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3549461"/>
            <a:ext cx="3223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Ligand-gated ion channel </a:t>
            </a:r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 err="1" smtClean="0"/>
              <a:t>ionotropic</a:t>
            </a:r>
            <a:r>
              <a:rPr lang="en-US" sz="2000" b="1" dirty="0" smtClean="0"/>
              <a:t> receptors)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3549461"/>
            <a:ext cx="322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Metabotropic receptors  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195792"/>
            <a:ext cx="6336704" cy="25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592036" cy="352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6935" y="6092790"/>
            <a:ext cx="33843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Hyperpolarization of membrane 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188166" y="1988840"/>
            <a:ext cx="216024" cy="1800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3728" y="4911551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6128" y="5063951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8606" y="5280883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4946302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4153" y="5578301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5570" y="5446751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6689" y="5268783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9672" y="5216351"/>
            <a:ext cx="432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</a:t>
            </a:r>
            <a:r>
              <a:rPr lang="en-US" sz="1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1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648" y="6092790"/>
            <a:ext cx="216024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↑ </a:t>
            </a:r>
            <a:r>
              <a:rPr lang="en-US" dirty="0" err="1" smtClean="0"/>
              <a:t>Cl</a:t>
            </a:r>
            <a:r>
              <a:rPr lang="en-US" dirty="0" smtClean="0"/>
              <a:t>- conductance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1722" y="404664"/>
            <a:ext cx="61926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GABA </a:t>
            </a:r>
            <a:r>
              <a:rPr lang="en-US" sz="1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A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( Chloride ion channel)  </a:t>
            </a:r>
            <a:endParaRPr lang="en-US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55776" y="2492896"/>
            <a:ext cx="469275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96614" y="2132856"/>
            <a:ext cx="364222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96935" y="1556792"/>
            <a:ext cx="469275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0012" y="5096217"/>
            <a:ext cx="33843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Prevent action potential 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4" idx="3"/>
            <a:endCxn id="4" idx="1"/>
          </p:cNvCxnSpPr>
          <p:nvPr/>
        </p:nvCxnSpPr>
        <p:spPr>
          <a:xfrm>
            <a:off x="2575888" y="6277456"/>
            <a:ext cx="9210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0"/>
          </p:cNvCxnSpPr>
          <p:nvPr/>
        </p:nvCxnSpPr>
        <p:spPr>
          <a:xfrm flipV="1">
            <a:off x="5189123" y="5493350"/>
            <a:ext cx="0" cy="599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4470203" y="3505200"/>
            <a:ext cx="2212721" cy="934720"/>
          </a:xfrm>
          <a:custGeom>
            <a:avLst/>
            <a:gdLst>
              <a:gd name="connsiteX0" fmla="*/ 2133797 w 2212721"/>
              <a:gd name="connsiteY0" fmla="*/ 894080 h 934720"/>
              <a:gd name="connsiteX1" fmla="*/ 2133797 w 2212721"/>
              <a:gd name="connsiteY1" fmla="*/ 894080 h 934720"/>
              <a:gd name="connsiteX2" fmla="*/ 1828997 w 2212721"/>
              <a:gd name="connsiteY2" fmla="*/ 904240 h 934720"/>
              <a:gd name="connsiteX3" fmla="*/ 1737557 w 2212721"/>
              <a:gd name="connsiteY3" fmla="*/ 914400 h 934720"/>
              <a:gd name="connsiteX4" fmla="*/ 1341317 w 2212721"/>
              <a:gd name="connsiteY4" fmla="*/ 924560 h 934720"/>
              <a:gd name="connsiteX5" fmla="*/ 1229557 w 2212721"/>
              <a:gd name="connsiteY5" fmla="*/ 934720 h 934720"/>
              <a:gd name="connsiteX6" fmla="*/ 1016197 w 2212721"/>
              <a:gd name="connsiteY6" fmla="*/ 924560 h 934720"/>
              <a:gd name="connsiteX7" fmla="*/ 762197 w 2212721"/>
              <a:gd name="connsiteY7" fmla="*/ 914400 h 934720"/>
              <a:gd name="connsiteX8" fmla="*/ 731717 w 2212721"/>
              <a:gd name="connsiteY8" fmla="*/ 894080 h 934720"/>
              <a:gd name="connsiteX9" fmla="*/ 528517 w 2212721"/>
              <a:gd name="connsiteY9" fmla="*/ 873760 h 934720"/>
              <a:gd name="connsiteX10" fmla="*/ 437077 w 2212721"/>
              <a:gd name="connsiteY10" fmla="*/ 843280 h 934720"/>
              <a:gd name="connsiteX11" fmla="*/ 406597 w 2212721"/>
              <a:gd name="connsiteY11" fmla="*/ 833120 h 934720"/>
              <a:gd name="connsiteX12" fmla="*/ 91637 w 2212721"/>
              <a:gd name="connsiteY12" fmla="*/ 812800 h 934720"/>
              <a:gd name="connsiteX13" fmla="*/ 40837 w 2212721"/>
              <a:gd name="connsiteY13" fmla="*/ 721360 h 934720"/>
              <a:gd name="connsiteX14" fmla="*/ 197 w 2212721"/>
              <a:gd name="connsiteY14" fmla="*/ 650240 h 934720"/>
              <a:gd name="connsiteX15" fmla="*/ 10357 w 2212721"/>
              <a:gd name="connsiteY15" fmla="*/ 558800 h 934720"/>
              <a:gd name="connsiteX16" fmla="*/ 91637 w 2212721"/>
              <a:gd name="connsiteY16" fmla="*/ 518160 h 934720"/>
              <a:gd name="connsiteX17" fmla="*/ 142437 w 2212721"/>
              <a:gd name="connsiteY17" fmla="*/ 508000 h 934720"/>
              <a:gd name="connsiteX18" fmla="*/ 172917 w 2212721"/>
              <a:gd name="connsiteY18" fmla="*/ 497840 h 934720"/>
              <a:gd name="connsiteX19" fmla="*/ 365957 w 2212721"/>
              <a:gd name="connsiteY19" fmla="*/ 487680 h 934720"/>
              <a:gd name="connsiteX20" fmla="*/ 406597 w 2212721"/>
              <a:gd name="connsiteY20" fmla="*/ 477520 h 934720"/>
              <a:gd name="connsiteX21" fmla="*/ 447237 w 2212721"/>
              <a:gd name="connsiteY21" fmla="*/ 457200 h 934720"/>
              <a:gd name="connsiteX22" fmla="*/ 477717 w 2212721"/>
              <a:gd name="connsiteY22" fmla="*/ 447040 h 934720"/>
              <a:gd name="connsiteX23" fmla="*/ 518357 w 2212721"/>
              <a:gd name="connsiteY23" fmla="*/ 375920 h 934720"/>
              <a:gd name="connsiteX24" fmla="*/ 538677 w 2212721"/>
              <a:gd name="connsiteY24" fmla="*/ 304800 h 934720"/>
              <a:gd name="connsiteX25" fmla="*/ 558997 w 2212721"/>
              <a:gd name="connsiteY25" fmla="*/ 274320 h 934720"/>
              <a:gd name="connsiteX26" fmla="*/ 579317 w 2212721"/>
              <a:gd name="connsiteY26" fmla="*/ 203200 h 934720"/>
              <a:gd name="connsiteX27" fmla="*/ 609797 w 2212721"/>
              <a:gd name="connsiteY27" fmla="*/ 182880 h 934720"/>
              <a:gd name="connsiteX28" fmla="*/ 630117 w 2212721"/>
              <a:gd name="connsiteY28" fmla="*/ 111760 h 934720"/>
              <a:gd name="connsiteX29" fmla="*/ 660597 w 2212721"/>
              <a:gd name="connsiteY29" fmla="*/ 81280 h 934720"/>
              <a:gd name="connsiteX30" fmla="*/ 721557 w 2212721"/>
              <a:gd name="connsiteY30" fmla="*/ 40640 h 934720"/>
              <a:gd name="connsiteX31" fmla="*/ 752037 w 2212721"/>
              <a:gd name="connsiteY31" fmla="*/ 20320 h 934720"/>
              <a:gd name="connsiteX32" fmla="*/ 863797 w 2212721"/>
              <a:gd name="connsiteY32" fmla="*/ 0 h 934720"/>
              <a:gd name="connsiteX33" fmla="*/ 1158437 w 2212721"/>
              <a:gd name="connsiteY33" fmla="*/ 10160 h 934720"/>
              <a:gd name="connsiteX34" fmla="*/ 1209237 w 2212721"/>
              <a:gd name="connsiteY34" fmla="*/ 60960 h 934720"/>
              <a:gd name="connsiteX35" fmla="*/ 1229557 w 2212721"/>
              <a:gd name="connsiteY35" fmla="*/ 121920 h 934720"/>
              <a:gd name="connsiteX36" fmla="*/ 1249877 w 2212721"/>
              <a:gd name="connsiteY36" fmla="*/ 152400 h 934720"/>
              <a:gd name="connsiteX37" fmla="*/ 1260037 w 2212721"/>
              <a:gd name="connsiteY37" fmla="*/ 182880 h 934720"/>
              <a:gd name="connsiteX38" fmla="*/ 1290517 w 2212721"/>
              <a:gd name="connsiteY38" fmla="*/ 203200 h 934720"/>
              <a:gd name="connsiteX39" fmla="*/ 1320997 w 2212721"/>
              <a:gd name="connsiteY39" fmla="*/ 233680 h 934720"/>
              <a:gd name="connsiteX40" fmla="*/ 1392117 w 2212721"/>
              <a:gd name="connsiteY40" fmla="*/ 274320 h 934720"/>
              <a:gd name="connsiteX41" fmla="*/ 1453077 w 2212721"/>
              <a:gd name="connsiteY41" fmla="*/ 314960 h 934720"/>
              <a:gd name="connsiteX42" fmla="*/ 1534357 w 2212721"/>
              <a:gd name="connsiteY42" fmla="*/ 365760 h 934720"/>
              <a:gd name="connsiteX43" fmla="*/ 1605477 w 2212721"/>
              <a:gd name="connsiteY43" fmla="*/ 386080 h 934720"/>
              <a:gd name="connsiteX44" fmla="*/ 1666437 w 2212721"/>
              <a:gd name="connsiteY44" fmla="*/ 406400 h 934720"/>
              <a:gd name="connsiteX45" fmla="*/ 1747717 w 2212721"/>
              <a:gd name="connsiteY45" fmla="*/ 416560 h 934720"/>
              <a:gd name="connsiteX46" fmla="*/ 1818837 w 2212721"/>
              <a:gd name="connsiteY46" fmla="*/ 436880 h 934720"/>
              <a:gd name="connsiteX47" fmla="*/ 1900117 w 2212721"/>
              <a:gd name="connsiteY47" fmla="*/ 457200 h 934720"/>
              <a:gd name="connsiteX48" fmla="*/ 1940757 w 2212721"/>
              <a:gd name="connsiteY48" fmla="*/ 477520 h 934720"/>
              <a:gd name="connsiteX49" fmla="*/ 1971237 w 2212721"/>
              <a:gd name="connsiteY49" fmla="*/ 497840 h 934720"/>
              <a:gd name="connsiteX50" fmla="*/ 2032197 w 2212721"/>
              <a:gd name="connsiteY50" fmla="*/ 518160 h 934720"/>
              <a:gd name="connsiteX51" fmla="*/ 2062677 w 2212721"/>
              <a:gd name="connsiteY51" fmla="*/ 538480 h 934720"/>
              <a:gd name="connsiteX52" fmla="*/ 2154117 w 2212721"/>
              <a:gd name="connsiteY52" fmla="*/ 589280 h 934720"/>
              <a:gd name="connsiteX53" fmla="*/ 2184597 w 2212721"/>
              <a:gd name="connsiteY53" fmla="*/ 629920 h 934720"/>
              <a:gd name="connsiteX54" fmla="*/ 2194757 w 2212721"/>
              <a:gd name="connsiteY54" fmla="*/ 853440 h 934720"/>
              <a:gd name="connsiteX55" fmla="*/ 2154117 w 2212721"/>
              <a:gd name="connsiteY55" fmla="*/ 914400 h 934720"/>
              <a:gd name="connsiteX56" fmla="*/ 2093157 w 2212721"/>
              <a:gd name="connsiteY56" fmla="*/ 934720 h 934720"/>
              <a:gd name="connsiteX57" fmla="*/ 2011877 w 2212721"/>
              <a:gd name="connsiteY57" fmla="*/ 894080 h 934720"/>
              <a:gd name="connsiteX58" fmla="*/ 1341317 w 2212721"/>
              <a:gd name="connsiteY58" fmla="*/ 934720 h 934720"/>
              <a:gd name="connsiteX59" fmla="*/ 1361637 w 2212721"/>
              <a:gd name="connsiteY59" fmla="*/ 934720 h 93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212721" h="934720">
                <a:moveTo>
                  <a:pt x="2133797" y="894080"/>
                </a:moveTo>
                <a:lnTo>
                  <a:pt x="2133797" y="894080"/>
                </a:lnTo>
                <a:lnTo>
                  <a:pt x="1828997" y="904240"/>
                </a:lnTo>
                <a:cubicBezTo>
                  <a:pt x="1798370" y="905811"/>
                  <a:pt x="1768198" y="913123"/>
                  <a:pt x="1737557" y="914400"/>
                </a:cubicBezTo>
                <a:cubicBezTo>
                  <a:pt x="1605548" y="919900"/>
                  <a:pt x="1473397" y="921173"/>
                  <a:pt x="1341317" y="924560"/>
                </a:cubicBezTo>
                <a:cubicBezTo>
                  <a:pt x="1304064" y="927947"/>
                  <a:pt x="1266964" y="934720"/>
                  <a:pt x="1229557" y="934720"/>
                </a:cubicBezTo>
                <a:cubicBezTo>
                  <a:pt x="1158356" y="934720"/>
                  <a:pt x="1087330" y="927653"/>
                  <a:pt x="1016197" y="924560"/>
                </a:cubicBezTo>
                <a:lnTo>
                  <a:pt x="762197" y="914400"/>
                </a:lnTo>
                <a:cubicBezTo>
                  <a:pt x="752037" y="907627"/>
                  <a:pt x="743301" y="897941"/>
                  <a:pt x="731717" y="894080"/>
                </a:cubicBezTo>
                <a:cubicBezTo>
                  <a:pt x="692500" y="881008"/>
                  <a:pt x="532944" y="874076"/>
                  <a:pt x="528517" y="873760"/>
                </a:cubicBezTo>
                <a:lnTo>
                  <a:pt x="437077" y="843280"/>
                </a:lnTo>
                <a:cubicBezTo>
                  <a:pt x="426917" y="839893"/>
                  <a:pt x="417284" y="833810"/>
                  <a:pt x="406597" y="833120"/>
                </a:cubicBezTo>
                <a:lnTo>
                  <a:pt x="91637" y="812800"/>
                </a:lnTo>
                <a:cubicBezTo>
                  <a:pt x="-4026" y="717137"/>
                  <a:pt x="140292" y="870542"/>
                  <a:pt x="40837" y="721360"/>
                </a:cubicBezTo>
                <a:cubicBezTo>
                  <a:pt x="12116" y="678278"/>
                  <a:pt x="25978" y="701802"/>
                  <a:pt x="197" y="650240"/>
                </a:cubicBezTo>
                <a:cubicBezTo>
                  <a:pt x="3584" y="619760"/>
                  <a:pt x="-7099" y="584015"/>
                  <a:pt x="10357" y="558800"/>
                </a:cubicBezTo>
                <a:cubicBezTo>
                  <a:pt x="27599" y="533895"/>
                  <a:pt x="61934" y="524101"/>
                  <a:pt x="91637" y="518160"/>
                </a:cubicBezTo>
                <a:cubicBezTo>
                  <a:pt x="108570" y="514773"/>
                  <a:pt x="125684" y="512188"/>
                  <a:pt x="142437" y="508000"/>
                </a:cubicBezTo>
                <a:cubicBezTo>
                  <a:pt x="152827" y="505403"/>
                  <a:pt x="162251" y="498810"/>
                  <a:pt x="172917" y="497840"/>
                </a:cubicBezTo>
                <a:cubicBezTo>
                  <a:pt x="237088" y="492006"/>
                  <a:pt x="301610" y="491067"/>
                  <a:pt x="365957" y="487680"/>
                </a:cubicBezTo>
                <a:cubicBezTo>
                  <a:pt x="379504" y="484293"/>
                  <a:pt x="393522" y="482423"/>
                  <a:pt x="406597" y="477520"/>
                </a:cubicBezTo>
                <a:cubicBezTo>
                  <a:pt x="420778" y="472202"/>
                  <a:pt x="433316" y="463166"/>
                  <a:pt x="447237" y="457200"/>
                </a:cubicBezTo>
                <a:cubicBezTo>
                  <a:pt x="457081" y="452981"/>
                  <a:pt x="467557" y="450427"/>
                  <a:pt x="477717" y="447040"/>
                </a:cubicBezTo>
                <a:cubicBezTo>
                  <a:pt x="494561" y="421774"/>
                  <a:pt x="507308" y="405384"/>
                  <a:pt x="518357" y="375920"/>
                </a:cubicBezTo>
                <a:cubicBezTo>
                  <a:pt x="528123" y="349878"/>
                  <a:pt x="526396" y="329362"/>
                  <a:pt x="538677" y="304800"/>
                </a:cubicBezTo>
                <a:cubicBezTo>
                  <a:pt x="544138" y="293878"/>
                  <a:pt x="552224" y="284480"/>
                  <a:pt x="558997" y="274320"/>
                </a:cubicBezTo>
                <a:cubicBezTo>
                  <a:pt x="559661" y="271665"/>
                  <a:pt x="574017" y="209825"/>
                  <a:pt x="579317" y="203200"/>
                </a:cubicBezTo>
                <a:cubicBezTo>
                  <a:pt x="586945" y="193665"/>
                  <a:pt x="599637" y="189653"/>
                  <a:pt x="609797" y="182880"/>
                </a:cubicBezTo>
                <a:cubicBezTo>
                  <a:pt x="611152" y="177461"/>
                  <a:pt x="624287" y="120505"/>
                  <a:pt x="630117" y="111760"/>
                </a:cubicBezTo>
                <a:cubicBezTo>
                  <a:pt x="638087" y="99805"/>
                  <a:pt x="649255" y="90101"/>
                  <a:pt x="660597" y="81280"/>
                </a:cubicBezTo>
                <a:cubicBezTo>
                  <a:pt x="679874" y="66287"/>
                  <a:pt x="701237" y="54187"/>
                  <a:pt x="721557" y="40640"/>
                </a:cubicBezTo>
                <a:cubicBezTo>
                  <a:pt x="731717" y="33867"/>
                  <a:pt x="739992" y="22327"/>
                  <a:pt x="752037" y="20320"/>
                </a:cubicBezTo>
                <a:cubicBezTo>
                  <a:pt x="830031" y="7321"/>
                  <a:pt x="792797" y="14200"/>
                  <a:pt x="863797" y="0"/>
                </a:cubicBezTo>
                <a:cubicBezTo>
                  <a:pt x="962010" y="3387"/>
                  <a:pt x="1060594" y="987"/>
                  <a:pt x="1158437" y="10160"/>
                </a:cubicBezTo>
                <a:cubicBezTo>
                  <a:pt x="1178855" y="12074"/>
                  <a:pt x="1202366" y="45499"/>
                  <a:pt x="1209237" y="60960"/>
                </a:cubicBezTo>
                <a:cubicBezTo>
                  <a:pt x="1217936" y="80533"/>
                  <a:pt x="1217676" y="104098"/>
                  <a:pt x="1229557" y="121920"/>
                </a:cubicBezTo>
                <a:cubicBezTo>
                  <a:pt x="1236330" y="132080"/>
                  <a:pt x="1244416" y="141478"/>
                  <a:pt x="1249877" y="152400"/>
                </a:cubicBezTo>
                <a:cubicBezTo>
                  <a:pt x="1254666" y="161979"/>
                  <a:pt x="1253347" y="174517"/>
                  <a:pt x="1260037" y="182880"/>
                </a:cubicBezTo>
                <a:cubicBezTo>
                  <a:pt x="1267665" y="192415"/>
                  <a:pt x="1281136" y="195383"/>
                  <a:pt x="1290517" y="203200"/>
                </a:cubicBezTo>
                <a:cubicBezTo>
                  <a:pt x="1301555" y="212398"/>
                  <a:pt x="1309959" y="224482"/>
                  <a:pt x="1320997" y="233680"/>
                </a:cubicBezTo>
                <a:cubicBezTo>
                  <a:pt x="1378591" y="281675"/>
                  <a:pt x="1322555" y="224633"/>
                  <a:pt x="1392117" y="274320"/>
                </a:cubicBezTo>
                <a:cubicBezTo>
                  <a:pt x="1458709" y="321886"/>
                  <a:pt x="1387694" y="293166"/>
                  <a:pt x="1453077" y="314960"/>
                </a:cubicBezTo>
                <a:cubicBezTo>
                  <a:pt x="1485278" y="363262"/>
                  <a:pt x="1461813" y="341579"/>
                  <a:pt x="1534357" y="365760"/>
                </a:cubicBezTo>
                <a:cubicBezTo>
                  <a:pt x="1636791" y="399905"/>
                  <a:pt x="1477902" y="347808"/>
                  <a:pt x="1605477" y="386080"/>
                </a:cubicBezTo>
                <a:cubicBezTo>
                  <a:pt x="1625993" y="392235"/>
                  <a:pt x="1645183" y="403743"/>
                  <a:pt x="1666437" y="406400"/>
                </a:cubicBezTo>
                <a:cubicBezTo>
                  <a:pt x="1693530" y="409787"/>
                  <a:pt x="1720784" y="412071"/>
                  <a:pt x="1747717" y="416560"/>
                </a:cubicBezTo>
                <a:cubicBezTo>
                  <a:pt x="1791231" y="423812"/>
                  <a:pt x="1780874" y="426527"/>
                  <a:pt x="1818837" y="436880"/>
                </a:cubicBezTo>
                <a:cubicBezTo>
                  <a:pt x="1845780" y="444228"/>
                  <a:pt x="1875138" y="444711"/>
                  <a:pt x="1900117" y="457200"/>
                </a:cubicBezTo>
                <a:cubicBezTo>
                  <a:pt x="1913664" y="463973"/>
                  <a:pt x="1927607" y="470006"/>
                  <a:pt x="1940757" y="477520"/>
                </a:cubicBezTo>
                <a:cubicBezTo>
                  <a:pt x="1951359" y="483578"/>
                  <a:pt x="1960079" y="492881"/>
                  <a:pt x="1971237" y="497840"/>
                </a:cubicBezTo>
                <a:cubicBezTo>
                  <a:pt x="1990810" y="506539"/>
                  <a:pt x="2014375" y="506279"/>
                  <a:pt x="2032197" y="518160"/>
                </a:cubicBezTo>
                <a:cubicBezTo>
                  <a:pt x="2042357" y="524933"/>
                  <a:pt x="2051755" y="533019"/>
                  <a:pt x="2062677" y="538480"/>
                </a:cubicBezTo>
                <a:cubicBezTo>
                  <a:pt x="2102543" y="558413"/>
                  <a:pt x="2115675" y="538025"/>
                  <a:pt x="2154117" y="589280"/>
                </a:cubicBezTo>
                <a:lnTo>
                  <a:pt x="2184597" y="629920"/>
                </a:lnTo>
                <a:cubicBezTo>
                  <a:pt x="2214976" y="721058"/>
                  <a:pt x="2224274" y="723565"/>
                  <a:pt x="2194757" y="853440"/>
                </a:cubicBezTo>
                <a:cubicBezTo>
                  <a:pt x="2189345" y="877254"/>
                  <a:pt x="2177285" y="906677"/>
                  <a:pt x="2154117" y="914400"/>
                </a:cubicBezTo>
                <a:lnTo>
                  <a:pt x="2093157" y="934720"/>
                </a:lnTo>
                <a:cubicBezTo>
                  <a:pt x="2023110" y="911371"/>
                  <a:pt x="2047343" y="929546"/>
                  <a:pt x="2011877" y="894080"/>
                </a:cubicBezTo>
                <a:lnTo>
                  <a:pt x="1341317" y="934720"/>
                </a:lnTo>
                <a:lnTo>
                  <a:pt x="1361637" y="93472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09705 0.068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7" grpId="0" animBg="1"/>
      <p:bldP spid="18" grpId="0" animBg="1"/>
      <p:bldP spid="19" grpId="0" animBg="1"/>
      <p:bldP spid="19" grpId="1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1539924"/>
              </p:ext>
            </p:extLst>
          </p:nvPr>
        </p:nvGraphicFramePr>
        <p:xfrm>
          <a:off x="539552" y="692696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509120"/>
            <a:ext cx="468052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MOA of </a:t>
            </a:r>
            <a:r>
              <a:rPr lang="en-US" sz="2000" b="1" u="sng" dirty="0" smtClean="0"/>
              <a:t>Inhaled anesthetics</a:t>
            </a:r>
            <a:r>
              <a:rPr lang="en-US" sz="2000" b="1" dirty="0" smtClean="0"/>
              <a:t>, </a:t>
            </a:r>
            <a:r>
              <a:rPr lang="en-US" sz="2000" b="1" u="sng" dirty="0" smtClean="0"/>
              <a:t>barbiturates</a:t>
            </a:r>
            <a:r>
              <a:rPr lang="en-US" sz="2000" b="1" dirty="0" smtClean="0"/>
              <a:t>, </a:t>
            </a:r>
            <a:r>
              <a:rPr lang="en-US" sz="2000" b="1" u="sng" dirty="0" smtClean="0"/>
              <a:t>benzodiazepines</a:t>
            </a:r>
            <a:r>
              <a:rPr lang="en-US" sz="2000" b="1" dirty="0" smtClean="0"/>
              <a:t>, </a:t>
            </a:r>
            <a:r>
              <a:rPr lang="en-US" sz="2000" b="1" u="sng" dirty="0" err="1" smtClean="0"/>
              <a:t>etomidate</a:t>
            </a:r>
            <a:r>
              <a:rPr lang="en-US" sz="2000" b="1" dirty="0" smtClean="0"/>
              <a:t>, and </a:t>
            </a:r>
            <a:r>
              <a:rPr lang="en-US" sz="2000" b="1" u="sng" dirty="0" err="1" smtClean="0"/>
              <a:t>propofol</a:t>
            </a:r>
            <a:r>
              <a:rPr lang="en-US" sz="2000" b="1" dirty="0" smtClean="0"/>
              <a:t> are facilitate GABA-mediated inhibition at GABA</a:t>
            </a:r>
            <a:r>
              <a:rPr lang="en-US" sz="1200" b="1" dirty="0" smtClean="0"/>
              <a:t>A </a:t>
            </a:r>
            <a:r>
              <a:rPr lang="en-US" sz="2000" b="1" dirty="0" smtClean="0"/>
              <a:t>receptors.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02599" y="5531870"/>
            <a:ext cx="205273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Its antagonism of the action of glutamic acid on the NMDA receptor</a:t>
            </a:r>
            <a:endParaRPr lang="en-US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56376" y="5109284"/>
            <a:ext cx="0" cy="4799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23928" y="692696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9495" y="5349262"/>
            <a:ext cx="1994753" cy="96005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92280" y="3062841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9495" y="3068960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1680" y="1916832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0013" y="3043547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81172" y="3056722"/>
            <a:ext cx="1728192" cy="8640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0" y="4245188"/>
            <a:ext cx="1728192" cy="8640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2968" y="0"/>
            <a:ext cx="8229600" cy="90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General Anesthesia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algn="r" rtl="1"/>
            <a:r>
              <a:rPr lang="ar-SA" dirty="0" smtClean="0"/>
              <a:t>عدد </a:t>
            </a:r>
            <a:r>
              <a:rPr lang="ar-SA" dirty="0" smtClean="0"/>
              <a:t>فقرات</a:t>
            </a:r>
            <a:r>
              <a:rPr lang="en-US" dirty="0" smtClean="0"/>
              <a:t> </a:t>
            </a:r>
            <a:r>
              <a:rPr lang="ar-SA" dirty="0" smtClean="0"/>
              <a:t> الاختبار </a:t>
            </a:r>
            <a:r>
              <a:rPr lang="ar-SA" dirty="0" smtClean="0"/>
              <a:t>20 فقرة , اختيار متعدد , خمس درجات </a:t>
            </a:r>
          </a:p>
          <a:p>
            <a:pPr algn="r" rtl="1"/>
            <a:r>
              <a:rPr lang="ar-SA" dirty="0" smtClean="0"/>
              <a:t>مدة الاختبار نصف ساعة </a:t>
            </a:r>
          </a:p>
          <a:p>
            <a:pPr algn="r" rtl="1"/>
            <a:r>
              <a:rPr lang="ar-SA" dirty="0" smtClean="0"/>
              <a:t>المتغيب عن الاختبار سوف يختبر اختبار مقالي </a:t>
            </a: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/>
              <a:t>Sedative-Hypnotic Drugs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22" y="1052736"/>
            <a:ext cx="8229600" cy="547260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Sedation : reduction of anxiety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Hypnosis : induction of sleep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400" dirty="0" smtClean="0"/>
              <a:t>Sedative = anxiolytic = antianxiety = minor tranquilizer :  a drug that reduce anxiety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400" b="1" dirty="0" smtClean="0"/>
              <a:t>Increase the dose of sedative that will  lead to </a:t>
            </a:r>
            <a:r>
              <a:rPr lang="en-US" sz="2400" b="1" u="sng" dirty="0" smtClean="0"/>
              <a:t>hypnosis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Clinical use of Sedative-Hypnotic </a:t>
            </a:r>
            <a:r>
              <a:rPr lang="en-US" sz="2000" b="1" dirty="0">
                <a:solidFill>
                  <a:srgbClr val="FF0000"/>
                </a:solidFill>
              </a:rPr>
              <a:t>Drugs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Sleep disorder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Antiseizure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Anesthesia protocol    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4500637"/>
              </p:ext>
            </p:extLst>
          </p:nvPr>
        </p:nvGraphicFramePr>
        <p:xfrm>
          <a:off x="323528" y="332656"/>
          <a:ext cx="82809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16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Tranquilizer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Major tranquilizer = Antipsychotic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Example </a:t>
            </a:r>
          </a:p>
          <a:p>
            <a:pPr marL="0" indent="0">
              <a:buNone/>
            </a:pPr>
            <a:r>
              <a:rPr lang="en-US" sz="2400" dirty="0" smtClean="0"/>
              <a:t>Chlorpromazine</a:t>
            </a:r>
            <a:r>
              <a:rPr lang="en-US" sz="2400" dirty="0"/>
              <a:t> </a:t>
            </a:r>
            <a:r>
              <a:rPr lang="en-US" sz="2400" dirty="0" smtClean="0"/>
              <a:t>(CPZ)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MOA : </a:t>
            </a:r>
            <a:r>
              <a:rPr lang="en-US" sz="2400" dirty="0"/>
              <a:t>Work by </a:t>
            </a:r>
            <a:r>
              <a:rPr lang="en-US" sz="2400" dirty="0">
                <a:solidFill>
                  <a:srgbClr val="004F9E"/>
                </a:solidFill>
              </a:rPr>
              <a:t>blocking dopamine (D </a:t>
            </a:r>
            <a:r>
              <a:rPr lang="en-US" sz="1600" dirty="0" smtClean="0">
                <a:solidFill>
                  <a:srgbClr val="004F9E"/>
                </a:solidFill>
              </a:rPr>
              <a:t>2 </a:t>
            </a:r>
            <a:r>
              <a:rPr lang="en-US" sz="2400" dirty="0">
                <a:solidFill>
                  <a:srgbClr val="004F9E"/>
                </a:solidFill>
              </a:rPr>
              <a:t>)receptor.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01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b="1" dirty="0">
                <a:ea typeface="ＭＳ Ｐゴシック" pitchFamily="34" charset="-128"/>
              </a:rPr>
              <a:t>To demonstrate the effect of different types of CNS depressants as :</a:t>
            </a:r>
            <a:r>
              <a:rPr lang="en-US" sz="2400" dirty="0">
                <a:ea typeface="ＭＳ Ｐゴシック" pitchFamily="34" charset="-128"/>
              </a:rPr>
              <a:t> </a:t>
            </a:r>
          </a:p>
          <a:p>
            <a:pPr marL="457200" indent="-457200">
              <a:buNone/>
            </a:pPr>
            <a:r>
              <a:rPr lang="en-US" sz="2400" dirty="0">
                <a:ea typeface="ＭＳ Ｐゴシック" pitchFamily="34" charset="-128"/>
              </a:rPr>
              <a:t>    - </a:t>
            </a:r>
            <a:r>
              <a:rPr lang="en-US" sz="2400" dirty="0" smtClean="0">
                <a:ea typeface="ＭＳ Ｐゴシック" pitchFamily="34" charset="-128"/>
              </a:rPr>
              <a:t>Hypnotics. Phenobarbital </a:t>
            </a:r>
            <a:endParaRPr lang="en-US" sz="2400" dirty="0">
              <a:ea typeface="ＭＳ Ｐゴシック" pitchFamily="34" charset="-128"/>
            </a:endParaRPr>
          </a:p>
          <a:p>
            <a:pPr marL="457200" indent="-457200">
              <a:buNone/>
            </a:pPr>
            <a:r>
              <a:rPr lang="en-US" sz="2400" dirty="0">
                <a:ea typeface="ＭＳ Ｐゴシック" pitchFamily="34" charset="-128"/>
              </a:rPr>
              <a:t>    - Sedatives</a:t>
            </a:r>
            <a:r>
              <a:rPr lang="en-US" sz="2400" dirty="0" smtClean="0">
                <a:ea typeface="ＭＳ Ｐゴシック" pitchFamily="34" charset="-128"/>
              </a:rPr>
              <a:t>.  Chloral hydrate (at sedative dose)</a:t>
            </a:r>
            <a:endParaRPr lang="en-US" sz="2400" dirty="0">
              <a:ea typeface="ＭＳ Ｐゴシック" pitchFamily="34" charset="-128"/>
            </a:endParaRPr>
          </a:p>
          <a:p>
            <a:pPr marL="457200" indent="-457200">
              <a:buNone/>
            </a:pPr>
            <a:r>
              <a:rPr lang="en-US" sz="2400" dirty="0">
                <a:ea typeface="ＭＳ Ｐゴシック" pitchFamily="34" charset="-128"/>
              </a:rPr>
              <a:t>    - </a:t>
            </a:r>
            <a:r>
              <a:rPr lang="en-US" sz="2400" dirty="0" smtClean="0">
                <a:ea typeface="ＭＳ Ｐゴシック" pitchFamily="34" charset="-128"/>
              </a:rPr>
              <a:t>Tranquilizers</a:t>
            </a:r>
            <a:r>
              <a:rPr lang="en-US" sz="2400" dirty="0">
                <a:ea typeface="ＭＳ Ｐゴシック" pitchFamily="34" charset="-128"/>
              </a:rPr>
              <a:t>. </a:t>
            </a:r>
            <a:r>
              <a:rPr lang="en-US" sz="2400" dirty="0" smtClean="0">
                <a:ea typeface="ＭＳ Ｐゴシック" pitchFamily="34" charset="-128"/>
              </a:rPr>
              <a:t>CPZ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400" dirty="0">
                <a:ea typeface="ＭＳ Ｐゴシック" pitchFamily="34" charset="-128"/>
                <a:cs typeface="Arial" pitchFamily="34" charset="0"/>
              </a:rPr>
            </a:br>
            <a:r>
              <a:rPr lang="en-US" sz="2400" dirty="0">
                <a:ea typeface="ＭＳ Ｐゴシック" pitchFamily="34" charset="-128"/>
                <a:cs typeface="Arial" pitchFamily="34" charset="0"/>
              </a:rPr>
              <a:t>    </a:t>
            </a:r>
            <a:endParaRPr lang="en-US" sz="2400" dirty="0" smtClean="0">
              <a:ea typeface="ＭＳ Ｐゴシック" pitchFamily="34" charset="-128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b="1" dirty="0" smtClean="0">
                <a:ea typeface="ＭＳ Ｐゴシック" pitchFamily="34" charset="-128"/>
              </a:rPr>
              <a:t>To </a:t>
            </a:r>
            <a:r>
              <a:rPr lang="en-US" sz="2400" b="1" dirty="0">
                <a:ea typeface="ＭＳ Ｐゴシック" pitchFamily="34" charset="-128"/>
              </a:rPr>
              <a:t>learn how to distinguish between their signs if they are given as unknown drugs.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15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475" y="502296"/>
            <a:ext cx="5642248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kern="0" dirty="0" smtClean="0">
                <a:ea typeface="ＭＳ Ｐゴシック" pitchFamily="34" charset="-128"/>
              </a:rPr>
              <a:t>Righting reflex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263" y="425244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it’s  lost Righting reflex     -------  - </a:t>
            </a:r>
            <a:r>
              <a:rPr lang="en-US" dirty="0" err="1" smtClean="0"/>
              <a:t>ve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378" y="3284984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If </a:t>
            </a:r>
            <a:r>
              <a:rPr lang="en-US" dirty="0" smtClean="0"/>
              <a:t>it isn’t </a:t>
            </a:r>
            <a:r>
              <a:rPr lang="en-US" dirty="0"/>
              <a:t>lost Righting </a:t>
            </a:r>
            <a:r>
              <a:rPr lang="en-US" dirty="0" smtClean="0"/>
              <a:t>reflex -------  +</a:t>
            </a:r>
            <a:r>
              <a:rPr lang="en-US" dirty="0" err="1" smtClean="0"/>
              <a:t>ve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512" y="139583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righting reflex</a:t>
            </a:r>
            <a:r>
              <a:rPr lang="en-US" dirty="0"/>
              <a:t>  the </a:t>
            </a:r>
            <a:r>
              <a:rPr lang="en-US" dirty="0" smtClean="0"/>
              <a:t>ability of the mice </a:t>
            </a:r>
            <a:r>
              <a:rPr lang="en-US" dirty="0"/>
              <a:t>to assume an optimal position when there has been a departure from </a:t>
            </a:r>
            <a:r>
              <a:rPr lang="en-US" dirty="0" smtClean="0"/>
              <a:t>it.</a:t>
            </a:r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widely used to screen compounds with sedative properties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23" y="3621524"/>
            <a:ext cx="2256299" cy="194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83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4000" dirty="0" smtClean="0"/>
              <a:t>1- Phenobarbital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468759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pitchFamily="34" charset="-128"/>
              </a:rPr>
              <a:t>Hypnotic drug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After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injection of </a:t>
            </a:r>
            <a:r>
              <a:rPr lang="en-US" sz="2400" dirty="0">
                <a:solidFill>
                  <a:srgbClr val="FF0000"/>
                </a:solidFill>
              </a:rPr>
              <a:t>Phenobarbital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we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can observe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ea typeface="ＭＳ Ｐゴシック" pitchFamily="34" charset="-128"/>
              </a:rPr>
              <a:t>Loss of righting reflex ( -</a:t>
            </a:r>
            <a:r>
              <a:rPr lang="en-US" sz="2400" dirty="0" err="1" smtClean="0">
                <a:ea typeface="ＭＳ Ｐゴシック" pitchFamily="34" charset="-128"/>
              </a:rPr>
              <a:t>ve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15938" y="2708920"/>
            <a:ext cx="8229600" cy="7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kern="0" dirty="0" smtClean="0"/>
              <a:t>2- chloral hydrate 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5938" y="3500450"/>
            <a:ext cx="8229600" cy="274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 smtClean="0">
                <a:ea typeface="ＭＳ Ｐゴシック" pitchFamily="34" charset="-128"/>
              </a:rPr>
              <a:t>Sedative drug </a:t>
            </a:r>
          </a:p>
          <a:p>
            <a:r>
              <a:rPr lang="en-US" sz="2400" dirty="0" smtClean="0">
                <a:ea typeface="ＭＳ Ｐゴシック" pitchFamily="34" charset="-128"/>
              </a:rPr>
              <a:t>When </a:t>
            </a:r>
            <a:r>
              <a:rPr lang="en-US" sz="2400" dirty="0">
                <a:ea typeface="ＭＳ Ｐゴシック" pitchFamily="34" charset="-128"/>
              </a:rPr>
              <a:t>the dose </a:t>
            </a:r>
            <a:r>
              <a:rPr lang="en-US" sz="2400" b="1" i="1" u="sng" dirty="0">
                <a:ea typeface="ＭＳ Ｐゴシック" pitchFamily="34" charset="-128"/>
              </a:rPr>
              <a:t>increased </a:t>
            </a:r>
            <a:r>
              <a:rPr lang="en-US" sz="2400" dirty="0">
                <a:ea typeface="ＭＳ Ｐゴシック" pitchFamily="34" charset="-128"/>
              </a:rPr>
              <a:t> they will induce </a:t>
            </a:r>
            <a:r>
              <a:rPr lang="en-US" sz="2400" dirty="0" smtClean="0">
                <a:ea typeface="ＭＳ Ｐゴシック" pitchFamily="34" charset="-128"/>
              </a:rPr>
              <a:t>sleep.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After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injection of </a:t>
            </a:r>
            <a:r>
              <a:rPr lang="en-US" sz="2400" kern="0" dirty="0">
                <a:solidFill>
                  <a:srgbClr val="FF0000"/>
                </a:solidFill>
              </a:rPr>
              <a:t>chloral hydrate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we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can observe :</a:t>
            </a:r>
            <a:endParaRPr lang="en-US" sz="2400" kern="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sz="2400" kern="0" dirty="0">
                <a:ea typeface="ＭＳ Ｐゴシック" pitchFamily="34" charset="-128"/>
              </a:rPr>
              <a:t>NO loss righting reflex (+</a:t>
            </a:r>
            <a:r>
              <a:rPr lang="en-US" sz="2400" kern="0" dirty="0" err="1">
                <a:ea typeface="ＭＳ Ｐゴシック" pitchFamily="34" charset="-128"/>
              </a:rPr>
              <a:t>ve</a:t>
            </a:r>
            <a:r>
              <a:rPr lang="en-US" sz="2400" kern="0" dirty="0">
                <a:ea typeface="ＭＳ Ｐゴシック" pitchFamily="34" charset="-128"/>
              </a:rPr>
              <a:t>)</a:t>
            </a:r>
          </a:p>
          <a:p>
            <a:endParaRPr lang="en-US" sz="2400" kern="0" dirty="0" smtClean="0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30" y="596492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6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51833">
            <a:off x="2928851" y="5728438"/>
            <a:ext cx="3706858" cy="1161757"/>
          </a:xfrm>
          <a:prstGeom prst="rect">
            <a:avLst/>
          </a:prstGeom>
          <a:solidFill>
            <a:srgbClr val="E2C4A6"/>
          </a:solidFill>
          <a:ln>
            <a:noFill/>
          </a:ln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ea typeface="ＭＳ Ｐゴシック" pitchFamily="34" charset="-128"/>
              </a:rPr>
              <a:t>After injection of CPZ  we can observe signs such as</a:t>
            </a:r>
            <a:r>
              <a:rPr lang="en-US" sz="2000" b="1" dirty="0" smtClean="0">
                <a:ea typeface="ＭＳ Ｐゴシック" pitchFamily="34" charset="-128"/>
              </a:rPr>
              <a:t>:</a:t>
            </a:r>
          </a:p>
          <a:p>
            <a:r>
              <a:rPr lang="en-US" sz="2000" dirty="0"/>
              <a:t>No loss of righting </a:t>
            </a:r>
            <a:r>
              <a:rPr lang="en-US" sz="2000" dirty="0" smtClean="0"/>
              <a:t>reflex (+ </a:t>
            </a:r>
            <a:r>
              <a:rPr lang="en-US" sz="2000" dirty="0" err="1" smtClean="0"/>
              <a:t>ve</a:t>
            </a:r>
            <a:r>
              <a:rPr lang="en-US" sz="2000" dirty="0" smtClean="0"/>
              <a:t>) 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b="1" dirty="0">
                <a:ea typeface="ＭＳ Ｐゴシック" pitchFamily="34" charset="-128"/>
              </a:rPr>
              <a:t>Ataxic gait</a:t>
            </a:r>
            <a:r>
              <a:rPr lang="en-US" sz="2000" dirty="0">
                <a:ea typeface="ＭＳ Ｐゴシック" pitchFamily="34" charset="-128"/>
              </a:rPr>
              <a:t>: loss of muscle coordination .</a:t>
            </a:r>
          </a:p>
          <a:p>
            <a:r>
              <a:rPr lang="en-US" sz="2000" b="1" dirty="0">
                <a:ea typeface="ＭＳ Ｐゴシック" pitchFamily="34" charset="-128"/>
              </a:rPr>
              <a:t>Catalepsy</a:t>
            </a:r>
            <a:r>
              <a:rPr lang="en-US" sz="2000" dirty="0">
                <a:ea typeface="ＭＳ Ｐゴシック" pitchFamily="34" charset="-128"/>
              </a:rPr>
              <a:t> : rigid </a:t>
            </a:r>
            <a:r>
              <a:rPr lang="en-US" sz="2000" dirty="0" smtClean="0">
                <a:ea typeface="ＭＳ Ｐゴシック" pitchFamily="34" charset="-128"/>
              </a:rPr>
              <a:t>body</a:t>
            </a:r>
          </a:p>
          <a:p>
            <a:r>
              <a:rPr lang="en-US" sz="2000" b="1" dirty="0" smtClean="0"/>
              <a:t>Creeping gait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i="1" u="sng" dirty="0">
                <a:ea typeface="ＭＳ Ｐゴシック" pitchFamily="34" charset="-128"/>
              </a:rPr>
              <a:t>Grasping test (CPZ):</a:t>
            </a:r>
          </a:p>
          <a:p>
            <a:pPr>
              <a:buNone/>
            </a:pPr>
            <a:r>
              <a:rPr lang="en-US" sz="2000" dirty="0">
                <a:ea typeface="ＭＳ Ｐゴシック" pitchFamily="34" charset="-128"/>
              </a:rPr>
              <a:t>    When you trying to put the mice on the cord, the mice will fall down</a:t>
            </a:r>
          </a:p>
          <a:p>
            <a:pPr>
              <a:buNone/>
            </a:pPr>
            <a:endParaRPr lang="en-US" sz="2000" dirty="0">
              <a:ea typeface="ＭＳ Ｐゴシック" pitchFamily="34" charset="-128"/>
            </a:endParaRP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64088" y="5085184"/>
            <a:ext cx="504056" cy="1224136"/>
          </a:xfrm>
          <a:prstGeom prst="rect">
            <a:avLst/>
          </a:prstGeom>
          <a:solidFill>
            <a:srgbClr val="996633"/>
          </a:solidFill>
          <a:ln>
            <a:solidFill>
              <a:schemeClr val="bg1"/>
            </a:solidFill>
          </a:ln>
          <a:scene3d>
            <a:camera prst="isometricOffAxis1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47864" y="5157192"/>
            <a:ext cx="504056" cy="1224136"/>
          </a:xfrm>
          <a:prstGeom prst="rect">
            <a:avLst/>
          </a:prstGeom>
          <a:solidFill>
            <a:srgbClr val="996633"/>
          </a:solidFill>
          <a:ln>
            <a:solidFill>
              <a:schemeClr val="bg1"/>
            </a:solidFill>
          </a:ln>
          <a:scene3d>
            <a:camera prst="isometricOffAxis1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79912" y="5445224"/>
            <a:ext cx="1836204" cy="1491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067"/>
            <a:ext cx="1115616" cy="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974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1700808"/>
            <a:ext cx="1580177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accent2"/>
                </a:solidFill>
                <a:effectLst/>
              </a:rPr>
              <a:t>Pain </a:t>
            </a:r>
            <a:endParaRPr lang="en-US" sz="5400" b="1" cap="none" spc="0" dirty="0">
              <a:ln w="50800"/>
              <a:solidFill>
                <a:schemeClr val="accent2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9322" y="3717032"/>
            <a:ext cx="2085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Lab #3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992" y="1700808"/>
            <a:ext cx="3049809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0070C0"/>
                </a:solidFill>
                <a:effectLst/>
              </a:rPr>
              <a:t>Analgesic </a:t>
            </a:r>
            <a:endParaRPr lang="en-US" sz="54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40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9370">
            <a:off x="2578923" y="811188"/>
            <a:ext cx="2436209" cy="37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1037678" cy="10423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273627"/>
            <a:ext cx="496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Sensory or afferent neurons 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7" y="1196752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Neurons carrying impulses (AP) from </a:t>
            </a:r>
            <a:r>
              <a:rPr lang="en-US" sz="2200" dirty="0"/>
              <a:t>sensory </a:t>
            </a:r>
            <a:r>
              <a:rPr lang="en-US" sz="2200" dirty="0" smtClean="0"/>
              <a:t>receptor (at PNS) to the CNS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379"/>
            <a:ext cx="2824233" cy="2692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8414"/>
            <a:ext cx="1592580" cy="19583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7504" y="1627639"/>
            <a:ext cx="110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18678" y="1627639"/>
            <a:ext cx="19453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1771" y="2097722"/>
            <a:ext cx="108012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Unipolar neuron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9504" y="1658417"/>
            <a:ext cx="0" cy="439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2" idx="2"/>
          </p:cNvCxnSpPr>
          <p:nvPr/>
        </p:nvCxnSpPr>
        <p:spPr>
          <a:xfrm rot="16200000" flipH="1">
            <a:off x="1244768" y="2351115"/>
            <a:ext cx="197990" cy="98386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27985" y="1878069"/>
            <a:ext cx="1440160" cy="158513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788582" y="3800588"/>
            <a:ext cx="19272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83088" y="3866400"/>
            <a:ext cx="182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carrying </a:t>
            </a:r>
            <a:r>
              <a:rPr lang="en-US" dirty="0" smtClean="0"/>
              <a:t>impulses</a:t>
            </a:r>
          </a:p>
          <a:p>
            <a:pPr algn="ctr"/>
            <a:r>
              <a:rPr lang="en-US" dirty="0" smtClean="0"/>
              <a:t>AP </a:t>
            </a:r>
            <a:endParaRPr lang="en-US" dirty="0"/>
          </a:p>
        </p:txBody>
      </p:sp>
      <p:cxnSp>
        <p:nvCxnSpPr>
          <p:cNvPr id="30" name="Elbow Connector 29"/>
          <p:cNvCxnSpPr/>
          <p:nvPr/>
        </p:nvCxnSpPr>
        <p:spPr>
          <a:xfrm rot="5400000">
            <a:off x="1496824" y="3882216"/>
            <a:ext cx="1226812" cy="1035108"/>
          </a:xfrm>
          <a:prstGeom prst="bentConnector3">
            <a:avLst>
              <a:gd name="adj1" fmla="val 9347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9" name="Picture 10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93923"/>
            <a:ext cx="1603076" cy="2164077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3167658" y="6165304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0" name="Left Brace 1039"/>
          <p:cNvSpPr/>
          <p:nvPr/>
        </p:nvSpPr>
        <p:spPr>
          <a:xfrm rot="16200000">
            <a:off x="3716905" y="2482470"/>
            <a:ext cx="198021" cy="2376264"/>
          </a:xfrm>
          <a:prstGeom prst="leftBrace">
            <a:avLst>
              <a:gd name="adj1" fmla="val 13143"/>
              <a:gd name="adj2" fmla="val 5040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42" name="Straight Arrow Connector 1041"/>
          <p:cNvCxnSpPr>
            <a:stCxn id="3" idx="2"/>
            <a:endCxn id="20" idx="1"/>
          </p:cNvCxnSpPr>
          <p:nvPr/>
        </p:nvCxnSpPr>
        <p:spPr>
          <a:xfrm>
            <a:off x="4535997" y="1627639"/>
            <a:ext cx="102895" cy="482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3184054" y="2097721"/>
            <a:ext cx="88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Cell body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98" y="6381328"/>
            <a:ext cx="130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20" grpId="0" animBg="1"/>
      <p:bldP spid="24" grpId="0"/>
      <p:bldP spid="1040" grpId="0" animBg="1"/>
      <p:bldP spid="104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43079"/>
            <a:ext cx="25202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Sensory or Afferent Type</a:t>
            </a: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 rot="5400000">
            <a:off x="4355976" y="-2931208"/>
            <a:ext cx="432048" cy="7344816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765241"/>
              </p:ext>
            </p:extLst>
          </p:nvPr>
        </p:nvGraphicFramePr>
        <p:xfrm>
          <a:off x="179512" y="1124745"/>
          <a:ext cx="2880320" cy="233700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80320"/>
              </a:tblGrid>
              <a:tr h="4419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fibers</a:t>
                      </a:r>
                      <a:endParaRPr lang="en-US" sz="2400" dirty="0"/>
                    </a:p>
                  </a:txBody>
                  <a:tcPr anchor="ctr"/>
                </a:tc>
              </a:tr>
              <a:tr h="3787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</a:t>
                      </a:r>
                      <a:r>
                        <a:rPr lang="en-US" sz="2000" baseline="0" dirty="0" smtClean="0"/>
                        <a:t>- </a:t>
                      </a:r>
                      <a:r>
                        <a:rPr lang="en-US" sz="2000" baseline="0" dirty="0" err="1" smtClean="0"/>
                        <a:t>myelinated</a:t>
                      </a:r>
                      <a:endParaRPr lang="en-US" sz="2000" dirty="0"/>
                    </a:p>
                  </a:txBody>
                  <a:tcPr anchor="ctr"/>
                </a:tc>
              </a:tr>
              <a:tr h="4103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 conducting velocity</a:t>
                      </a:r>
                      <a:endParaRPr lang="en-US" sz="2000" dirty="0"/>
                    </a:p>
                  </a:txBody>
                  <a:tcPr anchor="ctr"/>
                </a:tc>
              </a:tr>
              <a:tr h="4419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Cause</a:t>
                      </a:r>
                      <a:r>
                        <a:rPr lang="en-US" sz="2000" baseline="0" dirty="0" smtClean="0"/>
                        <a:t> a dull burning pain</a:t>
                      </a:r>
                      <a:endParaRPr lang="en-US" sz="2000" dirty="0"/>
                    </a:p>
                  </a:txBody>
                  <a:tcPr anchor="ctr"/>
                </a:tc>
              </a:tr>
              <a:tr h="6313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Cause </a:t>
                      </a:r>
                      <a:r>
                        <a:rPr lang="en-US" sz="2000" baseline="0" dirty="0" smtClean="0"/>
                        <a:t>non-localized pain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214238"/>
              </p:ext>
            </p:extLst>
          </p:nvPr>
        </p:nvGraphicFramePr>
        <p:xfrm>
          <a:off x="6228184" y="1124745"/>
          <a:ext cx="2734072" cy="229351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34072"/>
              </a:tblGrid>
              <a:tr h="4401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  fibers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814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Myelinated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</a:tr>
              <a:tr h="3814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r>
                        <a:rPr lang="en-US" sz="2000" baseline="0" dirty="0" smtClean="0"/>
                        <a:t> conduction velocity </a:t>
                      </a:r>
                      <a:endParaRPr lang="en-US" sz="2000" dirty="0"/>
                    </a:p>
                  </a:txBody>
                  <a:tcPr anchor="ctr"/>
                </a:tc>
              </a:tr>
              <a:tr h="3814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Cause a sharp pain</a:t>
                      </a:r>
                      <a:endParaRPr lang="en-US" sz="2000" dirty="0"/>
                    </a:p>
                  </a:txBody>
                  <a:tcPr anchor="ctr"/>
                </a:tc>
              </a:tr>
              <a:tr h="6475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Cause localized pain 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1628" y="3789091"/>
            <a:ext cx="185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Sensory Receptor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365059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Pain receptor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err="1"/>
              <a:t>Nociceptors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8021" y="365059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 cells nerve ending that </a:t>
            </a:r>
            <a:r>
              <a:rPr lang="en-US" dirty="0"/>
              <a:t>initiate the sensation of </a:t>
            </a:r>
            <a:r>
              <a:rPr lang="en-US" b="1" i="1" u="sng" dirty="0">
                <a:solidFill>
                  <a:srgbClr val="FF0000"/>
                </a:solidFill>
              </a:rPr>
              <a:t>pain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4268" y="5255948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process, called nociception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9645" y="5085184"/>
            <a:ext cx="259228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Can be activated by :</a:t>
            </a:r>
          </a:p>
          <a:p>
            <a:pPr marL="571500" indent="-571500">
              <a:buClr>
                <a:srgbClr val="FF0000"/>
              </a:buClr>
              <a:buFont typeface="+mj-lt"/>
              <a:buAutoNum type="romanUcPeriod"/>
            </a:pPr>
            <a:r>
              <a:rPr lang="en-US" dirty="0">
                <a:solidFill>
                  <a:srgbClr val="FF0000"/>
                </a:solidFill>
              </a:rPr>
              <a:t>Chemical stimuli</a:t>
            </a:r>
          </a:p>
          <a:p>
            <a:pPr marL="571500" indent="-571500">
              <a:buClr>
                <a:srgbClr val="FF0000"/>
              </a:buClr>
              <a:buFont typeface="+mj-lt"/>
              <a:buAutoNum type="romanUcPeriod"/>
            </a:pPr>
            <a:r>
              <a:rPr lang="en-US" dirty="0">
                <a:solidFill>
                  <a:srgbClr val="FF0000"/>
                </a:solidFill>
              </a:rPr>
              <a:t>Thermal stimuli </a:t>
            </a:r>
          </a:p>
          <a:p>
            <a:pPr marL="571500" indent="-571500">
              <a:buClr>
                <a:srgbClr val="FF0000"/>
              </a:buClr>
              <a:buFont typeface="+mj-lt"/>
              <a:buAutoNum type="romanUcPeriod"/>
            </a:pPr>
            <a:r>
              <a:rPr lang="en-US" dirty="0">
                <a:solidFill>
                  <a:srgbClr val="FF0000"/>
                </a:solidFill>
              </a:rPr>
              <a:t>Mechanical </a:t>
            </a:r>
            <a:r>
              <a:rPr lang="en-US" dirty="0" smtClean="0">
                <a:solidFill>
                  <a:srgbClr val="FF0000"/>
                </a:solidFill>
              </a:rPr>
              <a:t>stimuli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07704" y="5585115"/>
            <a:ext cx="173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Noxious Stimuli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96231" y="6102303"/>
            <a:ext cx="2771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actually or potentially tissue damaging event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9512" y="3573016"/>
            <a:ext cx="87849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2116646" y="3973757"/>
            <a:ext cx="9431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>
            <a:off x="4716016" y="3973757"/>
            <a:ext cx="10195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</p:cNvCxnSpPr>
          <p:nvPr/>
        </p:nvCxnSpPr>
        <p:spPr>
          <a:xfrm>
            <a:off x="7310189" y="4296922"/>
            <a:ext cx="934219" cy="959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12" idx="0"/>
          </p:cNvCxnSpPr>
          <p:nvPr/>
        </p:nvCxnSpPr>
        <p:spPr>
          <a:xfrm flipH="1">
            <a:off x="5225789" y="4296922"/>
            <a:ext cx="2084400" cy="788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>
            <a:off x="3552066" y="5373216"/>
            <a:ext cx="377580" cy="824338"/>
          </a:xfrm>
          <a:prstGeom prst="leftBrace">
            <a:avLst>
              <a:gd name="adj1" fmla="val 3860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3" idx="1"/>
            <a:endCxn id="14" idx="0"/>
          </p:cNvCxnSpPr>
          <p:nvPr/>
        </p:nvCxnSpPr>
        <p:spPr>
          <a:xfrm rot="10800000" flipV="1">
            <a:off x="1482132" y="5769781"/>
            <a:ext cx="425573" cy="3325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4" grpId="0"/>
      <p:bldP spid="11" grpId="0"/>
      <p:bldP spid="12" grpId="0" animBg="1"/>
      <p:bldP spid="13" grpId="0"/>
      <p:bldP spid="14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080173"/>
            <a:ext cx="6480720" cy="1470025"/>
          </a:xfrm>
        </p:spPr>
        <p:txBody>
          <a:bodyPr>
            <a:noAutofit/>
          </a:bodyPr>
          <a:lstStyle/>
          <a:p>
            <a:r>
              <a:rPr lang="en-US" sz="36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Introduction </a:t>
            </a:r>
            <a:br>
              <a:rPr lang="en-US" sz="36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sz="36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and CNS </a:t>
            </a: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stimulants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tang" pitchFamily="18" charset="-127"/>
                <a:ea typeface="Batang" pitchFamily="18" charset="-127"/>
              </a:rPr>
            </a:b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4221088"/>
            <a:ext cx="4415408" cy="219452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Mohammed A. </a:t>
            </a:r>
            <a:r>
              <a:rPr lang="en-US" sz="4000" b="1" dirty="0" err="1" smtClean="0">
                <a:solidFill>
                  <a:schemeClr val="tx1"/>
                </a:solidFill>
              </a:rPr>
              <a:t>Alyami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Head Teaching Assistant</a:t>
            </a:r>
          </a:p>
          <a:p>
            <a:pPr algn="ctr"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Department of Pharmacology &amp; Toxicology</a:t>
            </a:r>
          </a:p>
          <a:p>
            <a:pPr algn="ctr"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College of Pharmacy</a:t>
            </a:r>
          </a:p>
          <a:p>
            <a:pPr algn="ctr"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KSU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" y="0"/>
            <a:ext cx="1805921" cy="2080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58243" y="6316575"/>
            <a:ext cx="315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 :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maalyami@ksu.edu.sa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" y="12601"/>
            <a:ext cx="4804661" cy="45311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60232" y="260648"/>
            <a:ext cx="1628776" cy="723900"/>
            <a:chOff x="4571998" y="2492896"/>
            <a:chExt cx="1628776" cy="723900"/>
          </a:xfrm>
        </p:grpSpPr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2492896"/>
              <a:ext cx="16287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571998" y="2783408"/>
              <a:ext cx="1628775" cy="1428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49407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000" kern="10" spc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Times New Roman"/>
                </a:rPr>
                <a:t>cell membrane phospholipids</a:t>
              </a:r>
              <a:endParaRPr lang="en-US" sz="1000" kern="10" spc="0" dirty="0">
                <a:ln>
                  <a:noFill/>
                </a:ln>
                <a:solidFill>
                  <a:srgbClr val="000000"/>
                </a:solidFill>
                <a:effectLst/>
                <a:cs typeface="Times New Roman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355557" y="973251"/>
            <a:ext cx="209550" cy="962025"/>
          </a:xfrm>
          <a:prstGeom prst="downArrow">
            <a:avLst>
              <a:gd name="adj1" fmla="val 50000"/>
              <a:gd name="adj2" fmla="val 114773"/>
            </a:avLst>
          </a:prstGeom>
          <a:solidFill>
            <a:srgbClr val="D6EC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726907" y="1935276"/>
            <a:ext cx="1495425" cy="342900"/>
          </a:xfrm>
          <a:prstGeom prst="rect">
            <a:avLst/>
          </a:prstGeom>
          <a:solidFill>
            <a:srgbClr val="F9CC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Arachidonic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acid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707257" y="2508115"/>
            <a:ext cx="567463" cy="266700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COX-2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16200000">
            <a:off x="7353302" y="2401135"/>
            <a:ext cx="247650" cy="460974"/>
          </a:xfrm>
          <a:prstGeom prst="flowChartCollate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13795" y="1146486"/>
            <a:ext cx="1550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phospholipases A</a:t>
            </a:r>
            <a:r>
              <a:rPr lang="en-US" sz="1400" baseline="-25000" dirty="0"/>
              <a:t>2 </a:t>
            </a:r>
            <a:endParaRPr lang="en-US" sz="1400" dirty="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7369845" y="2278176"/>
            <a:ext cx="209550" cy="962025"/>
          </a:xfrm>
          <a:prstGeom prst="downArrow">
            <a:avLst>
              <a:gd name="adj1" fmla="val 50000"/>
              <a:gd name="adj2" fmla="val 114773"/>
            </a:avLst>
          </a:prstGeom>
          <a:solidFill>
            <a:srgbClr val="D6EC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779295" y="3240201"/>
            <a:ext cx="1495425" cy="620847"/>
          </a:xfrm>
          <a:prstGeom prst="rect">
            <a:avLst/>
          </a:prstGeom>
          <a:solidFill>
            <a:srgbClr val="F9CC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Prostaglandin E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(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PGE</a:t>
            </a:r>
            <a:r>
              <a:rPr lang="en-US" sz="1100" b="1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4970" y="4088010"/>
            <a:ext cx="432048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Sensitizes </a:t>
            </a:r>
            <a:r>
              <a:rPr lang="en-US" dirty="0" err="1" smtClean="0"/>
              <a:t>nociceptors</a:t>
            </a:r>
            <a:r>
              <a:rPr lang="en-US" dirty="0" smtClean="0"/>
              <a:t> to </a:t>
            </a:r>
            <a:r>
              <a:rPr lang="en-US" dirty="0" err="1" smtClean="0"/>
              <a:t>bradykinin</a:t>
            </a:r>
            <a:r>
              <a:rPr lang="en-US" dirty="0" smtClean="0"/>
              <a:t> (BK) , ((the most potent pain producing chemical)) and other pain mediators like substance P histamine, 5-HT…etc.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69170" y="5949280"/>
            <a:ext cx="419504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stimulation</a:t>
            </a:r>
            <a:r>
              <a:rPr lang="en-US" dirty="0" smtClean="0"/>
              <a:t> </a:t>
            </a:r>
            <a:r>
              <a:rPr lang="en-US" dirty="0" err="1" smtClean="0"/>
              <a:t>nociceptors</a:t>
            </a:r>
            <a:r>
              <a:rPr lang="en-US" dirty="0" smtClean="0"/>
              <a:t>, and lead to production of AP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24908" y="2508115"/>
            <a:ext cx="1221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Noxious Stimuli </a:t>
            </a:r>
          </a:p>
        </p:txBody>
      </p:sp>
      <p:sp>
        <p:nvSpPr>
          <p:cNvPr id="4" name="Lightning Bolt 3"/>
          <p:cNvSpPr/>
          <p:nvPr/>
        </p:nvSpPr>
        <p:spPr>
          <a:xfrm rot="4596518">
            <a:off x="4152253" y="2870248"/>
            <a:ext cx="551462" cy="449770"/>
          </a:xfrm>
          <a:prstGeom prst="lightningBol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2279" y="4596858"/>
            <a:ext cx="409369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Release </a:t>
            </a:r>
            <a:r>
              <a:rPr lang="en-US" dirty="0">
                <a:solidFill>
                  <a:schemeClr val="tx1"/>
                </a:solidFill>
              </a:rPr>
              <a:t>of endogenous </a:t>
            </a:r>
            <a:r>
              <a:rPr lang="en-US" u="sng" dirty="0" smtClean="0">
                <a:solidFill>
                  <a:schemeClr val="accent1"/>
                </a:solidFill>
              </a:rPr>
              <a:t>opioid </a:t>
            </a:r>
            <a:r>
              <a:rPr lang="en-US" u="sng" dirty="0">
                <a:solidFill>
                  <a:schemeClr val="accent1"/>
                </a:solidFill>
              </a:rPr>
              <a:t>peptide </a:t>
            </a:r>
            <a:r>
              <a:rPr lang="en-US" u="sng" dirty="0" smtClean="0">
                <a:solidFill>
                  <a:schemeClr val="accent1"/>
                </a:solidFill>
              </a:rPr>
              <a:t>         </a:t>
            </a:r>
            <a:r>
              <a:rPr lang="en-US" dirty="0" smtClean="0">
                <a:solidFill>
                  <a:schemeClr val="tx1"/>
                </a:solidFill>
              </a:rPr>
              <a:t>( endorphin) </a:t>
            </a:r>
            <a:r>
              <a:rPr lang="en-US" dirty="0">
                <a:solidFill>
                  <a:schemeClr val="tx1"/>
                </a:solidFill>
              </a:rPr>
              <a:t>which cause </a:t>
            </a:r>
            <a:r>
              <a:rPr lang="en-US" dirty="0" smtClean="0">
                <a:solidFill>
                  <a:schemeClr val="tx1"/>
                </a:solidFill>
              </a:rPr>
              <a:t>inhibiting of nociceptive impulse( </a:t>
            </a:r>
            <a:r>
              <a:rPr lang="en-US" dirty="0" smtClean="0">
                <a:solidFill>
                  <a:srgbClr val="FF0000"/>
                </a:solidFill>
              </a:rPr>
              <a:t>Modulation</a:t>
            </a:r>
            <a:r>
              <a:rPr lang="en-US" dirty="0" smtClean="0">
                <a:solidFill>
                  <a:schemeClr val="tx1"/>
                </a:solidFill>
              </a:rPr>
              <a:t> 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endCxn id="19" idx="1"/>
          </p:cNvCxnSpPr>
          <p:nvPr/>
        </p:nvCxnSpPr>
        <p:spPr>
          <a:xfrm rot="10800000" flipV="1">
            <a:off x="4804971" y="3717031"/>
            <a:ext cx="1974329" cy="971144"/>
          </a:xfrm>
          <a:prstGeom prst="bentConnector3">
            <a:avLst>
              <a:gd name="adj1" fmla="val 111579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  <a:endCxn id="20" idx="0"/>
          </p:cNvCxnSpPr>
          <p:nvPr/>
        </p:nvCxnSpPr>
        <p:spPr>
          <a:xfrm>
            <a:off x="6965210" y="5288339"/>
            <a:ext cx="1485" cy="6609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2279" y="6021288"/>
            <a:ext cx="419504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Then </a:t>
            </a:r>
            <a:r>
              <a:rPr lang="en-US" dirty="0" smtClean="0">
                <a:solidFill>
                  <a:srgbClr val="FF0000"/>
                </a:solidFill>
              </a:rPr>
              <a:t>transmission</a:t>
            </a:r>
            <a:r>
              <a:rPr lang="en-US" dirty="0" smtClean="0"/>
              <a:t> the impulse to spinal cord and cortex (</a:t>
            </a:r>
            <a:r>
              <a:rPr lang="en-US" dirty="0" smtClean="0">
                <a:solidFill>
                  <a:srgbClr val="FF0000"/>
                </a:solidFill>
              </a:rPr>
              <a:t>perception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0" idx="1"/>
            <a:endCxn id="26" idx="3"/>
          </p:cNvCxnSpPr>
          <p:nvPr/>
        </p:nvCxnSpPr>
        <p:spPr>
          <a:xfrm flipH="1">
            <a:off x="4457328" y="6272446"/>
            <a:ext cx="41184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09127" y="5671034"/>
            <a:ext cx="0" cy="365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01114" y="5520188"/>
            <a:ext cx="216024" cy="2160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-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Elbow Connector 17"/>
          <p:cNvCxnSpPr>
            <a:stCxn id="4" idx="6"/>
            <a:endCxn id="6" idx="1"/>
          </p:cNvCxnSpPr>
          <p:nvPr/>
        </p:nvCxnSpPr>
        <p:spPr>
          <a:xfrm rot="5400000" flipH="1" flipV="1">
            <a:off x="4347536" y="810837"/>
            <a:ext cx="2500936" cy="2124458"/>
          </a:xfrm>
          <a:prstGeom prst="bentConnector4">
            <a:avLst>
              <a:gd name="adj1" fmla="val -5713"/>
              <a:gd name="adj2" fmla="val 5395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/>
      <p:bldP spid="16" grpId="0" animBg="1"/>
      <p:bldP spid="17" grpId="0" animBg="1"/>
      <p:bldP spid="19" grpId="0" animBg="1"/>
      <p:bldP spid="20" grpId="0" animBg="1"/>
      <p:bldP spid="2" grpId="0"/>
      <p:bldP spid="4" grpId="0" animBg="1"/>
      <p:bldP spid="12" grpId="0" animBg="1"/>
      <p:bldP spid="26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59960"/>
            <a:ext cx="3024336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0070C0"/>
                </a:solidFill>
                <a:effectLst/>
              </a:rPr>
              <a:t>Analgesia  </a:t>
            </a:r>
            <a:endParaRPr lang="en-US" sz="54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65494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Without 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02270" y="654940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Pain 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31840" y="947405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76328" y="956794"/>
            <a:ext cx="19358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23728" y="937828"/>
            <a:ext cx="1008112" cy="1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12160" y="956742"/>
            <a:ext cx="1008112" cy="1"/>
          </a:xfrm>
          <a:prstGeom prst="line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1412776"/>
            <a:ext cx="564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Analgesics</a:t>
            </a:r>
          </a:p>
          <a:p>
            <a:r>
              <a:rPr lang="en-US" sz="2400" dirty="0" smtClean="0"/>
              <a:t> </a:t>
            </a:r>
            <a:r>
              <a:rPr lang="en-US" sz="2000" dirty="0" smtClean="0"/>
              <a:t>Are medicines or drugs </a:t>
            </a:r>
            <a:r>
              <a:rPr lang="en-US" sz="2000" dirty="0"/>
              <a:t>that relieve </a:t>
            </a:r>
            <a:r>
              <a:rPr lang="en-US" sz="2000" dirty="0" smtClean="0"/>
              <a:t>pain (analgesia).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851920" y="937828"/>
            <a:ext cx="224408" cy="5469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87624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Pain killer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27784" y="1648918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887752068"/>
              </p:ext>
            </p:extLst>
          </p:nvPr>
        </p:nvGraphicFramePr>
        <p:xfrm>
          <a:off x="539552" y="2243772"/>
          <a:ext cx="8455100" cy="452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28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  <p:bldP spid="21" grpId="0" animBg="1"/>
      <p:bldP spid="23" grpId="0"/>
      <p:bldGraphic spid="2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6589" y="116632"/>
            <a:ext cx="3478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Opioid </a:t>
            </a:r>
            <a:r>
              <a:rPr lang="en-US" sz="3600" dirty="0" smtClean="0"/>
              <a:t>Analgesics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1584176" cy="20162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19672" y="1484784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7744" y="1372126"/>
            <a:ext cx="9361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Opium 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3203848" y="1552575"/>
            <a:ext cx="2634977" cy="4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29347" y="119003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Contains many alkaloids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38825" y="1336122"/>
            <a:ext cx="11094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morphine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51274" y="2132856"/>
            <a:ext cx="537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Opiate </a:t>
            </a:r>
            <a:r>
              <a:rPr lang="en-US" dirty="0" smtClean="0"/>
              <a:t>: A drug derived from alkaloids of the opium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29347" y="249215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35796" y="3788296"/>
            <a:ext cx="6300192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Opioid</a:t>
            </a:r>
            <a:r>
              <a:rPr lang="en-US" sz="2000" b="1" dirty="0" smtClean="0"/>
              <a:t> : </a:t>
            </a:r>
            <a:r>
              <a:rPr lang="en-US" dirty="0" smtClean="0"/>
              <a:t>the class of drugs that includes opiate, and all synthetic and semisynthetic drugs that mimic the action of opiate  </a:t>
            </a:r>
            <a:endParaRPr lang="en-US" sz="2400" b="1" dirty="0" smtClean="0"/>
          </a:p>
        </p:txBody>
      </p:sp>
      <p:cxnSp>
        <p:nvCxnSpPr>
          <p:cNvPr id="23" name="Elbow Connector 22"/>
          <p:cNvCxnSpPr>
            <a:stCxn id="15" idx="2"/>
            <a:endCxn id="16" idx="1"/>
          </p:cNvCxnSpPr>
          <p:nvPr/>
        </p:nvCxnSpPr>
        <p:spPr>
          <a:xfrm rot="5400000">
            <a:off x="4458682" y="398047"/>
            <a:ext cx="627457" cy="3242271"/>
          </a:xfrm>
          <a:prstGeom prst="bentConnector4">
            <a:avLst>
              <a:gd name="adj1" fmla="val 34058"/>
              <a:gd name="adj2" fmla="val 1070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3558" y="5188226"/>
            <a:ext cx="10441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Agonists 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43808" y="5058895"/>
            <a:ext cx="27363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Mixed agonist- antagonists</a:t>
            </a:r>
            <a:endParaRPr lang="en-US" b="1" dirty="0"/>
          </a:p>
          <a:p>
            <a:pPr algn="ctr"/>
            <a:r>
              <a:rPr lang="en-US" dirty="0" smtClean="0"/>
              <a:t>e.g. </a:t>
            </a:r>
            <a:r>
              <a:rPr lang="en-US" dirty="0" err="1" smtClean="0"/>
              <a:t>nalbuphine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49317" y="5049727"/>
            <a:ext cx="15070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Antagonists</a:t>
            </a:r>
          </a:p>
          <a:p>
            <a:pPr algn="ctr"/>
            <a:r>
              <a:rPr lang="en-US" dirty="0" smtClean="0"/>
              <a:t>e.g. Naloxone </a:t>
            </a:r>
            <a:endParaRPr lang="en-US" dirty="0"/>
          </a:p>
        </p:txBody>
      </p:sp>
      <p:cxnSp>
        <p:nvCxnSpPr>
          <p:cNvPr id="33" name="Elbow Connector 32"/>
          <p:cNvCxnSpPr>
            <a:stCxn id="19" idx="1"/>
            <a:endCxn id="28" idx="0"/>
          </p:cNvCxnSpPr>
          <p:nvPr/>
        </p:nvCxnSpPr>
        <p:spPr>
          <a:xfrm rot="10800000" flipV="1">
            <a:off x="1115616" y="4126850"/>
            <a:ext cx="1620180" cy="106137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9" idx="1"/>
            <a:endCxn id="29" idx="0"/>
          </p:cNvCxnSpPr>
          <p:nvPr/>
        </p:nvCxnSpPr>
        <p:spPr>
          <a:xfrm rot="10800000" flipH="1" flipV="1">
            <a:off x="2735795" y="4126849"/>
            <a:ext cx="1476165" cy="932045"/>
          </a:xfrm>
          <a:prstGeom prst="bentConnector4">
            <a:avLst>
              <a:gd name="adj1" fmla="val -15486"/>
              <a:gd name="adj2" fmla="val 6816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9" idx="1"/>
            <a:endCxn id="30" idx="0"/>
          </p:cNvCxnSpPr>
          <p:nvPr/>
        </p:nvCxnSpPr>
        <p:spPr>
          <a:xfrm rot="10800000" flipH="1" flipV="1">
            <a:off x="2735795" y="4126849"/>
            <a:ext cx="4467051" cy="922877"/>
          </a:xfrm>
          <a:prstGeom prst="bentConnector4">
            <a:avLst>
              <a:gd name="adj1" fmla="val -5117"/>
              <a:gd name="adj2" fmla="val 6834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5506" y="5696058"/>
            <a:ext cx="1980220" cy="3693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Strong: </a:t>
            </a:r>
            <a:r>
              <a:rPr lang="en-US" dirty="0" smtClean="0"/>
              <a:t>morphine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25506" y="6065390"/>
            <a:ext cx="2142238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Moderate : </a:t>
            </a:r>
            <a:r>
              <a:rPr lang="en-US" dirty="0" smtClean="0"/>
              <a:t>codeine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25506" y="6434722"/>
            <a:ext cx="23582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weak: </a:t>
            </a:r>
            <a:r>
              <a:rPr lang="en-US" dirty="0" smtClean="0"/>
              <a:t>propoxyphene</a:t>
            </a:r>
            <a:endParaRPr lang="en-US" dirty="0"/>
          </a:p>
        </p:txBody>
      </p:sp>
      <p:cxnSp>
        <p:nvCxnSpPr>
          <p:cNvPr id="46" name="Elbow Connector 45"/>
          <p:cNvCxnSpPr>
            <a:stCxn id="28" idx="1"/>
          </p:cNvCxnSpPr>
          <p:nvPr/>
        </p:nvCxnSpPr>
        <p:spPr>
          <a:xfrm rot="10800000" flipV="1">
            <a:off x="323528" y="5372892"/>
            <a:ext cx="270030" cy="32316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16490" y="3587015"/>
            <a:ext cx="162137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Interaction with opioid receptor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211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 animBg="1"/>
      <p:bldP spid="16" grpId="0"/>
      <p:bldP spid="19" grpId="0" animBg="1"/>
      <p:bldP spid="28" grpId="0" animBg="1"/>
      <p:bldP spid="29" grpId="0" animBg="1"/>
      <p:bldP spid="30" grpId="0" animBg="1"/>
      <p:bldP spid="43" grpId="0" animBg="1"/>
      <p:bldP spid="44" grpId="0" animBg="1"/>
      <p:bldP spid="45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11663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opioid receptor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7504" y="737494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It’s G protein-coupled receptor.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b="1" u="sng" dirty="0" smtClean="0">
                <a:solidFill>
                  <a:srgbClr val="FF0000"/>
                </a:solidFill>
              </a:rPr>
              <a:t>Three types </a:t>
            </a:r>
          </a:p>
          <a:p>
            <a:r>
              <a:rPr lang="en-US" sz="2400" dirty="0" smtClean="0"/>
              <a:t>1- </a:t>
            </a:r>
            <a:r>
              <a:rPr lang="el-GR" sz="2400" b="1" dirty="0" smtClean="0"/>
              <a:t>μ</a:t>
            </a:r>
            <a:r>
              <a:rPr lang="en-US" sz="2400" b="1" dirty="0" smtClean="0"/>
              <a:t> (mu) </a:t>
            </a:r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Most of the analgesic </a:t>
            </a:r>
            <a:r>
              <a:rPr lang="en-US" sz="2400" dirty="0" smtClean="0"/>
              <a:t>opioids are </a:t>
            </a:r>
            <a:r>
              <a:rPr lang="en-US" sz="2400" dirty="0"/>
              <a:t>μ-receptor agonists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Responsible </a:t>
            </a:r>
            <a:r>
              <a:rPr lang="en-US" sz="2400" dirty="0"/>
              <a:t>for some major </a:t>
            </a:r>
            <a:r>
              <a:rPr lang="en-US" sz="2400" b="1" u="sng" dirty="0"/>
              <a:t>unwanted effects </a:t>
            </a:r>
            <a:r>
              <a:rPr lang="en-US" sz="2400" dirty="0"/>
              <a:t>(e.g. respiratory depression, euphoria, sedation and dependence)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2- </a:t>
            </a:r>
            <a:r>
              <a:rPr lang="el-GR" sz="2400" b="1" dirty="0" smtClean="0"/>
              <a:t>κ</a:t>
            </a:r>
            <a:r>
              <a:rPr lang="en-US" sz="2400" b="1" dirty="0" smtClean="0"/>
              <a:t> (kappa)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3- </a:t>
            </a:r>
            <a:r>
              <a:rPr lang="el-GR" sz="2400" b="1" dirty="0" smtClean="0"/>
              <a:t>δ</a:t>
            </a:r>
            <a:r>
              <a:rPr lang="en-US" sz="2400" b="1" dirty="0" smtClean="0"/>
              <a:t> (delta)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470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226" y="116632"/>
            <a:ext cx="3036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Non Opioid Analgesics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400342" y="604987"/>
            <a:ext cx="2276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NSAIDs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 Steroidal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3063" y="19168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Drugs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9589" y="19168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Anti-Inflammatory</a:t>
            </a:r>
            <a:endParaRPr lang="en-US" dirty="0"/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1439652" y="1371600"/>
            <a:ext cx="2484276" cy="545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49701" y="1371600"/>
            <a:ext cx="0" cy="545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" idx="0"/>
          </p:cNvCxnSpPr>
          <p:nvPr/>
        </p:nvCxnSpPr>
        <p:spPr>
          <a:xfrm>
            <a:off x="5181600" y="1371600"/>
            <a:ext cx="2245519" cy="545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91880" y="1371600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97661" y="1371600"/>
            <a:ext cx="4903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36418" y="1371600"/>
            <a:ext cx="5716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11560" y="2924944"/>
            <a:ext cx="7199293" cy="2296300"/>
            <a:chOff x="1043608" y="119857"/>
            <a:chExt cx="5999047" cy="1857557"/>
          </a:xfrm>
        </p:grpSpPr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3447634" y="119857"/>
              <a:ext cx="1495425" cy="342900"/>
            </a:xfrm>
            <a:prstGeom prst="rect">
              <a:avLst/>
            </a:prstGeom>
            <a:solidFill>
              <a:srgbClr val="F9C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Arachidonic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acid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4427984" y="692696"/>
              <a:ext cx="567463" cy="26670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COX-2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auto">
            <a:xfrm rot="16200000">
              <a:off x="4074029" y="585716"/>
              <a:ext cx="247650" cy="460974"/>
            </a:xfrm>
            <a:prstGeom prst="flowChartCollate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auto">
            <a:xfrm>
              <a:off x="4090572" y="462757"/>
              <a:ext cx="209550" cy="962025"/>
            </a:xfrm>
            <a:prstGeom prst="downArrow">
              <a:avLst>
                <a:gd name="adj1" fmla="val 50000"/>
                <a:gd name="adj2" fmla="val 114773"/>
              </a:avLst>
            </a:prstGeom>
            <a:solidFill>
              <a:srgbClr val="D6E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3394199" y="692696"/>
              <a:ext cx="567463" cy="26670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COX-1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3447633" y="1703546"/>
              <a:ext cx="1484759" cy="2738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Prostaglandins</a:t>
              </a: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043608" y="1589376"/>
              <a:ext cx="1444625" cy="2738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Thromboxane</a:t>
              </a:r>
              <a:endParaRPr lang="en-US" sz="1600" b="1" dirty="0"/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6040412" y="1589376"/>
              <a:ext cx="1002243" cy="2738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Prostacyclin</a:t>
              </a:r>
            </a:p>
          </p:txBody>
        </p:sp>
        <p:cxnSp>
          <p:nvCxnSpPr>
            <p:cNvPr id="50" name="Elbow Connector 49"/>
            <p:cNvCxnSpPr>
              <a:stCxn id="48" idx="0"/>
              <a:endCxn id="49" idx="0"/>
            </p:cNvCxnSpPr>
            <p:nvPr/>
          </p:nvCxnSpPr>
          <p:spPr>
            <a:xfrm rot="5400000" flipH="1" flipV="1">
              <a:off x="4153881" y="-798430"/>
              <a:ext cx="10273" cy="4775613"/>
            </a:xfrm>
            <a:prstGeom prst="bentConnector3">
              <a:avLst>
                <a:gd name="adj1" fmla="val 180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183475" y="1352774"/>
              <a:ext cx="0" cy="3507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856388" y="35637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NSAID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304359" y="36326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NSAID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 rot="16200000">
            <a:off x="2824661" y="3356621"/>
            <a:ext cx="275087" cy="836687"/>
            <a:chOff x="2201114" y="5307121"/>
            <a:chExt cx="216024" cy="642159"/>
          </a:xfrm>
        </p:grpSpPr>
        <p:cxnSp>
          <p:nvCxnSpPr>
            <p:cNvPr id="54" name="Straight Arrow Connector 53"/>
            <p:cNvCxnSpPr/>
            <p:nvPr/>
          </p:nvCxnSpPr>
          <p:spPr>
            <a:xfrm flipH="1">
              <a:off x="2309126" y="5307121"/>
              <a:ext cx="1" cy="64215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2201114" y="5412176"/>
              <a:ext cx="216024" cy="21602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accent1"/>
                  </a:solidFill>
                </a:rPr>
                <a:t>-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 rot="5400000">
            <a:off x="5643553" y="3406890"/>
            <a:ext cx="275087" cy="836687"/>
            <a:chOff x="2201114" y="5307121"/>
            <a:chExt cx="216024" cy="642159"/>
          </a:xfrm>
        </p:grpSpPr>
        <p:cxnSp>
          <p:nvCxnSpPr>
            <p:cNvPr id="62" name="Straight Arrow Connector 61"/>
            <p:cNvCxnSpPr/>
            <p:nvPr/>
          </p:nvCxnSpPr>
          <p:spPr>
            <a:xfrm flipH="1">
              <a:off x="2309126" y="5307121"/>
              <a:ext cx="1" cy="64215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2201114" y="5412176"/>
              <a:ext cx="216024" cy="21602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accent1"/>
                  </a:solidFill>
                </a:rPr>
                <a:t>-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1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52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156176" y="802811"/>
            <a:ext cx="2871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Cox non-selective inhibitors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3974" y="602322"/>
            <a:ext cx="24218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Cox-2 selective inhibitor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coxib</a:t>
            </a:r>
            <a:r>
              <a:rPr lang="en-US" dirty="0" smtClean="0"/>
              <a:t>)  </a:t>
            </a:r>
            <a:endParaRPr lang="en-US" dirty="0"/>
          </a:p>
        </p:txBody>
      </p:sp>
      <p:cxnSp>
        <p:nvCxnSpPr>
          <p:cNvPr id="29" name="Elbow Connector 28"/>
          <p:cNvCxnSpPr/>
          <p:nvPr/>
        </p:nvCxnSpPr>
        <p:spPr>
          <a:xfrm rot="16200000" flipH="1">
            <a:off x="4546669" y="-2954381"/>
            <a:ext cx="193662" cy="7199784"/>
          </a:xfrm>
          <a:prstGeom prst="bentConnector3">
            <a:avLst>
              <a:gd name="adj1" fmla="val -118041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63770" y="1407482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: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Aspirin,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Ibuprofen,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Diclofenac</a:t>
            </a:r>
            <a:r>
              <a:rPr lang="en-US" dirty="0" smtClean="0"/>
              <a:t>…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04668" y="1412776"/>
            <a:ext cx="1716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Celecoxib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70" y="2872484"/>
            <a:ext cx="1502722" cy="16605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5" y="3055172"/>
            <a:ext cx="1672188" cy="1252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7" y="4393495"/>
            <a:ext cx="235955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Thrombosis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5803" y="4393495"/>
            <a:ext cx="235955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 ulcer  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20" y="1856507"/>
            <a:ext cx="2125980" cy="1379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48468"/>
            <a:ext cx="1680836" cy="13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  <p:bldP spid="31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WORK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:</a:t>
            </a:r>
          </a:p>
          <a:p>
            <a:pPr algn="l">
              <a:buNone/>
            </a:pPr>
            <a:endParaRPr lang="en-US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To show the analgesic effects of different analgesics using different methods. </a:t>
            </a:r>
          </a:p>
          <a:p>
            <a:pPr marL="457200" indent="-457200" algn="l">
              <a:buClr>
                <a:srgbClr val="FF0000"/>
              </a:buClr>
              <a:buNone/>
            </a:pPr>
            <a:endParaRPr lang="en-US" sz="1400" dirty="0" smtClean="0">
              <a:solidFill>
                <a:srgbClr val="0070C0"/>
              </a:solidFill>
            </a:endParaRPr>
          </a:p>
          <a:p>
            <a:pPr marL="571500" indent="-571500" algn="l">
              <a:buClr>
                <a:srgbClr val="FF0000"/>
              </a:buClr>
              <a:buFont typeface="+mj-lt"/>
              <a:buAutoNum type="romanUcPeriod"/>
            </a:pPr>
            <a:r>
              <a:rPr lang="en-US" sz="2800" dirty="0" smtClean="0">
                <a:solidFill>
                  <a:srgbClr val="FF0000"/>
                </a:solidFill>
              </a:rPr>
              <a:t>Writhing test.</a:t>
            </a:r>
          </a:p>
          <a:p>
            <a:pPr marL="571500" indent="-571500" algn="l">
              <a:buClr>
                <a:srgbClr val="FF0000"/>
              </a:buClr>
              <a:buFont typeface="+mj-lt"/>
              <a:buAutoNum type="romanUcPeriod"/>
            </a:pPr>
            <a:r>
              <a:rPr lang="en-US" sz="2800" dirty="0" smtClean="0">
                <a:solidFill>
                  <a:srgbClr val="FF0000"/>
                </a:solidFill>
              </a:rPr>
              <a:t>Hot plate method.</a:t>
            </a:r>
          </a:p>
          <a:p>
            <a:pPr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142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074" y="116632"/>
            <a:ext cx="8964488" cy="295232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Procedure: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4.Compare the number of writhing for each drug and comment on the results: 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200" b="1" dirty="0" smtClean="0"/>
              <a:t> A drug has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less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/>
              <a:t>number of writhing  that has more potency  as analgesic</a:t>
            </a:r>
            <a:r>
              <a:rPr lang="en-US" sz="2200" dirty="0" smtClean="0"/>
              <a:t>. </a:t>
            </a:r>
          </a:p>
          <a:p>
            <a:pPr algn="l">
              <a:lnSpc>
                <a:spcPct val="150000"/>
              </a:lnSpc>
              <a:buNone/>
            </a:pPr>
            <a:endParaRPr lang="ar-SA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425050"/>
              </p:ext>
            </p:extLst>
          </p:nvPr>
        </p:nvGraphicFramePr>
        <p:xfrm>
          <a:off x="467544" y="3140968"/>
          <a:ext cx="7772400" cy="3124200"/>
        </p:xfrm>
        <a:graphic>
          <a:graphicData uri="http://schemas.openxmlformats.org/drawingml/2006/table">
            <a:tbl>
              <a:tblPr/>
              <a:tblGrid>
                <a:gridCol w="1296144"/>
                <a:gridCol w="3888432"/>
                <a:gridCol w="2587824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Drug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No. of writhing/20 minutes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Acetic 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Test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Morphine                acetic acid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Test 2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Aspirin                    acetic acid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Line 34"/>
          <p:cNvSpPr>
            <a:spLocks noChangeShapeType="1"/>
          </p:cNvSpPr>
          <p:nvPr/>
        </p:nvSpPr>
        <p:spPr bwMode="auto">
          <a:xfrm>
            <a:off x="3124200" y="5163865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2806849" y="5951761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987824" y="5597971"/>
            <a:ext cx="1009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5 min’s</a:t>
            </a:r>
          </a:p>
        </p:txBody>
      </p:sp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3181350" y="4797152"/>
            <a:ext cx="1009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5 min’s</a:t>
            </a:r>
          </a:p>
        </p:txBody>
      </p:sp>
    </p:spTree>
    <p:extLst>
      <p:ext uri="{BB962C8B-B14F-4D97-AF65-F5344CB8AC3E}">
        <p14:creationId xmlns:p14="http://schemas.microsoft.com/office/powerpoint/2010/main" val="20561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" y="188640"/>
            <a:ext cx="7293496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400" b="1" dirty="0" smtClean="0"/>
              <a:t>Hot plate method</a:t>
            </a:r>
            <a:r>
              <a:rPr lang="ar-SA" sz="5400" b="1" dirty="0" smtClean="0"/>
              <a:t/>
            </a:r>
            <a:br>
              <a:rPr lang="ar-SA" sz="5400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16" y="620688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7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principle:</a:t>
            </a:r>
          </a:p>
          <a:p>
            <a:pPr algn="l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The paws of  the mouse are very sensitive to heat  at temperature which are not damaging the skin .</a:t>
            </a:r>
          </a:p>
          <a:p>
            <a:pPr algn="l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   At temperature of 55 C</a:t>
            </a:r>
            <a:r>
              <a:rPr lang="en-US" dirty="0" smtClean="0">
                <a:solidFill>
                  <a:srgbClr val="0070C0"/>
                </a:solidFill>
                <a:cs typeface="Tahoma" pitchFamily="34" charset="0"/>
              </a:rPr>
              <a:t>  the mouse will jump and licking the paws.</a:t>
            </a:r>
          </a:p>
          <a:p>
            <a:pPr algn="l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cs typeface="Tahoma" pitchFamily="34" charset="0"/>
              </a:rPr>
              <a:t>   The time till these response occur is calculated and is prolonged after administration of analgesics.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</a:p>
          <a:p>
            <a:pPr algn="l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Ø"/>
            </a:pP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8263" y="4928485"/>
            <a:ext cx="2132855" cy="1611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600185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Hot Plate Analgesia Meter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78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024" y="2239306"/>
            <a:ext cx="4068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Inflammation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133" y="1253951"/>
            <a:ext cx="5554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It </a:t>
            </a:r>
            <a:r>
              <a:rPr lang="en-US" sz="2400" b="1" dirty="0"/>
              <a:t>is a reaction of living tissue to </a:t>
            </a:r>
            <a:r>
              <a:rPr lang="en-US" sz="2400" b="1" u="sng" dirty="0">
                <a:solidFill>
                  <a:srgbClr val="FF0000"/>
                </a:solidFill>
              </a:rPr>
              <a:t>an injury</a:t>
            </a:r>
            <a:r>
              <a:rPr lang="en-US" sz="2400" b="1" dirty="0"/>
              <a:t>.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519418" y="3172326"/>
            <a:ext cx="3276370" cy="1233427"/>
            <a:chOff x="1087580" y="3356992"/>
            <a:chExt cx="2823121" cy="1233427"/>
          </a:xfrm>
        </p:grpSpPr>
        <p:sp>
          <p:nvSpPr>
            <p:cNvPr id="31" name="Left Brace 30"/>
            <p:cNvSpPr/>
            <p:nvPr/>
          </p:nvSpPr>
          <p:spPr>
            <a:xfrm rot="5400000">
              <a:off x="2031089" y="2809527"/>
              <a:ext cx="864095" cy="1959025"/>
            </a:xfrm>
            <a:prstGeom prst="leftBrace">
              <a:avLst>
                <a:gd name="adj1" fmla="val 0"/>
                <a:gd name="adj2" fmla="val 50973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7580" y="4221087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Acute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74597" y="422108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Chronic 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336642" y="4282707"/>
            <a:ext cx="1714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00025">
              <a:buFont typeface="Wingdings" pitchFamily="2" charset="2"/>
              <a:buChar char="Ø"/>
            </a:pPr>
            <a:r>
              <a:rPr lang="en-US" sz="1600" dirty="0"/>
              <a:t>R</a:t>
            </a:r>
            <a:r>
              <a:rPr lang="en-US" sz="1600" dirty="0" smtClean="0"/>
              <a:t>apid onset , </a:t>
            </a:r>
          </a:p>
          <a:p>
            <a:pPr marL="285750" indent="-200025">
              <a:buFont typeface="Wingdings" pitchFamily="2" charset="2"/>
              <a:buChar char="Ø"/>
            </a:pPr>
            <a:r>
              <a:rPr lang="en-US" sz="1600" dirty="0" smtClean="0"/>
              <a:t>Short duration 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4463598" y="4282707"/>
            <a:ext cx="1739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00025">
              <a:buFont typeface="Wingdings" pitchFamily="2" charset="2"/>
              <a:buChar char="Ø"/>
            </a:pPr>
            <a:r>
              <a:rPr lang="en-US" sz="1600" dirty="0" smtClean="0"/>
              <a:t>Gradual onset ,</a:t>
            </a:r>
          </a:p>
          <a:p>
            <a:pPr marL="285750" indent="-200025">
              <a:buFont typeface="Wingdings" pitchFamily="2" charset="2"/>
              <a:buChar char="Ø"/>
            </a:pPr>
            <a:r>
              <a:rPr lang="en-US" sz="1600" dirty="0" smtClean="0"/>
              <a:t> long duration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1187623" y="5157192"/>
            <a:ext cx="4487363" cy="16312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u="sng" dirty="0" smtClean="0"/>
              <a:t>Cardinal </a:t>
            </a:r>
            <a:r>
              <a:rPr lang="en-US" sz="2000" b="1" u="sng" dirty="0"/>
              <a:t>signs of acute </a:t>
            </a:r>
            <a:r>
              <a:rPr lang="en-US" sz="2000" b="1" u="sng" dirty="0" smtClean="0"/>
              <a:t>inflammation: </a:t>
            </a:r>
            <a:endParaRPr lang="en-US" sz="2000" b="1" u="sng" dirty="0"/>
          </a:p>
          <a:p>
            <a:pPr>
              <a:buAutoNum type="arabicPeriod"/>
            </a:pPr>
            <a:r>
              <a:rPr lang="en-US" sz="2000" dirty="0"/>
              <a:t>Redness </a:t>
            </a:r>
          </a:p>
          <a:p>
            <a:pPr>
              <a:buAutoNum type="arabicPeriod"/>
            </a:pPr>
            <a:r>
              <a:rPr lang="en-US" sz="2000" dirty="0" smtClean="0"/>
              <a:t>Hotness </a:t>
            </a:r>
            <a:endParaRPr lang="en-US" sz="2000" dirty="0"/>
          </a:p>
          <a:p>
            <a:pPr>
              <a:buAutoNum type="arabicPeriod"/>
            </a:pPr>
            <a:r>
              <a:rPr lang="en-US" sz="2000" dirty="0"/>
              <a:t>Swelling </a:t>
            </a:r>
            <a:endParaRPr lang="en-US" sz="2000" dirty="0" smtClean="0"/>
          </a:p>
          <a:p>
            <a:pPr>
              <a:buAutoNum type="arabicPeriod"/>
            </a:pPr>
            <a:r>
              <a:rPr lang="en-US" sz="2000" dirty="0" smtClean="0"/>
              <a:t>Pain </a:t>
            </a:r>
            <a:r>
              <a:rPr lang="en-US" sz="2000" dirty="0"/>
              <a:t>and </a:t>
            </a:r>
            <a:r>
              <a:rPr lang="en-US" sz="2000" dirty="0" smtClean="0"/>
              <a:t>tenderness</a:t>
            </a:r>
            <a:endParaRPr lang="en-US" sz="2000" dirty="0"/>
          </a:p>
        </p:txBody>
      </p:sp>
      <p:cxnSp>
        <p:nvCxnSpPr>
          <p:cNvPr id="40" name="Elbow Connector 39"/>
          <p:cNvCxnSpPr>
            <a:stCxn id="32" idx="1"/>
          </p:cNvCxnSpPr>
          <p:nvPr/>
        </p:nvCxnSpPr>
        <p:spPr>
          <a:xfrm rot="10800000" flipV="1">
            <a:off x="2051720" y="4221086"/>
            <a:ext cx="467698" cy="8893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96474" y="3247046"/>
            <a:ext cx="100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Types 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822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37" grpId="0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16" y="30933"/>
            <a:ext cx="8115699" cy="203920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Lab Animals will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 used in PHL 322, 326</a:t>
            </a:r>
            <a:endParaRPr lang="en-US" dirty="0"/>
          </a:p>
        </p:txBody>
      </p:sp>
      <p:pic>
        <p:nvPicPr>
          <p:cNvPr id="1026" name="Picture 2" descr="Mouse Animal expression 058">
            <a:hlinkClick r:id="rId3" tooltip="Mouse Animal expression 058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9" y="2513458"/>
            <a:ext cx="1401602" cy="1192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river.com/SiteCollectionImages/Images_255x164/rms_rat_white1_0013_lre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34711"/>
            <a:ext cx="1752600" cy="1543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STFyO4AihrOYarcGoZqzNTJO76LPP_JhC4hIjjcpCn397wtbl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91" y="3607171"/>
            <a:ext cx="2148977" cy="1594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6579" y="3789040"/>
            <a:ext cx="119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Mouse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466124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Rat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53732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Frog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198375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724440"/>
              </p:ext>
            </p:extLst>
          </p:nvPr>
        </p:nvGraphicFramePr>
        <p:xfrm>
          <a:off x="971600" y="1340768"/>
          <a:ext cx="6552728" cy="32849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32248"/>
                <a:gridCol w="4320480"/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Mediator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 activity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Histamine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Vasodilation,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increase permeability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Prostaglandins ( PGs 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Vasodilation,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pain,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fever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Leukotrienes</a:t>
                      </a:r>
                      <a:r>
                        <a:rPr lang="en-US" dirty="0" smtClean="0"/>
                        <a:t> (LKs)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permeability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Bradykinin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Vasodilation,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increase permeability,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pain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87824" y="548680"/>
            <a:ext cx="2952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Inflammatory Mediators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Inflammatory process  (( vascular phase))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2076822" cy="13845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25441" y="1987727"/>
            <a:ext cx="1105925" cy="168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136396" y="908720"/>
            <a:ext cx="4680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4"/>
            <a:endCxn id="1026" idx="3"/>
          </p:cNvCxnSpPr>
          <p:nvPr/>
        </p:nvCxnSpPr>
        <p:spPr>
          <a:xfrm flipH="1">
            <a:off x="8078404" y="1340768"/>
            <a:ext cx="292018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3841">
            <a:off x="6900677" y="1539459"/>
            <a:ext cx="1408657" cy="18030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520" y="908720"/>
            <a:ext cx="175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Tissues damage </a:t>
            </a:r>
            <a:endParaRPr lang="en-US" b="1" i="1" dirty="0"/>
          </a:p>
        </p:txBody>
      </p:sp>
      <p:cxnSp>
        <p:nvCxnSpPr>
          <p:cNvPr id="16" name="Elbow Connector 15"/>
          <p:cNvCxnSpPr>
            <a:stCxn id="14" idx="3"/>
          </p:cNvCxnSpPr>
          <p:nvPr/>
        </p:nvCxnSpPr>
        <p:spPr>
          <a:xfrm>
            <a:off x="2006402" y="1093386"/>
            <a:ext cx="5733950" cy="1736448"/>
          </a:xfrm>
          <a:prstGeom prst="bentConnector3">
            <a:avLst>
              <a:gd name="adj1" fmla="val 84718"/>
            </a:avLst>
          </a:prstGeom>
          <a:ln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3739" y="15011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 inflammatory mediators 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4" idx="2"/>
          </p:cNvCxnSpPr>
          <p:nvPr/>
        </p:nvCxnSpPr>
        <p:spPr>
          <a:xfrm>
            <a:off x="1128961" y="1278052"/>
            <a:ext cx="0" cy="223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88024" y="2132856"/>
            <a:ext cx="17281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AutoNum type="alphaLcPeriod"/>
            </a:pPr>
            <a:r>
              <a:rPr lang="en-US" dirty="0" smtClean="0"/>
              <a:t>Histamine </a:t>
            </a:r>
          </a:p>
          <a:p>
            <a:pPr>
              <a:buAutoNum type="alphaLcPeriod"/>
            </a:pPr>
            <a:r>
              <a:rPr lang="en-US" dirty="0" smtClean="0"/>
              <a:t>PGE2 </a:t>
            </a:r>
          </a:p>
          <a:p>
            <a:pPr>
              <a:buAutoNum type="alphaLcPeriod"/>
            </a:pPr>
            <a:r>
              <a:rPr lang="en-US" dirty="0" smtClean="0"/>
              <a:t>LKs </a:t>
            </a:r>
          </a:p>
          <a:p>
            <a:pPr>
              <a:buAutoNum type="alphaLcPeriod"/>
            </a:pPr>
            <a:r>
              <a:rPr lang="en-US" dirty="0" err="1" smtClean="0"/>
              <a:t>Bradykinin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7" name="Elbow Connector 26"/>
          <p:cNvCxnSpPr>
            <a:stCxn id="21" idx="3"/>
            <a:endCxn id="25" idx="0"/>
          </p:cNvCxnSpPr>
          <p:nvPr/>
        </p:nvCxnSpPr>
        <p:spPr>
          <a:xfrm>
            <a:off x="3464099" y="1685846"/>
            <a:ext cx="2188021" cy="44701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1214" y="2276871"/>
            <a:ext cx="19007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Vasodilation (V.D.)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75060" y="2992564"/>
            <a:ext cx="226268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Increase blood flow  </a:t>
            </a:r>
            <a:endParaRPr lang="en-US" dirty="0"/>
          </a:p>
        </p:txBody>
      </p:sp>
      <p:cxnSp>
        <p:nvCxnSpPr>
          <p:cNvPr id="1028" name="Straight Arrow Connector 1027"/>
          <p:cNvCxnSpPr>
            <a:endCxn id="28" idx="3"/>
          </p:cNvCxnSpPr>
          <p:nvPr/>
        </p:nvCxnSpPr>
        <p:spPr>
          <a:xfrm flipH="1">
            <a:off x="2971986" y="2461537"/>
            <a:ext cx="1816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0" idx="0"/>
          </p:cNvCxnSpPr>
          <p:nvPr/>
        </p:nvCxnSpPr>
        <p:spPr>
          <a:xfrm flipH="1">
            <a:off x="2006402" y="2646203"/>
            <a:ext cx="15198" cy="3463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6" name="TextBox 1035"/>
          <p:cNvSpPr txBox="1"/>
          <p:nvPr/>
        </p:nvSpPr>
        <p:spPr>
          <a:xfrm>
            <a:off x="887375" y="4149079"/>
            <a:ext cx="3082787" cy="92333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Increase vascular permeability lead to formation of fluid </a:t>
            </a:r>
            <a:r>
              <a:rPr lang="en-US" dirty="0" smtClean="0"/>
              <a:t>exudate((plasma protein))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707904" y="2490114"/>
            <a:ext cx="0" cy="168754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65188" y="5487630"/>
            <a:ext cx="184954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Edema Formation</a:t>
            </a:r>
            <a:endParaRPr lang="en-US" dirty="0"/>
          </a:p>
        </p:txBody>
      </p:sp>
      <p:cxnSp>
        <p:nvCxnSpPr>
          <p:cNvPr id="7" name="Elbow Connector 6"/>
          <p:cNvCxnSpPr>
            <a:stCxn id="1036" idx="1"/>
            <a:endCxn id="34" idx="1"/>
          </p:cNvCxnSpPr>
          <p:nvPr/>
        </p:nvCxnSpPr>
        <p:spPr>
          <a:xfrm rot="10800000" flipV="1">
            <a:off x="865189" y="4610744"/>
            <a:ext cx="22187" cy="1061552"/>
          </a:xfrm>
          <a:prstGeom prst="bentConnector3">
            <a:avLst>
              <a:gd name="adj1" fmla="val 1130333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21" grpId="0"/>
      <p:bldP spid="25" grpId="0" animBg="1"/>
      <p:bldP spid="28" grpId="0" animBg="1"/>
      <p:bldP spid="30" grpId="0" animBg="1"/>
      <p:bldP spid="1036" grpId="0" animBg="1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09" y="36450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Aiming of the inflammation response </a:t>
            </a:r>
          </a:p>
          <a:p>
            <a:pPr marL="342900" indent="-342900">
              <a:buAutoNum type="arabicParenBoth"/>
            </a:pPr>
            <a:r>
              <a:rPr lang="en-US" dirty="0" smtClean="0"/>
              <a:t>prevents the spread of damaging agents to nearby tissues,</a:t>
            </a:r>
          </a:p>
          <a:p>
            <a:pPr marL="342900" indent="-342900">
              <a:buAutoNum type="arabicParenBoth"/>
            </a:pPr>
            <a:r>
              <a:rPr lang="en-US" dirty="0" smtClean="0"/>
              <a:t> disposes of cell debris and pathogens, and</a:t>
            </a:r>
          </a:p>
          <a:p>
            <a:pPr marL="342900" indent="-342900">
              <a:buAutoNum type="arabicParenBoth"/>
            </a:pPr>
            <a:r>
              <a:rPr lang="en-US" dirty="0" smtClean="0"/>
              <a:t>sets the stage for repair.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Inflammatory process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809" y="753616"/>
            <a:ext cx="8569671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Cardinal </a:t>
            </a:r>
            <a:r>
              <a:rPr lang="en-US" sz="2400" b="1" dirty="0"/>
              <a:t>signs of acute </a:t>
            </a:r>
            <a:r>
              <a:rPr lang="en-US" sz="2400" b="1" dirty="0" smtClean="0"/>
              <a:t>inflammation: </a:t>
            </a:r>
            <a:endParaRPr lang="en-US" sz="2400" b="1" dirty="0"/>
          </a:p>
          <a:p>
            <a:pPr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Redness</a:t>
            </a:r>
            <a:r>
              <a:rPr lang="en-US" sz="2400" dirty="0" smtClean="0"/>
              <a:t>: due to </a:t>
            </a:r>
            <a:r>
              <a:rPr lang="en-US" sz="2400" dirty="0"/>
              <a:t>Vasodilation </a:t>
            </a:r>
          </a:p>
          <a:p>
            <a:pPr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Hotness</a:t>
            </a:r>
            <a:r>
              <a:rPr lang="en-US" sz="2400" dirty="0" smtClean="0"/>
              <a:t>: </a:t>
            </a:r>
            <a:r>
              <a:rPr lang="en-US" sz="2400" dirty="0"/>
              <a:t>due to Vasodilation and increase blood flow</a:t>
            </a:r>
          </a:p>
          <a:p>
            <a:pPr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Swelling</a:t>
            </a:r>
            <a:r>
              <a:rPr lang="en-US" sz="2400" dirty="0" smtClean="0"/>
              <a:t>: due </a:t>
            </a:r>
            <a:r>
              <a:rPr lang="en-US" sz="2400" dirty="0"/>
              <a:t>to vascular leakage </a:t>
            </a:r>
            <a:endParaRPr lang="en-US" sz="2400" dirty="0" smtClean="0"/>
          </a:p>
          <a:p>
            <a:pPr>
              <a:buFontTx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Pain </a:t>
            </a:r>
            <a:r>
              <a:rPr lang="en-US" sz="2400" b="1" dirty="0">
                <a:solidFill>
                  <a:srgbClr val="FF0000"/>
                </a:solidFill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tenderness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/>
              <a:t>due to irritation by chemical mediators </a:t>
            </a:r>
            <a:r>
              <a:rPr lang="en-US" sz="2400" dirty="0" smtClean="0"/>
              <a:t>and pressure of swelling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94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548680"/>
            <a:ext cx="7414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Anti-inflammatory drugs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3815916" y="-1268858"/>
            <a:ext cx="1008112" cy="6552728"/>
          </a:xfrm>
          <a:prstGeom prst="leftBrace">
            <a:avLst>
              <a:gd name="adj1" fmla="val 0"/>
              <a:gd name="adj2" fmla="val 50000"/>
            </a:avLst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4491" y="2505728"/>
            <a:ext cx="1743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Steroidal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0087" y="2511562"/>
            <a:ext cx="1487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Non-steroidal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5536" y="2875060"/>
            <a:ext cx="163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Glucocorticoids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49509" y="2978466"/>
            <a:ext cx="1284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NSAIDs like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Aspirin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aspirin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1088"/>
            <a:ext cx="1943100" cy="1508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42559"/>
            <a:ext cx="3168352" cy="26167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9672" y="5991602"/>
            <a:ext cx="2655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Containing steroid </a:t>
            </a:r>
            <a:r>
              <a:rPr lang="en-US" dirty="0"/>
              <a:t>moiety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94409" y="5943977"/>
            <a:ext cx="284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don’t contain steroid moiety</a:t>
            </a:r>
          </a:p>
        </p:txBody>
      </p:sp>
      <p:sp>
        <p:nvSpPr>
          <p:cNvPr id="16" name="Oval 15"/>
          <p:cNvSpPr/>
          <p:nvPr/>
        </p:nvSpPr>
        <p:spPr>
          <a:xfrm rot="19820064">
            <a:off x="559785" y="4490993"/>
            <a:ext cx="2485793" cy="132201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87" y="476672"/>
            <a:ext cx="2853474" cy="1902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1916832"/>
            <a:ext cx="33843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Secreted glucocorticoids  from adrenal cortex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103" y="4766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Adrenal gland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3520" y="3645024"/>
            <a:ext cx="51891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glucocorticoids </a:t>
            </a:r>
            <a:r>
              <a:rPr lang="en-US" dirty="0" smtClean="0"/>
              <a:t>: are steroids hormones which include cortisone and cortisol (also called hydrocortisone)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3568" y="4902845"/>
            <a:ext cx="49760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cortisol </a:t>
            </a:r>
            <a:r>
              <a:rPr lang="en-US" dirty="0" smtClean="0"/>
              <a:t>: is predominant glucocorticoids in human 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059832" y="1427830"/>
            <a:ext cx="648072" cy="3147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79512" y="476672"/>
            <a:ext cx="156626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9" idx="2"/>
          </p:cNvCxnSpPr>
          <p:nvPr/>
        </p:nvCxnSpPr>
        <p:spPr>
          <a:xfrm>
            <a:off x="3815916" y="2563163"/>
            <a:ext cx="0" cy="1081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87824" y="4291355"/>
            <a:ext cx="0" cy="56086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87502" y="661338"/>
            <a:ext cx="648072" cy="4690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1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 animBg="1"/>
      <p:bldP spid="16" grpId="0" animBg="1"/>
      <p:bldP spid="17" grpId="0" animBg="1"/>
      <p:bldP spid="24" grpId="0" animBg="1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6215" y="4019"/>
            <a:ext cx="5701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Glucocorticoids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ight Brace 3"/>
          <p:cNvSpPr/>
          <p:nvPr/>
        </p:nvSpPr>
        <p:spPr>
          <a:xfrm rot="16200000">
            <a:off x="4148702" y="-2764821"/>
            <a:ext cx="918606" cy="8136904"/>
          </a:xfrm>
          <a:prstGeom prst="rightBrace">
            <a:avLst>
              <a:gd name="adj1" fmla="val 0"/>
              <a:gd name="adj2" fmla="val 49664"/>
            </a:avLst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28" y="1881387"/>
            <a:ext cx="150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Cortisol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Cortisone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1790039"/>
            <a:ext cx="215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Synthetics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Prednisone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Dexamethasone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512" y="3645024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u="sng" dirty="0" smtClean="0">
                <a:solidFill>
                  <a:srgbClr val="FF0000"/>
                </a:solidFill>
              </a:rPr>
              <a:t>One of the MOA </a:t>
            </a:r>
          </a:p>
          <a:p>
            <a:r>
              <a:rPr lang="en-US" sz="2000" dirty="0" smtClean="0"/>
              <a:t>They </a:t>
            </a:r>
            <a:r>
              <a:rPr lang="en-US" sz="2000" dirty="0"/>
              <a:t>act by indirect inhibition of the enzyme phospholipase </a:t>
            </a:r>
            <a:r>
              <a:rPr lang="en-US" sz="2000" dirty="0" smtClean="0"/>
              <a:t>A2 by induce </a:t>
            </a:r>
            <a:r>
              <a:rPr lang="en-US" sz="2000" dirty="0"/>
              <a:t>synthesis of a protein “lipocortin-1” which </a:t>
            </a:r>
            <a:r>
              <a:rPr lang="en-US" sz="2000" dirty="0" smtClean="0"/>
              <a:t>has the </a:t>
            </a:r>
            <a:r>
              <a:rPr lang="en-US" sz="2000" dirty="0"/>
              <a:t>inhibitory effect on  phospholipase A2</a:t>
            </a:r>
            <a:r>
              <a:rPr lang="en-US" sz="2000" dirty="0" smtClean="0"/>
              <a:t>.</a:t>
            </a:r>
          </a:p>
          <a:p>
            <a:endParaRPr lang="en-US" sz="2200" dirty="0"/>
          </a:p>
          <a:p>
            <a:r>
              <a:rPr lang="en-US" sz="2200" u="sng" dirty="0" smtClean="0">
                <a:solidFill>
                  <a:srgbClr val="FF0000"/>
                </a:solidFill>
              </a:rPr>
              <a:t>Some Adverse Effects 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Hyperglycemia 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Osteoporosis  </a:t>
            </a:r>
          </a:p>
          <a:p>
            <a:pPr marL="342900" indent="-342900">
              <a:buFontTx/>
              <a:buChar char="-"/>
            </a:pPr>
            <a:r>
              <a:rPr lang="en-US" sz="2200" dirty="0" smtClean="0"/>
              <a:t>Moon face, </a:t>
            </a:r>
            <a:r>
              <a:rPr lang="en-US" sz="2400" dirty="0"/>
              <a:t>buffalo </a:t>
            </a:r>
            <a:r>
              <a:rPr lang="en-US" sz="2400" dirty="0" smtClean="0"/>
              <a:t>hump</a:t>
            </a:r>
            <a:r>
              <a:rPr lang="en-US" sz="2200" dirty="0" smtClean="0"/>
              <a:t>  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2447765" y="1347035"/>
            <a:ext cx="432048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Clinical uses </a:t>
            </a:r>
          </a:p>
          <a:p>
            <a:r>
              <a:rPr lang="en-US" dirty="0" smtClean="0"/>
              <a:t>A- adrenal  disorders: like Addison's disease </a:t>
            </a:r>
          </a:p>
          <a:p>
            <a:r>
              <a:rPr lang="en-US" dirty="0" smtClean="0"/>
              <a:t>B- </a:t>
            </a:r>
            <a:r>
              <a:rPr lang="en-US" dirty="0" err="1" smtClean="0"/>
              <a:t>Nonadrenal</a:t>
            </a:r>
            <a:r>
              <a:rPr lang="en-US" dirty="0" smtClean="0"/>
              <a:t> disorders : </a:t>
            </a:r>
          </a:p>
          <a:p>
            <a:pPr marL="342900" indent="-342900">
              <a:buAutoNum type="alphaLcPeriod"/>
            </a:pPr>
            <a:r>
              <a:rPr lang="en-US" dirty="0" smtClean="0"/>
              <a:t>Anti-inflammatory for treatment asthma as example </a:t>
            </a:r>
          </a:p>
          <a:p>
            <a:pPr marL="342900" indent="-342900">
              <a:buAutoNum type="alphaLcPeriod"/>
            </a:pPr>
            <a:r>
              <a:rPr lang="en-US" dirty="0" smtClean="0"/>
              <a:t>Immunosuppression: to prevent organ transplant rejection </a:t>
            </a:r>
          </a:p>
          <a:p>
            <a:pPr marL="342900" indent="-342900">
              <a:buAutoNum type="alphaLcPeriod"/>
            </a:pPr>
            <a:r>
              <a:rPr lang="en-US" dirty="0" smtClean="0"/>
              <a:t>…..etc.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693" y="23664"/>
            <a:ext cx="2276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NSAIDs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2744" y="764704"/>
            <a:ext cx="7500928" cy="914564"/>
            <a:chOff x="611560" y="1371600"/>
            <a:chExt cx="7319615" cy="914564"/>
          </a:xfrm>
        </p:grpSpPr>
        <p:sp>
          <p:nvSpPr>
            <p:cNvPr id="4" name="TextBox 3"/>
            <p:cNvSpPr txBox="1"/>
            <p:nvPr/>
          </p:nvSpPr>
          <p:spPr>
            <a:xfrm>
              <a:off x="611560" y="1916832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Non- Steroidal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23063" y="191683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Drugs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9589" y="191683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Anti-Inflammatory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endCxn id="4" idx="0"/>
            </p:cNvCxnSpPr>
            <p:nvPr/>
          </p:nvCxnSpPr>
          <p:spPr>
            <a:xfrm flipH="1">
              <a:off x="1439652" y="1371600"/>
              <a:ext cx="2484276" cy="5452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549701" y="1371600"/>
              <a:ext cx="0" cy="5452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5" idx="0"/>
            </p:cNvCxnSpPr>
            <p:nvPr/>
          </p:nvCxnSpPr>
          <p:spPr>
            <a:xfrm>
              <a:off x="5181600" y="1371600"/>
              <a:ext cx="2245519" cy="5452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491880" y="1371600"/>
              <a:ext cx="72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97661" y="1371600"/>
              <a:ext cx="49036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36418" y="1371600"/>
              <a:ext cx="57168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096968" y="2657916"/>
            <a:ext cx="2871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Cox non-selective inhibitors 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66" y="2457427"/>
            <a:ext cx="24218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Cox-2 selective inhibitor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coxib</a:t>
            </a:r>
            <a:r>
              <a:rPr lang="en-US" dirty="0" smtClean="0"/>
              <a:t>)  </a:t>
            </a:r>
            <a:endParaRPr lang="en-US" dirty="0"/>
          </a:p>
        </p:txBody>
      </p:sp>
      <p:cxnSp>
        <p:nvCxnSpPr>
          <p:cNvPr id="34" name="Elbow Connector 33"/>
          <p:cNvCxnSpPr/>
          <p:nvPr/>
        </p:nvCxnSpPr>
        <p:spPr>
          <a:xfrm rot="16200000" flipH="1">
            <a:off x="4487461" y="-1099276"/>
            <a:ext cx="193662" cy="7199784"/>
          </a:xfrm>
          <a:prstGeom prst="bentConnector3">
            <a:avLst>
              <a:gd name="adj1" fmla="val -118041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004562" y="3262587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: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Aspirin,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Ibuprofen,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Diclofenac</a:t>
            </a:r>
            <a:r>
              <a:rPr lang="en-US" dirty="0" smtClean="0"/>
              <a:t> …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4765" y="3267881"/>
            <a:ext cx="3531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Celecoxib</a:t>
            </a:r>
            <a:r>
              <a:rPr lang="en-US" dirty="0" smtClean="0"/>
              <a:t> ((has a FDA initiated “black box”  warning concerning cardiovascular risk))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1119" y="4653136"/>
            <a:ext cx="6055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MOA</a:t>
            </a:r>
          </a:p>
          <a:p>
            <a:r>
              <a:rPr lang="en-US" dirty="0" smtClean="0"/>
              <a:t> </a:t>
            </a:r>
            <a:r>
              <a:rPr lang="en-US" dirty="0"/>
              <a:t>Inhibit synthesis of PGs through inhibition of </a:t>
            </a:r>
            <a:r>
              <a:rPr lang="en-US" dirty="0" smtClean="0"/>
              <a:t>COX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32414"/>
              </p:ext>
            </p:extLst>
          </p:nvPr>
        </p:nvGraphicFramePr>
        <p:xfrm>
          <a:off x="0" y="1628800"/>
          <a:ext cx="9108504" cy="3383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14051"/>
                <a:gridCol w="43944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glucocorticoids</a:t>
                      </a:r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NSAID</a:t>
                      </a:r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Containing steroid moiety in their structure 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They don’t contain steroid moiety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Powerful</a:t>
                      </a:r>
                      <a:r>
                        <a:rPr lang="en-US" sz="2400" baseline="0" dirty="0" smtClean="0"/>
                        <a:t> anti-inflammatory , immunosuppression,  adrenal disorder  </a:t>
                      </a:r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anti-inflammatory, analgesic, antipyretic anti-platelet ((only aspirin))    </a:t>
                      </a:r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Prevent</a:t>
                      </a:r>
                      <a:r>
                        <a:rPr lang="en-US" sz="2400" baseline="0" dirty="0" smtClean="0"/>
                        <a:t> synthesis of LKs and PGs </a:t>
                      </a:r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Prevent synthesis of PGs </a:t>
                      </a:r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Treatment</a:t>
                      </a:r>
                      <a:r>
                        <a:rPr lang="en-US" sz="2400" baseline="0" dirty="0" smtClean="0"/>
                        <a:t> of asthma </a:t>
                      </a:r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 be caused asthma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3528" y="476672"/>
            <a:ext cx="7677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Compare between Glucocorticoids &amp;NSAID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213" y="188640"/>
            <a:ext cx="8964488" cy="1241648"/>
          </a:xfrm>
        </p:spPr>
        <p:txBody>
          <a:bodyPr lIns="92075" tIns="46038" rIns="92075" bIns="46038" anchor="b">
            <a:normAutofit/>
          </a:bodyPr>
          <a:lstStyle/>
          <a:p>
            <a:r>
              <a:rPr lang="en-US" sz="3600" dirty="0"/>
              <a:t>Measurement the activity of </a:t>
            </a:r>
            <a:r>
              <a:rPr lang="en-US" sz="3600" dirty="0" smtClean="0"/>
              <a:t>anti-inflammatory </a:t>
            </a:r>
            <a:r>
              <a:rPr lang="en-US" sz="3600" dirty="0"/>
              <a:t>drugs 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22598" y="1700808"/>
            <a:ext cx="4783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70C0"/>
                </a:solidFill>
              </a:rPr>
              <a:t>Method</a:t>
            </a:r>
            <a:r>
              <a:rPr lang="en-US" sz="2800" dirty="0" smtClean="0"/>
              <a:t>     </a:t>
            </a:r>
            <a:r>
              <a:rPr lang="en-US" sz="2800" dirty="0"/>
              <a:t>:  </a:t>
            </a:r>
            <a:r>
              <a:rPr lang="en-US" sz="2800" dirty="0" smtClean="0"/>
              <a:t> </a:t>
            </a:r>
            <a:r>
              <a:rPr lang="en-US" dirty="0" smtClean="0"/>
              <a:t>Paw </a:t>
            </a:r>
            <a:r>
              <a:rPr lang="en-US" dirty="0" err="1" smtClean="0"/>
              <a:t>Oedema</a:t>
            </a:r>
            <a:r>
              <a:rPr lang="en-US" dirty="0" smtClean="0"/>
              <a:t> </a:t>
            </a:r>
            <a:r>
              <a:rPr lang="en-US" dirty="0"/>
              <a:t>Method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22598" y="4221088"/>
            <a:ext cx="844802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70C0"/>
                </a:solidFill>
              </a:rPr>
              <a:t>Principle</a:t>
            </a:r>
            <a:r>
              <a:rPr lang="en-US" sz="2800" dirty="0" smtClean="0"/>
              <a:t>  </a:t>
            </a:r>
            <a:r>
              <a:rPr lang="en-US" sz="2800" dirty="0"/>
              <a:t>:    </a:t>
            </a:r>
            <a:r>
              <a:rPr lang="en-US" dirty="0" smtClean="0"/>
              <a:t>Induction </a:t>
            </a:r>
            <a:r>
              <a:rPr lang="en-US" dirty="0"/>
              <a:t>a chemical </a:t>
            </a:r>
            <a:r>
              <a:rPr lang="en-US" dirty="0" smtClean="0"/>
              <a:t>inflammation by </a:t>
            </a:r>
            <a:r>
              <a:rPr lang="en-US" dirty="0"/>
              <a:t>injecting an </a:t>
            </a:r>
          </a:p>
          <a:p>
            <a:pPr eaLnBrk="1" hangingPunct="1"/>
            <a:r>
              <a:rPr lang="en-US" dirty="0" smtClean="0"/>
              <a:t>                         irritant </a:t>
            </a:r>
            <a:r>
              <a:rPr lang="en-US" dirty="0"/>
              <a:t>( </a:t>
            </a:r>
            <a:r>
              <a:rPr lang="en-US" dirty="0">
                <a:solidFill>
                  <a:srgbClr val="FF0000"/>
                </a:solidFill>
              </a:rPr>
              <a:t>formalin</a:t>
            </a:r>
            <a:r>
              <a:rPr lang="en-US" dirty="0"/>
              <a:t> )  into </a:t>
            </a:r>
            <a:r>
              <a:rPr lang="en-US" dirty="0" smtClean="0"/>
              <a:t>rat’s </a:t>
            </a:r>
            <a:r>
              <a:rPr lang="en-US" dirty="0"/>
              <a:t>paw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07504" y="5589240"/>
            <a:ext cx="856895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 </a:t>
            </a:r>
            <a:r>
              <a:rPr lang="en-US" sz="2800" dirty="0"/>
              <a:t>:    </a:t>
            </a:r>
            <a:r>
              <a:rPr lang="en-US" dirty="0" smtClean="0"/>
              <a:t>Measure </a:t>
            </a:r>
            <a:r>
              <a:rPr lang="en-US" dirty="0"/>
              <a:t>the anti-inflammatory activity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aspirin   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and hydrocortisone (cortisol) </a:t>
            </a:r>
            <a:r>
              <a:rPr lang="en-US" dirty="0" smtClean="0"/>
              <a:t>with </a:t>
            </a:r>
            <a:r>
              <a:rPr lang="en-US" dirty="0"/>
              <a:t>different </a:t>
            </a:r>
            <a:r>
              <a:rPr lang="en-US" dirty="0" smtClean="0"/>
              <a:t>doses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1772816"/>
            <a:ext cx="1962885" cy="2304256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3133" y="2780928"/>
            <a:ext cx="4017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70C0"/>
                </a:solidFill>
              </a:rPr>
              <a:t>Equipment</a:t>
            </a:r>
            <a:r>
              <a:rPr lang="en-US" sz="2800" dirty="0"/>
              <a:t> : </a:t>
            </a:r>
            <a:r>
              <a:rPr lang="en-US" dirty="0" smtClean="0"/>
              <a:t>Plethysmometer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79512" y="188640"/>
            <a:ext cx="872404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 b="1" u="sng" dirty="0">
                <a:solidFill>
                  <a:schemeClr val="accent2"/>
                </a:solidFill>
              </a:rPr>
              <a:t>Procedure :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n-US" dirty="0"/>
              <a:t>1- select 5 rats </a:t>
            </a:r>
          </a:p>
          <a:p>
            <a:pPr eaLnBrk="1" hangingPunct="1"/>
            <a:r>
              <a:rPr lang="en-US" dirty="0"/>
              <a:t>2- inject  each rat 1 ml </a:t>
            </a:r>
            <a:r>
              <a:rPr lang="en-US" dirty="0">
                <a:solidFill>
                  <a:srgbClr val="FF0000"/>
                </a:solidFill>
              </a:rPr>
              <a:t>urethane</a:t>
            </a:r>
            <a:r>
              <a:rPr lang="en-US" dirty="0"/>
              <a:t> for anesthesia.</a:t>
            </a:r>
          </a:p>
          <a:p>
            <a:pPr eaLnBrk="1" hangingPunct="1"/>
            <a:r>
              <a:rPr lang="en-US" dirty="0"/>
              <a:t>3- select one as control and inject the rest of them </a:t>
            </a:r>
            <a:r>
              <a:rPr lang="en-US" dirty="0" smtClean="0"/>
              <a:t>Intraperitoneal (IP)</a:t>
            </a:r>
            <a:endParaRPr lang="en-US" dirty="0"/>
          </a:p>
          <a:p>
            <a:pPr eaLnBrk="1" hangingPunct="1"/>
            <a:r>
              <a:rPr lang="en-US" dirty="0"/>
              <a:t>  rat 1 &gt;&gt;&gt; control</a:t>
            </a:r>
          </a:p>
          <a:p>
            <a:pPr eaLnBrk="1" hangingPunct="1"/>
            <a:r>
              <a:rPr lang="en-US" dirty="0"/>
              <a:t>  rat 2 &gt;&gt;&gt; 40 mg/kg </a:t>
            </a:r>
            <a:r>
              <a:rPr lang="en-US" dirty="0" smtClean="0">
                <a:solidFill>
                  <a:srgbClr val="FF0000"/>
                </a:solidFill>
              </a:rPr>
              <a:t>aspirin 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/>
              <a:t>  rat 3 &gt;&gt;&gt; 80 mg/kg </a:t>
            </a:r>
            <a:r>
              <a:rPr lang="en-US" dirty="0" smtClean="0">
                <a:solidFill>
                  <a:srgbClr val="FF0000"/>
                </a:solidFill>
              </a:rPr>
              <a:t>aspirin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/>
              <a:t>  rat 4 &gt;&gt;&gt; 20 mg/kg </a:t>
            </a:r>
            <a:r>
              <a:rPr lang="en-US" dirty="0">
                <a:solidFill>
                  <a:srgbClr val="FF0000"/>
                </a:solidFill>
              </a:rPr>
              <a:t>hydrocortisone </a:t>
            </a:r>
          </a:p>
          <a:p>
            <a:pPr eaLnBrk="1" hangingPunct="1"/>
            <a:r>
              <a:rPr lang="en-US" dirty="0"/>
              <a:t>  rat 5 &gt;&gt;&gt; 40 mg/kg </a:t>
            </a:r>
            <a:r>
              <a:rPr lang="en-US" dirty="0" smtClean="0">
                <a:solidFill>
                  <a:srgbClr val="FF0000"/>
                </a:solidFill>
              </a:rPr>
              <a:t>hydrocortisone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4- after 1 </a:t>
            </a:r>
            <a:r>
              <a:rPr lang="en-US" dirty="0" smtClean="0"/>
              <a:t>hr. </a:t>
            </a:r>
            <a:r>
              <a:rPr lang="en-US" dirty="0"/>
              <a:t>, inject 0.1 ml </a:t>
            </a:r>
            <a:r>
              <a:rPr lang="en-US" dirty="0">
                <a:solidFill>
                  <a:srgbClr val="FF0000"/>
                </a:solidFill>
              </a:rPr>
              <a:t>formalin</a:t>
            </a:r>
            <a:r>
              <a:rPr lang="en-US" dirty="0"/>
              <a:t> in each rat </a:t>
            </a:r>
            <a:r>
              <a:rPr lang="en-US" dirty="0" smtClean="0"/>
              <a:t> into</a:t>
            </a:r>
            <a:endParaRPr lang="en-US" dirty="0"/>
          </a:p>
          <a:p>
            <a:pPr eaLnBrk="1" hangingPunct="1"/>
            <a:r>
              <a:rPr lang="en-US" dirty="0"/>
              <a:t> their paws &gt;&gt;&gt; </a:t>
            </a:r>
            <a:r>
              <a:rPr lang="en-US" u="sng" dirty="0"/>
              <a:t>to induce inflammation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5- after 1 </a:t>
            </a:r>
            <a:r>
              <a:rPr lang="en-US" dirty="0" smtClean="0"/>
              <a:t>hr. </a:t>
            </a:r>
            <a:r>
              <a:rPr lang="en-US" dirty="0"/>
              <a:t>, take the reading using the </a:t>
            </a:r>
            <a:r>
              <a:rPr lang="en-US" dirty="0" smtClean="0"/>
              <a:t>plethysmometer </a:t>
            </a:r>
            <a:r>
              <a:rPr lang="en-US" dirty="0"/>
              <a:t>of each</a:t>
            </a:r>
          </a:p>
          <a:p>
            <a:pPr eaLnBrk="1" hangingPunct="1"/>
            <a:r>
              <a:rPr lang="en-US" dirty="0"/>
              <a:t> rat paw ( right and left </a:t>
            </a:r>
            <a:r>
              <a:rPr lang="en-US" dirty="0" smtClean="0"/>
              <a:t>).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6- calculate the inflammation and response % for each drug. </a:t>
            </a:r>
          </a:p>
        </p:txBody>
      </p:sp>
    </p:spTree>
    <p:extLst>
      <p:ext uri="{BB962C8B-B14F-4D97-AF65-F5344CB8AC3E}">
        <p14:creationId xmlns:p14="http://schemas.microsoft.com/office/powerpoint/2010/main" val="1334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0" y="202754"/>
            <a:ext cx="7149480" cy="6389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Restraint of mouse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64807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b="1" u="sng" dirty="0" smtClean="0">
                <a:solidFill>
                  <a:srgbClr val="FF0000"/>
                </a:solidFill>
              </a:rPr>
              <a:t>Tail </a:t>
            </a:r>
            <a:r>
              <a:rPr lang="en-US" sz="2400" b="1" u="sng" dirty="0">
                <a:solidFill>
                  <a:srgbClr val="FF0000"/>
                </a:solidFill>
              </a:rPr>
              <a:t>Restraint 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u="sng" dirty="0" smtClean="0"/>
              <a:t>Used for </a:t>
            </a:r>
            <a:r>
              <a:rPr lang="en-US" sz="2000" b="1" dirty="0" smtClean="0"/>
              <a:t>: </a:t>
            </a:r>
            <a:endParaRPr lang="en-US" b="1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transferring </a:t>
            </a:r>
            <a:r>
              <a:rPr lang="en-US" sz="2400" dirty="0"/>
              <a:t>animals from cage to cage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7853" y="213895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B. Scruff Restraint  </a:t>
            </a:r>
          </a:p>
          <a:p>
            <a:endParaRPr lang="en-US" sz="2000" b="1" u="sng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Used for 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     </a:t>
            </a:r>
            <a:r>
              <a:rPr lang="en-US" sz="2400" dirty="0" smtClean="0"/>
              <a:t>Injections </a:t>
            </a:r>
            <a:endParaRPr lang="ar-SA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blood withdrawal</a:t>
            </a:r>
            <a:r>
              <a:rPr lang="en-US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579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Intraperitoneal</a:t>
            </a:r>
            <a:r>
              <a:rPr lang="en-US" b="1" dirty="0" smtClean="0">
                <a:solidFill>
                  <a:srgbClr val="FF0000"/>
                </a:solidFill>
              </a:rPr>
              <a:t> Injections  (  IP 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-   Restrain the mouse by the scruff method.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7767" y="3893281"/>
            <a:ext cx="23695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Injection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93281"/>
            <a:ext cx="81003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6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5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342607"/>
              </p:ext>
            </p:extLst>
          </p:nvPr>
        </p:nvGraphicFramePr>
        <p:xfrm>
          <a:off x="107504" y="757808"/>
          <a:ext cx="8856984" cy="2743200"/>
        </p:xfrm>
        <a:graphic>
          <a:graphicData uri="http://schemas.openxmlformats.org/drawingml/2006/table">
            <a:tbl>
              <a:tblPr rtl="1">
                <a:tableStyleId>{2D5ABB26-0587-4C30-8999-92F81FD0307C}</a:tableStyleId>
              </a:tblPr>
              <a:tblGrid>
                <a:gridCol w="1771738"/>
                <a:gridCol w="1938786"/>
                <a:gridCol w="1333484"/>
                <a:gridCol w="1444963"/>
                <a:gridCol w="236801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Response%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inflammation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RP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LP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Dose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----------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control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T1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mg/kg asp.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T2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 mg/kg asp.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T3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 mg/kg hydro.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T4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mg/kg hydro.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47" name="TextBox 3"/>
          <p:cNvSpPr txBox="1">
            <a:spLocks noChangeArrowheads="1"/>
          </p:cNvSpPr>
          <p:nvPr/>
        </p:nvSpPr>
        <p:spPr bwMode="auto">
          <a:xfrm>
            <a:off x="2195736" y="3918311"/>
            <a:ext cx="3164456" cy="46166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Inflammation = </a:t>
            </a:r>
            <a:r>
              <a:rPr lang="en-US" dirty="0" smtClean="0"/>
              <a:t>LP </a:t>
            </a:r>
            <a:r>
              <a:rPr lang="en-US" dirty="0"/>
              <a:t>- </a:t>
            </a:r>
            <a:r>
              <a:rPr lang="en-US" dirty="0" smtClean="0"/>
              <a:t>RP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23928" y="5373216"/>
                <a:ext cx="503673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Response %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𝑪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 − 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𝑻</m:t>
                        </m:r>
                        <m:r>
                          <a:rPr lang="en-US" sz="2800" b="1" i="1" smtClean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𝟏𝟎𝟎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373216"/>
                <a:ext cx="5036733" cy="71468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542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/>
          <p:cNvCxnSpPr>
            <a:stCxn id="25647" idx="3"/>
          </p:cNvCxnSpPr>
          <p:nvPr/>
        </p:nvCxnSpPr>
        <p:spPr>
          <a:xfrm flipV="1">
            <a:off x="5360192" y="3573047"/>
            <a:ext cx="583856" cy="57609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5400000" flipH="1" flipV="1">
            <a:off x="6624228" y="3753036"/>
            <a:ext cx="1656184" cy="158417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5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01311" y="5518458"/>
            <a:ext cx="7897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/>
              <a:t> Response </a:t>
            </a:r>
            <a:r>
              <a:rPr lang="en-US" sz="2800" b="1" dirty="0" smtClean="0"/>
              <a:t>%                 Anti-inflammatory </a:t>
            </a:r>
            <a:r>
              <a:rPr lang="en-US" sz="2800" b="1" dirty="0"/>
              <a:t>activity </a:t>
            </a:r>
          </a:p>
        </p:txBody>
      </p:sp>
      <p:sp>
        <p:nvSpPr>
          <p:cNvPr id="3" name="Up Arrow 9"/>
          <p:cNvSpPr>
            <a:spLocks noChangeArrowheads="1"/>
          </p:cNvSpPr>
          <p:nvPr/>
        </p:nvSpPr>
        <p:spPr bwMode="auto">
          <a:xfrm>
            <a:off x="327355" y="5373216"/>
            <a:ext cx="399689" cy="668462"/>
          </a:xfrm>
          <a:prstGeom prst="up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" name="Up Arrow 9"/>
          <p:cNvSpPr>
            <a:spLocks noChangeArrowheads="1"/>
          </p:cNvSpPr>
          <p:nvPr/>
        </p:nvSpPr>
        <p:spPr bwMode="auto">
          <a:xfrm>
            <a:off x="3821362" y="5341121"/>
            <a:ext cx="399689" cy="668462"/>
          </a:xfrm>
          <a:prstGeom prst="up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" name="Up Arrow 9"/>
          <p:cNvSpPr>
            <a:spLocks noChangeArrowheads="1"/>
          </p:cNvSpPr>
          <p:nvPr/>
        </p:nvSpPr>
        <p:spPr bwMode="auto">
          <a:xfrm rot="5400000">
            <a:off x="3253525" y="5441746"/>
            <a:ext cx="302135" cy="833538"/>
          </a:xfrm>
          <a:prstGeom prst="upArrow">
            <a:avLst>
              <a:gd name="adj1" fmla="val 24003"/>
              <a:gd name="adj2" fmla="val 42201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37192"/>
              </p:ext>
            </p:extLst>
          </p:nvPr>
        </p:nvGraphicFramePr>
        <p:xfrm>
          <a:off x="251520" y="332656"/>
          <a:ext cx="8712967" cy="1828800"/>
        </p:xfrm>
        <a:graphic>
          <a:graphicData uri="http://schemas.openxmlformats.org/drawingml/2006/table">
            <a:tbl>
              <a:tblPr rtl="1">
                <a:tableStyleId>{2D5ABB26-0587-4C30-8999-92F81FD0307C}</a:tableStyleId>
              </a:tblPr>
              <a:tblGrid>
                <a:gridCol w="1871954"/>
                <a:gridCol w="1871954"/>
                <a:gridCol w="1287518"/>
                <a:gridCol w="1395155"/>
                <a:gridCol w="2286386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Response%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inflammation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RP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LP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Dose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---------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0.53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control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37.74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smtClean="0"/>
                        <a:t>0.33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mg/kg asp.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69.81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smtClean="0"/>
                        <a:t>0.16</a:t>
                      </a:r>
                      <a:endParaRPr kumimoji="0" lang="ar-S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mg/kg hydro.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35791" y="2276872"/>
            <a:ext cx="3828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Inflammation for 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Control ((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)) :       1.55-1.02 = </a:t>
            </a:r>
            <a:r>
              <a:rPr lang="en-US" dirty="0" smtClean="0">
                <a:solidFill>
                  <a:srgbClr val="FF0000"/>
                </a:solidFill>
              </a:rPr>
              <a:t>0.53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/>
              <a:t>Asprirn</a:t>
            </a:r>
            <a:r>
              <a:rPr lang="en-US" dirty="0" smtClean="0"/>
              <a:t> :                1.53- 1.2 = </a:t>
            </a:r>
            <a:r>
              <a:rPr lang="en-US" dirty="0" smtClean="0">
                <a:solidFill>
                  <a:srgbClr val="0070C0"/>
                </a:solidFill>
              </a:rPr>
              <a:t>0.33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Hydrocortisone : 1.41-1.25 = </a:t>
            </a:r>
            <a:r>
              <a:rPr lang="en-US" dirty="0" smtClean="0">
                <a:solidFill>
                  <a:srgbClr val="00B050"/>
                </a:solidFill>
              </a:rPr>
              <a:t>0.16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22784" y="2780928"/>
            <a:ext cx="2421881" cy="36933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/>
              <a:t>Inflammation = </a:t>
            </a:r>
            <a:r>
              <a:rPr lang="en-US" sz="1800" dirty="0" smtClean="0"/>
              <a:t>LP </a:t>
            </a:r>
            <a:r>
              <a:rPr lang="en-US" sz="1800" dirty="0"/>
              <a:t>- </a:t>
            </a:r>
            <a:r>
              <a:rPr lang="en-US" sz="1800" dirty="0" smtClean="0"/>
              <a:t>RP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8776" y="4149080"/>
                <a:ext cx="316452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Response %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  <m:r>
                          <a:rPr lang="en-US" b="1" i="1" smtClean="0">
                            <a:latin typeface="Cambria Math"/>
                          </a:rPr>
                          <m:t>  −  </m:t>
                        </m:r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  <m:r>
                          <a:rPr lang="en-US" b="1" i="1" smtClean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𝟏𝟎𝟎</m:t>
                    </m:r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76" y="4149080"/>
                <a:ext cx="3164525" cy="49244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541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31157" y="3887663"/>
                <a:ext cx="5036733" cy="443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Response % of aspirin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53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 −  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33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53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100</m:t>
                    </m:r>
                    <m:r>
                      <a:rPr lang="en-US" sz="1600" b="0" i="1" smtClean="0">
                        <a:latin typeface="Cambria Math"/>
                      </a:rPr>
                      <m:t> =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37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74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157" y="3887663"/>
                <a:ext cx="5036733" cy="44364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05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62317" y="4419699"/>
                <a:ext cx="5036733" cy="443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Response % of hydro.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53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 −  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53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100</m:t>
                    </m:r>
                    <m:r>
                      <a:rPr lang="en-US" sz="1600" b="0" i="1" smtClean="0">
                        <a:latin typeface="Cambria Math"/>
                      </a:rPr>
                      <m:t> =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69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81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17" y="4419699"/>
                <a:ext cx="5036733" cy="44364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05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22784" y="5229200"/>
            <a:ext cx="8625680" cy="829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218656" cy="4291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22973"/>
            <a:ext cx="2218556" cy="2218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58" y="4414392"/>
            <a:ext cx="632460" cy="1783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00" y="4745274"/>
            <a:ext cx="2281979" cy="15175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40266" y="1555097"/>
            <a:ext cx="51219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Local Anesthetics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74" y="3815857"/>
            <a:ext cx="1777109" cy="11154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37492" y="0"/>
            <a:ext cx="2127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Lab# 5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2790" y="2497379"/>
            <a:ext cx="20521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PHL 322</a:t>
            </a:r>
          </a:p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PHL 326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647283"/>
            <a:ext cx="1988840" cy="1988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60755"/>
            <a:ext cx="924548" cy="886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04" y="4654219"/>
            <a:ext cx="2058070" cy="17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273422"/>
            <a:ext cx="527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Local Anesthesia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4941168"/>
            <a:ext cx="48681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Local Anesthetic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(LA)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408" y="273422"/>
            <a:ext cx="347748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 the </a:t>
            </a:r>
            <a:r>
              <a:rPr lang="en-US" b="1" u="sng" dirty="0" smtClean="0">
                <a:solidFill>
                  <a:srgbClr val="FF0000"/>
                </a:solidFill>
              </a:rPr>
              <a:t>condition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that results when sensory transmission (action potential) from a local area of the body to the CNS is </a:t>
            </a:r>
            <a:r>
              <a:rPr lang="en-US" b="1" u="sng" dirty="0" smtClean="0">
                <a:solidFill>
                  <a:schemeClr val="tx1"/>
                </a:solidFill>
              </a:rPr>
              <a:t>blockade  </a:t>
            </a:r>
            <a:endParaRPr lang="ar-SA" b="1" u="sng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80112" y="5085184"/>
            <a:ext cx="3312368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 a </a:t>
            </a:r>
            <a:r>
              <a:rPr lang="en-US" b="1" u="sng" dirty="0" smtClean="0">
                <a:solidFill>
                  <a:srgbClr val="FF0000"/>
                </a:solidFill>
              </a:rPr>
              <a:t>drug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that causes reversible local anesthesia and a loss of nociception.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>
            <a:stCxn id="3" idx="0"/>
            <a:endCxn id="2" idx="2"/>
          </p:cNvCxnSpPr>
          <p:nvPr/>
        </p:nvCxnSpPr>
        <p:spPr>
          <a:xfrm rot="5400000" flipH="1" flipV="1">
            <a:off x="2570934" y="1455418"/>
            <a:ext cx="3744416" cy="3227084"/>
          </a:xfrm>
          <a:prstGeom prst="curvedConnector3">
            <a:avLst/>
          </a:prstGeom>
          <a:ln>
            <a:headEnd type="oval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87824" y="2708920"/>
            <a:ext cx="2670283" cy="92333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perspectiveHeroicExtremeRightFacing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Caused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8670" y="1858617"/>
            <a:ext cx="248093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Block nerve conduction of sensory impulse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 flipH="1">
            <a:off x="1742592" y="1497558"/>
            <a:ext cx="82556" cy="3610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017" y="1988840"/>
            <a:ext cx="8424936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LAs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block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voltage-dependent sodium channels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(at axon) and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reduce the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influx of sodium ions, thereby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sz="2800" u="sng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preventing </a:t>
            </a:r>
            <a:r>
              <a:rPr lang="en-US" sz="2800" u="sng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depolarization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of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the membrane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and blocking conduction of the action potential</a:t>
            </a:r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.</a:t>
            </a:r>
            <a:endParaRPr lang="ar-SA" sz="1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011" y="332656"/>
            <a:ext cx="1669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3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284" y="332656"/>
            <a:ext cx="84969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/>
              <a:t>The commonly used LA are </a:t>
            </a:r>
            <a:r>
              <a:rPr lang="en-US" sz="2000" b="1" u="sng" dirty="0"/>
              <a:t>weak base </a:t>
            </a:r>
            <a:r>
              <a:rPr lang="en-US" sz="2000" dirty="0"/>
              <a:t>with at least 1 </a:t>
            </a:r>
            <a:r>
              <a:rPr lang="en-US" sz="2000" dirty="0" err="1"/>
              <a:t>ionizable</a:t>
            </a:r>
            <a:r>
              <a:rPr lang="en-US" sz="2000" dirty="0"/>
              <a:t> amine function that can become charged through the gain of a proton.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09184" y="1556792"/>
            <a:ext cx="2098920" cy="838228"/>
            <a:chOff x="1043608" y="2420888"/>
            <a:chExt cx="2098920" cy="838228"/>
          </a:xfrm>
        </p:grpSpPr>
        <p:sp>
          <p:nvSpPr>
            <p:cNvPr id="5" name="Rectangle 4"/>
            <p:cNvSpPr/>
            <p:nvPr/>
          </p:nvSpPr>
          <p:spPr>
            <a:xfrm>
              <a:off x="1043608" y="2564904"/>
              <a:ext cx="792088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Drug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+  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52999" y="2786452"/>
              <a:ext cx="648072" cy="60960"/>
              <a:chOff x="0" y="0"/>
              <a:chExt cx="487680" cy="6096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0" y="0"/>
                <a:ext cx="449580" cy="0"/>
              </a:xfrm>
              <a:prstGeom prst="straightConnector1">
                <a:avLst/>
              </a:prstGeom>
              <a:ln cap="flat"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8100" y="60960"/>
                <a:ext cx="449580" cy="0"/>
              </a:xfrm>
              <a:prstGeom prst="straightConnector1">
                <a:avLst/>
              </a:prstGeom>
              <a:ln cap="flat"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>
              <a:off x="1752999" y="2420888"/>
              <a:ext cx="792088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+H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+  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0440" y="2534424"/>
              <a:ext cx="792088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Drug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2999" y="2755060"/>
              <a:ext cx="792088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-H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  </a:t>
              </a:r>
              <a:endParaRPr lang="ar-SA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02085" y="2801174"/>
            <a:ext cx="4690730" cy="1391768"/>
            <a:chOff x="323528" y="3873436"/>
            <a:chExt cx="4690730" cy="1391768"/>
          </a:xfrm>
        </p:grpSpPr>
        <p:pic>
          <p:nvPicPr>
            <p:cNvPr id="13" name="Picture 12" descr="File:Bupivacaine skeletal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927442"/>
              <a:ext cx="1800199" cy="1337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Plus 13"/>
            <p:cNvSpPr/>
            <p:nvPr/>
          </p:nvSpPr>
          <p:spPr>
            <a:xfrm>
              <a:off x="1547664" y="4293096"/>
              <a:ext cx="144016" cy="126014"/>
            </a:xfrm>
            <a:prstGeom prst="mathPl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91680" y="4488311"/>
              <a:ext cx="144016" cy="10801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763688" y="4653136"/>
              <a:ext cx="432048" cy="200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+  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 descr="File:Bupivacaine skeletal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59" y="3873436"/>
              <a:ext cx="1800199" cy="1337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2128748" y="4069197"/>
              <a:ext cx="1291123" cy="838228"/>
              <a:chOff x="3270034" y="2223322"/>
              <a:chExt cx="792088" cy="83822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270034" y="2588886"/>
                <a:ext cx="648072" cy="60960"/>
                <a:chOff x="0" y="0"/>
                <a:chExt cx="487680" cy="60960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0" y="0"/>
                  <a:ext cx="449580" cy="0"/>
                </a:xfrm>
                <a:prstGeom prst="straightConnector1">
                  <a:avLst/>
                </a:prstGeom>
                <a:ln cap="flat">
                  <a:headEnd type="stealt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H="1">
                  <a:off x="38100" y="60960"/>
                  <a:ext cx="449580" cy="0"/>
                </a:xfrm>
                <a:prstGeom prst="straightConnector1">
                  <a:avLst/>
                </a:prstGeom>
                <a:ln cap="flat">
                  <a:headEnd type="stealt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ectangle 19"/>
              <p:cNvSpPr/>
              <p:nvPr/>
            </p:nvSpPr>
            <p:spPr>
              <a:xfrm>
                <a:off x="3270034" y="2223322"/>
                <a:ext cx="792088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+H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+  </a:t>
                </a:r>
                <a:endParaRPr lang="ar-S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70034" y="2557494"/>
                <a:ext cx="792088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-H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  </a:t>
                </a:r>
                <a:endParaRPr lang="ar-SA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Oval 23"/>
          <p:cNvSpPr/>
          <p:nvPr/>
        </p:nvSpPr>
        <p:spPr>
          <a:xfrm>
            <a:off x="3409184" y="3140968"/>
            <a:ext cx="396044" cy="38309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TextBox 24"/>
          <p:cNvSpPr txBox="1"/>
          <p:nvPr/>
        </p:nvSpPr>
        <p:spPr>
          <a:xfrm>
            <a:off x="2235097" y="2395020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Ionizable</a:t>
            </a:r>
            <a:r>
              <a:rPr lang="en-US" dirty="0" smtClean="0"/>
              <a:t> amine </a:t>
            </a:r>
            <a:endParaRPr lang="ar-SA" dirty="0"/>
          </a:p>
        </p:txBody>
      </p:sp>
      <p:sp>
        <p:nvSpPr>
          <p:cNvPr id="26" name="TextBox 25"/>
          <p:cNvSpPr txBox="1"/>
          <p:nvPr/>
        </p:nvSpPr>
        <p:spPr>
          <a:xfrm>
            <a:off x="1862675" y="4195486"/>
            <a:ext cx="233859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/>
              <a:t>the ionize (charged) form</a:t>
            </a:r>
            <a:endParaRPr lang="ar-SA" sz="1600" dirty="0"/>
          </a:p>
        </p:txBody>
      </p:sp>
      <p:cxnSp>
        <p:nvCxnSpPr>
          <p:cNvPr id="28" name="Straight Arrow Connector 27"/>
          <p:cNvCxnSpPr>
            <a:stCxn id="25" idx="2"/>
          </p:cNvCxnSpPr>
          <p:nvPr/>
        </p:nvCxnSpPr>
        <p:spPr>
          <a:xfrm>
            <a:off x="3171201" y="2764352"/>
            <a:ext cx="355020" cy="456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1947" y="4180097"/>
            <a:ext cx="34118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The </a:t>
            </a:r>
            <a:r>
              <a:rPr lang="en-US" sz="1600" dirty="0" err="1" smtClean="0"/>
              <a:t>Nonionize</a:t>
            </a:r>
            <a:r>
              <a:rPr lang="en-US" sz="1600" dirty="0" smtClean="0"/>
              <a:t> ( </a:t>
            </a:r>
            <a:r>
              <a:rPr lang="en-US" sz="1600" dirty="0"/>
              <a:t>uncharged) form</a:t>
            </a:r>
            <a:endParaRPr lang="ar-SA" sz="1600" dirty="0"/>
          </a:p>
        </p:txBody>
      </p:sp>
      <p:sp>
        <p:nvSpPr>
          <p:cNvPr id="32" name="Down Arrow 31"/>
          <p:cNvSpPr/>
          <p:nvPr/>
        </p:nvSpPr>
        <p:spPr>
          <a:xfrm>
            <a:off x="6300192" y="4534040"/>
            <a:ext cx="288032" cy="566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TextBox 32"/>
          <p:cNvSpPr txBox="1"/>
          <p:nvPr/>
        </p:nvSpPr>
        <p:spPr>
          <a:xfrm>
            <a:off x="5561278" y="5100573"/>
            <a:ext cx="1963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More lipid soluble </a:t>
            </a:r>
            <a:endParaRPr lang="ar-SA" dirty="0"/>
          </a:p>
        </p:txBody>
      </p:sp>
      <p:sp>
        <p:nvSpPr>
          <p:cNvPr id="34" name="TextBox 33"/>
          <p:cNvSpPr txBox="1"/>
          <p:nvPr/>
        </p:nvSpPr>
        <p:spPr>
          <a:xfrm>
            <a:off x="5292080" y="5895181"/>
            <a:ext cx="33123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It </a:t>
            </a:r>
            <a:r>
              <a:rPr lang="en-US" dirty="0"/>
              <a:t>will facilitate its penetration through the cell </a:t>
            </a:r>
            <a:r>
              <a:rPr lang="en-US" dirty="0" smtClean="0"/>
              <a:t>membrane (bilayer phospholipid) </a:t>
            </a:r>
            <a:endParaRPr lang="ar-SA" dirty="0"/>
          </a:p>
        </p:txBody>
      </p:sp>
      <p:sp>
        <p:nvSpPr>
          <p:cNvPr id="35" name="TextBox 34"/>
          <p:cNvSpPr txBox="1"/>
          <p:nvPr/>
        </p:nvSpPr>
        <p:spPr>
          <a:xfrm>
            <a:off x="28183" y="5285239"/>
            <a:ext cx="357902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Once the drug has penetrated the lipid barrier and reach its site of </a:t>
            </a:r>
            <a:r>
              <a:rPr lang="en-US" dirty="0" smtClean="0"/>
              <a:t>action (receptor) </a:t>
            </a:r>
            <a:r>
              <a:rPr lang="en-US" dirty="0"/>
              <a:t>it ionized and the ionized form is responsible for LA activity</a:t>
            </a:r>
          </a:p>
          <a:p>
            <a:pPr algn="l" rtl="0"/>
            <a:endParaRPr lang="ar-SA" dirty="0"/>
          </a:p>
        </p:txBody>
      </p:sp>
      <p:sp>
        <p:nvSpPr>
          <p:cNvPr id="36" name="Down Arrow 35"/>
          <p:cNvSpPr/>
          <p:nvPr/>
        </p:nvSpPr>
        <p:spPr>
          <a:xfrm>
            <a:off x="6300192" y="5469905"/>
            <a:ext cx="242611" cy="425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Left Arrow 36"/>
          <p:cNvSpPr/>
          <p:nvPr/>
        </p:nvSpPr>
        <p:spPr>
          <a:xfrm rot="883835">
            <a:off x="3679521" y="6078242"/>
            <a:ext cx="1473943" cy="2635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Up-Down Arrow 37"/>
          <p:cNvSpPr/>
          <p:nvPr/>
        </p:nvSpPr>
        <p:spPr>
          <a:xfrm>
            <a:off x="2302085" y="4653136"/>
            <a:ext cx="181683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71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923928" y="3749250"/>
            <a:ext cx="792088" cy="2160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Drug</a:t>
            </a:r>
            <a:r>
              <a:rPr lang="en-US" sz="1200" dirty="0" smtClean="0">
                <a:solidFill>
                  <a:schemeClr val="tx1"/>
                </a:solidFill>
              </a:rPr>
              <a:t>+</a:t>
            </a:r>
            <a:endParaRPr lang="ar-SA" sz="14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6854" y="1808020"/>
            <a:ext cx="7858405" cy="2596029"/>
            <a:chOff x="546854" y="1808020"/>
            <a:chExt cx="7858405" cy="2596029"/>
          </a:xfrm>
        </p:grpSpPr>
        <p:grpSp>
          <p:nvGrpSpPr>
            <p:cNvPr id="8" name="Group 7"/>
            <p:cNvGrpSpPr/>
            <p:nvPr/>
          </p:nvGrpSpPr>
          <p:grpSpPr>
            <a:xfrm>
              <a:off x="5580112" y="2203748"/>
              <a:ext cx="2825147" cy="1945332"/>
              <a:chOff x="5364088" y="2203748"/>
              <a:chExt cx="2825147" cy="1945332"/>
            </a:xfrm>
          </p:grpSpPr>
          <p:sp>
            <p:nvSpPr>
              <p:cNvPr id="3" name="Flowchart: Predefined Process 2"/>
              <p:cNvSpPr/>
              <p:nvPr/>
            </p:nvSpPr>
            <p:spPr>
              <a:xfrm rot="5400000">
                <a:off x="5796136" y="1772816"/>
                <a:ext cx="1944216" cy="2808312"/>
              </a:xfrm>
              <a:prstGeom prst="flowChartPredefined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380923" y="3861048"/>
                <a:ext cx="2808312" cy="2880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364696" y="2203748"/>
                <a:ext cx="2808312" cy="28914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6854" y="2204864"/>
              <a:ext cx="2815614" cy="1944216"/>
              <a:chOff x="539552" y="2204864"/>
              <a:chExt cx="2815614" cy="1944216"/>
            </a:xfrm>
          </p:grpSpPr>
          <p:sp>
            <p:nvSpPr>
              <p:cNvPr id="2" name="Flowchart: Predefined Process 1"/>
              <p:cNvSpPr/>
              <p:nvPr/>
            </p:nvSpPr>
            <p:spPr>
              <a:xfrm rot="5400000">
                <a:off x="971600" y="1772816"/>
                <a:ext cx="1944216" cy="2808312"/>
              </a:xfrm>
              <a:prstGeom prst="flowChartPredefined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39552" y="2204864"/>
                <a:ext cx="2808312" cy="2880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46854" y="3861048"/>
                <a:ext cx="2808312" cy="2880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2548804" y="1838131"/>
              <a:ext cx="1727515" cy="2565918"/>
            </a:xfrm>
            <a:custGeom>
              <a:avLst/>
              <a:gdLst>
                <a:gd name="connsiteX0" fmla="*/ 269041 w 1727515"/>
                <a:gd name="connsiteY0" fmla="*/ 27991 h 2565918"/>
                <a:gd name="connsiteX1" fmla="*/ 231718 w 1727515"/>
                <a:gd name="connsiteY1" fmla="*/ 74645 h 2565918"/>
                <a:gd name="connsiteX2" fmla="*/ 194396 w 1727515"/>
                <a:gd name="connsiteY2" fmla="*/ 83975 h 2565918"/>
                <a:gd name="connsiteX3" fmla="*/ 175735 w 1727515"/>
                <a:gd name="connsiteY3" fmla="*/ 111967 h 2565918"/>
                <a:gd name="connsiteX4" fmla="*/ 147743 w 1727515"/>
                <a:gd name="connsiteY4" fmla="*/ 139959 h 2565918"/>
                <a:gd name="connsiteX5" fmla="*/ 129082 w 1727515"/>
                <a:gd name="connsiteY5" fmla="*/ 167951 h 2565918"/>
                <a:gd name="connsiteX6" fmla="*/ 91759 w 1727515"/>
                <a:gd name="connsiteY6" fmla="*/ 214604 h 2565918"/>
                <a:gd name="connsiteX7" fmla="*/ 63767 w 1727515"/>
                <a:gd name="connsiteY7" fmla="*/ 279918 h 2565918"/>
                <a:gd name="connsiteX8" fmla="*/ 45106 w 1727515"/>
                <a:gd name="connsiteY8" fmla="*/ 335902 h 2565918"/>
                <a:gd name="connsiteX9" fmla="*/ 35776 w 1727515"/>
                <a:gd name="connsiteY9" fmla="*/ 363893 h 2565918"/>
                <a:gd name="connsiteX10" fmla="*/ 17114 w 1727515"/>
                <a:gd name="connsiteY10" fmla="*/ 382555 h 2565918"/>
                <a:gd name="connsiteX11" fmla="*/ 17114 w 1727515"/>
                <a:gd name="connsiteY11" fmla="*/ 671804 h 2565918"/>
                <a:gd name="connsiteX12" fmla="*/ 54437 w 1727515"/>
                <a:gd name="connsiteY12" fmla="*/ 709126 h 2565918"/>
                <a:gd name="connsiteX13" fmla="*/ 82429 w 1727515"/>
                <a:gd name="connsiteY13" fmla="*/ 727787 h 2565918"/>
                <a:gd name="connsiteX14" fmla="*/ 138412 w 1727515"/>
                <a:gd name="connsiteY14" fmla="*/ 746449 h 2565918"/>
                <a:gd name="connsiteX15" fmla="*/ 166404 w 1727515"/>
                <a:gd name="connsiteY15" fmla="*/ 755779 h 2565918"/>
                <a:gd name="connsiteX16" fmla="*/ 203727 w 1727515"/>
                <a:gd name="connsiteY16" fmla="*/ 774440 h 2565918"/>
                <a:gd name="connsiteX17" fmla="*/ 241049 w 1727515"/>
                <a:gd name="connsiteY17" fmla="*/ 802432 h 2565918"/>
                <a:gd name="connsiteX18" fmla="*/ 269041 w 1727515"/>
                <a:gd name="connsiteY18" fmla="*/ 821093 h 2565918"/>
                <a:gd name="connsiteX19" fmla="*/ 334355 w 1727515"/>
                <a:gd name="connsiteY19" fmla="*/ 886408 h 2565918"/>
                <a:gd name="connsiteX20" fmla="*/ 353016 w 1727515"/>
                <a:gd name="connsiteY20" fmla="*/ 923730 h 2565918"/>
                <a:gd name="connsiteX21" fmla="*/ 371678 w 1727515"/>
                <a:gd name="connsiteY21" fmla="*/ 942391 h 2565918"/>
                <a:gd name="connsiteX22" fmla="*/ 381008 w 1727515"/>
                <a:gd name="connsiteY22" fmla="*/ 979714 h 2565918"/>
                <a:gd name="connsiteX23" fmla="*/ 390339 w 1727515"/>
                <a:gd name="connsiteY23" fmla="*/ 1007706 h 2565918"/>
                <a:gd name="connsiteX24" fmla="*/ 381008 w 1727515"/>
                <a:gd name="connsiteY24" fmla="*/ 1240971 h 2565918"/>
                <a:gd name="connsiteX25" fmla="*/ 343686 w 1727515"/>
                <a:gd name="connsiteY25" fmla="*/ 1296955 h 2565918"/>
                <a:gd name="connsiteX26" fmla="*/ 315694 w 1727515"/>
                <a:gd name="connsiteY26" fmla="*/ 1371600 h 2565918"/>
                <a:gd name="connsiteX27" fmla="*/ 287702 w 1727515"/>
                <a:gd name="connsiteY27" fmla="*/ 1418253 h 2565918"/>
                <a:gd name="connsiteX28" fmla="*/ 259710 w 1727515"/>
                <a:gd name="connsiteY28" fmla="*/ 1492898 h 2565918"/>
                <a:gd name="connsiteX29" fmla="*/ 241049 w 1727515"/>
                <a:gd name="connsiteY29" fmla="*/ 1567542 h 2565918"/>
                <a:gd name="connsiteX30" fmla="*/ 222388 w 1727515"/>
                <a:gd name="connsiteY30" fmla="*/ 1670179 h 2565918"/>
                <a:gd name="connsiteX31" fmla="*/ 213057 w 1727515"/>
                <a:gd name="connsiteY31" fmla="*/ 1707502 h 2565918"/>
                <a:gd name="connsiteX32" fmla="*/ 222388 w 1727515"/>
                <a:gd name="connsiteY32" fmla="*/ 1791477 h 2565918"/>
                <a:gd name="connsiteX33" fmla="*/ 269041 w 1727515"/>
                <a:gd name="connsiteY33" fmla="*/ 1800808 h 2565918"/>
                <a:gd name="connsiteX34" fmla="*/ 325025 w 1727515"/>
                <a:gd name="connsiteY34" fmla="*/ 1819469 h 2565918"/>
                <a:gd name="connsiteX35" fmla="*/ 362347 w 1727515"/>
                <a:gd name="connsiteY35" fmla="*/ 1884783 h 2565918"/>
                <a:gd name="connsiteX36" fmla="*/ 334355 w 1727515"/>
                <a:gd name="connsiteY36" fmla="*/ 2024742 h 2565918"/>
                <a:gd name="connsiteX37" fmla="*/ 315694 w 1727515"/>
                <a:gd name="connsiteY37" fmla="*/ 2090057 h 2565918"/>
                <a:gd name="connsiteX38" fmla="*/ 306363 w 1727515"/>
                <a:gd name="connsiteY38" fmla="*/ 2118049 h 2565918"/>
                <a:gd name="connsiteX39" fmla="*/ 315694 w 1727515"/>
                <a:gd name="connsiteY39" fmla="*/ 2230016 h 2565918"/>
                <a:gd name="connsiteX40" fmla="*/ 371678 w 1727515"/>
                <a:gd name="connsiteY40" fmla="*/ 2304661 h 2565918"/>
                <a:gd name="connsiteX41" fmla="*/ 381008 w 1727515"/>
                <a:gd name="connsiteY41" fmla="*/ 2332653 h 2565918"/>
                <a:gd name="connsiteX42" fmla="*/ 446323 w 1727515"/>
                <a:gd name="connsiteY42" fmla="*/ 2416628 h 2565918"/>
                <a:gd name="connsiteX43" fmla="*/ 474314 w 1727515"/>
                <a:gd name="connsiteY43" fmla="*/ 2472612 h 2565918"/>
                <a:gd name="connsiteX44" fmla="*/ 492976 w 1727515"/>
                <a:gd name="connsiteY44" fmla="*/ 2491273 h 2565918"/>
                <a:gd name="connsiteX45" fmla="*/ 511637 w 1727515"/>
                <a:gd name="connsiteY45" fmla="*/ 2519265 h 2565918"/>
                <a:gd name="connsiteX46" fmla="*/ 539629 w 1727515"/>
                <a:gd name="connsiteY46" fmla="*/ 2528596 h 2565918"/>
                <a:gd name="connsiteX47" fmla="*/ 567620 w 1727515"/>
                <a:gd name="connsiteY47" fmla="*/ 2547257 h 2565918"/>
                <a:gd name="connsiteX48" fmla="*/ 623604 w 1727515"/>
                <a:gd name="connsiteY48" fmla="*/ 2565918 h 2565918"/>
                <a:gd name="connsiteX49" fmla="*/ 884861 w 1727515"/>
                <a:gd name="connsiteY49" fmla="*/ 2556587 h 2565918"/>
                <a:gd name="connsiteX50" fmla="*/ 931514 w 1727515"/>
                <a:gd name="connsiteY50" fmla="*/ 2537926 h 2565918"/>
                <a:gd name="connsiteX51" fmla="*/ 987498 w 1727515"/>
                <a:gd name="connsiteY51" fmla="*/ 2528596 h 2565918"/>
                <a:gd name="connsiteX52" fmla="*/ 1052812 w 1727515"/>
                <a:gd name="connsiteY52" fmla="*/ 2509934 h 2565918"/>
                <a:gd name="connsiteX53" fmla="*/ 1099465 w 1727515"/>
                <a:gd name="connsiteY53" fmla="*/ 2500604 h 2565918"/>
                <a:gd name="connsiteX54" fmla="*/ 1127457 w 1727515"/>
                <a:gd name="connsiteY54" fmla="*/ 2481942 h 2565918"/>
                <a:gd name="connsiteX55" fmla="*/ 1183441 w 1727515"/>
                <a:gd name="connsiteY55" fmla="*/ 2463281 h 2565918"/>
                <a:gd name="connsiteX56" fmla="*/ 1239425 w 1727515"/>
                <a:gd name="connsiteY56" fmla="*/ 2425959 h 2565918"/>
                <a:gd name="connsiteX57" fmla="*/ 1304739 w 1727515"/>
                <a:gd name="connsiteY57" fmla="*/ 2407298 h 2565918"/>
                <a:gd name="connsiteX58" fmla="*/ 1360723 w 1727515"/>
                <a:gd name="connsiteY58" fmla="*/ 2397967 h 2565918"/>
                <a:gd name="connsiteX59" fmla="*/ 1444698 w 1727515"/>
                <a:gd name="connsiteY59" fmla="*/ 2379306 h 2565918"/>
                <a:gd name="connsiteX60" fmla="*/ 1472690 w 1727515"/>
                <a:gd name="connsiteY60" fmla="*/ 2360645 h 2565918"/>
                <a:gd name="connsiteX61" fmla="*/ 1500682 w 1727515"/>
                <a:gd name="connsiteY61" fmla="*/ 2351314 h 2565918"/>
                <a:gd name="connsiteX62" fmla="*/ 1510012 w 1727515"/>
                <a:gd name="connsiteY62" fmla="*/ 2323322 h 2565918"/>
                <a:gd name="connsiteX63" fmla="*/ 1519343 w 1727515"/>
                <a:gd name="connsiteY63" fmla="*/ 2220685 h 2565918"/>
                <a:gd name="connsiteX64" fmla="*/ 1528674 w 1727515"/>
                <a:gd name="connsiteY64" fmla="*/ 2174032 h 2565918"/>
                <a:gd name="connsiteX65" fmla="*/ 1510012 w 1727515"/>
                <a:gd name="connsiteY65" fmla="*/ 2071396 h 2565918"/>
                <a:gd name="connsiteX66" fmla="*/ 1472690 w 1727515"/>
                <a:gd name="connsiteY66" fmla="*/ 2024742 h 2565918"/>
                <a:gd name="connsiteX67" fmla="*/ 1444698 w 1727515"/>
                <a:gd name="connsiteY67" fmla="*/ 2006081 h 2565918"/>
                <a:gd name="connsiteX68" fmla="*/ 1351392 w 1727515"/>
                <a:gd name="connsiteY68" fmla="*/ 1996751 h 2565918"/>
                <a:gd name="connsiteX69" fmla="*/ 1220763 w 1727515"/>
                <a:gd name="connsiteY69" fmla="*/ 1987420 h 2565918"/>
                <a:gd name="connsiteX70" fmla="*/ 1192772 w 1727515"/>
                <a:gd name="connsiteY70" fmla="*/ 1978089 h 2565918"/>
                <a:gd name="connsiteX71" fmla="*/ 1220763 w 1727515"/>
                <a:gd name="connsiteY71" fmla="*/ 1884783 h 2565918"/>
                <a:gd name="connsiteX72" fmla="*/ 1248755 w 1727515"/>
                <a:gd name="connsiteY72" fmla="*/ 1875453 h 2565918"/>
                <a:gd name="connsiteX73" fmla="*/ 1360723 w 1727515"/>
                <a:gd name="connsiteY73" fmla="*/ 1838130 h 2565918"/>
                <a:gd name="connsiteX74" fmla="*/ 1416706 w 1727515"/>
                <a:gd name="connsiteY74" fmla="*/ 1819469 h 2565918"/>
                <a:gd name="connsiteX75" fmla="*/ 1426037 w 1727515"/>
                <a:gd name="connsiteY75" fmla="*/ 1791477 h 2565918"/>
                <a:gd name="connsiteX76" fmla="*/ 1463359 w 1727515"/>
                <a:gd name="connsiteY76" fmla="*/ 1735493 h 2565918"/>
                <a:gd name="connsiteX77" fmla="*/ 1463359 w 1727515"/>
                <a:gd name="connsiteY77" fmla="*/ 1660849 h 2565918"/>
                <a:gd name="connsiteX78" fmla="*/ 1444698 w 1727515"/>
                <a:gd name="connsiteY78" fmla="*/ 1642187 h 2565918"/>
                <a:gd name="connsiteX79" fmla="*/ 1416706 w 1727515"/>
                <a:gd name="connsiteY79" fmla="*/ 1586204 h 2565918"/>
                <a:gd name="connsiteX80" fmla="*/ 1407376 w 1727515"/>
                <a:gd name="connsiteY80" fmla="*/ 1558212 h 2565918"/>
                <a:gd name="connsiteX81" fmla="*/ 1342061 w 1727515"/>
                <a:gd name="connsiteY81" fmla="*/ 1502228 h 2565918"/>
                <a:gd name="connsiteX82" fmla="*/ 1267416 w 1727515"/>
                <a:gd name="connsiteY82" fmla="*/ 1483567 h 2565918"/>
                <a:gd name="connsiteX83" fmla="*/ 1230094 w 1727515"/>
                <a:gd name="connsiteY83" fmla="*/ 1474236 h 2565918"/>
                <a:gd name="connsiteX84" fmla="*/ 1006159 w 1727515"/>
                <a:gd name="connsiteY84" fmla="*/ 1455575 h 2565918"/>
                <a:gd name="connsiteX85" fmla="*/ 978167 w 1727515"/>
                <a:gd name="connsiteY85" fmla="*/ 1436914 h 2565918"/>
                <a:gd name="connsiteX86" fmla="*/ 940845 w 1727515"/>
                <a:gd name="connsiteY86" fmla="*/ 1418253 h 2565918"/>
                <a:gd name="connsiteX87" fmla="*/ 912853 w 1727515"/>
                <a:gd name="connsiteY87" fmla="*/ 1380930 h 2565918"/>
                <a:gd name="connsiteX88" fmla="*/ 894192 w 1727515"/>
                <a:gd name="connsiteY88" fmla="*/ 1315616 h 2565918"/>
                <a:gd name="connsiteX89" fmla="*/ 903523 w 1727515"/>
                <a:gd name="connsiteY89" fmla="*/ 1231640 h 2565918"/>
                <a:gd name="connsiteX90" fmla="*/ 940845 w 1727515"/>
                <a:gd name="connsiteY90" fmla="*/ 1175657 h 2565918"/>
                <a:gd name="connsiteX91" fmla="*/ 959506 w 1727515"/>
                <a:gd name="connsiteY91" fmla="*/ 1129004 h 2565918"/>
                <a:gd name="connsiteX92" fmla="*/ 1034151 w 1727515"/>
                <a:gd name="connsiteY92" fmla="*/ 1091681 h 2565918"/>
                <a:gd name="connsiteX93" fmla="*/ 1062143 w 1727515"/>
                <a:gd name="connsiteY93" fmla="*/ 1073020 h 2565918"/>
                <a:gd name="connsiteX94" fmla="*/ 1090135 w 1727515"/>
                <a:gd name="connsiteY94" fmla="*/ 1063689 h 2565918"/>
                <a:gd name="connsiteX95" fmla="*/ 1164780 w 1727515"/>
                <a:gd name="connsiteY95" fmla="*/ 1026367 h 2565918"/>
                <a:gd name="connsiteX96" fmla="*/ 1491351 w 1727515"/>
                <a:gd name="connsiteY96" fmla="*/ 1017036 h 2565918"/>
                <a:gd name="connsiteX97" fmla="*/ 1584657 w 1727515"/>
                <a:gd name="connsiteY97" fmla="*/ 979714 h 2565918"/>
                <a:gd name="connsiteX98" fmla="*/ 1649972 w 1727515"/>
                <a:gd name="connsiteY98" fmla="*/ 961053 h 2565918"/>
                <a:gd name="connsiteX99" fmla="*/ 1677963 w 1727515"/>
                <a:gd name="connsiteY99" fmla="*/ 942391 h 2565918"/>
                <a:gd name="connsiteX100" fmla="*/ 1696625 w 1727515"/>
                <a:gd name="connsiteY100" fmla="*/ 905069 h 2565918"/>
                <a:gd name="connsiteX101" fmla="*/ 1724616 w 1727515"/>
                <a:gd name="connsiteY101" fmla="*/ 867747 h 2565918"/>
                <a:gd name="connsiteX102" fmla="*/ 1677963 w 1727515"/>
                <a:gd name="connsiteY102" fmla="*/ 681134 h 2565918"/>
                <a:gd name="connsiteX103" fmla="*/ 1649972 w 1727515"/>
                <a:gd name="connsiteY103" fmla="*/ 662473 h 2565918"/>
                <a:gd name="connsiteX104" fmla="*/ 1565996 w 1727515"/>
                <a:gd name="connsiteY104" fmla="*/ 569167 h 2565918"/>
                <a:gd name="connsiteX105" fmla="*/ 1510012 w 1727515"/>
                <a:gd name="connsiteY105" fmla="*/ 531845 h 2565918"/>
                <a:gd name="connsiteX106" fmla="*/ 1472690 w 1727515"/>
                <a:gd name="connsiteY106" fmla="*/ 522514 h 2565918"/>
                <a:gd name="connsiteX107" fmla="*/ 1454029 w 1727515"/>
                <a:gd name="connsiteY107" fmla="*/ 494522 h 2565918"/>
                <a:gd name="connsiteX108" fmla="*/ 996829 w 1727515"/>
                <a:gd name="connsiteY108" fmla="*/ 475861 h 2565918"/>
                <a:gd name="connsiteX109" fmla="*/ 968837 w 1727515"/>
                <a:gd name="connsiteY109" fmla="*/ 457200 h 2565918"/>
                <a:gd name="connsiteX110" fmla="*/ 940845 w 1727515"/>
                <a:gd name="connsiteY110" fmla="*/ 447869 h 2565918"/>
                <a:gd name="connsiteX111" fmla="*/ 903523 w 1727515"/>
                <a:gd name="connsiteY111" fmla="*/ 419877 h 2565918"/>
                <a:gd name="connsiteX112" fmla="*/ 894192 w 1727515"/>
                <a:gd name="connsiteY112" fmla="*/ 279918 h 2565918"/>
                <a:gd name="connsiteX113" fmla="*/ 884861 w 1727515"/>
                <a:gd name="connsiteY113" fmla="*/ 186612 h 2565918"/>
                <a:gd name="connsiteX114" fmla="*/ 828878 w 1727515"/>
                <a:gd name="connsiteY114" fmla="*/ 121298 h 2565918"/>
                <a:gd name="connsiteX115" fmla="*/ 810216 w 1727515"/>
                <a:gd name="connsiteY115" fmla="*/ 102636 h 2565918"/>
                <a:gd name="connsiteX116" fmla="*/ 735572 w 1727515"/>
                <a:gd name="connsiteY116" fmla="*/ 65314 h 2565918"/>
                <a:gd name="connsiteX117" fmla="*/ 716910 w 1727515"/>
                <a:gd name="connsiteY117" fmla="*/ 46653 h 2565918"/>
                <a:gd name="connsiteX118" fmla="*/ 642265 w 1727515"/>
                <a:gd name="connsiteY118" fmla="*/ 18661 h 2565918"/>
                <a:gd name="connsiteX119" fmla="*/ 586282 w 1727515"/>
                <a:gd name="connsiteY119" fmla="*/ 0 h 2565918"/>
                <a:gd name="connsiteX120" fmla="*/ 409000 w 1727515"/>
                <a:gd name="connsiteY120" fmla="*/ 9330 h 2565918"/>
                <a:gd name="connsiteX121" fmla="*/ 381008 w 1727515"/>
                <a:gd name="connsiteY121" fmla="*/ 18661 h 2565918"/>
                <a:gd name="connsiteX122" fmla="*/ 287702 w 1727515"/>
                <a:gd name="connsiteY122" fmla="*/ 46653 h 2565918"/>
                <a:gd name="connsiteX123" fmla="*/ 259710 w 1727515"/>
                <a:gd name="connsiteY123" fmla="*/ 65314 h 2565918"/>
                <a:gd name="connsiteX124" fmla="*/ 213057 w 1727515"/>
                <a:gd name="connsiteY124" fmla="*/ 83975 h 256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727515" h="2565918">
                  <a:moveTo>
                    <a:pt x="269041" y="27991"/>
                  </a:moveTo>
                  <a:cubicBezTo>
                    <a:pt x="256600" y="43542"/>
                    <a:pt x="247650" y="62696"/>
                    <a:pt x="231718" y="74645"/>
                  </a:cubicBezTo>
                  <a:cubicBezTo>
                    <a:pt x="221459" y="82339"/>
                    <a:pt x="205066" y="76862"/>
                    <a:pt x="194396" y="83975"/>
                  </a:cubicBezTo>
                  <a:cubicBezTo>
                    <a:pt x="185065" y="90195"/>
                    <a:pt x="182914" y="103352"/>
                    <a:pt x="175735" y="111967"/>
                  </a:cubicBezTo>
                  <a:cubicBezTo>
                    <a:pt x="167287" y="122104"/>
                    <a:pt x="156191" y="129822"/>
                    <a:pt x="147743" y="139959"/>
                  </a:cubicBezTo>
                  <a:cubicBezTo>
                    <a:pt x="140564" y="148574"/>
                    <a:pt x="136087" y="159194"/>
                    <a:pt x="129082" y="167951"/>
                  </a:cubicBezTo>
                  <a:cubicBezTo>
                    <a:pt x="75900" y="234427"/>
                    <a:pt x="149195" y="128448"/>
                    <a:pt x="91759" y="214604"/>
                  </a:cubicBezTo>
                  <a:cubicBezTo>
                    <a:pt x="61731" y="304696"/>
                    <a:pt x="109880" y="164638"/>
                    <a:pt x="63767" y="279918"/>
                  </a:cubicBezTo>
                  <a:cubicBezTo>
                    <a:pt x="56461" y="298182"/>
                    <a:pt x="51326" y="317241"/>
                    <a:pt x="45106" y="335902"/>
                  </a:cubicBezTo>
                  <a:cubicBezTo>
                    <a:pt x="41996" y="345232"/>
                    <a:pt x="42730" y="356939"/>
                    <a:pt x="35776" y="363893"/>
                  </a:cubicBezTo>
                  <a:lnTo>
                    <a:pt x="17114" y="382555"/>
                  </a:lnTo>
                  <a:cubicBezTo>
                    <a:pt x="-11651" y="497621"/>
                    <a:pt x="1116" y="431836"/>
                    <a:pt x="17114" y="671804"/>
                  </a:cubicBezTo>
                  <a:cubicBezTo>
                    <a:pt x="19376" y="705734"/>
                    <a:pt x="27293" y="700079"/>
                    <a:pt x="54437" y="709126"/>
                  </a:cubicBezTo>
                  <a:cubicBezTo>
                    <a:pt x="63768" y="715346"/>
                    <a:pt x="72182" y="723232"/>
                    <a:pt x="82429" y="727787"/>
                  </a:cubicBezTo>
                  <a:cubicBezTo>
                    <a:pt x="100404" y="735776"/>
                    <a:pt x="119751" y="740229"/>
                    <a:pt x="138412" y="746449"/>
                  </a:cubicBezTo>
                  <a:cubicBezTo>
                    <a:pt x="147743" y="749559"/>
                    <a:pt x="157607" y="751381"/>
                    <a:pt x="166404" y="755779"/>
                  </a:cubicBezTo>
                  <a:cubicBezTo>
                    <a:pt x="178845" y="761999"/>
                    <a:pt x="191932" y="767068"/>
                    <a:pt x="203727" y="774440"/>
                  </a:cubicBezTo>
                  <a:cubicBezTo>
                    <a:pt x="216914" y="782682"/>
                    <a:pt x="228395" y="793393"/>
                    <a:pt x="241049" y="802432"/>
                  </a:cubicBezTo>
                  <a:cubicBezTo>
                    <a:pt x="250174" y="808950"/>
                    <a:pt x="259710" y="814873"/>
                    <a:pt x="269041" y="821093"/>
                  </a:cubicBezTo>
                  <a:cubicBezTo>
                    <a:pt x="311819" y="885261"/>
                    <a:pt x="285086" y="869984"/>
                    <a:pt x="334355" y="886408"/>
                  </a:cubicBezTo>
                  <a:cubicBezTo>
                    <a:pt x="340575" y="898849"/>
                    <a:pt x="345300" y="912157"/>
                    <a:pt x="353016" y="923730"/>
                  </a:cubicBezTo>
                  <a:cubicBezTo>
                    <a:pt x="357896" y="931050"/>
                    <a:pt x="367744" y="934523"/>
                    <a:pt x="371678" y="942391"/>
                  </a:cubicBezTo>
                  <a:cubicBezTo>
                    <a:pt x="377413" y="953861"/>
                    <a:pt x="377485" y="967384"/>
                    <a:pt x="381008" y="979714"/>
                  </a:cubicBezTo>
                  <a:cubicBezTo>
                    <a:pt x="383710" y="989171"/>
                    <a:pt x="387229" y="998375"/>
                    <a:pt x="390339" y="1007706"/>
                  </a:cubicBezTo>
                  <a:cubicBezTo>
                    <a:pt x="387229" y="1085461"/>
                    <a:pt x="393399" y="1164147"/>
                    <a:pt x="381008" y="1240971"/>
                  </a:cubicBezTo>
                  <a:cubicBezTo>
                    <a:pt x="377437" y="1263113"/>
                    <a:pt x="343686" y="1296955"/>
                    <a:pt x="343686" y="1296955"/>
                  </a:cubicBezTo>
                  <a:cubicBezTo>
                    <a:pt x="322309" y="1425209"/>
                    <a:pt x="352661" y="1309989"/>
                    <a:pt x="315694" y="1371600"/>
                  </a:cubicBezTo>
                  <a:cubicBezTo>
                    <a:pt x="279356" y="1432163"/>
                    <a:pt x="334985" y="1370967"/>
                    <a:pt x="287702" y="1418253"/>
                  </a:cubicBezTo>
                  <a:cubicBezTo>
                    <a:pt x="281997" y="1432515"/>
                    <a:pt x="264584" y="1473400"/>
                    <a:pt x="259710" y="1492898"/>
                  </a:cubicBezTo>
                  <a:lnTo>
                    <a:pt x="241049" y="1567542"/>
                  </a:lnTo>
                  <a:cubicBezTo>
                    <a:pt x="234300" y="1608037"/>
                    <a:pt x="231078" y="1631071"/>
                    <a:pt x="222388" y="1670179"/>
                  </a:cubicBezTo>
                  <a:cubicBezTo>
                    <a:pt x="219606" y="1682698"/>
                    <a:pt x="216167" y="1695061"/>
                    <a:pt x="213057" y="1707502"/>
                  </a:cubicBezTo>
                  <a:cubicBezTo>
                    <a:pt x="216167" y="1735494"/>
                    <a:pt x="207898" y="1767327"/>
                    <a:pt x="222388" y="1791477"/>
                  </a:cubicBezTo>
                  <a:cubicBezTo>
                    <a:pt x="230547" y="1805076"/>
                    <a:pt x="253741" y="1796635"/>
                    <a:pt x="269041" y="1800808"/>
                  </a:cubicBezTo>
                  <a:cubicBezTo>
                    <a:pt x="288019" y="1805984"/>
                    <a:pt x="325025" y="1819469"/>
                    <a:pt x="325025" y="1819469"/>
                  </a:cubicBezTo>
                  <a:cubicBezTo>
                    <a:pt x="332971" y="1831388"/>
                    <a:pt x="361531" y="1871721"/>
                    <a:pt x="362347" y="1884783"/>
                  </a:cubicBezTo>
                  <a:cubicBezTo>
                    <a:pt x="368504" y="1983298"/>
                    <a:pt x="368875" y="1972963"/>
                    <a:pt x="334355" y="2024742"/>
                  </a:cubicBezTo>
                  <a:cubicBezTo>
                    <a:pt x="311978" y="2091877"/>
                    <a:pt x="339134" y="2008018"/>
                    <a:pt x="315694" y="2090057"/>
                  </a:cubicBezTo>
                  <a:cubicBezTo>
                    <a:pt x="312992" y="2099514"/>
                    <a:pt x="309473" y="2108718"/>
                    <a:pt x="306363" y="2118049"/>
                  </a:cubicBezTo>
                  <a:cubicBezTo>
                    <a:pt x="309473" y="2155371"/>
                    <a:pt x="305670" y="2193931"/>
                    <a:pt x="315694" y="2230016"/>
                  </a:cubicBezTo>
                  <a:cubicBezTo>
                    <a:pt x="323811" y="2259237"/>
                    <a:pt x="350526" y="2283510"/>
                    <a:pt x="371678" y="2304661"/>
                  </a:cubicBezTo>
                  <a:cubicBezTo>
                    <a:pt x="374788" y="2313992"/>
                    <a:pt x="376232" y="2324055"/>
                    <a:pt x="381008" y="2332653"/>
                  </a:cubicBezTo>
                  <a:cubicBezTo>
                    <a:pt x="408908" y="2382872"/>
                    <a:pt x="412323" y="2382628"/>
                    <a:pt x="446323" y="2416628"/>
                  </a:cubicBezTo>
                  <a:cubicBezTo>
                    <a:pt x="456177" y="2446193"/>
                    <a:pt x="453643" y="2446773"/>
                    <a:pt x="474314" y="2472612"/>
                  </a:cubicBezTo>
                  <a:cubicBezTo>
                    <a:pt x="479810" y="2479481"/>
                    <a:pt x="487480" y="2484404"/>
                    <a:pt x="492976" y="2491273"/>
                  </a:cubicBezTo>
                  <a:cubicBezTo>
                    <a:pt x="499981" y="2500030"/>
                    <a:pt x="502880" y="2512260"/>
                    <a:pt x="511637" y="2519265"/>
                  </a:cubicBezTo>
                  <a:cubicBezTo>
                    <a:pt x="519317" y="2525409"/>
                    <a:pt x="530832" y="2524197"/>
                    <a:pt x="539629" y="2528596"/>
                  </a:cubicBezTo>
                  <a:cubicBezTo>
                    <a:pt x="549659" y="2533611"/>
                    <a:pt x="557373" y="2542703"/>
                    <a:pt x="567620" y="2547257"/>
                  </a:cubicBezTo>
                  <a:cubicBezTo>
                    <a:pt x="585595" y="2555246"/>
                    <a:pt x="623604" y="2565918"/>
                    <a:pt x="623604" y="2565918"/>
                  </a:cubicBezTo>
                  <a:cubicBezTo>
                    <a:pt x="710690" y="2562808"/>
                    <a:pt x="798078" y="2564476"/>
                    <a:pt x="884861" y="2556587"/>
                  </a:cubicBezTo>
                  <a:cubicBezTo>
                    <a:pt x="901541" y="2555071"/>
                    <a:pt x="915355" y="2542333"/>
                    <a:pt x="931514" y="2537926"/>
                  </a:cubicBezTo>
                  <a:cubicBezTo>
                    <a:pt x="949766" y="2532948"/>
                    <a:pt x="968947" y="2532306"/>
                    <a:pt x="987498" y="2528596"/>
                  </a:cubicBezTo>
                  <a:cubicBezTo>
                    <a:pt x="1074764" y="2511143"/>
                    <a:pt x="981667" y="2527720"/>
                    <a:pt x="1052812" y="2509934"/>
                  </a:cubicBezTo>
                  <a:cubicBezTo>
                    <a:pt x="1068197" y="2506088"/>
                    <a:pt x="1083914" y="2503714"/>
                    <a:pt x="1099465" y="2500604"/>
                  </a:cubicBezTo>
                  <a:cubicBezTo>
                    <a:pt x="1108796" y="2494383"/>
                    <a:pt x="1117209" y="2486497"/>
                    <a:pt x="1127457" y="2481942"/>
                  </a:cubicBezTo>
                  <a:cubicBezTo>
                    <a:pt x="1145432" y="2473953"/>
                    <a:pt x="1167074" y="2474192"/>
                    <a:pt x="1183441" y="2463281"/>
                  </a:cubicBezTo>
                  <a:cubicBezTo>
                    <a:pt x="1202102" y="2450840"/>
                    <a:pt x="1218148" y="2433052"/>
                    <a:pt x="1239425" y="2425959"/>
                  </a:cubicBezTo>
                  <a:cubicBezTo>
                    <a:pt x="1266110" y="2417063"/>
                    <a:pt x="1275439" y="2413158"/>
                    <a:pt x="1304739" y="2407298"/>
                  </a:cubicBezTo>
                  <a:cubicBezTo>
                    <a:pt x="1323290" y="2403588"/>
                    <a:pt x="1342109" y="2401351"/>
                    <a:pt x="1360723" y="2397967"/>
                  </a:cubicBezTo>
                  <a:cubicBezTo>
                    <a:pt x="1404150" y="2390071"/>
                    <a:pt x="1404766" y="2389288"/>
                    <a:pt x="1444698" y="2379306"/>
                  </a:cubicBezTo>
                  <a:cubicBezTo>
                    <a:pt x="1454029" y="2373086"/>
                    <a:pt x="1462660" y="2365660"/>
                    <a:pt x="1472690" y="2360645"/>
                  </a:cubicBezTo>
                  <a:cubicBezTo>
                    <a:pt x="1481487" y="2356246"/>
                    <a:pt x="1493727" y="2358269"/>
                    <a:pt x="1500682" y="2351314"/>
                  </a:cubicBezTo>
                  <a:cubicBezTo>
                    <a:pt x="1507637" y="2344359"/>
                    <a:pt x="1506902" y="2332653"/>
                    <a:pt x="1510012" y="2323322"/>
                  </a:cubicBezTo>
                  <a:cubicBezTo>
                    <a:pt x="1513122" y="2289110"/>
                    <a:pt x="1515082" y="2254773"/>
                    <a:pt x="1519343" y="2220685"/>
                  </a:cubicBezTo>
                  <a:cubicBezTo>
                    <a:pt x="1521310" y="2204948"/>
                    <a:pt x="1528674" y="2189891"/>
                    <a:pt x="1528674" y="2174032"/>
                  </a:cubicBezTo>
                  <a:cubicBezTo>
                    <a:pt x="1528674" y="2154730"/>
                    <a:pt x="1523135" y="2097641"/>
                    <a:pt x="1510012" y="2071396"/>
                  </a:cubicBezTo>
                  <a:cubicBezTo>
                    <a:pt x="1501930" y="2055232"/>
                    <a:pt x="1487154" y="2036313"/>
                    <a:pt x="1472690" y="2024742"/>
                  </a:cubicBezTo>
                  <a:cubicBezTo>
                    <a:pt x="1463933" y="2017737"/>
                    <a:pt x="1455625" y="2008603"/>
                    <a:pt x="1444698" y="2006081"/>
                  </a:cubicBezTo>
                  <a:cubicBezTo>
                    <a:pt x="1414241" y="1999053"/>
                    <a:pt x="1382494" y="1999861"/>
                    <a:pt x="1351392" y="1996751"/>
                  </a:cubicBezTo>
                  <a:cubicBezTo>
                    <a:pt x="1271620" y="1970159"/>
                    <a:pt x="1314927" y="1975649"/>
                    <a:pt x="1220763" y="1987420"/>
                  </a:cubicBezTo>
                  <a:cubicBezTo>
                    <a:pt x="1211433" y="1984310"/>
                    <a:pt x="1195157" y="1987630"/>
                    <a:pt x="1192772" y="1978089"/>
                  </a:cubicBezTo>
                  <a:cubicBezTo>
                    <a:pt x="1187498" y="1956992"/>
                    <a:pt x="1198158" y="1902867"/>
                    <a:pt x="1220763" y="1884783"/>
                  </a:cubicBezTo>
                  <a:cubicBezTo>
                    <a:pt x="1228443" y="1878639"/>
                    <a:pt x="1239424" y="1878563"/>
                    <a:pt x="1248755" y="1875453"/>
                  </a:cubicBezTo>
                  <a:cubicBezTo>
                    <a:pt x="1295498" y="1828708"/>
                    <a:pt x="1238404" y="1878903"/>
                    <a:pt x="1360723" y="1838130"/>
                  </a:cubicBezTo>
                  <a:lnTo>
                    <a:pt x="1416706" y="1819469"/>
                  </a:lnTo>
                  <a:cubicBezTo>
                    <a:pt x="1419816" y="1810138"/>
                    <a:pt x="1421261" y="1800075"/>
                    <a:pt x="1426037" y="1791477"/>
                  </a:cubicBezTo>
                  <a:cubicBezTo>
                    <a:pt x="1436929" y="1771871"/>
                    <a:pt x="1463359" y="1735493"/>
                    <a:pt x="1463359" y="1735493"/>
                  </a:cubicBezTo>
                  <a:cubicBezTo>
                    <a:pt x="1471654" y="1702317"/>
                    <a:pt x="1479947" y="1694025"/>
                    <a:pt x="1463359" y="1660849"/>
                  </a:cubicBezTo>
                  <a:cubicBezTo>
                    <a:pt x="1459425" y="1652981"/>
                    <a:pt x="1450918" y="1648408"/>
                    <a:pt x="1444698" y="1642187"/>
                  </a:cubicBezTo>
                  <a:cubicBezTo>
                    <a:pt x="1421241" y="1571821"/>
                    <a:pt x="1452885" y="1658565"/>
                    <a:pt x="1416706" y="1586204"/>
                  </a:cubicBezTo>
                  <a:cubicBezTo>
                    <a:pt x="1412308" y="1577407"/>
                    <a:pt x="1413093" y="1566215"/>
                    <a:pt x="1407376" y="1558212"/>
                  </a:cubicBezTo>
                  <a:cubicBezTo>
                    <a:pt x="1394622" y="1540356"/>
                    <a:pt x="1363979" y="1513186"/>
                    <a:pt x="1342061" y="1502228"/>
                  </a:cubicBezTo>
                  <a:cubicBezTo>
                    <a:pt x="1322056" y="1492226"/>
                    <a:pt x="1286575" y="1487825"/>
                    <a:pt x="1267416" y="1483567"/>
                  </a:cubicBezTo>
                  <a:cubicBezTo>
                    <a:pt x="1254898" y="1480785"/>
                    <a:pt x="1242789" y="1476050"/>
                    <a:pt x="1230094" y="1474236"/>
                  </a:cubicBezTo>
                  <a:cubicBezTo>
                    <a:pt x="1175411" y="1466424"/>
                    <a:pt x="1053359" y="1458947"/>
                    <a:pt x="1006159" y="1455575"/>
                  </a:cubicBezTo>
                  <a:cubicBezTo>
                    <a:pt x="996828" y="1449355"/>
                    <a:pt x="987904" y="1442478"/>
                    <a:pt x="978167" y="1436914"/>
                  </a:cubicBezTo>
                  <a:cubicBezTo>
                    <a:pt x="966091" y="1430013"/>
                    <a:pt x="951406" y="1427305"/>
                    <a:pt x="940845" y="1418253"/>
                  </a:cubicBezTo>
                  <a:cubicBezTo>
                    <a:pt x="929038" y="1408132"/>
                    <a:pt x="922184" y="1393371"/>
                    <a:pt x="912853" y="1380930"/>
                  </a:cubicBezTo>
                  <a:cubicBezTo>
                    <a:pt x="908454" y="1367733"/>
                    <a:pt x="894192" y="1327328"/>
                    <a:pt x="894192" y="1315616"/>
                  </a:cubicBezTo>
                  <a:cubicBezTo>
                    <a:pt x="894192" y="1287452"/>
                    <a:pt x="894617" y="1258359"/>
                    <a:pt x="903523" y="1231640"/>
                  </a:cubicBezTo>
                  <a:cubicBezTo>
                    <a:pt x="910615" y="1210363"/>
                    <a:pt x="932516" y="1196481"/>
                    <a:pt x="940845" y="1175657"/>
                  </a:cubicBezTo>
                  <a:cubicBezTo>
                    <a:pt x="947065" y="1160106"/>
                    <a:pt x="947057" y="1140208"/>
                    <a:pt x="959506" y="1129004"/>
                  </a:cubicBezTo>
                  <a:cubicBezTo>
                    <a:pt x="980183" y="1110394"/>
                    <a:pt x="1011004" y="1107112"/>
                    <a:pt x="1034151" y="1091681"/>
                  </a:cubicBezTo>
                  <a:cubicBezTo>
                    <a:pt x="1043482" y="1085461"/>
                    <a:pt x="1052113" y="1078035"/>
                    <a:pt x="1062143" y="1073020"/>
                  </a:cubicBezTo>
                  <a:cubicBezTo>
                    <a:pt x="1070940" y="1068621"/>
                    <a:pt x="1080804" y="1066799"/>
                    <a:pt x="1090135" y="1063689"/>
                  </a:cubicBezTo>
                  <a:cubicBezTo>
                    <a:pt x="1105337" y="1018082"/>
                    <a:pt x="1092150" y="1029826"/>
                    <a:pt x="1164780" y="1026367"/>
                  </a:cubicBezTo>
                  <a:cubicBezTo>
                    <a:pt x="1273558" y="1021187"/>
                    <a:pt x="1382494" y="1020146"/>
                    <a:pt x="1491351" y="1017036"/>
                  </a:cubicBezTo>
                  <a:cubicBezTo>
                    <a:pt x="1618769" y="974564"/>
                    <a:pt x="1488561" y="1020898"/>
                    <a:pt x="1584657" y="979714"/>
                  </a:cubicBezTo>
                  <a:cubicBezTo>
                    <a:pt x="1603402" y="971680"/>
                    <a:pt x="1631026" y="965789"/>
                    <a:pt x="1649972" y="961053"/>
                  </a:cubicBezTo>
                  <a:cubicBezTo>
                    <a:pt x="1659302" y="954832"/>
                    <a:pt x="1670784" y="951006"/>
                    <a:pt x="1677963" y="942391"/>
                  </a:cubicBezTo>
                  <a:cubicBezTo>
                    <a:pt x="1686867" y="931706"/>
                    <a:pt x="1689253" y="916864"/>
                    <a:pt x="1696625" y="905069"/>
                  </a:cubicBezTo>
                  <a:cubicBezTo>
                    <a:pt x="1704867" y="891882"/>
                    <a:pt x="1715286" y="880188"/>
                    <a:pt x="1724616" y="867747"/>
                  </a:cubicBezTo>
                  <a:cubicBezTo>
                    <a:pt x="1714968" y="703718"/>
                    <a:pt x="1757483" y="737935"/>
                    <a:pt x="1677963" y="681134"/>
                  </a:cubicBezTo>
                  <a:cubicBezTo>
                    <a:pt x="1668838" y="674616"/>
                    <a:pt x="1659302" y="668693"/>
                    <a:pt x="1649972" y="662473"/>
                  </a:cubicBezTo>
                  <a:cubicBezTo>
                    <a:pt x="1624902" y="624870"/>
                    <a:pt x="1609940" y="598462"/>
                    <a:pt x="1565996" y="569167"/>
                  </a:cubicBezTo>
                  <a:cubicBezTo>
                    <a:pt x="1547335" y="556726"/>
                    <a:pt x="1531770" y="537285"/>
                    <a:pt x="1510012" y="531845"/>
                  </a:cubicBezTo>
                  <a:lnTo>
                    <a:pt x="1472690" y="522514"/>
                  </a:lnTo>
                  <a:cubicBezTo>
                    <a:pt x="1466470" y="513183"/>
                    <a:pt x="1465204" y="495453"/>
                    <a:pt x="1454029" y="494522"/>
                  </a:cubicBezTo>
                  <a:cubicBezTo>
                    <a:pt x="906812" y="448920"/>
                    <a:pt x="1168015" y="532921"/>
                    <a:pt x="996829" y="475861"/>
                  </a:cubicBezTo>
                  <a:cubicBezTo>
                    <a:pt x="987498" y="469641"/>
                    <a:pt x="978867" y="462215"/>
                    <a:pt x="968837" y="457200"/>
                  </a:cubicBezTo>
                  <a:cubicBezTo>
                    <a:pt x="960040" y="452801"/>
                    <a:pt x="949384" y="452749"/>
                    <a:pt x="940845" y="447869"/>
                  </a:cubicBezTo>
                  <a:cubicBezTo>
                    <a:pt x="927343" y="440153"/>
                    <a:pt x="915964" y="429208"/>
                    <a:pt x="903523" y="419877"/>
                  </a:cubicBezTo>
                  <a:cubicBezTo>
                    <a:pt x="875954" y="337174"/>
                    <a:pt x="882689" y="383444"/>
                    <a:pt x="894192" y="279918"/>
                  </a:cubicBezTo>
                  <a:cubicBezTo>
                    <a:pt x="891082" y="248816"/>
                    <a:pt x="891410" y="217175"/>
                    <a:pt x="884861" y="186612"/>
                  </a:cubicBezTo>
                  <a:cubicBezTo>
                    <a:pt x="876122" y="145832"/>
                    <a:pt x="858459" y="145949"/>
                    <a:pt x="828878" y="121298"/>
                  </a:cubicBezTo>
                  <a:cubicBezTo>
                    <a:pt x="822120" y="115666"/>
                    <a:pt x="817086" y="108132"/>
                    <a:pt x="810216" y="102636"/>
                  </a:cubicBezTo>
                  <a:cubicBezTo>
                    <a:pt x="782264" y="80274"/>
                    <a:pt x="771763" y="79790"/>
                    <a:pt x="735572" y="65314"/>
                  </a:cubicBezTo>
                  <a:cubicBezTo>
                    <a:pt x="729351" y="59094"/>
                    <a:pt x="724230" y="51533"/>
                    <a:pt x="716910" y="46653"/>
                  </a:cubicBezTo>
                  <a:cubicBezTo>
                    <a:pt x="682775" y="23896"/>
                    <a:pt x="679569" y="29852"/>
                    <a:pt x="642265" y="18661"/>
                  </a:cubicBezTo>
                  <a:cubicBezTo>
                    <a:pt x="623424" y="13009"/>
                    <a:pt x="586282" y="0"/>
                    <a:pt x="586282" y="0"/>
                  </a:cubicBezTo>
                  <a:cubicBezTo>
                    <a:pt x="527188" y="3110"/>
                    <a:pt x="467933" y="3973"/>
                    <a:pt x="409000" y="9330"/>
                  </a:cubicBezTo>
                  <a:cubicBezTo>
                    <a:pt x="399205" y="10220"/>
                    <a:pt x="390465" y="15959"/>
                    <a:pt x="381008" y="18661"/>
                  </a:cubicBezTo>
                  <a:cubicBezTo>
                    <a:pt x="358184" y="25182"/>
                    <a:pt x="304338" y="35563"/>
                    <a:pt x="287702" y="46653"/>
                  </a:cubicBezTo>
                  <a:cubicBezTo>
                    <a:pt x="278371" y="52873"/>
                    <a:pt x="270017" y="60897"/>
                    <a:pt x="259710" y="65314"/>
                  </a:cubicBezTo>
                  <a:cubicBezTo>
                    <a:pt x="205122" y="88709"/>
                    <a:pt x="235915" y="61120"/>
                    <a:pt x="213057" y="83975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16016" y="1808020"/>
              <a:ext cx="1576985" cy="2521384"/>
            </a:xfrm>
            <a:custGeom>
              <a:avLst/>
              <a:gdLst>
                <a:gd name="connsiteX0" fmla="*/ 214716 w 1576985"/>
                <a:gd name="connsiteY0" fmla="*/ 2465400 h 2521384"/>
                <a:gd name="connsiteX1" fmla="*/ 336013 w 1576985"/>
                <a:gd name="connsiteY1" fmla="*/ 2493392 h 2521384"/>
                <a:gd name="connsiteX2" fmla="*/ 364005 w 1576985"/>
                <a:gd name="connsiteY2" fmla="*/ 2502723 h 2521384"/>
                <a:gd name="connsiteX3" fmla="*/ 513295 w 1576985"/>
                <a:gd name="connsiteY3" fmla="*/ 2521384 h 2521384"/>
                <a:gd name="connsiteX4" fmla="*/ 737230 w 1576985"/>
                <a:gd name="connsiteY4" fmla="*/ 2512053 h 2521384"/>
                <a:gd name="connsiteX5" fmla="*/ 811875 w 1576985"/>
                <a:gd name="connsiteY5" fmla="*/ 2484062 h 2521384"/>
                <a:gd name="connsiteX6" fmla="*/ 877189 w 1576985"/>
                <a:gd name="connsiteY6" fmla="*/ 2465400 h 2521384"/>
                <a:gd name="connsiteX7" fmla="*/ 961165 w 1576985"/>
                <a:gd name="connsiteY7" fmla="*/ 2428078 h 2521384"/>
                <a:gd name="connsiteX8" fmla="*/ 1026479 w 1576985"/>
                <a:gd name="connsiteY8" fmla="*/ 2400086 h 2521384"/>
                <a:gd name="connsiteX9" fmla="*/ 1073132 w 1576985"/>
                <a:gd name="connsiteY9" fmla="*/ 2381425 h 2521384"/>
                <a:gd name="connsiteX10" fmla="*/ 1110454 w 1576985"/>
                <a:gd name="connsiteY10" fmla="*/ 2372094 h 2521384"/>
                <a:gd name="connsiteX11" fmla="*/ 1138446 w 1576985"/>
                <a:gd name="connsiteY11" fmla="*/ 2362764 h 2521384"/>
                <a:gd name="connsiteX12" fmla="*/ 1157107 w 1576985"/>
                <a:gd name="connsiteY12" fmla="*/ 2344102 h 2521384"/>
                <a:gd name="connsiteX13" fmla="*/ 1213091 w 1576985"/>
                <a:gd name="connsiteY13" fmla="*/ 2325441 h 2521384"/>
                <a:gd name="connsiteX14" fmla="*/ 1269075 w 1576985"/>
                <a:gd name="connsiteY14" fmla="*/ 2288119 h 2521384"/>
                <a:gd name="connsiteX15" fmla="*/ 1287736 w 1576985"/>
                <a:gd name="connsiteY15" fmla="*/ 2250796 h 2521384"/>
                <a:gd name="connsiteX16" fmla="*/ 1306397 w 1576985"/>
                <a:gd name="connsiteY16" fmla="*/ 2222804 h 2521384"/>
                <a:gd name="connsiteX17" fmla="*/ 1315728 w 1576985"/>
                <a:gd name="connsiteY17" fmla="*/ 2194813 h 2521384"/>
                <a:gd name="connsiteX18" fmla="*/ 1334389 w 1576985"/>
                <a:gd name="connsiteY18" fmla="*/ 2148160 h 2521384"/>
                <a:gd name="connsiteX19" fmla="*/ 1343720 w 1576985"/>
                <a:gd name="connsiteY19" fmla="*/ 2120168 h 2521384"/>
                <a:gd name="connsiteX20" fmla="*/ 1409034 w 1576985"/>
                <a:gd name="connsiteY20" fmla="*/ 2036192 h 2521384"/>
                <a:gd name="connsiteX21" fmla="*/ 1446356 w 1576985"/>
                <a:gd name="connsiteY21" fmla="*/ 1942886 h 2521384"/>
                <a:gd name="connsiteX22" fmla="*/ 1455687 w 1576985"/>
                <a:gd name="connsiteY22" fmla="*/ 1914894 h 2521384"/>
                <a:gd name="connsiteX23" fmla="*/ 1437026 w 1576985"/>
                <a:gd name="connsiteY23" fmla="*/ 1868241 h 2521384"/>
                <a:gd name="connsiteX24" fmla="*/ 1409034 w 1576985"/>
                <a:gd name="connsiteY24" fmla="*/ 1849580 h 2521384"/>
                <a:gd name="connsiteX25" fmla="*/ 1343720 w 1576985"/>
                <a:gd name="connsiteY25" fmla="*/ 1812258 h 2521384"/>
                <a:gd name="connsiteX26" fmla="*/ 1315728 w 1576985"/>
                <a:gd name="connsiteY26" fmla="*/ 1793596 h 2521384"/>
                <a:gd name="connsiteX27" fmla="*/ 1213091 w 1576985"/>
                <a:gd name="connsiteY27" fmla="*/ 1756274 h 2521384"/>
                <a:gd name="connsiteX28" fmla="*/ 1231752 w 1576985"/>
                <a:gd name="connsiteY28" fmla="*/ 1700290 h 2521384"/>
                <a:gd name="connsiteX29" fmla="*/ 1278405 w 1576985"/>
                <a:gd name="connsiteY29" fmla="*/ 1644307 h 2521384"/>
                <a:gd name="connsiteX30" fmla="*/ 1306397 w 1576985"/>
                <a:gd name="connsiteY30" fmla="*/ 1634976 h 2521384"/>
                <a:gd name="connsiteX31" fmla="*/ 1343720 w 1576985"/>
                <a:gd name="connsiteY31" fmla="*/ 1588323 h 2521384"/>
                <a:gd name="connsiteX32" fmla="*/ 1390373 w 1576985"/>
                <a:gd name="connsiteY32" fmla="*/ 1551000 h 2521384"/>
                <a:gd name="connsiteX33" fmla="*/ 1399703 w 1576985"/>
                <a:gd name="connsiteY33" fmla="*/ 1513678 h 2521384"/>
                <a:gd name="connsiteX34" fmla="*/ 1409034 w 1576985"/>
                <a:gd name="connsiteY34" fmla="*/ 1485686 h 2521384"/>
                <a:gd name="connsiteX35" fmla="*/ 1390373 w 1576985"/>
                <a:gd name="connsiteY35" fmla="*/ 1392380 h 2521384"/>
                <a:gd name="connsiteX36" fmla="*/ 1371711 w 1576985"/>
                <a:gd name="connsiteY36" fmla="*/ 1364388 h 2521384"/>
                <a:gd name="connsiteX37" fmla="*/ 1371711 w 1576985"/>
                <a:gd name="connsiteY37" fmla="*/ 1205768 h 2521384"/>
                <a:gd name="connsiteX38" fmla="*/ 1381042 w 1576985"/>
                <a:gd name="connsiteY38" fmla="*/ 1177776 h 2521384"/>
                <a:gd name="connsiteX39" fmla="*/ 1418365 w 1576985"/>
                <a:gd name="connsiteY39" fmla="*/ 1131123 h 2521384"/>
                <a:gd name="connsiteX40" fmla="*/ 1427695 w 1576985"/>
                <a:gd name="connsiteY40" fmla="*/ 1103131 h 2521384"/>
                <a:gd name="connsiteX41" fmla="*/ 1511671 w 1576985"/>
                <a:gd name="connsiteY41" fmla="*/ 1056478 h 2521384"/>
                <a:gd name="connsiteX42" fmla="*/ 1558324 w 1576985"/>
                <a:gd name="connsiteY42" fmla="*/ 1009825 h 2521384"/>
                <a:gd name="connsiteX43" fmla="*/ 1576985 w 1576985"/>
                <a:gd name="connsiteY43" fmla="*/ 981833 h 2521384"/>
                <a:gd name="connsiteX44" fmla="*/ 1567654 w 1576985"/>
                <a:gd name="connsiteY44" fmla="*/ 851204 h 2521384"/>
                <a:gd name="connsiteX45" fmla="*/ 1539662 w 1576985"/>
                <a:gd name="connsiteY45" fmla="*/ 823213 h 2521384"/>
                <a:gd name="connsiteX46" fmla="*/ 1530332 w 1576985"/>
                <a:gd name="connsiteY46" fmla="*/ 795221 h 2521384"/>
                <a:gd name="connsiteX47" fmla="*/ 1521001 w 1576985"/>
                <a:gd name="connsiteY47" fmla="*/ 524633 h 2521384"/>
                <a:gd name="connsiteX48" fmla="*/ 1493009 w 1576985"/>
                <a:gd name="connsiteY48" fmla="*/ 505972 h 2521384"/>
                <a:gd name="connsiteX49" fmla="*/ 1418365 w 1576985"/>
                <a:gd name="connsiteY49" fmla="*/ 468649 h 2521384"/>
                <a:gd name="connsiteX50" fmla="*/ 1371711 w 1576985"/>
                <a:gd name="connsiteY50" fmla="*/ 440658 h 2521384"/>
                <a:gd name="connsiteX51" fmla="*/ 1334389 w 1576985"/>
                <a:gd name="connsiteY51" fmla="*/ 170070 h 2521384"/>
                <a:gd name="connsiteX52" fmla="*/ 1306397 w 1576985"/>
                <a:gd name="connsiteY52" fmla="*/ 86094 h 2521384"/>
                <a:gd name="connsiteX53" fmla="*/ 1278405 w 1576985"/>
                <a:gd name="connsiteY53" fmla="*/ 76764 h 2521384"/>
                <a:gd name="connsiteX54" fmla="*/ 1250413 w 1576985"/>
                <a:gd name="connsiteY54" fmla="*/ 48772 h 2521384"/>
                <a:gd name="connsiteX55" fmla="*/ 1194430 w 1576985"/>
                <a:gd name="connsiteY55" fmla="*/ 30111 h 2521384"/>
                <a:gd name="connsiteX56" fmla="*/ 1175769 w 1576985"/>
                <a:gd name="connsiteY56" fmla="*/ 11449 h 2521384"/>
                <a:gd name="connsiteX57" fmla="*/ 1017148 w 1576985"/>
                <a:gd name="connsiteY57" fmla="*/ 11449 h 2521384"/>
                <a:gd name="connsiteX58" fmla="*/ 942503 w 1576985"/>
                <a:gd name="connsiteY58" fmla="*/ 39441 h 2521384"/>
                <a:gd name="connsiteX59" fmla="*/ 895850 w 1576985"/>
                <a:gd name="connsiteY59" fmla="*/ 58102 h 2521384"/>
                <a:gd name="connsiteX60" fmla="*/ 802544 w 1576985"/>
                <a:gd name="connsiteY60" fmla="*/ 76764 h 2521384"/>
                <a:gd name="connsiteX61" fmla="*/ 737230 w 1576985"/>
                <a:gd name="connsiteY61" fmla="*/ 95425 h 2521384"/>
                <a:gd name="connsiteX62" fmla="*/ 709238 w 1576985"/>
                <a:gd name="connsiteY62" fmla="*/ 114086 h 2521384"/>
                <a:gd name="connsiteX63" fmla="*/ 671916 w 1576985"/>
                <a:gd name="connsiteY63" fmla="*/ 123417 h 2521384"/>
                <a:gd name="connsiteX64" fmla="*/ 643924 w 1576985"/>
                <a:gd name="connsiteY64" fmla="*/ 132747 h 2521384"/>
                <a:gd name="connsiteX65" fmla="*/ 326683 w 1576985"/>
                <a:gd name="connsiteY65" fmla="*/ 160739 h 2521384"/>
                <a:gd name="connsiteX66" fmla="*/ 252038 w 1576985"/>
                <a:gd name="connsiteY66" fmla="*/ 170070 h 2521384"/>
                <a:gd name="connsiteX67" fmla="*/ 224046 w 1576985"/>
                <a:gd name="connsiteY67" fmla="*/ 188731 h 2521384"/>
                <a:gd name="connsiteX68" fmla="*/ 214716 w 1576985"/>
                <a:gd name="connsiteY68" fmla="*/ 216723 h 2521384"/>
                <a:gd name="connsiteX69" fmla="*/ 196054 w 1576985"/>
                <a:gd name="connsiteY69" fmla="*/ 235384 h 2521384"/>
                <a:gd name="connsiteX70" fmla="*/ 196054 w 1576985"/>
                <a:gd name="connsiteY70" fmla="*/ 477980 h 2521384"/>
                <a:gd name="connsiteX71" fmla="*/ 224046 w 1576985"/>
                <a:gd name="connsiteY71" fmla="*/ 543294 h 2521384"/>
                <a:gd name="connsiteX72" fmla="*/ 233377 w 1576985"/>
                <a:gd name="connsiteY72" fmla="*/ 571286 h 2521384"/>
                <a:gd name="connsiteX73" fmla="*/ 261369 w 1576985"/>
                <a:gd name="connsiteY73" fmla="*/ 589947 h 2521384"/>
                <a:gd name="connsiteX74" fmla="*/ 280030 w 1576985"/>
                <a:gd name="connsiteY74" fmla="*/ 608609 h 2521384"/>
                <a:gd name="connsiteX75" fmla="*/ 373336 w 1576985"/>
                <a:gd name="connsiteY75" fmla="*/ 636600 h 2521384"/>
                <a:gd name="connsiteX76" fmla="*/ 419989 w 1576985"/>
                <a:gd name="connsiteY76" fmla="*/ 683253 h 2521384"/>
                <a:gd name="connsiteX77" fmla="*/ 438650 w 1576985"/>
                <a:gd name="connsiteY77" fmla="*/ 701915 h 2521384"/>
                <a:gd name="connsiteX78" fmla="*/ 466642 w 1576985"/>
                <a:gd name="connsiteY78" fmla="*/ 757898 h 2521384"/>
                <a:gd name="connsiteX79" fmla="*/ 475973 w 1576985"/>
                <a:gd name="connsiteY79" fmla="*/ 785890 h 2521384"/>
                <a:gd name="connsiteX80" fmla="*/ 503965 w 1576985"/>
                <a:gd name="connsiteY80" fmla="*/ 860535 h 2521384"/>
                <a:gd name="connsiteX81" fmla="*/ 494634 w 1576985"/>
                <a:gd name="connsiteY81" fmla="*/ 991164 h 2521384"/>
                <a:gd name="connsiteX82" fmla="*/ 466642 w 1576985"/>
                <a:gd name="connsiteY82" fmla="*/ 1009825 h 2521384"/>
                <a:gd name="connsiteX83" fmla="*/ 438650 w 1576985"/>
                <a:gd name="connsiteY83" fmla="*/ 1019156 h 2521384"/>
                <a:gd name="connsiteX84" fmla="*/ 401328 w 1576985"/>
                <a:gd name="connsiteY84" fmla="*/ 1037817 h 2521384"/>
                <a:gd name="connsiteX85" fmla="*/ 336013 w 1576985"/>
                <a:gd name="connsiteY85" fmla="*/ 1047147 h 2521384"/>
                <a:gd name="connsiteX86" fmla="*/ 280030 w 1576985"/>
                <a:gd name="connsiteY86" fmla="*/ 1075139 h 2521384"/>
                <a:gd name="connsiteX87" fmla="*/ 252038 w 1576985"/>
                <a:gd name="connsiteY87" fmla="*/ 1093800 h 2521384"/>
                <a:gd name="connsiteX88" fmla="*/ 242707 w 1576985"/>
                <a:gd name="connsiteY88" fmla="*/ 1308404 h 2521384"/>
                <a:gd name="connsiteX89" fmla="*/ 214716 w 1576985"/>
                <a:gd name="connsiteY89" fmla="*/ 1317735 h 2521384"/>
                <a:gd name="connsiteX90" fmla="*/ 168062 w 1576985"/>
                <a:gd name="connsiteY90" fmla="*/ 1355058 h 2521384"/>
                <a:gd name="connsiteX91" fmla="*/ 102748 w 1576985"/>
                <a:gd name="connsiteY91" fmla="*/ 1392380 h 2521384"/>
                <a:gd name="connsiteX92" fmla="*/ 56095 w 1576985"/>
                <a:gd name="connsiteY92" fmla="*/ 1439033 h 2521384"/>
                <a:gd name="connsiteX93" fmla="*/ 28103 w 1576985"/>
                <a:gd name="connsiteY93" fmla="*/ 1495017 h 2521384"/>
                <a:gd name="connsiteX94" fmla="*/ 9442 w 1576985"/>
                <a:gd name="connsiteY94" fmla="*/ 1523009 h 2521384"/>
                <a:gd name="connsiteX95" fmla="*/ 111 w 1576985"/>
                <a:gd name="connsiteY95" fmla="*/ 1588323 h 2521384"/>
                <a:gd name="connsiteX96" fmla="*/ 18773 w 1576985"/>
                <a:gd name="connsiteY96" fmla="*/ 1709621 h 2521384"/>
                <a:gd name="connsiteX97" fmla="*/ 46765 w 1576985"/>
                <a:gd name="connsiteY97" fmla="*/ 1728282 h 2521384"/>
                <a:gd name="connsiteX98" fmla="*/ 84087 w 1576985"/>
                <a:gd name="connsiteY98" fmla="*/ 1746943 h 2521384"/>
                <a:gd name="connsiteX99" fmla="*/ 112079 w 1576985"/>
                <a:gd name="connsiteY99" fmla="*/ 1765604 h 2521384"/>
                <a:gd name="connsiteX100" fmla="*/ 205385 w 1576985"/>
                <a:gd name="connsiteY100" fmla="*/ 1774935 h 2521384"/>
                <a:gd name="connsiteX101" fmla="*/ 270699 w 1576985"/>
                <a:gd name="connsiteY101" fmla="*/ 1793596 h 2521384"/>
                <a:gd name="connsiteX102" fmla="*/ 298691 w 1576985"/>
                <a:gd name="connsiteY102" fmla="*/ 1802927 h 2521384"/>
                <a:gd name="connsiteX103" fmla="*/ 326683 w 1576985"/>
                <a:gd name="connsiteY103" fmla="*/ 1821588 h 2521384"/>
                <a:gd name="connsiteX104" fmla="*/ 382667 w 1576985"/>
                <a:gd name="connsiteY104" fmla="*/ 1840249 h 2521384"/>
                <a:gd name="connsiteX105" fmla="*/ 457311 w 1576985"/>
                <a:gd name="connsiteY105" fmla="*/ 1858911 h 2521384"/>
                <a:gd name="connsiteX106" fmla="*/ 475973 w 1576985"/>
                <a:gd name="connsiteY106" fmla="*/ 1877572 h 2521384"/>
                <a:gd name="connsiteX107" fmla="*/ 513295 w 1576985"/>
                <a:gd name="connsiteY107" fmla="*/ 1933556 h 2521384"/>
                <a:gd name="connsiteX108" fmla="*/ 503965 w 1576985"/>
                <a:gd name="connsiteY108" fmla="*/ 2045523 h 2521384"/>
                <a:gd name="connsiteX109" fmla="*/ 494634 w 1576985"/>
                <a:gd name="connsiteY109" fmla="*/ 2073515 h 2521384"/>
                <a:gd name="connsiteX110" fmla="*/ 466642 w 1576985"/>
                <a:gd name="connsiteY110" fmla="*/ 2082845 h 2521384"/>
                <a:gd name="connsiteX111" fmla="*/ 447981 w 1576985"/>
                <a:gd name="connsiteY111" fmla="*/ 2101507 h 2521384"/>
                <a:gd name="connsiteX112" fmla="*/ 382667 w 1576985"/>
                <a:gd name="connsiteY112" fmla="*/ 2129498 h 2521384"/>
                <a:gd name="connsiteX113" fmla="*/ 354675 w 1576985"/>
                <a:gd name="connsiteY113" fmla="*/ 2148160 h 2521384"/>
                <a:gd name="connsiteX114" fmla="*/ 317352 w 1576985"/>
                <a:gd name="connsiteY114" fmla="*/ 2157490 h 2521384"/>
                <a:gd name="connsiteX115" fmla="*/ 289360 w 1576985"/>
                <a:gd name="connsiteY115" fmla="*/ 2166821 h 2521384"/>
                <a:gd name="connsiteX116" fmla="*/ 214716 w 1576985"/>
                <a:gd name="connsiteY116" fmla="*/ 2232135 h 2521384"/>
                <a:gd name="connsiteX117" fmla="*/ 186724 w 1576985"/>
                <a:gd name="connsiteY117" fmla="*/ 2288119 h 2521384"/>
                <a:gd name="connsiteX118" fmla="*/ 177393 w 1576985"/>
                <a:gd name="connsiteY118" fmla="*/ 2316111 h 2521384"/>
                <a:gd name="connsiteX119" fmla="*/ 196054 w 1576985"/>
                <a:gd name="connsiteY119" fmla="*/ 2437409 h 2521384"/>
                <a:gd name="connsiteX120" fmla="*/ 214716 w 1576985"/>
                <a:gd name="connsiteY120" fmla="*/ 2456070 h 2521384"/>
                <a:gd name="connsiteX121" fmla="*/ 214716 w 1576985"/>
                <a:gd name="connsiteY121" fmla="*/ 2465400 h 252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576985" h="2521384">
                  <a:moveTo>
                    <a:pt x="214716" y="2465400"/>
                  </a:moveTo>
                  <a:cubicBezTo>
                    <a:pt x="251720" y="2472801"/>
                    <a:pt x="302259" y="2482140"/>
                    <a:pt x="336013" y="2493392"/>
                  </a:cubicBezTo>
                  <a:cubicBezTo>
                    <a:pt x="345344" y="2496502"/>
                    <a:pt x="354404" y="2500589"/>
                    <a:pt x="364005" y="2502723"/>
                  </a:cubicBezTo>
                  <a:cubicBezTo>
                    <a:pt x="411351" y="2513244"/>
                    <a:pt x="466376" y="2516692"/>
                    <a:pt x="513295" y="2521384"/>
                  </a:cubicBezTo>
                  <a:cubicBezTo>
                    <a:pt x="587940" y="2518274"/>
                    <a:pt x="662697" y="2517193"/>
                    <a:pt x="737230" y="2512053"/>
                  </a:cubicBezTo>
                  <a:cubicBezTo>
                    <a:pt x="818980" y="2506415"/>
                    <a:pt x="753646" y="2507354"/>
                    <a:pt x="811875" y="2484062"/>
                  </a:cubicBezTo>
                  <a:cubicBezTo>
                    <a:pt x="832898" y="2475653"/>
                    <a:pt x="855418" y="2471621"/>
                    <a:pt x="877189" y="2465400"/>
                  </a:cubicBezTo>
                  <a:cubicBezTo>
                    <a:pt x="959533" y="2410505"/>
                    <a:pt x="827913" y="2494704"/>
                    <a:pt x="961165" y="2428078"/>
                  </a:cubicBezTo>
                  <a:cubicBezTo>
                    <a:pt x="1026695" y="2395313"/>
                    <a:pt x="971566" y="2420679"/>
                    <a:pt x="1026479" y="2400086"/>
                  </a:cubicBezTo>
                  <a:cubicBezTo>
                    <a:pt x="1042161" y="2394205"/>
                    <a:pt x="1057243" y="2386722"/>
                    <a:pt x="1073132" y="2381425"/>
                  </a:cubicBezTo>
                  <a:cubicBezTo>
                    <a:pt x="1085298" y="2377370"/>
                    <a:pt x="1098124" y="2375617"/>
                    <a:pt x="1110454" y="2372094"/>
                  </a:cubicBezTo>
                  <a:cubicBezTo>
                    <a:pt x="1119911" y="2369392"/>
                    <a:pt x="1129115" y="2365874"/>
                    <a:pt x="1138446" y="2362764"/>
                  </a:cubicBezTo>
                  <a:cubicBezTo>
                    <a:pt x="1144666" y="2356543"/>
                    <a:pt x="1149239" y="2348036"/>
                    <a:pt x="1157107" y="2344102"/>
                  </a:cubicBezTo>
                  <a:cubicBezTo>
                    <a:pt x="1174701" y="2335305"/>
                    <a:pt x="1196724" y="2336352"/>
                    <a:pt x="1213091" y="2325441"/>
                  </a:cubicBezTo>
                  <a:lnTo>
                    <a:pt x="1269075" y="2288119"/>
                  </a:lnTo>
                  <a:cubicBezTo>
                    <a:pt x="1275295" y="2275678"/>
                    <a:pt x="1280835" y="2262873"/>
                    <a:pt x="1287736" y="2250796"/>
                  </a:cubicBezTo>
                  <a:cubicBezTo>
                    <a:pt x="1293300" y="2241059"/>
                    <a:pt x="1301382" y="2232834"/>
                    <a:pt x="1306397" y="2222804"/>
                  </a:cubicBezTo>
                  <a:cubicBezTo>
                    <a:pt x="1310795" y="2214007"/>
                    <a:pt x="1312275" y="2204022"/>
                    <a:pt x="1315728" y="2194813"/>
                  </a:cubicBezTo>
                  <a:cubicBezTo>
                    <a:pt x="1321609" y="2179131"/>
                    <a:pt x="1328508" y="2163842"/>
                    <a:pt x="1334389" y="2148160"/>
                  </a:cubicBezTo>
                  <a:cubicBezTo>
                    <a:pt x="1337842" y="2138951"/>
                    <a:pt x="1338264" y="2128352"/>
                    <a:pt x="1343720" y="2120168"/>
                  </a:cubicBezTo>
                  <a:cubicBezTo>
                    <a:pt x="1363391" y="2090662"/>
                    <a:pt x="1393175" y="2067910"/>
                    <a:pt x="1409034" y="2036192"/>
                  </a:cubicBezTo>
                  <a:cubicBezTo>
                    <a:pt x="1436493" y="1981274"/>
                    <a:pt x="1423295" y="2012068"/>
                    <a:pt x="1446356" y="1942886"/>
                  </a:cubicBezTo>
                  <a:lnTo>
                    <a:pt x="1455687" y="1914894"/>
                  </a:lnTo>
                  <a:cubicBezTo>
                    <a:pt x="1449467" y="1899343"/>
                    <a:pt x="1446761" y="1881870"/>
                    <a:pt x="1437026" y="1868241"/>
                  </a:cubicBezTo>
                  <a:cubicBezTo>
                    <a:pt x="1430508" y="1859116"/>
                    <a:pt x="1418159" y="1856098"/>
                    <a:pt x="1409034" y="1849580"/>
                  </a:cubicBezTo>
                  <a:cubicBezTo>
                    <a:pt x="1359606" y="1814275"/>
                    <a:pt x="1389144" y="1827399"/>
                    <a:pt x="1343720" y="1812258"/>
                  </a:cubicBezTo>
                  <a:cubicBezTo>
                    <a:pt x="1334389" y="1806037"/>
                    <a:pt x="1326655" y="1796118"/>
                    <a:pt x="1315728" y="1793596"/>
                  </a:cubicBezTo>
                  <a:cubicBezTo>
                    <a:pt x="1207767" y="1768682"/>
                    <a:pt x="1233839" y="1818515"/>
                    <a:pt x="1213091" y="1756274"/>
                  </a:cubicBezTo>
                  <a:cubicBezTo>
                    <a:pt x="1219311" y="1737613"/>
                    <a:pt x="1223763" y="1718265"/>
                    <a:pt x="1231752" y="1700290"/>
                  </a:cubicBezTo>
                  <a:cubicBezTo>
                    <a:pt x="1239000" y="1683982"/>
                    <a:pt x="1264526" y="1653560"/>
                    <a:pt x="1278405" y="1644307"/>
                  </a:cubicBezTo>
                  <a:cubicBezTo>
                    <a:pt x="1286589" y="1638851"/>
                    <a:pt x="1297066" y="1638086"/>
                    <a:pt x="1306397" y="1634976"/>
                  </a:cubicBezTo>
                  <a:cubicBezTo>
                    <a:pt x="1324563" y="1580480"/>
                    <a:pt x="1301515" y="1630528"/>
                    <a:pt x="1343720" y="1588323"/>
                  </a:cubicBezTo>
                  <a:cubicBezTo>
                    <a:pt x="1385925" y="1546118"/>
                    <a:pt x="1335877" y="1569166"/>
                    <a:pt x="1390373" y="1551000"/>
                  </a:cubicBezTo>
                  <a:cubicBezTo>
                    <a:pt x="1393483" y="1538559"/>
                    <a:pt x="1396180" y="1526008"/>
                    <a:pt x="1399703" y="1513678"/>
                  </a:cubicBezTo>
                  <a:cubicBezTo>
                    <a:pt x="1402405" y="1504221"/>
                    <a:pt x="1409034" y="1495521"/>
                    <a:pt x="1409034" y="1485686"/>
                  </a:cubicBezTo>
                  <a:cubicBezTo>
                    <a:pt x="1409034" y="1477972"/>
                    <a:pt x="1396537" y="1406764"/>
                    <a:pt x="1390373" y="1392380"/>
                  </a:cubicBezTo>
                  <a:cubicBezTo>
                    <a:pt x="1385955" y="1382073"/>
                    <a:pt x="1377932" y="1373719"/>
                    <a:pt x="1371711" y="1364388"/>
                  </a:cubicBezTo>
                  <a:cubicBezTo>
                    <a:pt x="1349658" y="1298225"/>
                    <a:pt x="1356882" y="1331812"/>
                    <a:pt x="1371711" y="1205768"/>
                  </a:cubicBezTo>
                  <a:cubicBezTo>
                    <a:pt x="1372860" y="1196000"/>
                    <a:pt x="1376643" y="1186573"/>
                    <a:pt x="1381042" y="1177776"/>
                  </a:cubicBezTo>
                  <a:cubicBezTo>
                    <a:pt x="1392814" y="1154233"/>
                    <a:pt x="1401006" y="1148481"/>
                    <a:pt x="1418365" y="1131123"/>
                  </a:cubicBezTo>
                  <a:cubicBezTo>
                    <a:pt x="1421475" y="1121792"/>
                    <a:pt x="1420740" y="1110086"/>
                    <a:pt x="1427695" y="1103131"/>
                  </a:cubicBezTo>
                  <a:cubicBezTo>
                    <a:pt x="1459777" y="1071049"/>
                    <a:pt x="1476473" y="1068211"/>
                    <a:pt x="1511671" y="1056478"/>
                  </a:cubicBezTo>
                  <a:cubicBezTo>
                    <a:pt x="1561434" y="981833"/>
                    <a:pt x="1496120" y="1072029"/>
                    <a:pt x="1558324" y="1009825"/>
                  </a:cubicBezTo>
                  <a:cubicBezTo>
                    <a:pt x="1566253" y="1001896"/>
                    <a:pt x="1570765" y="991164"/>
                    <a:pt x="1576985" y="981833"/>
                  </a:cubicBezTo>
                  <a:cubicBezTo>
                    <a:pt x="1573875" y="938290"/>
                    <a:pt x="1577653" y="893697"/>
                    <a:pt x="1567654" y="851204"/>
                  </a:cubicBezTo>
                  <a:cubicBezTo>
                    <a:pt x="1564632" y="838359"/>
                    <a:pt x="1546981" y="834192"/>
                    <a:pt x="1539662" y="823213"/>
                  </a:cubicBezTo>
                  <a:cubicBezTo>
                    <a:pt x="1534206" y="815030"/>
                    <a:pt x="1533442" y="804552"/>
                    <a:pt x="1530332" y="795221"/>
                  </a:cubicBezTo>
                  <a:cubicBezTo>
                    <a:pt x="1527222" y="705025"/>
                    <a:pt x="1532551" y="614141"/>
                    <a:pt x="1521001" y="524633"/>
                  </a:cubicBezTo>
                  <a:cubicBezTo>
                    <a:pt x="1519566" y="513511"/>
                    <a:pt x="1502854" y="511342"/>
                    <a:pt x="1493009" y="505972"/>
                  </a:cubicBezTo>
                  <a:cubicBezTo>
                    <a:pt x="1468587" y="492651"/>
                    <a:pt x="1438036" y="488319"/>
                    <a:pt x="1418365" y="468649"/>
                  </a:cubicBezTo>
                  <a:cubicBezTo>
                    <a:pt x="1392748" y="443034"/>
                    <a:pt x="1408049" y="452770"/>
                    <a:pt x="1371711" y="440658"/>
                  </a:cubicBezTo>
                  <a:cubicBezTo>
                    <a:pt x="1285515" y="354459"/>
                    <a:pt x="1350257" y="431882"/>
                    <a:pt x="1334389" y="170070"/>
                  </a:cubicBezTo>
                  <a:cubicBezTo>
                    <a:pt x="1332284" y="135345"/>
                    <a:pt x="1337220" y="104588"/>
                    <a:pt x="1306397" y="86094"/>
                  </a:cubicBezTo>
                  <a:cubicBezTo>
                    <a:pt x="1297963" y="81034"/>
                    <a:pt x="1287736" y="79874"/>
                    <a:pt x="1278405" y="76764"/>
                  </a:cubicBezTo>
                  <a:cubicBezTo>
                    <a:pt x="1269074" y="67433"/>
                    <a:pt x="1261948" y="55180"/>
                    <a:pt x="1250413" y="48772"/>
                  </a:cubicBezTo>
                  <a:cubicBezTo>
                    <a:pt x="1233218" y="39219"/>
                    <a:pt x="1194430" y="30111"/>
                    <a:pt x="1194430" y="30111"/>
                  </a:cubicBezTo>
                  <a:cubicBezTo>
                    <a:pt x="1188210" y="23890"/>
                    <a:pt x="1183312" y="15975"/>
                    <a:pt x="1175769" y="11449"/>
                  </a:cubicBezTo>
                  <a:cubicBezTo>
                    <a:pt x="1133931" y="-13654"/>
                    <a:pt x="1035225" y="10158"/>
                    <a:pt x="1017148" y="11449"/>
                  </a:cubicBezTo>
                  <a:cubicBezTo>
                    <a:pt x="940801" y="49625"/>
                    <a:pt x="1018725" y="14035"/>
                    <a:pt x="942503" y="39441"/>
                  </a:cubicBezTo>
                  <a:cubicBezTo>
                    <a:pt x="926614" y="44737"/>
                    <a:pt x="912033" y="53786"/>
                    <a:pt x="895850" y="58102"/>
                  </a:cubicBezTo>
                  <a:cubicBezTo>
                    <a:pt x="865203" y="66275"/>
                    <a:pt x="833315" y="69072"/>
                    <a:pt x="802544" y="76764"/>
                  </a:cubicBezTo>
                  <a:cubicBezTo>
                    <a:pt x="790581" y="79755"/>
                    <a:pt x="750619" y="88730"/>
                    <a:pt x="737230" y="95425"/>
                  </a:cubicBezTo>
                  <a:cubicBezTo>
                    <a:pt x="727200" y="100440"/>
                    <a:pt x="719545" y="109669"/>
                    <a:pt x="709238" y="114086"/>
                  </a:cubicBezTo>
                  <a:cubicBezTo>
                    <a:pt x="697451" y="119138"/>
                    <a:pt x="684246" y="119894"/>
                    <a:pt x="671916" y="123417"/>
                  </a:cubicBezTo>
                  <a:cubicBezTo>
                    <a:pt x="662459" y="126119"/>
                    <a:pt x="653677" y="131475"/>
                    <a:pt x="643924" y="132747"/>
                  </a:cubicBezTo>
                  <a:cubicBezTo>
                    <a:pt x="454758" y="157421"/>
                    <a:pt x="491118" y="145791"/>
                    <a:pt x="326683" y="160739"/>
                  </a:cubicBezTo>
                  <a:cubicBezTo>
                    <a:pt x="301711" y="163009"/>
                    <a:pt x="276920" y="166960"/>
                    <a:pt x="252038" y="170070"/>
                  </a:cubicBezTo>
                  <a:cubicBezTo>
                    <a:pt x="242707" y="176290"/>
                    <a:pt x="231051" y="179974"/>
                    <a:pt x="224046" y="188731"/>
                  </a:cubicBezTo>
                  <a:cubicBezTo>
                    <a:pt x="217902" y="196411"/>
                    <a:pt x="219776" y="208289"/>
                    <a:pt x="214716" y="216723"/>
                  </a:cubicBezTo>
                  <a:cubicBezTo>
                    <a:pt x="210190" y="224266"/>
                    <a:pt x="202275" y="229164"/>
                    <a:pt x="196054" y="235384"/>
                  </a:cubicBezTo>
                  <a:cubicBezTo>
                    <a:pt x="171181" y="334882"/>
                    <a:pt x="180434" y="282729"/>
                    <a:pt x="196054" y="477980"/>
                  </a:cubicBezTo>
                  <a:cubicBezTo>
                    <a:pt x="197489" y="495915"/>
                    <a:pt x="218374" y="530059"/>
                    <a:pt x="224046" y="543294"/>
                  </a:cubicBezTo>
                  <a:cubicBezTo>
                    <a:pt x="227920" y="552334"/>
                    <a:pt x="227233" y="563606"/>
                    <a:pt x="233377" y="571286"/>
                  </a:cubicBezTo>
                  <a:cubicBezTo>
                    <a:pt x="240382" y="580043"/>
                    <a:pt x="252612" y="582942"/>
                    <a:pt x="261369" y="589947"/>
                  </a:cubicBezTo>
                  <a:cubicBezTo>
                    <a:pt x="268238" y="595443"/>
                    <a:pt x="272162" y="604675"/>
                    <a:pt x="280030" y="608609"/>
                  </a:cubicBezTo>
                  <a:cubicBezTo>
                    <a:pt x="302749" y="619969"/>
                    <a:pt x="346547" y="629903"/>
                    <a:pt x="373336" y="636600"/>
                  </a:cubicBezTo>
                  <a:lnTo>
                    <a:pt x="419989" y="683253"/>
                  </a:lnTo>
                  <a:lnTo>
                    <a:pt x="438650" y="701915"/>
                  </a:lnTo>
                  <a:cubicBezTo>
                    <a:pt x="462104" y="772275"/>
                    <a:pt x="430466" y="685548"/>
                    <a:pt x="466642" y="757898"/>
                  </a:cubicBezTo>
                  <a:cubicBezTo>
                    <a:pt x="471041" y="766695"/>
                    <a:pt x="472099" y="776850"/>
                    <a:pt x="475973" y="785890"/>
                  </a:cubicBezTo>
                  <a:cubicBezTo>
                    <a:pt x="505248" y="854199"/>
                    <a:pt x="486762" y="791727"/>
                    <a:pt x="503965" y="860535"/>
                  </a:cubicBezTo>
                  <a:cubicBezTo>
                    <a:pt x="500855" y="904078"/>
                    <a:pt x="505222" y="948813"/>
                    <a:pt x="494634" y="991164"/>
                  </a:cubicBezTo>
                  <a:cubicBezTo>
                    <a:pt x="491914" y="1002043"/>
                    <a:pt x="476672" y="1004810"/>
                    <a:pt x="466642" y="1009825"/>
                  </a:cubicBezTo>
                  <a:cubicBezTo>
                    <a:pt x="457845" y="1014224"/>
                    <a:pt x="447690" y="1015282"/>
                    <a:pt x="438650" y="1019156"/>
                  </a:cubicBezTo>
                  <a:cubicBezTo>
                    <a:pt x="425866" y="1024635"/>
                    <a:pt x="414747" y="1034157"/>
                    <a:pt x="401328" y="1037817"/>
                  </a:cubicBezTo>
                  <a:cubicBezTo>
                    <a:pt x="380110" y="1043603"/>
                    <a:pt x="357785" y="1044037"/>
                    <a:pt x="336013" y="1047147"/>
                  </a:cubicBezTo>
                  <a:cubicBezTo>
                    <a:pt x="298455" y="1084707"/>
                    <a:pt x="340215" y="1049346"/>
                    <a:pt x="280030" y="1075139"/>
                  </a:cubicBezTo>
                  <a:cubicBezTo>
                    <a:pt x="269723" y="1079556"/>
                    <a:pt x="261369" y="1087580"/>
                    <a:pt x="252038" y="1093800"/>
                  </a:cubicBezTo>
                  <a:cubicBezTo>
                    <a:pt x="192795" y="1182666"/>
                    <a:pt x="266334" y="1060315"/>
                    <a:pt x="242707" y="1308404"/>
                  </a:cubicBezTo>
                  <a:cubicBezTo>
                    <a:pt x="241775" y="1318195"/>
                    <a:pt x="223513" y="1313337"/>
                    <a:pt x="214716" y="1317735"/>
                  </a:cubicBezTo>
                  <a:cubicBezTo>
                    <a:pt x="176423" y="1336882"/>
                    <a:pt x="196992" y="1331914"/>
                    <a:pt x="168062" y="1355058"/>
                  </a:cubicBezTo>
                  <a:cubicBezTo>
                    <a:pt x="146080" y="1372644"/>
                    <a:pt x="128292" y="1379609"/>
                    <a:pt x="102748" y="1392380"/>
                  </a:cubicBezTo>
                  <a:cubicBezTo>
                    <a:pt x="52985" y="1467025"/>
                    <a:pt x="118299" y="1376829"/>
                    <a:pt x="56095" y="1439033"/>
                  </a:cubicBezTo>
                  <a:cubicBezTo>
                    <a:pt x="29357" y="1465771"/>
                    <a:pt x="43280" y="1464664"/>
                    <a:pt x="28103" y="1495017"/>
                  </a:cubicBezTo>
                  <a:cubicBezTo>
                    <a:pt x="23088" y="1505047"/>
                    <a:pt x="15662" y="1513678"/>
                    <a:pt x="9442" y="1523009"/>
                  </a:cubicBezTo>
                  <a:cubicBezTo>
                    <a:pt x="6332" y="1544780"/>
                    <a:pt x="-987" y="1566358"/>
                    <a:pt x="111" y="1588323"/>
                  </a:cubicBezTo>
                  <a:cubicBezTo>
                    <a:pt x="2154" y="1629180"/>
                    <a:pt x="5836" y="1670812"/>
                    <a:pt x="18773" y="1709621"/>
                  </a:cubicBezTo>
                  <a:cubicBezTo>
                    <a:pt x="22319" y="1720260"/>
                    <a:pt x="37028" y="1722718"/>
                    <a:pt x="46765" y="1728282"/>
                  </a:cubicBezTo>
                  <a:cubicBezTo>
                    <a:pt x="58841" y="1735183"/>
                    <a:pt x="72011" y="1740042"/>
                    <a:pt x="84087" y="1746943"/>
                  </a:cubicBezTo>
                  <a:cubicBezTo>
                    <a:pt x="93824" y="1752507"/>
                    <a:pt x="101152" y="1763082"/>
                    <a:pt x="112079" y="1765604"/>
                  </a:cubicBezTo>
                  <a:cubicBezTo>
                    <a:pt x="142536" y="1772633"/>
                    <a:pt x="174283" y="1771825"/>
                    <a:pt x="205385" y="1774935"/>
                  </a:cubicBezTo>
                  <a:lnTo>
                    <a:pt x="270699" y="1793596"/>
                  </a:lnTo>
                  <a:cubicBezTo>
                    <a:pt x="280120" y="1796422"/>
                    <a:pt x="289894" y="1798528"/>
                    <a:pt x="298691" y="1802927"/>
                  </a:cubicBezTo>
                  <a:cubicBezTo>
                    <a:pt x="308721" y="1807942"/>
                    <a:pt x="316435" y="1817034"/>
                    <a:pt x="326683" y="1821588"/>
                  </a:cubicBezTo>
                  <a:cubicBezTo>
                    <a:pt x="344658" y="1829577"/>
                    <a:pt x="364006" y="1834028"/>
                    <a:pt x="382667" y="1840249"/>
                  </a:cubicBezTo>
                  <a:cubicBezTo>
                    <a:pt x="425709" y="1854597"/>
                    <a:pt x="401004" y="1847649"/>
                    <a:pt x="457311" y="1858911"/>
                  </a:cubicBezTo>
                  <a:cubicBezTo>
                    <a:pt x="463532" y="1865131"/>
                    <a:pt x="470695" y="1870534"/>
                    <a:pt x="475973" y="1877572"/>
                  </a:cubicBezTo>
                  <a:cubicBezTo>
                    <a:pt x="489430" y="1895514"/>
                    <a:pt x="513295" y="1933556"/>
                    <a:pt x="513295" y="1933556"/>
                  </a:cubicBezTo>
                  <a:cubicBezTo>
                    <a:pt x="510185" y="1970878"/>
                    <a:pt x="508915" y="2008400"/>
                    <a:pt x="503965" y="2045523"/>
                  </a:cubicBezTo>
                  <a:cubicBezTo>
                    <a:pt x="502665" y="2055272"/>
                    <a:pt x="501589" y="2066560"/>
                    <a:pt x="494634" y="2073515"/>
                  </a:cubicBezTo>
                  <a:cubicBezTo>
                    <a:pt x="487679" y="2080470"/>
                    <a:pt x="475973" y="2079735"/>
                    <a:pt x="466642" y="2082845"/>
                  </a:cubicBezTo>
                  <a:cubicBezTo>
                    <a:pt x="460422" y="2089066"/>
                    <a:pt x="455301" y="2096627"/>
                    <a:pt x="447981" y="2101507"/>
                  </a:cubicBezTo>
                  <a:cubicBezTo>
                    <a:pt x="424923" y="2116879"/>
                    <a:pt x="407548" y="2121205"/>
                    <a:pt x="382667" y="2129498"/>
                  </a:cubicBezTo>
                  <a:cubicBezTo>
                    <a:pt x="373336" y="2135719"/>
                    <a:pt x="364982" y="2143743"/>
                    <a:pt x="354675" y="2148160"/>
                  </a:cubicBezTo>
                  <a:cubicBezTo>
                    <a:pt x="342888" y="2153212"/>
                    <a:pt x="329682" y="2153967"/>
                    <a:pt x="317352" y="2157490"/>
                  </a:cubicBezTo>
                  <a:cubicBezTo>
                    <a:pt x="307895" y="2160192"/>
                    <a:pt x="298691" y="2163711"/>
                    <a:pt x="289360" y="2166821"/>
                  </a:cubicBezTo>
                  <a:cubicBezTo>
                    <a:pt x="234778" y="2221403"/>
                    <a:pt x="261006" y="2201275"/>
                    <a:pt x="214716" y="2232135"/>
                  </a:cubicBezTo>
                  <a:cubicBezTo>
                    <a:pt x="191262" y="2302494"/>
                    <a:pt x="222900" y="2215768"/>
                    <a:pt x="186724" y="2288119"/>
                  </a:cubicBezTo>
                  <a:cubicBezTo>
                    <a:pt x="182325" y="2296916"/>
                    <a:pt x="180503" y="2306780"/>
                    <a:pt x="177393" y="2316111"/>
                  </a:cubicBezTo>
                  <a:cubicBezTo>
                    <a:pt x="177998" y="2321552"/>
                    <a:pt x="184512" y="2414325"/>
                    <a:pt x="196054" y="2437409"/>
                  </a:cubicBezTo>
                  <a:cubicBezTo>
                    <a:pt x="199988" y="2445277"/>
                    <a:pt x="208495" y="2449850"/>
                    <a:pt x="214716" y="2456070"/>
                  </a:cubicBezTo>
                  <a:lnTo>
                    <a:pt x="214716" y="2465400"/>
                  </a:lnTo>
                  <a:close/>
                </a:path>
              </a:pathLst>
            </a:cu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116" y="1494081"/>
            <a:ext cx="2591072" cy="479130"/>
            <a:chOff x="94116" y="1494081"/>
            <a:chExt cx="2591072" cy="479130"/>
          </a:xfrm>
        </p:grpSpPr>
        <p:sp>
          <p:nvSpPr>
            <p:cNvPr id="12" name="Rectangle 11"/>
            <p:cNvSpPr/>
            <p:nvPr/>
          </p:nvSpPr>
          <p:spPr>
            <a:xfrm>
              <a:off x="94116" y="1615210"/>
              <a:ext cx="792088" cy="21602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Drug</a:t>
              </a:r>
              <a:r>
                <a:rPr lang="en-US" sz="1200" dirty="0" smtClean="0">
                  <a:solidFill>
                    <a:schemeClr val="tx1"/>
                  </a:solidFill>
                </a:rPr>
                <a:t>+</a:t>
              </a:r>
              <a:endParaRPr lang="ar-SA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91782" y="1723222"/>
              <a:ext cx="648072" cy="30111"/>
              <a:chOff x="1187624" y="1808020"/>
              <a:chExt cx="648072" cy="30111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1259632" y="1808020"/>
                <a:ext cx="57606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187624" y="1838131"/>
                <a:ext cx="576064" cy="0"/>
              </a:xfrm>
              <a:prstGeom prst="straightConnector1">
                <a:avLst/>
              </a:prstGeom>
              <a:ln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1893100" y="1615210"/>
              <a:ext cx="792088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Drug</a:t>
              </a:r>
              <a:endParaRPr lang="ar-SA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9286" y="1757187"/>
              <a:ext cx="576064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+H+</a:t>
              </a:r>
              <a:endParaRPr lang="ar-SA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49286" y="1494081"/>
              <a:ext cx="518560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-H+</a:t>
              </a:r>
              <a:endParaRPr lang="ar-SA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33665" y="1416201"/>
            <a:ext cx="1598738" cy="627203"/>
            <a:chOff x="3433665" y="1416201"/>
            <a:chExt cx="1598738" cy="627203"/>
          </a:xfrm>
        </p:grpSpPr>
        <p:sp>
          <p:nvSpPr>
            <p:cNvPr id="25" name="Rectangle 24"/>
            <p:cNvSpPr/>
            <p:nvPr/>
          </p:nvSpPr>
          <p:spPr>
            <a:xfrm>
              <a:off x="3520235" y="1416201"/>
              <a:ext cx="1512168" cy="31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cs typeface="+mj-cs"/>
                </a:rPr>
                <a:t>Na+ channel</a:t>
              </a:r>
              <a:endParaRPr lang="ar-SA" sz="1600" dirty="0">
                <a:solidFill>
                  <a:schemeClr val="tx1"/>
                </a:solidFill>
                <a:cs typeface="+mj-cs"/>
              </a:endParaRPr>
            </a:p>
          </p:txBody>
        </p:sp>
        <p:cxnSp>
          <p:nvCxnSpPr>
            <p:cNvPr id="15" name="Straight Arrow Connector 14"/>
            <p:cNvCxnSpPr>
              <a:stCxn id="25" idx="2"/>
              <a:endCxn id="10" idx="113"/>
            </p:cNvCxnSpPr>
            <p:nvPr/>
          </p:nvCxnSpPr>
          <p:spPr>
            <a:xfrm flipH="1">
              <a:off x="3433665" y="1726320"/>
              <a:ext cx="842654" cy="2984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5" idx="2"/>
              <a:endCxn id="11" idx="69"/>
            </p:cNvCxnSpPr>
            <p:nvPr/>
          </p:nvCxnSpPr>
          <p:spPr>
            <a:xfrm>
              <a:off x="4276319" y="1726320"/>
              <a:ext cx="635751" cy="3170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635896" y="3068712"/>
            <a:ext cx="1036467" cy="202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Receptor </a:t>
            </a:r>
            <a:endParaRPr lang="ar-SA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9" idx="2"/>
          </p:cNvCxnSpPr>
          <p:nvPr/>
        </p:nvCxnSpPr>
        <p:spPr>
          <a:xfrm flipH="1">
            <a:off x="4059820" y="3271258"/>
            <a:ext cx="94310" cy="38634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2157776" y="1840676"/>
            <a:ext cx="262736" cy="1228035"/>
          </a:xfrm>
          <a:custGeom>
            <a:avLst/>
            <a:gdLst>
              <a:gd name="connsiteX0" fmla="*/ 168265 w 262736"/>
              <a:gd name="connsiteY0" fmla="*/ 0 h 1091682"/>
              <a:gd name="connsiteX1" fmla="*/ 314 w 262736"/>
              <a:gd name="connsiteY1" fmla="*/ 223935 h 1091682"/>
              <a:gd name="connsiteX2" fmla="*/ 205587 w 262736"/>
              <a:gd name="connsiteY2" fmla="*/ 317241 h 1091682"/>
              <a:gd name="connsiteX3" fmla="*/ 46967 w 262736"/>
              <a:gd name="connsiteY3" fmla="*/ 485192 h 1091682"/>
              <a:gd name="connsiteX4" fmla="*/ 233579 w 262736"/>
              <a:gd name="connsiteY4" fmla="*/ 578498 h 1091682"/>
              <a:gd name="connsiteX5" fmla="*/ 74959 w 262736"/>
              <a:gd name="connsiteY5" fmla="*/ 774441 h 1091682"/>
              <a:gd name="connsiteX6" fmla="*/ 261571 w 262736"/>
              <a:gd name="connsiteY6" fmla="*/ 858416 h 1091682"/>
              <a:gd name="connsiteX7" fmla="*/ 158934 w 262736"/>
              <a:gd name="connsiteY7" fmla="*/ 1091682 h 1091682"/>
              <a:gd name="connsiteX8" fmla="*/ 158934 w 262736"/>
              <a:gd name="connsiteY8" fmla="*/ 1091682 h 109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736" h="1091682">
                <a:moveTo>
                  <a:pt x="168265" y="0"/>
                </a:moveTo>
                <a:cubicBezTo>
                  <a:pt x="81179" y="85531"/>
                  <a:pt x="-5906" y="171062"/>
                  <a:pt x="314" y="223935"/>
                </a:cubicBezTo>
                <a:cubicBezTo>
                  <a:pt x="6534" y="276809"/>
                  <a:pt x="197812" y="273698"/>
                  <a:pt x="205587" y="317241"/>
                </a:cubicBezTo>
                <a:cubicBezTo>
                  <a:pt x="213362" y="360784"/>
                  <a:pt x="42302" y="441649"/>
                  <a:pt x="46967" y="485192"/>
                </a:cubicBezTo>
                <a:cubicBezTo>
                  <a:pt x="51632" y="528735"/>
                  <a:pt x="228914" y="530290"/>
                  <a:pt x="233579" y="578498"/>
                </a:cubicBezTo>
                <a:cubicBezTo>
                  <a:pt x="238244" y="626706"/>
                  <a:pt x="70294" y="727788"/>
                  <a:pt x="74959" y="774441"/>
                </a:cubicBezTo>
                <a:cubicBezTo>
                  <a:pt x="79624" y="821094"/>
                  <a:pt x="247575" y="805543"/>
                  <a:pt x="261571" y="858416"/>
                </a:cubicBezTo>
                <a:cubicBezTo>
                  <a:pt x="275567" y="911290"/>
                  <a:pt x="158934" y="1091682"/>
                  <a:pt x="158934" y="1091682"/>
                </a:cubicBezTo>
                <a:lnTo>
                  <a:pt x="158934" y="1091682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Freeform 41"/>
          <p:cNvSpPr/>
          <p:nvPr/>
        </p:nvSpPr>
        <p:spPr>
          <a:xfrm>
            <a:off x="2199840" y="3464430"/>
            <a:ext cx="262736" cy="1478992"/>
          </a:xfrm>
          <a:custGeom>
            <a:avLst/>
            <a:gdLst>
              <a:gd name="connsiteX0" fmla="*/ 168265 w 262736"/>
              <a:gd name="connsiteY0" fmla="*/ 0 h 1091682"/>
              <a:gd name="connsiteX1" fmla="*/ 314 w 262736"/>
              <a:gd name="connsiteY1" fmla="*/ 223935 h 1091682"/>
              <a:gd name="connsiteX2" fmla="*/ 205587 w 262736"/>
              <a:gd name="connsiteY2" fmla="*/ 317241 h 1091682"/>
              <a:gd name="connsiteX3" fmla="*/ 46967 w 262736"/>
              <a:gd name="connsiteY3" fmla="*/ 485192 h 1091682"/>
              <a:gd name="connsiteX4" fmla="*/ 233579 w 262736"/>
              <a:gd name="connsiteY4" fmla="*/ 578498 h 1091682"/>
              <a:gd name="connsiteX5" fmla="*/ 74959 w 262736"/>
              <a:gd name="connsiteY5" fmla="*/ 774441 h 1091682"/>
              <a:gd name="connsiteX6" fmla="*/ 261571 w 262736"/>
              <a:gd name="connsiteY6" fmla="*/ 858416 h 1091682"/>
              <a:gd name="connsiteX7" fmla="*/ 158934 w 262736"/>
              <a:gd name="connsiteY7" fmla="*/ 1091682 h 1091682"/>
              <a:gd name="connsiteX8" fmla="*/ 158934 w 262736"/>
              <a:gd name="connsiteY8" fmla="*/ 1091682 h 109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736" h="1091682">
                <a:moveTo>
                  <a:pt x="168265" y="0"/>
                </a:moveTo>
                <a:cubicBezTo>
                  <a:pt x="81179" y="85531"/>
                  <a:pt x="-5906" y="171062"/>
                  <a:pt x="314" y="223935"/>
                </a:cubicBezTo>
                <a:cubicBezTo>
                  <a:pt x="6534" y="276809"/>
                  <a:pt x="197812" y="273698"/>
                  <a:pt x="205587" y="317241"/>
                </a:cubicBezTo>
                <a:cubicBezTo>
                  <a:pt x="213362" y="360784"/>
                  <a:pt x="42302" y="441649"/>
                  <a:pt x="46967" y="485192"/>
                </a:cubicBezTo>
                <a:cubicBezTo>
                  <a:pt x="51632" y="528735"/>
                  <a:pt x="228914" y="530290"/>
                  <a:pt x="233579" y="578498"/>
                </a:cubicBezTo>
                <a:cubicBezTo>
                  <a:pt x="238244" y="626706"/>
                  <a:pt x="70294" y="727788"/>
                  <a:pt x="74959" y="774441"/>
                </a:cubicBezTo>
                <a:cubicBezTo>
                  <a:pt x="79624" y="821094"/>
                  <a:pt x="247575" y="805543"/>
                  <a:pt x="261571" y="858416"/>
                </a:cubicBezTo>
                <a:cubicBezTo>
                  <a:pt x="275567" y="911290"/>
                  <a:pt x="158934" y="1091682"/>
                  <a:pt x="158934" y="1091682"/>
                </a:cubicBezTo>
                <a:lnTo>
                  <a:pt x="158934" y="1091682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Rectangle 42"/>
          <p:cNvSpPr/>
          <p:nvPr/>
        </p:nvSpPr>
        <p:spPr>
          <a:xfrm>
            <a:off x="1819419" y="4943422"/>
            <a:ext cx="792088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Drug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52865" y="3163246"/>
            <a:ext cx="792088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Drug</a:t>
            </a:r>
            <a:endParaRPr lang="ar-SA" sz="140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36268" y="4833641"/>
            <a:ext cx="1514768" cy="463928"/>
            <a:chOff x="2736268" y="4833641"/>
            <a:chExt cx="1514768" cy="463928"/>
          </a:xfrm>
        </p:grpSpPr>
        <p:grpSp>
          <p:nvGrpSpPr>
            <p:cNvPr id="45" name="Group 44"/>
            <p:cNvGrpSpPr/>
            <p:nvPr/>
          </p:nvGrpSpPr>
          <p:grpSpPr>
            <a:xfrm>
              <a:off x="2736268" y="5051434"/>
              <a:ext cx="648072" cy="30111"/>
              <a:chOff x="1187624" y="1808020"/>
              <a:chExt cx="648072" cy="30111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>
                <a:off x="1259632" y="1808020"/>
                <a:ext cx="57606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1187624" y="1838131"/>
                <a:ext cx="576064" cy="0"/>
              </a:xfrm>
              <a:prstGeom prst="straightConnector1">
                <a:avLst/>
              </a:prstGeom>
              <a:ln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2786404" y="4833641"/>
              <a:ext cx="576064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+H+</a:t>
              </a:r>
              <a:endParaRPr lang="ar-SA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12974" y="5081545"/>
              <a:ext cx="518560" cy="21602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-H+</a:t>
              </a:r>
              <a:endParaRPr lang="ar-SA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58948" y="4938543"/>
              <a:ext cx="792088" cy="21602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Drug</a:t>
              </a:r>
              <a:r>
                <a:rPr lang="en-US" sz="1200" dirty="0" smtClean="0">
                  <a:solidFill>
                    <a:schemeClr val="tx1"/>
                  </a:solidFill>
                </a:rPr>
                <a:t>+</a:t>
              </a:r>
              <a:endParaRPr lang="ar-SA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60232" y="1721001"/>
            <a:ext cx="2351860" cy="2918522"/>
            <a:chOff x="6660232" y="1721001"/>
            <a:chExt cx="2351860" cy="2918522"/>
          </a:xfrm>
        </p:grpSpPr>
        <p:sp>
          <p:nvSpPr>
            <p:cNvPr id="52" name="Rectangle 51"/>
            <p:cNvSpPr/>
            <p:nvPr/>
          </p:nvSpPr>
          <p:spPr>
            <a:xfrm>
              <a:off x="6804248" y="4329404"/>
              <a:ext cx="1512168" cy="31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cs typeface="+mj-cs"/>
                </a:rPr>
                <a:t>Inside </a:t>
              </a:r>
              <a:endParaRPr lang="ar-SA" sz="1600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60232" y="1721001"/>
              <a:ext cx="1512168" cy="31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cs typeface="+mj-cs"/>
                </a:rPr>
                <a:t>Outside </a:t>
              </a:r>
              <a:endParaRPr lang="ar-SA" sz="1600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8100949" y="2953306"/>
              <a:ext cx="1512168" cy="31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cs typeface="+mj-cs"/>
                </a:rPr>
                <a:t>Membrane </a:t>
              </a:r>
              <a:endParaRPr lang="ar-SA" sz="1600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55" name="Right Brace 54"/>
            <p:cNvSpPr/>
            <p:nvPr/>
          </p:nvSpPr>
          <p:spPr>
            <a:xfrm>
              <a:off x="8405259" y="2203748"/>
              <a:ext cx="296714" cy="1945332"/>
            </a:xfrm>
            <a:prstGeom prst="rightBrace">
              <a:avLst>
                <a:gd name="adj1" fmla="val 49213"/>
                <a:gd name="adj2" fmla="val 4952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2889056" y="2492896"/>
            <a:ext cx="1139784" cy="310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cs typeface="+mj-cs"/>
              </a:rPr>
              <a:t>Membrane diffusion</a:t>
            </a:r>
            <a:endParaRPr lang="ar-SA" sz="16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2348909" y="2647955"/>
            <a:ext cx="675392" cy="63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50" idx="3"/>
            <a:endCxn id="51" idx="2"/>
          </p:cNvCxnSpPr>
          <p:nvPr/>
        </p:nvCxnSpPr>
        <p:spPr>
          <a:xfrm flipV="1">
            <a:off x="4251036" y="3965274"/>
            <a:ext cx="68936" cy="108128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154130" y="3232133"/>
            <a:ext cx="579660" cy="51504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Na+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382533" y="2390432"/>
            <a:ext cx="579660" cy="51504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Na+</a:t>
            </a:r>
            <a:endParaRPr lang="ar-SA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9" grpId="0" animBg="1"/>
      <p:bldP spid="40" grpId="0" animBg="1"/>
      <p:bldP spid="42" grpId="0" animBg="1"/>
      <p:bldP spid="43" grpId="0" animBg="1"/>
      <p:bldP spid="44" grpId="0" animBg="1"/>
      <p:bldP spid="63" grpId="0"/>
      <p:bldP spid="76" grpId="0" animBg="1"/>
      <p:bldP spid="7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091" y="836712"/>
            <a:ext cx="990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Up Arrow 8"/>
          <p:cNvSpPr/>
          <p:nvPr/>
        </p:nvSpPr>
        <p:spPr>
          <a:xfrm rot="10800000">
            <a:off x="1312059" y="1089596"/>
            <a:ext cx="288032" cy="432048"/>
          </a:xfrm>
          <a:prstGeom prst="upArrow">
            <a:avLst>
              <a:gd name="adj1" fmla="val 23545"/>
              <a:gd name="adj2" fmla="val 533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38640" y="1298377"/>
            <a:ext cx="124127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11960" y="836712"/>
            <a:ext cx="3888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harged forms       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005461" y="980728"/>
            <a:ext cx="288032" cy="432048"/>
          </a:xfrm>
          <a:prstGeom prst="upArrow">
            <a:avLst>
              <a:gd name="adj1" fmla="val 23545"/>
              <a:gd name="adj2" fmla="val 5330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799435" y="1636931"/>
            <a:ext cx="25922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Acidosis 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435" y="2708920"/>
            <a:ext cx="70944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cs typeface="+mj-cs"/>
              </a:rPr>
              <a:t>Acidosis such as caused by inflammation at a wound partly reduces the action of </a:t>
            </a:r>
            <a:r>
              <a:rPr lang="en-US" sz="2000" b="1" dirty="0" smtClean="0">
                <a:cs typeface="+mj-cs"/>
              </a:rPr>
              <a:t>LAs. </a:t>
            </a:r>
            <a:r>
              <a:rPr lang="en-US" sz="2000" b="1" dirty="0">
                <a:cs typeface="+mj-cs"/>
              </a:rPr>
              <a:t>This is partly because most of the anesthetic is ionized and therefore unable to cross the cell </a:t>
            </a:r>
            <a:r>
              <a:rPr lang="en-US" sz="2000" b="1" dirty="0" smtClean="0">
                <a:cs typeface="+mj-cs"/>
              </a:rPr>
              <a:t>membrane.</a:t>
            </a:r>
            <a:endParaRPr lang="ar-SA" sz="2000" b="1" dirty="0">
              <a:cs typeface="+mj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11179" y="2160151"/>
            <a:ext cx="0" cy="54876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  <p:bldP spid="13" grpId="0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82756295"/>
              </p:ext>
            </p:extLst>
          </p:nvPr>
        </p:nvGraphicFramePr>
        <p:xfrm>
          <a:off x="611560" y="1988840"/>
          <a:ext cx="7848872" cy="38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File:Tetracain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384376" cy="12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ile:Bupivacaine skeletal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376263" cy="13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844874" y="188640"/>
            <a:ext cx="638894" cy="816406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/>
          <p:cNvSpPr/>
          <p:nvPr/>
        </p:nvSpPr>
        <p:spPr>
          <a:xfrm>
            <a:off x="6588224" y="476672"/>
            <a:ext cx="710902" cy="936577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Straight Arrow Connector 7"/>
          <p:cNvCxnSpPr>
            <a:stCxn id="5" idx="4"/>
          </p:cNvCxnSpPr>
          <p:nvPr/>
        </p:nvCxnSpPr>
        <p:spPr>
          <a:xfrm flipH="1">
            <a:off x="1907704" y="1005046"/>
            <a:ext cx="256617" cy="2495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</p:cNvCxnSpPr>
          <p:nvPr/>
        </p:nvCxnSpPr>
        <p:spPr>
          <a:xfrm>
            <a:off x="6943675" y="1413249"/>
            <a:ext cx="0" cy="20877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7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848218"/>
              </p:ext>
            </p:extLst>
          </p:nvPr>
        </p:nvGraphicFramePr>
        <p:xfrm>
          <a:off x="683568" y="404664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>
            <a:off x="1547664" y="3501008"/>
            <a:ext cx="21602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Down Arrow 3"/>
          <p:cNvSpPr/>
          <p:nvPr/>
        </p:nvSpPr>
        <p:spPr>
          <a:xfrm>
            <a:off x="7164288" y="3488618"/>
            <a:ext cx="21602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own Arrow 4"/>
          <p:cNvSpPr/>
          <p:nvPr/>
        </p:nvSpPr>
        <p:spPr>
          <a:xfrm>
            <a:off x="4427984" y="3501008"/>
            <a:ext cx="21602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/>
          <p:cNvSpPr txBox="1"/>
          <p:nvPr/>
        </p:nvSpPr>
        <p:spPr>
          <a:xfrm>
            <a:off x="323528" y="4893945"/>
            <a:ext cx="2376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Local Anesthesia (including analgesia) </a:t>
            </a:r>
            <a:endParaRPr lang="ar-S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59946" y="485647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Paralysis</a:t>
            </a:r>
          </a:p>
          <a:p>
            <a:pPr algn="ctr" rtl="0"/>
            <a:r>
              <a:rPr lang="en-US" dirty="0" smtClean="0"/>
              <a:t>(</a:t>
            </a:r>
            <a:r>
              <a:rPr lang="en-US" dirty="0"/>
              <a:t>no </a:t>
            </a:r>
            <a:r>
              <a:rPr lang="en-US" dirty="0" smtClean="0"/>
              <a:t>clinical application)  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3527884" y="4846915"/>
            <a:ext cx="20162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err="1" smtClean="0"/>
              <a:t>Antiarrthymia</a:t>
            </a:r>
            <a:endParaRPr lang="en-US" sz="2000" b="1" dirty="0" smtClean="0"/>
          </a:p>
          <a:p>
            <a:pPr algn="ctr" rtl="0"/>
            <a:r>
              <a:rPr lang="en-US" sz="2000" b="1" dirty="0" smtClean="0"/>
              <a:t>(e.g. </a:t>
            </a:r>
            <a:r>
              <a:rPr lang="en-US" sz="2000" b="1" dirty="0" err="1" smtClean="0">
                <a:solidFill>
                  <a:srgbClr val="FF0000"/>
                </a:solidFill>
              </a:rPr>
              <a:t>Lodicaine</a:t>
            </a:r>
            <a:r>
              <a:rPr lang="en-US" sz="2000" b="1" dirty="0" smtClean="0"/>
              <a:t>)  </a:t>
            </a:r>
            <a:endParaRPr lang="ar-SA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67544" y="4893945"/>
            <a:ext cx="50765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2339752" y="6165304"/>
            <a:ext cx="136815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Clinical use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0"/>
            <a:endCxn id="9" idx="2"/>
          </p:cNvCxnSpPr>
          <p:nvPr/>
        </p:nvCxnSpPr>
        <p:spPr>
          <a:xfrm flipH="1" flipV="1">
            <a:off x="3005826" y="5540276"/>
            <a:ext cx="18002" cy="625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7772400" cy="1152128"/>
          </a:xfrm>
        </p:spPr>
        <p:txBody>
          <a:bodyPr>
            <a:normAutofit/>
          </a:bodyPr>
          <a:lstStyle/>
          <a:p>
            <a:r>
              <a:rPr lang="en-US" sz="54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CNS stimulant drugs </a:t>
            </a:r>
            <a:endParaRPr lang="en-US" sz="5400" b="1" i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6400800" cy="64807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Lab# 1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57624"/>
              </p:ext>
            </p:extLst>
          </p:nvPr>
        </p:nvGraphicFramePr>
        <p:xfrm>
          <a:off x="323528" y="908720"/>
          <a:ext cx="8568952" cy="376502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123677"/>
                <a:gridCol w="2445275"/>
              </a:tblGrid>
              <a:tr h="55741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Definition </a:t>
                      </a:r>
                      <a:endParaRPr lang="ar-SA" sz="1800" dirty="0">
                        <a:cs typeface="+mj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Method of </a:t>
                      </a:r>
                      <a:r>
                        <a:rPr lang="en-US" sz="1800" dirty="0" err="1" smtClean="0"/>
                        <a:t>adm.</a:t>
                      </a:r>
                      <a:r>
                        <a:rPr lang="en-US" sz="1800" dirty="0" smtClean="0"/>
                        <a:t> </a:t>
                      </a:r>
                      <a:endParaRPr lang="ar-SA" sz="1800" dirty="0">
                        <a:cs typeface="+mj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738734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application LA to the </a:t>
                      </a:r>
                      <a:r>
                        <a:rPr lang="en-US" sz="1800" u="sng" dirty="0" smtClean="0"/>
                        <a:t>surface of the skin </a:t>
                      </a:r>
                      <a:r>
                        <a:rPr lang="en-US" sz="1800" dirty="0" smtClean="0"/>
                        <a:t>or </a:t>
                      </a:r>
                      <a:r>
                        <a:rPr lang="en-US" sz="1800" u="sng" dirty="0" smtClean="0"/>
                        <a:t>mucosa</a:t>
                      </a:r>
                      <a:endParaRPr lang="ar-SA" sz="1800" u="sng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Surface anesthesia </a:t>
                      </a:r>
                      <a:endParaRPr lang="ar-SA" sz="1800" dirty="0">
                        <a:cs typeface="+mj-cs"/>
                      </a:endParaRPr>
                    </a:p>
                  </a:txBody>
                  <a:tcPr anchor="ctr"/>
                </a:tc>
              </a:tr>
              <a:tr h="73873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Can be</a:t>
                      </a:r>
                      <a:r>
                        <a:rPr lang="en-US" sz="1800" baseline="0" dirty="0" smtClean="0"/>
                        <a:t> called “</a:t>
                      </a:r>
                      <a:r>
                        <a:rPr lang="en-US" sz="1800" dirty="0" smtClean="0"/>
                        <a:t>Topical anesthesia” : gel,</a:t>
                      </a:r>
                      <a:r>
                        <a:rPr lang="en-US" sz="1800" baseline="0" dirty="0" smtClean="0"/>
                        <a:t> spray, ointment </a:t>
                      </a:r>
                      <a:r>
                        <a:rPr lang="en-US" sz="1800" dirty="0" smtClean="0"/>
                        <a:t> </a:t>
                      </a:r>
                      <a:endParaRPr lang="ar-SA" sz="1800" kern="1200" dirty="0" smtClean="0"/>
                    </a:p>
                    <a:p>
                      <a:pPr algn="l" rtl="0"/>
                      <a:endParaRPr lang="ar-SA" sz="1800" dirty="0">
                        <a:cs typeface="+mj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ar-SA" sz="1800" dirty="0"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41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injected of LA into the </a:t>
                      </a:r>
                      <a:r>
                        <a:rPr lang="en-US" sz="1800" u="sng" dirty="0" smtClean="0"/>
                        <a:t>epidural space </a:t>
                      </a:r>
                      <a:r>
                        <a:rPr lang="en-US" sz="1800" dirty="0" smtClean="0"/>
                        <a:t>where it acts primarily on the spinal nerve roots</a:t>
                      </a:r>
                      <a:endParaRPr lang="ar-SA" sz="1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epidural anesthesia </a:t>
                      </a:r>
                      <a:endParaRPr lang="ar-SA" sz="1800" dirty="0">
                        <a:cs typeface="+mj-cs"/>
                      </a:endParaRPr>
                    </a:p>
                  </a:txBody>
                  <a:tcPr anchor="ctr"/>
                </a:tc>
              </a:tr>
              <a:tr h="55741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injected LA into the </a:t>
                      </a:r>
                      <a:r>
                        <a:rPr lang="en-US" sz="1800" u="sng" dirty="0" smtClean="0"/>
                        <a:t>cerebrospinal fluid</a:t>
                      </a:r>
                      <a:r>
                        <a:rPr lang="en-US" sz="1800" dirty="0" smtClean="0"/>
                        <a:t>, usually at the lower back, where it acts on spinal nerve roots and part of the spinal cord.</a:t>
                      </a:r>
                      <a:endParaRPr lang="ar-SA" sz="1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Spinal anesthesia </a:t>
                      </a:r>
                      <a:endParaRPr lang="ar-SA" sz="1800" dirty="0">
                        <a:cs typeface="+mj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0"/>
            <a:ext cx="52450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Method of administration 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71650" y="2060848"/>
            <a:ext cx="0" cy="5497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4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33036"/>
            <a:ext cx="792088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Many shorter acting local anesthetics are readily absorbed into the blood from the injection site after administration. </a:t>
            </a:r>
            <a:endParaRPr lang="ar-SA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3148" y="1556792"/>
            <a:ext cx="280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Decrease of duration </a:t>
            </a:r>
            <a:endParaRPr lang="ar-S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2832" y="1556792"/>
            <a:ext cx="3945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Increase in systemic toxicity </a:t>
            </a:r>
            <a:endParaRPr lang="ar-SA" sz="2400" dirty="0"/>
          </a:p>
        </p:txBody>
      </p:sp>
      <p:cxnSp>
        <p:nvCxnSpPr>
          <p:cNvPr id="7" name="Straight Arrow Connector 6"/>
          <p:cNvCxnSpPr>
            <a:stCxn id="2" idx="2"/>
            <a:endCxn id="4" idx="0"/>
          </p:cNvCxnSpPr>
          <p:nvPr/>
        </p:nvCxnSpPr>
        <p:spPr>
          <a:xfrm flipH="1">
            <a:off x="2217304" y="940922"/>
            <a:ext cx="2282688" cy="615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  <a:endCxn id="5" idx="0"/>
          </p:cNvCxnSpPr>
          <p:nvPr/>
        </p:nvCxnSpPr>
        <p:spPr>
          <a:xfrm>
            <a:off x="4499992" y="940922"/>
            <a:ext cx="2275656" cy="615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3995936" y="2204864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467544" y="3285163"/>
            <a:ext cx="82809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/>
              <a:t>This can be accomplished by administration of a vasoconstrictor (usually an agonist </a:t>
            </a:r>
            <a:r>
              <a:rPr lang="en-US" sz="2400" b="1" dirty="0" smtClean="0"/>
              <a:t>sympathomimetic like epinephrine ) </a:t>
            </a:r>
            <a:r>
              <a:rPr lang="en-US" sz="2400" b="1" dirty="0"/>
              <a:t>with the local anesthetic agent.</a:t>
            </a:r>
            <a:endParaRPr lang="ar-SA" sz="2400" b="1" dirty="0"/>
          </a:p>
        </p:txBody>
      </p:sp>
      <p:sp>
        <p:nvSpPr>
          <p:cNvPr id="12" name="Down Arrow 11"/>
          <p:cNvSpPr/>
          <p:nvPr/>
        </p:nvSpPr>
        <p:spPr>
          <a:xfrm>
            <a:off x="1429941" y="4653136"/>
            <a:ext cx="360040" cy="779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251520" y="5432450"/>
            <a:ext cx="28803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/>
              <a:t>blood flow to the area is reduced</a:t>
            </a:r>
            <a:endParaRPr lang="ar-SA" sz="2400" b="1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3455876" y="5369514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TextBox 14"/>
          <p:cNvSpPr txBox="1"/>
          <p:nvPr/>
        </p:nvSpPr>
        <p:spPr>
          <a:xfrm>
            <a:off x="4283968" y="5432450"/>
            <a:ext cx="4608512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sz="2000" dirty="0"/>
              <a:t>Epinephrine decrease of rate of absorption in  blood that leads to minimize of systemic toxicity and increase duration .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573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715" y="1052736"/>
            <a:ext cx="8640960" cy="20005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 rtl="0"/>
            <a:r>
              <a:rPr lang="en-US" sz="3200" b="1" u="sng" dirty="0"/>
              <a:t>Treatment of toxicity </a:t>
            </a:r>
            <a:endParaRPr lang="en-US" sz="3200" b="1" u="sng" dirty="0" smtClean="0"/>
          </a:p>
          <a:p>
            <a:pPr lvl="0" algn="l" rtl="0"/>
            <a:endParaRPr lang="en-US" sz="2000" dirty="0"/>
          </a:p>
          <a:p>
            <a:pPr algn="l" rtl="0"/>
            <a:r>
              <a:rPr lang="en-US" sz="2400" b="1" dirty="0"/>
              <a:t>Severe toxicity is treated </a:t>
            </a:r>
            <a:r>
              <a:rPr lang="en-US" sz="2400" b="1" u="sng" dirty="0">
                <a:solidFill>
                  <a:srgbClr val="FF0000"/>
                </a:solidFill>
              </a:rPr>
              <a:t>symptomatically</a:t>
            </a:r>
            <a:r>
              <a:rPr lang="en-US" sz="2400" b="1" dirty="0"/>
              <a:t>; there are no antidotes</a:t>
            </a:r>
            <a:r>
              <a:rPr lang="en-US" sz="2400" b="1" dirty="0" smtClean="0"/>
              <a:t>. e.g. </a:t>
            </a:r>
            <a:r>
              <a:rPr lang="en-US" sz="2400" b="1" dirty="0"/>
              <a:t>Convulsions are usually managed with intravenous diazepam or a short-acting barbiturate such as thiopental.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3863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rtl="0"/>
            <a:r>
              <a:rPr lang="en-US" dirty="0"/>
              <a:t>Frog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plexus method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Arial"/>
              </a:rPr>
              <a:t>“</a:t>
            </a:r>
            <a:r>
              <a:rPr lang="en-US" dirty="0"/>
              <a:t>Foot withdrawal reflex of frog</a:t>
            </a:r>
            <a:r>
              <a:rPr lang="en-US" dirty="0">
                <a:latin typeface="Arial"/>
              </a:rPr>
              <a:t>”</a:t>
            </a:r>
            <a:endParaRPr lang="en-US" dirty="0"/>
          </a:p>
          <a:p>
            <a:pPr algn="l" rtl="0"/>
            <a:r>
              <a:rPr lang="en-US" b="1" u="sng" dirty="0"/>
              <a:t>Principle</a:t>
            </a:r>
            <a:r>
              <a:rPr lang="en-US" dirty="0"/>
              <a:t>:</a:t>
            </a:r>
          </a:p>
          <a:p>
            <a:pPr algn="l" rtl="0"/>
            <a:r>
              <a:rPr lang="en-US" dirty="0"/>
              <a:t>The skin of the frog is very sensitive to diluted HCL and will reflex by withdrawing its leg when immersed in HCL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05264"/>
            <a:ext cx="1482080" cy="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14" y="159229"/>
            <a:ext cx="8229600" cy="4525963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Administer </a:t>
            </a:r>
            <a:r>
              <a:rPr lang="en-US" sz="2000" dirty="0"/>
              <a:t>1 ml of LA solution in the abdominal sac of the frog and observe the zero time.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Test </a:t>
            </a:r>
            <a:r>
              <a:rPr lang="en-US" sz="2000" dirty="0"/>
              <a:t>the withdrawal reflex at 3 minutes interval and wash with tap water after each exposure to the acid, observe the time at which the absence of withdrawal reflex occurs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FF0000"/>
                </a:solidFill>
              </a:rPr>
              <a:t>Onset </a:t>
            </a:r>
            <a:r>
              <a:rPr lang="en-US" sz="2000" b="1" u="sng" dirty="0">
                <a:solidFill>
                  <a:srgbClr val="FF0000"/>
                </a:solidFill>
              </a:rPr>
              <a:t>time</a:t>
            </a:r>
            <a:r>
              <a:rPr lang="en-US" sz="2000" b="1" u="sng" dirty="0"/>
              <a:t>:</a:t>
            </a:r>
            <a:r>
              <a:rPr lang="en-US" sz="2000" dirty="0"/>
              <a:t> is the time from adding LA </a:t>
            </a:r>
            <a:r>
              <a:rPr lang="en-US" sz="2000" dirty="0" smtClean="0"/>
              <a:t>until </a:t>
            </a:r>
            <a:r>
              <a:rPr lang="en-US" sz="2000" dirty="0"/>
              <a:t>the acid fails to provoke withdrawal of the foot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Tabulate </a:t>
            </a:r>
            <a:r>
              <a:rPr lang="en-US" sz="2000" dirty="0"/>
              <a:t>your results and determine which of LA is more rapid in its action than the other.</a:t>
            </a:r>
          </a:p>
          <a:p>
            <a:pPr algn="l" rtl="0">
              <a:buFontTx/>
              <a:buNone/>
            </a:pP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94689"/>
              </p:ext>
            </p:extLst>
          </p:nvPr>
        </p:nvGraphicFramePr>
        <p:xfrm>
          <a:off x="1691680" y="3238555"/>
          <a:ext cx="3353415" cy="29667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76164"/>
                <a:gridCol w="1877251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LA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The time interval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6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9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12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18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21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206498" y="3838769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24010" y="4225266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Plus 5"/>
          <p:cNvSpPr/>
          <p:nvPr/>
        </p:nvSpPr>
        <p:spPr>
          <a:xfrm>
            <a:off x="4206498" y="4469168"/>
            <a:ext cx="226318" cy="216024"/>
          </a:xfrm>
          <a:prstGeom prst="mathPlus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4998586" y="3654103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cap="none" spc="0" dirty="0" smtClean="0">
                <a:ln w="11430">
                  <a:noFill/>
                </a:ln>
              </a:rPr>
              <a:t>Still withdrawal Reflex</a:t>
            </a:r>
            <a:endParaRPr lang="en-US" cap="none" spc="0" dirty="0">
              <a:ln w="11430">
                <a:noFill/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3228" y="3986625"/>
            <a:ext cx="29523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cap="none" spc="0" dirty="0" smtClean="0">
                <a:ln w="11430"/>
              </a:rPr>
              <a:t>Still </a:t>
            </a:r>
            <a:r>
              <a:rPr lang="en-US" cap="none" spc="0" dirty="0" smtClean="0">
                <a:ln w="11430"/>
              </a:rPr>
              <a:t>withdrawal</a:t>
            </a:r>
            <a:r>
              <a:rPr lang="en-US" sz="2000" cap="none" spc="0" dirty="0" smtClean="0">
                <a:ln w="11430"/>
              </a:rPr>
              <a:t> Reflex</a:t>
            </a:r>
            <a:endParaRPr lang="en-US" sz="2000" cap="none" spc="0" dirty="0">
              <a:ln w="1143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063" y="4386735"/>
            <a:ext cx="29523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Absence of 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withdrawal Reflex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218666" y="5094621"/>
            <a:ext cx="133561" cy="553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214610" y="5767016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the drug has activity and blocks sodium </a:t>
            </a:r>
            <a:r>
              <a:rPr lang="en-US" dirty="0" smtClean="0"/>
              <a:t>channels</a:t>
            </a:r>
          </a:p>
          <a:p>
            <a:pPr algn="ctr"/>
            <a:r>
              <a:rPr lang="en-US" dirty="0" smtClean="0"/>
              <a:t>((</a:t>
            </a:r>
            <a:r>
              <a:rPr lang="en-US" b="1" u="sng" dirty="0">
                <a:solidFill>
                  <a:srgbClr val="FF0000"/>
                </a:solidFill>
              </a:rPr>
              <a:t>Onset </a:t>
            </a:r>
            <a:r>
              <a:rPr lang="en-US" b="1" u="sng" dirty="0" smtClean="0">
                <a:solidFill>
                  <a:srgbClr val="FF0000"/>
                </a:solidFill>
              </a:rPr>
              <a:t>time))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096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90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673580"/>
              </p:ext>
            </p:extLst>
          </p:nvPr>
        </p:nvGraphicFramePr>
        <p:xfrm>
          <a:off x="1691680" y="188640"/>
          <a:ext cx="5390406" cy="3037402"/>
        </p:xfrm>
        <a:graphic>
          <a:graphicData uri="http://schemas.openxmlformats.org/drawingml/2006/table">
            <a:tbl>
              <a:tblPr rtl="1"/>
              <a:tblGrid>
                <a:gridCol w="1540024"/>
                <a:gridCol w="1880642"/>
                <a:gridCol w="1969740"/>
              </a:tblGrid>
              <a:tr h="503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Lignocaine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Procaine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The time interval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59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96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2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29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3573016"/>
            <a:ext cx="864096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>
                <a:solidFill>
                  <a:srgbClr val="FF0000"/>
                </a:solidFill>
              </a:rPr>
              <a:t>Negative (-)= </a:t>
            </a:r>
            <a:r>
              <a:rPr lang="en-US" sz="2800" dirty="0"/>
              <a:t>means the presence of the withdrawal reflex (the drug has </a:t>
            </a:r>
            <a:r>
              <a:rPr lang="en-US" sz="2800" dirty="0">
                <a:solidFill>
                  <a:srgbClr val="FF0000"/>
                </a:solidFill>
              </a:rPr>
              <a:t>no activity</a:t>
            </a:r>
            <a:r>
              <a:rPr lang="en-US" sz="2800" dirty="0"/>
              <a:t>).</a:t>
            </a:r>
          </a:p>
          <a:p>
            <a:pPr>
              <a:lnSpc>
                <a:spcPct val="90000"/>
              </a:lnSpc>
            </a:pPr>
            <a:r>
              <a:rPr lang="en-US" sz="2800" u="sng" dirty="0">
                <a:solidFill>
                  <a:srgbClr val="FF0000"/>
                </a:solidFill>
              </a:rPr>
              <a:t>Positive (+)= </a:t>
            </a:r>
            <a:r>
              <a:rPr lang="en-US" sz="2800" dirty="0"/>
              <a:t>means the absence of the withdrawal reflex (the drug has </a:t>
            </a:r>
            <a:r>
              <a:rPr lang="en-US" sz="2800" dirty="0">
                <a:solidFill>
                  <a:srgbClr val="FF0000"/>
                </a:solidFill>
              </a:rPr>
              <a:t>activity</a:t>
            </a:r>
            <a:r>
              <a:rPr lang="en-US" sz="2800" dirty="0"/>
              <a:t> and blocks sodium channels)</a:t>
            </a:r>
          </a:p>
          <a:p>
            <a:pPr>
              <a:lnSpc>
                <a:spcPct val="90000"/>
              </a:lnSpc>
            </a:pPr>
            <a:r>
              <a:rPr lang="en-US" sz="2800" b="1" u="sng" dirty="0"/>
              <a:t>Conclusion: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From the table we conclude that </a:t>
            </a:r>
            <a:r>
              <a:rPr lang="en-US" sz="2800" dirty="0">
                <a:solidFill>
                  <a:srgbClr val="FF0000"/>
                </a:solidFill>
              </a:rPr>
              <a:t>lignocaine</a:t>
            </a:r>
            <a:r>
              <a:rPr lang="en-US" sz="2800" dirty="0"/>
              <a:t> is more rapid in inducing local anesthesia </a:t>
            </a:r>
            <a:r>
              <a:rPr lang="en-US" sz="2800" u="sng" dirty="0"/>
              <a:t>(( rapid onset)) </a:t>
            </a:r>
            <a:r>
              <a:rPr lang="en-US" sz="2800" dirty="0"/>
              <a:t>than </a:t>
            </a:r>
            <a:r>
              <a:rPr lang="en-US" sz="2800" dirty="0">
                <a:solidFill>
                  <a:srgbClr val="FF0000"/>
                </a:solidFill>
              </a:rPr>
              <a:t>procaine </a:t>
            </a:r>
          </a:p>
        </p:txBody>
      </p:sp>
    </p:spTree>
    <p:extLst>
      <p:ext uri="{BB962C8B-B14F-4D97-AF65-F5344CB8AC3E}">
        <p14:creationId xmlns:p14="http://schemas.microsoft.com/office/powerpoint/2010/main" val="12319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Neuron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5409" y="2449279"/>
            <a:ext cx="754372" cy="3811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0597" y="2332451"/>
            <a:ext cx="754372" cy="3811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1268760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They are the basic functional units of the nervous system</a:t>
            </a:r>
            <a:r>
              <a:rPr lang="ar-SA" sz="2400" b="1" dirty="0" smtClean="0"/>
              <a:t>.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They contain three major parts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56324"/>
              </p:ext>
            </p:extLst>
          </p:nvPr>
        </p:nvGraphicFramePr>
        <p:xfrm>
          <a:off x="251521" y="2132921"/>
          <a:ext cx="84969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314"/>
                <a:gridCol w="2832314"/>
                <a:gridCol w="2832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</a:t>
                      </a:r>
                      <a:r>
                        <a:rPr lang="en-US" baseline="0" dirty="0" smtClean="0"/>
                        <a:t> Cell Body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 Dendrites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 Axons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91680" y="3608542"/>
            <a:ext cx="2880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7105" y="4170394"/>
            <a:ext cx="2880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45105" y="3491716"/>
            <a:ext cx="2880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532756" y="3982264"/>
            <a:ext cx="302940" cy="315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3089121" y="3861048"/>
            <a:ext cx="16029" cy="39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>
            <a:off x="805137" y="3996800"/>
            <a:ext cx="382487" cy="715690"/>
          </a:xfrm>
          <a:prstGeom prst="leftBrace">
            <a:avLst>
              <a:gd name="adj1" fmla="val 14942"/>
              <a:gd name="adj2" fmla="val 4866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07904" y="3491716"/>
            <a:ext cx="150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Axon terminal 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55976" y="3793208"/>
            <a:ext cx="216024" cy="266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7964413" y="3887418"/>
            <a:ext cx="1086673" cy="369332"/>
          </a:xfrm>
          <a:prstGeom prst="rect">
            <a:avLst/>
          </a:prstGeom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Effector 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4479987" y="4170394"/>
            <a:ext cx="407357" cy="39985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00392" y="4097560"/>
            <a:ext cx="407357" cy="39985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28184" y="4681545"/>
            <a:ext cx="108012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Synapse </a:t>
            </a:r>
            <a:endParaRPr lang="en-US" b="1" dirty="0"/>
          </a:p>
        </p:txBody>
      </p:sp>
      <p:cxnSp>
        <p:nvCxnSpPr>
          <p:cNvPr id="31" name="Straight Arrow Connector 30"/>
          <p:cNvCxnSpPr>
            <a:stCxn id="28" idx="3"/>
          </p:cNvCxnSpPr>
          <p:nvPr/>
        </p:nvCxnSpPr>
        <p:spPr>
          <a:xfrm flipH="1">
            <a:off x="7308304" y="4438854"/>
            <a:ext cx="851744" cy="42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5"/>
          </p:cNvCxnSpPr>
          <p:nvPr/>
        </p:nvCxnSpPr>
        <p:spPr>
          <a:xfrm>
            <a:off x="4827688" y="4511688"/>
            <a:ext cx="1400496" cy="354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87624" y="5445224"/>
            <a:ext cx="46085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Is the site where the axon of a neuron communicates with effectors or other neurons. </a:t>
            </a:r>
            <a:endParaRPr lang="en-US" dirty="0"/>
          </a:p>
        </p:txBody>
      </p:sp>
      <p:sp>
        <p:nvSpPr>
          <p:cNvPr id="37" name="Bent Arrow 36"/>
          <p:cNvSpPr/>
          <p:nvPr/>
        </p:nvSpPr>
        <p:spPr>
          <a:xfrm rot="10800000">
            <a:off x="5796136" y="5050874"/>
            <a:ext cx="1080120" cy="1040679"/>
          </a:xfrm>
          <a:prstGeom prst="bentArrow">
            <a:avLst>
              <a:gd name="adj1" fmla="val 25000"/>
              <a:gd name="adj2" fmla="val 25000"/>
              <a:gd name="adj3" fmla="val 34153"/>
              <a:gd name="adj4" fmla="val 437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0" grpId="0" animBg="1"/>
      <p:bldP spid="20" grpId="1" animBg="1"/>
      <p:bldP spid="21" grpId="0"/>
      <p:bldP spid="26" grpId="0" animBg="1"/>
      <p:bldP spid="27" grpId="0" animBg="1"/>
      <p:bldP spid="28" grpId="0" animBg="1"/>
      <p:bldP spid="29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19" y="20610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Neurotransmitter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77934"/>
              </p:ext>
            </p:extLst>
          </p:nvPr>
        </p:nvGraphicFramePr>
        <p:xfrm>
          <a:off x="1907704" y="1556792"/>
          <a:ext cx="5976664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38122"/>
                <a:gridCol w="363854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Neurotransmitter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Aspartic</a:t>
                      </a:r>
                      <a:r>
                        <a:rPr lang="en-US" baseline="0" dirty="0" smtClean="0"/>
                        <a:t> acid 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Excitatory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 Neurotransmitter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Glutamic acid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Excitatory Neurotransmitter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GABA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inhibitory </a:t>
                      </a:r>
                      <a:r>
                        <a:rPr lang="en-US" dirty="0" smtClean="0"/>
                        <a:t>Neurotransmitter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Glycine 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inhibitory </a:t>
                      </a:r>
                      <a:r>
                        <a:rPr lang="en-US" dirty="0" smtClean="0"/>
                        <a:t>Neurotransmitter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AutoShape 2" descr="data:image/jpeg;base64,/9j/4AAQSkZJRgABAQAAAQABAAD/2wCEAAkGBhAQDxUQEBIPDxASEBIQDw8PEA8PEBAUFBQVFRQQEhQXHCYeFxkkHRcSHzAiJScpLS4tFR8xODAqNiYrLCkBCQoKDgwOGg8PGi4kHiUsKiwpMiwsLCwtLzAsKSwsLS0sLCwsNSwsLSwsLCksLDAsLCkpLCksLCwsKSwsLCwsLP/AABEIAN0A5AMBIgACEQEDEQH/xAAcAAEAAQUBAQAAAAAAAAAAAAAAAQIEBQYHAwj/xAA9EAACAQIDBQUDCwMEAwAAAAAAAQIDEQQFMRIhQVFhBhMicYEHMpEUI0JSYnKCscHR8DOh4SRTg7JDc6L/xAAaAQEBAQEBAQEAAAAAAAAAAAAABQMEAgYB/8QAJREBAAICAgIBBAMBAAAAAAAAAAECAwQREiExYRMiQXFRsfDh/9oADAMBAAIRAxEAPwDuIAAAAAAAAAAAAAAAAAAAAAAAAAAAAAAAAAAAAAAAAAAAAAAAAAAAAAAAAAAAAAAAAAAAAAAAAFyNoCQRtIXAkAAAAAAAAAAAAAAAAAAAAAAAAAAAAAAAAEMxGd9o6OFXjleb92nHfOXpwXVnm1orHMvNrRWOZZSpUUVdtJLVvRdTVsz7bLa7vCR76ejqO6pR8uMv7LqzW8fmmIxze2+7op/04tqFvtP6T8/gicvwk68/k+GWylbvqzV1BP8AOT32jx42VyffZteeuJNybVsk9cTN5Hi8RVxKTqzq7F5YhppUYJp7NJRSs5Xs762j1NziWeUZVTw1NUqa8K3tvfKUnrOT4t/zgXx24qTSvEzy78VJpXiZ5kABq1AAAAAAAAAAAAAAAAAAAAAAAAACLgGylzt/k8Mdj6dGDnUkoRWrf5LmznXaDtXUxLdOnenR5LdKf3ny6fmc+bPXFHlz5tiuKPPtnO0XbpRvSw1py0dXWEfufWfXTzNTpYaU26taTk27uUm3KTIw+GUVtT9EXmWZbVx1Rwg3ClF2q1bbor6kOcmuGi1fBOVN8mxbhHm+TZtxKvAYKrjandUfBSj/AFatvDBfVXObXD1e61+h5TlVLD0lTpx2Ur79ZSfGcnxb5lWXZZToU40qUVGEVuSvdvjKT4t8Wy8RWw4YxR8rGDBXFHyixIBu6AAAAAAAAAAAAAAAAAAAAAAAAAAiQDaMdm+c08NDam7t+5Be9J9P3PHPM+hho8JVGvDC/wD9S5I5vmWYTrTc5ycpPjyXJLguhx7GzGPxX24dnbjFHEe3rnOd1cVO83uXuwV9mK6c31PGhRUFd68CmlBRV3qXGV5ZUxtbuqd4wjZ1qu5qnHkucnbcvN6ayq1tlt/MpFa2zX8+ZemUZTUx1XYg3GlF/PVlw+xDg5P+y15PpmX5dToU40qcVCEVZL823xbe+/UpyzLqdClGnSjswit3XnJvi3q2Xpaw4Yxx8r2DDGKPkABu3AAAAAAAAAAAAAAAAAAAAAAAAACmUgImYfPc+jQjsrxVWvDG+6K+tLpru4npnmdKhG0bSqNeFPRc5S6HPMwxrbbbcpN3lJ6yfP8AwT9rain219/1/wBT9vbjH9tff9PLMMbKcnKUnKTe+T1b/Qt6ceLKIK+9lVp1JxpUo7dSb2YRXF8W+SSu2+CRLrWbT+0asTe37e2DwdXFVlQo+898pP3aceM5ftxZ1PJsnp4WkqVNeFb23vlOT1nJ8W/5uLXsz2dhg6KintVJWlWqcZy6corRL9WzMlvBgjHHyv6+CMUfKLEgHS6gAAAAAAAAAAAAABFxcCQRcXAkAAAAAAIuAuWGa5nGjBvWT92PP9l1JzPM40Y31m90YrV/4NJzbMXJuUneT15LouhxbOzGOOse3DtbUYo6x7WmaZg5Nyk7t6v9FyXQwcp7TKsRXcmU3siNHMzzKH5tPMlaqor9vyOgdiezLw8O/qr/AFFWO9P/AMMHvVL72m11SXDfhOwnZ3vprGVV83CX+ni9JyWtbqlout3wR0VRsWNXB1jtK1qYOsd5SiQDuUAAAAAAAAAAAAAAIbKK01FXbskm227JJcW+Bp+d9qJzWzSl3VNr327Vai5wjrGL57m9brjnkyxjjmWWXLXHHMstnfamjh7r+pU/24teHltvSPlvfQ0rH9pMRiH4qjhDhCk3CPq1vfqzC4nab3u/LgvREUpWI+bZvfx6hEz7WTJ4jxDa8izOdF7pSlF6wlJuL8r+6+pvWBxkasVOOnG+qfFPkzlmGrmx5Jm/dSu3aErRqq+i4VPTR9PI9auxNJ629PWntTS3W3pvIKIyKy0vABTJgSyzzLMI0IOUt/CMVrKT0iv5zPXFYqNODnN7MYq7Zp+Ox7qS72e7hSpv6Eeb+09f7HLs7EYq+Pbk2diMNfHt4Y/Gybc5u9SWttILhCJrGOxTk7F1mWNMUubIXM2nmXz8zN55lVFF9kWSyxuIVFXVKNp4ia+jC+6C+1KzS8m+Bj5bTajCLnOclCnBayk9EdX7LZAsHQjT3Sm3t1qi+nNpXfktF0SO7Vwd55n1Dv1MHe3M+oZTD0YwgoRSjGKUYxirKKSsklwR7EWJLK4AAAAAAAAAAAAAAAAwvbDC1auDqQorana+xezmk7uKfPo9ztbicew2ZSlJqptbd3tOV1K63Pavvvzud6aNK7c9hliE8Th4qOJiryityxCXB/bS0fHR7tOXYwzeOYcezg+p90e2oQamjxcLOxaZdi3o9dHe69LcPIytaldbSJFq8I1q8PGlOxkMLiLGMR70JmMsJh0PstmO3DuW99NJw+1Tb3eq934czYDmuVZi6VSNT6j8XWD99fDf5pHRqdRNXW9Penz6lvUy96cT7he0s31MfE+4ehRUdiXI1ztDmXeSeHg7RSvXmuEeFNPm+PTzN82WuOvaXTmyxjrNpWWaZj38trShTfgX+7JX8fkuHxNfzLG6lxmGMVrLdFKyXI1/E1XJnz97zktNrPm8mSctptZ5TltO5Alu3FxlWVSxeIhho3Sl460lrClG20/N3UV1fQ946TaeIe8VJtMRDaPZ3kO03jqi3b6eFT5aTreb3xXS/M39I8sLh404KEUowjFRhFaRjFWSR7F7HSKViIfRY6RSsVgABo0AAAAAAAAAAAAAAAACJ6EgDl/tC7O9zV+V0183Vlasl9Go9J+Uv+33jF5XiLqzeqOsZnl8MRSnRqK8KkXGXPo11Ts11RxmdGeGryo1PfpzcZPRPipLo00/xEvaxdZ7R+UrbxdZ7R6lf4mhsvoeaMvTgq9PqjFShZ25E60JloXWHq2ZvfZLH7dDu2/FRex5wavTfw3fhOe0pGf7P5j3NZTd9iUe7qJctYzt0d/STNtXL9O/n1LXUy/SyefUttzzNO4p3jvqzexSjreT425LU0/E1diOzfak25VJauUm97LrH49zqSry3O2xh4bnsQ+vu4v+aGBxOIufmzm+rfx6j097ef6tvHr/AH+/S3xle5aJWVz0auzzrS4GMQ5Ih4zqKKcnot50f2fZG6GH76orVsRapJNb4Qs+7p9Nzu+snyNI7OZT8sxkKLV6VO1avyai/DTf3nu8lI7FDQq6eLiO8rGjh4jvIiQCipgAAAAAAAAAAAAAAAAAAAACLHPfabkttjGQWlqNa3JtunJ+t4/ijyOhllmmXxxFGdGfu1IOD5q+kl1W5+hnlp3rMM8tO9Zq5TkGY7Mknp/N5lM6wWlSOj1NVdKdGpKnPdOnOUJ/ei7Nro9fJo23KcbGtS7uXKyIUx+JfPXjiWHRcRxDUXbk0UV6LhJxfA8Zp2MJc8w96eLbik3eysect+8t4F2tLfE/Ygh4zVoljVqqKcnwTZc4qoU5NlfyzGUsPrBvvK3/AK4Wck/PdH8Ztjr2tEN8dO9orDoHs8yTuMIqk1ariGq076qNvm4ekbPzkza0RGFipF+tYrHEPpKVisREAAPT0AAAAAAAAAAAAAAAAAAAAABTJFQA5f7S8p7rEwxMV4K62KnJVILc/WH/AEZgcHXdOSktGdU7WZN8rwlSivf2duk+VSPih8WreTZx3B4ndZ7muD1T4pkrZx8X5/lH3MfW3aPy2fFzVRKa148y0cbnlhqy2SuFZHBaqfMEaJVVlZFUqpY4mufnD8iFviKpvPsvyjZoTxcl4q8tmn0pU20n6y2n5KJoFHCyxNanhqfvVpqF19Fayn6RUn6HccHh4UqcaUFswhGMILlGKUUv7FLTx+e8qmli8zeVyACmqgAAAAAAAAAAAAAAAAAAAAABci4EgjaG0AZxr2gZT8lx0pxVqeITrRtopXtVj8WpfjOy3NW9oeRrEYGTir1aHz9Pi3sp7cPWO18EY58feksM+PvSYcqw+LLuliDBQq2evkX1OqRbQiWrwycsRuLSvWPKVUscVVlNxp01tVKko06cecpNRivi18RWvM+H5FeZ8Oh+yfKNuVXGzXPD0L9LOrNeuzH8MuZ0pIx+Q5VHCYalh4aUqcYX+s/pTfm7v1MhcuY6RSsVhfxUilYrCQRcm5o0AAAAAAAAAAAAAAAAAABSwBYCGylyKrENAUOR5yqM9tkpcALaeIki0rZhNfRbMk6aKXRQHC+03ZvE0q0u4w9WpScnKn3cdpwi3dU5LporX3WMfQw2LXvYTFr/AIZfofQLw0eRHyWHIwnVrZhOrW7gs8Li37uExT/4mvzZmuwnZ+vHGLFYmjUpqjd0qc1HalNppTdm0lFN+tuR1/5JDkVRw0eQrrVp5K6taTytqWYSfBouYYhlSooqVNG7dKqlamRGCKtkCraFyEiUgKri5FgBNySABIIRIAAAAAAAAH//2Q=="/>
          <p:cNvSpPr>
            <a:spLocks noChangeAspect="1" noChangeArrowheads="1"/>
          </p:cNvSpPr>
          <p:nvPr/>
        </p:nvSpPr>
        <p:spPr bwMode="auto">
          <a:xfrm>
            <a:off x="53975" y="-127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AQDxUQEBIPDxASEBIQDw8PEA8PEBAUFBQVFRQQEhQXHCYeFxkkHRcSHzAiJScpLS4tFR8xODAqNiYrLCkBCQoKDgwOGg8PGi4kHiUsKiwpMiwsLCwtLzAsKSwsLS0sLCwsNSwsLSwsLCksLDAsLCkpLCksLCwsKSwsLCwsLP/AABEIAN0A5AMBIgACEQEDEQH/xAAcAAEAAQUBAQAAAAAAAAAAAAAAAQIEBQYHAwj/xAA9EAACAQIDBQUDCwMEAwAAAAAAAQIDEQQFMRIhQVFhBhMicYEHMpEUI0JSYnKCscHR8DOh4SRTg7JDc6L/xAAaAQEBAQEBAQEAAAAAAAAAAAAABQMEAgYB/8QAJREBAAICAgIBBAMBAAAAAAAAAAECAwQREiExYRMiQXFRsfDh/9oADAMBAAIRAxEAPwDuIAAAAAAAAAAAAAAAAAAAAAAAAAAAAAAAAAAAAAAAAAAAAAAAAAAAAAAAAAAAAAAAAAAAAAAAAFyNoCQRtIXAkAAAAAAAAAAAAAAAAAAAAAAAAAAAAAAAAEMxGd9o6OFXjleb92nHfOXpwXVnm1orHMvNrRWOZZSpUUVdtJLVvRdTVsz7bLa7vCR76ejqO6pR8uMv7LqzW8fmmIxze2+7op/04tqFvtP6T8/gicvwk68/k+GWylbvqzV1BP8AOT32jx42VyffZteeuJNybVsk9cTN5Hi8RVxKTqzq7F5YhppUYJp7NJRSs5Xs762j1NziWeUZVTw1NUqa8K3tvfKUnrOT4t/zgXx24qTSvEzy78VJpXiZ5kABq1AAAAAAAAAAAAAAAAAAAAAAAAACLgGylzt/k8Mdj6dGDnUkoRWrf5LmznXaDtXUxLdOnenR5LdKf3ny6fmc+bPXFHlz5tiuKPPtnO0XbpRvSw1py0dXWEfufWfXTzNTpYaU26taTk27uUm3KTIw+GUVtT9EXmWZbVx1Rwg3ClF2q1bbor6kOcmuGi1fBOVN8mxbhHm+TZtxKvAYKrjandUfBSj/AFatvDBfVXObXD1e61+h5TlVLD0lTpx2Ur79ZSfGcnxb5lWXZZToU40qUVGEVuSvdvjKT4t8Wy8RWw4YxR8rGDBXFHyixIBu6AAAAAAAAAAAAAAAAAAAAAAAAAAiQDaMdm+c08NDam7t+5Be9J9P3PHPM+hho8JVGvDC/wD9S5I5vmWYTrTc5ycpPjyXJLguhx7GzGPxX24dnbjFHEe3rnOd1cVO83uXuwV9mK6c31PGhRUFd68CmlBRV3qXGV5ZUxtbuqd4wjZ1qu5qnHkucnbcvN6ayq1tlt/MpFa2zX8+ZemUZTUx1XYg3GlF/PVlw+xDg5P+y15PpmX5dToU40qcVCEVZL823xbe+/UpyzLqdClGnSjswit3XnJvi3q2Xpaw4Yxx8r2DDGKPkABu3AAAAAAAAAAAAAAAAAAAAAAAAACmUgImYfPc+jQjsrxVWvDG+6K+tLpru4npnmdKhG0bSqNeFPRc5S6HPMwxrbbbcpN3lJ6yfP8AwT9rain219/1/wBT9vbjH9tff9PLMMbKcnKUnKTe+T1b/Qt6ceLKIK+9lVp1JxpUo7dSb2YRXF8W+SSu2+CRLrWbT+0asTe37e2DwdXFVlQo+898pP3aceM5ftxZ1PJsnp4WkqVNeFb23vlOT1nJ8W/5uLXsz2dhg6KintVJWlWqcZy6corRL9WzMlvBgjHHyv6+CMUfKLEgHS6gAAAAAAAAAAAAABFxcCQRcXAkAAAAAAIuAuWGa5nGjBvWT92PP9l1JzPM40Y31m90YrV/4NJzbMXJuUneT15LouhxbOzGOOse3DtbUYo6x7WmaZg5Nyk7t6v9FyXQwcp7TKsRXcmU3siNHMzzKH5tPMlaqor9vyOgdiezLw8O/qr/AFFWO9P/AMMHvVL72m11SXDfhOwnZ3vprGVV83CX+ni9JyWtbqlout3wR0VRsWNXB1jtK1qYOsd5SiQDuUAAAAAAAAAAAAAAIbKK01FXbskm227JJcW+Bp+d9qJzWzSl3VNr327Vai5wjrGL57m9brjnkyxjjmWWXLXHHMstnfamjh7r+pU/24teHltvSPlvfQ0rH9pMRiH4qjhDhCk3CPq1vfqzC4nab3u/LgvREUpWI+bZvfx6hEz7WTJ4jxDa8izOdF7pSlF6wlJuL8r+6+pvWBxkasVOOnG+qfFPkzlmGrmx5Jm/dSu3aErRqq+i4VPTR9PI9auxNJ629PWntTS3W3pvIKIyKy0vABTJgSyzzLMI0IOUt/CMVrKT0iv5zPXFYqNODnN7MYq7Zp+Ox7qS72e7hSpv6Eeb+09f7HLs7EYq+Pbk2diMNfHt4Y/Gybc5u9SWttILhCJrGOxTk7F1mWNMUubIXM2nmXz8zN55lVFF9kWSyxuIVFXVKNp4ia+jC+6C+1KzS8m+Bj5bTajCLnOclCnBayk9EdX7LZAsHQjT3Sm3t1qi+nNpXfktF0SO7Vwd55n1Dv1MHe3M+oZTD0YwgoRSjGKUYxirKKSsklwR7EWJLK4AAAAAAAAAAAAAAAAwvbDC1auDqQorana+xezmk7uKfPo9ztbicew2ZSlJqptbd3tOV1K63Pavvvzud6aNK7c9hliE8Th4qOJiryityxCXB/bS0fHR7tOXYwzeOYcezg+p90e2oQamjxcLOxaZdi3o9dHe69LcPIytaldbSJFq8I1q8PGlOxkMLiLGMR70JmMsJh0PstmO3DuW99NJw+1Tb3eq934czYDmuVZi6VSNT6j8XWD99fDf5pHRqdRNXW9Penz6lvUy96cT7he0s31MfE+4ehRUdiXI1ztDmXeSeHg7RSvXmuEeFNPm+PTzN82WuOvaXTmyxjrNpWWaZj38trShTfgX+7JX8fkuHxNfzLG6lxmGMVrLdFKyXI1/E1XJnz97zktNrPm8mSctptZ5TltO5Alu3FxlWVSxeIhho3Sl460lrClG20/N3UV1fQ946TaeIe8VJtMRDaPZ3kO03jqi3b6eFT5aTreb3xXS/M39I8sLh404KEUowjFRhFaRjFWSR7F7HSKViIfRY6RSsVgABo0AAAAAAAAAAAAAAAACJ6EgDl/tC7O9zV+V0183Vlasl9Go9J+Uv+33jF5XiLqzeqOsZnl8MRSnRqK8KkXGXPo11Ts11RxmdGeGryo1PfpzcZPRPipLo00/xEvaxdZ7R+UrbxdZ7R6lf4mhsvoeaMvTgq9PqjFShZ25E60JloXWHq2ZvfZLH7dDu2/FRex5wavTfw3fhOe0pGf7P5j3NZTd9iUe7qJctYzt0d/STNtXL9O/n1LXUy/SyefUttzzNO4p3jvqzexSjreT425LU0/E1diOzfak25VJauUm97LrH49zqSry3O2xh4bnsQ+vu4v+aGBxOIufmzm+rfx6j097ef6tvHr/AH+/S3xle5aJWVz0auzzrS4GMQ5Ih4zqKKcnot50f2fZG6GH76orVsRapJNb4Qs+7p9Nzu+snyNI7OZT8sxkKLV6VO1avyai/DTf3nu8lI7FDQq6eLiO8rGjh4jvIiQCipgAAAAAAAAAAAAAAAAAAAACLHPfabkttjGQWlqNa3JtunJ+t4/ijyOhllmmXxxFGdGfu1IOD5q+kl1W5+hnlp3rMM8tO9Zq5TkGY7Mknp/N5lM6wWlSOj1NVdKdGpKnPdOnOUJ/ei7Nro9fJo23KcbGtS7uXKyIUx+JfPXjiWHRcRxDUXbk0UV6LhJxfA8Zp2MJc8w96eLbik3eysect+8t4F2tLfE/Ygh4zVoljVqqKcnwTZc4qoU5NlfyzGUsPrBvvK3/AK4Wck/PdH8Ztjr2tEN8dO9orDoHs8yTuMIqk1ariGq076qNvm4ekbPzkza0RGFipF+tYrHEPpKVisREAAPT0AAAAAAAAAAAAAAAAAAAAABTJFQA5f7S8p7rEwxMV4K62KnJVILc/WH/AEZgcHXdOSktGdU7WZN8rwlSivf2duk+VSPih8WreTZx3B4ndZ7muD1T4pkrZx8X5/lH3MfW3aPy2fFzVRKa148y0cbnlhqy2SuFZHBaqfMEaJVVlZFUqpY4mufnD8iFviKpvPsvyjZoTxcl4q8tmn0pU20n6y2n5KJoFHCyxNanhqfvVpqF19Fayn6RUn6HccHh4UqcaUFswhGMILlGKUUv7FLTx+e8qmli8zeVyACmqgAAAAAAAAAAAAAAAAAAAAABci4EgjaG0AZxr2gZT8lx0pxVqeITrRtopXtVj8WpfjOy3NW9oeRrEYGTir1aHz9Pi3sp7cPWO18EY58feksM+PvSYcqw+LLuliDBQq2evkX1OqRbQiWrwycsRuLSvWPKVUscVVlNxp01tVKko06cecpNRivi18RWvM+H5FeZ8Oh+yfKNuVXGzXPD0L9LOrNeuzH8MuZ0pIx+Q5VHCYalh4aUqcYX+s/pTfm7v1MhcuY6RSsVhfxUilYrCQRcm5o0AAAAAAAAAAAAAAAAAABSwBYCGylyKrENAUOR5yqM9tkpcALaeIki0rZhNfRbMk6aKXRQHC+03ZvE0q0u4w9WpScnKn3cdpwi3dU5LporX3WMfQw2LXvYTFr/AIZfofQLw0eRHyWHIwnVrZhOrW7gs8Li37uExT/4mvzZmuwnZ+vHGLFYmjUpqjd0qc1HalNppTdm0lFN+tuR1/5JDkVRw0eQrrVp5K6taTytqWYSfBouYYhlSooqVNG7dKqlamRGCKtkCraFyEiUgKri5FgBNySABIIRIAAAAAAAAH//2Q=="/>
          <p:cNvSpPr>
            <a:spLocks noChangeAspect="1" noChangeArrowheads="1"/>
          </p:cNvSpPr>
          <p:nvPr/>
        </p:nvSpPr>
        <p:spPr bwMode="auto">
          <a:xfrm>
            <a:off x="-828600" y="476672"/>
            <a:ext cx="8286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8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CNS stimulants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472608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Definition:</a:t>
            </a:r>
          </a:p>
          <a:p>
            <a:pPr>
              <a:buNone/>
            </a:pPr>
            <a:r>
              <a:rPr lang="en-US" altLang="en-US" dirty="0" smtClean="0"/>
              <a:t>“</a:t>
            </a:r>
            <a:r>
              <a:rPr lang="en-US" altLang="ja-JP" dirty="0" smtClean="0"/>
              <a:t>Stimulants are substances which tend to increase behavioral activity when administered</a:t>
            </a:r>
            <a:r>
              <a:rPr lang="en-US" altLang="en-US" dirty="0" smtClean="0"/>
              <a:t>”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endParaRPr lang="en-US" alt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Signs  and symptoms of CNS stimulation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  <a:defRPr/>
            </a:pPr>
            <a:r>
              <a:rPr lang="en-US" dirty="0"/>
              <a:t>1- Elevate Mood.</a:t>
            </a:r>
          </a:p>
          <a:p>
            <a:pPr marL="0" indent="0">
              <a:buNone/>
              <a:defRPr/>
            </a:pPr>
            <a:r>
              <a:rPr lang="en-US" dirty="0"/>
              <a:t>2- Increase Motor Activity.</a:t>
            </a:r>
          </a:p>
          <a:p>
            <a:pPr marL="0" indent="0">
              <a:buNone/>
              <a:defRPr/>
            </a:pPr>
            <a:r>
              <a:rPr lang="en-US" dirty="0"/>
              <a:t>3- Increase Alertness.</a:t>
            </a:r>
          </a:p>
          <a:p>
            <a:pPr marL="0" indent="0">
              <a:buNone/>
              <a:defRPr/>
            </a:pPr>
            <a:r>
              <a:rPr lang="en-US" dirty="0"/>
              <a:t>4- Decrease need for Sleep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3042</Words>
  <Application>Microsoft Office PowerPoint</Application>
  <PresentationFormat>On-screen Show (4:3)</PresentationFormat>
  <Paragraphs>732</Paragraphs>
  <Slides>65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المنهج الكامل </vt:lpstr>
      <vt:lpstr>PowerPoint Presentation</vt:lpstr>
      <vt:lpstr>Introduction  and CNS stimulants  </vt:lpstr>
      <vt:lpstr>Lab Animals will  be used in PHL 322, 326</vt:lpstr>
      <vt:lpstr>Restraint of mouse </vt:lpstr>
      <vt:lpstr>CNS stimulant drugs </vt:lpstr>
      <vt:lpstr>Neuron </vt:lpstr>
      <vt:lpstr>Neurotransmitter </vt:lpstr>
      <vt:lpstr>CNS stimulants </vt:lpstr>
      <vt:lpstr>1- Amphetamine  </vt:lpstr>
      <vt:lpstr>Signs and Symptoms:</vt:lpstr>
      <vt:lpstr>2- Picrotoxin  </vt:lpstr>
      <vt:lpstr>3- Strychnine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Sedative-Hypnotic Drugs </vt:lpstr>
      <vt:lpstr>PowerPoint Presentation</vt:lpstr>
      <vt:lpstr>Tranquilizer </vt:lpstr>
      <vt:lpstr>Work lab </vt:lpstr>
      <vt:lpstr>PowerPoint Presentation</vt:lpstr>
      <vt:lpstr>1- Phenobarbital </vt:lpstr>
      <vt:lpstr>CPZ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WORK</vt:lpstr>
      <vt:lpstr>PowerPoint Presentation</vt:lpstr>
      <vt:lpstr>Hot plate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 the activity of anti-inflammatory drugs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Frog’s plexus method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and CNS stimulants</dc:title>
  <dc:creator>Mohammed</dc:creator>
  <cp:lastModifiedBy>Mohammed</cp:lastModifiedBy>
  <cp:revision>14</cp:revision>
  <dcterms:created xsi:type="dcterms:W3CDTF">2013-04-13T15:41:30Z</dcterms:created>
  <dcterms:modified xsi:type="dcterms:W3CDTF">2013-04-28T21:24:09Z</dcterms:modified>
</cp:coreProperties>
</file>