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306" r:id="rId2"/>
    <p:sldId id="256" r:id="rId3"/>
    <p:sldId id="269" r:id="rId4"/>
    <p:sldId id="265" r:id="rId5"/>
    <p:sldId id="292" r:id="rId6"/>
    <p:sldId id="293" r:id="rId7"/>
    <p:sldId id="294" r:id="rId8"/>
    <p:sldId id="266" r:id="rId9"/>
    <p:sldId id="267" r:id="rId10"/>
    <p:sldId id="268" r:id="rId11"/>
    <p:sldId id="274" r:id="rId12"/>
    <p:sldId id="275" r:id="rId13"/>
    <p:sldId id="276" r:id="rId14"/>
    <p:sldId id="270" r:id="rId15"/>
    <p:sldId id="271" r:id="rId16"/>
    <p:sldId id="272" r:id="rId17"/>
    <p:sldId id="273" r:id="rId18"/>
    <p:sldId id="279" r:id="rId19"/>
    <p:sldId id="280" r:id="rId20"/>
    <p:sldId id="295" r:id="rId21"/>
    <p:sldId id="296" r:id="rId22"/>
    <p:sldId id="297" r:id="rId23"/>
    <p:sldId id="298" r:id="rId24"/>
    <p:sldId id="299" r:id="rId25"/>
    <p:sldId id="300" r:id="rId26"/>
    <p:sldId id="301" r:id="rId27"/>
    <p:sldId id="302" r:id="rId28"/>
    <p:sldId id="303" r:id="rId29"/>
    <p:sldId id="304" r:id="rId30"/>
    <p:sldId id="305" r:id="rId31"/>
    <p:sldId id="291" r:id="rId3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94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A4F71543-9408-4695-BF64-A662B90B9327}" type="datetimeFigureOut">
              <a:rPr lang="ar-SA" smtClean="0"/>
              <a:pPr/>
              <a:t>23/11/33</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783533FE-AAFC-4E3B-B113-83490F7C5C7D}" type="slidenum">
              <a:rPr lang="ar-SA" smtClean="0"/>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A4F71543-9408-4695-BF64-A662B90B9327}" type="datetimeFigureOut">
              <a:rPr lang="ar-SA" smtClean="0"/>
              <a:pPr/>
              <a:t>23/11/33</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783533FE-AAFC-4E3B-B113-83490F7C5C7D}" type="slidenum">
              <a:rPr lang="ar-SA" smtClean="0"/>
              <a:pPr/>
              <a:t>‹#›</a:t>
            </a:fld>
            <a:endParaRPr lang="ar-SA"/>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A4F71543-9408-4695-BF64-A662B90B9327}" type="datetimeFigureOut">
              <a:rPr lang="ar-SA" smtClean="0"/>
              <a:pPr/>
              <a:t>23/11/33</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783533FE-AAFC-4E3B-B113-83490F7C5C7D}" type="slidenum">
              <a:rPr lang="ar-SA" smtClean="0"/>
              <a:pPr/>
              <a:t>‹#›</a:t>
            </a:fld>
            <a:endParaRPr lang="ar-SA"/>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A4F71543-9408-4695-BF64-A662B90B9327}" type="datetimeFigureOut">
              <a:rPr lang="ar-SA" smtClean="0"/>
              <a:pPr/>
              <a:t>23/11/33</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783533FE-AAFC-4E3B-B113-83490F7C5C7D}" type="slidenum">
              <a:rPr lang="ar-SA" smtClean="0"/>
              <a:pPr/>
              <a:t>‹#›</a:t>
            </a:fld>
            <a:endParaRPr lang="ar-SA"/>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A4F71543-9408-4695-BF64-A662B90B9327}" type="datetimeFigureOut">
              <a:rPr lang="ar-SA" smtClean="0"/>
              <a:pPr/>
              <a:t>23/11/33</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783533FE-AAFC-4E3B-B113-83490F7C5C7D}" type="slidenum">
              <a:rPr lang="ar-SA" smtClean="0"/>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A4F71543-9408-4695-BF64-A662B90B9327}" type="datetimeFigureOut">
              <a:rPr lang="ar-SA" smtClean="0"/>
              <a:pPr/>
              <a:t>23/11/33</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783533FE-AAFC-4E3B-B113-83490F7C5C7D}" type="slidenum">
              <a:rPr lang="ar-SA" smtClean="0"/>
              <a:pPr/>
              <a:t>‹#›</a:t>
            </a:fld>
            <a:endParaRPr lang="ar-SA"/>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A4F71543-9408-4695-BF64-A662B90B9327}" type="datetimeFigureOut">
              <a:rPr lang="ar-SA" smtClean="0"/>
              <a:pPr/>
              <a:t>23/11/33</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783533FE-AAFC-4E3B-B113-83490F7C5C7D}" type="slidenum">
              <a:rPr lang="ar-SA" smtClean="0"/>
              <a:pPr/>
              <a:t>‹#›</a:t>
            </a:fld>
            <a:endParaRPr lang="ar-SA"/>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A4F71543-9408-4695-BF64-A662B90B9327}" type="datetimeFigureOut">
              <a:rPr lang="ar-SA" smtClean="0"/>
              <a:pPr/>
              <a:t>23/11/33</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783533FE-AAFC-4E3B-B113-83490F7C5C7D}" type="slidenum">
              <a:rPr lang="ar-SA" smtClean="0"/>
              <a:pPr/>
              <a:t>‹#›</a:t>
            </a:fld>
            <a:endParaRPr lang="ar-SA"/>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A4F71543-9408-4695-BF64-A662B90B9327}" type="datetimeFigureOut">
              <a:rPr lang="ar-SA" smtClean="0"/>
              <a:pPr/>
              <a:t>23/11/33</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783533FE-AAFC-4E3B-B113-83490F7C5C7D}" type="slidenum">
              <a:rPr lang="ar-SA" smtClean="0"/>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A4F71543-9408-4695-BF64-A662B90B9327}" type="datetimeFigureOut">
              <a:rPr lang="ar-SA" smtClean="0"/>
              <a:pPr/>
              <a:t>23/11/33</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783533FE-AAFC-4E3B-B113-83490F7C5C7D}" type="slidenum">
              <a:rPr lang="ar-SA" smtClean="0"/>
              <a:pPr/>
              <a:t>‹#›</a:t>
            </a:fld>
            <a:endParaRPr lang="ar-SA"/>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A4F71543-9408-4695-BF64-A662B90B9327}" type="datetimeFigureOut">
              <a:rPr lang="ar-SA" smtClean="0"/>
              <a:pPr/>
              <a:t>23/11/33</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783533FE-AAFC-4E3B-B113-83490F7C5C7D}" type="slidenum">
              <a:rPr lang="ar-SA" smtClean="0"/>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4F71543-9408-4695-BF64-A662B90B9327}" type="datetimeFigureOut">
              <a:rPr lang="ar-SA" smtClean="0"/>
              <a:pPr/>
              <a:t>23/11/33</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83533FE-AAFC-4E3B-B113-83490F7C5C7D}" type="slidenum">
              <a:rPr lang="ar-SA" smtClean="0"/>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edge/>
  </p:transition>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p:txBody>
          <a:bodyPr/>
          <a:lstStyle/>
          <a:p>
            <a:pPr algn="ctr"/>
            <a:r>
              <a:rPr lang="ar-SA" b="1" dirty="0" smtClean="0"/>
              <a:t>المحاضرة الخامسة</a:t>
            </a:r>
            <a:endParaRPr lang="ar-SA" b="1" dirty="0"/>
          </a:p>
        </p:txBody>
      </p:sp>
      <p:sp>
        <p:nvSpPr>
          <p:cNvPr id="5" name="عنوان فرعي 4"/>
          <p:cNvSpPr>
            <a:spLocks noGrp="1"/>
          </p:cNvSpPr>
          <p:nvPr>
            <p:ph type="subTitle" idx="1"/>
          </p:nvPr>
        </p:nvSpPr>
        <p:spPr/>
        <p:txBody>
          <a:bodyPr>
            <a:normAutofit/>
          </a:bodyPr>
          <a:lstStyle/>
          <a:p>
            <a:pPr algn="ctr"/>
            <a:r>
              <a:rPr lang="ar-SA" sz="9600" b="1" dirty="0" smtClean="0"/>
              <a:t>نظريات النمو</a:t>
            </a:r>
            <a:endParaRPr lang="ar-SA" sz="9600" b="1" dirty="0"/>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sz="3200" b="1" dirty="0" smtClean="0">
                <a:solidFill>
                  <a:schemeClr val="accent3">
                    <a:lumMod val="75000"/>
                  </a:schemeClr>
                </a:solidFill>
              </a:rPr>
              <a:t>ثانياً: مرحلة ما قبل العمليات </a:t>
            </a:r>
            <a:br>
              <a:rPr lang="ar-SA" sz="3200" b="1" dirty="0" smtClean="0">
                <a:solidFill>
                  <a:schemeClr val="accent3">
                    <a:lumMod val="75000"/>
                  </a:schemeClr>
                </a:solidFill>
              </a:rPr>
            </a:br>
            <a:r>
              <a:rPr lang="ar-SA" sz="3200" b="1" dirty="0" smtClean="0">
                <a:solidFill>
                  <a:schemeClr val="accent3">
                    <a:lumMod val="75000"/>
                  </a:schemeClr>
                </a:solidFill>
              </a:rPr>
              <a:t> </a:t>
            </a:r>
            <a:r>
              <a:rPr lang="en-US" sz="3200" b="1" dirty="0" smtClean="0">
                <a:solidFill>
                  <a:schemeClr val="accent3">
                    <a:lumMod val="75000"/>
                  </a:schemeClr>
                </a:solidFill>
              </a:rPr>
              <a:t>Preoperational Stage </a:t>
            </a:r>
            <a:endParaRPr lang="ar-SA" sz="3200" dirty="0">
              <a:solidFill>
                <a:schemeClr val="accent3">
                  <a:lumMod val="75000"/>
                </a:schemeClr>
              </a:solidFill>
            </a:endParaRPr>
          </a:p>
        </p:txBody>
      </p:sp>
      <p:sp>
        <p:nvSpPr>
          <p:cNvPr id="3" name="عنصر نائب للمحتوى 2"/>
          <p:cNvSpPr>
            <a:spLocks noGrp="1"/>
          </p:cNvSpPr>
          <p:nvPr>
            <p:ph idx="1"/>
          </p:nvPr>
        </p:nvSpPr>
        <p:spPr>
          <a:xfrm>
            <a:off x="2214546" y="1447800"/>
            <a:ext cx="6719142" cy="4800600"/>
          </a:xfrm>
        </p:spPr>
        <p:txBody>
          <a:bodyPr>
            <a:normAutofit fontScale="92500" lnSpcReduction="20000"/>
          </a:bodyPr>
          <a:lstStyle/>
          <a:p>
            <a:r>
              <a:rPr lang="ar-SA" b="1" dirty="0" smtClean="0">
                <a:solidFill>
                  <a:schemeClr val="accent1">
                    <a:lumMod val="50000"/>
                  </a:schemeClr>
                </a:solidFill>
              </a:rPr>
              <a:t>”تمتد هذه المرحلة من سن الثالثة حتى السابعة من العمر</a:t>
            </a:r>
            <a:r>
              <a:rPr lang="ar-SA" sz="2200" b="1" dirty="0" smtClean="0">
                <a:solidFill>
                  <a:schemeClr val="accent1">
                    <a:lumMod val="50000"/>
                  </a:schemeClr>
                </a:solidFill>
              </a:rPr>
              <a:t>“ </a:t>
            </a:r>
            <a:r>
              <a:rPr lang="ar-SA" sz="2200" b="1" dirty="0" err="1" smtClean="0">
                <a:solidFill>
                  <a:schemeClr val="accent1">
                    <a:lumMod val="50000"/>
                  </a:schemeClr>
                </a:solidFill>
              </a:rPr>
              <a:t>الهنداوي</a:t>
            </a:r>
            <a:r>
              <a:rPr lang="ar-SA" sz="2200" b="1" dirty="0" smtClean="0">
                <a:solidFill>
                  <a:schemeClr val="accent1">
                    <a:lumMod val="50000"/>
                  </a:schemeClr>
                </a:solidFill>
              </a:rPr>
              <a:t>(2005, </a:t>
            </a:r>
            <a:r>
              <a:rPr lang="ar-SA" sz="2200" b="1" dirty="0" err="1" smtClean="0">
                <a:solidFill>
                  <a:schemeClr val="accent1">
                    <a:lumMod val="50000"/>
                  </a:schemeClr>
                </a:solidFill>
              </a:rPr>
              <a:t>ص</a:t>
            </a:r>
            <a:r>
              <a:rPr lang="ar-SA" sz="2200" b="1" dirty="0" smtClean="0">
                <a:solidFill>
                  <a:schemeClr val="accent1">
                    <a:lumMod val="50000"/>
                  </a:schemeClr>
                </a:solidFill>
              </a:rPr>
              <a:t> 73).</a:t>
            </a:r>
            <a:endParaRPr lang="ar-SA" b="1" dirty="0" smtClean="0">
              <a:solidFill>
                <a:schemeClr val="accent1">
                  <a:lumMod val="50000"/>
                </a:schemeClr>
              </a:solidFill>
            </a:endParaRPr>
          </a:p>
          <a:p>
            <a:r>
              <a:rPr lang="ar-SA" b="1" dirty="0" smtClean="0">
                <a:solidFill>
                  <a:schemeClr val="accent1">
                    <a:lumMod val="50000"/>
                  </a:schemeClr>
                </a:solidFill>
              </a:rPr>
              <a:t>وتعرف أيضاً باسم مرحلة التفكير التصويري. وتسمى بمرحلة ما قبل العمليات لأن الطفل لا يكون قادراً على استخدام أو إجراء العمليات المعرفية بشكل واضح ومنظم بالرغم من تطور بعض المظاهر المعرفية لديه.</a:t>
            </a:r>
          </a:p>
          <a:p>
            <a:r>
              <a:rPr lang="ar-SA" b="1" dirty="0" smtClean="0">
                <a:solidFill>
                  <a:schemeClr val="accent1">
                    <a:lumMod val="50000"/>
                  </a:schemeClr>
                </a:solidFill>
              </a:rPr>
              <a:t>وتنقسم هذه المرحلة إلى:</a:t>
            </a:r>
          </a:p>
          <a:p>
            <a:r>
              <a:rPr lang="ar-SA" b="1" dirty="0" smtClean="0">
                <a:solidFill>
                  <a:schemeClr val="accent1">
                    <a:lumMod val="50000"/>
                  </a:schemeClr>
                </a:solidFill>
              </a:rPr>
              <a:t>مرحلة ما قبل المفاهيم من 2 إلى 4 سنوات.</a:t>
            </a:r>
          </a:p>
          <a:p>
            <a:r>
              <a:rPr lang="ar-SA" b="1" dirty="0" smtClean="0">
                <a:solidFill>
                  <a:schemeClr val="accent1">
                    <a:lumMod val="50000"/>
                  </a:schemeClr>
                </a:solidFill>
              </a:rPr>
              <a:t>مرحلة التفكير البديهي الحدسي من 4 إلى 7 سنوات. </a:t>
            </a:r>
            <a:r>
              <a:rPr lang="ar-SA" sz="2200" b="1" dirty="0" smtClean="0">
                <a:solidFill>
                  <a:schemeClr val="accent1">
                    <a:lumMod val="50000"/>
                  </a:schemeClr>
                </a:solidFill>
              </a:rPr>
              <a:t>عيسى (1981).</a:t>
            </a:r>
            <a:endParaRPr lang="ar-SA" b="1" dirty="0" smtClean="0">
              <a:solidFill>
                <a:schemeClr val="accent1">
                  <a:lumMod val="50000"/>
                </a:schemeClr>
              </a:solidFill>
            </a:endParaRPr>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sz="4400" b="1" dirty="0" smtClean="0">
                <a:solidFill>
                  <a:schemeClr val="accent3">
                    <a:lumMod val="75000"/>
                  </a:schemeClr>
                </a:solidFill>
              </a:rPr>
              <a:t>ثانياً: مرحلة ما قبل العمليات </a:t>
            </a:r>
            <a:br>
              <a:rPr lang="ar-SA" sz="4400" b="1" dirty="0" smtClean="0">
                <a:solidFill>
                  <a:schemeClr val="accent3">
                    <a:lumMod val="75000"/>
                  </a:schemeClr>
                </a:solidFill>
              </a:rPr>
            </a:br>
            <a:r>
              <a:rPr lang="ar-SA" sz="4400" b="1" dirty="0" smtClean="0">
                <a:solidFill>
                  <a:schemeClr val="accent3">
                    <a:lumMod val="75000"/>
                  </a:schemeClr>
                </a:solidFill>
              </a:rPr>
              <a:t> </a:t>
            </a:r>
            <a:r>
              <a:rPr lang="en-US" sz="4400" b="1" dirty="0" smtClean="0">
                <a:solidFill>
                  <a:schemeClr val="accent3">
                    <a:lumMod val="75000"/>
                  </a:schemeClr>
                </a:solidFill>
              </a:rPr>
              <a:t>Preoperational Stage </a:t>
            </a:r>
            <a:endParaRPr lang="ar-SA" dirty="0"/>
          </a:p>
        </p:txBody>
      </p:sp>
      <p:sp>
        <p:nvSpPr>
          <p:cNvPr id="3" name="عنصر نائب للمحتوى 2"/>
          <p:cNvSpPr>
            <a:spLocks noGrp="1"/>
          </p:cNvSpPr>
          <p:nvPr>
            <p:ph idx="1"/>
          </p:nvPr>
        </p:nvSpPr>
        <p:spPr>
          <a:xfrm>
            <a:off x="3214678" y="1643050"/>
            <a:ext cx="5504696" cy="4605350"/>
          </a:xfrm>
        </p:spPr>
        <p:txBody>
          <a:bodyPr/>
          <a:lstStyle/>
          <a:p>
            <a:r>
              <a:rPr lang="ar-SA" sz="3600" b="1" dirty="0" smtClean="0">
                <a:solidFill>
                  <a:srgbClr val="FF0000"/>
                </a:solidFill>
              </a:rPr>
              <a:t>1- مرحلة ما قبل المفاهيم:(2-4)</a:t>
            </a:r>
          </a:p>
          <a:p>
            <a:r>
              <a:rPr lang="ar-SA" b="1" dirty="0" smtClean="0">
                <a:solidFill>
                  <a:schemeClr val="accent1">
                    <a:lumMod val="50000"/>
                  </a:schemeClr>
                </a:solidFill>
              </a:rPr>
              <a:t>يبدأ الطفل في هذه المرحلة في معرفة الأشياء والأحجام والألوان والمستويات وإن الطفل في هذه المرحلة ما زال مشدودا بالأشياء والموضوعات المحسوسة في العالم الخارجي</a:t>
            </a:r>
            <a:r>
              <a:rPr lang="en-US" b="1" dirty="0" smtClean="0">
                <a:solidFill>
                  <a:schemeClr val="accent1">
                    <a:lumMod val="50000"/>
                  </a:schemeClr>
                </a:solidFill>
              </a:rPr>
              <a:t> .</a:t>
            </a:r>
            <a:r>
              <a:rPr lang="ar-SA" sz="2000" b="1" dirty="0" smtClean="0">
                <a:solidFill>
                  <a:schemeClr val="accent1">
                    <a:lumMod val="50000"/>
                  </a:schemeClr>
                </a:solidFill>
              </a:rPr>
              <a:t>عيسى (1981).</a:t>
            </a:r>
            <a:endParaRPr lang="ar-SA" dirty="0">
              <a:solidFill>
                <a:schemeClr val="accent1">
                  <a:lumMod val="50000"/>
                </a:schemeClr>
              </a:solidFill>
            </a:endParaRPr>
          </a:p>
        </p:txBody>
      </p:sp>
      <p:pic>
        <p:nvPicPr>
          <p:cNvPr id="4" name="صورة 3" descr="SOFCAQ7AWB3CAYJXK2MCASL1MHFCAC01Z5KCAZT3OWSCAJO1TDYCAZMVNECCAYI4641CA8ZLAT8CAHBO986CAVHENM4CA4NRH6KCANJJ7FZCAJFGTEFCA1WELEKCAJROSSOCAA5EOJ0CAX8K76FCA33JE6W.jpg"/>
          <p:cNvPicPr>
            <a:picLocks noChangeAspect="1"/>
          </p:cNvPicPr>
          <p:nvPr/>
        </p:nvPicPr>
        <p:blipFill>
          <a:blip r:embed="rId2"/>
          <a:stretch>
            <a:fillRect/>
          </a:stretch>
        </p:blipFill>
        <p:spPr>
          <a:xfrm>
            <a:off x="1142976" y="3071810"/>
            <a:ext cx="2500330" cy="2714644"/>
          </a:xfrm>
          <a:prstGeom prst="rect">
            <a:avLst/>
          </a:prstGeom>
        </p:spPr>
      </p:pic>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sz="4000" b="1" dirty="0" smtClean="0">
                <a:solidFill>
                  <a:schemeClr val="accent3">
                    <a:lumMod val="75000"/>
                  </a:schemeClr>
                </a:solidFill>
              </a:rPr>
              <a:t>ثانياً: مرحلة ما قبل العمليات </a:t>
            </a:r>
            <a:br>
              <a:rPr lang="ar-SA" sz="4000" b="1" dirty="0" smtClean="0">
                <a:solidFill>
                  <a:schemeClr val="accent3">
                    <a:lumMod val="75000"/>
                  </a:schemeClr>
                </a:solidFill>
              </a:rPr>
            </a:br>
            <a:r>
              <a:rPr lang="ar-SA" sz="4000" b="1" dirty="0" smtClean="0">
                <a:solidFill>
                  <a:schemeClr val="accent3">
                    <a:lumMod val="75000"/>
                  </a:schemeClr>
                </a:solidFill>
              </a:rPr>
              <a:t> </a:t>
            </a:r>
            <a:r>
              <a:rPr lang="en-US" sz="4000" b="1" dirty="0" smtClean="0">
                <a:solidFill>
                  <a:schemeClr val="accent3">
                    <a:lumMod val="75000"/>
                  </a:schemeClr>
                </a:solidFill>
              </a:rPr>
              <a:t>Preoperational Stage </a:t>
            </a:r>
            <a:endParaRPr lang="ar-SA" dirty="0"/>
          </a:p>
        </p:txBody>
      </p:sp>
      <p:sp>
        <p:nvSpPr>
          <p:cNvPr id="3" name="عنصر نائب للمحتوى 2"/>
          <p:cNvSpPr>
            <a:spLocks noGrp="1"/>
          </p:cNvSpPr>
          <p:nvPr>
            <p:ph idx="1"/>
          </p:nvPr>
        </p:nvSpPr>
        <p:spPr>
          <a:xfrm>
            <a:off x="3000364" y="1447800"/>
            <a:ext cx="5933324" cy="4800600"/>
          </a:xfrm>
        </p:spPr>
        <p:txBody>
          <a:bodyPr>
            <a:normAutofit/>
          </a:bodyPr>
          <a:lstStyle/>
          <a:p>
            <a:r>
              <a:rPr lang="ar-SA" sz="3600" b="1" dirty="0" smtClean="0">
                <a:solidFill>
                  <a:srgbClr val="FF0000"/>
                </a:solidFill>
              </a:rPr>
              <a:t>1- مرحلة ما قبل المفاهيم:</a:t>
            </a:r>
          </a:p>
          <a:p>
            <a:r>
              <a:rPr lang="ar-SA" b="1" dirty="0" smtClean="0">
                <a:solidFill>
                  <a:schemeClr val="accent3">
                    <a:lumMod val="50000"/>
                  </a:schemeClr>
                </a:solidFill>
              </a:rPr>
              <a:t>أهم ما يميز هذه المرحلة:</a:t>
            </a:r>
          </a:p>
          <a:p>
            <a:r>
              <a:rPr lang="ar-SA" sz="2800" b="1" dirty="0" smtClean="0">
                <a:solidFill>
                  <a:schemeClr val="accent1">
                    <a:lumMod val="50000"/>
                  </a:schemeClr>
                </a:solidFill>
              </a:rPr>
              <a:t>أ- التمركز حول الذات</a:t>
            </a:r>
            <a:r>
              <a:rPr lang="en-US" sz="2800" b="1" dirty="0" smtClean="0">
                <a:solidFill>
                  <a:schemeClr val="accent1">
                    <a:lumMod val="50000"/>
                  </a:schemeClr>
                </a:solidFill>
              </a:rPr>
              <a:t> egocentrism </a:t>
            </a:r>
            <a:r>
              <a:rPr lang="ar-SA" sz="2800" b="1" dirty="0" smtClean="0">
                <a:solidFill>
                  <a:schemeClr val="accent1">
                    <a:lumMod val="50000"/>
                  </a:schemeClr>
                </a:solidFill>
              </a:rPr>
              <a:t>وطبيعتها المرتبطة بمرحلة ما قبل المفاهيم .</a:t>
            </a:r>
          </a:p>
          <a:p>
            <a:r>
              <a:rPr lang="ar-SA" sz="2800" b="1" dirty="0" smtClean="0">
                <a:solidFill>
                  <a:schemeClr val="accent1">
                    <a:lumMod val="50000"/>
                  </a:schemeClr>
                </a:solidFill>
              </a:rPr>
              <a:t>ب- تزداد في هذه المرحلة قدرة الطفل على التفاعل الرمزي</a:t>
            </a:r>
            <a:r>
              <a:rPr lang="en-US" sz="2800" b="1" dirty="0" smtClean="0">
                <a:solidFill>
                  <a:schemeClr val="accent1">
                    <a:lumMod val="50000"/>
                  </a:schemeClr>
                </a:solidFill>
              </a:rPr>
              <a:t> symbolic interaction </a:t>
            </a:r>
            <a:r>
              <a:rPr lang="ar-SA" sz="2800" b="1" dirty="0" smtClean="0">
                <a:solidFill>
                  <a:schemeClr val="accent1">
                    <a:lumMod val="50000"/>
                  </a:schemeClr>
                </a:solidFill>
              </a:rPr>
              <a:t>مع البيئة ويزداد اللعب الإيهامي (التخيلي)</a:t>
            </a:r>
            <a:r>
              <a:rPr lang="en-US" sz="2800" b="1" dirty="0" smtClean="0">
                <a:solidFill>
                  <a:schemeClr val="accent1">
                    <a:lumMod val="50000"/>
                  </a:schemeClr>
                </a:solidFill>
              </a:rPr>
              <a:t> imaginative play </a:t>
            </a:r>
            <a:r>
              <a:rPr lang="ar-SA" sz="2800" b="1" dirty="0" smtClean="0">
                <a:solidFill>
                  <a:schemeClr val="accent1">
                    <a:lumMod val="50000"/>
                  </a:schemeClr>
                </a:solidFill>
              </a:rPr>
              <a:t>في هذه المرحلة.</a:t>
            </a:r>
          </a:p>
          <a:p>
            <a:pPr>
              <a:buNone/>
            </a:pPr>
            <a:r>
              <a:rPr lang="ar-SA" sz="2000" b="1" dirty="0" smtClean="0">
                <a:solidFill>
                  <a:schemeClr val="accent1">
                    <a:lumMod val="50000"/>
                  </a:schemeClr>
                </a:solidFill>
              </a:rPr>
              <a:t>     عيسى (1981).</a:t>
            </a:r>
          </a:p>
          <a:p>
            <a:pPr>
              <a:buNone/>
            </a:pPr>
            <a:endParaRPr lang="ar-SA" dirty="0"/>
          </a:p>
        </p:txBody>
      </p:sp>
      <p:pic>
        <p:nvPicPr>
          <p:cNvPr id="4" name="صورة 3" descr="845CAJ2MIF1CALTPZVNCAV7X63FCAAV49U3CADUL8ZDCANZU8SYCA18U12BCA9FFTIYCADDOC79CAI5W1LECAH9UHTYCA8CPF78CA1PR9K2CART67TECAQQSLUACAZJMOQACAI2UYMUCARFGHY0CAMO8460.jpg"/>
          <p:cNvPicPr>
            <a:picLocks noChangeAspect="1"/>
          </p:cNvPicPr>
          <p:nvPr/>
        </p:nvPicPr>
        <p:blipFill>
          <a:blip r:embed="rId2"/>
          <a:stretch>
            <a:fillRect/>
          </a:stretch>
        </p:blipFill>
        <p:spPr>
          <a:xfrm>
            <a:off x="1142976" y="3286124"/>
            <a:ext cx="2143140" cy="2624142"/>
          </a:xfrm>
          <a:prstGeom prst="rect">
            <a:avLst/>
          </a:prstGeom>
        </p:spPr>
      </p:pic>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sz="4400" b="1" dirty="0" smtClean="0">
                <a:solidFill>
                  <a:schemeClr val="accent3">
                    <a:lumMod val="75000"/>
                  </a:schemeClr>
                </a:solidFill>
              </a:rPr>
              <a:t>ثانياً: مرحلة ما قبل العمليات </a:t>
            </a:r>
            <a:br>
              <a:rPr lang="ar-SA" sz="4400" b="1" dirty="0" smtClean="0">
                <a:solidFill>
                  <a:schemeClr val="accent3">
                    <a:lumMod val="75000"/>
                  </a:schemeClr>
                </a:solidFill>
              </a:rPr>
            </a:br>
            <a:r>
              <a:rPr lang="ar-SA" sz="4400" b="1" dirty="0" smtClean="0">
                <a:solidFill>
                  <a:schemeClr val="accent3">
                    <a:lumMod val="75000"/>
                  </a:schemeClr>
                </a:solidFill>
              </a:rPr>
              <a:t> </a:t>
            </a:r>
            <a:r>
              <a:rPr lang="en-US" sz="4400" b="1" dirty="0" smtClean="0">
                <a:solidFill>
                  <a:schemeClr val="accent3">
                    <a:lumMod val="75000"/>
                  </a:schemeClr>
                </a:solidFill>
              </a:rPr>
              <a:t>Preoperational Stage </a:t>
            </a:r>
            <a:endParaRPr lang="ar-SA" dirty="0"/>
          </a:p>
        </p:txBody>
      </p:sp>
      <p:sp>
        <p:nvSpPr>
          <p:cNvPr id="3" name="عنصر نائب للمحتوى 2"/>
          <p:cNvSpPr>
            <a:spLocks noGrp="1"/>
          </p:cNvSpPr>
          <p:nvPr>
            <p:ph idx="1"/>
          </p:nvPr>
        </p:nvSpPr>
        <p:spPr>
          <a:xfrm>
            <a:off x="1285852" y="1447800"/>
            <a:ext cx="7647836" cy="3838588"/>
          </a:xfrm>
        </p:spPr>
        <p:txBody>
          <a:bodyPr>
            <a:normAutofit fontScale="85000" lnSpcReduction="10000"/>
          </a:bodyPr>
          <a:lstStyle/>
          <a:p>
            <a:r>
              <a:rPr lang="ar-SA" b="1" dirty="0" smtClean="0">
                <a:solidFill>
                  <a:srgbClr val="FF0000"/>
                </a:solidFill>
              </a:rPr>
              <a:t>2- مرحلة التفكير البديهي الحدسي:(4-7)</a:t>
            </a:r>
          </a:p>
          <a:p>
            <a:r>
              <a:rPr lang="ar-SA" sz="3000" b="1" dirty="0" smtClean="0">
                <a:solidFill>
                  <a:schemeClr val="accent1">
                    <a:lumMod val="50000"/>
                  </a:schemeClr>
                </a:solidFill>
              </a:rPr>
              <a:t>وتبدو في هذه المرحلة مشكلة الاحتفاظ</a:t>
            </a:r>
            <a:r>
              <a:rPr lang="en-US" sz="3000" b="1" dirty="0" smtClean="0">
                <a:solidFill>
                  <a:schemeClr val="accent1">
                    <a:lumMod val="50000"/>
                  </a:schemeClr>
                </a:solidFill>
              </a:rPr>
              <a:t> conservation </a:t>
            </a:r>
            <a:r>
              <a:rPr lang="ar-SA" sz="3000" b="1" dirty="0" smtClean="0">
                <a:solidFill>
                  <a:schemeClr val="accent1">
                    <a:lumMod val="50000"/>
                  </a:schemeClr>
                </a:solidFill>
              </a:rPr>
              <a:t>والتي استخدمها </a:t>
            </a:r>
            <a:r>
              <a:rPr lang="ar-SA" sz="3000" b="1" dirty="0" err="1" smtClean="0">
                <a:solidFill>
                  <a:schemeClr val="accent1">
                    <a:lumMod val="50000"/>
                  </a:schemeClr>
                </a:solidFill>
              </a:rPr>
              <a:t>بياجيه</a:t>
            </a:r>
            <a:r>
              <a:rPr lang="ar-SA" sz="3000" b="1" dirty="0" smtClean="0">
                <a:solidFill>
                  <a:schemeClr val="accent1">
                    <a:lumMod val="50000"/>
                  </a:schemeClr>
                </a:solidFill>
              </a:rPr>
              <a:t> عند دراسته لأصول مفهوم العدد عند الأطفال فمثلا إذا وضعنا كميتين متساويتين من الماء في كوبين متساويين في الطول ( </a:t>
            </a:r>
            <a:r>
              <a:rPr lang="ar-SA" sz="3000" b="1" dirty="0" err="1" smtClean="0">
                <a:solidFill>
                  <a:schemeClr val="accent1">
                    <a:lumMod val="50000"/>
                  </a:schemeClr>
                </a:solidFill>
              </a:rPr>
              <a:t>أ</a:t>
            </a:r>
            <a:r>
              <a:rPr lang="ar-SA" sz="3000" b="1" dirty="0" smtClean="0">
                <a:solidFill>
                  <a:schemeClr val="accent1">
                    <a:lumMod val="50000"/>
                  </a:schemeClr>
                </a:solidFill>
              </a:rPr>
              <a:t> ، </a:t>
            </a:r>
            <a:r>
              <a:rPr lang="ar-SA" sz="3000" b="1" dirty="0" err="1" smtClean="0">
                <a:solidFill>
                  <a:schemeClr val="accent1">
                    <a:lumMod val="50000"/>
                  </a:schemeClr>
                </a:solidFill>
              </a:rPr>
              <a:t>ب</a:t>
            </a:r>
            <a:r>
              <a:rPr lang="ar-SA" sz="3000" b="1" dirty="0" smtClean="0">
                <a:solidFill>
                  <a:schemeClr val="accent1">
                    <a:lumMod val="50000"/>
                  </a:schemeClr>
                </a:solidFill>
              </a:rPr>
              <a:t> ) ثم قمنا بصب كمية الماء الموجودة في احد الكوبين في كوب طويل ( </a:t>
            </a:r>
            <a:r>
              <a:rPr lang="ar-SA" sz="3000" b="1" dirty="0" err="1" smtClean="0">
                <a:solidFill>
                  <a:schemeClr val="accent1">
                    <a:lumMod val="50000"/>
                  </a:schemeClr>
                </a:solidFill>
              </a:rPr>
              <a:t>ج</a:t>
            </a:r>
            <a:r>
              <a:rPr lang="ar-SA" sz="3000" b="1" dirty="0" smtClean="0">
                <a:solidFill>
                  <a:schemeClr val="accent1">
                    <a:lumMod val="50000"/>
                  </a:schemeClr>
                </a:solidFill>
              </a:rPr>
              <a:t> ) عن الكوبين السابقين</a:t>
            </a:r>
            <a:r>
              <a:rPr lang="en-US" sz="3000" b="1" dirty="0" smtClean="0">
                <a:solidFill>
                  <a:schemeClr val="accent1">
                    <a:lumMod val="50000"/>
                  </a:schemeClr>
                </a:solidFill>
              </a:rPr>
              <a:t> .</a:t>
            </a:r>
            <a:endParaRPr lang="ar-SA" sz="3000" b="1" dirty="0" smtClean="0">
              <a:solidFill>
                <a:schemeClr val="accent1">
                  <a:lumMod val="50000"/>
                </a:schemeClr>
              </a:solidFill>
            </a:endParaRPr>
          </a:p>
          <a:p>
            <a:r>
              <a:rPr lang="ar-SA" sz="3000" b="1" dirty="0" smtClean="0">
                <a:solidFill>
                  <a:schemeClr val="accent1">
                    <a:lumMod val="50000"/>
                  </a:schemeClr>
                </a:solidFill>
              </a:rPr>
              <a:t>فإننا نجد أن بعض الأطفال الذين يحتفظون بالكم يدركون أن صب الماء في أكواب مختلفة الأشكال لا يغير من كميته ومقداره أما الأطفال الذين لا يدركون ذلك فيفشلون في الاحتفاظ</a:t>
            </a:r>
            <a:r>
              <a:rPr lang="en-US" sz="3000" b="1" dirty="0" smtClean="0">
                <a:solidFill>
                  <a:schemeClr val="accent1">
                    <a:lumMod val="50000"/>
                  </a:schemeClr>
                </a:solidFill>
              </a:rPr>
              <a:t>.</a:t>
            </a:r>
            <a:r>
              <a:rPr lang="ar-SA" sz="3000" b="1" dirty="0" smtClean="0">
                <a:solidFill>
                  <a:schemeClr val="accent1">
                    <a:lumMod val="50000"/>
                  </a:schemeClr>
                </a:solidFill>
              </a:rPr>
              <a:t> </a:t>
            </a:r>
            <a:r>
              <a:rPr lang="ar-SA" sz="2400" b="1" dirty="0" err="1" smtClean="0">
                <a:solidFill>
                  <a:schemeClr val="accent1">
                    <a:lumMod val="50000"/>
                  </a:schemeClr>
                </a:solidFill>
              </a:rPr>
              <a:t>ميلر</a:t>
            </a:r>
            <a:r>
              <a:rPr lang="ar-SA" sz="2400" b="1" dirty="0" smtClean="0">
                <a:solidFill>
                  <a:schemeClr val="accent1">
                    <a:lumMod val="50000"/>
                  </a:schemeClr>
                </a:solidFill>
              </a:rPr>
              <a:t> (2011).</a:t>
            </a:r>
            <a:r>
              <a:rPr lang="en-US" b="1" dirty="0" smtClean="0"/>
              <a:t/>
            </a:r>
            <a:br>
              <a:rPr lang="en-US" b="1" dirty="0" smtClean="0"/>
            </a:br>
            <a:endParaRPr lang="ar-SA" b="1" dirty="0" smtClean="0">
              <a:solidFill>
                <a:srgbClr val="FF0000"/>
              </a:solidFill>
            </a:endParaRPr>
          </a:p>
          <a:p>
            <a:endParaRPr lang="ar-SA" dirty="0"/>
          </a:p>
        </p:txBody>
      </p:sp>
      <p:pic>
        <p:nvPicPr>
          <p:cNvPr id="4" name="صورة 3" descr="5AICAM1GCB2CAMX7VGCCA9W1JISCA1J8HATCAMELQPPCA7QFCX2CAIKN5XSCA1GS9M7CAC2IFNBCAVS33YSCAFML1KWCACJ2FKZCAAJY188CAFQFQ15CAPX7CW2CANXQXN0CA095HTXCAX6JE05CAKFSTV9.jpg"/>
          <p:cNvPicPr>
            <a:picLocks noChangeAspect="1"/>
          </p:cNvPicPr>
          <p:nvPr/>
        </p:nvPicPr>
        <p:blipFill>
          <a:blip r:embed="rId2"/>
          <a:stretch>
            <a:fillRect/>
          </a:stretch>
        </p:blipFill>
        <p:spPr>
          <a:xfrm>
            <a:off x="2285984" y="5072074"/>
            <a:ext cx="5214974" cy="1571636"/>
          </a:xfrm>
          <a:prstGeom prst="rect">
            <a:avLst/>
          </a:prstGeom>
        </p:spPr>
      </p:pic>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sz="4400" b="1" dirty="0" smtClean="0">
                <a:solidFill>
                  <a:schemeClr val="accent3">
                    <a:lumMod val="75000"/>
                  </a:schemeClr>
                </a:solidFill>
              </a:rPr>
              <a:t>ثانياً: مرحلة ما قبل العمليات </a:t>
            </a:r>
            <a:br>
              <a:rPr lang="ar-SA" sz="4400" b="1" dirty="0" smtClean="0">
                <a:solidFill>
                  <a:schemeClr val="accent3">
                    <a:lumMod val="75000"/>
                  </a:schemeClr>
                </a:solidFill>
              </a:rPr>
            </a:br>
            <a:r>
              <a:rPr lang="ar-SA" sz="4400" b="1" dirty="0" smtClean="0">
                <a:solidFill>
                  <a:schemeClr val="accent3">
                    <a:lumMod val="75000"/>
                  </a:schemeClr>
                </a:solidFill>
              </a:rPr>
              <a:t> </a:t>
            </a:r>
            <a:r>
              <a:rPr lang="en-US" sz="4400" b="1" dirty="0" smtClean="0">
                <a:solidFill>
                  <a:schemeClr val="accent3">
                    <a:lumMod val="75000"/>
                  </a:schemeClr>
                </a:solidFill>
              </a:rPr>
              <a:t>Preoperational Stage </a:t>
            </a:r>
            <a:endParaRPr lang="ar-SA" dirty="0"/>
          </a:p>
        </p:txBody>
      </p:sp>
      <p:sp>
        <p:nvSpPr>
          <p:cNvPr id="3" name="عنصر نائب للمحتوى 2"/>
          <p:cNvSpPr>
            <a:spLocks noGrp="1"/>
          </p:cNvSpPr>
          <p:nvPr>
            <p:ph idx="1"/>
          </p:nvPr>
        </p:nvSpPr>
        <p:spPr/>
        <p:txBody>
          <a:bodyPr>
            <a:normAutofit/>
          </a:bodyPr>
          <a:lstStyle/>
          <a:p>
            <a:r>
              <a:rPr lang="ar-SA" b="1" dirty="0" smtClean="0">
                <a:solidFill>
                  <a:schemeClr val="accent1">
                    <a:lumMod val="50000"/>
                  </a:schemeClr>
                </a:solidFill>
              </a:rPr>
              <a:t>وفي هذه المرحلة يزداد النمو اللغوي ويتسع استخدام الرموز اللغوية, ويتمكن الفرد من أن يتمثل الموضوعات عن طريق الخيالات والكلمات. </a:t>
            </a:r>
            <a:r>
              <a:rPr lang="ar-SA" sz="2000" b="1" dirty="0" err="1" smtClean="0">
                <a:solidFill>
                  <a:schemeClr val="accent1">
                    <a:lumMod val="50000"/>
                  </a:schemeClr>
                </a:solidFill>
              </a:rPr>
              <a:t>الهنداوي</a:t>
            </a:r>
            <a:r>
              <a:rPr lang="ar-SA" sz="2000" b="1" dirty="0" smtClean="0">
                <a:solidFill>
                  <a:schemeClr val="accent1">
                    <a:lumMod val="50000"/>
                  </a:schemeClr>
                </a:solidFill>
              </a:rPr>
              <a:t> (2005).</a:t>
            </a:r>
            <a:endParaRPr lang="ar-SA" b="1" dirty="0" smtClean="0">
              <a:solidFill>
                <a:schemeClr val="accent1">
                  <a:lumMod val="50000"/>
                </a:schemeClr>
              </a:solidFill>
            </a:endParaRPr>
          </a:p>
          <a:p>
            <a:r>
              <a:rPr lang="ar-SA" b="1" dirty="0" smtClean="0">
                <a:solidFill>
                  <a:schemeClr val="accent1">
                    <a:lumMod val="50000"/>
                  </a:schemeClr>
                </a:solidFill>
              </a:rPr>
              <a:t>ولا يزال متمركزاً حول ذاته, بحيث لا يستطيع تصور وجهة نظر الآخرين, ويصنف الموضوعات بناءً على بعد واحد. </a:t>
            </a:r>
            <a:r>
              <a:rPr lang="ar-SA" sz="2000" b="1" dirty="0" smtClean="0">
                <a:solidFill>
                  <a:schemeClr val="accent1">
                    <a:lumMod val="50000"/>
                  </a:schemeClr>
                </a:solidFill>
              </a:rPr>
              <a:t>عيسى (1981).</a:t>
            </a:r>
            <a:endParaRPr lang="ar-SA" b="1" dirty="0" smtClean="0">
              <a:solidFill>
                <a:schemeClr val="accent1">
                  <a:lumMod val="50000"/>
                </a:schemeClr>
              </a:solidFill>
            </a:endParaRPr>
          </a:p>
          <a:p>
            <a:r>
              <a:rPr lang="ar-SA" b="1" dirty="0" smtClean="0">
                <a:solidFill>
                  <a:schemeClr val="accent1">
                    <a:lumMod val="50000"/>
                  </a:schemeClr>
                </a:solidFill>
              </a:rPr>
              <a:t>وفي نهاية المرحلة يبدأ باستخدام العدد وينمي مفاهيم الحفظ ويتقدم الإدراك البصري على التفكير المنطقي. </a:t>
            </a:r>
            <a:r>
              <a:rPr lang="ar-SA" sz="2000" b="1" dirty="0" err="1" smtClean="0">
                <a:solidFill>
                  <a:schemeClr val="accent1">
                    <a:lumMod val="50000"/>
                  </a:schemeClr>
                </a:solidFill>
              </a:rPr>
              <a:t>الزغلول</a:t>
            </a:r>
            <a:r>
              <a:rPr lang="ar-SA" sz="2000" b="1" dirty="0" smtClean="0">
                <a:solidFill>
                  <a:schemeClr val="accent1">
                    <a:lumMod val="50000"/>
                  </a:schemeClr>
                </a:solidFill>
              </a:rPr>
              <a:t> (2003).</a:t>
            </a:r>
            <a:endParaRPr lang="ar-SA" b="1" dirty="0">
              <a:solidFill>
                <a:schemeClr val="accent1">
                  <a:lumMod val="50000"/>
                </a:schemeClr>
              </a:solidFill>
            </a:endParaRPr>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sz="4000" b="1" dirty="0" smtClean="0">
                <a:solidFill>
                  <a:schemeClr val="accent3">
                    <a:lumMod val="75000"/>
                  </a:schemeClr>
                </a:solidFill>
              </a:rPr>
              <a:t>ثانياً: مرحلة ما قبل العمليات </a:t>
            </a:r>
            <a:br>
              <a:rPr lang="ar-SA" sz="4000" b="1" dirty="0" smtClean="0">
                <a:solidFill>
                  <a:schemeClr val="accent3">
                    <a:lumMod val="75000"/>
                  </a:schemeClr>
                </a:solidFill>
              </a:rPr>
            </a:br>
            <a:r>
              <a:rPr lang="ar-SA" sz="4000" b="1" dirty="0" smtClean="0">
                <a:solidFill>
                  <a:schemeClr val="accent3">
                    <a:lumMod val="75000"/>
                  </a:schemeClr>
                </a:solidFill>
              </a:rPr>
              <a:t> </a:t>
            </a:r>
            <a:r>
              <a:rPr lang="en-US" sz="4000" b="1" dirty="0" smtClean="0">
                <a:solidFill>
                  <a:schemeClr val="accent3">
                    <a:lumMod val="75000"/>
                  </a:schemeClr>
                </a:solidFill>
              </a:rPr>
              <a:t>Preoperational Stage </a:t>
            </a:r>
            <a:endParaRPr lang="ar-SA" dirty="0"/>
          </a:p>
        </p:txBody>
      </p:sp>
      <p:pic>
        <p:nvPicPr>
          <p:cNvPr id="4" name="عنصر نائب للمحتوى 3" descr="بدون عنوان-2.jpg"/>
          <p:cNvPicPr>
            <a:picLocks noGrp="1" noChangeAspect="1"/>
          </p:cNvPicPr>
          <p:nvPr>
            <p:ph idx="1"/>
          </p:nvPr>
        </p:nvPicPr>
        <p:blipFill>
          <a:blip r:embed="rId2"/>
          <a:stretch>
            <a:fillRect/>
          </a:stretch>
        </p:blipFill>
        <p:spPr>
          <a:xfrm>
            <a:off x="5000628" y="2000240"/>
            <a:ext cx="3143272" cy="3714776"/>
          </a:xfrm>
        </p:spPr>
      </p:pic>
      <p:pic>
        <p:nvPicPr>
          <p:cNvPr id="5" name="صورة 4" descr="ببب.jpg"/>
          <p:cNvPicPr>
            <a:picLocks noChangeAspect="1"/>
          </p:cNvPicPr>
          <p:nvPr/>
        </p:nvPicPr>
        <p:blipFill>
          <a:blip r:embed="rId3"/>
          <a:stretch>
            <a:fillRect/>
          </a:stretch>
        </p:blipFill>
        <p:spPr>
          <a:xfrm>
            <a:off x="1428728" y="1928802"/>
            <a:ext cx="3429024" cy="3929090"/>
          </a:xfrm>
          <a:prstGeom prst="rect">
            <a:avLst/>
          </a:prstGeom>
        </p:spPr>
      </p:pic>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sz="3200" b="1" dirty="0" smtClean="0">
                <a:solidFill>
                  <a:schemeClr val="accent3">
                    <a:lumMod val="75000"/>
                  </a:schemeClr>
                </a:solidFill>
              </a:rPr>
              <a:t>ثالثاً: مرحلة العمليات المادية</a:t>
            </a:r>
            <a:br>
              <a:rPr lang="ar-SA" sz="3200" b="1" dirty="0" smtClean="0">
                <a:solidFill>
                  <a:schemeClr val="accent3">
                    <a:lumMod val="75000"/>
                  </a:schemeClr>
                </a:solidFill>
              </a:rPr>
            </a:br>
            <a:r>
              <a:rPr lang="ar-SA" sz="3200" b="1" dirty="0" smtClean="0">
                <a:solidFill>
                  <a:schemeClr val="accent3">
                    <a:lumMod val="75000"/>
                  </a:schemeClr>
                </a:solidFill>
              </a:rPr>
              <a:t> </a:t>
            </a:r>
            <a:r>
              <a:rPr lang="en-US" sz="3200" b="1" dirty="0" smtClean="0">
                <a:solidFill>
                  <a:schemeClr val="accent3">
                    <a:lumMod val="75000"/>
                  </a:schemeClr>
                </a:solidFill>
              </a:rPr>
              <a:t>Concrete Operational Stage </a:t>
            </a:r>
            <a:endParaRPr lang="ar-SA" sz="3200" dirty="0">
              <a:solidFill>
                <a:schemeClr val="accent3">
                  <a:lumMod val="75000"/>
                </a:schemeClr>
              </a:solidFill>
            </a:endParaRPr>
          </a:p>
        </p:txBody>
      </p:sp>
      <p:sp>
        <p:nvSpPr>
          <p:cNvPr id="3" name="عنصر نائب للمحتوى 2"/>
          <p:cNvSpPr>
            <a:spLocks noGrp="1"/>
          </p:cNvSpPr>
          <p:nvPr>
            <p:ph idx="1"/>
          </p:nvPr>
        </p:nvSpPr>
        <p:spPr>
          <a:xfrm>
            <a:off x="3071802" y="1447800"/>
            <a:ext cx="5861886" cy="4800600"/>
          </a:xfrm>
        </p:spPr>
        <p:txBody>
          <a:bodyPr>
            <a:normAutofit lnSpcReduction="10000"/>
          </a:bodyPr>
          <a:lstStyle/>
          <a:p>
            <a:r>
              <a:rPr lang="ar-SA" b="1" dirty="0" smtClean="0">
                <a:solidFill>
                  <a:schemeClr val="accent1">
                    <a:lumMod val="50000"/>
                  </a:schemeClr>
                </a:solidFill>
              </a:rPr>
              <a:t>تمتد هذه المرحلة من بداية السنة الثامنة إلى نهاية السنة الحادية عشرة من العمر، وفيها يستطيع الطفل القيام بالعديد من العمليات المعرفية الحقيقية المرتبطة بالأشياء المادية التي يصادفها أو تلك التي خبرها في السابق. وعليه يستطيع الطفل إجراء عمليات منطقية والبحث عن الأسباب وعمل الاستدلالات وإصدار الأحكام والتنبؤ بالحوادث المستقبلية، ولكن على المستوى المادي المحسوس.</a:t>
            </a:r>
            <a:r>
              <a:rPr lang="ar-SA" b="1" dirty="0" smtClean="0"/>
              <a:t> </a:t>
            </a:r>
            <a:r>
              <a:rPr lang="ar-SA" sz="2000" b="1" dirty="0" err="1" smtClean="0">
                <a:solidFill>
                  <a:schemeClr val="accent1">
                    <a:lumMod val="50000"/>
                  </a:schemeClr>
                </a:solidFill>
              </a:rPr>
              <a:t>الهنداوي</a:t>
            </a:r>
            <a:r>
              <a:rPr lang="ar-SA" sz="2000" b="1" dirty="0" smtClean="0">
                <a:solidFill>
                  <a:schemeClr val="accent1">
                    <a:lumMod val="50000"/>
                  </a:schemeClr>
                </a:solidFill>
              </a:rPr>
              <a:t> (2005).</a:t>
            </a:r>
            <a:endParaRPr lang="ar-SA" b="1" dirty="0">
              <a:solidFill>
                <a:schemeClr val="accent1">
                  <a:lumMod val="50000"/>
                </a:schemeClr>
              </a:solidFill>
            </a:endParaRPr>
          </a:p>
        </p:txBody>
      </p:sp>
      <p:pic>
        <p:nvPicPr>
          <p:cNvPr id="4" name="صورة 3" descr="R5KCAJ05AR6CAHVH0WPCAE737GZCAM4C1VQCAPOS982CAWIMYUYCADYEHGICAZ20LVBCAJ2A0TICAYRNODBCAAXX00ECA0QKFB1CAJDWFGRCAU9SF3WCAYRWBSHCAUC702CCADLD6GUCAULO0R9CAK3X23L.jpg"/>
          <p:cNvPicPr>
            <a:picLocks noChangeAspect="1"/>
          </p:cNvPicPr>
          <p:nvPr/>
        </p:nvPicPr>
        <p:blipFill>
          <a:blip r:embed="rId2"/>
          <a:stretch>
            <a:fillRect/>
          </a:stretch>
        </p:blipFill>
        <p:spPr>
          <a:xfrm>
            <a:off x="1214414" y="1714488"/>
            <a:ext cx="1857388" cy="4000528"/>
          </a:xfrm>
          <a:prstGeom prst="rect">
            <a:avLst/>
          </a:prstGeom>
        </p:spPr>
      </p:pic>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sz="3200" b="1" dirty="0" smtClean="0">
                <a:solidFill>
                  <a:schemeClr val="accent3">
                    <a:lumMod val="75000"/>
                  </a:schemeClr>
                </a:solidFill>
              </a:rPr>
              <a:t>ثالثاً: مرحلة العمليات المادية</a:t>
            </a:r>
            <a:br>
              <a:rPr lang="ar-SA" sz="3200" b="1" dirty="0" smtClean="0">
                <a:solidFill>
                  <a:schemeClr val="accent3">
                    <a:lumMod val="75000"/>
                  </a:schemeClr>
                </a:solidFill>
              </a:rPr>
            </a:br>
            <a:r>
              <a:rPr lang="ar-SA" sz="3200" b="1" dirty="0" smtClean="0">
                <a:solidFill>
                  <a:schemeClr val="accent3">
                    <a:lumMod val="75000"/>
                  </a:schemeClr>
                </a:solidFill>
              </a:rPr>
              <a:t> </a:t>
            </a:r>
            <a:r>
              <a:rPr lang="en-US" sz="3200" b="1" dirty="0" smtClean="0">
                <a:solidFill>
                  <a:schemeClr val="accent3">
                    <a:lumMod val="75000"/>
                  </a:schemeClr>
                </a:solidFill>
              </a:rPr>
              <a:t>Concrete Operational Stage </a:t>
            </a:r>
            <a:endParaRPr lang="ar-SA" sz="3200" dirty="0"/>
          </a:p>
        </p:txBody>
      </p:sp>
      <p:sp>
        <p:nvSpPr>
          <p:cNvPr id="3" name="عنصر نائب للمحتوى 2"/>
          <p:cNvSpPr>
            <a:spLocks noGrp="1"/>
          </p:cNvSpPr>
          <p:nvPr>
            <p:ph idx="1"/>
          </p:nvPr>
        </p:nvSpPr>
        <p:spPr/>
        <p:txBody>
          <a:bodyPr>
            <a:normAutofit lnSpcReduction="10000"/>
          </a:bodyPr>
          <a:lstStyle/>
          <a:p>
            <a:r>
              <a:rPr lang="ar-SA" b="1" dirty="0" smtClean="0">
                <a:solidFill>
                  <a:srgbClr val="FF0000"/>
                </a:solidFill>
              </a:rPr>
              <a:t>وأهم خصائص العمليات المحسوسة (العينية) هي</a:t>
            </a:r>
            <a:r>
              <a:rPr lang="en-US" b="1" dirty="0" smtClean="0">
                <a:solidFill>
                  <a:srgbClr val="FF0000"/>
                </a:solidFill>
              </a:rPr>
              <a:t> :</a:t>
            </a:r>
          </a:p>
          <a:p>
            <a:r>
              <a:rPr lang="ar-SA" b="1" dirty="0" smtClean="0">
                <a:solidFill>
                  <a:schemeClr val="accent1">
                    <a:lumMod val="50000"/>
                  </a:schemeClr>
                </a:solidFill>
              </a:rPr>
              <a:t>1- ضمور واضمحلال التمركز حول الذات</a:t>
            </a:r>
            <a:r>
              <a:rPr lang="en-US" b="1" dirty="0" smtClean="0">
                <a:solidFill>
                  <a:schemeClr val="accent1">
                    <a:lumMod val="50000"/>
                  </a:schemeClr>
                </a:solidFill>
              </a:rPr>
              <a:t> </a:t>
            </a:r>
            <a:r>
              <a:rPr lang="ar-SA" b="1" dirty="0" smtClean="0">
                <a:solidFill>
                  <a:schemeClr val="accent1">
                    <a:lumMod val="50000"/>
                  </a:schemeClr>
                </a:solidFill>
              </a:rPr>
              <a:t>.</a:t>
            </a:r>
            <a:r>
              <a:rPr lang="en-US" b="1" dirty="0" smtClean="0">
                <a:solidFill>
                  <a:schemeClr val="accent1">
                    <a:lumMod val="50000"/>
                  </a:schemeClr>
                </a:solidFill>
              </a:rPr>
              <a:t/>
            </a:r>
            <a:br>
              <a:rPr lang="en-US" b="1" dirty="0" smtClean="0">
                <a:solidFill>
                  <a:schemeClr val="accent1">
                    <a:lumMod val="50000"/>
                  </a:schemeClr>
                </a:solidFill>
              </a:rPr>
            </a:br>
            <a:r>
              <a:rPr lang="ar-SA" b="1" dirty="0" smtClean="0">
                <a:solidFill>
                  <a:schemeClr val="accent1">
                    <a:lumMod val="50000"/>
                  </a:schemeClr>
                </a:solidFill>
              </a:rPr>
              <a:t>2- استخدام المنطق البسيط</a:t>
            </a:r>
            <a:r>
              <a:rPr lang="en-US" b="1" dirty="0" smtClean="0">
                <a:solidFill>
                  <a:schemeClr val="accent1">
                    <a:lumMod val="50000"/>
                  </a:schemeClr>
                </a:solidFill>
              </a:rPr>
              <a:t> .</a:t>
            </a:r>
            <a:br>
              <a:rPr lang="en-US" b="1" dirty="0" smtClean="0">
                <a:solidFill>
                  <a:schemeClr val="accent1">
                    <a:lumMod val="50000"/>
                  </a:schemeClr>
                </a:solidFill>
              </a:rPr>
            </a:br>
            <a:r>
              <a:rPr lang="ar-SA" b="1" dirty="0" smtClean="0">
                <a:solidFill>
                  <a:schemeClr val="accent1">
                    <a:lumMod val="50000"/>
                  </a:schemeClr>
                </a:solidFill>
              </a:rPr>
              <a:t>3- هذه العمليات العقلية تمد الطفل بوسائل تحرير نفسه من قيود العالم الطبيعي</a:t>
            </a:r>
            <a:r>
              <a:rPr lang="en-US" b="1" dirty="0" smtClean="0">
                <a:solidFill>
                  <a:schemeClr val="accent1">
                    <a:lumMod val="50000"/>
                  </a:schemeClr>
                </a:solidFill>
              </a:rPr>
              <a:t>.</a:t>
            </a:r>
            <a:br>
              <a:rPr lang="en-US" b="1" dirty="0" smtClean="0">
                <a:solidFill>
                  <a:schemeClr val="accent1">
                    <a:lumMod val="50000"/>
                  </a:schemeClr>
                </a:solidFill>
              </a:rPr>
            </a:br>
            <a:r>
              <a:rPr lang="ar-SA" b="1" dirty="0" smtClean="0">
                <a:solidFill>
                  <a:schemeClr val="accent1">
                    <a:lumMod val="50000"/>
                  </a:schemeClr>
                </a:solidFill>
              </a:rPr>
              <a:t>ومن خلال ممارسات الطفل لعنصري التكيف وهما المماثلة</a:t>
            </a:r>
            <a:r>
              <a:rPr lang="en-US" b="1" dirty="0" smtClean="0">
                <a:solidFill>
                  <a:schemeClr val="accent1">
                    <a:lumMod val="50000"/>
                  </a:schemeClr>
                </a:solidFill>
              </a:rPr>
              <a:t> </a:t>
            </a:r>
            <a:r>
              <a:rPr lang="ar-SA" b="1" dirty="0" err="1" smtClean="0">
                <a:solidFill>
                  <a:schemeClr val="accent1">
                    <a:lumMod val="50000"/>
                  </a:schemeClr>
                </a:solidFill>
              </a:rPr>
              <a:t>والملاءمة</a:t>
            </a:r>
            <a:r>
              <a:rPr lang="en-US" b="1" dirty="0" smtClean="0">
                <a:solidFill>
                  <a:schemeClr val="accent1">
                    <a:lumMod val="50000"/>
                  </a:schemeClr>
                </a:solidFill>
              </a:rPr>
              <a:t> </a:t>
            </a:r>
            <a:r>
              <a:rPr lang="ar-SA" b="1" dirty="0" smtClean="0">
                <a:solidFill>
                  <a:schemeClr val="accent1">
                    <a:lumMod val="50000"/>
                  </a:schemeClr>
                </a:solidFill>
              </a:rPr>
              <a:t>للتكيف مع حقائق العالم الخارجي تنمو لديه إمكانية الاحتفاظ</a:t>
            </a:r>
            <a:r>
              <a:rPr lang="en-US" b="1" dirty="0" smtClean="0">
                <a:solidFill>
                  <a:schemeClr val="accent1">
                    <a:lumMod val="50000"/>
                  </a:schemeClr>
                </a:solidFill>
              </a:rPr>
              <a:t> </a:t>
            </a:r>
            <a:r>
              <a:rPr lang="ar-SA" b="1" dirty="0" smtClean="0">
                <a:solidFill>
                  <a:schemeClr val="accent1">
                    <a:lumMod val="50000"/>
                  </a:schemeClr>
                </a:solidFill>
              </a:rPr>
              <a:t>,فمثلا: قدرة الاحتفاظ بالوزن تعتمد جزئيا على أحكام الحجم وجزئيا على المعرفة بأوزان المواد المختلفة وهكذا. </a:t>
            </a:r>
            <a:r>
              <a:rPr lang="ar-SA" sz="2000" b="1" dirty="0" err="1" smtClean="0">
                <a:solidFill>
                  <a:schemeClr val="accent1">
                    <a:lumMod val="50000"/>
                  </a:schemeClr>
                </a:solidFill>
              </a:rPr>
              <a:t>الهنداوي</a:t>
            </a:r>
            <a:r>
              <a:rPr lang="ar-SA" sz="2000" b="1" dirty="0" smtClean="0">
                <a:solidFill>
                  <a:schemeClr val="accent1">
                    <a:lumMod val="50000"/>
                  </a:schemeClr>
                </a:solidFill>
              </a:rPr>
              <a:t> (2005).</a:t>
            </a:r>
            <a:endParaRPr lang="ar-SA" dirty="0">
              <a:solidFill>
                <a:schemeClr val="accent1">
                  <a:lumMod val="50000"/>
                </a:schemeClr>
              </a:solidFill>
            </a:endParaRPr>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sz="4400" b="1" dirty="0" smtClean="0">
                <a:solidFill>
                  <a:schemeClr val="accent3">
                    <a:lumMod val="75000"/>
                  </a:schemeClr>
                </a:solidFill>
              </a:rPr>
              <a:t>ثالثاً: مرحلة العمليات المادية</a:t>
            </a:r>
            <a:br>
              <a:rPr lang="ar-SA" sz="4400" b="1" dirty="0" smtClean="0">
                <a:solidFill>
                  <a:schemeClr val="accent3">
                    <a:lumMod val="75000"/>
                  </a:schemeClr>
                </a:solidFill>
              </a:rPr>
            </a:br>
            <a:r>
              <a:rPr lang="ar-SA" sz="4400" b="1" dirty="0" smtClean="0">
                <a:solidFill>
                  <a:schemeClr val="accent3">
                    <a:lumMod val="75000"/>
                  </a:schemeClr>
                </a:solidFill>
              </a:rPr>
              <a:t> </a:t>
            </a:r>
            <a:r>
              <a:rPr lang="en-US" sz="4400" b="1" dirty="0" smtClean="0">
                <a:solidFill>
                  <a:schemeClr val="accent3">
                    <a:lumMod val="75000"/>
                  </a:schemeClr>
                </a:solidFill>
              </a:rPr>
              <a:t>Concrete Operational Stage </a:t>
            </a:r>
            <a:endParaRPr lang="ar-SA" dirty="0"/>
          </a:p>
        </p:txBody>
      </p:sp>
      <p:sp>
        <p:nvSpPr>
          <p:cNvPr id="3" name="عنصر نائب للمحتوى 2"/>
          <p:cNvSpPr>
            <a:spLocks noGrp="1"/>
          </p:cNvSpPr>
          <p:nvPr>
            <p:ph idx="1"/>
          </p:nvPr>
        </p:nvSpPr>
        <p:spPr/>
        <p:txBody>
          <a:bodyPr>
            <a:normAutofit/>
          </a:bodyPr>
          <a:lstStyle/>
          <a:p>
            <a:r>
              <a:rPr lang="ar-SA" sz="2800" b="1" dirty="0" smtClean="0">
                <a:solidFill>
                  <a:schemeClr val="accent1">
                    <a:lumMod val="50000"/>
                  </a:schemeClr>
                </a:solidFill>
              </a:rPr>
              <a:t>ينجح الطفل في استخدام طرق مجردة إذا كانت المشكلة بسيطة جداً, ولكن طفل العمليات المادية أو الحسية ينجح أكثر إذا اعتمد على الأشياء ذاتها, ما يتعلمه هو أن الأشياء تبقى ثابتة حتى ولو تغير شكلها الظاهر, وهذه الظاهرة تسمى بقانون الحفظ أو الاحتفاظ . </a:t>
            </a:r>
            <a:r>
              <a:rPr lang="ar-SA" sz="2000" b="1" dirty="0" smtClean="0">
                <a:solidFill>
                  <a:schemeClr val="accent1">
                    <a:lumMod val="50000"/>
                  </a:schemeClr>
                </a:solidFill>
              </a:rPr>
              <a:t>عقل (1989).</a:t>
            </a:r>
            <a:endParaRPr lang="ar-SA" sz="2800" b="1" dirty="0" smtClean="0">
              <a:solidFill>
                <a:schemeClr val="accent1">
                  <a:lumMod val="50000"/>
                </a:schemeClr>
              </a:solidFill>
            </a:endParaRPr>
          </a:p>
          <a:p>
            <a:endParaRPr lang="ar-SA" sz="2800" b="1" dirty="0">
              <a:solidFill>
                <a:schemeClr val="accent1">
                  <a:lumMod val="50000"/>
                </a:schemeClr>
              </a:solidFill>
            </a:endParaRPr>
          </a:p>
        </p:txBody>
      </p:sp>
      <p:pic>
        <p:nvPicPr>
          <p:cNvPr id="4" name="صورة 3" descr="5AICAM1GCB2CAMX7VGCCA9W1JISCA1J8HATCAMELQPPCA7QFCX2CAIKN5XSCA1GS9M7CAC2IFNBCAVS33YSCAFML1KWCACJ2FKZCAAJY188CAFQFQ15CAPX7CW2CANXQXN0CA095HTXCAX6JE05CAKFSTV9.jpg"/>
          <p:cNvPicPr>
            <a:picLocks noChangeAspect="1"/>
          </p:cNvPicPr>
          <p:nvPr/>
        </p:nvPicPr>
        <p:blipFill>
          <a:blip r:embed="rId2"/>
          <a:stretch>
            <a:fillRect/>
          </a:stretch>
        </p:blipFill>
        <p:spPr>
          <a:xfrm>
            <a:off x="1643042" y="3929066"/>
            <a:ext cx="6858048" cy="2500330"/>
          </a:xfrm>
          <a:prstGeom prst="rect">
            <a:avLst/>
          </a:prstGeom>
        </p:spPr>
      </p:pic>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sz="3600" b="1" dirty="0" smtClean="0">
                <a:solidFill>
                  <a:schemeClr val="accent5">
                    <a:lumMod val="75000"/>
                  </a:schemeClr>
                </a:solidFill>
              </a:rPr>
              <a:t>رابعاً: مرحلة العمليات المجردة</a:t>
            </a:r>
            <a:br>
              <a:rPr lang="ar-SA" sz="3600" b="1" dirty="0" smtClean="0">
                <a:solidFill>
                  <a:schemeClr val="accent5">
                    <a:lumMod val="75000"/>
                  </a:schemeClr>
                </a:solidFill>
              </a:rPr>
            </a:br>
            <a:r>
              <a:rPr lang="en-US" sz="3600" b="1" dirty="0" smtClean="0">
                <a:solidFill>
                  <a:schemeClr val="accent5">
                    <a:lumMod val="75000"/>
                  </a:schemeClr>
                </a:solidFill>
              </a:rPr>
              <a:t>Formal Operational Stage</a:t>
            </a:r>
            <a:endParaRPr lang="ar-SA" sz="3600" dirty="0">
              <a:solidFill>
                <a:schemeClr val="accent5">
                  <a:lumMod val="75000"/>
                </a:schemeClr>
              </a:solidFill>
            </a:endParaRPr>
          </a:p>
        </p:txBody>
      </p:sp>
      <p:sp>
        <p:nvSpPr>
          <p:cNvPr id="3" name="عنصر نائب للمحتوى 2"/>
          <p:cNvSpPr>
            <a:spLocks noGrp="1"/>
          </p:cNvSpPr>
          <p:nvPr>
            <p:ph idx="1"/>
          </p:nvPr>
        </p:nvSpPr>
        <p:spPr>
          <a:xfrm>
            <a:off x="2928926" y="1447800"/>
            <a:ext cx="6004762" cy="4800600"/>
          </a:xfrm>
        </p:spPr>
        <p:txBody>
          <a:bodyPr>
            <a:normAutofit lnSpcReduction="10000"/>
          </a:bodyPr>
          <a:lstStyle/>
          <a:p>
            <a:r>
              <a:rPr lang="ar-SA" sz="2800" b="1" dirty="0" smtClean="0">
                <a:solidFill>
                  <a:schemeClr val="accent1">
                    <a:lumMod val="50000"/>
                  </a:schemeClr>
                </a:solidFill>
              </a:rPr>
              <a:t>تبدأ هذه المرحلة من سن الثانية عشرة وتمتد إلى السنوات اللاحقة وتسمى بمرحلة العمليات الشكلية أو مرحلة التفكير المنطقي. فالتغير الذي يحدث على العمليات ليس كمياً فحسب، بل هو نوعي أيضاً، إذ تتحول عملية التفكير بعد أن كانت ترتبط بالعالم الخارجي لتصبح عملية داخلية خاصة بالفرد. </a:t>
            </a:r>
            <a:r>
              <a:rPr lang="ar-SA" sz="2000" b="1" dirty="0" smtClean="0">
                <a:solidFill>
                  <a:schemeClr val="accent1">
                    <a:lumMod val="50000"/>
                  </a:schemeClr>
                </a:solidFill>
              </a:rPr>
              <a:t>عقل (1989).</a:t>
            </a:r>
            <a:endParaRPr lang="ar-SA" sz="2800" b="1" dirty="0" smtClean="0">
              <a:solidFill>
                <a:schemeClr val="accent1">
                  <a:lumMod val="50000"/>
                </a:schemeClr>
              </a:solidFill>
            </a:endParaRPr>
          </a:p>
          <a:p>
            <a:r>
              <a:rPr lang="ar-SA" sz="2800" b="1" dirty="0" smtClean="0">
                <a:solidFill>
                  <a:schemeClr val="accent1">
                    <a:lumMod val="50000"/>
                  </a:schemeClr>
                </a:solidFill>
              </a:rPr>
              <a:t>وتعتبر هذه المرحلة من أهم المراحل الراقية في نظرية النمو المعرفي عند (</a:t>
            </a:r>
            <a:r>
              <a:rPr lang="ar-SA" sz="2800" b="1" dirty="0" err="1" smtClean="0">
                <a:solidFill>
                  <a:schemeClr val="accent1">
                    <a:lumMod val="50000"/>
                  </a:schemeClr>
                </a:solidFill>
              </a:rPr>
              <a:t>بياجيه</a:t>
            </a:r>
            <a:r>
              <a:rPr lang="ar-SA" sz="2800" b="1" dirty="0" smtClean="0">
                <a:solidFill>
                  <a:schemeClr val="accent1">
                    <a:lumMod val="50000"/>
                  </a:schemeClr>
                </a:solidFill>
              </a:rPr>
              <a:t>) وهذه المرحلة تنمو عند معظم المراهقين الذين يستكملون تعليمهم المدرسي.</a:t>
            </a:r>
            <a:endParaRPr lang="ar-SA" sz="2800" b="1" dirty="0">
              <a:solidFill>
                <a:schemeClr val="accent1">
                  <a:lumMod val="50000"/>
                </a:schemeClr>
              </a:solidFill>
            </a:endParaRPr>
          </a:p>
        </p:txBody>
      </p:sp>
      <p:pic>
        <p:nvPicPr>
          <p:cNvPr id="4" name="صورة 3" descr="IRBCAOKW53NCAUO1RL3CA42HLU1CAO4R005CA1PXG7RCATZL28ACAATK1NBCA1P0TDJCAPC5SCPCA91CJTACABEVSC7CAHOBV66CAOJ07HNCA4OTM75CAUGEKGYCA1R0KYYCANWUEV9CAD6OGAPCAXGGEUF.jpg"/>
          <p:cNvPicPr>
            <a:picLocks noChangeAspect="1"/>
          </p:cNvPicPr>
          <p:nvPr/>
        </p:nvPicPr>
        <p:blipFill>
          <a:blip r:embed="rId2"/>
          <a:stretch>
            <a:fillRect/>
          </a:stretch>
        </p:blipFill>
        <p:spPr>
          <a:xfrm>
            <a:off x="1142976" y="3714752"/>
            <a:ext cx="1857388" cy="2181223"/>
          </a:xfrm>
          <a:prstGeom prst="rect">
            <a:avLst/>
          </a:prstGeom>
        </p:spPr>
      </p:pic>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pPr algn="ctr"/>
            <a:r>
              <a:rPr lang="ar-SA" sz="6000" b="1" dirty="0" smtClean="0"/>
              <a:t>النمو العقلي المعرفي</a:t>
            </a:r>
            <a:endParaRPr lang="ar-SA" sz="6000" b="1" dirty="0"/>
          </a:p>
        </p:txBody>
      </p:sp>
      <p:sp>
        <p:nvSpPr>
          <p:cNvPr id="3" name="عنوان فرعي 2"/>
          <p:cNvSpPr>
            <a:spLocks noGrp="1"/>
          </p:cNvSpPr>
          <p:nvPr>
            <p:ph type="subTitle" idx="1"/>
          </p:nvPr>
        </p:nvSpPr>
        <p:spPr/>
        <p:txBody>
          <a:bodyPr>
            <a:normAutofit lnSpcReduction="10000"/>
          </a:bodyPr>
          <a:lstStyle/>
          <a:p>
            <a:pPr algn="ctr"/>
            <a:endParaRPr lang="ar-SA" sz="5400" b="1" dirty="0" smtClean="0"/>
          </a:p>
          <a:p>
            <a:pPr algn="ctr"/>
            <a:r>
              <a:rPr lang="ar-SA" sz="5400" b="1" dirty="0" smtClean="0">
                <a:solidFill>
                  <a:schemeClr val="tx2"/>
                </a:solidFill>
              </a:rPr>
              <a:t>    نظرية </a:t>
            </a:r>
            <a:r>
              <a:rPr lang="ar-SA" sz="5400" b="1" dirty="0" err="1" smtClean="0">
                <a:solidFill>
                  <a:schemeClr val="tx2"/>
                </a:solidFill>
              </a:rPr>
              <a:t>بياجيه</a:t>
            </a:r>
            <a:endParaRPr lang="ar-SA" sz="5400" b="1" dirty="0" smtClean="0">
              <a:solidFill>
                <a:schemeClr val="tx2"/>
              </a:solidFill>
            </a:endParaRPr>
          </a:p>
          <a:p>
            <a:pPr algn="ctr"/>
            <a:endParaRPr lang="ar-SA" sz="5400" b="1" dirty="0">
              <a:solidFill>
                <a:schemeClr val="tx2"/>
              </a:solidFill>
            </a:endParaRPr>
          </a:p>
        </p:txBody>
      </p:sp>
      <p:pic>
        <p:nvPicPr>
          <p:cNvPr id="4" name="صورة 3" descr="psyt_0001_0002_0_img0044.jpg"/>
          <p:cNvPicPr>
            <a:picLocks noChangeAspect="1"/>
          </p:cNvPicPr>
          <p:nvPr/>
        </p:nvPicPr>
        <p:blipFill>
          <a:blip r:embed="rId2"/>
          <a:stretch>
            <a:fillRect/>
          </a:stretch>
        </p:blipFill>
        <p:spPr>
          <a:xfrm>
            <a:off x="3357554" y="3714752"/>
            <a:ext cx="3000396" cy="2214578"/>
          </a:xfrm>
          <a:prstGeom prst="rect">
            <a:avLst/>
          </a:prstGeom>
        </p:spPr>
      </p:pic>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t>النمو الاجتماعي</a:t>
            </a:r>
            <a:endParaRPr lang="ar-SA" b="1" dirty="0"/>
          </a:p>
        </p:txBody>
      </p:sp>
      <p:sp>
        <p:nvSpPr>
          <p:cNvPr id="3" name="عنصر نائب للمحتوى 2"/>
          <p:cNvSpPr>
            <a:spLocks noGrp="1"/>
          </p:cNvSpPr>
          <p:nvPr>
            <p:ph idx="1"/>
          </p:nvPr>
        </p:nvSpPr>
        <p:spPr/>
        <p:txBody>
          <a:bodyPr/>
          <a:lstStyle/>
          <a:p>
            <a:pPr algn="just">
              <a:defRPr/>
            </a:pPr>
            <a:r>
              <a:rPr lang="ar-SA" b="1" dirty="0" smtClean="0">
                <a:solidFill>
                  <a:srgbClr val="FF9900"/>
                </a:solidFill>
                <a:latin typeface="Arial Rounded MT Bold" pitchFamily="34" charset="0"/>
              </a:rPr>
              <a:t>نظرية النمو الاجتماعي</a:t>
            </a:r>
          </a:p>
          <a:p>
            <a:pPr algn="just">
              <a:defRPr/>
            </a:pPr>
            <a:r>
              <a:rPr lang="ar-SA" b="1" dirty="0" smtClean="0">
                <a:latin typeface="Arial Rounded MT Bold" pitchFamily="34" charset="0"/>
              </a:rPr>
              <a:t>صاحب هذه النظرية هو اريك </a:t>
            </a:r>
            <a:r>
              <a:rPr lang="ar-SA" b="1" dirty="0" err="1" smtClean="0">
                <a:latin typeface="Arial Rounded MT Bold" pitchFamily="34" charset="0"/>
              </a:rPr>
              <a:t>اريكسون</a:t>
            </a:r>
            <a:endParaRPr lang="ar-SA" b="1" dirty="0" smtClean="0">
              <a:latin typeface="Arial Rounded MT Bold" pitchFamily="34" charset="0"/>
            </a:endParaRPr>
          </a:p>
          <a:p>
            <a:pPr algn="just">
              <a:defRPr/>
            </a:pPr>
            <a:r>
              <a:rPr lang="ar-SA" b="1" dirty="0" smtClean="0">
                <a:latin typeface="Arial Rounded MT Bold" pitchFamily="34" charset="0"/>
              </a:rPr>
              <a:t>ترى هذه النظرية أن النمو الاجتماعي للإنسان يمر بثمان مراحل متعاقبة أو متتالية .</a:t>
            </a:r>
          </a:p>
          <a:p>
            <a:pPr algn="just">
              <a:defRPr/>
            </a:pPr>
            <a:r>
              <a:rPr lang="ar-SA" b="1" dirty="0" smtClean="0">
                <a:latin typeface="Arial Rounded MT Bold" pitchFamily="34" charset="0"/>
              </a:rPr>
              <a:t>ترى أن الإنسان يتعرض أثناء حياته لعدد كبير ومتلاحق من الضغوط الاجتماعية التي تفرضها عليه المؤسسات الاجتماعية المختلفة .</a:t>
            </a:r>
          </a:p>
          <a:p>
            <a:pPr algn="just">
              <a:defRPr/>
            </a:pPr>
            <a:r>
              <a:rPr lang="ar-SA" b="1" dirty="0" smtClean="0">
                <a:latin typeface="Arial Rounded MT Bold" pitchFamily="34" charset="0"/>
              </a:rPr>
              <a:t>تشكل هذه الضغوط مشكلات يتوجب على الفرد التعامل معها والقيام بحلها .</a:t>
            </a:r>
          </a:p>
          <a:p>
            <a:endParaRPr lang="ar-SA" dirty="0"/>
          </a:p>
        </p:txBody>
      </p:sp>
    </p:spTree>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t>مراحل النمو الاجتماعي</a:t>
            </a:r>
            <a:endParaRPr lang="ar-SA" b="1" dirty="0"/>
          </a:p>
        </p:txBody>
      </p:sp>
      <p:sp>
        <p:nvSpPr>
          <p:cNvPr id="3" name="عنصر نائب للمحتوى 2"/>
          <p:cNvSpPr>
            <a:spLocks noGrp="1"/>
          </p:cNvSpPr>
          <p:nvPr>
            <p:ph idx="1"/>
          </p:nvPr>
        </p:nvSpPr>
        <p:spPr/>
        <p:txBody>
          <a:bodyPr/>
          <a:lstStyle/>
          <a:p>
            <a:pPr algn="just">
              <a:defRPr/>
            </a:pPr>
            <a:r>
              <a:rPr lang="ar-SA" b="1" dirty="0" smtClean="0">
                <a:solidFill>
                  <a:srgbClr val="FF9900"/>
                </a:solidFill>
                <a:latin typeface="Arial Rounded MT Bold" pitchFamily="34" charset="0"/>
              </a:rPr>
              <a:t>1- مرحلة الثقة مقابل عدم الثقة</a:t>
            </a:r>
          </a:p>
          <a:p>
            <a:pPr algn="just">
              <a:defRPr/>
            </a:pPr>
            <a:r>
              <a:rPr lang="ar-SA" b="1" dirty="0" smtClean="0">
                <a:latin typeface="Arial Rounded MT Bold" pitchFamily="34" charset="0"/>
              </a:rPr>
              <a:t>تغطى مرحلة الرضاعة</a:t>
            </a:r>
          </a:p>
          <a:p>
            <a:pPr algn="just">
              <a:defRPr/>
            </a:pPr>
            <a:r>
              <a:rPr lang="ar-SA" b="1" dirty="0" smtClean="0">
                <a:latin typeface="Arial Rounded MT Bold" pitchFamily="34" charset="0"/>
              </a:rPr>
              <a:t>تحتوى على علاقات الحب والرعاية والاهتمام وتقديم الغذاء للرضيع .</a:t>
            </a:r>
          </a:p>
          <a:p>
            <a:pPr algn="just">
              <a:defRPr/>
            </a:pPr>
            <a:r>
              <a:rPr lang="ar-SA" b="1" dirty="0" smtClean="0">
                <a:latin typeface="Arial Rounded MT Bold" pitchFamily="34" charset="0"/>
              </a:rPr>
              <a:t>تؤثر هذه العلاقات في بناء المشاعر الأساسية للثقة أو عدم الثقة في هذه البيئة الأولية التي يحيا فيها الرضيع .</a:t>
            </a:r>
          </a:p>
          <a:p>
            <a:pPr algn="just">
              <a:defRPr/>
            </a:pPr>
            <a:r>
              <a:rPr lang="ar-SA" b="1" dirty="0" smtClean="0">
                <a:latin typeface="Arial Rounded MT Bold" pitchFamily="34" charset="0"/>
              </a:rPr>
              <a:t>المشاعر التي تتولد في هذه المرحلة تؤثر في المستقبل على حياة الإنسان اللاحقة .</a:t>
            </a:r>
          </a:p>
          <a:p>
            <a:endParaRPr lang="ar-SA" dirty="0"/>
          </a:p>
        </p:txBody>
      </p:sp>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t>مراحل النمو الاجتماعي</a:t>
            </a:r>
            <a:endParaRPr lang="ar-SA" b="1" dirty="0"/>
          </a:p>
        </p:txBody>
      </p:sp>
      <p:sp>
        <p:nvSpPr>
          <p:cNvPr id="3" name="عنصر نائب للمحتوى 2"/>
          <p:cNvSpPr>
            <a:spLocks noGrp="1"/>
          </p:cNvSpPr>
          <p:nvPr>
            <p:ph idx="1"/>
          </p:nvPr>
        </p:nvSpPr>
        <p:spPr/>
        <p:txBody>
          <a:bodyPr>
            <a:normAutofit fontScale="92500" lnSpcReduction="10000"/>
          </a:bodyPr>
          <a:lstStyle/>
          <a:p>
            <a:pPr algn="just">
              <a:defRPr/>
            </a:pPr>
            <a:r>
              <a:rPr lang="ar-SA" b="1" dirty="0" smtClean="0">
                <a:solidFill>
                  <a:srgbClr val="FF9900"/>
                </a:solidFill>
                <a:latin typeface="Arial Rounded MT Bold" pitchFamily="34" charset="0"/>
              </a:rPr>
              <a:t>2- مرحلة الاستقلال مقابل الشك والخجل</a:t>
            </a:r>
          </a:p>
          <a:p>
            <a:pPr algn="just">
              <a:defRPr/>
            </a:pPr>
            <a:r>
              <a:rPr lang="ar-SA" b="1" dirty="0" smtClean="0">
                <a:latin typeface="Arial Rounded MT Bold" pitchFamily="34" charset="0"/>
              </a:rPr>
              <a:t>تحدث هذه الأزمة في مرحلة الطفولة المبكرة </a:t>
            </a:r>
          </a:p>
          <a:p>
            <a:pPr algn="just">
              <a:defRPr/>
            </a:pPr>
            <a:r>
              <a:rPr lang="ar-SA" b="1" dirty="0" smtClean="0">
                <a:latin typeface="Arial Rounded MT Bold" pitchFamily="34" charset="0"/>
              </a:rPr>
              <a:t>يقوم الطفل بتفحص والديه والبيئة المحيطة </a:t>
            </a:r>
            <a:r>
              <a:rPr lang="ar-SA" b="1" dirty="0" err="1" smtClean="0">
                <a:latin typeface="Arial Rounded MT Bold" pitchFamily="34" charset="0"/>
              </a:rPr>
              <a:t>به</a:t>
            </a:r>
            <a:endParaRPr lang="ar-SA" b="1" dirty="0" smtClean="0">
              <a:latin typeface="Arial Rounded MT Bold" pitchFamily="34" charset="0"/>
            </a:endParaRPr>
          </a:p>
          <a:p>
            <a:pPr algn="just">
              <a:defRPr/>
            </a:pPr>
            <a:r>
              <a:rPr lang="ar-SA" b="1" dirty="0" smtClean="0">
                <a:latin typeface="Arial Rounded MT Bold" pitchFamily="34" charset="0"/>
              </a:rPr>
              <a:t>أهم ما يميز هذه المرحلة هو الوصول إلى تحقيق الضبط الذاتي </a:t>
            </a:r>
          </a:p>
          <a:p>
            <a:pPr algn="just">
              <a:defRPr/>
            </a:pPr>
            <a:r>
              <a:rPr lang="ar-SA" b="1" dirty="0" smtClean="0">
                <a:latin typeface="Arial Rounded MT Bold" pitchFamily="34" charset="0"/>
              </a:rPr>
              <a:t>إذا تحقق ذلك للطفل فهو يكون تخطى هذه الأزمة بسلام </a:t>
            </a:r>
          </a:p>
          <a:p>
            <a:pPr algn="just">
              <a:defRPr/>
            </a:pPr>
            <a:r>
              <a:rPr lang="ar-SA" b="1" dirty="0" smtClean="0">
                <a:latin typeface="Arial Rounded MT Bold" pitchFamily="34" charset="0"/>
              </a:rPr>
              <a:t>الضبط المبالغ فيه من قبل الوالدين وزيادة التحكم في تصرفات الطفل يؤدى إلى نمو الشعور بالشك والريبة والخجل </a:t>
            </a:r>
          </a:p>
          <a:p>
            <a:pPr algn="just">
              <a:defRPr/>
            </a:pPr>
            <a:r>
              <a:rPr lang="ar-SA" b="1" dirty="0" smtClean="0">
                <a:latin typeface="Arial Rounded MT Bold" pitchFamily="34" charset="0"/>
              </a:rPr>
              <a:t>تتأثر هذه المرحلة بالمرحلة السابقة وتعتمد عليها .</a:t>
            </a:r>
          </a:p>
          <a:p>
            <a:endParaRPr lang="ar-SA" dirty="0"/>
          </a:p>
        </p:txBody>
      </p:sp>
    </p:spTree>
  </p:cSld>
  <p:clrMapOvr>
    <a:masterClrMapping/>
  </p:clrMapOvr>
  <p:transition>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t>مراحل النمو الاجتماعي</a:t>
            </a:r>
            <a:endParaRPr lang="ar-SA" dirty="0"/>
          </a:p>
        </p:txBody>
      </p:sp>
      <p:sp>
        <p:nvSpPr>
          <p:cNvPr id="3" name="عنصر نائب للمحتوى 2"/>
          <p:cNvSpPr>
            <a:spLocks noGrp="1"/>
          </p:cNvSpPr>
          <p:nvPr>
            <p:ph idx="1"/>
          </p:nvPr>
        </p:nvSpPr>
        <p:spPr/>
        <p:txBody>
          <a:bodyPr>
            <a:normAutofit fontScale="92500" lnSpcReduction="10000"/>
          </a:bodyPr>
          <a:lstStyle/>
          <a:p>
            <a:pPr algn="just">
              <a:defRPr/>
            </a:pPr>
            <a:r>
              <a:rPr lang="ar-SA" b="1" dirty="0" smtClean="0">
                <a:solidFill>
                  <a:srgbClr val="FF9900"/>
                </a:solidFill>
                <a:latin typeface="Arial Rounded MT Bold" pitchFamily="34" charset="0"/>
              </a:rPr>
              <a:t>3- مرحلة المبادرة مقابل الشعور بالذنب</a:t>
            </a:r>
          </a:p>
          <a:p>
            <a:pPr algn="just">
              <a:defRPr/>
            </a:pPr>
            <a:r>
              <a:rPr lang="ar-SA" b="1" dirty="0" smtClean="0">
                <a:latin typeface="Arial Rounded MT Bold" pitchFamily="34" charset="0"/>
              </a:rPr>
              <a:t>تحدث هذه الأزمة في مرحلة الطفولة المتوسطة</a:t>
            </a:r>
          </a:p>
          <a:p>
            <a:pPr algn="just">
              <a:defRPr/>
            </a:pPr>
            <a:r>
              <a:rPr lang="ar-SA" b="1" dirty="0" smtClean="0">
                <a:latin typeface="Arial Rounded MT Bold" pitchFamily="34" charset="0"/>
              </a:rPr>
              <a:t>المبادرة تعني الاعتماد علي الذات في الإقبال علي البيئة المحيطة </a:t>
            </a:r>
          </a:p>
          <a:p>
            <a:pPr algn="just">
              <a:defRPr/>
            </a:pPr>
            <a:r>
              <a:rPr lang="ar-SA" b="1" dirty="0" smtClean="0">
                <a:latin typeface="Arial Rounded MT Bold" pitchFamily="34" charset="0"/>
              </a:rPr>
              <a:t>يبدأ في هذه المرحلة نمو الضمير الذي هو بمثابة غرفة التحكم الداخلية لكل تصرفات الطفل .</a:t>
            </a:r>
          </a:p>
          <a:p>
            <a:pPr algn="just">
              <a:defRPr/>
            </a:pPr>
            <a:r>
              <a:rPr lang="ar-SA" b="1" dirty="0" smtClean="0">
                <a:latin typeface="Arial Rounded MT Bold" pitchFamily="34" charset="0"/>
              </a:rPr>
              <a:t>يحتاج الأطفال في هذه المرحلة إلي تدعيم وتعزيز سلوك المبادرة عن طريق تشجيع الآباء والإخوة والمعلمين .</a:t>
            </a:r>
          </a:p>
          <a:p>
            <a:pPr algn="just">
              <a:defRPr/>
            </a:pPr>
            <a:r>
              <a:rPr lang="ar-SA" b="1" dirty="0" smtClean="0">
                <a:latin typeface="Arial Rounded MT Bold" pitchFamily="34" charset="0"/>
              </a:rPr>
              <a:t>يجب أن نشعر الأطفال بأنهم مقبولون دون التدخل المباشر في نمط السلوك الذي يصدر منهم</a:t>
            </a:r>
          </a:p>
          <a:p>
            <a:endParaRPr lang="ar-SA" dirty="0"/>
          </a:p>
        </p:txBody>
      </p:sp>
    </p:spTree>
  </p:cSld>
  <p:clrMapOvr>
    <a:masterClrMapping/>
  </p:clrMapOvr>
  <p:transition>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t>مراحل النمو الاجتماعي</a:t>
            </a:r>
            <a:endParaRPr lang="ar-SA" dirty="0"/>
          </a:p>
        </p:txBody>
      </p:sp>
      <p:sp>
        <p:nvSpPr>
          <p:cNvPr id="3" name="عنصر نائب للمحتوى 2"/>
          <p:cNvSpPr>
            <a:spLocks noGrp="1"/>
          </p:cNvSpPr>
          <p:nvPr>
            <p:ph idx="1"/>
          </p:nvPr>
        </p:nvSpPr>
        <p:spPr/>
        <p:txBody>
          <a:bodyPr>
            <a:normAutofit fontScale="85000" lnSpcReduction="10000"/>
          </a:bodyPr>
          <a:lstStyle/>
          <a:p>
            <a:pPr algn="just">
              <a:defRPr/>
            </a:pPr>
            <a:r>
              <a:rPr lang="ar-SA" b="1" dirty="0" smtClean="0">
                <a:solidFill>
                  <a:srgbClr val="FF9900"/>
                </a:solidFill>
                <a:latin typeface="Arial Rounded MT Bold" pitchFamily="34" charset="0"/>
              </a:rPr>
              <a:t>4- مرحلة الإنتاجية مقابل الشعور بالدونية</a:t>
            </a:r>
          </a:p>
          <a:p>
            <a:pPr algn="just">
              <a:defRPr/>
            </a:pPr>
            <a:r>
              <a:rPr lang="ar-SA" b="1" dirty="0" smtClean="0">
                <a:latin typeface="Arial Rounded MT Bold" pitchFamily="34" charset="0"/>
              </a:rPr>
              <a:t>يطلق البعض علي هذه المرحلة مصطلح مرحلة الانجاز مقابل الدونية</a:t>
            </a:r>
          </a:p>
          <a:p>
            <a:pPr algn="just">
              <a:defRPr/>
            </a:pPr>
            <a:r>
              <a:rPr lang="ar-SA" b="1" dirty="0" smtClean="0">
                <a:latin typeface="Arial Rounded MT Bold" pitchFamily="34" charset="0"/>
              </a:rPr>
              <a:t>وهي تعني شعور الطفل بأنه اقل من الآخرين .</a:t>
            </a:r>
          </a:p>
          <a:p>
            <a:pPr algn="just">
              <a:defRPr/>
            </a:pPr>
            <a:r>
              <a:rPr lang="ar-SA" b="1" dirty="0" smtClean="0">
                <a:latin typeface="Arial Rounded MT Bold" pitchFamily="34" charset="0"/>
              </a:rPr>
              <a:t>تحدث في الفترة ما بين مرحلة رياض الأطفال حتى عمر البلوغ </a:t>
            </a:r>
          </a:p>
          <a:p>
            <a:pPr algn="just">
              <a:defRPr/>
            </a:pPr>
            <a:r>
              <a:rPr lang="ar-SA" b="1" dirty="0" smtClean="0">
                <a:latin typeface="Arial Rounded MT Bold" pitchFamily="34" charset="0"/>
              </a:rPr>
              <a:t>يتحتم علي الطفل في هذه المرحلة إتقان الأشياء لان الفشل المتكرر ينمي الشعور بالعجز والنقص والدونية .</a:t>
            </a:r>
          </a:p>
          <a:p>
            <a:pPr algn="just">
              <a:defRPr/>
            </a:pPr>
            <a:r>
              <a:rPr lang="ar-SA" b="1" dirty="0" smtClean="0">
                <a:latin typeface="Arial Rounded MT Bold" pitchFamily="34" charset="0"/>
              </a:rPr>
              <a:t>لابد أن يدرك الآباء قدرات وإمكانيات أبنائهم لان المبالغة في تقدير الابن أو البنت قد يأتي بنتائج عكسية .</a:t>
            </a:r>
          </a:p>
          <a:p>
            <a:pPr algn="just">
              <a:defRPr/>
            </a:pPr>
            <a:r>
              <a:rPr lang="ar-SA" b="1" dirty="0" smtClean="0">
                <a:latin typeface="Arial Rounded MT Bold" pitchFamily="34" charset="0"/>
              </a:rPr>
              <a:t>يتعلم الأطفال أيضا المهارات الضرورية التي تلزم للتعامل مع مجتمع الراشدين .</a:t>
            </a:r>
          </a:p>
          <a:p>
            <a:endParaRPr lang="ar-SA" dirty="0"/>
          </a:p>
        </p:txBody>
      </p:sp>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t>مراحل النمو الاجتماعي</a:t>
            </a:r>
            <a:endParaRPr lang="ar-SA" dirty="0"/>
          </a:p>
        </p:txBody>
      </p:sp>
      <p:sp>
        <p:nvSpPr>
          <p:cNvPr id="3" name="عنصر نائب للمحتوى 2"/>
          <p:cNvSpPr>
            <a:spLocks noGrp="1"/>
          </p:cNvSpPr>
          <p:nvPr>
            <p:ph idx="1"/>
          </p:nvPr>
        </p:nvSpPr>
        <p:spPr/>
        <p:txBody>
          <a:bodyPr>
            <a:normAutofit fontScale="85000" lnSpcReduction="20000"/>
          </a:bodyPr>
          <a:lstStyle/>
          <a:p>
            <a:pPr algn="just">
              <a:defRPr/>
            </a:pPr>
            <a:r>
              <a:rPr lang="ar-SA" b="1" dirty="0" smtClean="0">
                <a:solidFill>
                  <a:srgbClr val="FF9900"/>
                </a:solidFill>
                <a:latin typeface="Arial Rounded MT Bold" pitchFamily="34" charset="0"/>
              </a:rPr>
              <a:t>5- مرحلة الهوية مقابل اضطراب الهوية</a:t>
            </a:r>
          </a:p>
          <a:p>
            <a:pPr algn="just">
              <a:defRPr/>
            </a:pPr>
            <a:r>
              <a:rPr lang="ar-SA" b="1" dirty="0" smtClean="0">
                <a:latin typeface="Arial Rounded MT Bold" pitchFamily="34" charset="0"/>
              </a:rPr>
              <a:t>تحدث هذه الأزمة في مرحلة المراهقة</a:t>
            </a:r>
          </a:p>
          <a:p>
            <a:pPr algn="just">
              <a:defRPr/>
            </a:pPr>
            <a:r>
              <a:rPr lang="ar-SA" b="1" dirty="0" smtClean="0">
                <a:latin typeface="Arial Rounded MT Bold" pitchFamily="34" charset="0"/>
              </a:rPr>
              <a:t>يطلق عليها أيضا مرحلة البحث عن الهوية وهي من أكثر المراحل التي تهم المرشد أو المستشار النفسي .</a:t>
            </a:r>
          </a:p>
          <a:p>
            <a:pPr algn="just">
              <a:defRPr/>
            </a:pPr>
            <a:r>
              <a:rPr lang="ar-SA" b="1" dirty="0" smtClean="0">
                <a:solidFill>
                  <a:srgbClr val="FF9900"/>
                </a:solidFill>
                <a:latin typeface="Arial Rounded MT Bold" pitchFamily="34" charset="0"/>
              </a:rPr>
              <a:t>6- مرحلة الألفة مقابل العزلة</a:t>
            </a:r>
          </a:p>
          <a:p>
            <a:pPr algn="just">
              <a:defRPr/>
            </a:pPr>
            <a:r>
              <a:rPr lang="ar-SA" b="1" dirty="0" smtClean="0">
                <a:latin typeface="Arial Rounded MT Bold" pitchFamily="34" charset="0"/>
              </a:rPr>
              <a:t>تمتد هذه الفترة من نهاية فترة المراهقة حتى انتهاء فترة الرشد المبكرة</a:t>
            </a:r>
          </a:p>
          <a:p>
            <a:pPr algn="just">
              <a:defRPr/>
            </a:pPr>
            <a:r>
              <a:rPr lang="ar-SA" b="1" dirty="0" smtClean="0">
                <a:latin typeface="Arial Rounded MT Bold" pitchFamily="34" charset="0"/>
              </a:rPr>
              <a:t>من مظاهر الانتماء التي يؤمن </a:t>
            </a:r>
            <a:r>
              <a:rPr lang="ar-SA" b="1" dirty="0" err="1" smtClean="0">
                <a:latin typeface="Arial Rounded MT Bold" pitchFamily="34" charset="0"/>
              </a:rPr>
              <a:t>بها</a:t>
            </a:r>
            <a:r>
              <a:rPr lang="ar-SA" b="1" dirty="0" smtClean="0">
                <a:latin typeface="Arial Rounded MT Bold" pitchFamily="34" charset="0"/>
              </a:rPr>
              <a:t> الشاب هو اختياره لزوجة تكون شريكة الحياة تنتمي إلية وينتمي إليها .</a:t>
            </a:r>
          </a:p>
          <a:p>
            <a:pPr algn="just">
              <a:defRPr/>
            </a:pPr>
            <a:r>
              <a:rPr lang="ar-SA" b="1" dirty="0" smtClean="0">
                <a:latin typeface="Arial Rounded MT Bold" pitchFamily="34" charset="0"/>
              </a:rPr>
              <a:t>الفشل والإخفاق في بعض المراحل السابقة يقود الفرد إلي العزلة وعلاقات نمطية خالية من الود والألفة مع الآخرين مما يؤدي إلي الفشل في الزواج .</a:t>
            </a:r>
          </a:p>
          <a:p>
            <a:pPr algn="just">
              <a:defRPr/>
            </a:pPr>
            <a:endParaRPr lang="ar-SA" b="1" dirty="0" smtClean="0">
              <a:latin typeface="Arial Rounded MT Bold" pitchFamily="34" charset="0"/>
            </a:endParaRPr>
          </a:p>
          <a:p>
            <a:endParaRPr lang="ar-SA" dirty="0"/>
          </a:p>
        </p:txBody>
      </p:sp>
    </p:spTree>
  </p:cSld>
  <p:clrMapOvr>
    <a:masterClrMapping/>
  </p:clrMapOvr>
  <p:transition>
    <p:wedg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t>مراحل النمو الاجتماعي</a:t>
            </a:r>
            <a:endParaRPr lang="ar-SA" dirty="0"/>
          </a:p>
        </p:txBody>
      </p:sp>
      <p:sp>
        <p:nvSpPr>
          <p:cNvPr id="3" name="عنصر نائب للمحتوى 2"/>
          <p:cNvSpPr>
            <a:spLocks noGrp="1"/>
          </p:cNvSpPr>
          <p:nvPr>
            <p:ph idx="1"/>
          </p:nvPr>
        </p:nvSpPr>
        <p:spPr/>
        <p:txBody>
          <a:bodyPr>
            <a:normAutofit lnSpcReduction="10000"/>
          </a:bodyPr>
          <a:lstStyle/>
          <a:p>
            <a:pPr algn="just">
              <a:defRPr/>
            </a:pPr>
            <a:r>
              <a:rPr lang="ar-SA" b="1" dirty="0" smtClean="0">
                <a:solidFill>
                  <a:srgbClr val="FF9900"/>
                </a:solidFill>
                <a:latin typeface="Arial Rounded MT Bold" pitchFamily="34" charset="0"/>
              </a:rPr>
              <a:t>7- مرحلة الاهتمام بالأجيال القادمة مقابل الاستغراق في الذات</a:t>
            </a:r>
          </a:p>
          <a:p>
            <a:pPr algn="just">
              <a:defRPr/>
            </a:pPr>
            <a:r>
              <a:rPr lang="ar-SA" b="1" dirty="0" smtClean="0">
                <a:latin typeface="Arial Rounded MT Bold" pitchFamily="34" charset="0"/>
              </a:rPr>
              <a:t>تمتد خلال فترة رشد الإنسان </a:t>
            </a:r>
          </a:p>
          <a:p>
            <a:pPr algn="just">
              <a:defRPr/>
            </a:pPr>
            <a:r>
              <a:rPr lang="ar-SA" b="1" dirty="0" smtClean="0">
                <a:latin typeface="Arial Rounded MT Bold" pitchFamily="34" charset="0"/>
              </a:rPr>
              <a:t>تتميز بالتخلص من الانغماس في حب الذات والأنانية إلي الانتقال إلي رعاية الأطفال .</a:t>
            </a:r>
          </a:p>
          <a:p>
            <a:pPr algn="just">
              <a:defRPr/>
            </a:pPr>
            <a:r>
              <a:rPr lang="ar-SA" b="1" dirty="0" smtClean="0">
                <a:solidFill>
                  <a:srgbClr val="FF9900"/>
                </a:solidFill>
                <a:latin typeface="Arial Rounded MT Bold" pitchFamily="34" charset="0"/>
              </a:rPr>
              <a:t>8- مرحلة تكامل الأنا مقابل اليأس</a:t>
            </a:r>
          </a:p>
          <a:p>
            <a:pPr algn="just">
              <a:defRPr/>
            </a:pPr>
            <a:r>
              <a:rPr lang="ar-SA" b="1" dirty="0" smtClean="0">
                <a:latin typeface="Arial Rounded MT Bold" pitchFamily="34" charset="0"/>
              </a:rPr>
              <a:t>تأتي هذه المرحلة في ختام حياة الإنسان وتمتد في الفترة التي تلي الستين</a:t>
            </a:r>
          </a:p>
          <a:p>
            <a:pPr algn="just">
              <a:defRPr/>
            </a:pPr>
            <a:r>
              <a:rPr lang="ar-SA" b="1" dirty="0" smtClean="0">
                <a:latin typeface="Arial Rounded MT Bold" pitchFamily="34" charset="0"/>
              </a:rPr>
              <a:t>يتأمل الإنسان حياته السابقة ويحاول تقييمها</a:t>
            </a:r>
          </a:p>
          <a:p>
            <a:endParaRPr lang="ar-SA" dirty="0"/>
          </a:p>
        </p:txBody>
      </p:sp>
    </p:spTree>
  </p:cSld>
  <p:clrMapOvr>
    <a:masterClrMapping/>
  </p:clrMapOvr>
  <p:transition>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t>نظرية النمو الأخلاقي</a:t>
            </a:r>
            <a:endParaRPr lang="ar-SA" b="1" dirty="0"/>
          </a:p>
        </p:txBody>
      </p:sp>
      <p:sp>
        <p:nvSpPr>
          <p:cNvPr id="3" name="عنصر نائب للمحتوى 2"/>
          <p:cNvSpPr>
            <a:spLocks noGrp="1"/>
          </p:cNvSpPr>
          <p:nvPr>
            <p:ph idx="1"/>
          </p:nvPr>
        </p:nvSpPr>
        <p:spPr/>
        <p:txBody>
          <a:bodyPr/>
          <a:lstStyle/>
          <a:p>
            <a:pPr algn="just">
              <a:defRPr/>
            </a:pPr>
            <a:r>
              <a:rPr lang="ar-SA" b="1" dirty="0" smtClean="0">
                <a:solidFill>
                  <a:srgbClr val="FF9900"/>
                </a:solidFill>
                <a:latin typeface="Arial Rounded MT Bold" pitchFamily="34" charset="0"/>
              </a:rPr>
              <a:t>نظرية لورنس </a:t>
            </a:r>
            <a:r>
              <a:rPr lang="ar-SA" b="1" dirty="0" err="1" smtClean="0">
                <a:solidFill>
                  <a:srgbClr val="FF9900"/>
                </a:solidFill>
                <a:latin typeface="Arial Rounded MT Bold" pitchFamily="34" charset="0"/>
              </a:rPr>
              <a:t>كولبرج</a:t>
            </a:r>
            <a:r>
              <a:rPr lang="ar-SA" b="1" dirty="0" smtClean="0">
                <a:solidFill>
                  <a:srgbClr val="FF9900"/>
                </a:solidFill>
                <a:latin typeface="Arial Rounded MT Bold" pitchFamily="34" charset="0"/>
              </a:rPr>
              <a:t> </a:t>
            </a:r>
          </a:p>
          <a:p>
            <a:pPr algn="just">
              <a:defRPr/>
            </a:pPr>
            <a:r>
              <a:rPr lang="ar-SA" b="1" dirty="0" smtClean="0">
                <a:latin typeface="Arial Rounded MT Bold" pitchFamily="34" charset="0"/>
              </a:rPr>
              <a:t>والذي قام بعده الأخلاقي عبر ثلاث مستويات يتضمن كل منها مرحلتين أخلاقيتين وهذه المستويات كما يلي:</a:t>
            </a:r>
          </a:p>
          <a:p>
            <a:endParaRPr lang="ar-SA" dirty="0"/>
          </a:p>
        </p:txBody>
      </p:sp>
    </p:spTree>
  </p:cSld>
  <p:clrMapOvr>
    <a:masterClrMapping/>
  </p:clrMapOvr>
  <p:transition>
    <p:wedg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t>مراحل النمو الأخلاقي</a:t>
            </a:r>
            <a:endParaRPr lang="ar-SA" b="1" dirty="0"/>
          </a:p>
        </p:txBody>
      </p:sp>
      <p:sp>
        <p:nvSpPr>
          <p:cNvPr id="3" name="عنصر نائب للمحتوى 2"/>
          <p:cNvSpPr>
            <a:spLocks noGrp="1"/>
          </p:cNvSpPr>
          <p:nvPr>
            <p:ph idx="1"/>
          </p:nvPr>
        </p:nvSpPr>
        <p:spPr/>
        <p:txBody>
          <a:bodyPr>
            <a:normAutofit/>
          </a:bodyPr>
          <a:lstStyle/>
          <a:p>
            <a:pPr algn="just">
              <a:defRPr/>
            </a:pPr>
            <a:r>
              <a:rPr lang="ar-SA" b="1" dirty="0" smtClean="0">
                <a:solidFill>
                  <a:srgbClr val="FF9900"/>
                </a:solidFill>
                <a:latin typeface="Arial Rounded MT Bold" pitchFamily="34" charset="0"/>
              </a:rPr>
              <a:t>المستوي الأول: الاستدلال الأخلاقي قبل التقليدي</a:t>
            </a:r>
          </a:p>
          <a:p>
            <a:pPr algn="just">
              <a:defRPr/>
            </a:pPr>
            <a:r>
              <a:rPr lang="ar-SA" b="1" dirty="0" smtClean="0">
                <a:latin typeface="Arial Rounded MT Bold" pitchFamily="34" charset="0"/>
              </a:rPr>
              <a:t>من الولادة وحتى عمر 9 سنوات, تستند الأحكام الأخلاقية للطفل في هذا المستوي إلي حاجاته الشخصية والقوانين التي يعتقد </a:t>
            </a:r>
            <a:r>
              <a:rPr lang="ar-SA" b="1" dirty="0" err="1" smtClean="0">
                <a:latin typeface="Arial Rounded MT Bold" pitchFamily="34" charset="0"/>
              </a:rPr>
              <a:t>بها</a:t>
            </a:r>
            <a:r>
              <a:rPr lang="ar-SA" b="1" dirty="0" smtClean="0">
                <a:latin typeface="Arial Rounded MT Bold" pitchFamily="34" charset="0"/>
              </a:rPr>
              <a:t> الآخرون ويحدث النمو عبر مرحلتين:</a:t>
            </a:r>
          </a:p>
          <a:p>
            <a:pPr algn="just">
              <a:defRPr/>
            </a:pPr>
            <a:r>
              <a:rPr lang="ar-SA" b="1" dirty="0" smtClean="0">
                <a:solidFill>
                  <a:srgbClr val="FF9900"/>
                </a:solidFill>
              </a:rPr>
              <a:t> 1</a:t>
            </a:r>
            <a:r>
              <a:rPr lang="ar-SA" b="1" dirty="0" smtClean="0">
                <a:solidFill>
                  <a:srgbClr val="FF9900"/>
                </a:solidFill>
                <a:latin typeface="Arial Rounded MT Bold" pitchFamily="34" charset="0"/>
              </a:rPr>
              <a:t>)المرحلة الأولي: التوجه نحو العقاب والطاعة</a:t>
            </a:r>
          </a:p>
          <a:p>
            <a:pPr algn="just">
              <a:defRPr/>
            </a:pPr>
            <a:endParaRPr lang="ar-SA" b="1" dirty="0" smtClean="0">
              <a:latin typeface="Arial Rounded MT Bold" pitchFamily="34" charset="0"/>
            </a:endParaRPr>
          </a:p>
          <a:p>
            <a:pPr algn="just">
              <a:defRPr/>
            </a:pPr>
            <a:r>
              <a:rPr lang="ar-SA" b="1" dirty="0" smtClean="0">
                <a:solidFill>
                  <a:srgbClr val="FF9900"/>
                </a:solidFill>
                <a:latin typeface="Arial Rounded MT Bold" pitchFamily="34" charset="0"/>
              </a:rPr>
              <a:t>2)المرحلة الثانية: التوجه نحو المكافأة الشخصية</a:t>
            </a:r>
          </a:p>
          <a:p>
            <a:pPr algn="just">
              <a:defRPr/>
            </a:pPr>
            <a:endParaRPr lang="ar-SA" b="1" dirty="0" smtClean="0">
              <a:latin typeface="Arial Rounded MT Bold" pitchFamily="34" charset="0"/>
            </a:endParaRPr>
          </a:p>
          <a:p>
            <a:pPr algn="just">
              <a:defRPr/>
            </a:pPr>
            <a:endParaRPr lang="ar-SA" dirty="0"/>
          </a:p>
        </p:txBody>
      </p:sp>
    </p:spTree>
  </p:cSld>
  <p:clrMapOvr>
    <a:masterClrMapping/>
  </p:clrMapOvr>
  <p:transition>
    <p:wedg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t>مراحل النمو الأخلاقي</a:t>
            </a:r>
            <a:endParaRPr lang="ar-SA" dirty="0"/>
          </a:p>
        </p:txBody>
      </p:sp>
      <p:sp>
        <p:nvSpPr>
          <p:cNvPr id="3" name="عنصر نائب للمحتوى 2"/>
          <p:cNvSpPr>
            <a:spLocks noGrp="1"/>
          </p:cNvSpPr>
          <p:nvPr>
            <p:ph idx="1"/>
          </p:nvPr>
        </p:nvSpPr>
        <p:spPr/>
        <p:txBody>
          <a:bodyPr/>
          <a:lstStyle/>
          <a:p>
            <a:pPr algn="just">
              <a:defRPr/>
            </a:pPr>
            <a:r>
              <a:rPr lang="ar-SA" b="1" dirty="0" smtClean="0">
                <a:latin typeface="Arial Rounded MT Bold" pitchFamily="34" charset="0"/>
              </a:rPr>
              <a:t> </a:t>
            </a:r>
            <a:r>
              <a:rPr lang="ar-SA" b="1" dirty="0" smtClean="0">
                <a:solidFill>
                  <a:srgbClr val="FF9900"/>
                </a:solidFill>
                <a:latin typeface="Arial Rounded MT Bold" pitchFamily="34" charset="0"/>
              </a:rPr>
              <a:t>المستوي الثاني: الاستدلال الأخلاقي التقليدي</a:t>
            </a:r>
          </a:p>
          <a:p>
            <a:pPr algn="just">
              <a:defRPr/>
            </a:pPr>
            <a:r>
              <a:rPr lang="ar-SA" b="1" dirty="0" smtClean="0">
                <a:latin typeface="Arial Rounded MT Bold" pitchFamily="34" charset="0"/>
              </a:rPr>
              <a:t>من عمر 9 إلى 15 سنة, تعتمد أحكام الطفل الأخلاقية علي مدى قبول الآخرين لسلوكه والقيم التقليدية التي تسود بيئته ويتضمن هذا المستوي مرحلتين :</a:t>
            </a:r>
          </a:p>
          <a:p>
            <a:pPr algn="just">
              <a:defRPr/>
            </a:pPr>
            <a:r>
              <a:rPr lang="ar-SA" b="1" dirty="0" smtClean="0">
                <a:latin typeface="Arial Rounded MT Bold" pitchFamily="34" charset="0"/>
              </a:rPr>
              <a:t>3) المرحلة الثالثة: التوجه نحو الولد الجيد والبنت اللطيفة</a:t>
            </a:r>
          </a:p>
          <a:p>
            <a:pPr algn="just">
              <a:defRPr/>
            </a:pPr>
            <a:endParaRPr lang="ar-SA" b="1" dirty="0" smtClean="0">
              <a:latin typeface="Arial Rounded MT Bold" pitchFamily="34" charset="0"/>
            </a:endParaRPr>
          </a:p>
          <a:p>
            <a:pPr algn="just">
              <a:defRPr/>
            </a:pPr>
            <a:r>
              <a:rPr lang="ar-SA" b="1" dirty="0" smtClean="0">
                <a:latin typeface="Arial Rounded MT Bold" pitchFamily="34" charset="0"/>
              </a:rPr>
              <a:t>4) المرحلة الرابعة: التوجه نحو النظام والقانون</a:t>
            </a:r>
          </a:p>
          <a:p>
            <a:pPr algn="just">
              <a:defRPr/>
            </a:pPr>
            <a:endParaRPr lang="ar-SA" b="1" dirty="0" smtClean="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b="1" dirty="0" smtClean="0"/>
              <a:t>مراحل النمو المعرفي عند </a:t>
            </a:r>
            <a:r>
              <a:rPr lang="ar-SA" b="1" dirty="0" err="1" smtClean="0"/>
              <a:t>بياجيه</a:t>
            </a:r>
            <a:r>
              <a:rPr lang="ar-SA" b="1" dirty="0" smtClean="0"/>
              <a:t/>
            </a:r>
            <a:br>
              <a:rPr lang="ar-SA" b="1" dirty="0" smtClean="0"/>
            </a:br>
            <a:r>
              <a:rPr lang="en-US" sz="3600" b="1" dirty="0" smtClean="0"/>
              <a:t>Stages Cognitive Development</a:t>
            </a:r>
            <a:endParaRPr lang="ar-SA" dirty="0"/>
          </a:p>
        </p:txBody>
      </p:sp>
      <p:pic>
        <p:nvPicPr>
          <p:cNvPr id="4" name="عنصر نائب للمحتوى 3" descr="ى.jpg"/>
          <p:cNvPicPr>
            <a:picLocks noGrp="1" noChangeAspect="1"/>
          </p:cNvPicPr>
          <p:nvPr>
            <p:ph idx="1"/>
          </p:nvPr>
        </p:nvPicPr>
        <p:blipFill>
          <a:blip r:embed="rId2"/>
          <a:stretch>
            <a:fillRect/>
          </a:stretch>
        </p:blipFill>
        <p:spPr>
          <a:xfrm>
            <a:off x="1785918" y="1714488"/>
            <a:ext cx="6429420" cy="4357718"/>
          </a:xfrm>
        </p:spPr>
      </p:pic>
    </p:spTree>
  </p:cSld>
  <p:clrMapOvr>
    <a:masterClrMapping/>
  </p:clrMapOvr>
  <p:transition>
    <p:wedg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t>مراحل النمو الأخلاقي</a:t>
            </a:r>
            <a:endParaRPr lang="ar-SA" dirty="0"/>
          </a:p>
        </p:txBody>
      </p:sp>
      <p:sp>
        <p:nvSpPr>
          <p:cNvPr id="3" name="عنصر نائب للمحتوى 2"/>
          <p:cNvSpPr>
            <a:spLocks noGrp="1"/>
          </p:cNvSpPr>
          <p:nvPr>
            <p:ph idx="1"/>
          </p:nvPr>
        </p:nvSpPr>
        <p:spPr/>
        <p:txBody>
          <a:bodyPr/>
          <a:lstStyle/>
          <a:p>
            <a:pPr algn="just">
              <a:defRPr/>
            </a:pPr>
            <a:r>
              <a:rPr lang="ar-SA" b="1" dirty="0" smtClean="0">
                <a:solidFill>
                  <a:srgbClr val="FF9900"/>
                </a:solidFill>
                <a:latin typeface="Arial Rounded MT Bold" pitchFamily="34" charset="0"/>
              </a:rPr>
              <a:t>المستوي الثالث: الاستدلال الأخلاقي ما بعد التقليدي</a:t>
            </a:r>
          </a:p>
          <a:p>
            <a:pPr algn="just">
              <a:defRPr/>
            </a:pPr>
            <a:r>
              <a:rPr lang="ar-SA" b="1" dirty="0" smtClean="0">
                <a:latin typeface="Arial Rounded MT Bold" pitchFamily="34" charset="0"/>
              </a:rPr>
              <a:t>تمتد إلى ما بعد سن 15 سنة, يبدأ الفرد التحرر من قيود السلطة والمجتمع وتصبح مرجعيته داخلية ويحدث النمو الأخلاقي في هذا المستوي عبر مرحلتين هما:</a:t>
            </a:r>
          </a:p>
          <a:p>
            <a:pPr algn="just">
              <a:defRPr/>
            </a:pPr>
            <a:r>
              <a:rPr lang="ar-SA" b="1" dirty="0" smtClean="0">
                <a:latin typeface="Arial Rounded MT Bold" pitchFamily="34" charset="0"/>
              </a:rPr>
              <a:t>5) المرحلة الخامسة: التوجه نحو العقد الاجتماعي</a:t>
            </a:r>
          </a:p>
          <a:p>
            <a:pPr algn="just">
              <a:defRPr/>
            </a:pPr>
            <a:r>
              <a:rPr lang="ar-SA" b="1" dirty="0" smtClean="0">
                <a:latin typeface="Arial Rounded MT Bold" pitchFamily="34" charset="0"/>
              </a:rPr>
              <a:t>6) المرحلة السادسة: التوجه نحو المبدأ الأخلاقي العالمي.</a:t>
            </a:r>
          </a:p>
          <a:p>
            <a:endParaRPr lang="ar-SA" dirty="0"/>
          </a:p>
        </p:txBody>
      </p:sp>
    </p:spTree>
  </p:cSld>
  <p:clrMapOvr>
    <a:masterClrMapping/>
  </p:clrMapOvr>
  <p:transition>
    <p:wedg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t>المراجع</a:t>
            </a:r>
            <a:endParaRPr lang="ar-SA" b="1" dirty="0"/>
          </a:p>
        </p:txBody>
      </p:sp>
      <p:sp>
        <p:nvSpPr>
          <p:cNvPr id="3" name="عنصر نائب للمحتوى 2"/>
          <p:cNvSpPr>
            <a:spLocks noGrp="1"/>
          </p:cNvSpPr>
          <p:nvPr>
            <p:ph idx="1"/>
          </p:nvPr>
        </p:nvSpPr>
        <p:spPr/>
        <p:txBody>
          <a:bodyPr>
            <a:normAutofit fontScale="85000" lnSpcReduction="20000"/>
          </a:bodyPr>
          <a:lstStyle/>
          <a:p>
            <a:r>
              <a:rPr lang="ar-SA" sz="2800" dirty="0" err="1" smtClean="0">
                <a:solidFill>
                  <a:schemeClr val="accent1">
                    <a:lumMod val="50000"/>
                  </a:schemeClr>
                </a:solidFill>
              </a:rPr>
              <a:t>باتريسيا</a:t>
            </a:r>
            <a:r>
              <a:rPr lang="ar-SA" sz="2800" dirty="0" smtClean="0">
                <a:solidFill>
                  <a:schemeClr val="accent1">
                    <a:lumMod val="50000"/>
                  </a:schemeClr>
                </a:solidFill>
              </a:rPr>
              <a:t> </a:t>
            </a:r>
            <a:r>
              <a:rPr lang="ar-SA" sz="2800" dirty="0" err="1" smtClean="0">
                <a:solidFill>
                  <a:schemeClr val="accent1">
                    <a:lumMod val="50000"/>
                  </a:schemeClr>
                </a:solidFill>
              </a:rPr>
              <a:t>ميلر</a:t>
            </a:r>
            <a:r>
              <a:rPr lang="ar-SA" sz="2800" dirty="0" smtClean="0">
                <a:solidFill>
                  <a:schemeClr val="accent1">
                    <a:lumMod val="50000"/>
                  </a:schemeClr>
                </a:solidFill>
              </a:rPr>
              <a:t>, </a:t>
            </a:r>
            <a:r>
              <a:rPr lang="ar-SA" sz="2800" dirty="0" err="1" smtClean="0">
                <a:solidFill>
                  <a:schemeClr val="accent1">
                    <a:lumMod val="50000"/>
                  </a:schemeClr>
                </a:solidFill>
              </a:rPr>
              <a:t>ف</a:t>
            </a:r>
            <a:r>
              <a:rPr lang="ar-SA" sz="2800" dirty="0" smtClean="0">
                <a:solidFill>
                  <a:schemeClr val="accent1">
                    <a:lumMod val="50000"/>
                  </a:schemeClr>
                </a:solidFill>
              </a:rPr>
              <a:t>. (2011). </a:t>
            </a:r>
            <a:r>
              <a:rPr lang="ar-SA" sz="2800" b="1" dirty="0" smtClean="0">
                <a:solidFill>
                  <a:schemeClr val="accent1">
                    <a:lumMod val="50000"/>
                  </a:schemeClr>
                </a:solidFill>
              </a:rPr>
              <a:t>نظريات النمو</a:t>
            </a:r>
            <a:r>
              <a:rPr lang="ar-SA" sz="2800" dirty="0" smtClean="0">
                <a:solidFill>
                  <a:schemeClr val="accent1">
                    <a:lumMod val="50000"/>
                  </a:schemeClr>
                </a:solidFill>
              </a:rPr>
              <a:t>(ترجمة:سامح </a:t>
            </a:r>
            <a:r>
              <a:rPr lang="ar-SA" sz="2800" dirty="0" err="1" smtClean="0">
                <a:solidFill>
                  <a:schemeClr val="accent1">
                    <a:lumMod val="50000"/>
                  </a:schemeClr>
                </a:solidFill>
              </a:rPr>
              <a:t>الخفش</a:t>
            </a:r>
            <a:r>
              <a:rPr lang="ar-SA" sz="2800" dirty="0" smtClean="0">
                <a:solidFill>
                  <a:schemeClr val="accent1">
                    <a:lumMod val="50000"/>
                  </a:schemeClr>
                </a:solidFill>
              </a:rPr>
              <a:t>, محمود سالم, مجدي </a:t>
            </a:r>
            <a:r>
              <a:rPr lang="ar-SA" sz="2800" dirty="0" err="1" smtClean="0">
                <a:solidFill>
                  <a:schemeClr val="accent1">
                    <a:lumMod val="50000"/>
                  </a:schemeClr>
                </a:solidFill>
              </a:rPr>
              <a:t>الشحات</a:t>
            </a:r>
            <a:r>
              <a:rPr lang="ar-SA" sz="2800" dirty="0" smtClean="0">
                <a:solidFill>
                  <a:schemeClr val="accent1">
                    <a:lumMod val="50000"/>
                  </a:schemeClr>
                </a:solidFill>
              </a:rPr>
              <a:t>, أحمد عاشور).عمّان: دار الفكر.</a:t>
            </a:r>
          </a:p>
          <a:p>
            <a:r>
              <a:rPr lang="ar-SA" sz="2800" dirty="0" err="1" smtClean="0">
                <a:solidFill>
                  <a:schemeClr val="accent1">
                    <a:lumMod val="50000"/>
                  </a:schemeClr>
                </a:solidFill>
              </a:rPr>
              <a:t>بي</a:t>
            </a:r>
            <a:r>
              <a:rPr lang="ar-SA" sz="2800" dirty="0" smtClean="0">
                <a:solidFill>
                  <a:schemeClr val="accent1">
                    <a:lumMod val="50000"/>
                  </a:schemeClr>
                </a:solidFill>
              </a:rPr>
              <a:t> </a:t>
            </a:r>
            <a:r>
              <a:rPr lang="ar-SA" sz="2800" dirty="0" err="1" smtClean="0">
                <a:solidFill>
                  <a:schemeClr val="accent1">
                    <a:lumMod val="50000"/>
                  </a:schemeClr>
                </a:solidFill>
              </a:rPr>
              <a:t>جي</a:t>
            </a:r>
            <a:r>
              <a:rPr lang="ar-SA" sz="2800" dirty="0" smtClean="0">
                <a:solidFill>
                  <a:schemeClr val="accent1">
                    <a:lumMod val="50000"/>
                  </a:schemeClr>
                </a:solidFill>
              </a:rPr>
              <a:t> </a:t>
            </a:r>
            <a:r>
              <a:rPr lang="ar-SA" sz="2800" dirty="0" err="1" smtClean="0">
                <a:solidFill>
                  <a:schemeClr val="accent1">
                    <a:lumMod val="50000"/>
                  </a:schemeClr>
                </a:solidFill>
              </a:rPr>
              <a:t>واردزورث</a:t>
            </a:r>
            <a:r>
              <a:rPr lang="ar-SA" sz="2800" dirty="0" smtClean="0">
                <a:solidFill>
                  <a:schemeClr val="accent1">
                    <a:lumMod val="50000"/>
                  </a:schemeClr>
                </a:solidFill>
              </a:rPr>
              <a:t>, </a:t>
            </a:r>
            <a:r>
              <a:rPr lang="ar-SA" sz="2800" dirty="0" err="1" smtClean="0">
                <a:solidFill>
                  <a:schemeClr val="accent1">
                    <a:lumMod val="50000"/>
                  </a:schemeClr>
                </a:solidFill>
              </a:rPr>
              <a:t>ف</a:t>
            </a:r>
            <a:r>
              <a:rPr lang="ar-SA" sz="2800" dirty="0" smtClean="0">
                <a:solidFill>
                  <a:schemeClr val="accent1">
                    <a:lumMod val="50000"/>
                  </a:schemeClr>
                </a:solidFill>
              </a:rPr>
              <a:t>.(1991). </a:t>
            </a:r>
            <a:r>
              <a:rPr lang="ar-SA" sz="2800" b="1" dirty="0" smtClean="0">
                <a:solidFill>
                  <a:schemeClr val="accent1">
                    <a:lumMod val="50000"/>
                  </a:schemeClr>
                </a:solidFill>
              </a:rPr>
              <a:t>نظرية </a:t>
            </a:r>
            <a:r>
              <a:rPr lang="ar-SA" sz="2800" b="1" dirty="0" err="1" smtClean="0">
                <a:solidFill>
                  <a:schemeClr val="accent1">
                    <a:lumMod val="50000"/>
                  </a:schemeClr>
                </a:solidFill>
              </a:rPr>
              <a:t>بياجيه</a:t>
            </a:r>
            <a:r>
              <a:rPr lang="ar-SA" sz="2800" b="1" dirty="0" smtClean="0">
                <a:solidFill>
                  <a:schemeClr val="accent1">
                    <a:lumMod val="50000"/>
                  </a:schemeClr>
                </a:solidFill>
              </a:rPr>
              <a:t> في الارتقاء المعرفي </a:t>
            </a:r>
            <a:r>
              <a:rPr lang="ar-SA" sz="2800" dirty="0" smtClean="0">
                <a:solidFill>
                  <a:schemeClr val="accent1">
                    <a:lumMod val="50000"/>
                  </a:schemeClr>
                </a:solidFill>
              </a:rPr>
              <a:t>(ترجمة: فاضل محسن, سعد </a:t>
            </a:r>
            <a:r>
              <a:rPr lang="ar-SA" sz="2800" dirty="0" err="1" smtClean="0">
                <a:solidFill>
                  <a:schemeClr val="accent1">
                    <a:lumMod val="50000"/>
                  </a:schemeClr>
                </a:solidFill>
              </a:rPr>
              <a:t>الأسدي</a:t>
            </a:r>
            <a:r>
              <a:rPr lang="ar-SA" sz="2800" dirty="0" smtClean="0">
                <a:solidFill>
                  <a:schemeClr val="accent1">
                    <a:lumMod val="50000"/>
                  </a:schemeClr>
                </a:solidFill>
              </a:rPr>
              <a:t>, صالح مهدي). بغداد: دار الشؤون الثقافية العامة.</a:t>
            </a:r>
          </a:p>
          <a:p>
            <a:r>
              <a:rPr lang="ar-SA" sz="2800" dirty="0" err="1" smtClean="0">
                <a:solidFill>
                  <a:schemeClr val="accent1">
                    <a:lumMod val="50000"/>
                  </a:schemeClr>
                </a:solidFill>
              </a:rPr>
              <a:t>الهنداوي</a:t>
            </a:r>
            <a:r>
              <a:rPr lang="ar-SA" sz="2800" dirty="0" smtClean="0">
                <a:solidFill>
                  <a:schemeClr val="accent1">
                    <a:lumMod val="50000"/>
                  </a:schemeClr>
                </a:solidFill>
              </a:rPr>
              <a:t>, علي فالح (2005). </a:t>
            </a:r>
            <a:r>
              <a:rPr lang="ar-SA" sz="2800" b="1" dirty="0" smtClean="0">
                <a:solidFill>
                  <a:schemeClr val="accent1">
                    <a:lumMod val="50000"/>
                  </a:schemeClr>
                </a:solidFill>
              </a:rPr>
              <a:t>علم نفس النمو الطفولة والمراهقة</a:t>
            </a:r>
            <a:r>
              <a:rPr lang="ar-SA" sz="2800" dirty="0" smtClean="0">
                <a:solidFill>
                  <a:schemeClr val="accent1">
                    <a:lumMod val="50000"/>
                  </a:schemeClr>
                </a:solidFill>
              </a:rPr>
              <a:t>. العين: دار الكتاب الجامعي.</a:t>
            </a:r>
          </a:p>
          <a:p>
            <a:r>
              <a:rPr lang="ar-SA" sz="2800" dirty="0" err="1" smtClean="0">
                <a:solidFill>
                  <a:schemeClr val="accent1">
                    <a:lumMod val="50000"/>
                  </a:schemeClr>
                </a:solidFill>
              </a:rPr>
              <a:t>الزغلول</a:t>
            </a:r>
            <a:r>
              <a:rPr lang="ar-SA" sz="2800" dirty="0" smtClean="0">
                <a:solidFill>
                  <a:schemeClr val="accent1">
                    <a:lumMod val="50000"/>
                  </a:schemeClr>
                </a:solidFill>
              </a:rPr>
              <a:t>, عماد (2003). </a:t>
            </a:r>
            <a:r>
              <a:rPr lang="ar-SA" sz="2800" b="1" dirty="0" smtClean="0">
                <a:solidFill>
                  <a:schemeClr val="accent1">
                    <a:lumMod val="50000"/>
                  </a:schemeClr>
                </a:solidFill>
              </a:rPr>
              <a:t>نظريات التعلم</a:t>
            </a:r>
            <a:r>
              <a:rPr lang="ar-SA" sz="2800" dirty="0" smtClean="0">
                <a:solidFill>
                  <a:schemeClr val="accent1">
                    <a:lumMod val="50000"/>
                  </a:schemeClr>
                </a:solidFill>
              </a:rPr>
              <a:t>. عمّان: دار الشروق.</a:t>
            </a:r>
          </a:p>
          <a:p>
            <a:r>
              <a:rPr lang="ar-SA" sz="2800" dirty="0" smtClean="0">
                <a:solidFill>
                  <a:schemeClr val="accent1">
                    <a:lumMod val="50000"/>
                  </a:schemeClr>
                </a:solidFill>
              </a:rPr>
              <a:t>عقل, </a:t>
            </a:r>
            <a:r>
              <a:rPr lang="ar-SA" sz="2800" dirty="0" err="1" smtClean="0">
                <a:solidFill>
                  <a:schemeClr val="accent1">
                    <a:lumMod val="50000"/>
                  </a:schemeClr>
                </a:solidFill>
              </a:rPr>
              <a:t>محود</a:t>
            </a:r>
            <a:r>
              <a:rPr lang="ar-SA" sz="2800" dirty="0" smtClean="0">
                <a:solidFill>
                  <a:schemeClr val="accent1">
                    <a:lumMod val="50000"/>
                  </a:schemeClr>
                </a:solidFill>
              </a:rPr>
              <a:t> عطا حسين (1989). </a:t>
            </a:r>
            <a:r>
              <a:rPr lang="ar-SA" sz="2800" b="1" dirty="0" smtClean="0">
                <a:solidFill>
                  <a:schemeClr val="accent1">
                    <a:lumMod val="50000"/>
                  </a:schemeClr>
                </a:solidFill>
              </a:rPr>
              <a:t>النمو الإنساني الطفولة والمراهقة</a:t>
            </a:r>
            <a:r>
              <a:rPr lang="ar-SA" sz="2800" dirty="0" smtClean="0">
                <a:solidFill>
                  <a:schemeClr val="accent1">
                    <a:lumMod val="50000"/>
                  </a:schemeClr>
                </a:solidFill>
              </a:rPr>
              <a:t>. الرياض: دار </a:t>
            </a:r>
            <a:r>
              <a:rPr lang="ar-SA" sz="2800" dirty="0" err="1" smtClean="0">
                <a:solidFill>
                  <a:schemeClr val="accent1">
                    <a:lumMod val="50000"/>
                  </a:schemeClr>
                </a:solidFill>
              </a:rPr>
              <a:t>الخريجي</a:t>
            </a:r>
            <a:r>
              <a:rPr lang="ar-SA" sz="2800" dirty="0" smtClean="0">
                <a:solidFill>
                  <a:schemeClr val="accent1">
                    <a:lumMod val="50000"/>
                  </a:schemeClr>
                </a:solidFill>
              </a:rPr>
              <a:t>.</a:t>
            </a:r>
          </a:p>
          <a:p>
            <a:r>
              <a:rPr lang="ar-SA" sz="2800" dirty="0" smtClean="0">
                <a:solidFill>
                  <a:schemeClr val="accent1">
                    <a:lumMod val="50000"/>
                  </a:schemeClr>
                </a:solidFill>
              </a:rPr>
              <a:t>عيسى, محمد رفقي (1981). </a:t>
            </a:r>
            <a:r>
              <a:rPr lang="ar-SA" sz="2800" b="1" dirty="0" smtClean="0">
                <a:solidFill>
                  <a:schemeClr val="accent1">
                    <a:lumMod val="50000"/>
                  </a:schemeClr>
                </a:solidFill>
              </a:rPr>
              <a:t>جان </a:t>
            </a:r>
            <a:r>
              <a:rPr lang="ar-SA" sz="2800" b="1" dirty="0" err="1" smtClean="0">
                <a:solidFill>
                  <a:schemeClr val="accent1">
                    <a:lumMod val="50000"/>
                  </a:schemeClr>
                </a:solidFill>
              </a:rPr>
              <a:t>بياجيه</a:t>
            </a:r>
            <a:r>
              <a:rPr lang="ar-SA" sz="2800" b="1" dirty="0" smtClean="0">
                <a:solidFill>
                  <a:schemeClr val="accent1">
                    <a:lumMod val="50000"/>
                  </a:schemeClr>
                </a:solidFill>
              </a:rPr>
              <a:t> بين النظرية والتطبيق</a:t>
            </a:r>
            <a:r>
              <a:rPr lang="ar-SA" sz="2800" dirty="0" smtClean="0">
                <a:solidFill>
                  <a:schemeClr val="accent1">
                    <a:lumMod val="50000"/>
                  </a:schemeClr>
                </a:solidFill>
              </a:rPr>
              <a:t>. القاهرة: دار المعارف.</a:t>
            </a:r>
          </a:p>
          <a:p>
            <a:r>
              <a:rPr lang="ar-SA" sz="2800" dirty="0" err="1" smtClean="0">
                <a:solidFill>
                  <a:schemeClr val="accent1">
                    <a:lumMod val="50000"/>
                  </a:schemeClr>
                </a:solidFill>
              </a:rPr>
              <a:t>الريماوي</a:t>
            </a:r>
            <a:r>
              <a:rPr lang="ar-SA" sz="2800" dirty="0" smtClean="0">
                <a:solidFill>
                  <a:schemeClr val="accent1">
                    <a:lumMod val="50000"/>
                  </a:schemeClr>
                </a:solidFill>
              </a:rPr>
              <a:t>, محمد عودة (2003). </a:t>
            </a:r>
            <a:r>
              <a:rPr lang="ar-SA" sz="2800" b="1" dirty="0" smtClean="0">
                <a:solidFill>
                  <a:schemeClr val="accent1">
                    <a:lumMod val="50000"/>
                  </a:schemeClr>
                </a:solidFill>
              </a:rPr>
              <a:t>علم نفس النمو الطفولة والمراهقة</a:t>
            </a:r>
            <a:r>
              <a:rPr lang="ar-SA" sz="2800" dirty="0" smtClean="0">
                <a:solidFill>
                  <a:schemeClr val="accent1">
                    <a:lumMod val="50000"/>
                  </a:schemeClr>
                </a:solidFill>
              </a:rPr>
              <a:t>. عمّان: دار المسيرة.</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heckerboard(across)">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checkerboard(across)">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sz="3200" b="1" dirty="0" smtClean="0">
                <a:solidFill>
                  <a:schemeClr val="accent3">
                    <a:lumMod val="75000"/>
                  </a:schemeClr>
                </a:solidFill>
              </a:rPr>
              <a:t>أولاً: المرحلة حس حركية:</a:t>
            </a:r>
            <a:br>
              <a:rPr lang="ar-SA" sz="3200" b="1" dirty="0" smtClean="0">
                <a:solidFill>
                  <a:schemeClr val="accent3">
                    <a:lumMod val="75000"/>
                  </a:schemeClr>
                </a:solidFill>
              </a:rPr>
            </a:br>
            <a:r>
              <a:rPr lang="ar-SA" sz="3200" b="1" dirty="0" smtClean="0">
                <a:solidFill>
                  <a:schemeClr val="accent3">
                    <a:lumMod val="75000"/>
                  </a:schemeClr>
                </a:solidFill>
              </a:rPr>
              <a:t> </a:t>
            </a:r>
            <a:r>
              <a:rPr lang="en-US" sz="3200" b="1" dirty="0" smtClean="0">
                <a:solidFill>
                  <a:schemeClr val="accent3">
                    <a:lumMod val="75000"/>
                  </a:schemeClr>
                </a:solidFill>
              </a:rPr>
              <a:t>Sensor Motor Stage </a:t>
            </a:r>
            <a:endParaRPr lang="ar-SA" sz="3200" b="1" dirty="0" smtClean="0">
              <a:solidFill>
                <a:schemeClr val="accent3">
                  <a:lumMod val="75000"/>
                </a:schemeClr>
              </a:solidFill>
            </a:endParaRPr>
          </a:p>
        </p:txBody>
      </p:sp>
      <p:sp>
        <p:nvSpPr>
          <p:cNvPr id="3" name="عنصر نائب للمحتوى 2"/>
          <p:cNvSpPr>
            <a:spLocks noGrp="1"/>
          </p:cNvSpPr>
          <p:nvPr>
            <p:ph idx="1"/>
          </p:nvPr>
        </p:nvSpPr>
        <p:spPr>
          <a:xfrm>
            <a:off x="2714612" y="1447800"/>
            <a:ext cx="6219076" cy="4800600"/>
          </a:xfrm>
        </p:spPr>
        <p:txBody>
          <a:bodyPr>
            <a:normAutofit/>
          </a:bodyPr>
          <a:lstStyle/>
          <a:p>
            <a:r>
              <a:rPr lang="ar-SA" sz="2800" b="1" dirty="0" smtClean="0">
                <a:solidFill>
                  <a:schemeClr val="accent1">
                    <a:lumMod val="50000"/>
                  </a:schemeClr>
                </a:solidFill>
              </a:rPr>
              <a:t> ”تمتد هذه المرحلة منذ الولادة وحتى نهاية السنة الثانية من العمر“</a:t>
            </a:r>
            <a:r>
              <a:rPr lang="ar-SA" sz="2000" b="1" dirty="0" smtClean="0">
                <a:solidFill>
                  <a:schemeClr val="accent1">
                    <a:lumMod val="50000"/>
                  </a:schemeClr>
                </a:solidFill>
              </a:rPr>
              <a:t>عقل (1989).</a:t>
            </a:r>
          </a:p>
          <a:p>
            <a:r>
              <a:rPr lang="ar-SA" sz="2800" b="1" dirty="0" smtClean="0">
                <a:solidFill>
                  <a:schemeClr val="accent1">
                    <a:lumMod val="50000"/>
                  </a:schemeClr>
                </a:solidFill>
              </a:rPr>
              <a:t> ويعتمد الطفل في هذه المرحلة على استخدام الحواس المتعددة والأفعال الحركية لاكتشاف العالم المحيط </a:t>
            </a:r>
            <a:r>
              <a:rPr lang="ar-SA" sz="2800" b="1" dirty="0" err="1" smtClean="0">
                <a:solidFill>
                  <a:schemeClr val="accent1">
                    <a:lumMod val="50000"/>
                  </a:schemeClr>
                </a:solidFill>
              </a:rPr>
              <a:t>به</a:t>
            </a:r>
            <a:r>
              <a:rPr lang="ar-SA" sz="2800" b="1" dirty="0" smtClean="0">
                <a:solidFill>
                  <a:schemeClr val="accent1">
                    <a:lumMod val="50000"/>
                  </a:schemeClr>
                </a:solidFill>
              </a:rPr>
              <a:t> والتعرف على الأشياء الموجودة فيه وفهمها . وتسمى هذه المرحلة بالمرحلة الحس حركية، لأن استراتيجيات التفكير والتعلم التي يستخدمها الطفل تعتمد على الاتصال الحسي المباشر بالأشياء، والأفعال والمعالجات التي يقوم </a:t>
            </a:r>
            <a:r>
              <a:rPr lang="ar-SA" sz="2800" b="1" dirty="0" err="1" smtClean="0">
                <a:solidFill>
                  <a:schemeClr val="accent1">
                    <a:lumMod val="50000"/>
                  </a:schemeClr>
                </a:solidFill>
              </a:rPr>
              <a:t>بها</a:t>
            </a:r>
            <a:r>
              <a:rPr lang="ar-SA" sz="2800" b="1" dirty="0" smtClean="0">
                <a:solidFill>
                  <a:schemeClr val="accent1">
                    <a:lumMod val="50000"/>
                  </a:schemeClr>
                </a:solidFill>
              </a:rPr>
              <a:t> حيال الأشياء . </a:t>
            </a:r>
            <a:r>
              <a:rPr lang="ar-SA" sz="2000" b="1" dirty="0" err="1" smtClean="0">
                <a:solidFill>
                  <a:schemeClr val="accent1">
                    <a:lumMod val="50000"/>
                  </a:schemeClr>
                </a:solidFill>
              </a:rPr>
              <a:t>الريماوي</a:t>
            </a:r>
            <a:r>
              <a:rPr lang="ar-SA" sz="2000" b="1" dirty="0" smtClean="0">
                <a:solidFill>
                  <a:schemeClr val="accent1">
                    <a:lumMod val="50000"/>
                  </a:schemeClr>
                </a:solidFill>
              </a:rPr>
              <a:t> (2003).</a:t>
            </a:r>
            <a:endParaRPr lang="ar-SA" sz="2800" b="1" dirty="0">
              <a:solidFill>
                <a:schemeClr val="accent1">
                  <a:lumMod val="50000"/>
                </a:schemeClr>
              </a:solidFill>
            </a:endParaRPr>
          </a:p>
        </p:txBody>
      </p:sp>
      <p:pic>
        <p:nvPicPr>
          <p:cNvPr id="4" name="صورة 3" descr="CP1CAQN1K4SCAGED8DMCAOUMM0DCAXWEFRACAVBLM68CA9OYNMQCAPNYWEACAY5RFT1CA99HFU0CA62F831CAQK0OFBCAQXWWWZCA6THSCLCA9K2U90CAV4QLDHCAP84HXECA84HYNYCA23XGQUCA2UGJIQ.jpg"/>
          <p:cNvPicPr>
            <a:picLocks noChangeAspect="1"/>
          </p:cNvPicPr>
          <p:nvPr/>
        </p:nvPicPr>
        <p:blipFill>
          <a:blip r:embed="rId2"/>
          <a:stretch>
            <a:fillRect/>
          </a:stretch>
        </p:blipFill>
        <p:spPr>
          <a:xfrm rot="20875058">
            <a:off x="1054449" y="2008322"/>
            <a:ext cx="1587347" cy="1369865"/>
          </a:xfrm>
          <a:prstGeom prst="rect">
            <a:avLst/>
          </a:prstGeom>
          <a:ln w="3175">
            <a:solidFill>
              <a:schemeClr val="tx1"/>
            </a:solidFill>
          </a:ln>
        </p:spPr>
      </p:pic>
      <p:pic>
        <p:nvPicPr>
          <p:cNvPr id="6" name="صورة 5" descr="WPVCAEURMZQCAYY56LLCALGYJYYCASJ3DOECASK3U0MCAAL3SVICAZV8YFBCA3J36H3CAG6GJDRCA2Y7P67CA5N23S1CAC4Z37HCA2783ULCA4GI7YRCAAWKS2TCAIEK9DMCAFKN74UCAV0Y3IGCAKYI3PY.jpg"/>
          <p:cNvPicPr>
            <a:picLocks noChangeAspect="1"/>
          </p:cNvPicPr>
          <p:nvPr/>
        </p:nvPicPr>
        <p:blipFill>
          <a:blip r:embed="rId3"/>
          <a:stretch>
            <a:fillRect/>
          </a:stretch>
        </p:blipFill>
        <p:spPr>
          <a:xfrm rot="20878686">
            <a:off x="1140665" y="3918774"/>
            <a:ext cx="1528848" cy="1510713"/>
          </a:xfrm>
          <a:prstGeom prst="rect">
            <a:avLst/>
          </a:prstGeom>
          <a:ln w="9525">
            <a:solidFill>
              <a:schemeClr val="tx1"/>
            </a:solidFill>
          </a:ln>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sz="3600" b="1" dirty="0" smtClean="0">
                <a:solidFill>
                  <a:schemeClr val="accent3">
                    <a:lumMod val="75000"/>
                  </a:schemeClr>
                </a:solidFill>
              </a:rPr>
              <a:t>أولاً: المرحلة حس حركية:</a:t>
            </a:r>
            <a:br>
              <a:rPr lang="ar-SA" sz="3600" b="1" dirty="0" smtClean="0">
                <a:solidFill>
                  <a:schemeClr val="accent3">
                    <a:lumMod val="75000"/>
                  </a:schemeClr>
                </a:solidFill>
              </a:rPr>
            </a:br>
            <a:r>
              <a:rPr lang="ar-SA" sz="3600" b="1" dirty="0" smtClean="0">
                <a:solidFill>
                  <a:schemeClr val="accent3">
                    <a:lumMod val="75000"/>
                  </a:schemeClr>
                </a:solidFill>
              </a:rPr>
              <a:t> </a:t>
            </a:r>
            <a:r>
              <a:rPr lang="en-US" sz="3600" b="1" dirty="0" smtClean="0">
                <a:solidFill>
                  <a:schemeClr val="accent3">
                    <a:lumMod val="75000"/>
                  </a:schemeClr>
                </a:solidFill>
              </a:rPr>
              <a:t>Sensor Motor Stage </a:t>
            </a:r>
            <a:endParaRPr lang="ar-SA" sz="3600" dirty="0"/>
          </a:p>
        </p:txBody>
      </p:sp>
      <p:sp>
        <p:nvSpPr>
          <p:cNvPr id="3" name="عنصر نائب للمحتوى 2"/>
          <p:cNvSpPr>
            <a:spLocks noGrp="1"/>
          </p:cNvSpPr>
          <p:nvPr>
            <p:ph idx="1"/>
          </p:nvPr>
        </p:nvSpPr>
        <p:spPr>
          <a:xfrm>
            <a:off x="3786182" y="1447800"/>
            <a:ext cx="5147506" cy="4800600"/>
          </a:xfrm>
        </p:spPr>
        <p:txBody>
          <a:bodyPr>
            <a:normAutofit lnSpcReduction="10000"/>
          </a:bodyPr>
          <a:lstStyle/>
          <a:p>
            <a:r>
              <a:rPr lang="ar-SA" b="1" dirty="0" smtClean="0">
                <a:solidFill>
                  <a:srgbClr val="FF0000"/>
                </a:solidFill>
              </a:rPr>
              <a:t>قسّم </a:t>
            </a:r>
            <a:r>
              <a:rPr lang="ar-SA" b="1" dirty="0" err="1" smtClean="0">
                <a:solidFill>
                  <a:srgbClr val="FF0000"/>
                </a:solidFill>
              </a:rPr>
              <a:t>بياجيه</a:t>
            </a:r>
            <a:r>
              <a:rPr lang="ar-SA" b="1" dirty="0" smtClean="0">
                <a:solidFill>
                  <a:srgbClr val="FF0000"/>
                </a:solidFill>
              </a:rPr>
              <a:t> هذه المرحلة إلى عدد من المراحل الفرعية:</a:t>
            </a:r>
          </a:p>
          <a:p>
            <a:r>
              <a:rPr lang="ar-SA" sz="2800" b="1" dirty="0" smtClean="0">
                <a:solidFill>
                  <a:schemeClr val="accent1">
                    <a:lumMod val="50000"/>
                  </a:schemeClr>
                </a:solidFill>
              </a:rPr>
              <a:t>1- المرحلة الأولى: تعديل الاستجابات أو ردود الفعل:يقوم الطفل الرضيع في هذه المرحلة بتدعيم وتعميم وتمييز السلوكيات التي تبدأ كانعكاسات. </a:t>
            </a:r>
          </a:p>
          <a:p>
            <a:endParaRPr lang="ar-SA" sz="2800" b="1" dirty="0" smtClean="0"/>
          </a:p>
          <a:p>
            <a:r>
              <a:rPr lang="ar-SA" sz="2800" b="1" dirty="0" smtClean="0">
                <a:solidFill>
                  <a:schemeClr val="accent1">
                    <a:lumMod val="50000"/>
                  </a:schemeClr>
                </a:solidFill>
              </a:rPr>
              <a:t>2- المرحلة الثانية: ردود الفعل الدائرية الأساسية(1-4شهور):تتضمن سلسلة من الاستجابات تتمركز حول جسم الطفل أكثر من الأشياء الأخرى.</a:t>
            </a:r>
            <a:r>
              <a:rPr lang="ar-SA" sz="2800" b="1" dirty="0" smtClean="0"/>
              <a:t> </a:t>
            </a:r>
            <a:r>
              <a:rPr lang="ar-SA" sz="2000" b="1" dirty="0" err="1" smtClean="0">
                <a:solidFill>
                  <a:schemeClr val="accent1">
                    <a:lumMod val="50000"/>
                  </a:schemeClr>
                </a:solidFill>
              </a:rPr>
              <a:t>ميلر</a:t>
            </a:r>
            <a:r>
              <a:rPr lang="ar-SA" sz="2000" b="1" dirty="0" smtClean="0">
                <a:solidFill>
                  <a:schemeClr val="accent1">
                    <a:lumMod val="50000"/>
                  </a:schemeClr>
                </a:solidFill>
              </a:rPr>
              <a:t> (2011).</a:t>
            </a:r>
            <a:endParaRPr lang="ar-SA" sz="2800" b="1" dirty="0" smtClean="0">
              <a:solidFill>
                <a:schemeClr val="accent1">
                  <a:lumMod val="50000"/>
                </a:schemeClr>
              </a:solidFill>
            </a:endParaRPr>
          </a:p>
          <a:p>
            <a:endParaRPr lang="ar-SA" sz="2800" b="1" dirty="0"/>
          </a:p>
        </p:txBody>
      </p:sp>
      <p:pic>
        <p:nvPicPr>
          <p:cNvPr id="4" name="صورة 3" descr="ث.bmp"/>
          <p:cNvPicPr>
            <a:picLocks noChangeAspect="1"/>
          </p:cNvPicPr>
          <p:nvPr/>
        </p:nvPicPr>
        <p:blipFill>
          <a:blip r:embed="rId2"/>
          <a:stretch>
            <a:fillRect/>
          </a:stretch>
        </p:blipFill>
        <p:spPr>
          <a:xfrm>
            <a:off x="1357291" y="2341708"/>
            <a:ext cx="2214578" cy="1658796"/>
          </a:xfrm>
          <a:prstGeom prst="rect">
            <a:avLst/>
          </a:prstGeom>
        </p:spPr>
      </p:pic>
      <p:pic>
        <p:nvPicPr>
          <p:cNvPr id="6" name="صورة 5" descr="ل.bmp"/>
          <p:cNvPicPr>
            <a:picLocks noChangeAspect="1"/>
          </p:cNvPicPr>
          <p:nvPr/>
        </p:nvPicPr>
        <p:blipFill>
          <a:blip r:embed="rId3"/>
          <a:stretch>
            <a:fillRect/>
          </a:stretch>
        </p:blipFill>
        <p:spPr>
          <a:xfrm>
            <a:off x="1285853" y="4572008"/>
            <a:ext cx="2286016" cy="1571636"/>
          </a:xfrm>
          <a:prstGeom prst="rect">
            <a:avLst/>
          </a:prstGeom>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sz="3600" b="1" dirty="0" smtClean="0">
                <a:solidFill>
                  <a:schemeClr val="accent3">
                    <a:lumMod val="75000"/>
                  </a:schemeClr>
                </a:solidFill>
              </a:rPr>
              <a:t>أولاً: المرحلة حس حركية:</a:t>
            </a:r>
            <a:br>
              <a:rPr lang="ar-SA" sz="3600" b="1" dirty="0" smtClean="0">
                <a:solidFill>
                  <a:schemeClr val="accent3">
                    <a:lumMod val="75000"/>
                  </a:schemeClr>
                </a:solidFill>
              </a:rPr>
            </a:br>
            <a:r>
              <a:rPr lang="ar-SA" sz="3600" b="1" dirty="0" smtClean="0">
                <a:solidFill>
                  <a:schemeClr val="accent3">
                    <a:lumMod val="75000"/>
                  </a:schemeClr>
                </a:solidFill>
              </a:rPr>
              <a:t> </a:t>
            </a:r>
            <a:r>
              <a:rPr lang="en-US" sz="3600" b="1" dirty="0" smtClean="0">
                <a:solidFill>
                  <a:schemeClr val="accent3">
                    <a:lumMod val="75000"/>
                  </a:schemeClr>
                </a:solidFill>
              </a:rPr>
              <a:t>Sensor Motor Stage </a:t>
            </a:r>
            <a:endParaRPr lang="ar-SA" sz="3600" dirty="0"/>
          </a:p>
        </p:txBody>
      </p:sp>
      <p:sp>
        <p:nvSpPr>
          <p:cNvPr id="3" name="عنصر نائب للمحتوى 2"/>
          <p:cNvSpPr>
            <a:spLocks noGrp="1"/>
          </p:cNvSpPr>
          <p:nvPr>
            <p:ph idx="1"/>
          </p:nvPr>
        </p:nvSpPr>
        <p:spPr>
          <a:xfrm>
            <a:off x="3143240" y="1447800"/>
            <a:ext cx="5790448" cy="5124472"/>
          </a:xfrm>
        </p:spPr>
        <p:txBody>
          <a:bodyPr>
            <a:normAutofit/>
          </a:bodyPr>
          <a:lstStyle/>
          <a:p>
            <a:r>
              <a:rPr lang="ar-SA" sz="2800" b="1" dirty="0" smtClean="0">
                <a:solidFill>
                  <a:schemeClr val="accent1">
                    <a:lumMod val="50000"/>
                  </a:schemeClr>
                </a:solidFill>
              </a:rPr>
              <a:t>3- المرحلة الثالثة: ردود الفعل الدائرية الثانوية(4-8شهور): تتجه الأفعال الثانوية نحو العالم الخارجي, يقوم الطفل بعمل أي شيء شأنه أن يحدث تأثيراً ممتعاً له في البيئة.</a:t>
            </a:r>
          </a:p>
          <a:p>
            <a:r>
              <a:rPr lang="ar-SA" sz="2800" b="1" dirty="0" smtClean="0">
                <a:solidFill>
                  <a:schemeClr val="accent1">
                    <a:lumMod val="50000"/>
                  </a:schemeClr>
                </a:solidFill>
              </a:rPr>
              <a:t>4- المرحلة الرابعة: ترتيب المخططات الثانوية(8-12شهر):</a:t>
            </a:r>
          </a:p>
          <a:p>
            <a:r>
              <a:rPr lang="ar-SA" sz="2800" b="1" dirty="0" smtClean="0">
                <a:solidFill>
                  <a:schemeClr val="accent1">
                    <a:lumMod val="50000"/>
                  </a:schemeClr>
                </a:solidFill>
              </a:rPr>
              <a:t>يستطيع الأطفال في هذه المرحلة دمج مخططاتهم بطريقة مركبة وتظهر عمليات كالتخطيط ووجود الهدف وراء السلوك. </a:t>
            </a:r>
            <a:r>
              <a:rPr lang="ar-SA" sz="2000" b="1" dirty="0" err="1" smtClean="0">
                <a:solidFill>
                  <a:schemeClr val="accent1">
                    <a:lumMod val="50000"/>
                  </a:schemeClr>
                </a:solidFill>
              </a:rPr>
              <a:t>ميلر</a:t>
            </a:r>
            <a:r>
              <a:rPr lang="ar-SA" sz="2000" b="1" dirty="0" smtClean="0">
                <a:solidFill>
                  <a:schemeClr val="accent1">
                    <a:lumMod val="50000"/>
                  </a:schemeClr>
                </a:solidFill>
              </a:rPr>
              <a:t> (2011).</a:t>
            </a:r>
            <a:endParaRPr lang="ar-SA" sz="2800" b="1" dirty="0">
              <a:solidFill>
                <a:schemeClr val="accent1">
                  <a:lumMod val="50000"/>
                </a:schemeClr>
              </a:solidFill>
            </a:endParaRPr>
          </a:p>
        </p:txBody>
      </p:sp>
      <p:pic>
        <p:nvPicPr>
          <p:cNvPr id="4" name="صورة 3" descr="images.jpg"/>
          <p:cNvPicPr>
            <a:picLocks noChangeAspect="1"/>
          </p:cNvPicPr>
          <p:nvPr/>
        </p:nvPicPr>
        <p:blipFill>
          <a:blip r:embed="rId2"/>
          <a:stretch>
            <a:fillRect/>
          </a:stretch>
        </p:blipFill>
        <p:spPr>
          <a:xfrm>
            <a:off x="1285852" y="4500570"/>
            <a:ext cx="2214578" cy="1643073"/>
          </a:xfrm>
          <a:prstGeom prst="rect">
            <a:avLst/>
          </a:prstGeom>
        </p:spPr>
      </p:pic>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sz="3600" b="1" dirty="0" smtClean="0">
                <a:solidFill>
                  <a:schemeClr val="accent3">
                    <a:lumMod val="75000"/>
                  </a:schemeClr>
                </a:solidFill>
              </a:rPr>
              <a:t>أولاً: المرحلة حس حركية:</a:t>
            </a:r>
            <a:br>
              <a:rPr lang="ar-SA" sz="3600" b="1" dirty="0" smtClean="0">
                <a:solidFill>
                  <a:schemeClr val="accent3">
                    <a:lumMod val="75000"/>
                  </a:schemeClr>
                </a:solidFill>
              </a:rPr>
            </a:br>
            <a:r>
              <a:rPr lang="ar-SA" sz="3600" b="1" dirty="0" smtClean="0">
                <a:solidFill>
                  <a:schemeClr val="accent3">
                    <a:lumMod val="75000"/>
                  </a:schemeClr>
                </a:solidFill>
              </a:rPr>
              <a:t> </a:t>
            </a:r>
            <a:r>
              <a:rPr lang="en-US" sz="3600" b="1" dirty="0" smtClean="0">
                <a:solidFill>
                  <a:schemeClr val="accent3">
                    <a:lumMod val="75000"/>
                  </a:schemeClr>
                </a:solidFill>
              </a:rPr>
              <a:t>Sensor Motor Stage </a:t>
            </a:r>
            <a:endParaRPr lang="ar-SA" sz="3600" dirty="0"/>
          </a:p>
        </p:txBody>
      </p:sp>
      <p:sp>
        <p:nvSpPr>
          <p:cNvPr id="3" name="عنصر نائب للمحتوى 2"/>
          <p:cNvSpPr>
            <a:spLocks noGrp="1"/>
          </p:cNvSpPr>
          <p:nvPr>
            <p:ph idx="1"/>
          </p:nvPr>
        </p:nvSpPr>
        <p:spPr>
          <a:xfrm>
            <a:off x="3143240" y="1447800"/>
            <a:ext cx="5790448" cy="4800600"/>
          </a:xfrm>
        </p:spPr>
        <p:txBody>
          <a:bodyPr>
            <a:normAutofit/>
          </a:bodyPr>
          <a:lstStyle/>
          <a:p>
            <a:pPr>
              <a:buNone/>
            </a:pPr>
            <a:r>
              <a:rPr lang="ar-SA" sz="2800" b="1" dirty="0" smtClean="0">
                <a:solidFill>
                  <a:schemeClr val="accent1">
                    <a:lumMod val="50000"/>
                  </a:schemeClr>
                </a:solidFill>
              </a:rPr>
              <a:t>  5- المرحلة الخامسة: ردود الفعل من الدرجة الثالثة: يكتشف الطفل وسائل جديدة من خلال التجريب, قد تتضمن أمثلة الوسائل الجديدة سحب البطانية للحصول على شيء موضوع عليها.</a:t>
            </a:r>
          </a:p>
          <a:p>
            <a:pPr>
              <a:buNone/>
            </a:pPr>
            <a:r>
              <a:rPr lang="ar-SA" sz="2800" b="1" dirty="0" smtClean="0">
                <a:solidFill>
                  <a:schemeClr val="accent1">
                    <a:lumMod val="50000"/>
                  </a:schemeClr>
                </a:solidFill>
              </a:rPr>
              <a:t>6- المرحلة السادسة: ابتكار وسائل جديدة من خلال التوليفات العقلية(18-24شهر):يبدأ الفكر في هذه المرحلة بالتواجد ولكن بدون أن نشعر </a:t>
            </a:r>
            <a:r>
              <a:rPr lang="ar-SA" sz="2800" b="1" dirty="0" err="1" smtClean="0">
                <a:solidFill>
                  <a:schemeClr val="accent1">
                    <a:lumMod val="50000"/>
                  </a:schemeClr>
                </a:solidFill>
              </a:rPr>
              <a:t>به</a:t>
            </a:r>
            <a:r>
              <a:rPr lang="ar-SA" sz="2800" b="1" dirty="0" smtClean="0">
                <a:solidFill>
                  <a:schemeClr val="accent1">
                    <a:lumMod val="50000"/>
                  </a:schemeClr>
                </a:solidFill>
              </a:rPr>
              <a:t>. </a:t>
            </a:r>
            <a:r>
              <a:rPr lang="ar-SA" sz="2000" b="1" dirty="0" err="1" smtClean="0">
                <a:solidFill>
                  <a:schemeClr val="accent1">
                    <a:lumMod val="50000"/>
                  </a:schemeClr>
                </a:solidFill>
              </a:rPr>
              <a:t>ميلر</a:t>
            </a:r>
            <a:r>
              <a:rPr lang="ar-SA" sz="2000" b="1" dirty="0" smtClean="0">
                <a:solidFill>
                  <a:schemeClr val="accent1">
                    <a:lumMod val="50000"/>
                  </a:schemeClr>
                </a:solidFill>
              </a:rPr>
              <a:t> (2011).</a:t>
            </a:r>
            <a:endParaRPr lang="ar-SA" sz="2800" b="1" dirty="0">
              <a:solidFill>
                <a:schemeClr val="accent1">
                  <a:lumMod val="50000"/>
                </a:schemeClr>
              </a:solidFill>
            </a:endParaRPr>
          </a:p>
        </p:txBody>
      </p:sp>
      <p:pic>
        <p:nvPicPr>
          <p:cNvPr id="4" name="صورة 3" descr="V5HCA10O29DCA58OAPZCAI7U1ZMCADORTJ2CA3JSQFRCA8M5I91CA5PHW6PCAP6J83JCAIO7452CAPF1D0VCA8QYJKTCAWTSOKOCAWY04BECA7J1OR1CAOX5A7MCALS80NLCAT2DAYNCAFEXVEACA12T1HC.jpg"/>
          <p:cNvPicPr>
            <a:picLocks noChangeAspect="1"/>
          </p:cNvPicPr>
          <p:nvPr/>
        </p:nvPicPr>
        <p:blipFill>
          <a:blip r:embed="rId2"/>
          <a:stretch>
            <a:fillRect/>
          </a:stretch>
        </p:blipFill>
        <p:spPr>
          <a:xfrm>
            <a:off x="1285852" y="2571744"/>
            <a:ext cx="1928826" cy="1928826"/>
          </a:xfrm>
          <a:prstGeom prst="rect">
            <a:avLst/>
          </a:prstGeom>
        </p:spPr>
      </p:pic>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sz="3200" b="1" dirty="0" smtClean="0">
                <a:solidFill>
                  <a:schemeClr val="accent3">
                    <a:lumMod val="75000"/>
                  </a:schemeClr>
                </a:solidFill>
              </a:rPr>
              <a:t>أولاً: المرحلة حس حركية: </a:t>
            </a:r>
            <a:br>
              <a:rPr lang="ar-SA" sz="3200" b="1" dirty="0" smtClean="0">
                <a:solidFill>
                  <a:schemeClr val="accent3">
                    <a:lumMod val="75000"/>
                  </a:schemeClr>
                </a:solidFill>
              </a:rPr>
            </a:br>
            <a:r>
              <a:rPr lang="en-US" sz="3200" b="1" dirty="0" smtClean="0">
                <a:solidFill>
                  <a:schemeClr val="accent3">
                    <a:lumMod val="75000"/>
                  </a:schemeClr>
                </a:solidFill>
              </a:rPr>
              <a:t>Sensor Motor Stage </a:t>
            </a:r>
            <a:endParaRPr lang="ar-SA" sz="3200" b="1" dirty="0" smtClean="0">
              <a:solidFill>
                <a:schemeClr val="accent3">
                  <a:lumMod val="75000"/>
                </a:schemeClr>
              </a:solidFill>
            </a:endParaRPr>
          </a:p>
        </p:txBody>
      </p:sp>
      <p:sp>
        <p:nvSpPr>
          <p:cNvPr id="3" name="عنصر نائب للمحتوى 2"/>
          <p:cNvSpPr>
            <a:spLocks noGrp="1"/>
          </p:cNvSpPr>
          <p:nvPr>
            <p:ph idx="1"/>
          </p:nvPr>
        </p:nvSpPr>
        <p:spPr>
          <a:xfrm>
            <a:off x="2928926" y="1447800"/>
            <a:ext cx="6004762" cy="4800600"/>
          </a:xfrm>
        </p:spPr>
        <p:txBody>
          <a:bodyPr/>
          <a:lstStyle/>
          <a:p>
            <a:r>
              <a:rPr lang="ar-SA" b="1" dirty="0" smtClean="0">
                <a:solidFill>
                  <a:schemeClr val="accent1">
                    <a:lumMod val="50000"/>
                  </a:schemeClr>
                </a:solidFill>
              </a:rPr>
              <a:t>”والطفل في نهاية هذه المرحلة يميز المثيرات, ويكتسب في نهايتها تقريباً فكرة ثبات أو(بقاء) الأشياء, إذ لم يعد وجود الأشياء مرتبطاً بإدراكه الحسي لها“. </a:t>
            </a:r>
            <a:r>
              <a:rPr lang="ar-SA" sz="2000" b="1" dirty="0" smtClean="0">
                <a:solidFill>
                  <a:schemeClr val="accent1">
                    <a:lumMod val="50000"/>
                  </a:schemeClr>
                </a:solidFill>
              </a:rPr>
              <a:t>عقل (1989,ص 96).</a:t>
            </a:r>
            <a:endParaRPr lang="ar-SA" b="1" dirty="0" smtClean="0">
              <a:solidFill>
                <a:schemeClr val="accent1">
                  <a:lumMod val="50000"/>
                </a:schemeClr>
              </a:solidFill>
            </a:endParaRPr>
          </a:p>
        </p:txBody>
      </p:sp>
      <p:pic>
        <p:nvPicPr>
          <p:cNvPr id="4" name="صورة 3" descr="images.jpg"/>
          <p:cNvPicPr>
            <a:picLocks noChangeAspect="1"/>
          </p:cNvPicPr>
          <p:nvPr/>
        </p:nvPicPr>
        <p:blipFill>
          <a:blip r:embed="rId2"/>
          <a:stretch>
            <a:fillRect/>
          </a:stretch>
        </p:blipFill>
        <p:spPr>
          <a:xfrm>
            <a:off x="1142976" y="1571612"/>
            <a:ext cx="1785950" cy="3214710"/>
          </a:xfrm>
          <a:prstGeom prst="rect">
            <a:avLst/>
          </a:prstGeom>
        </p:spPr>
      </p:pic>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sz="3200" b="1" dirty="0" smtClean="0">
                <a:solidFill>
                  <a:schemeClr val="accent3">
                    <a:lumMod val="75000"/>
                  </a:schemeClr>
                </a:solidFill>
              </a:rPr>
              <a:t/>
            </a:r>
            <a:br>
              <a:rPr lang="ar-SA" sz="3200" b="1" dirty="0" smtClean="0">
                <a:solidFill>
                  <a:schemeClr val="accent3">
                    <a:lumMod val="75000"/>
                  </a:schemeClr>
                </a:solidFill>
              </a:rPr>
            </a:br>
            <a:r>
              <a:rPr lang="ar-SA" sz="3200" b="1" dirty="0" smtClean="0">
                <a:solidFill>
                  <a:schemeClr val="accent3">
                    <a:lumMod val="75000"/>
                  </a:schemeClr>
                </a:solidFill>
              </a:rPr>
              <a:t>أولاً: المرحلة حس حركية: </a:t>
            </a:r>
            <a:br>
              <a:rPr lang="ar-SA" sz="3200" b="1" dirty="0" smtClean="0">
                <a:solidFill>
                  <a:schemeClr val="accent3">
                    <a:lumMod val="75000"/>
                  </a:schemeClr>
                </a:solidFill>
              </a:rPr>
            </a:br>
            <a:r>
              <a:rPr lang="en-US" sz="3200" b="1" dirty="0" smtClean="0">
                <a:solidFill>
                  <a:schemeClr val="accent3">
                    <a:lumMod val="75000"/>
                  </a:schemeClr>
                </a:solidFill>
              </a:rPr>
              <a:t>Sensor Motor Stage </a:t>
            </a:r>
            <a:r>
              <a:rPr lang="ar-SA" sz="3200" b="1" dirty="0" smtClean="0">
                <a:solidFill>
                  <a:schemeClr val="accent3">
                    <a:lumMod val="75000"/>
                  </a:schemeClr>
                </a:solidFill>
              </a:rPr>
              <a:t/>
            </a:r>
            <a:br>
              <a:rPr lang="ar-SA" sz="3200" b="1" dirty="0" smtClean="0">
                <a:solidFill>
                  <a:schemeClr val="accent3">
                    <a:lumMod val="75000"/>
                  </a:schemeClr>
                </a:solidFill>
              </a:rPr>
            </a:br>
            <a:endParaRPr lang="ar-SA" sz="3200" dirty="0"/>
          </a:p>
        </p:txBody>
      </p:sp>
      <p:sp>
        <p:nvSpPr>
          <p:cNvPr id="3" name="عنصر نائب للمحتوى 2"/>
          <p:cNvSpPr>
            <a:spLocks noGrp="1"/>
          </p:cNvSpPr>
          <p:nvPr>
            <p:ph idx="1"/>
          </p:nvPr>
        </p:nvSpPr>
        <p:spPr/>
        <p:txBody>
          <a:bodyPr/>
          <a:lstStyle/>
          <a:p>
            <a:r>
              <a:rPr lang="ar-SA" b="1" dirty="0" smtClean="0">
                <a:solidFill>
                  <a:schemeClr val="accent1">
                    <a:lumMod val="50000"/>
                  </a:schemeClr>
                </a:solidFill>
              </a:rPr>
              <a:t>في نهاية هذه المرحلة يبدأ باكتساب اللغة ويصبح قادراً على بعض النشاطات أو الأنماط السلوكية التي تمكنه من الوصول إلى بعض الأهداف. </a:t>
            </a:r>
          </a:p>
          <a:p>
            <a:r>
              <a:rPr lang="ar-SA" b="1" dirty="0" smtClean="0">
                <a:solidFill>
                  <a:schemeClr val="accent1">
                    <a:lumMod val="50000"/>
                  </a:schemeClr>
                </a:solidFill>
              </a:rPr>
              <a:t>إلا أن تفكيره ما زال محدوداً على نحو أولي بالخبرات الحسية المباشرة والأفعال الحركية المرتبطة </a:t>
            </a:r>
            <a:r>
              <a:rPr lang="ar-SA" b="1" dirty="0" err="1" smtClean="0">
                <a:solidFill>
                  <a:schemeClr val="accent1">
                    <a:lumMod val="50000"/>
                  </a:schemeClr>
                </a:solidFill>
              </a:rPr>
              <a:t>بها</a:t>
            </a:r>
            <a:r>
              <a:rPr lang="ar-SA" b="1" dirty="0" smtClean="0">
                <a:solidFill>
                  <a:schemeClr val="accent1">
                    <a:lumMod val="50000"/>
                  </a:schemeClr>
                </a:solidFill>
              </a:rPr>
              <a:t>.</a:t>
            </a:r>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1043</TotalTime>
  <Words>1802</Words>
  <Application>Microsoft Office PowerPoint</Application>
  <PresentationFormat>عرض على الشاشة (3:4)‏</PresentationFormat>
  <Paragraphs>138</Paragraphs>
  <Slides>31</Slides>
  <Notes>0</Notes>
  <HiddenSlides>0</HiddenSlides>
  <MMClips>0</MMClips>
  <ScaleCrop>false</ScaleCrop>
  <HeadingPairs>
    <vt:vector size="4" baseType="variant">
      <vt:variant>
        <vt:lpstr>سمة</vt:lpstr>
      </vt:variant>
      <vt:variant>
        <vt:i4>1</vt:i4>
      </vt:variant>
      <vt:variant>
        <vt:lpstr>عناوين الشرائح</vt:lpstr>
      </vt:variant>
      <vt:variant>
        <vt:i4>31</vt:i4>
      </vt:variant>
    </vt:vector>
  </HeadingPairs>
  <TitlesOfParts>
    <vt:vector size="32" baseType="lpstr">
      <vt:lpstr>انقلاب</vt:lpstr>
      <vt:lpstr>المحاضرة الخامسة</vt:lpstr>
      <vt:lpstr>النمو العقلي المعرفي</vt:lpstr>
      <vt:lpstr>مراحل النمو المعرفي عند بياجيه Stages Cognitive Development</vt:lpstr>
      <vt:lpstr>أولاً: المرحلة حس حركية:  Sensor Motor Stage </vt:lpstr>
      <vt:lpstr>أولاً: المرحلة حس حركية:  Sensor Motor Stage </vt:lpstr>
      <vt:lpstr>أولاً: المرحلة حس حركية:  Sensor Motor Stage </vt:lpstr>
      <vt:lpstr>أولاً: المرحلة حس حركية:  Sensor Motor Stage </vt:lpstr>
      <vt:lpstr>أولاً: المرحلة حس حركية:  Sensor Motor Stage </vt:lpstr>
      <vt:lpstr> أولاً: المرحلة حس حركية:  Sensor Motor Stage  </vt:lpstr>
      <vt:lpstr>ثانياً: مرحلة ما قبل العمليات   Preoperational Stage </vt:lpstr>
      <vt:lpstr>ثانياً: مرحلة ما قبل العمليات   Preoperational Stage </vt:lpstr>
      <vt:lpstr>ثانياً: مرحلة ما قبل العمليات   Preoperational Stage </vt:lpstr>
      <vt:lpstr>ثانياً: مرحلة ما قبل العمليات   Preoperational Stage </vt:lpstr>
      <vt:lpstr>ثانياً: مرحلة ما قبل العمليات   Preoperational Stage </vt:lpstr>
      <vt:lpstr>ثانياً: مرحلة ما قبل العمليات   Preoperational Stage </vt:lpstr>
      <vt:lpstr>ثالثاً: مرحلة العمليات المادية  Concrete Operational Stage </vt:lpstr>
      <vt:lpstr>ثالثاً: مرحلة العمليات المادية  Concrete Operational Stage </vt:lpstr>
      <vt:lpstr>ثالثاً: مرحلة العمليات المادية  Concrete Operational Stage </vt:lpstr>
      <vt:lpstr>رابعاً: مرحلة العمليات المجردة Formal Operational Stage</vt:lpstr>
      <vt:lpstr>النمو الاجتماعي</vt:lpstr>
      <vt:lpstr>مراحل النمو الاجتماعي</vt:lpstr>
      <vt:lpstr>مراحل النمو الاجتماعي</vt:lpstr>
      <vt:lpstr>مراحل النمو الاجتماعي</vt:lpstr>
      <vt:lpstr>مراحل النمو الاجتماعي</vt:lpstr>
      <vt:lpstr>مراحل النمو الاجتماعي</vt:lpstr>
      <vt:lpstr>مراحل النمو الاجتماعي</vt:lpstr>
      <vt:lpstr>نظرية النمو الأخلاقي</vt:lpstr>
      <vt:lpstr>مراحل النمو الأخلاقي</vt:lpstr>
      <vt:lpstr>مراحل النمو الأخلاقي</vt:lpstr>
      <vt:lpstr>مراحل النمو الأخلاقي</vt:lpstr>
      <vt:lpstr>المراجع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النمو العقلي المعرفي</dc:title>
  <dc:creator>user</dc:creator>
  <cp:lastModifiedBy>HASEB</cp:lastModifiedBy>
  <cp:revision>146</cp:revision>
  <dcterms:created xsi:type="dcterms:W3CDTF">2011-03-07T20:41:51Z</dcterms:created>
  <dcterms:modified xsi:type="dcterms:W3CDTF">2012-10-08T08:47:49Z</dcterms:modified>
</cp:coreProperties>
</file>