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4" r:id="rId2"/>
    <p:sldMasterId id="2147483696" r:id="rId3"/>
  </p:sldMasterIdLst>
  <p:notesMasterIdLst>
    <p:notesMasterId r:id="rId39"/>
  </p:notesMasterIdLst>
  <p:sldIdLst>
    <p:sldId id="257" r:id="rId4"/>
    <p:sldId id="258" r:id="rId5"/>
    <p:sldId id="269" r:id="rId6"/>
    <p:sldId id="270" r:id="rId7"/>
    <p:sldId id="274" r:id="rId8"/>
    <p:sldId id="275" r:id="rId9"/>
    <p:sldId id="276" r:id="rId10"/>
    <p:sldId id="279" r:id="rId11"/>
    <p:sldId id="280" r:id="rId12"/>
    <p:sldId id="281" r:id="rId13"/>
    <p:sldId id="282" r:id="rId14"/>
    <p:sldId id="287" r:id="rId15"/>
    <p:sldId id="283" r:id="rId16"/>
    <p:sldId id="284" r:id="rId17"/>
    <p:sldId id="285" r:id="rId18"/>
    <p:sldId id="286" r:id="rId19"/>
    <p:sldId id="298" r:id="rId20"/>
    <p:sldId id="299" r:id="rId21"/>
    <p:sldId id="300" r:id="rId22"/>
    <p:sldId id="301" r:id="rId23"/>
    <p:sldId id="302" r:id="rId24"/>
    <p:sldId id="303" r:id="rId25"/>
    <p:sldId id="304" r:id="rId26"/>
    <p:sldId id="305" r:id="rId27"/>
    <p:sldId id="259" r:id="rId28"/>
    <p:sldId id="260" r:id="rId29"/>
    <p:sldId id="261" r:id="rId30"/>
    <p:sldId id="262" r:id="rId31"/>
    <p:sldId id="306" r:id="rId32"/>
    <p:sldId id="263" r:id="rId33"/>
    <p:sldId id="307" r:id="rId34"/>
    <p:sldId id="264" r:id="rId35"/>
    <p:sldId id="265" r:id="rId36"/>
    <p:sldId id="308" r:id="rId37"/>
    <p:sldId id="297"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FF"/>
    <a:srgbClr val="000099"/>
    <a:srgbClr val="CC3399"/>
    <a:srgbClr val="FF3399"/>
    <a:srgbClr val="CC0066"/>
    <a:srgbClr val="FF0066"/>
    <a:srgbClr val="800080"/>
    <a:srgbClr val="99FF99"/>
    <a:srgbClr val="66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45" autoAdjust="0"/>
    <p:restoredTop sz="94660"/>
  </p:normalViewPr>
  <p:slideViewPr>
    <p:cSldViewPr>
      <p:cViewPr>
        <p:scale>
          <a:sx n="70" d="100"/>
          <a:sy n="70" d="100"/>
        </p:scale>
        <p:origin x="-91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114"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DEC3FD8-ECA9-4991-8B60-FB9C2E3A6C70}" type="datetimeFigureOut">
              <a:rPr lang="ar-SA" smtClean="0"/>
              <a:pPr/>
              <a:t>05/06/32</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807B00-65D8-4222-B19F-96BB84907446}" type="slidenum">
              <a:rPr lang="ar-SA" smtClean="0"/>
              <a:pPr/>
              <a:t>‹#›</a:t>
            </a:fld>
            <a:endParaRPr lang="ar-SA"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84AF824-C259-451A-AB5C-5CDDA9793046}" type="slidenum">
              <a:rPr lang="ar-SA" smtClean="0">
                <a:solidFill>
                  <a:prstClr val="black"/>
                </a:solidFill>
              </a:rPr>
              <a:pPr/>
              <a:t>34</a:t>
            </a:fld>
            <a:endParaRPr lang="ar-S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84AF824-C259-451A-AB5C-5CDDA9793046}" type="slidenum">
              <a:rPr lang="ar-SA" smtClean="0">
                <a:solidFill>
                  <a:prstClr val="black"/>
                </a:solidFill>
              </a:rPr>
              <a:pPr/>
              <a:t>35</a:t>
            </a:fld>
            <a:endParaRPr lang="ar-SA">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6.gif"/><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4" name="Picture 11" descr="corporate1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0" name="Rectangle 2"/>
          <p:cNvSpPr>
            <a:spLocks noGrp="1" noChangeArrowheads="1"/>
          </p:cNvSpPr>
          <p:nvPr>
            <p:ph type="ctrTitle"/>
          </p:nvPr>
        </p:nvSpPr>
        <p:spPr>
          <a:xfrm>
            <a:off x="685800" y="1752600"/>
            <a:ext cx="7772400" cy="1143000"/>
          </a:xfrm>
        </p:spPr>
        <p:txBody>
          <a:bodyPr/>
          <a:lstStyle>
            <a:lvl1pPr>
              <a:defRPr/>
            </a:lvl1pPr>
          </a:lstStyle>
          <a:p>
            <a:r>
              <a:rPr lang="en-US"/>
              <a:t>Click to edit Master title style</a:t>
            </a:r>
          </a:p>
        </p:txBody>
      </p:sp>
      <p:sp>
        <p:nvSpPr>
          <p:cNvPr id="2051" name="Rectangle 3"/>
          <p:cNvSpPr>
            <a:spLocks noGrp="1" noChangeArrowheads="1"/>
          </p:cNvSpPr>
          <p:nvPr>
            <p:ph type="subTitle" idx="1"/>
          </p:nvPr>
        </p:nvSpPr>
        <p:spPr>
          <a:xfrm>
            <a:off x="1524000" y="3352800"/>
            <a:ext cx="6400800" cy="1752600"/>
          </a:xfrm>
        </p:spPr>
        <p:txBody>
          <a:bodyPr/>
          <a:lstStyle>
            <a:lvl1pPr marL="0" indent="0">
              <a:buFont typeface="Wingdings 2" pitchFamily="18"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58000" y="5638800"/>
            <a:ext cx="1600200" cy="457200"/>
          </a:xfrm>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FFFFFF"/>
              </a:solidFill>
            </a:endParaRPr>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15F9F1-4218-4429-BE95-533DB03E2066}"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304800"/>
            <a:ext cx="1943100" cy="55626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304800"/>
            <a:ext cx="5676900" cy="55626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20658-2A7B-42F5-B39C-7F7EEF760AC8}"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3085" name="Picture 13" descr="E:\PhotoExpress\Pe3\WEBTHEME\NewArivl\Image\ground.jpg"/>
          <p:cNvPicPr>
            <a:picLocks noChangeAspect="1" noChangeArrowheads="1"/>
          </p:cNvPicPr>
          <p:nvPr/>
        </p:nvPicPr>
        <p:blipFill>
          <a:blip r:embed="rId2" cstate="print"/>
          <a:srcRect/>
          <a:stretch>
            <a:fillRect/>
          </a:stretch>
        </p:blipFill>
        <p:spPr bwMode="auto">
          <a:xfrm>
            <a:off x="0" y="6057900"/>
            <a:ext cx="9144000" cy="800100"/>
          </a:xfrm>
          <a:prstGeom prst="rect">
            <a:avLst/>
          </a:prstGeom>
          <a:noFill/>
        </p:spPr>
      </p:pic>
      <p:pic>
        <p:nvPicPr>
          <p:cNvPr id="3084" name="Picture 12" descr="E:\PhotoExpress\Pe3\WEBTHEME\NewArivl\Image\moon.gif"/>
          <p:cNvPicPr>
            <a:picLocks noChangeAspect="1" noChangeArrowheads="1"/>
          </p:cNvPicPr>
          <p:nvPr/>
        </p:nvPicPr>
        <p:blipFill>
          <a:blip r:embed="rId3" cstate="print"/>
          <a:srcRect/>
          <a:stretch>
            <a:fillRect/>
          </a:stretch>
        </p:blipFill>
        <p:spPr bwMode="auto">
          <a:xfrm>
            <a:off x="152400" y="152400"/>
            <a:ext cx="1017588" cy="993775"/>
          </a:xfrm>
          <a:prstGeom prst="rect">
            <a:avLst/>
          </a:prstGeom>
          <a:noFill/>
        </p:spPr>
      </p:pic>
      <p:sp>
        <p:nvSpPr>
          <p:cNvPr id="3074" name="Rectangle 2"/>
          <p:cNvSpPr>
            <a:spLocks noGrp="1" noChangeArrowheads="1"/>
          </p:cNvSpPr>
          <p:nvPr>
            <p:ph type="ctrTitle"/>
          </p:nvPr>
        </p:nvSpPr>
        <p:spPr>
          <a:xfrm>
            <a:off x="4495800" y="381000"/>
            <a:ext cx="4267200" cy="3276600"/>
          </a:xfrm>
        </p:spPr>
        <p:txBody>
          <a:bodyPr/>
          <a:lstStyle>
            <a:lvl1pPr algn="l">
              <a:defRPr sz="5400"/>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4495800" y="3886200"/>
            <a:ext cx="4267200" cy="1371600"/>
          </a:xfrm>
        </p:spPr>
        <p:txBody>
          <a:bodyPr/>
          <a:lstStyle>
            <a:lvl1pPr marL="0" indent="0" algn="ctr">
              <a:buFontTx/>
              <a:buNone/>
              <a:defRPr i="1"/>
            </a:lvl1pPr>
          </a:lstStyle>
          <a:p>
            <a:r>
              <a:rPr lang="ar-SA" smtClean="0"/>
              <a:t>انقر لتحرير نمط العنوان الثانوي الرئيسي</a:t>
            </a:r>
            <a:endParaRPr lang="en-US"/>
          </a:p>
        </p:txBody>
      </p:sp>
      <p:sp>
        <p:nvSpPr>
          <p:cNvPr id="3076" name="Rectangle 4"/>
          <p:cNvSpPr>
            <a:spLocks noGrp="1" noChangeArrowheads="1"/>
          </p:cNvSpPr>
          <p:nvPr>
            <p:ph type="dt" sz="half" idx="2"/>
          </p:nvPr>
        </p:nvSpPr>
        <p:spPr/>
        <p:txBody>
          <a:bodyPr/>
          <a:lstStyle>
            <a:lvl1pPr>
              <a:defRPr>
                <a:solidFill>
                  <a:schemeClr val="tx1"/>
                </a:solidFill>
              </a:defRPr>
            </a:lvl1pPr>
          </a:lstStyle>
          <a:p>
            <a:endParaRPr lang="en-US">
              <a:solidFill>
                <a:srgbClr val="000000"/>
              </a:solidFill>
            </a:endParaRPr>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en-US">
              <a:solidFill>
                <a:srgbClr val="000000"/>
              </a:solidFill>
            </a:endParaRPr>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51D5D8E6-6A38-48AA-8AB1-5E5A9884FEC3}" type="slidenum">
              <a:rPr lang="en-US">
                <a:solidFill>
                  <a:srgbClr val="000000"/>
                </a:solidFill>
              </a:rPr>
              <a:pPr/>
              <a:t>‹#›</a:t>
            </a:fld>
            <a:endParaRPr lang="en-US">
              <a:solidFill>
                <a:srgbClr val="000000"/>
              </a:solidFill>
            </a:endParaRPr>
          </a:p>
        </p:txBody>
      </p:sp>
      <p:pic>
        <p:nvPicPr>
          <p:cNvPr id="3082" name="Picture 10" descr="E:\PhotoExpress\Pe3\WEBTHEME\NewArivl\Image\f1.gif"/>
          <p:cNvPicPr>
            <a:picLocks noChangeAspect="1" noChangeArrowheads="1"/>
          </p:cNvPicPr>
          <p:nvPr/>
        </p:nvPicPr>
        <p:blipFill>
          <a:blip r:embed="rId4" cstate="print"/>
          <a:srcRect l="2499"/>
          <a:stretch>
            <a:fillRect/>
          </a:stretch>
        </p:blipFill>
        <p:spPr bwMode="auto">
          <a:xfrm>
            <a:off x="0" y="6400800"/>
            <a:ext cx="9144000" cy="457200"/>
          </a:xfrm>
          <a:prstGeom prst="rect">
            <a:avLst/>
          </a:prstGeom>
          <a:noFill/>
        </p:spPr>
      </p:pic>
      <p:pic>
        <p:nvPicPr>
          <p:cNvPr id="3083" name="Picture 11" descr="E:\PhotoExpress\Pe3\WEBTHEME\NewArivl\Image\bk-star.gif"/>
          <p:cNvPicPr>
            <a:picLocks noChangeAspect="1" noChangeArrowheads="1" noCrop="1"/>
          </p:cNvPicPr>
          <p:nvPr/>
        </p:nvPicPr>
        <p:blipFill>
          <a:blip r:embed="rId5" cstate="print"/>
          <a:srcRect/>
          <a:stretch>
            <a:fillRect/>
          </a:stretch>
        </p:blipFill>
        <p:spPr bwMode="auto">
          <a:xfrm>
            <a:off x="7578725" y="0"/>
            <a:ext cx="1565275" cy="2297113"/>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3DB93DB0-A1E8-48C3-8ABA-D95584C5A79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46FE7C19-0E72-4E3A-B7A3-9C4D9DE9346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2B6AABC0-6CC6-48AF-9E49-2F7E798559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7AF1B6DD-A669-4BF2-94C5-779D11CE6D0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D6B8F025-AFA2-4E68-8E89-FE83F74E290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3DA4FC32-4623-45D3-9426-4D8C8C4ABFF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1A87C32-1912-43FA-85BC-2A9990ED9D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D8543F-BAA8-4517-ADA6-9DC976F5708B}"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CF594B31-B8CE-4C51-A30C-78AC5638E73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A2A6847C-7A8C-4F53-A837-F63286214EC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05B9B110-2894-4261-ADA3-7330D54FD5C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8F329DF-75CC-4B42-9B16-059455235118}" type="datetimeFigureOut">
              <a:rPr lang="ar-SA"/>
              <a:pPr/>
              <a:t>05/06/32</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D46D11B-7A19-4067-B6CB-71AA1FA0E745}" type="slidenum">
              <a:rPr lang="ar-SA"/>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B13F9A"/>
              </a:solidFill>
            </a:endParaRPr>
          </a:p>
        </p:txBody>
      </p:sp>
      <p:sp>
        <p:nvSpPr>
          <p:cNvPr id="6" name="عنصر نائب لرقم الشريحة 5"/>
          <p:cNvSpPr>
            <a:spLocks noGrp="1"/>
          </p:cNvSpPr>
          <p:nvPr>
            <p:ph type="sldNum" sz="quarter" idx="12"/>
          </p:nvPr>
        </p:nvSpPr>
        <p:spPr/>
        <p:txBody>
          <a:bodyPr/>
          <a:lstStyle>
            <a:extLst/>
          </a:lstStyle>
          <a:p>
            <a:fld id="{6D46D11B-7A19-4067-B6CB-71AA1FA0E745}" type="slidenum">
              <a:rPr lang="ar-SA" smtClean="0">
                <a:solidFill>
                  <a:srgbClr val="B13F9A"/>
                </a:solidFill>
              </a:rPr>
              <a:pPr/>
              <a:t>‹#›</a:t>
            </a:fld>
            <a:endParaRPr lang="ar-SA">
              <a:solidFill>
                <a:srgbClr val="B13F9A"/>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solidFill>
                <a:srgbClr val="B13F9A"/>
              </a:solidFill>
            </a:endParaRPr>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6D46D11B-7A19-4067-B6CB-71AA1FA0E745}" type="slidenum">
              <a:rPr lang="ar-SA" smtClean="0">
                <a:solidFill>
                  <a:srgbClr val="B13F9A"/>
                </a:solidFill>
              </a:rPr>
              <a:pPr/>
              <a:t>‹#›</a:t>
            </a:fld>
            <a:endParaRPr lang="ar-SA">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B13F9A"/>
              </a:solidFill>
            </a:endParaRPr>
          </a:p>
        </p:txBody>
      </p:sp>
      <p:sp>
        <p:nvSpPr>
          <p:cNvPr id="7" name="عنصر نائب لرقم الشريحة 6"/>
          <p:cNvSpPr>
            <a:spLocks noGrp="1"/>
          </p:cNvSpPr>
          <p:nvPr>
            <p:ph type="sldNum" sz="quarter" idx="12"/>
          </p:nvPr>
        </p:nvSpPr>
        <p:spPr/>
        <p:txBody>
          <a:bodyPr/>
          <a:lstStyle>
            <a:extLst/>
          </a:lstStyle>
          <a:p>
            <a:fld id="{6D46D11B-7A19-4067-B6CB-71AA1FA0E745}" type="slidenum">
              <a:rPr lang="ar-SA" smtClean="0">
                <a:solidFill>
                  <a:srgbClr val="B13F9A"/>
                </a:solidFill>
              </a:rPr>
              <a:pPr/>
              <a:t>‹#›</a:t>
            </a:fld>
            <a:endParaRPr lang="ar-SA">
              <a:solidFill>
                <a:srgbClr val="B13F9A"/>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8" name="عنصر نائب للتذييل 7"/>
          <p:cNvSpPr>
            <a:spLocks noGrp="1"/>
          </p:cNvSpPr>
          <p:nvPr>
            <p:ph type="ftr" sz="quarter" idx="11"/>
          </p:nvPr>
        </p:nvSpPr>
        <p:spPr/>
        <p:txBody>
          <a:bodyPr/>
          <a:lstStyle>
            <a:extLst/>
          </a:lstStyle>
          <a:p>
            <a:endParaRPr lang="ar-SA">
              <a:solidFill>
                <a:srgbClr val="B13F9A"/>
              </a:solidFill>
            </a:endParaRPr>
          </a:p>
        </p:txBody>
      </p:sp>
      <p:sp>
        <p:nvSpPr>
          <p:cNvPr id="9" name="عنصر نائب لرقم الشريحة 8"/>
          <p:cNvSpPr>
            <a:spLocks noGrp="1"/>
          </p:cNvSpPr>
          <p:nvPr>
            <p:ph type="sldNum" sz="quarter" idx="12"/>
          </p:nvPr>
        </p:nvSpPr>
        <p:spPr/>
        <p:txBody>
          <a:bodyPr/>
          <a:lstStyle>
            <a:extLst/>
          </a:lstStyle>
          <a:p>
            <a:fld id="{6D46D11B-7A19-4067-B6CB-71AA1FA0E745}" type="slidenum">
              <a:rPr lang="ar-SA" smtClean="0">
                <a:solidFill>
                  <a:srgbClr val="B13F9A"/>
                </a:solidFill>
              </a:rPr>
              <a:pPr/>
              <a:t>‹#›</a:t>
            </a:fld>
            <a:endParaRPr lang="ar-SA">
              <a:solidFill>
                <a:srgbClr val="B13F9A"/>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4" name="عنصر نائب للتذييل 3"/>
          <p:cNvSpPr>
            <a:spLocks noGrp="1"/>
          </p:cNvSpPr>
          <p:nvPr>
            <p:ph type="ftr" sz="quarter" idx="11"/>
          </p:nvPr>
        </p:nvSpPr>
        <p:spPr/>
        <p:txBody>
          <a:bodyPr/>
          <a:lstStyle>
            <a:extLst/>
          </a:lstStyle>
          <a:p>
            <a:endParaRPr lang="ar-SA">
              <a:solidFill>
                <a:srgbClr val="B13F9A"/>
              </a:solidFill>
            </a:endParaRPr>
          </a:p>
        </p:txBody>
      </p:sp>
      <p:sp>
        <p:nvSpPr>
          <p:cNvPr id="5" name="عنصر نائب لرقم الشريحة 4"/>
          <p:cNvSpPr>
            <a:spLocks noGrp="1"/>
          </p:cNvSpPr>
          <p:nvPr>
            <p:ph type="sldNum" sz="quarter" idx="12"/>
          </p:nvPr>
        </p:nvSpPr>
        <p:spPr/>
        <p:txBody>
          <a:bodyPr/>
          <a:lstStyle>
            <a:extLst/>
          </a:lstStyle>
          <a:p>
            <a:fld id="{6D46D11B-7A19-4067-B6CB-71AA1FA0E745}" type="slidenum">
              <a:rPr lang="ar-SA" smtClean="0">
                <a:solidFill>
                  <a:srgbClr val="B13F9A"/>
                </a:solidFill>
              </a:rPr>
              <a:pPr/>
              <a:t>‹#›</a:t>
            </a:fld>
            <a:endParaRPr lang="ar-SA">
              <a:solidFill>
                <a:srgbClr val="B13F9A"/>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solidFill>
                <a:srgbClr val="B13F9A"/>
              </a:solidFill>
            </a:endParaRPr>
          </a:p>
        </p:txBody>
      </p:sp>
      <p:sp>
        <p:nvSpPr>
          <p:cNvPr id="4" name="عنصر نائب لرقم الشريحة 3"/>
          <p:cNvSpPr>
            <a:spLocks noGrp="1"/>
          </p:cNvSpPr>
          <p:nvPr>
            <p:ph type="sldNum" sz="quarter" idx="12"/>
          </p:nvPr>
        </p:nvSpPr>
        <p:spPr/>
        <p:txBody>
          <a:bodyPr/>
          <a:lstStyle>
            <a:extLst/>
          </a:lstStyle>
          <a:p>
            <a:fld id="{6D46D11B-7A19-4067-B6CB-71AA1FA0E745}" type="slidenum">
              <a:rPr lang="ar-SA" smtClean="0">
                <a:solidFill>
                  <a:srgbClr val="B13F9A"/>
                </a:solidFill>
              </a:rPr>
              <a:pPr/>
              <a:t>‹#›</a:t>
            </a:fld>
            <a:endParaRPr lang="ar-SA">
              <a:solidFill>
                <a:srgbClr val="B13F9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6BBEE9-95FB-4BF5-A7B8-C09E328203DB}"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B13F9A"/>
              </a:solidFill>
            </a:endParaRPr>
          </a:p>
        </p:txBody>
      </p:sp>
      <p:sp>
        <p:nvSpPr>
          <p:cNvPr id="7" name="عنصر نائب لرقم الشريحة 6"/>
          <p:cNvSpPr>
            <a:spLocks noGrp="1"/>
          </p:cNvSpPr>
          <p:nvPr>
            <p:ph type="sldNum" sz="quarter" idx="12"/>
          </p:nvPr>
        </p:nvSpPr>
        <p:spPr/>
        <p:txBody>
          <a:bodyPr/>
          <a:lstStyle>
            <a:extLst/>
          </a:lstStyle>
          <a:p>
            <a:fld id="{6D46D11B-7A19-4067-B6CB-71AA1FA0E745}" type="slidenum">
              <a:rPr lang="ar-SA" smtClean="0">
                <a:solidFill>
                  <a:srgbClr val="B13F9A"/>
                </a:solidFill>
              </a:rPr>
              <a:pPr/>
              <a:t>‹#›</a:t>
            </a:fld>
            <a:endParaRPr lang="ar-SA">
              <a:solidFill>
                <a:srgbClr val="B13F9A"/>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58F329DF-75CC-4B42-9B16-059455235118}" type="datetimeFigureOut">
              <a:rPr lang="ar-SA" smtClean="0">
                <a:solidFill>
                  <a:srgbClr val="F4E7ED"/>
                </a:solidFill>
              </a:rPr>
              <a:pPr/>
              <a:t>05/06/32</a:t>
            </a:fld>
            <a:endParaRPr lang="ar-SA">
              <a:solidFill>
                <a:srgbClr val="F4E7ED"/>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F4E7ED"/>
              </a:solidFill>
            </a:endParaRPr>
          </a:p>
        </p:txBody>
      </p:sp>
      <p:sp>
        <p:nvSpPr>
          <p:cNvPr id="7" name="عنصر نائب لرقم الشريحة 6"/>
          <p:cNvSpPr>
            <a:spLocks noGrp="1"/>
          </p:cNvSpPr>
          <p:nvPr>
            <p:ph type="sldNum" sz="quarter" idx="12"/>
          </p:nvPr>
        </p:nvSpPr>
        <p:spPr/>
        <p:txBody>
          <a:bodyPr/>
          <a:lstStyle>
            <a:extLst/>
          </a:lstStyle>
          <a:p>
            <a:fld id="{6D46D11B-7A19-4067-B6CB-71AA1FA0E745}" type="slidenum">
              <a:rPr lang="ar-SA" smtClean="0">
                <a:solidFill>
                  <a:srgbClr val="F4E7ED"/>
                </a:solidFill>
              </a:rPr>
              <a:pPr/>
              <a:t>‹#›</a:t>
            </a:fld>
            <a:endParaRPr lang="ar-SA">
              <a:solidFill>
                <a:srgbClr val="F4E7ED"/>
              </a:solidFill>
            </a:endParaRPr>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B13F9A"/>
              </a:solidFill>
            </a:endParaRPr>
          </a:p>
        </p:txBody>
      </p:sp>
      <p:sp>
        <p:nvSpPr>
          <p:cNvPr id="6" name="عنصر نائب لرقم الشريحة 5"/>
          <p:cNvSpPr>
            <a:spLocks noGrp="1"/>
          </p:cNvSpPr>
          <p:nvPr>
            <p:ph type="sldNum" sz="quarter" idx="12"/>
          </p:nvPr>
        </p:nvSpPr>
        <p:spPr/>
        <p:txBody>
          <a:bodyPr/>
          <a:lstStyle>
            <a:extLst/>
          </a:lstStyle>
          <a:p>
            <a:fld id="{6D46D11B-7A19-4067-B6CB-71AA1FA0E745}" type="slidenum">
              <a:rPr lang="ar-SA" smtClean="0">
                <a:solidFill>
                  <a:srgbClr val="B13F9A"/>
                </a:solidFill>
              </a:rPr>
              <a:pPr/>
              <a:t>‹#›</a:t>
            </a:fld>
            <a:endParaRPr lang="ar-SA">
              <a:solidFill>
                <a:srgbClr val="B13F9A"/>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A">
              <a:solidFill>
                <a:srgbClr val="B13F9A"/>
              </a:solidFill>
            </a:endParaRPr>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D46D11B-7A19-4067-B6CB-71AA1FA0E745}" type="slidenum">
              <a:rPr lang="ar-SA" smtClean="0">
                <a:solidFill>
                  <a:srgbClr val="B13F9A"/>
                </a:solidFill>
              </a:rPr>
              <a:pPr/>
              <a:t>‹#›</a:t>
            </a:fld>
            <a:endParaRPr lang="ar-SA">
              <a:solidFill>
                <a:srgbClr val="B13F9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4646BE-7FF9-4CA9-B576-DBB585BBFD8D}"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CB076C-A7EF-4369-AD87-B57B869C9BE3}"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1BACA7-A1D4-4908-8540-27DF2BD022BE}"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F2A423-74C4-4E4A-A939-D973BA5AAE49}"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47448E-6688-4DC6-A482-E76C9C809F74}"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42C041-2C19-424C-8B31-C55DDEB783B1}" type="slidenum">
              <a:rPr lang="en-US">
                <a:solidFill>
                  <a:srgbClr val="FFFFFF"/>
                </a:solidFill>
              </a:rPr>
              <a:pPr>
                <a:defRPr/>
              </a:pPr>
              <a:t>‹#›</a:t>
            </a:fld>
            <a:endParaRPr lang="en-US" dirty="0">
              <a:solidFill>
                <a:srgbClr val="FFFFFF"/>
              </a:solidFill>
            </a:endParaRP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image" Target="../media/image6.gi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corporate1"/>
          <p:cNvPicPr>
            <a:picLocks noChangeAspect="1" noChangeArrowheads="1"/>
          </p:cNvPicPr>
          <p:nvPr/>
        </p:nvPicPr>
        <p:blipFill>
          <a:blip r:embed="rId13" cstate="print"/>
          <a:srcRect/>
          <a:stretch>
            <a:fillRect/>
          </a:stretch>
        </p:blipFill>
        <p:spPr bwMode="auto">
          <a:xfrm>
            <a:off x="0" y="0"/>
            <a:ext cx="9144000" cy="6862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l" rtl="0" fontAlgn="base">
              <a:spcBef>
                <a:spcPct val="0"/>
              </a:spcBef>
              <a:spcAft>
                <a:spcPct val="0"/>
              </a:spcAft>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rtl="0" fontAlgn="base">
              <a:spcBef>
                <a:spcPct val="0"/>
              </a:spcBef>
              <a:spcAft>
                <a:spcPct val="0"/>
              </a:spcAft>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rtl="0" fontAlgn="base">
              <a:spcBef>
                <a:spcPct val="0"/>
              </a:spcBef>
              <a:spcAft>
                <a:spcPct val="0"/>
              </a:spcAft>
              <a:defRPr/>
            </a:pPr>
            <a:fld id="{01CDD08A-06C8-4BC6-80C1-F4A99297B49C}" type="slidenum">
              <a:rPr lang="en-US">
                <a:solidFill>
                  <a:srgbClr val="FFFFFF"/>
                </a:solidFill>
              </a:rPr>
              <a:pPr rtl="0" fontAlgn="base">
                <a:spcBef>
                  <a:spcPct val="0"/>
                </a:spcBef>
                <a:spcAft>
                  <a:spcPct val="0"/>
                </a:spcAft>
                <a:def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
  </p:transition>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Verdana" pitchFamily="34" charset="0"/>
        </a:defRPr>
      </a:lvl2pPr>
      <a:lvl3pPr algn="l" rtl="0" eaLnBrk="0" fontAlgn="base" hangingPunct="0">
        <a:spcBef>
          <a:spcPct val="0"/>
        </a:spcBef>
        <a:spcAft>
          <a:spcPct val="0"/>
        </a:spcAft>
        <a:defRPr sz="3000">
          <a:solidFill>
            <a:schemeClr val="tx2"/>
          </a:solidFill>
          <a:latin typeface="Verdana" pitchFamily="34" charset="0"/>
        </a:defRPr>
      </a:lvl3pPr>
      <a:lvl4pPr algn="l" rtl="0" eaLnBrk="0" fontAlgn="base" hangingPunct="0">
        <a:spcBef>
          <a:spcPct val="0"/>
        </a:spcBef>
        <a:spcAft>
          <a:spcPct val="0"/>
        </a:spcAft>
        <a:defRPr sz="3000">
          <a:solidFill>
            <a:schemeClr val="tx2"/>
          </a:solidFill>
          <a:latin typeface="Verdana" pitchFamily="34" charset="0"/>
        </a:defRPr>
      </a:lvl4pPr>
      <a:lvl5pPr algn="l" rtl="0" eaLnBrk="0" fontAlgn="base" hangingPunct="0">
        <a:spcBef>
          <a:spcPct val="0"/>
        </a:spcBef>
        <a:spcAft>
          <a:spcPct val="0"/>
        </a:spcAft>
        <a:defRPr sz="3000">
          <a:solidFill>
            <a:schemeClr val="tx2"/>
          </a:solidFill>
          <a:latin typeface="Verdana" pitchFamily="34" charset="0"/>
        </a:defRPr>
      </a:lvl5pPr>
      <a:lvl6pPr marL="457200" algn="l" rtl="0" fontAlgn="base">
        <a:spcBef>
          <a:spcPct val="0"/>
        </a:spcBef>
        <a:spcAft>
          <a:spcPct val="0"/>
        </a:spcAft>
        <a:defRPr sz="3000">
          <a:solidFill>
            <a:schemeClr val="tx2"/>
          </a:solidFill>
          <a:latin typeface="Verdana" pitchFamily="34" charset="0"/>
        </a:defRPr>
      </a:lvl6pPr>
      <a:lvl7pPr marL="914400" algn="l" rtl="0" fontAlgn="base">
        <a:spcBef>
          <a:spcPct val="0"/>
        </a:spcBef>
        <a:spcAft>
          <a:spcPct val="0"/>
        </a:spcAft>
        <a:defRPr sz="3000">
          <a:solidFill>
            <a:schemeClr val="tx2"/>
          </a:solidFill>
          <a:latin typeface="Verdana" pitchFamily="34" charset="0"/>
        </a:defRPr>
      </a:lvl7pPr>
      <a:lvl8pPr marL="1371600" algn="l" rtl="0" fontAlgn="base">
        <a:spcBef>
          <a:spcPct val="0"/>
        </a:spcBef>
        <a:spcAft>
          <a:spcPct val="0"/>
        </a:spcAft>
        <a:defRPr sz="3000">
          <a:solidFill>
            <a:schemeClr val="tx2"/>
          </a:solidFill>
          <a:latin typeface="Verdana" pitchFamily="34" charset="0"/>
        </a:defRPr>
      </a:lvl8pPr>
      <a:lvl9pPr marL="1828800" algn="l" rtl="0" fontAlgn="base">
        <a:spcBef>
          <a:spcPct val="0"/>
        </a:spcBef>
        <a:spcAft>
          <a:spcPct val="0"/>
        </a:spcAft>
        <a:defRPr sz="30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2" pitchFamily="18" charset="2"/>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25000"/>
        <a:buChar char="•"/>
        <a:defRPr sz="22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Comic Sans MS" pitchFamily="66" charset="0"/>
        </a:defRPr>
      </a:lvl4pPr>
      <a:lvl5pPr marL="2057400" indent="-228600" algn="l" rtl="0" eaLnBrk="0" fontAlgn="base" hangingPunct="0">
        <a:spcBef>
          <a:spcPct val="20000"/>
        </a:spcBef>
        <a:spcAft>
          <a:spcPct val="0"/>
        </a:spcAft>
        <a:buChar char="»"/>
        <a:defRPr sz="2000">
          <a:solidFill>
            <a:schemeClr val="tx1"/>
          </a:solidFill>
          <a:latin typeface="Comic Sans MS" pitchFamily="66" charset="0"/>
        </a:defRPr>
      </a:lvl5pPr>
      <a:lvl6pPr marL="2514600" indent="-228600" algn="l" rtl="0" fontAlgn="base">
        <a:spcBef>
          <a:spcPct val="20000"/>
        </a:spcBef>
        <a:spcAft>
          <a:spcPct val="0"/>
        </a:spcAft>
        <a:buChar char="»"/>
        <a:defRPr sz="2000">
          <a:solidFill>
            <a:schemeClr val="tx1"/>
          </a:solidFill>
          <a:latin typeface="Comic Sans MS" pitchFamily="66" charset="0"/>
        </a:defRPr>
      </a:lvl6pPr>
      <a:lvl7pPr marL="2971800" indent="-228600" algn="l" rtl="0" fontAlgn="base">
        <a:spcBef>
          <a:spcPct val="20000"/>
        </a:spcBef>
        <a:spcAft>
          <a:spcPct val="0"/>
        </a:spcAft>
        <a:buChar char="»"/>
        <a:defRPr sz="2000">
          <a:solidFill>
            <a:schemeClr val="tx1"/>
          </a:solidFill>
          <a:latin typeface="Comic Sans MS" pitchFamily="66" charset="0"/>
        </a:defRPr>
      </a:lvl7pPr>
      <a:lvl8pPr marL="3429000" indent="-228600" algn="l" rtl="0" fontAlgn="base">
        <a:spcBef>
          <a:spcPct val="20000"/>
        </a:spcBef>
        <a:spcAft>
          <a:spcPct val="0"/>
        </a:spcAft>
        <a:buChar char="»"/>
        <a:defRPr sz="2000">
          <a:solidFill>
            <a:schemeClr val="tx1"/>
          </a:solidFill>
          <a:latin typeface="Comic Sans MS" pitchFamily="66" charset="0"/>
        </a:defRPr>
      </a:lvl8pPr>
      <a:lvl9pPr marL="3886200" indent="-228600" algn="l" rtl="0" fontAlgn="base">
        <a:spcBef>
          <a:spcPct val="20000"/>
        </a:spcBef>
        <a:spcAft>
          <a:spcPct val="0"/>
        </a:spcAft>
        <a:buChar char="»"/>
        <a:defRPr sz="2000">
          <a:solidFill>
            <a:schemeClr val="tx1"/>
          </a:solidFill>
          <a:latin typeface="Comic Sans MS" pitchFamily="66" charset="0"/>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33" name="Picture 9" descr="E:\PhotoExpress\Pe3\WEBTHEME\NewArivl\Image\ground.jpg"/>
          <p:cNvPicPr>
            <a:picLocks noChangeAspect="1" noChangeArrowheads="1"/>
          </p:cNvPicPr>
          <p:nvPr/>
        </p:nvPicPr>
        <p:blipFill>
          <a:blip r:embed="rId14" cstate="print"/>
          <a:srcRect/>
          <a:stretch>
            <a:fillRect/>
          </a:stretch>
        </p:blipFill>
        <p:spPr bwMode="auto">
          <a:xfrm>
            <a:off x="0" y="6057900"/>
            <a:ext cx="9144000" cy="800100"/>
          </a:xfrm>
          <a:prstGeom prst="rect">
            <a:avLst/>
          </a:prstGeom>
          <a:noFill/>
        </p:spPr>
      </p:pic>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CCECFF"/>
                </a:solidFill>
              </a:defRPr>
            </a:lvl1pPr>
          </a:lstStyle>
          <a:p>
            <a:pPr algn="l" rtl="0" fontAlgn="base">
              <a:spcBef>
                <a:spcPct val="0"/>
              </a:spcBef>
              <a:spcAft>
                <a:spcPct val="0"/>
              </a:spcAft>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CCECFF"/>
                </a:solidFill>
              </a:defRPr>
            </a:lvl1pPr>
          </a:lstStyle>
          <a:p>
            <a:pPr rtl="0" fontAlgn="base">
              <a:spcBef>
                <a:spcPct val="0"/>
              </a:spcBef>
              <a:spcAft>
                <a:spcPct val="0"/>
              </a:spcAft>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CCECFF"/>
                </a:solidFill>
              </a:defRPr>
            </a:lvl1pPr>
          </a:lstStyle>
          <a:p>
            <a:pPr rtl="0" fontAlgn="base">
              <a:spcBef>
                <a:spcPct val="0"/>
              </a:spcBef>
              <a:spcAft>
                <a:spcPct val="0"/>
              </a:spcAft>
            </a:pPr>
            <a:fld id="{19AB3C0D-EE47-428B-B803-EE2C65262442}" type="slidenum">
              <a:rPr lang="en-US"/>
              <a:pPr rtl="0" fontAlgn="base">
                <a:spcBef>
                  <a:spcPct val="0"/>
                </a:spcBef>
                <a:spcAft>
                  <a:spcPct val="0"/>
                </a:spcAft>
              </a:pPr>
              <a:t>‹#›</a:t>
            </a:fld>
            <a:endParaRPr lang="en-US"/>
          </a:p>
        </p:txBody>
      </p:sp>
      <p:pic>
        <p:nvPicPr>
          <p:cNvPr id="1031" name="Picture 7" descr="E:\PhotoExpress\Pe3\WEBTHEME\NewArivl\Image\moon.gif"/>
          <p:cNvPicPr>
            <a:picLocks noChangeAspect="1" noChangeArrowheads="1"/>
          </p:cNvPicPr>
          <p:nvPr/>
        </p:nvPicPr>
        <p:blipFill>
          <a:blip r:embed="rId15" cstate="print"/>
          <a:srcRect/>
          <a:stretch>
            <a:fillRect/>
          </a:stretch>
        </p:blipFill>
        <p:spPr bwMode="auto">
          <a:xfrm>
            <a:off x="152400" y="152400"/>
            <a:ext cx="1017588" cy="993775"/>
          </a:xfrm>
          <a:prstGeom prst="rect">
            <a:avLst/>
          </a:prstGeom>
          <a:noFill/>
        </p:spPr>
      </p:pic>
      <p:pic>
        <p:nvPicPr>
          <p:cNvPr id="1032" name="Picture 8" descr="E:\PhotoExpress\Pe3\WEBTHEME\NewArivl\Image\bk-star.gif"/>
          <p:cNvPicPr>
            <a:picLocks noChangeAspect="1" noChangeArrowheads="1" noCrop="1"/>
          </p:cNvPicPr>
          <p:nvPr/>
        </p:nvPicPr>
        <p:blipFill>
          <a:blip r:embed="rId16" cstate="print"/>
          <a:srcRect/>
          <a:stretch>
            <a:fillRect/>
          </a:stretch>
        </p:blipFill>
        <p:spPr bwMode="auto">
          <a:xfrm>
            <a:off x="7578725" y="0"/>
            <a:ext cx="1565275" cy="2297113"/>
          </a:xfrm>
          <a:prstGeom prst="rect">
            <a:avLst/>
          </a:prstGeom>
          <a:noFill/>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34" name="Picture 10" descr="E:\PhotoExpress\Pe3\WEBTHEME\NewArivl\Image\f1.gif"/>
          <p:cNvPicPr>
            <a:picLocks noChangeAspect="1" noChangeArrowheads="1"/>
          </p:cNvPicPr>
          <p:nvPr/>
        </p:nvPicPr>
        <p:blipFill>
          <a:blip r:embed="rId17" cstate="print"/>
          <a:srcRect l="2499"/>
          <a:stretch>
            <a:fillRect/>
          </a:stretch>
        </p:blipFill>
        <p:spPr bwMode="auto">
          <a:xfrm>
            <a:off x="0" y="6400800"/>
            <a:ext cx="9144000" cy="457200"/>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1" eaLnBrk="1" fontAlgn="base" hangingPunct="1">
        <a:spcBef>
          <a:spcPct val="0"/>
        </a:spcBef>
        <a:spcAft>
          <a:spcPct val="0"/>
        </a:spcAft>
        <a:defRPr sz="4400">
          <a:solidFill>
            <a:srgbClr val="CCECFF"/>
          </a:solidFill>
          <a:latin typeface="+mj-lt"/>
          <a:ea typeface="+mj-ea"/>
          <a:cs typeface="+mj-cs"/>
        </a:defRPr>
      </a:lvl1pPr>
      <a:lvl2pPr algn="ctr" rtl="1" eaLnBrk="1" fontAlgn="base" hangingPunct="1">
        <a:spcBef>
          <a:spcPct val="0"/>
        </a:spcBef>
        <a:spcAft>
          <a:spcPct val="0"/>
        </a:spcAft>
        <a:defRPr sz="4400">
          <a:solidFill>
            <a:srgbClr val="CCECFF"/>
          </a:solidFill>
          <a:latin typeface="Times New Roman" pitchFamily="18" charset="0"/>
        </a:defRPr>
      </a:lvl2pPr>
      <a:lvl3pPr algn="ctr" rtl="1" eaLnBrk="1" fontAlgn="base" hangingPunct="1">
        <a:spcBef>
          <a:spcPct val="0"/>
        </a:spcBef>
        <a:spcAft>
          <a:spcPct val="0"/>
        </a:spcAft>
        <a:defRPr sz="4400">
          <a:solidFill>
            <a:srgbClr val="CCECFF"/>
          </a:solidFill>
          <a:latin typeface="Times New Roman" pitchFamily="18" charset="0"/>
        </a:defRPr>
      </a:lvl3pPr>
      <a:lvl4pPr algn="ctr" rtl="1" eaLnBrk="1" fontAlgn="base" hangingPunct="1">
        <a:spcBef>
          <a:spcPct val="0"/>
        </a:spcBef>
        <a:spcAft>
          <a:spcPct val="0"/>
        </a:spcAft>
        <a:defRPr sz="4400">
          <a:solidFill>
            <a:srgbClr val="CCECFF"/>
          </a:solidFill>
          <a:latin typeface="Times New Roman" pitchFamily="18" charset="0"/>
        </a:defRPr>
      </a:lvl4pPr>
      <a:lvl5pPr algn="ctr" rtl="1" eaLnBrk="1" fontAlgn="base" hangingPunct="1">
        <a:spcBef>
          <a:spcPct val="0"/>
        </a:spcBef>
        <a:spcAft>
          <a:spcPct val="0"/>
        </a:spcAft>
        <a:defRPr sz="4400">
          <a:solidFill>
            <a:srgbClr val="CCECFF"/>
          </a:solidFill>
          <a:latin typeface="Times New Roman" pitchFamily="18" charset="0"/>
        </a:defRPr>
      </a:lvl5pPr>
      <a:lvl6pPr marL="457200" algn="ctr" rtl="1" eaLnBrk="1" fontAlgn="base" hangingPunct="1">
        <a:spcBef>
          <a:spcPct val="0"/>
        </a:spcBef>
        <a:spcAft>
          <a:spcPct val="0"/>
        </a:spcAft>
        <a:defRPr sz="4400">
          <a:solidFill>
            <a:srgbClr val="CCECFF"/>
          </a:solidFill>
          <a:latin typeface="Times New Roman" pitchFamily="18" charset="0"/>
        </a:defRPr>
      </a:lvl6pPr>
      <a:lvl7pPr marL="914400" algn="ctr" rtl="1" eaLnBrk="1" fontAlgn="base" hangingPunct="1">
        <a:spcBef>
          <a:spcPct val="0"/>
        </a:spcBef>
        <a:spcAft>
          <a:spcPct val="0"/>
        </a:spcAft>
        <a:defRPr sz="4400">
          <a:solidFill>
            <a:srgbClr val="CCECFF"/>
          </a:solidFill>
          <a:latin typeface="Times New Roman" pitchFamily="18" charset="0"/>
        </a:defRPr>
      </a:lvl7pPr>
      <a:lvl8pPr marL="1371600" algn="ctr" rtl="1" eaLnBrk="1" fontAlgn="base" hangingPunct="1">
        <a:spcBef>
          <a:spcPct val="0"/>
        </a:spcBef>
        <a:spcAft>
          <a:spcPct val="0"/>
        </a:spcAft>
        <a:defRPr sz="4400">
          <a:solidFill>
            <a:srgbClr val="CCECFF"/>
          </a:solidFill>
          <a:latin typeface="Times New Roman" pitchFamily="18" charset="0"/>
        </a:defRPr>
      </a:lvl8pPr>
      <a:lvl9pPr marL="1828800" algn="ctr" rtl="1" eaLnBrk="1" fontAlgn="base" hangingPunct="1">
        <a:spcBef>
          <a:spcPct val="0"/>
        </a:spcBef>
        <a:spcAft>
          <a:spcPct val="0"/>
        </a:spcAft>
        <a:defRPr sz="4400">
          <a:solidFill>
            <a:srgbClr val="CCECFF"/>
          </a:solidFill>
          <a:latin typeface="Times New Roman" pitchFamily="18" charset="0"/>
        </a:defRPr>
      </a:lvl9pPr>
    </p:titleStyle>
    <p:bodyStyle>
      <a:lvl1pPr marL="342900" indent="-342900" algn="r" rtl="1" eaLnBrk="1" fontAlgn="base" hangingPunct="1">
        <a:spcBef>
          <a:spcPct val="20000"/>
        </a:spcBef>
        <a:spcAft>
          <a:spcPct val="0"/>
        </a:spcAft>
        <a:buChar char="•"/>
        <a:defRPr sz="3200">
          <a:solidFill>
            <a:srgbClr val="CCECFF"/>
          </a:solidFill>
          <a:latin typeface="+mn-lt"/>
          <a:ea typeface="+mn-ea"/>
          <a:cs typeface="+mn-cs"/>
        </a:defRPr>
      </a:lvl1pPr>
      <a:lvl2pPr marL="742950" indent="-285750" algn="r" rtl="1" eaLnBrk="1" fontAlgn="base" hangingPunct="1">
        <a:spcBef>
          <a:spcPct val="20000"/>
        </a:spcBef>
        <a:spcAft>
          <a:spcPct val="0"/>
        </a:spcAft>
        <a:buChar char="–"/>
        <a:defRPr sz="2800">
          <a:solidFill>
            <a:srgbClr val="CCECFF"/>
          </a:solidFill>
          <a:latin typeface="+mn-lt"/>
        </a:defRPr>
      </a:lvl2pPr>
      <a:lvl3pPr marL="1143000" indent="-228600" algn="r" rtl="1" eaLnBrk="1" fontAlgn="base" hangingPunct="1">
        <a:spcBef>
          <a:spcPct val="20000"/>
        </a:spcBef>
        <a:spcAft>
          <a:spcPct val="0"/>
        </a:spcAft>
        <a:buChar char="•"/>
        <a:defRPr sz="2400">
          <a:solidFill>
            <a:srgbClr val="CCECFF"/>
          </a:solidFill>
          <a:latin typeface="+mn-lt"/>
        </a:defRPr>
      </a:lvl3pPr>
      <a:lvl4pPr marL="1600200" indent="-228600" algn="r" rtl="1" eaLnBrk="1" fontAlgn="base" hangingPunct="1">
        <a:spcBef>
          <a:spcPct val="20000"/>
        </a:spcBef>
        <a:spcAft>
          <a:spcPct val="0"/>
        </a:spcAft>
        <a:buChar char="–"/>
        <a:defRPr sz="2000">
          <a:solidFill>
            <a:srgbClr val="CCECFF"/>
          </a:solidFill>
          <a:latin typeface="+mn-lt"/>
        </a:defRPr>
      </a:lvl4pPr>
      <a:lvl5pPr marL="2057400" indent="-228600" algn="r" rtl="1" eaLnBrk="1" fontAlgn="base" hangingPunct="1">
        <a:spcBef>
          <a:spcPct val="20000"/>
        </a:spcBef>
        <a:spcAft>
          <a:spcPct val="0"/>
        </a:spcAft>
        <a:buChar char="»"/>
        <a:defRPr sz="2000">
          <a:solidFill>
            <a:srgbClr val="CCECFF"/>
          </a:solidFill>
          <a:latin typeface="+mn-lt"/>
        </a:defRPr>
      </a:lvl5pPr>
      <a:lvl6pPr marL="2514600" indent="-228600" algn="r" rtl="1" eaLnBrk="1" fontAlgn="base" hangingPunct="1">
        <a:spcBef>
          <a:spcPct val="20000"/>
        </a:spcBef>
        <a:spcAft>
          <a:spcPct val="0"/>
        </a:spcAft>
        <a:buChar char="»"/>
        <a:defRPr sz="2000">
          <a:solidFill>
            <a:srgbClr val="CCECFF"/>
          </a:solidFill>
          <a:latin typeface="+mn-lt"/>
        </a:defRPr>
      </a:lvl6pPr>
      <a:lvl7pPr marL="2971800" indent="-228600" algn="r" rtl="1" eaLnBrk="1" fontAlgn="base" hangingPunct="1">
        <a:spcBef>
          <a:spcPct val="20000"/>
        </a:spcBef>
        <a:spcAft>
          <a:spcPct val="0"/>
        </a:spcAft>
        <a:buChar char="»"/>
        <a:defRPr sz="2000">
          <a:solidFill>
            <a:srgbClr val="CCECFF"/>
          </a:solidFill>
          <a:latin typeface="+mn-lt"/>
        </a:defRPr>
      </a:lvl7pPr>
      <a:lvl8pPr marL="3429000" indent="-228600" algn="r" rtl="1" eaLnBrk="1" fontAlgn="base" hangingPunct="1">
        <a:spcBef>
          <a:spcPct val="20000"/>
        </a:spcBef>
        <a:spcAft>
          <a:spcPct val="0"/>
        </a:spcAft>
        <a:buChar char="»"/>
        <a:defRPr sz="2000">
          <a:solidFill>
            <a:srgbClr val="CCECFF"/>
          </a:solidFill>
          <a:latin typeface="+mn-lt"/>
        </a:defRPr>
      </a:lvl8pPr>
      <a:lvl9pPr marL="3886200" indent="-228600" algn="r" rtl="1" eaLnBrk="1" fontAlgn="base" hangingPunct="1">
        <a:spcBef>
          <a:spcPct val="20000"/>
        </a:spcBef>
        <a:spcAft>
          <a:spcPct val="0"/>
        </a:spcAft>
        <a:buChar char="»"/>
        <a:defRPr sz="2000">
          <a:solidFill>
            <a:srgbClr val="CCECFF"/>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8F329DF-75CC-4B42-9B16-059455235118}" type="datetimeFigureOut">
              <a:rPr lang="ar-SA" smtClean="0">
                <a:solidFill>
                  <a:srgbClr val="B13F9A"/>
                </a:solidFill>
              </a:rPr>
              <a:pPr/>
              <a:t>05/06/32</a:t>
            </a:fld>
            <a:endParaRPr lang="ar-SA">
              <a:solidFill>
                <a:srgbClr val="B13F9A"/>
              </a:solidFill>
            </a:endParaRPr>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solidFill>
                <a:srgbClr val="B13F9A"/>
              </a:solidFill>
            </a:endParaRPr>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D46D11B-7A19-4067-B6CB-71AA1FA0E745}" type="slidenum">
              <a:rPr lang="ar-SA" smtClean="0">
                <a:solidFill>
                  <a:srgbClr val="B13F9A"/>
                </a:solidFill>
              </a:rPr>
              <a:pPr/>
              <a:t>‹#›</a:t>
            </a:fld>
            <a:endParaRPr lang="ar-SA">
              <a:solidFill>
                <a:srgbClr val="B13F9A"/>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http://www.yanabeea.net/vb"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2.wmf"/></Relationships>
</file>

<file path=ppt/slides/_rels/slide2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4.xml"/><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34.wmf"/><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p:cNvSpPr>
            <a:spLocks noGrp="1"/>
          </p:cNvSpPr>
          <p:nvPr>
            <p:ph type="title"/>
          </p:nvPr>
        </p:nvSpPr>
        <p:spPr/>
        <p:txBody>
          <a:bodyPr/>
          <a:lstStyle/>
          <a:p>
            <a:r>
              <a:rPr lang="ar-SA" sz="200" dirty="0" smtClean="0"/>
              <a:t>ز</a:t>
            </a:r>
            <a:endParaRPr lang="ar-SA" sz="200" dirty="0"/>
          </a:p>
        </p:txBody>
      </p:sp>
      <p:sp>
        <p:nvSpPr>
          <p:cNvPr id="11" name="تمرير أفقي 10"/>
          <p:cNvSpPr/>
          <p:nvPr/>
        </p:nvSpPr>
        <p:spPr bwMode="auto">
          <a:xfrm>
            <a:off x="2051720" y="2780928"/>
            <a:ext cx="5184576" cy="1800200"/>
          </a:xfrm>
          <a:prstGeom prst="horizontalScroll">
            <a:avLst/>
          </a:prstGeom>
          <a:solidFill>
            <a:srgbClr val="FFFF99"/>
          </a:solidFill>
          <a:ln w="9525" cap="flat" cmpd="sng" algn="ctr">
            <a:solidFill>
              <a:srgbClr val="FF99FF"/>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ar-SA" sz="4400" b="1" i="0" u="none" strike="noStrike" cap="none" normalizeH="0" baseline="0" dirty="0" smtClean="0">
                <a:ln>
                  <a:noFill/>
                </a:ln>
                <a:solidFill>
                  <a:srgbClr val="800080"/>
                </a:solidFill>
                <a:effectLst/>
                <a:latin typeface="Times New Roman" pitchFamily="18" charset="0"/>
              </a:rPr>
              <a:t>الأساس الفلسفي</a:t>
            </a:r>
          </a:p>
        </p:txBody>
      </p:sp>
      <p:sp>
        <p:nvSpPr>
          <p:cNvPr id="12" name="مستطيل ذو زوايا قطرية مستديرة 11"/>
          <p:cNvSpPr/>
          <p:nvPr/>
        </p:nvSpPr>
        <p:spPr bwMode="auto">
          <a:xfrm>
            <a:off x="467544" y="404664"/>
            <a:ext cx="8280920" cy="1584176"/>
          </a:xfrm>
          <a:prstGeom prst="round2DiagRect">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SA" sz="5400" b="1" dirty="0" smtClean="0">
                <a:solidFill>
                  <a:srgbClr val="0070C0"/>
                </a:solidFill>
                <a:latin typeface="Times New Roman" pitchFamily="18" charset="0"/>
              </a:rPr>
              <a:t>أ</a:t>
            </a:r>
            <a:r>
              <a:rPr kumimoji="0" lang="ar-SA" sz="5400" b="1" i="0" u="none" strike="noStrike" cap="none" normalizeH="0" baseline="0" dirty="0" smtClean="0">
                <a:ln>
                  <a:noFill/>
                </a:ln>
                <a:solidFill>
                  <a:srgbClr val="0070C0"/>
                </a:solidFill>
                <a:effectLst/>
                <a:latin typeface="Times New Roman" pitchFamily="18" charset="0"/>
              </a:rPr>
              <a:t>سس بناء المناهج</a:t>
            </a:r>
          </a:p>
        </p:txBody>
      </p:sp>
      <p:pic>
        <p:nvPicPr>
          <p:cNvPr id="9217" name="Picture 1" descr="C:\Users\sony\AppData\Local\Microsoft\Windows\Temporary Internet Files\Content.IE5\W1FOQG3C\MC900307861[1].wmf"/>
          <p:cNvPicPr>
            <a:picLocks noGrp="1" noChangeAspect="1" noChangeArrowheads="1"/>
          </p:cNvPicPr>
          <p:nvPr>
            <p:ph idx="1"/>
          </p:nvPr>
        </p:nvPicPr>
        <p:blipFill>
          <a:blip r:embed="rId3" cstate="print"/>
          <a:srcRect/>
          <a:stretch>
            <a:fillRect/>
          </a:stretch>
        </p:blipFill>
        <p:spPr bwMode="auto">
          <a:xfrm>
            <a:off x="5508104" y="5013176"/>
            <a:ext cx="1331640" cy="1584176"/>
          </a:xfrm>
          <a:prstGeom prst="rect">
            <a:avLst/>
          </a:prstGeom>
          <a:noFill/>
        </p:spPr>
      </p:pic>
      <p:pic>
        <p:nvPicPr>
          <p:cNvPr id="9218" name="Picture 2" descr="C:\Users\sony\AppData\Local\Microsoft\Windows\Temporary Internet Files\Content.IE5\1AFG1PXI\MC900435546[1].wmf"/>
          <p:cNvPicPr>
            <a:picLocks noChangeAspect="1" noChangeArrowheads="1"/>
          </p:cNvPicPr>
          <p:nvPr/>
        </p:nvPicPr>
        <p:blipFill>
          <a:blip r:embed="rId4" cstate="print"/>
          <a:srcRect/>
          <a:stretch>
            <a:fillRect/>
          </a:stretch>
        </p:blipFill>
        <p:spPr bwMode="auto">
          <a:xfrm>
            <a:off x="6876256" y="4581128"/>
            <a:ext cx="2088232" cy="2088232"/>
          </a:xfrm>
          <a:prstGeom prst="rect">
            <a:avLst/>
          </a:prstGeom>
          <a:noFill/>
        </p:spPr>
      </p:pic>
      <p:pic>
        <p:nvPicPr>
          <p:cNvPr id="14" name="Picture 4" descr="C:\Users\sony\AppData\Local\Microsoft\Windows\Temporary Internet Files\Content.IE5\1AFG1PXI\MC900353608[1].wmf"/>
          <p:cNvPicPr>
            <a:picLocks noChangeAspect="1" noChangeArrowheads="1"/>
          </p:cNvPicPr>
          <p:nvPr/>
        </p:nvPicPr>
        <p:blipFill>
          <a:blip r:embed="rId5" cstate="print"/>
          <a:srcRect/>
          <a:stretch>
            <a:fillRect/>
          </a:stretch>
        </p:blipFill>
        <p:spPr bwMode="auto">
          <a:xfrm>
            <a:off x="251520" y="4653136"/>
            <a:ext cx="1823104"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مستطيل 1"/>
          <p:cNvSpPr>
            <a:spLocks noChangeArrowheads="1"/>
          </p:cNvSpPr>
          <p:nvPr/>
        </p:nvSpPr>
        <p:spPr bwMode="auto">
          <a:xfrm>
            <a:off x="395536" y="1988840"/>
            <a:ext cx="7798098" cy="1815882"/>
          </a:xfrm>
          <a:prstGeom prst="rect">
            <a:avLst/>
          </a:prstGeom>
          <a:noFill/>
          <a:ln w="9525">
            <a:noFill/>
            <a:miter lim="800000"/>
            <a:headEnd/>
            <a:tailEnd/>
          </a:ln>
        </p:spPr>
        <p:txBody>
          <a:bodyPr wrap="square">
            <a:spAutoFit/>
          </a:bodyPr>
          <a:lstStyle/>
          <a:p>
            <a:r>
              <a:rPr lang="ar-SA" sz="2800" b="1" dirty="0">
                <a:hlinkClick r:id="rId2"/>
              </a:rPr>
              <a:t>الفلسفة </a:t>
            </a:r>
            <a:r>
              <a:rPr lang="ar-SA" sz="2800" b="1" dirty="0"/>
              <a:t>المثالية</a:t>
            </a:r>
            <a:r>
              <a:rPr lang="en-US" sz="2800" b="1" dirty="0"/>
              <a:t>:</a:t>
            </a:r>
            <a:br>
              <a:rPr lang="en-US" sz="2800" b="1" dirty="0"/>
            </a:br>
            <a:r>
              <a:rPr lang="ar-SA" sz="2800" b="1" dirty="0"/>
              <a:t>تؤمن هذه </a:t>
            </a:r>
            <a:r>
              <a:rPr lang="ar-SA" sz="2800" b="1" dirty="0">
                <a:hlinkClick r:id="rId2"/>
              </a:rPr>
              <a:t>الفلسفة </a:t>
            </a:r>
            <a:r>
              <a:rPr lang="ar-SA" sz="2800" b="1" dirty="0"/>
              <a:t>بمبادئ أساسية تنطلق من إيمانها بوجود أفكار عامة ثابتة مطلقة مستقلة عن عالم الخبرات اليومية ومقرها العالم المثالي </a:t>
            </a:r>
            <a:endParaRPr lang="ar-SA" sz="2800" dirty="0"/>
          </a:p>
        </p:txBody>
      </p:sp>
      <p:sp>
        <p:nvSpPr>
          <p:cNvPr id="4099" name="مستطيل 2"/>
          <p:cNvSpPr>
            <a:spLocks noChangeArrowheads="1"/>
          </p:cNvSpPr>
          <p:nvPr/>
        </p:nvSpPr>
        <p:spPr bwMode="auto">
          <a:xfrm>
            <a:off x="395536" y="4005064"/>
            <a:ext cx="7582644" cy="2369880"/>
          </a:xfrm>
          <a:prstGeom prst="rect">
            <a:avLst/>
          </a:prstGeom>
          <a:noFill/>
          <a:ln w="9525">
            <a:noFill/>
            <a:miter lim="800000"/>
            <a:headEnd/>
            <a:tailEnd/>
          </a:ln>
        </p:spPr>
        <p:txBody>
          <a:bodyPr wrap="square">
            <a:spAutoFit/>
          </a:bodyPr>
          <a:lstStyle/>
          <a:p>
            <a:r>
              <a:rPr lang="ar-SA" sz="2800" b="1" dirty="0">
                <a:hlinkClick r:id="rId2"/>
              </a:rPr>
              <a:t>الفلسفة </a:t>
            </a:r>
            <a:r>
              <a:rPr lang="ar-SA" sz="2800" b="1" dirty="0"/>
              <a:t>الواقعية</a:t>
            </a:r>
            <a:r>
              <a:rPr lang="en-US" sz="2800" b="1" dirty="0"/>
              <a:t>:</a:t>
            </a:r>
            <a:br>
              <a:rPr lang="en-US" sz="2800" b="1" dirty="0"/>
            </a:br>
            <a:r>
              <a:rPr lang="ar-SA" sz="2800" b="1" dirty="0"/>
              <a:t>على الرغم من وجود تفسيرات مختلفة للفلسفة الواقعية إلا أن هناك مجموعة من المبادئ الأساسية يتفق عليها جميع المؤمنين بهذه </a:t>
            </a:r>
            <a:r>
              <a:rPr lang="ar-SA" sz="2800" b="1" dirty="0">
                <a:hlinkClick r:id="rId2"/>
              </a:rPr>
              <a:t>ا</a:t>
            </a:r>
            <a:r>
              <a:rPr lang="ar-SA" sz="2800" b="1" u="sng" dirty="0">
                <a:hlinkClick r:id="rId2"/>
              </a:rPr>
              <a:t>لفلسفة </a:t>
            </a:r>
            <a:r>
              <a:rPr lang="en-US" sz="2800" b="1" u="sng" dirty="0"/>
              <a:t>. </a:t>
            </a:r>
            <a:r>
              <a:rPr lang="en-US" sz="2800" b="1" dirty="0"/>
              <a:t/>
            </a:r>
            <a:br>
              <a:rPr lang="en-US" sz="2800" b="1" dirty="0"/>
            </a:br>
            <a:r>
              <a:rPr lang="en-US" b="1" dirty="0"/>
              <a:t/>
            </a:r>
            <a:br>
              <a:rPr lang="en-US" b="1" dirty="0"/>
            </a:br>
            <a:endParaRPr lang="ar-SA" dirty="0"/>
          </a:p>
        </p:txBody>
      </p:sp>
      <p:pic>
        <p:nvPicPr>
          <p:cNvPr id="4" name="Picture 4" descr="C:\Users\sony\AppData\Local\Microsoft\Windows\Temporary Internet Files\Content.IE5\DSRR01VL\MC900415220[1].wmf"/>
          <p:cNvPicPr>
            <a:picLocks noChangeAspect="1" noChangeArrowheads="1"/>
          </p:cNvPicPr>
          <p:nvPr/>
        </p:nvPicPr>
        <p:blipFill>
          <a:blip r:embed="rId3" cstate="print"/>
          <a:srcRect/>
          <a:stretch>
            <a:fillRect/>
          </a:stretch>
        </p:blipFill>
        <p:spPr bwMode="auto">
          <a:xfrm>
            <a:off x="323528" y="692696"/>
            <a:ext cx="2515604" cy="1556792"/>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ستطيل 1"/>
          <p:cNvSpPr>
            <a:spLocks noChangeArrowheads="1"/>
          </p:cNvSpPr>
          <p:nvPr/>
        </p:nvSpPr>
        <p:spPr bwMode="auto">
          <a:xfrm>
            <a:off x="467544" y="620689"/>
            <a:ext cx="8177535" cy="5109091"/>
          </a:xfrm>
          <a:prstGeom prst="rect">
            <a:avLst/>
          </a:prstGeom>
          <a:noFill/>
          <a:ln w="9525">
            <a:noFill/>
            <a:miter lim="800000"/>
            <a:headEnd/>
            <a:tailEnd/>
          </a:ln>
        </p:spPr>
        <p:txBody>
          <a:bodyPr wrap="square">
            <a:spAutoFit/>
          </a:bodyPr>
          <a:lstStyle/>
          <a:p>
            <a:pPr algn="ctr"/>
            <a:endParaRPr lang="ar-SA" sz="2800" b="1" u="sng" dirty="0" smtClean="0">
              <a:solidFill>
                <a:srgbClr val="FFFF00"/>
              </a:solidFill>
            </a:endParaRPr>
          </a:p>
          <a:p>
            <a:pPr algn="ctr"/>
            <a:endParaRPr lang="ar-SA" sz="2800" b="1" u="sng" dirty="0" smtClean="0">
              <a:solidFill>
                <a:srgbClr val="FFFF00"/>
              </a:solidFill>
            </a:endParaRPr>
          </a:p>
          <a:p>
            <a:pPr algn="ctr"/>
            <a:r>
              <a:rPr lang="ar-SA" sz="2800" b="1" u="sng" dirty="0" smtClean="0">
                <a:solidFill>
                  <a:srgbClr val="FFFF00"/>
                </a:solidFill>
              </a:rPr>
              <a:t>الفلسفة </a:t>
            </a:r>
            <a:r>
              <a:rPr lang="ar-SA" sz="2800" b="1" u="sng" dirty="0">
                <a:solidFill>
                  <a:srgbClr val="FFFF00"/>
                </a:solidFill>
              </a:rPr>
              <a:t>الواقعية وتطبيقاتها</a:t>
            </a:r>
            <a:r>
              <a:rPr lang="en-US" sz="2800" b="1" u="sng" dirty="0">
                <a:solidFill>
                  <a:srgbClr val="FFFF00"/>
                </a:solidFill>
              </a:rPr>
              <a:t> </a:t>
            </a:r>
            <a:r>
              <a:rPr lang="en-US" sz="2800" b="1" u="sng" dirty="0" smtClean="0">
                <a:solidFill>
                  <a:srgbClr val="FFFF00"/>
                </a:solidFill>
              </a:rPr>
              <a:t>:</a:t>
            </a:r>
            <a:endParaRPr lang="en-US" sz="2800" b="1" dirty="0">
              <a:solidFill>
                <a:srgbClr val="FFFF00"/>
              </a:solidFill>
            </a:endParaRPr>
          </a:p>
          <a:p>
            <a:pPr algn="ctr"/>
            <a:r>
              <a:rPr lang="en-US" sz="2800" b="1" dirty="0"/>
              <a:t/>
            </a:r>
            <a:br>
              <a:rPr lang="en-US" sz="2800" b="1" dirty="0"/>
            </a:br>
            <a:r>
              <a:rPr lang="ar-SA" sz="2800" b="1" u="sng" dirty="0">
                <a:solidFill>
                  <a:srgbClr val="FFFF00"/>
                </a:solidFill>
              </a:rPr>
              <a:t>الواقعية والمنهاج :</a:t>
            </a:r>
            <a:r>
              <a:rPr lang="ar-SA" sz="2800" b="1" u="sng" dirty="0">
                <a:solidFill>
                  <a:srgbClr val="FF3399"/>
                </a:solidFill>
              </a:rPr>
              <a:t> </a:t>
            </a:r>
            <a:endParaRPr lang="ar-SA" sz="2800" b="1" u="sng" dirty="0" smtClean="0">
              <a:solidFill>
                <a:srgbClr val="FF3399"/>
              </a:solidFill>
            </a:endParaRPr>
          </a:p>
          <a:p>
            <a:pPr algn="ctr"/>
            <a:r>
              <a:rPr lang="ar-SA" sz="2800" b="1" dirty="0" smtClean="0"/>
              <a:t>يتكون </a:t>
            </a:r>
            <a:r>
              <a:rPr lang="ar-SA" sz="2800" b="1" dirty="0"/>
              <a:t>المنهاج من مجموع الحقائق التي اكتشفها العلماء من عالمنا الذي نعيش فيه</a:t>
            </a:r>
            <a:r>
              <a:rPr lang="en-US" sz="2800" b="1" dirty="0"/>
              <a:t/>
            </a:r>
            <a:br>
              <a:rPr lang="en-US" sz="2800" b="1" dirty="0"/>
            </a:br>
            <a:r>
              <a:rPr lang="ar-SA" sz="2800" b="1" u="sng" dirty="0">
                <a:solidFill>
                  <a:srgbClr val="FFFF00"/>
                </a:solidFill>
              </a:rPr>
              <a:t>الواقعية وطرق التدريس</a:t>
            </a:r>
            <a:r>
              <a:rPr lang="ar-SA" sz="2800" b="1" dirty="0"/>
              <a:t>: </a:t>
            </a:r>
            <a:endParaRPr lang="ar-SA" sz="2800" b="1" dirty="0" smtClean="0"/>
          </a:p>
          <a:p>
            <a:pPr algn="ctr"/>
            <a:r>
              <a:rPr lang="ar-SA" sz="2800" b="1" dirty="0" smtClean="0"/>
              <a:t>تفضل </a:t>
            </a:r>
            <a:r>
              <a:rPr lang="ar-SA" sz="2800" b="1" dirty="0"/>
              <a:t>الواقعية استخدام آلات التعليم المبرمج</a:t>
            </a:r>
            <a:r>
              <a:rPr lang="en-US" sz="2800" b="1" dirty="0"/>
              <a:t/>
            </a:r>
            <a:br>
              <a:rPr lang="en-US" sz="2800" b="1" dirty="0"/>
            </a:br>
            <a:r>
              <a:rPr lang="ar-SA" sz="2800" b="1" u="sng" dirty="0">
                <a:solidFill>
                  <a:srgbClr val="FFFF00"/>
                </a:solidFill>
              </a:rPr>
              <a:t>الواقعية والسلوك: </a:t>
            </a:r>
            <a:endParaRPr lang="ar-SA" sz="2800" b="1" u="sng" dirty="0" smtClean="0">
              <a:solidFill>
                <a:srgbClr val="FFFF00"/>
              </a:solidFill>
            </a:endParaRPr>
          </a:p>
          <a:p>
            <a:pPr algn="ctr"/>
            <a:r>
              <a:rPr lang="ar-SA" sz="2800" b="1" dirty="0" smtClean="0"/>
              <a:t>تهتم </a:t>
            </a:r>
            <a:r>
              <a:rPr lang="ar-SA" sz="2800" b="1" dirty="0"/>
              <a:t>بالسلوك الحسن في المدرسة</a:t>
            </a:r>
            <a:r>
              <a:rPr lang="en-US" sz="2800" b="1" dirty="0"/>
              <a:t/>
            </a:r>
            <a:br>
              <a:rPr lang="en-US" sz="2800" b="1" dirty="0"/>
            </a:br>
            <a:endParaRPr lang="ar-SA" dirty="0"/>
          </a:p>
        </p:txBody>
      </p:sp>
      <p:pic>
        <p:nvPicPr>
          <p:cNvPr id="8194" name="Picture 2" descr="C:\Users\sony\AppData\Local\Microsoft\Windows\Temporary Internet Files\Content.IE5\YJJFIRH2\MC900198771[2].wmf"/>
          <p:cNvPicPr>
            <a:picLocks noChangeAspect="1" noChangeArrowheads="1"/>
          </p:cNvPicPr>
          <p:nvPr/>
        </p:nvPicPr>
        <p:blipFill>
          <a:blip r:embed="rId2" cstate="print"/>
          <a:srcRect/>
          <a:stretch>
            <a:fillRect/>
          </a:stretch>
        </p:blipFill>
        <p:spPr bwMode="auto">
          <a:xfrm>
            <a:off x="323528" y="4725144"/>
            <a:ext cx="1834836" cy="18695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ستطيل 1"/>
          <p:cNvSpPr>
            <a:spLocks noChangeArrowheads="1"/>
          </p:cNvSpPr>
          <p:nvPr/>
        </p:nvSpPr>
        <p:spPr bwMode="auto">
          <a:xfrm>
            <a:off x="467544" y="620689"/>
            <a:ext cx="8177535" cy="4955203"/>
          </a:xfrm>
          <a:prstGeom prst="rect">
            <a:avLst/>
          </a:prstGeom>
          <a:noFill/>
          <a:ln w="9525">
            <a:noFill/>
            <a:miter lim="800000"/>
            <a:headEnd/>
            <a:tailEnd/>
          </a:ln>
        </p:spPr>
        <p:txBody>
          <a:bodyPr wrap="square">
            <a:spAutoFit/>
          </a:bodyPr>
          <a:lstStyle/>
          <a:p>
            <a:pPr algn="ctr"/>
            <a:r>
              <a:rPr lang="en-US" sz="2800" b="1" dirty="0"/>
              <a:t/>
            </a:r>
            <a:br>
              <a:rPr lang="en-US" sz="2800" b="1" dirty="0"/>
            </a:br>
            <a:endParaRPr lang="ar-SA" sz="2800" b="1" dirty="0" smtClean="0"/>
          </a:p>
          <a:p>
            <a:pPr algn="ctr"/>
            <a:endParaRPr lang="ar-SA" sz="2800" b="1" dirty="0" smtClean="0"/>
          </a:p>
          <a:p>
            <a:pPr algn="ctr"/>
            <a:r>
              <a:rPr lang="ar-SA" sz="2800" b="1" dirty="0" smtClean="0"/>
              <a:t>الواقعية </a:t>
            </a:r>
            <a:r>
              <a:rPr lang="ar-SA" sz="2800" b="1" dirty="0"/>
              <a:t>والبناء المدرسي : ترى انه يمكن أن تتم العملية التعليمية التعليمة في أي مكان ما دام الفرد مستعدا للقيام بالاستجابات المرسومة للمثيرات المحددة. إلا إنها لا تمانع في إنشاء مدارس جديدة</a:t>
            </a:r>
            <a:r>
              <a:rPr lang="en-US" sz="2800" b="1" dirty="0"/>
              <a:t/>
            </a:r>
            <a:br>
              <a:rPr lang="en-US" sz="2800" b="1" dirty="0"/>
            </a:br>
            <a:r>
              <a:rPr lang="ar-SA" sz="2800" b="1" dirty="0"/>
              <a:t>الواقعية والتغير تؤمن بالتغير الذي قائما على اكتشاف حقائق وقوانين جديدة </a:t>
            </a:r>
            <a:r>
              <a:rPr lang="en-US" sz="2800" b="1" dirty="0"/>
              <a:t>.</a:t>
            </a:r>
            <a:br>
              <a:rPr lang="en-US" sz="2800" b="1" dirty="0"/>
            </a:br>
            <a:r>
              <a:rPr lang="ar-SA" sz="2800" b="1" dirty="0"/>
              <a:t>تؤمن بالمشاركة الجماعية للراغبين فيها والمدرس هو الحاكم بأمره في قاعة الدرس</a:t>
            </a:r>
            <a:r>
              <a:rPr lang="en-US" sz="2800" b="1" dirty="0"/>
              <a:t>.</a:t>
            </a:r>
            <a:r>
              <a:rPr lang="en-US" sz="2400" b="1" dirty="0"/>
              <a:t/>
            </a:r>
            <a:br>
              <a:rPr lang="en-US" sz="2400" b="1" dirty="0"/>
            </a:br>
            <a:r>
              <a:rPr lang="en-US" b="1" dirty="0"/>
              <a:t/>
            </a:r>
            <a:br>
              <a:rPr lang="en-US" b="1" dirty="0"/>
            </a:br>
            <a:endParaRPr lang="ar-SA" dirty="0"/>
          </a:p>
        </p:txBody>
      </p:sp>
      <p:pic>
        <p:nvPicPr>
          <p:cNvPr id="9218" name="Picture 2" descr="C:\Users\sony\AppData\Local\Microsoft\Windows\Temporary Internet Files\Content.IE5\D3ZORXVD\MC900382578[2].jpg"/>
          <p:cNvPicPr>
            <a:picLocks noChangeAspect="1" noChangeArrowheads="1"/>
          </p:cNvPicPr>
          <p:nvPr/>
        </p:nvPicPr>
        <p:blipFill>
          <a:blip r:embed="rId2" cstate="print"/>
          <a:srcRect/>
          <a:stretch>
            <a:fillRect/>
          </a:stretch>
        </p:blipFill>
        <p:spPr bwMode="auto">
          <a:xfrm>
            <a:off x="611560" y="4653136"/>
            <a:ext cx="237626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51520" y="843092"/>
            <a:ext cx="8424936" cy="4832092"/>
          </a:xfrm>
          <a:prstGeom prst="rect">
            <a:avLst/>
          </a:prstGeom>
          <a:noFill/>
          <a:ln w="9525">
            <a:noFill/>
            <a:miter lim="800000"/>
            <a:headEnd/>
            <a:tailEnd/>
          </a:ln>
        </p:spPr>
        <p:txBody>
          <a:bodyPr wrap="square" anchor="ctr">
            <a:spAutoFit/>
          </a:bodyPr>
          <a:lstStyle/>
          <a:p>
            <a:pPr algn="ctr"/>
            <a:r>
              <a:rPr lang="ar-SA" sz="2800" b="1" u="sng" dirty="0">
                <a:solidFill>
                  <a:srgbClr val="FFFF00"/>
                </a:solidFill>
              </a:rPr>
              <a:t>مؤسس الفلسفة</a:t>
            </a:r>
            <a:r>
              <a:rPr lang="ar-SA" sz="2800" b="1" dirty="0">
                <a:solidFill>
                  <a:srgbClr val="FFFF00"/>
                </a:solidFill>
              </a:rPr>
              <a:t> </a:t>
            </a:r>
            <a:endParaRPr lang="ar-SA" sz="2800" b="1" dirty="0" smtClean="0">
              <a:solidFill>
                <a:srgbClr val="FFFF00"/>
              </a:solidFill>
            </a:endParaRPr>
          </a:p>
          <a:p>
            <a:pPr algn="ctr"/>
            <a:endParaRPr lang="ar-SA" sz="2800" b="1" dirty="0" smtClean="0"/>
          </a:p>
          <a:p>
            <a:pPr algn="ctr"/>
            <a:r>
              <a:rPr lang="ar-SA" sz="2800" b="1" dirty="0" smtClean="0"/>
              <a:t>هو </a:t>
            </a:r>
            <a:r>
              <a:rPr lang="ar-SA" sz="2800" b="1" dirty="0"/>
              <a:t>أفلاطون </a:t>
            </a:r>
            <a:endParaRPr lang="en-US" sz="2800" b="1" dirty="0"/>
          </a:p>
          <a:p>
            <a:pPr algn="ctr"/>
            <a:r>
              <a:rPr lang="ar-SA" sz="2800" b="1" dirty="0"/>
              <a:t>نظرتها لدور التربية: نقل التراث الثقافي وحفظه، فعلى التربية الاهتمام بالمعرفة والعقل في التربية.بالاعتبار أنها أكثر أهمية لهم من تلبية ميولهم ورغباتهم .</a:t>
            </a:r>
            <a:endParaRPr lang="en-US" sz="2800" b="1" dirty="0"/>
          </a:p>
          <a:p>
            <a:pPr algn="ctr"/>
            <a:r>
              <a:rPr lang="ar-SA" sz="2800" b="1" u="sng" dirty="0">
                <a:solidFill>
                  <a:srgbClr val="FFFF00"/>
                </a:solidFill>
              </a:rPr>
              <a:t>أصل نشأة الفلسفة التقليدية :</a:t>
            </a:r>
            <a:endParaRPr lang="en-US" sz="2800" b="1" u="sng" dirty="0">
              <a:solidFill>
                <a:srgbClr val="FFFF00"/>
              </a:solidFill>
            </a:endParaRPr>
          </a:p>
          <a:p>
            <a:pPr algn="ctr"/>
            <a:r>
              <a:rPr lang="ar-SA" sz="2800" b="1" dirty="0"/>
              <a:t>مجتمع يوناني قديم الذي كان مقسم إلى ثلاث طبقات:</a:t>
            </a:r>
            <a:endParaRPr lang="en-US" sz="2800" b="1" dirty="0"/>
          </a:p>
          <a:p>
            <a:pPr algn="ctr"/>
            <a:r>
              <a:rPr lang="ar-SA" sz="2800" b="1" dirty="0"/>
              <a:t>طبقة العبيد </a:t>
            </a:r>
            <a:endParaRPr lang="en-US" sz="2800" b="1" dirty="0"/>
          </a:p>
          <a:p>
            <a:pPr algn="ctr"/>
            <a:r>
              <a:rPr lang="ar-SA" sz="2800" b="1" dirty="0"/>
              <a:t>طبقة الجنود </a:t>
            </a:r>
            <a:endParaRPr lang="en-US" sz="2800" b="1" dirty="0"/>
          </a:p>
          <a:p>
            <a:pPr algn="ctr"/>
            <a:r>
              <a:rPr lang="ar-SA" sz="2800" b="1" dirty="0"/>
              <a:t>طبقة الأحرار</a:t>
            </a:r>
          </a:p>
        </p:txBody>
      </p:sp>
      <p:pic>
        <p:nvPicPr>
          <p:cNvPr id="10243" name="Picture 3" descr="C:\Users\sony\AppData\Local\Microsoft\Windows\Temporary Internet Files\Content.IE5\JX97TM1K\MC900415214[1].wmf"/>
          <p:cNvPicPr>
            <a:picLocks noChangeAspect="1" noChangeArrowheads="1"/>
          </p:cNvPicPr>
          <p:nvPr/>
        </p:nvPicPr>
        <p:blipFill>
          <a:blip r:embed="rId2" cstate="print"/>
          <a:srcRect/>
          <a:stretch>
            <a:fillRect/>
          </a:stretch>
        </p:blipFill>
        <p:spPr bwMode="auto">
          <a:xfrm>
            <a:off x="251520" y="4077072"/>
            <a:ext cx="2300335" cy="2592309"/>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ar-SA" sz="3200" b="1" i="1" dirty="0" smtClean="0">
                <a:solidFill>
                  <a:srgbClr val="FF3399"/>
                </a:solidFill>
              </a:rPr>
              <a:t/>
            </a:r>
            <a:br>
              <a:rPr lang="ar-SA" sz="3200" b="1" i="1" dirty="0" smtClean="0">
                <a:solidFill>
                  <a:srgbClr val="FF3399"/>
                </a:solidFill>
              </a:rPr>
            </a:br>
            <a:r>
              <a:rPr lang="ar-SA" sz="2800" b="1" dirty="0" smtClean="0">
                <a:solidFill>
                  <a:srgbClr val="FFFF00"/>
                </a:solidFill>
              </a:rPr>
              <a:t>وظهر بعض الفلاسفة اليونانيين وهم :</a:t>
            </a:r>
            <a:r>
              <a:rPr lang="en-US" sz="2800" b="1" i="1" dirty="0" smtClean="0">
                <a:solidFill>
                  <a:srgbClr val="FF3399"/>
                </a:solidFill>
              </a:rPr>
              <a:t/>
            </a:r>
            <a:br>
              <a:rPr lang="en-US" sz="2800" b="1" i="1" dirty="0" smtClean="0">
                <a:solidFill>
                  <a:srgbClr val="FF3399"/>
                </a:solidFill>
              </a:rPr>
            </a:br>
            <a:endParaRPr lang="ar-SA" sz="2800" dirty="0"/>
          </a:p>
        </p:txBody>
      </p:sp>
      <p:sp>
        <p:nvSpPr>
          <p:cNvPr id="4" name="عنصر نائب للمحتوى 3"/>
          <p:cNvSpPr>
            <a:spLocks noGrp="1"/>
          </p:cNvSpPr>
          <p:nvPr>
            <p:ph idx="1"/>
          </p:nvPr>
        </p:nvSpPr>
        <p:spPr/>
        <p:txBody>
          <a:bodyPr/>
          <a:lstStyle/>
          <a:p>
            <a:pPr algn="ctr">
              <a:tabLst>
                <a:tab pos="685800" algn="l"/>
              </a:tabLst>
            </a:pPr>
            <a:r>
              <a:rPr lang="ar-SA" sz="2800" b="1" dirty="0" smtClean="0"/>
              <a:t>أفلاطون :الذي كان يرى إن الأفكار والمعلومات أزلية لا تتغير ، وأن عقل الإنسان هو أداة لفهم تلك الأفكار وإدراكها </a:t>
            </a:r>
            <a:endParaRPr lang="en-US" sz="2800" b="1" dirty="0" smtClean="0"/>
          </a:p>
          <a:p>
            <a:pPr algn="ctr">
              <a:tabLst>
                <a:tab pos="685800" algn="l"/>
              </a:tabLst>
            </a:pPr>
            <a:r>
              <a:rPr lang="ar-SA" sz="2800" b="1" dirty="0" smtClean="0"/>
              <a:t>ومن هنا انعكس الاهتمام بالمعرفة والعقل تدريجياً على التربية ، وبدأ تركيز على تلقين المعلومات ليأخذ العقل</a:t>
            </a:r>
          </a:p>
          <a:p>
            <a:pPr algn="ctr">
              <a:tabLst>
                <a:tab pos="685800" algn="l"/>
              </a:tabLst>
            </a:pPr>
            <a:r>
              <a:rPr lang="ar-SA" sz="2800" b="1" dirty="0" smtClean="0"/>
              <a:t> شكل الكمال المعرفي حتى يصل الإنسان إلى مرتبة عقلية متميزة .</a:t>
            </a:r>
            <a:endParaRPr lang="en-US" sz="2800" b="1" dirty="0" smtClean="0"/>
          </a:p>
          <a:p>
            <a:endParaRPr lang="ar-SA" dirty="0"/>
          </a:p>
        </p:txBody>
      </p:sp>
      <p:pic>
        <p:nvPicPr>
          <p:cNvPr id="5" name="Picture 3" descr="C:\Users\sony\AppData\Local\Microsoft\Windows\Temporary Internet Files\Content.IE5\JX97TM1K\MC900415214[1].wmf"/>
          <p:cNvPicPr>
            <a:picLocks noChangeAspect="1" noChangeArrowheads="1"/>
          </p:cNvPicPr>
          <p:nvPr/>
        </p:nvPicPr>
        <p:blipFill>
          <a:blip r:embed="rId2" cstate="print"/>
          <a:srcRect/>
          <a:stretch>
            <a:fillRect/>
          </a:stretch>
        </p:blipFill>
        <p:spPr bwMode="auto">
          <a:xfrm>
            <a:off x="251520" y="4077072"/>
            <a:ext cx="2300335" cy="2592309"/>
          </a:xfrm>
          <a:prstGeom prst="rect">
            <a:avLst/>
          </a:prstGeom>
          <a:noFill/>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827584" y="-243408"/>
            <a:ext cx="7561262" cy="5262979"/>
          </a:xfrm>
          <a:prstGeom prst="rect">
            <a:avLst/>
          </a:prstGeom>
          <a:noFill/>
          <a:ln w="9525">
            <a:noFill/>
            <a:miter lim="800000"/>
            <a:headEnd/>
            <a:tailEnd/>
          </a:ln>
        </p:spPr>
        <p:txBody>
          <a:bodyPr wrap="square" anchor="ctr">
            <a:spAutoFit/>
          </a:bodyPr>
          <a:lstStyle/>
          <a:p>
            <a:pPr algn="ctr">
              <a:tabLst>
                <a:tab pos="685800" algn="l"/>
              </a:tabLst>
            </a:pPr>
            <a:endParaRPr lang="ar-SA" sz="2800" b="1" u="sng" dirty="0" smtClean="0">
              <a:solidFill>
                <a:srgbClr val="FFFF00"/>
              </a:solidFill>
            </a:endParaRPr>
          </a:p>
          <a:p>
            <a:pPr algn="ctr">
              <a:tabLst>
                <a:tab pos="685800" algn="l"/>
              </a:tabLst>
            </a:pPr>
            <a:endParaRPr lang="ar-SA" sz="2800" b="1" u="sng" dirty="0" smtClean="0">
              <a:solidFill>
                <a:srgbClr val="FFFF00"/>
              </a:solidFill>
            </a:endParaRPr>
          </a:p>
          <a:p>
            <a:pPr algn="ctr">
              <a:tabLst>
                <a:tab pos="685800" algn="l"/>
              </a:tabLst>
            </a:pPr>
            <a:r>
              <a:rPr lang="ar-SA" sz="2800" b="1" u="sng" dirty="0" smtClean="0">
                <a:solidFill>
                  <a:srgbClr val="FFFF00"/>
                </a:solidFill>
              </a:rPr>
              <a:t>وفي </a:t>
            </a:r>
            <a:r>
              <a:rPr lang="ar-SA" sz="2800" b="1" u="sng" dirty="0">
                <a:solidFill>
                  <a:srgbClr val="FFFF00"/>
                </a:solidFill>
              </a:rPr>
              <a:t>ظل طبقية المجتمع اليوناني ظهرت عدة مسلمات اجتماعية منها</a:t>
            </a:r>
            <a:r>
              <a:rPr lang="ar-SA" sz="2800" b="1" u="sng" dirty="0" smtClean="0">
                <a:solidFill>
                  <a:srgbClr val="FFFF00"/>
                </a:solidFill>
              </a:rPr>
              <a:t>:</a:t>
            </a:r>
          </a:p>
          <a:p>
            <a:pPr algn="ctr">
              <a:tabLst>
                <a:tab pos="685800" algn="l"/>
              </a:tabLst>
            </a:pPr>
            <a:endParaRPr lang="en-US" sz="2800" b="1" u="sng" dirty="0">
              <a:solidFill>
                <a:srgbClr val="FF3399"/>
              </a:solidFill>
            </a:endParaRPr>
          </a:p>
          <a:p>
            <a:pPr algn="ctr">
              <a:tabLst>
                <a:tab pos="685800" algn="l"/>
              </a:tabLst>
            </a:pPr>
            <a:endParaRPr lang="ar-SA" sz="2800" b="1" dirty="0" smtClean="0"/>
          </a:p>
          <a:p>
            <a:pPr>
              <a:lnSpc>
                <a:spcPct val="150000"/>
              </a:lnSpc>
              <a:tabLst>
                <a:tab pos="685800" algn="l"/>
              </a:tabLst>
            </a:pPr>
            <a:r>
              <a:rPr lang="ar-SA" sz="2800" b="1" dirty="0" smtClean="0"/>
              <a:t>1- </a:t>
            </a:r>
            <a:r>
              <a:rPr lang="ar-SA" sz="2800" b="1" dirty="0"/>
              <a:t>أن العمل منفصل عن الفكر ، وأن الفكر يسمو على العمل ، وهو من شأن الأحرار أما العمل اليدوي فهو من شأن العبيد .</a:t>
            </a:r>
            <a:r>
              <a:rPr lang="en-US" sz="2800" b="1" dirty="0"/>
              <a:t> </a:t>
            </a:r>
            <a:endParaRPr lang="ar-SA" sz="2800" b="1" dirty="0" smtClean="0"/>
          </a:p>
          <a:p>
            <a:pPr>
              <a:lnSpc>
                <a:spcPct val="150000"/>
              </a:lnSpc>
              <a:tabLst>
                <a:tab pos="685800" algn="l"/>
              </a:tabLst>
            </a:pPr>
            <a:r>
              <a:rPr lang="ar-SA" sz="2800" b="1" dirty="0" smtClean="0"/>
              <a:t>2-أن </a:t>
            </a:r>
            <a:r>
              <a:rPr lang="ar-SA" sz="2800" b="1" dirty="0"/>
              <a:t>المعرفة التأملية تفوق المعرفة العملية</a:t>
            </a:r>
            <a:r>
              <a:rPr lang="ar-SA" sz="2800" b="1" dirty="0" smtClean="0"/>
              <a:t>.</a:t>
            </a:r>
            <a:endParaRPr lang="ar-SA" sz="2800" b="1" dirty="0"/>
          </a:p>
          <a:p>
            <a:pPr>
              <a:lnSpc>
                <a:spcPct val="150000"/>
              </a:lnSpc>
              <a:tabLst>
                <a:tab pos="685800" algn="l"/>
              </a:tabLst>
            </a:pPr>
            <a:r>
              <a:rPr lang="en-US" sz="2800" b="1" dirty="0"/>
              <a:t>        </a:t>
            </a:r>
            <a:r>
              <a:rPr lang="ar-SA" sz="2800" b="1" dirty="0"/>
              <a:t>3-أن المعرفة التأملية هي مصدر الحقيقة.</a:t>
            </a:r>
          </a:p>
        </p:txBody>
      </p:sp>
      <p:pic>
        <p:nvPicPr>
          <p:cNvPr id="3" name="Picture 3" descr="C:\Users\sony\AppData\Local\Microsoft\Windows\Temporary Internet Files\Content.IE5\JX97TM1K\MC900415214[1].wmf"/>
          <p:cNvPicPr>
            <a:picLocks noChangeAspect="1" noChangeArrowheads="1"/>
          </p:cNvPicPr>
          <p:nvPr/>
        </p:nvPicPr>
        <p:blipFill>
          <a:blip r:embed="rId2" cstate="print"/>
          <a:srcRect/>
          <a:stretch>
            <a:fillRect/>
          </a:stretch>
        </p:blipFill>
        <p:spPr bwMode="auto">
          <a:xfrm>
            <a:off x="251520" y="4077072"/>
            <a:ext cx="2300335" cy="2592309"/>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6">
                                            <p:txEl>
                                              <p:pRg st="5" end="5"/>
                                            </p:txEl>
                                          </p:spTgt>
                                        </p:tgtEl>
                                        <p:attrNameLst>
                                          <p:attrName>style.visibility</p:attrName>
                                        </p:attrNameLst>
                                      </p:cBhvr>
                                      <p:to>
                                        <p:strVal val="visible"/>
                                      </p:to>
                                    </p:set>
                                    <p:animEffect transition="in" filter="wipe(down)">
                                      <p:cBhvr>
                                        <p:cTn id="7" dur="580">
                                          <p:stCondLst>
                                            <p:cond delay="0"/>
                                          </p:stCondLst>
                                        </p:cTn>
                                        <p:tgtEl>
                                          <p:spTgt spid="8196">
                                            <p:txEl>
                                              <p:pRg st="5" end="5"/>
                                            </p:txEl>
                                          </p:spTgt>
                                        </p:tgtEl>
                                      </p:cBhvr>
                                    </p:animEffect>
                                    <p:anim calcmode="lin" valueType="num">
                                      <p:cBhvr>
                                        <p:cTn id="8" dur="1822" tmFilter="0,0; 0.14,0.36; 0.43,0.73; 0.71,0.91; 1.0,1.0">
                                          <p:stCondLst>
                                            <p:cond delay="0"/>
                                          </p:stCondLst>
                                        </p:cTn>
                                        <p:tgtEl>
                                          <p:spTgt spid="8196">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6">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6">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6">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6">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6">
                                            <p:txEl>
                                              <p:pRg st="5" end="5"/>
                                            </p:txEl>
                                          </p:spTgt>
                                        </p:tgtEl>
                                      </p:cBhvr>
                                      <p:to x="100000" y="60000"/>
                                    </p:animScale>
                                    <p:animScale>
                                      <p:cBhvr>
                                        <p:cTn id="14" dur="166" decel="50000">
                                          <p:stCondLst>
                                            <p:cond delay="676"/>
                                          </p:stCondLst>
                                        </p:cTn>
                                        <p:tgtEl>
                                          <p:spTgt spid="8196">
                                            <p:txEl>
                                              <p:pRg st="5" end="5"/>
                                            </p:txEl>
                                          </p:spTgt>
                                        </p:tgtEl>
                                      </p:cBhvr>
                                      <p:to x="100000" y="100000"/>
                                    </p:animScale>
                                    <p:animScale>
                                      <p:cBhvr>
                                        <p:cTn id="15" dur="26">
                                          <p:stCondLst>
                                            <p:cond delay="1312"/>
                                          </p:stCondLst>
                                        </p:cTn>
                                        <p:tgtEl>
                                          <p:spTgt spid="8196">
                                            <p:txEl>
                                              <p:pRg st="5" end="5"/>
                                            </p:txEl>
                                          </p:spTgt>
                                        </p:tgtEl>
                                      </p:cBhvr>
                                      <p:to x="100000" y="80000"/>
                                    </p:animScale>
                                    <p:animScale>
                                      <p:cBhvr>
                                        <p:cTn id="16" dur="166" decel="50000">
                                          <p:stCondLst>
                                            <p:cond delay="1338"/>
                                          </p:stCondLst>
                                        </p:cTn>
                                        <p:tgtEl>
                                          <p:spTgt spid="8196">
                                            <p:txEl>
                                              <p:pRg st="5" end="5"/>
                                            </p:txEl>
                                          </p:spTgt>
                                        </p:tgtEl>
                                      </p:cBhvr>
                                      <p:to x="100000" y="100000"/>
                                    </p:animScale>
                                    <p:animScale>
                                      <p:cBhvr>
                                        <p:cTn id="17" dur="26">
                                          <p:stCondLst>
                                            <p:cond delay="1642"/>
                                          </p:stCondLst>
                                        </p:cTn>
                                        <p:tgtEl>
                                          <p:spTgt spid="8196">
                                            <p:txEl>
                                              <p:pRg st="5" end="5"/>
                                            </p:txEl>
                                          </p:spTgt>
                                        </p:tgtEl>
                                      </p:cBhvr>
                                      <p:to x="100000" y="90000"/>
                                    </p:animScale>
                                    <p:animScale>
                                      <p:cBhvr>
                                        <p:cTn id="18" dur="166" decel="50000">
                                          <p:stCondLst>
                                            <p:cond delay="1668"/>
                                          </p:stCondLst>
                                        </p:cTn>
                                        <p:tgtEl>
                                          <p:spTgt spid="8196">
                                            <p:txEl>
                                              <p:pRg st="5" end="5"/>
                                            </p:txEl>
                                          </p:spTgt>
                                        </p:tgtEl>
                                      </p:cBhvr>
                                      <p:to x="100000" y="100000"/>
                                    </p:animScale>
                                    <p:animScale>
                                      <p:cBhvr>
                                        <p:cTn id="19" dur="26">
                                          <p:stCondLst>
                                            <p:cond delay="1808"/>
                                          </p:stCondLst>
                                        </p:cTn>
                                        <p:tgtEl>
                                          <p:spTgt spid="8196">
                                            <p:txEl>
                                              <p:pRg st="5" end="5"/>
                                            </p:txEl>
                                          </p:spTgt>
                                        </p:tgtEl>
                                      </p:cBhvr>
                                      <p:to x="100000" y="95000"/>
                                    </p:animScale>
                                    <p:animScale>
                                      <p:cBhvr>
                                        <p:cTn id="20" dur="166" decel="50000">
                                          <p:stCondLst>
                                            <p:cond delay="1834"/>
                                          </p:stCondLst>
                                        </p:cTn>
                                        <p:tgtEl>
                                          <p:spTgt spid="8196">
                                            <p:txEl>
                                              <p:pRg st="5" end="5"/>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196">
                                            <p:txEl>
                                              <p:pRg st="6" end="6"/>
                                            </p:txEl>
                                          </p:spTgt>
                                        </p:tgtEl>
                                        <p:attrNameLst>
                                          <p:attrName>style.visibility</p:attrName>
                                        </p:attrNameLst>
                                      </p:cBhvr>
                                      <p:to>
                                        <p:strVal val="visible"/>
                                      </p:to>
                                    </p:set>
                                    <p:animEffect transition="in" filter="wipe(down)">
                                      <p:cBhvr>
                                        <p:cTn id="25" dur="580">
                                          <p:stCondLst>
                                            <p:cond delay="0"/>
                                          </p:stCondLst>
                                        </p:cTn>
                                        <p:tgtEl>
                                          <p:spTgt spid="8196">
                                            <p:txEl>
                                              <p:pRg st="6" end="6"/>
                                            </p:txEl>
                                          </p:spTgt>
                                        </p:tgtEl>
                                      </p:cBhvr>
                                    </p:animEffect>
                                    <p:anim calcmode="lin" valueType="num">
                                      <p:cBhvr>
                                        <p:cTn id="26" dur="1822" tmFilter="0,0; 0.14,0.36; 0.43,0.73; 0.71,0.91; 1.0,1.0">
                                          <p:stCondLst>
                                            <p:cond delay="0"/>
                                          </p:stCondLst>
                                        </p:cTn>
                                        <p:tgtEl>
                                          <p:spTgt spid="8196">
                                            <p:txEl>
                                              <p:pRg st="6" end="6"/>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96">
                                            <p:txEl>
                                              <p:pRg st="6" end="6"/>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96">
                                            <p:txEl>
                                              <p:pRg st="6" end="6"/>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96">
                                            <p:txEl>
                                              <p:pRg st="6" end="6"/>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96">
                                            <p:txEl>
                                              <p:pRg st="6" end="6"/>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196">
                                            <p:txEl>
                                              <p:pRg st="6" end="6"/>
                                            </p:txEl>
                                          </p:spTgt>
                                        </p:tgtEl>
                                      </p:cBhvr>
                                      <p:to x="100000" y="60000"/>
                                    </p:animScale>
                                    <p:animScale>
                                      <p:cBhvr>
                                        <p:cTn id="32" dur="166" decel="50000">
                                          <p:stCondLst>
                                            <p:cond delay="676"/>
                                          </p:stCondLst>
                                        </p:cTn>
                                        <p:tgtEl>
                                          <p:spTgt spid="8196">
                                            <p:txEl>
                                              <p:pRg st="6" end="6"/>
                                            </p:txEl>
                                          </p:spTgt>
                                        </p:tgtEl>
                                      </p:cBhvr>
                                      <p:to x="100000" y="100000"/>
                                    </p:animScale>
                                    <p:animScale>
                                      <p:cBhvr>
                                        <p:cTn id="33" dur="26">
                                          <p:stCondLst>
                                            <p:cond delay="1312"/>
                                          </p:stCondLst>
                                        </p:cTn>
                                        <p:tgtEl>
                                          <p:spTgt spid="8196">
                                            <p:txEl>
                                              <p:pRg st="6" end="6"/>
                                            </p:txEl>
                                          </p:spTgt>
                                        </p:tgtEl>
                                      </p:cBhvr>
                                      <p:to x="100000" y="80000"/>
                                    </p:animScale>
                                    <p:animScale>
                                      <p:cBhvr>
                                        <p:cTn id="34" dur="166" decel="50000">
                                          <p:stCondLst>
                                            <p:cond delay="1338"/>
                                          </p:stCondLst>
                                        </p:cTn>
                                        <p:tgtEl>
                                          <p:spTgt spid="8196">
                                            <p:txEl>
                                              <p:pRg st="6" end="6"/>
                                            </p:txEl>
                                          </p:spTgt>
                                        </p:tgtEl>
                                      </p:cBhvr>
                                      <p:to x="100000" y="100000"/>
                                    </p:animScale>
                                    <p:animScale>
                                      <p:cBhvr>
                                        <p:cTn id="35" dur="26">
                                          <p:stCondLst>
                                            <p:cond delay="1642"/>
                                          </p:stCondLst>
                                        </p:cTn>
                                        <p:tgtEl>
                                          <p:spTgt spid="8196">
                                            <p:txEl>
                                              <p:pRg st="6" end="6"/>
                                            </p:txEl>
                                          </p:spTgt>
                                        </p:tgtEl>
                                      </p:cBhvr>
                                      <p:to x="100000" y="90000"/>
                                    </p:animScale>
                                    <p:animScale>
                                      <p:cBhvr>
                                        <p:cTn id="36" dur="166" decel="50000">
                                          <p:stCondLst>
                                            <p:cond delay="1668"/>
                                          </p:stCondLst>
                                        </p:cTn>
                                        <p:tgtEl>
                                          <p:spTgt spid="8196">
                                            <p:txEl>
                                              <p:pRg st="6" end="6"/>
                                            </p:txEl>
                                          </p:spTgt>
                                        </p:tgtEl>
                                      </p:cBhvr>
                                      <p:to x="100000" y="100000"/>
                                    </p:animScale>
                                    <p:animScale>
                                      <p:cBhvr>
                                        <p:cTn id="37" dur="26">
                                          <p:stCondLst>
                                            <p:cond delay="1808"/>
                                          </p:stCondLst>
                                        </p:cTn>
                                        <p:tgtEl>
                                          <p:spTgt spid="8196">
                                            <p:txEl>
                                              <p:pRg st="6" end="6"/>
                                            </p:txEl>
                                          </p:spTgt>
                                        </p:tgtEl>
                                      </p:cBhvr>
                                      <p:to x="100000" y="95000"/>
                                    </p:animScale>
                                    <p:animScale>
                                      <p:cBhvr>
                                        <p:cTn id="38" dur="166" decel="50000">
                                          <p:stCondLst>
                                            <p:cond delay="1834"/>
                                          </p:stCondLst>
                                        </p:cTn>
                                        <p:tgtEl>
                                          <p:spTgt spid="8196">
                                            <p:txEl>
                                              <p:pRg st="6" end="6"/>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196">
                                            <p:txEl>
                                              <p:pRg st="7" end="7"/>
                                            </p:txEl>
                                          </p:spTgt>
                                        </p:tgtEl>
                                        <p:attrNameLst>
                                          <p:attrName>style.visibility</p:attrName>
                                        </p:attrNameLst>
                                      </p:cBhvr>
                                      <p:to>
                                        <p:strVal val="visible"/>
                                      </p:to>
                                    </p:set>
                                    <p:animEffect transition="in" filter="wipe(down)">
                                      <p:cBhvr>
                                        <p:cTn id="43" dur="580">
                                          <p:stCondLst>
                                            <p:cond delay="0"/>
                                          </p:stCondLst>
                                        </p:cTn>
                                        <p:tgtEl>
                                          <p:spTgt spid="8196">
                                            <p:txEl>
                                              <p:pRg st="7" end="7"/>
                                            </p:txEl>
                                          </p:spTgt>
                                        </p:tgtEl>
                                      </p:cBhvr>
                                    </p:animEffect>
                                    <p:anim calcmode="lin" valueType="num">
                                      <p:cBhvr>
                                        <p:cTn id="44" dur="1822" tmFilter="0,0; 0.14,0.36; 0.43,0.73; 0.71,0.91; 1.0,1.0">
                                          <p:stCondLst>
                                            <p:cond delay="0"/>
                                          </p:stCondLst>
                                        </p:cTn>
                                        <p:tgtEl>
                                          <p:spTgt spid="8196">
                                            <p:txEl>
                                              <p:pRg st="7" end="7"/>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196">
                                            <p:txEl>
                                              <p:pRg st="7" end="7"/>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196">
                                            <p:txEl>
                                              <p:pRg st="7" end="7"/>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196">
                                            <p:txEl>
                                              <p:pRg st="7" end="7"/>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196">
                                            <p:txEl>
                                              <p:pRg st="7" end="7"/>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196">
                                            <p:txEl>
                                              <p:pRg st="7" end="7"/>
                                            </p:txEl>
                                          </p:spTgt>
                                        </p:tgtEl>
                                      </p:cBhvr>
                                      <p:to x="100000" y="60000"/>
                                    </p:animScale>
                                    <p:animScale>
                                      <p:cBhvr>
                                        <p:cTn id="50" dur="166" decel="50000">
                                          <p:stCondLst>
                                            <p:cond delay="676"/>
                                          </p:stCondLst>
                                        </p:cTn>
                                        <p:tgtEl>
                                          <p:spTgt spid="8196">
                                            <p:txEl>
                                              <p:pRg st="7" end="7"/>
                                            </p:txEl>
                                          </p:spTgt>
                                        </p:tgtEl>
                                      </p:cBhvr>
                                      <p:to x="100000" y="100000"/>
                                    </p:animScale>
                                    <p:animScale>
                                      <p:cBhvr>
                                        <p:cTn id="51" dur="26">
                                          <p:stCondLst>
                                            <p:cond delay="1312"/>
                                          </p:stCondLst>
                                        </p:cTn>
                                        <p:tgtEl>
                                          <p:spTgt spid="8196">
                                            <p:txEl>
                                              <p:pRg st="7" end="7"/>
                                            </p:txEl>
                                          </p:spTgt>
                                        </p:tgtEl>
                                      </p:cBhvr>
                                      <p:to x="100000" y="80000"/>
                                    </p:animScale>
                                    <p:animScale>
                                      <p:cBhvr>
                                        <p:cTn id="52" dur="166" decel="50000">
                                          <p:stCondLst>
                                            <p:cond delay="1338"/>
                                          </p:stCondLst>
                                        </p:cTn>
                                        <p:tgtEl>
                                          <p:spTgt spid="8196">
                                            <p:txEl>
                                              <p:pRg st="7" end="7"/>
                                            </p:txEl>
                                          </p:spTgt>
                                        </p:tgtEl>
                                      </p:cBhvr>
                                      <p:to x="100000" y="100000"/>
                                    </p:animScale>
                                    <p:animScale>
                                      <p:cBhvr>
                                        <p:cTn id="53" dur="26">
                                          <p:stCondLst>
                                            <p:cond delay="1642"/>
                                          </p:stCondLst>
                                        </p:cTn>
                                        <p:tgtEl>
                                          <p:spTgt spid="8196">
                                            <p:txEl>
                                              <p:pRg st="7" end="7"/>
                                            </p:txEl>
                                          </p:spTgt>
                                        </p:tgtEl>
                                      </p:cBhvr>
                                      <p:to x="100000" y="90000"/>
                                    </p:animScale>
                                    <p:animScale>
                                      <p:cBhvr>
                                        <p:cTn id="54" dur="166" decel="50000">
                                          <p:stCondLst>
                                            <p:cond delay="1668"/>
                                          </p:stCondLst>
                                        </p:cTn>
                                        <p:tgtEl>
                                          <p:spTgt spid="8196">
                                            <p:txEl>
                                              <p:pRg st="7" end="7"/>
                                            </p:txEl>
                                          </p:spTgt>
                                        </p:tgtEl>
                                      </p:cBhvr>
                                      <p:to x="100000" y="100000"/>
                                    </p:animScale>
                                    <p:animScale>
                                      <p:cBhvr>
                                        <p:cTn id="55" dur="26">
                                          <p:stCondLst>
                                            <p:cond delay="1808"/>
                                          </p:stCondLst>
                                        </p:cTn>
                                        <p:tgtEl>
                                          <p:spTgt spid="8196">
                                            <p:txEl>
                                              <p:pRg st="7" end="7"/>
                                            </p:txEl>
                                          </p:spTgt>
                                        </p:tgtEl>
                                      </p:cBhvr>
                                      <p:to x="100000" y="95000"/>
                                    </p:animScale>
                                    <p:animScale>
                                      <p:cBhvr>
                                        <p:cTn id="56" dur="166" decel="50000">
                                          <p:stCondLst>
                                            <p:cond delay="1834"/>
                                          </p:stCondLst>
                                        </p:cTn>
                                        <p:tgtEl>
                                          <p:spTgt spid="8196">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539552" y="0"/>
            <a:ext cx="8353425" cy="7478970"/>
          </a:xfrm>
          <a:prstGeom prst="rect">
            <a:avLst/>
          </a:prstGeom>
          <a:noFill/>
          <a:ln w="9525">
            <a:noFill/>
            <a:miter lim="800000"/>
            <a:headEnd/>
            <a:tailEnd/>
          </a:ln>
        </p:spPr>
        <p:txBody>
          <a:bodyPr wrap="square" anchor="ctr">
            <a:spAutoFit/>
          </a:bodyPr>
          <a:lstStyle/>
          <a:p>
            <a:pPr algn="ctr">
              <a:tabLst>
                <a:tab pos="457200" algn="l"/>
              </a:tabLst>
            </a:pPr>
            <a:endParaRPr lang="ar-SA" sz="2800" b="1" u="sng" dirty="0" smtClean="0"/>
          </a:p>
          <a:p>
            <a:pPr algn="ctr">
              <a:tabLst>
                <a:tab pos="457200" algn="l"/>
              </a:tabLst>
            </a:pPr>
            <a:r>
              <a:rPr lang="ar-SA" sz="2800" b="1" u="sng" dirty="0" smtClean="0">
                <a:solidFill>
                  <a:srgbClr val="FFFF00"/>
                </a:solidFill>
              </a:rPr>
              <a:t>وظيفة </a:t>
            </a:r>
            <a:r>
              <a:rPr lang="ar-SA" sz="2800" b="1" u="sng" dirty="0">
                <a:solidFill>
                  <a:srgbClr val="FFFF00"/>
                </a:solidFill>
              </a:rPr>
              <a:t>المناهج الدراسية  في ضوء الفلسفة التقليدية </a:t>
            </a:r>
            <a:r>
              <a:rPr lang="ar-SA" sz="2800" b="1" u="sng" dirty="0" smtClean="0">
                <a:solidFill>
                  <a:srgbClr val="FFFF00"/>
                </a:solidFill>
              </a:rPr>
              <a:t>:</a:t>
            </a:r>
          </a:p>
          <a:p>
            <a:pPr algn="ctr">
              <a:tabLst>
                <a:tab pos="457200" algn="l"/>
              </a:tabLst>
            </a:pPr>
            <a:endParaRPr lang="ar-SA" sz="2800" b="1" u="sng" dirty="0" smtClean="0"/>
          </a:p>
          <a:p>
            <a:pPr algn="ctr">
              <a:tabLst>
                <a:tab pos="457200" algn="l"/>
              </a:tabLst>
            </a:pPr>
            <a:endParaRPr lang="en-US" sz="2800" b="1" u="sng" dirty="0"/>
          </a:p>
          <a:p>
            <a:pPr algn="ctr">
              <a:lnSpc>
                <a:spcPct val="150000"/>
              </a:lnSpc>
              <a:tabLst>
                <a:tab pos="457200" algn="l"/>
              </a:tabLst>
            </a:pPr>
            <a:r>
              <a:rPr lang="ar-SA" sz="2800" b="1" dirty="0"/>
              <a:t>1- نقل التراث الإنساني </a:t>
            </a:r>
            <a:endParaRPr lang="en-US" sz="2800" b="1" dirty="0"/>
          </a:p>
          <a:p>
            <a:pPr algn="ctr">
              <a:lnSpc>
                <a:spcPct val="150000"/>
              </a:lnSpc>
              <a:tabLst>
                <a:tab pos="457200" algn="l"/>
              </a:tabLst>
            </a:pPr>
            <a:r>
              <a:rPr lang="ar-SA" sz="2800" b="1" dirty="0"/>
              <a:t>2- الاهتمام بالجانب المعرفي للمتعلم .</a:t>
            </a:r>
            <a:endParaRPr lang="en-US" sz="2800" b="1" dirty="0"/>
          </a:p>
          <a:p>
            <a:pPr algn="ctr">
              <a:lnSpc>
                <a:spcPct val="150000"/>
              </a:lnSpc>
              <a:tabLst>
                <a:tab pos="457200" algn="l"/>
              </a:tabLst>
            </a:pPr>
            <a:r>
              <a:rPr lang="ar-SA" sz="2800" b="1" dirty="0"/>
              <a:t>3- إهمال الجوانب المهارية والوجدانية.</a:t>
            </a:r>
            <a:endParaRPr lang="en-US" sz="2800" b="1" dirty="0"/>
          </a:p>
          <a:p>
            <a:pPr algn="ctr">
              <a:lnSpc>
                <a:spcPct val="150000"/>
              </a:lnSpc>
              <a:tabLst>
                <a:tab pos="457200" algn="l"/>
              </a:tabLst>
            </a:pPr>
            <a:r>
              <a:rPr lang="ar-SA" sz="2800" b="1" dirty="0"/>
              <a:t>4- إهمال الأنشطة المدرسية كالتجريب والرحلات .</a:t>
            </a:r>
            <a:endParaRPr lang="en-US" sz="2800" b="1" dirty="0"/>
          </a:p>
          <a:p>
            <a:pPr algn="ctr">
              <a:lnSpc>
                <a:spcPct val="150000"/>
              </a:lnSpc>
              <a:tabLst>
                <a:tab pos="457200" algn="l"/>
              </a:tabLst>
            </a:pPr>
            <a:r>
              <a:rPr lang="ar-SA" sz="2800" b="1" dirty="0"/>
              <a:t>5- عدم مراعاة ميول المتعلمين وحاجاتهم ومشكلاتهم والفروق الفردية بينهم .</a:t>
            </a:r>
            <a:endParaRPr lang="en-US" sz="2800" b="1" dirty="0"/>
          </a:p>
          <a:p>
            <a:pPr algn="ctr">
              <a:lnSpc>
                <a:spcPct val="150000"/>
              </a:lnSpc>
              <a:tabLst>
                <a:tab pos="457200" algn="l"/>
              </a:tabLst>
            </a:pPr>
            <a:r>
              <a:rPr lang="ar-SA" sz="2800" b="1" dirty="0"/>
              <a:t>6- إقامة حواجز بين العلم الواحد.</a:t>
            </a:r>
            <a:endParaRPr lang="en-US" sz="2800" b="1" dirty="0"/>
          </a:p>
          <a:p>
            <a:pPr algn="ctr">
              <a:tabLst>
                <a:tab pos="457200" algn="l"/>
              </a:tabLst>
            </a:pPr>
            <a:r>
              <a:rPr lang="ar-SA" sz="2800" b="1" dirty="0"/>
              <a:t/>
            </a:r>
            <a:br>
              <a:rPr lang="ar-SA" sz="2800" b="1" dirty="0"/>
            </a:br>
            <a:r>
              <a:rPr lang="ar-SA" sz="2800" b="1" dirty="0"/>
              <a:t> </a:t>
            </a:r>
            <a:endParaRPr lang="en-US" sz="2800" b="1" dirty="0"/>
          </a:p>
          <a:p>
            <a:pPr algn="ctr" rtl="0" eaLnBrk="0" hangingPunct="0">
              <a:tabLst>
                <a:tab pos="457200" algn="l"/>
              </a:tabLst>
            </a:pPr>
            <a:endParaRPr lang="en-US" b="1" dirty="0"/>
          </a:p>
        </p:txBody>
      </p:sp>
      <p:pic>
        <p:nvPicPr>
          <p:cNvPr id="11269" name="Picture 5" descr="C:\Users\sony\AppData\Local\Microsoft\Windows\Temporary Internet Files\Content.IE5\YJJFIRH2\MC900240789[1].wmf"/>
          <p:cNvPicPr>
            <a:picLocks noChangeAspect="1" noChangeArrowheads="1"/>
          </p:cNvPicPr>
          <p:nvPr/>
        </p:nvPicPr>
        <p:blipFill>
          <a:blip r:embed="rId2" cstate="print"/>
          <a:srcRect/>
          <a:stretch>
            <a:fillRect/>
          </a:stretch>
        </p:blipFill>
        <p:spPr bwMode="auto">
          <a:xfrm>
            <a:off x="395536" y="4941168"/>
            <a:ext cx="2160240" cy="1656184"/>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1">
                                            <p:txEl>
                                              <p:pRg st="1" end="1"/>
                                            </p:txEl>
                                          </p:spTgt>
                                        </p:tgtEl>
                                        <p:attrNameLst>
                                          <p:attrName>style.visibility</p:attrName>
                                        </p:attrNameLst>
                                      </p:cBhvr>
                                      <p:to>
                                        <p:strVal val="visible"/>
                                      </p:to>
                                    </p:set>
                                    <p:animEffect transition="in" filter="blinds(horizontal)">
                                      <p:cBhvr>
                                        <p:cTn id="7" dur="500"/>
                                        <p:tgtEl>
                                          <p:spTgt spid="92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221">
                                            <p:txEl>
                                              <p:pRg st="4" end="4"/>
                                            </p:txEl>
                                          </p:spTgt>
                                        </p:tgtEl>
                                        <p:attrNameLst>
                                          <p:attrName>style.visibility</p:attrName>
                                        </p:attrNameLst>
                                      </p:cBhvr>
                                      <p:to>
                                        <p:strVal val="visible"/>
                                      </p:to>
                                    </p:set>
                                    <p:animEffect transition="in" filter="wipe(down)">
                                      <p:cBhvr>
                                        <p:cTn id="12" dur="580">
                                          <p:stCondLst>
                                            <p:cond delay="0"/>
                                          </p:stCondLst>
                                        </p:cTn>
                                        <p:tgtEl>
                                          <p:spTgt spid="9221">
                                            <p:txEl>
                                              <p:pRg st="4" end="4"/>
                                            </p:txEl>
                                          </p:spTgt>
                                        </p:tgtEl>
                                      </p:cBhvr>
                                    </p:animEffect>
                                    <p:anim calcmode="lin" valueType="num">
                                      <p:cBhvr>
                                        <p:cTn id="13" dur="1822" tmFilter="0,0; 0.14,0.36; 0.43,0.73; 0.71,0.91; 1.0,1.0">
                                          <p:stCondLst>
                                            <p:cond delay="0"/>
                                          </p:stCondLst>
                                        </p:cTn>
                                        <p:tgtEl>
                                          <p:spTgt spid="9221">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221">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221">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221">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221">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9221">
                                            <p:txEl>
                                              <p:pRg st="4" end="4"/>
                                            </p:txEl>
                                          </p:spTgt>
                                        </p:tgtEl>
                                      </p:cBhvr>
                                      <p:to x="100000" y="60000"/>
                                    </p:animScale>
                                    <p:animScale>
                                      <p:cBhvr>
                                        <p:cTn id="19" dur="166" decel="50000">
                                          <p:stCondLst>
                                            <p:cond delay="676"/>
                                          </p:stCondLst>
                                        </p:cTn>
                                        <p:tgtEl>
                                          <p:spTgt spid="9221">
                                            <p:txEl>
                                              <p:pRg st="4" end="4"/>
                                            </p:txEl>
                                          </p:spTgt>
                                        </p:tgtEl>
                                      </p:cBhvr>
                                      <p:to x="100000" y="100000"/>
                                    </p:animScale>
                                    <p:animScale>
                                      <p:cBhvr>
                                        <p:cTn id="20" dur="26">
                                          <p:stCondLst>
                                            <p:cond delay="1312"/>
                                          </p:stCondLst>
                                        </p:cTn>
                                        <p:tgtEl>
                                          <p:spTgt spid="9221">
                                            <p:txEl>
                                              <p:pRg st="4" end="4"/>
                                            </p:txEl>
                                          </p:spTgt>
                                        </p:tgtEl>
                                      </p:cBhvr>
                                      <p:to x="100000" y="80000"/>
                                    </p:animScale>
                                    <p:animScale>
                                      <p:cBhvr>
                                        <p:cTn id="21" dur="166" decel="50000">
                                          <p:stCondLst>
                                            <p:cond delay="1338"/>
                                          </p:stCondLst>
                                        </p:cTn>
                                        <p:tgtEl>
                                          <p:spTgt spid="9221">
                                            <p:txEl>
                                              <p:pRg st="4" end="4"/>
                                            </p:txEl>
                                          </p:spTgt>
                                        </p:tgtEl>
                                      </p:cBhvr>
                                      <p:to x="100000" y="100000"/>
                                    </p:animScale>
                                    <p:animScale>
                                      <p:cBhvr>
                                        <p:cTn id="22" dur="26">
                                          <p:stCondLst>
                                            <p:cond delay="1642"/>
                                          </p:stCondLst>
                                        </p:cTn>
                                        <p:tgtEl>
                                          <p:spTgt spid="9221">
                                            <p:txEl>
                                              <p:pRg st="4" end="4"/>
                                            </p:txEl>
                                          </p:spTgt>
                                        </p:tgtEl>
                                      </p:cBhvr>
                                      <p:to x="100000" y="90000"/>
                                    </p:animScale>
                                    <p:animScale>
                                      <p:cBhvr>
                                        <p:cTn id="23" dur="166" decel="50000">
                                          <p:stCondLst>
                                            <p:cond delay="1668"/>
                                          </p:stCondLst>
                                        </p:cTn>
                                        <p:tgtEl>
                                          <p:spTgt spid="9221">
                                            <p:txEl>
                                              <p:pRg st="4" end="4"/>
                                            </p:txEl>
                                          </p:spTgt>
                                        </p:tgtEl>
                                      </p:cBhvr>
                                      <p:to x="100000" y="100000"/>
                                    </p:animScale>
                                    <p:animScale>
                                      <p:cBhvr>
                                        <p:cTn id="24" dur="26">
                                          <p:stCondLst>
                                            <p:cond delay="1808"/>
                                          </p:stCondLst>
                                        </p:cTn>
                                        <p:tgtEl>
                                          <p:spTgt spid="9221">
                                            <p:txEl>
                                              <p:pRg st="4" end="4"/>
                                            </p:txEl>
                                          </p:spTgt>
                                        </p:tgtEl>
                                      </p:cBhvr>
                                      <p:to x="100000" y="95000"/>
                                    </p:animScale>
                                    <p:animScale>
                                      <p:cBhvr>
                                        <p:cTn id="25" dur="166" decel="50000">
                                          <p:stCondLst>
                                            <p:cond delay="1834"/>
                                          </p:stCondLst>
                                        </p:cTn>
                                        <p:tgtEl>
                                          <p:spTgt spid="9221">
                                            <p:txEl>
                                              <p:pRg st="4" end="4"/>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221">
                                            <p:txEl>
                                              <p:pRg st="5" end="5"/>
                                            </p:txEl>
                                          </p:spTgt>
                                        </p:tgtEl>
                                        <p:attrNameLst>
                                          <p:attrName>style.visibility</p:attrName>
                                        </p:attrNameLst>
                                      </p:cBhvr>
                                      <p:to>
                                        <p:strVal val="visible"/>
                                      </p:to>
                                    </p:set>
                                    <p:animEffect transition="in" filter="wipe(down)">
                                      <p:cBhvr>
                                        <p:cTn id="30" dur="580">
                                          <p:stCondLst>
                                            <p:cond delay="0"/>
                                          </p:stCondLst>
                                        </p:cTn>
                                        <p:tgtEl>
                                          <p:spTgt spid="9221">
                                            <p:txEl>
                                              <p:pRg st="5" end="5"/>
                                            </p:txEl>
                                          </p:spTgt>
                                        </p:tgtEl>
                                      </p:cBhvr>
                                    </p:animEffect>
                                    <p:anim calcmode="lin" valueType="num">
                                      <p:cBhvr>
                                        <p:cTn id="31" dur="1822" tmFilter="0,0; 0.14,0.36; 0.43,0.73; 0.71,0.91; 1.0,1.0">
                                          <p:stCondLst>
                                            <p:cond delay="0"/>
                                          </p:stCondLst>
                                        </p:cTn>
                                        <p:tgtEl>
                                          <p:spTgt spid="9221">
                                            <p:txEl>
                                              <p:pRg st="5" end="5"/>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221">
                                            <p:txEl>
                                              <p:pRg st="5" end="5"/>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221">
                                            <p:txEl>
                                              <p:pRg st="5" end="5"/>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221">
                                            <p:txEl>
                                              <p:pRg st="5" end="5"/>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221">
                                            <p:txEl>
                                              <p:pRg st="5" end="5"/>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9221">
                                            <p:txEl>
                                              <p:pRg st="5" end="5"/>
                                            </p:txEl>
                                          </p:spTgt>
                                        </p:tgtEl>
                                      </p:cBhvr>
                                      <p:to x="100000" y="60000"/>
                                    </p:animScale>
                                    <p:animScale>
                                      <p:cBhvr>
                                        <p:cTn id="37" dur="166" decel="50000">
                                          <p:stCondLst>
                                            <p:cond delay="676"/>
                                          </p:stCondLst>
                                        </p:cTn>
                                        <p:tgtEl>
                                          <p:spTgt spid="9221">
                                            <p:txEl>
                                              <p:pRg st="5" end="5"/>
                                            </p:txEl>
                                          </p:spTgt>
                                        </p:tgtEl>
                                      </p:cBhvr>
                                      <p:to x="100000" y="100000"/>
                                    </p:animScale>
                                    <p:animScale>
                                      <p:cBhvr>
                                        <p:cTn id="38" dur="26">
                                          <p:stCondLst>
                                            <p:cond delay="1312"/>
                                          </p:stCondLst>
                                        </p:cTn>
                                        <p:tgtEl>
                                          <p:spTgt spid="9221">
                                            <p:txEl>
                                              <p:pRg st="5" end="5"/>
                                            </p:txEl>
                                          </p:spTgt>
                                        </p:tgtEl>
                                      </p:cBhvr>
                                      <p:to x="100000" y="80000"/>
                                    </p:animScale>
                                    <p:animScale>
                                      <p:cBhvr>
                                        <p:cTn id="39" dur="166" decel="50000">
                                          <p:stCondLst>
                                            <p:cond delay="1338"/>
                                          </p:stCondLst>
                                        </p:cTn>
                                        <p:tgtEl>
                                          <p:spTgt spid="9221">
                                            <p:txEl>
                                              <p:pRg st="5" end="5"/>
                                            </p:txEl>
                                          </p:spTgt>
                                        </p:tgtEl>
                                      </p:cBhvr>
                                      <p:to x="100000" y="100000"/>
                                    </p:animScale>
                                    <p:animScale>
                                      <p:cBhvr>
                                        <p:cTn id="40" dur="26">
                                          <p:stCondLst>
                                            <p:cond delay="1642"/>
                                          </p:stCondLst>
                                        </p:cTn>
                                        <p:tgtEl>
                                          <p:spTgt spid="9221">
                                            <p:txEl>
                                              <p:pRg st="5" end="5"/>
                                            </p:txEl>
                                          </p:spTgt>
                                        </p:tgtEl>
                                      </p:cBhvr>
                                      <p:to x="100000" y="90000"/>
                                    </p:animScale>
                                    <p:animScale>
                                      <p:cBhvr>
                                        <p:cTn id="41" dur="166" decel="50000">
                                          <p:stCondLst>
                                            <p:cond delay="1668"/>
                                          </p:stCondLst>
                                        </p:cTn>
                                        <p:tgtEl>
                                          <p:spTgt spid="9221">
                                            <p:txEl>
                                              <p:pRg st="5" end="5"/>
                                            </p:txEl>
                                          </p:spTgt>
                                        </p:tgtEl>
                                      </p:cBhvr>
                                      <p:to x="100000" y="100000"/>
                                    </p:animScale>
                                    <p:animScale>
                                      <p:cBhvr>
                                        <p:cTn id="42" dur="26">
                                          <p:stCondLst>
                                            <p:cond delay="1808"/>
                                          </p:stCondLst>
                                        </p:cTn>
                                        <p:tgtEl>
                                          <p:spTgt spid="9221">
                                            <p:txEl>
                                              <p:pRg st="5" end="5"/>
                                            </p:txEl>
                                          </p:spTgt>
                                        </p:tgtEl>
                                      </p:cBhvr>
                                      <p:to x="100000" y="95000"/>
                                    </p:animScale>
                                    <p:animScale>
                                      <p:cBhvr>
                                        <p:cTn id="43" dur="166" decel="50000">
                                          <p:stCondLst>
                                            <p:cond delay="1834"/>
                                          </p:stCondLst>
                                        </p:cTn>
                                        <p:tgtEl>
                                          <p:spTgt spid="9221">
                                            <p:txEl>
                                              <p:pRg st="5" end="5"/>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9221">
                                            <p:txEl>
                                              <p:pRg st="6" end="6"/>
                                            </p:txEl>
                                          </p:spTgt>
                                        </p:tgtEl>
                                        <p:attrNameLst>
                                          <p:attrName>style.visibility</p:attrName>
                                        </p:attrNameLst>
                                      </p:cBhvr>
                                      <p:to>
                                        <p:strVal val="visible"/>
                                      </p:to>
                                    </p:set>
                                    <p:animEffect transition="in" filter="wipe(down)">
                                      <p:cBhvr>
                                        <p:cTn id="48" dur="580">
                                          <p:stCondLst>
                                            <p:cond delay="0"/>
                                          </p:stCondLst>
                                        </p:cTn>
                                        <p:tgtEl>
                                          <p:spTgt spid="9221">
                                            <p:txEl>
                                              <p:pRg st="6" end="6"/>
                                            </p:txEl>
                                          </p:spTgt>
                                        </p:tgtEl>
                                      </p:cBhvr>
                                    </p:animEffect>
                                    <p:anim calcmode="lin" valueType="num">
                                      <p:cBhvr>
                                        <p:cTn id="49" dur="1822" tmFilter="0,0; 0.14,0.36; 0.43,0.73; 0.71,0.91; 1.0,1.0">
                                          <p:stCondLst>
                                            <p:cond delay="0"/>
                                          </p:stCondLst>
                                        </p:cTn>
                                        <p:tgtEl>
                                          <p:spTgt spid="9221">
                                            <p:txEl>
                                              <p:pRg st="6" end="6"/>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221">
                                            <p:txEl>
                                              <p:pRg st="6" end="6"/>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221">
                                            <p:txEl>
                                              <p:pRg st="6" end="6"/>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221">
                                            <p:txEl>
                                              <p:pRg st="6" end="6"/>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221">
                                            <p:txEl>
                                              <p:pRg st="6" end="6"/>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9221">
                                            <p:txEl>
                                              <p:pRg st="6" end="6"/>
                                            </p:txEl>
                                          </p:spTgt>
                                        </p:tgtEl>
                                      </p:cBhvr>
                                      <p:to x="100000" y="60000"/>
                                    </p:animScale>
                                    <p:animScale>
                                      <p:cBhvr>
                                        <p:cTn id="55" dur="166" decel="50000">
                                          <p:stCondLst>
                                            <p:cond delay="676"/>
                                          </p:stCondLst>
                                        </p:cTn>
                                        <p:tgtEl>
                                          <p:spTgt spid="9221">
                                            <p:txEl>
                                              <p:pRg st="6" end="6"/>
                                            </p:txEl>
                                          </p:spTgt>
                                        </p:tgtEl>
                                      </p:cBhvr>
                                      <p:to x="100000" y="100000"/>
                                    </p:animScale>
                                    <p:animScale>
                                      <p:cBhvr>
                                        <p:cTn id="56" dur="26">
                                          <p:stCondLst>
                                            <p:cond delay="1312"/>
                                          </p:stCondLst>
                                        </p:cTn>
                                        <p:tgtEl>
                                          <p:spTgt spid="9221">
                                            <p:txEl>
                                              <p:pRg st="6" end="6"/>
                                            </p:txEl>
                                          </p:spTgt>
                                        </p:tgtEl>
                                      </p:cBhvr>
                                      <p:to x="100000" y="80000"/>
                                    </p:animScale>
                                    <p:animScale>
                                      <p:cBhvr>
                                        <p:cTn id="57" dur="166" decel="50000">
                                          <p:stCondLst>
                                            <p:cond delay="1338"/>
                                          </p:stCondLst>
                                        </p:cTn>
                                        <p:tgtEl>
                                          <p:spTgt spid="9221">
                                            <p:txEl>
                                              <p:pRg st="6" end="6"/>
                                            </p:txEl>
                                          </p:spTgt>
                                        </p:tgtEl>
                                      </p:cBhvr>
                                      <p:to x="100000" y="100000"/>
                                    </p:animScale>
                                    <p:animScale>
                                      <p:cBhvr>
                                        <p:cTn id="58" dur="26">
                                          <p:stCondLst>
                                            <p:cond delay="1642"/>
                                          </p:stCondLst>
                                        </p:cTn>
                                        <p:tgtEl>
                                          <p:spTgt spid="9221">
                                            <p:txEl>
                                              <p:pRg st="6" end="6"/>
                                            </p:txEl>
                                          </p:spTgt>
                                        </p:tgtEl>
                                      </p:cBhvr>
                                      <p:to x="100000" y="90000"/>
                                    </p:animScale>
                                    <p:animScale>
                                      <p:cBhvr>
                                        <p:cTn id="59" dur="166" decel="50000">
                                          <p:stCondLst>
                                            <p:cond delay="1668"/>
                                          </p:stCondLst>
                                        </p:cTn>
                                        <p:tgtEl>
                                          <p:spTgt spid="9221">
                                            <p:txEl>
                                              <p:pRg st="6" end="6"/>
                                            </p:txEl>
                                          </p:spTgt>
                                        </p:tgtEl>
                                      </p:cBhvr>
                                      <p:to x="100000" y="100000"/>
                                    </p:animScale>
                                    <p:animScale>
                                      <p:cBhvr>
                                        <p:cTn id="60" dur="26">
                                          <p:stCondLst>
                                            <p:cond delay="1808"/>
                                          </p:stCondLst>
                                        </p:cTn>
                                        <p:tgtEl>
                                          <p:spTgt spid="9221">
                                            <p:txEl>
                                              <p:pRg st="6" end="6"/>
                                            </p:txEl>
                                          </p:spTgt>
                                        </p:tgtEl>
                                      </p:cBhvr>
                                      <p:to x="100000" y="95000"/>
                                    </p:animScale>
                                    <p:animScale>
                                      <p:cBhvr>
                                        <p:cTn id="61" dur="166" decel="50000">
                                          <p:stCondLst>
                                            <p:cond delay="1834"/>
                                          </p:stCondLst>
                                        </p:cTn>
                                        <p:tgtEl>
                                          <p:spTgt spid="9221">
                                            <p:txEl>
                                              <p:pRg st="6" end="6"/>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9221">
                                            <p:txEl>
                                              <p:pRg st="7" end="7"/>
                                            </p:txEl>
                                          </p:spTgt>
                                        </p:tgtEl>
                                        <p:attrNameLst>
                                          <p:attrName>style.visibility</p:attrName>
                                        </p:attrNameLst>
                                      </p:cBhvr>
                                      <p:to>
                                        <p:strVal val="visible"/>
                                      </p:to>
                                    </p:set>
                                    <p:animEffect transition="in" filter="wipe(down)">
                                      <p:cBhvr>
                                        <p:cTn id="66" dur="580">
                                          <p:stCondLst>
                                            <p:cond delay="0"/>
                                          </p:stCondLst>
                                        </p:cTn>
                                        <p:tgtEl>
                                          <p:spTgt spid="9221">
                                            <p:txEl>
                                              <p:pRg st="7" end="7"/>
                                            </p:txEl>
                                          </p:spTgt>
                                        </p:tgtEl>
                                      </p:cBhvr>
                                    </p:animEffect>
                                    <p:anim calcmode="lin" valueType="num">
                                      <p:cBhvr>
                                        <p:cTn id="67" dur="1822" tmFilter="0,0; 0.14,0.36; 0.43,0.73; 0.71,0.91; 1.0,1.0">
                                          <p:stCondLst>
                                            <p:cond delay="0"/>
                                          </p:stCondLst>
                                        </p:cTn>
                                        <p:tgtEl>
                                          <p:spTgt spid="9221">
                                            <p:txEl>
                                              <p:pRg st="7" end="7"/>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9221">
                                            <p:txEl>
                                              <p:pRg st="7" end="7"/>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9221">
                                            <p:txEl>
                                              <p:pRg st="7" end="7"/>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9221">
                                            <p:txEl>
                                              <p:pRg st="7" end="7"/>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9221">
                                            <p:txEl>
                                              <p:pRg st="7" end="7"/>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9221">
                                            <p:txEl>
                                              <p:pRg st="7" end="7"/>
                                            </p:txEl>
                                          </p:spTgt>
                                        </p:tgtEl>
                                      </p:cBhvr>
                                      <p:to x="100000" y="60000"/>
                                    </p:animScale>
                                    <p:animScale>
                                      <p:cBhvr>
                                        <p:cTn id="73" dur="166" decel="50000">
                                          <p:stCondLst>
                                            <p:cond delay="676"/>
                                          </p:stCondLst>
                                        </p:cTn>
                                        <p:tgtEl>
                                          <p:spTgt spid="9221">
                                            <p:txEl>
                                              <p:pRg st="7" end="7"/>
                                            </p:txEl>
                                          </p:spTgt>
                                        </p:tgtEl>
                                      </p:cBhvr>
                                      <p:to x="100000" y="100000"/>
                                    </p:animScale>
                                    <p:animScale>
                                      <p:cBhvr>
                                        <p:cTn id="74" dur="26">
                                          <p:stCondLst>
                                            <p:cond delay="1312"/>
                                          </p:stCondLst>
                                        </p:cTn>
                                        <p:tgtEl>
                                          <p:spTgt spid="9221">
                                            <p:txEl>
                                              <p:pRg st="7" end="7"/>
                                            </p:txEl>
                                          </p:spTgt>
                                        </p:tgtEl>
                                      </p:cBhvr>
                                      <p:to x="100000" y="80000"/>
                                    </p:animScale>
                                    <p:animScale>
                                      <p:cBhvr>
                                        <p:cTn id="75" dur="166" decel="50000">
                                          <p:stCondLst>
                                            <p:cond delay="1338"/>
                                          </p:stCondLst>
                                        </p:cTn>
                                        <p:tgtEl>
                                          <p:spTgt spid="9221">
                                            <p:txEl>
                                              <p:pRg st="7" end="7"/>
                                            </p:txEl>
                                          </p:spTgt>
                                        </p:tgtEl>
                                      </p:cBhvr>
                                      <p:to x="100000" y="100000"/>
                                    </p:animScale>
                                    <p:animScale>
                                      <p:cBhvr>
                                        <p:cTn id="76" dur="26">
                                          <p:stCondLst>
                                            <p:cond delay="1642"/>
                                          </p:stCondLst>
                                        </p:cTn>
                                        <p:tgtEl>
                                          <p:spTgt spid="9221">
                                            <p:txEl>
                                              <p:pRg st="7" end="7"/>
                                            </p:txEl>
                                          </p:spTgt>
                                        </p:tgtEl>
                                      </p:cBhvr>
                                      <p:to x="100000" y="90000"/>
                                    </p:animScale>
                                    <p:animScale>
                                      <p:cBhvr>
                                        <p:cTn id="77" dur="166" decel="50000">
                                          <p:stCondLst>
                                            <p:cond delay="1668"/>
                                          </p:stCondLst>
                                        </p:cTn>
                                        <p:tgtEl>
                                          <p:spTgt spid="9221">
                                            <p:txEl>
                                              <p:pRg st="7" end="7"/>
                                            </p:txEl>
                                          </p:spTgt>
                                        </p:tgtEl>
                                      </p:cBhvr>
                                      <p:to x="100000" y="100000"/>
                                    </p:animScale>
                                    <p:animScale>
                                      <p:cBhvr>
                                        <p:cTn id="78" dur="26">
                                          <p:stCondLst>
                                            <p:cond delay="1808"/>
                                          </p:stCondLst>
                                        </p:cTn>
                                        <p:tgtEl>
                                          <p:spTgt spid="9221">
                                            <p:txEl>
                                              <p:pRg st="7" end="7"/>
                                            </p:txEl>
                                          </p:spTgt>
                                        </p:tgtEl>
                                      </p:cBhvr>
                                      <p:to x="100000" y="95000"/>
                                    </p:animScale>
                                    <p:animScale>
                                      <p:cBhvr>
                                        <p:cTn id="79" dur="166" decel="50000">
                                          <p:stCondLst>
                                            <p:cond delay="1834"/>
                                          </p:stCondLst>
                                        </p:cTn>
                                        <p:tgtEl>
                                          <p:spTgt spid="9221">
                                            <p:txEl>
                                              <p:pRg st="7" end="7"/>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9221">
                                            <p:txEl>
                                              <p:pRg st="8" end="8"/>
                                            </p:txEl>
                                          </p:spTgt>
                                        </p:tgtEl>
                                        <p:attrNameLst>
                                          <p:attrName>style.visibility</p:attrName>
                                        </p:attrNameLst>
                                      </p:cBhvr>
                                      <p:to>
                                        <p:strVal val="visible"/>
                                      </p:to>
                                    </p:set>
                                    <p:animEffect transition="in" filter="wipe(down)">
                                      <p:cBhvr>
                                        <p:cTn id="84" dur="580">
                                          <p:stCondLst>
                                            <p:cond delay="0"/>
                                          </p:stCondLst>
                                        </p:cTn>
                                        <p:tgtEl>
                                          <p:spTgt spid="9221">
                                            <p:txEl>
                                              <p:pRg st="8" end="8"/>
                                            </p:txEl>
                                          </p:spTgt>
                                        </p:tgtEl>
                                      </p:cBhvr>
                                    </p:animEffect>
                                    <p:anim calcmode="lin" valueType="num">
                                      <p:cBhvr>
                                        <p:cTn id="85" dur="1822" tmFilter="0,0; 0.14,0.36; 0.43,0.73; 0.71,0.91; 1.0,1.0">
                                          <p:stCondLst>
                                            <p:cond delay="0"/>
                                          </p:stCondLst>
                                        </p:cTn>
                                        <p:tgtEl>
                                          <p:spTgt spid="9221">
                                            <p:txEl>
                                              <p:pRg st="8" end="8"/>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9221">
                                            <p:txEl>
                                              <p:pRg st="8" end="8"/>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9221">
                                            <p:txEl>
                                              <p:pRg st="8" end="8"/>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9221">
                                            <p:txEl>
                                              <p:pRg st="8" end="8"/>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9221">
                                            <p:txEl>
                                              <p:pRg st="8" end="8"/>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9221">
                                            <p:txEl>
                                              <p:pRg st="8" end="8"/>
                                            </p:txEl>
                                          </p:spTgt>
                                        </p:tgtEl>
                                      </p:cBhvr>
                                      <p:to x="100000" y="60000"/>
                                    </p:animScale>
                                    <p:animScale>
                                      <p:cBhvr>
                                        <p:cTn id="91" dur="166" decel="50000">
                                          <p:stCondLst>
                                            <p:cond delay="676"/>
                                          </p:stCondLst>
                                        </p:cTn>
                                        <p:tgtEl>
                                          <p:spTgt spid="9221">
                                            <p:txEl>
                                              <p:pRg st="8" end="8"/>
                                            </p:txEl>
                                          </p:spTgt>
                                        </p:tgtEl>
                                      </p:cBhvr>
                                      <p:to x="100000" y="100000"/>
                                    </p:animScale>
                                    <p:animScale>
                                      <p:cBhvr>
                                        <p:cTn id="92" dur="26">
                                          <p:stCondLst>
                                            <p:cond delay="1312"/>
                                          </p:stCondLst>
                                        </p:cTn>
                                        <p:tgtEl>
                                          <p:spTgt spid="9221">
                                            <p:txEl>
                                              <p:pRg st="8" end="8"/>
                                            </p:txEl>
                                          </p:spTgt>
                                        </p:tgtEl>
                                      </p:cBhvr>
                                      <p:to x="100000" y="80000"/>
                                    </p:animScale>
                                    <p:animScale>
                                      <p:cBhvr>
                                        <p:cTn id="93" dur="166" decel="50000">
                                          <p:stCondLst>
                                            <p:cond delay="1338"/>
                                          </p:stCondLst>
                                        </p:cTn>
                                        <p:tgtEl>
                                          <p:spTgt spid="9221">
                                            <p:txEl>
                                              <p:pRg st="8" end="8"/>
                                            </p:txEl>
                                          </p:spTgt>
                                        </p:tgtEl>
                                      </p:cBhvr>
                                      <p:to x="100000" y="100000"/>
                                    </p:animScale>
                                    <p:animScale>
                                      <p:cBhvr>
                                        <p:cTn id="94" dur="26">
                                          <p:stCondLst>
                                            <p:cond delay="1642"/>
                                          </p:stCondLst>
                                        </p:cTn>
                                        <p:tgtEl>
                                          <p:spTgt spid="9221">
                                            <p:txEl>
                                              <p:pRg st="8" end="8"/>
                                            </p:txEl>
                                          </p:spTgt>
                                        </p:tgtEl>
                                      </p:cBhvr>
                                      <p:to x="100000" y="90000"/>
                                    </p:animScale>
                                    <p:animScale>
                                      <p:cBhvr>
                                        <p:cTn id="95" dur="166" decel="50000">
                                          <p:stCondLst>
                                            <p:cond delay="1668"/>
                                          </p:stCondLst>
                                        </p:cTn>
                                        <p:tgtEl>
                                          <p:spTgt spid="9221">
                                            <p:txEl>
                                              <p:pRg st="8" end="8"/>
                                            </p:txEl>
                                          </p:spTgt>
                                        </p:tgtEl>
                                      </p:cBhvr>
                                      <p:to x="100000" y="100000"/>
                                    </p:animScale>
                                    <p:animScale>
                                      <p:cBhvr>
                                        <p:cTn id="96" dur="26">
                                          <p:stCondLst>
                                            <p:cond delay="1808"/>
                                          </p:stCondLst>
                                        </p:cTn>
                                        <p:tgtEl>
                                          <p:spTgt spid="9221">
                                            <p:txEl>
                                              <p:pRg st="8" end="8"/>
                                            </p:txEl>
                                          </p:spTgt>
                                        </p:tgtEl>
                                      </p:cBhvr>
                                      <p:to x="100000" y="95000"/>
                                    </p:animScale>
                                    <p:animScale>
                                      <p:cBhvr>
                                        <p:cTn id="97" dur="166" decel="50000">
                                          <p:stCondLst>
                                            <p:cond delay="1834"/>
                                          </p:stCondLst>
                                        </p:cTn>
                                        <p:tgtEl>
                                          <p:spTgt spid="9221">
                                            <p:txEl>
                                              <p:pRg st="8" end="8"/>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9221">
                                            <p:txEl>
                                              <p:pRg st="9" end="9"/>
                                            </p:txEl>
                                          </p:spTgt>
                                        </p:tgtEl>
                                        <p:attrNameLst>
                                          <p:attrName>style.visibility</p:attrName>
                                        </p:attrNameLst>
                                      </p:cBhvr>
                                      <p:to>
                                        <p:strVal val="visible"/>
                                      </p:to>
                                    </p:set>
                                    <p:animEffect transition="in" filter="wipe(down)">
                                      <p:cBhvr>
                                        <p:cTn id="102" dur="580">
                                          <p:stCondLst>
                                            <p:cond delay="0"/>
                                          </p:stCondLst>
                                        </p:cTn>
                                        <p:tgtEl>
                                          <p:spTgt spid="9221">
                                            <p:txEl>
                                              <p:pRg st="9" end="9"/>
                                            </p:txEl>
                                          </p:spTgt>
                                        </p:tgtEl>
                                      </p:cBhvr>
                                    </p:animEffect>
                                    <p:anim calcmode="lin" valueType="num">
                                      <p:cBhvr>
                                        <p:cTn id="103" dur="1822" tmFilter="0,0; 0.14,0.36; 0.43,0.73; 0.71,0.91; 1.0,1.0">
                                          <p:stCondLst>
                                            <p:cond delay="0"/>
                                          </p:stCondLst>
                                        </p:cTn>
                                        <p:tgtEl>
                                          <p:spTgt spid="9221">
                                            <p:txEl>
                                              <p:pRg st="9" end="9"/>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9221">
                                            <p:txEl>
                                              <p:pRg st="9" end="9"/>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9221">
                                            <p:txEl>
                                              <p:pRg st="9" end="9"/>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9221">
                                            <p:txEl>
                                              <p:pRg st="9" end="9"/>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9221">
                                            <p:txEl>
                                              <p:pRg st="9" end="9"/>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9221">
                                            <p:txEl>
                                              <p:pRg st="9" end="9"/>
                                            </p:txEl>
                                          </p:spTgt>
                                        </p:tgtEl>
                                      </p:cBhvr>
                                      <p:to x="100000" y="60000"/>
                                    </p:animScale>
                                    <p:animScale>
                                      <p:cBhvr>
                                        <p:cTn id="109" dur="166" decel="50000">
                                          <p:stCondLst>
                                            <p:cond delay="676"/>
                                          </p:stCondLst>
                                        </p:cTn>
                                        <p:tgtEl>
                                          <p:spTgt spid="9221">
                                            <p:txEl>
                                              <p:pRg st="9" end="9"/>
                                            </p:txEl>
                                          </p:spTgt>
                                        </p:tgtEl>
                                      </p:cBhvr>
                                      <p:to x="100000" y="100000"/>
                                    </p:animScale>
                                    <p:animScale>
                                      <p:cBhvr>
                                        <p:cTn id="110" dur="26">
                                          <p:stCondLst>
                                            <p:cond delay="1312"/>
                                          </p:stCondLst>
                                        </p:cTn>
                                        <p:tgtEl>
                                          <p:spTgt spid="9221">
                                            <p:txEl>
                                              <p:pRg st="9" end="9"/>
                                            </p:txEl>
                                          </p:spTgt>
                                        </p:tgtEl>
                                      </p:cBhvr>
                                      <p:to x="100000" y="80000"/>
                                    </p:animScale>
                                    <p:animScale>
                                      <p:cBhvr>
                                        <p:cTn id="111" dur="166" decel="50000">
                                          <p:stCondLst>
                                            <p:cond delay="1338"/>
                                          </p:stCondLst>
                                        </p:cTn>
                                        <p:tgtEl>
                                          <p:spTgt spid="9221">
                                            <p:txEl>
                                              <p:pRg st="9" end="9"/>
                                            </p:txEl>
                                          </p:spTgt>
                                        </p:tgtEl>
                                      </p:cBhvr>
                                      <p:to x="100000" y="100000"/>
                                    </p:animScale>
                                    <p:animScale>
                                      <p:cBhvr>
                                        <p:cTn id="112" dur="26">
                                          <p:stCondLst>
                                            <p:cond delay="1642"/>
                                          </p:stCondLst>
                                        </p:cTn>
                                        <p:tgtEl>
                                          <p:spTgt spid="9221">
                                            <p:txEl>
                                              <p:pRg st="9" end="9"/>
                                            </p:txEl>
                                          </p:spTgt>
                                        </p:tgtEl>
                                      </p:cBhvr>
                                      <p:to x="100000" y="90000"/>
                                    </p:animScale>
                                    <p:animScale>
                                      <p:cBhvr>
                                        <p:cTn id="113" dur="166" decel="50000">
                                          <p:stCondLst>
                                            <p:cond delay="1668"/>
                                          </p:stCondLst>
                                        </p:cTn>
                                        <p:tgtEl>
                                          <p:spTgt spid="9221">
                                            <p:txEl>
                                              <p:pRg st="9" end="9"/>
                                            </p:txEl>
                                          </p:spTgt>
                                        </p:tgtEl>
                                      </p:cBhvr>
                                      <p:to x="100000" y="100000"/>
                                    </p:animScale>
                                    <p:animScale>
                                      <p:cBhvr>
                                        <p:cTn id="114" dur="26">
                                          <p:stCondLst>
                                            <p:cond delay="1808"/>
                                          </p:stCondLst>
                                        </p:cTn>
                                        <p:tgtEl>
                                          <p:spTgt spid="9221">
                                            <p:txEl>
                                              <p:pRg st="9" end="9"/>
                                            </p:txEl>
                                          </p:spTgt>
                                        </p:tgtEl>
                                      </p:cBhvr>
                                      <p:to x="100000" y="95000"/>
                                    </p:animScale>
                                    <p:animScale>
                                      <p:cBhvr>
                                        <p:cTn id="115" dur="166" decel="50000">
                                          <p:stCondLst>
                                            <p:cond delay="1834"/>
                                          </p:stCondLst>
                                        </p:cTn>
                                        <p:tgtEl>
                                          <p:spTgt spid="9221">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latin typeface="Arial" pitchFamily="34" charset="0"/>
                <a:cs typeface="Arial" pitchFamily="34" charset="0"/>
              </a:rPr>
              <a:t>الفلسفة التقدمية </a:t>
            </a:r>
            <a:r>
              <a:rPr lang="ar-SA" dirty="0" smtClean="0"/>
              <a:t>:</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 </a:t>
            </a:r>
            <a:r>
              <a:rPr lang="ar-SA" sz="2800" b="1" dirty="0" smtClean="0">
                <a:latin typeface="Arial" pitchFamily="34" charset="0"/>
                <a:cs typeface="Arial" pitchFamily="34" charset="0"/>
              </a:rPr>
              <a:t>نمت   هذه الفلسفة  وتطورت في  العصر الحديث في </a:t>
            </a:r>
            <a:r>
              <a:rPr lang="ar-SA" sz="2800" b="1" dirty="0" err="1" smtClean="0">
                <a:latin typeface="Arial" pitchFamily="34" charset="0"/>
                <a:cs typeface="Arial" pitchFamily="34" charset="0"/>
              </a:rPr>
              <a:t>امريكا</a:t>
            </a:r>
            <a:r>
              <a:rPr lang="ar-SA" sz="2800" b="1" dirty="0" smtClean="0">
                <a:latin typeface="Arial" pitchFamily="34" charset="0"/>
                <a:cs typeface="Arial" pitchFamily="34" charset="0"/>
              </a:rPr>
              <a:t>   وهي الفلسفة التي  </a:t>
            </a:r>
            <a:r>
              <a:rPr lang="ar-SA" sz="2800" b="1" dirty="0" err="1" smtClean="0">
                <a:latin typeface="Arial" pitchFamily="34" charset="0"/>
                <a:cs typeface="Arial" pitchFamily="34" charset="0"/>
              </a:rPr>
              <a:t>احدثت</a:t>
            </a:r>
            <a:r>
              <a:rPr lang="ar-SA" sz="2800" b="1" dirty="0" smtClean="0">
                <a:latin typeface="Arial" pitchFamily="34" charset="0"/>
                <a:cs typeface="Arial" pitchFamily="34" charset="0"/>
              </a:rPr>
              <a:t>  ثورة  كبرى في  مجال  التربية </a:t>
            </a:r>
          </a:p>
          <a:p>
            <a:pPr>
              <a:buNone/>
            </a:pPr>
            <a:endParaRPr lang="ar-SA" sz="2800" b="1" dirty="0" smtClean="0">
              <a:latin typeface="Arial" pitchFamily="34" charset="0"/>
              <a:cs typeface="Arial" pitchFamily="34" charset="0"/>
            </a:endParaRPr>
          </a:p>
          <a:p>
            <a:r>
              <a:rPr lang="ar-SA" sz="2800" b="1" dirty="0" smtClean="0">
                <a:latin typeface="Arial" pitchFamily="34" charset="0"/>
                <a:cs typeface="Arial" pitchFamily="34" charset="0"/>
              </a:rPr>
              <a:t>  وهي  تعارض  القول بأن عملية  نقل التراث  الثقافي  هي الوظيفة </a:t>
            </a:r>
            <a:r>
              <a:rPr lang="ar-SA" sz="2800" b="1" dirty="0" err="1" smtClean="0">
                <a:latin typeface="Arial" pitchFamily="34" charset="0"/>
                <a:cs typeface="Arial" pitchFamily="34" charset="0"/>
              </a:rPr>
              <a:t>الاساسية</a:t>
            </a:r>
            <a:r>
              <a:rPr lang="ar-SA" sz="2800" b="1" dirty="0" smtClean="0">
                <a:latin typeface="Arial" pitchFamily="34" charset="0"/>
                <a:cs typeface="Arial" pitchFamily="34" charset="0"/>
              </a:rPr>
              <a:t> للمدرسة. </a:t>
            </a:r>
          </a:p>
          <a:p>
            <a:endParaRPr lang="ar-SA" sz="2800" b="1" dirty="0" smtClean="0">
              <a:latin typeface="Arial" pitchFamily="34" charset="0"/>
              <a:cs typeface="Arial" pitchFamily="34" charset="0"/>
            </a:endParaRPr>
          </a:p>
          <a:p>
            <a:r>
              <a:rPr lang="ar-SA" sz="2800" b="1" dirty="0" smtClean="0">
                <a:latin typeface="Arial" pitchFamily="34" charset="0"/>
                <a:cs typeface="Arial" pitchFamily="34" charset="0"/>
              </a:rPr>
              <a:t> بل ترى  </a:t>
            </a:r>
            <a:r>
              <a:rPr lang="ar-SA" sz="2800" b="1" dirty="0" err="1" smtClean="0">
                <a:latin typeface="Arial" pitchFamily="34" charset="0"/>
                <a:cs typeface="Arial" pitchFamily="34" charset="0"/>
              </a:rPr>
              <a:t>ان</a:t>
            </a:r>
            <a:r>
              <a:rPr lang="ar-SA" sz="2800" b="1" dirty="0" smtClean="0">
                <a:latin typeface="Arial" pitchFamily="34" charset="0"/>
                <a:cs typeface="Arial" pitchFamily="34" charset="0"/>
              </a:rPr>
              <a:t> مناهج المدرسة  تنمو وتتطور في ضوء علاقتها  بميول التلاميذ  وحاجتهم  وعلى التربية  في  ضوء  هذه الفلسفة التقدمية  </a:t>
            </a:r>
            <a:r>
              <a:rPr lang="ar-SA" sz="2800" b="1" dirty="0" err="1" smtClean="0">
                <a:latin typeface="Arial" pitchFamily="34" charset="0"/>
                <a:cs typeface="Arial" pitchFamily="34" charset="0"/>
              </a:rPr>
              <a:t>ان</a:t>
            </a:r>
            <a:r>
              <a:rPr lang="ar-SA" sz="2800" b="1" dirty="0" smtClean="0">
                <a:latin typeface="Arial" pitchFamily="34" charset="0"/>
                <a:cs typeface="Arial" pitchFamily="34" charset="0"/>
              </a:rPr>
              <a:t>   تسلح الفرد  بالمهارات  والقدرات  </a:t>
            </a:r>
            <a:r>
              <a:rPr lang="ar-SA" sz="2800" b="1" dirty="0" err="1" smtClean="0">
                <a:latin typeface="Arial" pitchFamily="34" charset="0"/>
                <a:cs typeface="Arial" pitchFamily="34" charset="0"/>
              </a:rPr>
              <a:t>واساليب</a:t>
            </a:r>
            <a:r>
              <a:rPr lang="ar-SA" sz="2800" b="1" dirty="0" smtClean="0">
                <a:latin typeface="Arial" pitchFamily="34" charset="0"/>
                <a:cs typeface="Arial" pitchFamily="34" charset="0"/>
              </a:rPr>
              <a:t> التفكير العلمي  وحل  المشكلات  حتى يواجه </a:t>
            </a:r>
            <a:r>
              <a:rPr lang="ar-SA" sz="2800" b="1" dirty="0" err="1" smtClean="0">
                <a:latin typeface="Arial" pitchFamily="34" charset="0"/>
                <a:cs typeface="Arial" pitchFamily="34" charset="0"/>
              </a:rPr>
              <a:t>بها</a:t>
            </a:r>
            <a:r>
              <a:rPr lang="ar-SA" sz="2800" b="1" dirty="0" smtClean="0">
                <a:latin typeface="Arial" pitchFamily="34" charset="0"/>
                <a:cs typeface="Arial" pitchFamily="34" charset="0"/>
              </a:rPr>
              <a:t> أعباء المجتمع  الجديد     وحياته  </a:t>
            </a:r>
            <a:r>
              <a:rPr lang="ar-SA" sz="2800" b="1" dirty="0" err="1" smtClean="0">
                <a:latin typeface="Arial" pitchFamily="34" charset="0"/>
                <a:cs typeface="Arial" pitchFamily="34" charset="0"/>
              </a:rPr>
              <a:t>الواسعه</a:t>
            </a:r>
            <a:r>
              <a:rPr lang="ar-SA" sz="2800" b="1" dirty="0" smtClean="0">
                <a:latin typeface="Arial" pitchFamily="34" charset="0"/>
                <a:cs typeface="Arial" pitchFamily="34" charset="0"/>
              </a:rPr>
              <a:t>  المتميزة </a:t>
            </a:r>
          </a:p>
          <a:p>
            <a:endParaRPr lang="ar-SA" sz="2000" dirty="0"/>
          </a:p>
        </p:txBody>
      </p:sp>
      <p:pic>
        <p:nvPicPr>
          <p:cNvPr id="12294" name="Picture 6" descr="C:\Users\sony\AppData\Local\Microsoft\Windows\Temporary Internet Files\Content.IE5\DSRR01VL\MC900435165[1].wmf"/>
          <p:cNvPicPr>
            <a:picLocks noChangeAspect="1" noChangeArrowheads="1"/>
          </p:cNvPicPr>
          <p:nvPr/>
        </p:nvPicPr>
        <p:blipFill>
          <a:blip r:embed="rId2" cstate="print"/>
          <a:srcRect/>
          <a:stretch>
            <a:fillRect/>
          </a:stretch>
        </p:blipFill>
        <p:spPr bwMode="auto">
          <a:xfrm>
            <a:off x="323528" y="260648"/>
            <a:ext cx="201622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smtClean="0">
                <a:latin typeface="Arial" pitchFamily="34" charset="0"/>
                <a:cs typeface="Arial" pitchFamily="34" charset="0"/>
              </a:rPr>
              <a:t>قد   </a:t>
            </a:r>
            <a:r>
              <a:rPr lang="ar-SA" sz="3200" dirty="0" err="1" smtClean="0">
                <a:latin typeface="Arial" pitchFamily="34" charset="0"/>
                <a:cs typeface="Arial" pitchFamily="34" charset="0"/>
              </a:rPr>
              <a:t>ادى</a:t>
            </a:r>
            <a:r>
              <a:rPr lang="ar-SA" sz="3200" dirty="0" smtClean="0">
                <a:latin typeface="Arial" pitchFamily="34" charset="0"/>
                <a:cs typeface="Arial" pitchFamily="34" charset="0"/>
              </a:rPr>
              <a:t>  اختلاف   المفاهيم  إلى  ظهور مدارس عدة  تحت إطار التربية  التقدمية:</a:t>
            </a:r>
            <a:endParaRPr lang="ar-SA" sz="3200" dirty="0">
              <a:latin typeface="Arial" pitchFamily="34" charset="0"/>
              <a:cs typeface="Arial" pitchFamily="34" charset="0"/>
            </a:endParaRPr>
          </a:p>
        </p:txBody>
      </p:sp>
      <p:sp>
        <p:nvSpPr>
          <p:cNvPr id="3" name="عنصر نائب للمحتوى 2"/>
          <p:cNvSpPr>
            <a:spLocks noGrp="1"/>
          </p:cNvSpPr>
          <p:nvPr>
            <p:ph idx="1"/>
          </p:nvPr>
        </p:nvSpPr>
        <p:spPr/>
        <p:txBody>
          <a:bodyPr>
            <a:normAutofit/>
          </a:bodyPr>
          <a:lstStyle/>
          <a:p>
            <a:r>
              <a:rPr lang="ar-SA" sz="2800" b="1" dirty="0" smtClean="0">
                <a:latin typeface="Arial" pitchFamily="34" charset="0"/>
                <a:cs typeface="Arial" pitchFamily="34" charset="0"/>
              </a:rPr>
              <a:t>أهمها    ثلاث   مدارس :</a:t>
            </a:r>
          </a:p>
          <a:p>
            <a:r>
              <a:rPr lang="ar-SA" sz="2800" b="1" dirty="0" smtClean="0">
                <a:latin typeface="Arial" pitchFamily="34" charset="0"/>
                <a:cs typeface="Arial" pitchFamily="34" charset="0"/>
              </a:rPr>
              <a:t>1-مدرسة الطفل:</a:t>
            </a:r>
          </a:p>
          <a:p>
            <a:r>
              <a:rPr lang="ar-SA" sz="2800" b="1" dirty="0" smtClean="0">
                <a:latin typeface="Arial" pitchFamily="34" charset="0"/>
                <a:cs typeface="Arial" pitchFamily="34" charset="0"/>
              </a:rPr>
              <a:t>وهي التي   تهتم  بدوافعه   وميوله  وتجعلها </a:t>
            </a:r>
            <a:r>
              <a:rPr lang="ar-SA" sz="2800" b="1" dirty="0" err="1" smtClean="0">
                <a:latin typeface="Arial" pitchFamily="34" charset="0"/>
                <a:cs typeface="Arial" pitchFamily="34" charset="0"/>
              </a:rPr>
              <a:t>اساسا</a:t>
            </a:r>
            <a:r>
              <a:rPr lang="ar-SA" sz="2800" b="1" dirty="0" smtClean="0">
                <a:latin typeface="Arial" pitchFamily="34" charset="0"/>
                <a:cs typeface="Arial" pitchFamily="34" charset="0"/>
              </a:rPr>
              <a:t> لبناء المنهج  المدرسي </a:t>
            </a:r>
          </a:p>
          <a:p>
            <a:r>
              <a:rPr lang="ar-SA" sz="2800" b="1" dirty="0" smtClean="0">
                <a:latin typeface="Arial" pitchFamily="34" charset="0"/>
                <a:cs typeface="Arial" pitchFamily="34" charset="0"/>
              </a:rPr>
              <a:t>2_مدرسة المجتمع المحلي: </a:t>
            </a:r>
          </a:p>
          <a:p>
            <a:r>
              <a:rPr lang="ar-SA" sz="2800" b="1" dirty="0" smtClean="0">
                <a:latin typeface="Arial" pitchFamily="34" charset="0"/>
                <a:cs typeface="Arial" pitchFamily="34" charset="0"/>
              </a:rPr>
              <a:t>يدور  نشاطها  حول  مشكلات المجتمع  وتلبية  متطلباته . </a:t>
            </a:r>
          </a:p>
          <a:p>
            <a:r>
              <a:rPr lang="ar-SA" sz="2800" b="1" dirty="0" smtClean="0">
                <a:latin typeface="Arial" pitchFamily="34" charset="0"/>
                <a:cs typeface="Arial" pitchFamily="34" charset="0"/>
              </a:rPr>
              <a:t> 3-  المدرسة المتكاملة :</a:t>
            </a:r>
          </a:p>
          <a:p>
            <a:r>
              <a:rPr lang="ar-SA" sz="2800" b="1" dirty="0" smtClean="0">
                <a:latin typeface="Arial" pitchFamily="34" charset="0"/>
                <a:cs typeface="Arial" pitchFamily="34" charset="0"/>
              </a:rPr>
              <a:t> وهي  تحاول التوفيق بين المدرستين  </a:t>
            </a:r>
            <a:r>
              <a:rPr lang="ar-SA" sz="2800" b="1" dirty="0" err="1" smtClean="0">
                <a:latin typeface="Arial" pitchFamily="34" charset="0"/>
                <a:cs typeface="Arial" pitchFamily="34" charset="0"/>
              </a:rPr>
              <a:t>السابقيتن</a:t>
            </a:r>
            <a:r>
              <a:rPr lang="ar-SA" sz="2800" b="1" dirty="0" smtClean="0">
                <a:latin typeface="Arial" pitchFamily="34" charset="0"/>
                <a:cs typeface="Arial" pitchFamily="34" charset="0"/>
              </a:rPr>
              <a:t>  من خلال  اهتمامها بكل من الفرد   والمجتمع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a:t>
            </a:r>
            <a:endParaRPr lang="ar-SA" dirty="0"/>
          </a:p>
        </p:txBody>
      </p:sp>
      <p:sp>
        <p:nvSpPr>
          <p:cNvPr id="3" name="عنصر نائب للمحتوى 2"/>
          <p:cNvSpPr>
            <a:spLocks noGrp="1"/>
          </p:cNvSpPr>
          <p:nvPr>
            <p:ph idx="1"/>
          </p:nvPr>
        </p:nvSpPr>
        <p:spPr/>
        <p:txBody>
          <a:bodyPr>
            <a:normAutofit/>
          </a:bodyPr>
          <a:lstStyle/>
          <a:p>
            <a:r>
              <a:rPr lang="ar-SA" sz="2800" b="1" dirty="0" smtClean="0">
                <a:latin typeface="Arial" pitchFamily="34" charset="0"/>
                <a:cs typeface="Arial" pitchFamily="34" charset="0"/>
              </a:rPr>
              <a:t>إن المناهج المدرسية في أطار الفلسفة التقدمية ليست لها أهداف محدده تحديدا دقيقا </a:t>
            </a:r>
          </a:p>
          <a:p>
            <a:r>
              <a:rPr lang="ar-SA" sz="2800" b="1" dirty="0" smtClean="0">
                <a:latin typeface="Arial" pitchFamily="34" charset="0"/>
                <a:cs typeface="Arial" pitchFamily="34" charset="0"/>
              </a:rPr>
              <a:t>إن عمل المعلمين لا ينحصر في تلقين المعرفة وإنما في مساعدة المتعلمين في اكتساب الخبرات </a:t>
            </a:r>
          </a:p>
          <a:p>
            <a:pPr>
              <a:buNone/>
            </a:pPr>
            <a:r>
              <a:rPr lang="ar-SA" sz="2800" b="1" dirty="0" smtClean="0">
                <a:latin typeface="Arial" pitchFamily="34" charset="0"/>
                <a:cs typeface="Arial" pitchFamily="34" charset="0"/>
              </a:rPr>
              <a:t>عند حاجتهم إلى المساعدة </a:t>
            </a:r>
          </a:p>
          <a:p>
            <a:pPr>
              <a:buNone/>
            </a:pPr>
            <a:endParaRPr lang="ar-SA" sz="2800" b="1" dirty="0" smtClean="0">
              <a:latin typeface="Arial" pitchFamily="34" charset="0"/>
              <a:cs typeface="Arial" pitchFamily="34" charset="0"/>
            </a:endParaRPr>
          </a:p>
          <a:p>
            <a:pPr>
              <a:buNone/>
            </a:pPr>
            <a:r>
              <a:rPr lang="ar-SA" sz="2800" b="1" dirty="0" smtClean="0">
                <a:latin typeface="Arial" pitchFamily="34" charset="0"/>
                <a:cs typeface="Arial" pitchFamily="34" charset="0"/>
              </a:rPr>
              <a:t>عدم احتفاء هذه الفلسفة بالمعرفة وحفظها بل تهتم بالنمو المتكامل وبالخبرات المتنوعة والممارسة العملية لتحقيق ذلك النمو .</a:t>
            </a:r>
          </a:p>
          <a:p>
            <a:pPr>
              <a:buNone/>
            </a:pPr>
            <a:r>
              <a:rPr lang="ar-SA" sz="2800" b="1" dirty="0" smtClean="0">
                <a:latin typeface="Arial" pitchFamily="34" charset="0"/>
                <a:cs typeface="Arial" pitchFamily="34" charset="0"/>
              </a:rPr>
              <a:t>  </a:t>
            </a:r>
            <a:endParaRPr lang="ar-SA" b="1" dirty="0">
              <a:latin typeface="Arial" pitchFamily="34" charset="0"/>
              <a:cs typeface="Arial" pitchFamily="34" charset="0"/>
            </a:endParaRPr>
          </a:p>
        </p:txBody>
      </p:sp>
      <p:pic>
        <p:nvPicPr>
          <p:cNvPr id="13314" name="Picture 2" descr="C:\Users\sony\AppData\Local\Microsoft\Windows\Temporary Internet Files\Content.IE5\W1FOQG3C\MC900232915[1].wmf"/>
          <p:cNvPicPr>
            <a:picLocks noChangeAspect="1" noChangeArrowheads="1"/>
          </p:cNvPicPr>
          <p:nvPr/>
        </p:nvPicPr>
        <p:blipFill>
          <a:blip r:embed="rId2" cstate="print"/>
          <a:srcRect/>
          <a:stretch>
            <a:fillRect/>
          </a:stretch>
        </p:blipFill>
        <p:spPr bwMode="auto">
          <a:xfrm>
            <a:off x="0" y="0"/>
            <a:ext cx="2448272" cy="15949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solidFill>
                  <a:srgbClr val="FFFF00"/>
                </a:solidFill>
              </a:rPr>
              <a:t>ا</a:t>
            </a:r>
            <a:endParaRPr lang="ar-SA" dirty="0"/>
          </a:p>
        </p:txBody>
      </p:sp>
      <p:sp>
        <p:nvSpPr>
          <p:cNvPr id="3" name="عنصر نائب للمحتوى 2"/>
          <p:cNvSpPr>
            <a:spLocks noGrp="1"/>
          </p:cNvSpPr>
          <p:nvPr>
            <p:ph idx="1"/>
          </p:nvPr>
        </p:nvSpPr>
        <p:spPr/>
        <p:txBody>
          <a:bodyPr>
            <a:normAutofit/>
          </a:bodyPr>
          <a:lstStyle/>
          <a:p>
            <a:pPr algn="r"/>
            <a:r>
              <a:rPr lang="ar-SA" sz="4800" dirty="0" smtClean="0">
                <a:solidFill>
                  <a:srgbClr val="00CC00"/>
                </a:solidFill>
                <a:latin typeface="Arabic Typesetting" pitchFamily="66" charset="-78"/>
                <a:cs typeface="Arabic Typesetting" pitchFamily="66" charset="-78"/>
              </a:rPr>
              <a:t>.</a:t>
            </a:r>
            <a:endParaRPr lang="ar-SA" sz="4800" dirty="0">
              <a:solidFill>
                <a:srgbClr val="00CC00"/>
              </a:solidFill>
              <a:latin typeface="Arabic Typesetting" pitchFamily="66" charset="-78"/>
              <a:cs typeface="Arabic Typesetting" pitchFamily="66" charset="-78"/>
            </a:endParaRPr>
          </a:p>
        </p:txBody>
      </p:sp>
      <p:sp>
        <p:nvSpPr>
          <p:cNvPr id="4" name="مستطيل مستدير الزوايا 3"/>
          <p:cNvSpPr/>
          <p:nvPr/>
        </p:nvSpPr>
        <p:spPr bwMode="auto">
          <a:xfrm>
            <a:off x="323528" y="1844824"/>
            <a:ext cx="8424936" cy="4392488"/>
          </a:xfrm>
          <a:prstGeom prst="roundRect">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1" anchor="t" anchorCtr="0" compatLnSpc="1">
            <a:prstTxWarp prst="textNoShape">
              <a:avLst/>
            </a:prstTxWarp>
          </a:bodyPr>
          <a:lstStyle/>
          <a:p>
            <a:r>
              <a:rPr lang="ar-SA" sz="4800" b="1" dirty="0" smtClean="0">
                <a:solidFill>
                  <a:srgbClr val="000099"/>
                </a:solidFill>
                <a:latin typeface="Arabic Typesetting" pitchFamily="66" charset="-78"/>
                <a:cs typeface="Arabic Typesetting" pitchFamily="66" charset="-78"/>
              </a:rPr>
              <a:t>مفهوم الفلسفة وعلاقتها بالتربية.</a:t>
            </a:r>
          </a:p>
          <a:p>
            <a:r>
              <a:rPr lang="ar-SA" sz="4800" b="1" dirty="0" smtClean="0">
                <a:solidFill>
                  <a:srgbClr val="000099"/>
                </a:solidFill>
                <a:latin typeface="Arabic Typesetting" pitchFamily="66" charset="-78"/>
                <a:cs typeface="Arabic Typesetting" pitchFamily="66" charset="-78"/>
              </a:rPr>
              <a:t>أهم الفلسفات وتأثيرها فالمنهج.</a:t>
            </a:r>
          </a:p>
          <a:p>
            <a:r>
              <a:rPr lang="ar-SA" sz="4800" b="1" dirty="0" smtClean="0">
                <a:solidFill>
                  <a:srgbClr val="000099"/>
                </a:solidFill>
                <a:latin typeface="Arabic Typesetting" pitchFamily="66" charset="-78"/>
                <a:cs typeface="Arabic Typesetting" pitchFamily="66" charset="-78"/>
              </a:rPr>
              <a:t>أولا:الفلسفة التقليدية.</a:t>
            </a:r>
          </a:p>
          <a:p>
            <a:r>
              <a:rPr lang="ar-SA" sz="4800" b="1" dirty="0" smtClean="0">
                <a:solidFill>
                  <a:srgbClr val="000099"/>
                </a:solidFill>
                <a:latin typeface="Arabic Typesetting" pitchFamily="66" charset="-78"/>
                <a:cs typeface="Arabic Typesetting" pitchFamily="66" charset="-78"/>
              </a:rPr>
              <a:t>ثانيا: الفلسفة الإسلامية.</a:t>
            </a:r>
          </a:p>
          <a:p>
            <a:r>
              <a:rPr lang="ar-SA" sz="4800" b="1" dirty="0" smtClean="0">
                <a:solidFill>
                  <a:srgbClr val="000099"/>
                </a:solidFill>
                <a:latin typeface="Arabic Typesetting" pitchFamily="66" charset="-78"/>
                <a:cs typeface="Arabic Typesetting" pitchFamily="66" charset="-78"/>
              </a:rPr>
              <a:t>خاتمة للمقارنة </a:t>
            </a:r>
            <a:r>
              <a:rPr lang="ar-SA" sz="4800" b="1" smtClean="0">
                <a:solidFill>
                  <a:srgbClr val="000099"/>
                </a:solidFill>
                <a:latin typeface="Arabic Typesetting" pitchFamily="66" charset="-78"/>
                <a:cs typeface="Arabic Typesetting" pitchFamily="66" charset="-78"/>
              </a:rPr>
              <a:t>بين الفلسفات.</a:t>
            </a:r>
            <a:endParaRPr kumimoji="0" lang="ar-SA" sz="4800" b="1" i="0" u="none" strike="noStrike" cap="none" normalizeH="0" dirty="0" smtClean="0">
              <a:ln>
                <a:noFill/>
              </a:ln>
              <a:solidFill>
                <a:srgbClr val="000099"/>
              </a:solidFill>
              <a:effectLst/>
              <a:latin typeface="Times New Roman" pitchFamily="18" charset="0"/>
            </a:endParaRPr>
          </a:p>
        </p:txBody>
      </p:sp>
      <p:pic>
        <p:nvPicPr>
          <p:cNvPr id="8193" name="Picture 1" descr="C:\Users\sony\AppData\Local\Microsoft\Windows\Temporary Internet Files\Content.IE5\5ZCMLU0A\MC900311426[1].wmf"/>
          <p:cNvPicPr>
            <a:picLocks noChangeAspect="1" noChangeArrowheads="1"/>
          </p:cNvPicPr>
          <p:nvPr/>
        </p:nvPicPr>
        <p:blipFill>
          <a:blip r:embed="rId3" cstate="print"/>
          <a:srcRect/>
          <a:stretch>
            <a:fillRect/>
          </a:stretch>
        </p:blipFill>
        <p:spPr bwMode="auto">
          <a:xfrm>
            <a:off x="755576" y="2276872"/>
            <a:ext cx="1613916" cy="1813255"/>
          </a:xfrm>
          <a:prstGeom prst="rect">
            <a:avLst/>
          </a:prstGeom>
          <a:noFill/>
        </p:spPr>
      </p:pic>
      <p:pic>
        <p:nvPicPr>
          <p:cNvPr id="8196" name="Picture 4" descr="C:\Users\sony\AppData\Local\Microsoft\Windows\Temporary Internet Files\Content.IE5\1AFG1PXI\MC900353608[1].wmf"/>
          <p:cNvPicPr>
            <a:picLocks noChangeAspect="1" noChangeArrowheads="1"/>
          </p:cNvPicPr>
          <p:nvPr/>
        </p:nvPicPr>
        <p:blipFill>
          <a:blip r:embed="rId4" cstate="print"/>
          <a:srcRect/>
          <a:stretch>
            <a:fillRect/>
          </a:stretch>
        </p:blipFill>
        <p:spPr bwMode="auto">
          <a:xfrm>
            <a:off x="755576" y="4221088"/>
            <a:ext cx="1823104"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مستطيل ذو زوايا قطرية مستديرة 8"/>
          <p:cNvSpPr/>
          <p:nvPr/>
        </p:nvSpPr>
        <p:spPr bwMode="auto">
          <a:xfrm>
            <a:off x="395536" y="404664"/>
            <a:ext cx="8280920" cy="1224136"/>
          </a:xfrm>
          <a:prstGeom prst="round2DiagRect">
            <a:avLst/>
          </a:prstGeom>
          <a:blipFill>
            <a:blip r:embed="rId5" cstate="print"/>
            <a:tile tx="0" ty="0" sx="100000" sy="100000" flip="none" algn="tl"/>
          </a:blip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1" anchor="t" anchorCtr="0" compatLnSpc="1">
            <a:prstTxWarp prst="textNoShape">
              <a:avLst/>
            </a:prstTxWarp>
          </a:bodyPr>
          <a:lstStyle/>
          <a:p>
            <a:pPr algn="ctr" rtl="0" fontAlgn="base">
              <a:spcBef>
                <a:spcPct val="0"/>
              </a:spcBef>
              <a:spcAft>
                <a:spcPct val="0"/>
              </a:spcAft>
            </a:pPr>
            <a:r>
              <a:rPr lang="ar-SA" sz="4000" b="1" dirty="0" smtClean="0">
                <a:solidFill>
                  <a:srgbClr val="CC0066"/>
                </a:solidFill>
              </a:rPr>
              <a:t>المطلوب منك في نهاية المحاضرة معرفة مايلي</a:t>
            </a:r>
            <a:r>
              <a:rPr lang="ar-SA" sz="4000" dirty="0" smtClean="0"/>
              <a:t>:</a:t>
            </a:r>
            <a:endParaRPr kumimoji="0" lang="ar-SA" sz="4000" b="1" i="0" u="none" strike="noStrike" cap="none" normalizeH="0" baseline="0" dirty="0" smtClean="0">
              <a:ln>
                <a:noFill/>
              </a:ln>
              <a:solidFill>
                <a:srgbClr val="0070C0"/>
              </a:solidFill>
              <a:effectLst/>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smtClean="0">
                <a:latin typeface="Arial" pitchFamily="34" charset="0"/>
                <a:cs typeface="Arial" pitchFamily="34" charset="0"/>
              </a:rPr>
              <a:t>يتطلب ذلك </a:t>
            </a:r>
            <a:endParaRPr lang="ar-SA" dirty="0">
              <a:latin typeface="Arial" pitchFamily="34" charset="0"/>
              <a:cs typeface="Arial" pitchFamily="34" charset="0"/>
            </a:endParaRPr>
          </a:p>
        </p:txBody>
      </p:sp>
      <p:sp>
        <p:nvSpPr>
          <p:cNvPr id="3" name="عنصر نائب للمحتوى 2"/>
          <p:cNvSpPr>
            <a:spLocks noGrp="1"/>
          </p:cNvSpPr>
          <p:nvPr>
            <p:ph idx="1"/>
          </p:nvPr>
        </p:nvSpPr>
        <p:spPr/>
        <p:txBody>
          <a:bodyPr/>
          <a:lstStyle/>
          <a:p>
            <a:r>
              <a:rPr lang="ar-SA" dirty="0" smtClean="0">
                <a:latin typeface="Arial" pitchFamily="34" charset="0"/>
                <a:cs typeface="Arial" pitchFamily="34" charset="0"/>
              </a:rPr>
              <a:t>1</a:t>
            </a:r>
            <a:r>
              <a:rPr lang="ar-SA" sz="2800" b="1" dirty="0" smtClean="0">
                <a:latin typeface="Arial" pitchFamily="34" charset="0"/>
                <a:cs typeface="Arial" pitchFamily="34" charset="0"/>
              </a:rPr>
              <a:t>_ إن يكون المتعلم ايجابيا نشطا يسعى لنفسه للحصول على المعرفة.</a:t>
            </a:r>
          </a:p>
          <a:p>
            <a:r>
              <a:rPr lang="ar-SA" sz="2800" b="1" dirty="0" smtClean="0">
                <a:latin typeface="Arial" pitchFamily="34" charset="0"/>
                <a:cs typeface="Arial" pitchFamily="34" charset="0"/>
              </a:rPr>
              <a:t>2_استخدام التجريب وأسلوب حل المشكلات التعلم </a:t>
            </a:r>
          </a:p>
          <a:p>
            <a:r>
              <a:rPr lang="ar-SA" sz="2800" b="1" dirty="0" smtClean="0">
                <a:latin typeface="Arial" pitchFamily="34" charset="0"/>
                <a:cs typeface="Arial" pitchFamily="34" charset="0"/>
              </a:rPr>
              <a:t>الأمر الذي أدى إلا ظهور بعض المناهج الدراسية التي تدور حول المتعلم والمجتمع المحلي كمنهج للنشاط والمنهج المحوري الذين يرتكزان على منطلقات على الفلسفة التقدمية. </a:t>
            </a:r>
            <a:endParaRPr lang="ar-SA" sz="2800" b="1" dirty="0">
              <a:latin typeface="Arial" pitchFamily="34" charset="0"/>
              <a:cs typeface="Arial" pitchFamily="34" charset="0"/>
            </a:endParaRPr>
          </a:p>
        </p:txBody>
      </p:sp>
      <p:pic>
        <p:nvPicPr>
          <p:cNvPr id="14338" name="Picture 2" descr="C:\Users\sony\AppData\Local\Microsoft\Windows\Temporary Internet Files\Content.IE5\DSRR01VL\MC900071184[1].wmf"/>
          <p:cNvPicPr>
            <a:picLocks noChangeAspect="1" noChangeArrowheads="1"/>
          </p:cNvPicPr>
          <p:nvPr/>
        </p:nvPicPr>
        <p:blipFill>
          <a:blip r:embed="rId2" cstate="print"/>
          <a:srcRect/>
          <a:stretch>
            <a:fillRect/>
          </a:stretch>
        </p:blipFill>
        <p:spPr bwMode="auto">
          <a:xfrm>
            <a:off x="251520" y="4509120"/>
            <a:ext cx="2664296" cy="199695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a:t>
            </a:r>
            <a:endParaRPr lang="ar-SA" dirty="0"/>
          </a:p>
        </p:txBody>
      </p:sp>
      <p:sp>
        <p:nvSpPr>
          <p:cNvPr id="3" name="عنصر نائب للمحتوى 2"/>
          <p:cNvSpPr>
            <a:spLocks noGrp="1"/>
          </p:cNvSpPr>
          <p:nvPr>
            <p:ph idx="1"/>
          </p:nvPr>
        </p:nvSpPr>
        <p:spPr/>
        <p:txBody>
          <a:bodyPr/>
          <a:lstStyle/>
          <a:p>
            <a:r>
              <a:rPr lang="ar-SA" sz="2800" b="1" dirty="0" smtClean="0">
                <a:latin typeface="Arial" pitchFamily="34" charset="0"/>
                <a:cs typeface="Arial" pitchFamily="34" charset="0"/>
              </a:rPr>
              <a:t>إن التقدمية كفكر فلسفي تصلح لأولئك الذين يتمتعون بروح طموحه تتحكم فيها </a:t>
            </a:r>
            <a:r>
              <a:rPr lang="ar-SA" sz="2800" b="1" dirty="0" err="1" smtClean="0">
                <a:latin typeface="Arial" pitchFamily="34" charset="0"/>
                <a:cs typeface="Arial" pitchFamily="34" charset="0"/>
              </a:rPr>
              <a:t>الانانيه</a:t>
            </a:r>
            <a:r>
              <a:rPr lang="ar-SA" sz="2800" b="1" dirty="0" smtClean="0">
                <a:latin typeface="Arial" pitchFamily="34" charset="0"/>
                <a:cs typeface="Arial" pitchFamily="34" charset="0"/>
              </a:rPr>
              <a:t>. </a:t>
            </a:r>
          </a:p>
          <a:p>
            <a:r>
              <a:rPr lang="ar-SA" sz="2800" b="1" dirty="0" err="1" smtClean="0">
                <a:latin typeface="Arial" pitchFamily="34" charset="0"/>
                <a:cs typeface="Arial" pitchFamily="34" charset="0"/>
              </a:rPr>
              <a:t>اما</a:t>
            </a:r>
            <a:r>
              <a:rPr lang="ar-SA" sz="2800" b="1" dirty="0" smtClean="0">
                <a:latin typeface="Arial" pitchFamily="34" charset="0"/>
                <a:cs typeface="Arial" pitchFamily="34" charset="0"/>
              </a:rPr>
              <a:t> الذين يتمتعون بالروح </a:t>
            </a:r>
            <a:r>
              <a:rPr lang="ar-SA" sz="2800" b="1" dirty="0" err="1" smtClean="0">
                <a:latin typeface="Arial" pitchFamily="34" charset="0"/>
                <a:cs typeface="Arial" pitchFamily="34" charset="0"/>
              </a:rPr>
              <a:t>الاخلاقيه</a:t>
            </a:r>
            <a:r>
              <a:rPr lang="ar-SA" sz="2800" b="1" dirty="0" smtClean="0">
                <a:latin typeface="Arial" pitchFamily="34" charset="0"/>
                <a:cs typeface="Arial" pitchFamily="34" charset="0"/>
              </a:rPr>
              <a:t> ويتمسكون بالقيم الدينية والمثل العليا فان الفلسفة التقدمية تبدو لهم </a:t>
            </a:r>
          </a:p>
          <a:p>
            <a:r>
              <a:rPr lang="ar-SA" sz="2800" b="1" dirty="0" smtClean="0">
                <a:latin typeface="Arial" pitchFamily="34" charset="0"/>
                <a:cs typeface="Arial" pitchFamily="34" charset="0"/>
              </a:rPr>
              <a:t>* ضيقة </a:t>
            </a:r>
            <a:r>
              <a:rPr lang="ar-SA" sz="2800" b="1" dirty="0" smtClean="0">
                <a:latin typeface="Arial" pitchFamily="34" charset="0"/>
                <a:cs typeface="Arial" pitchFamily="34" charset="0"/>
              </a:rPr>
              <a:t>الأفق. </a:t>
            </a:r>
            <a:endParaRPr lang="ar-SA" sz="2800" b="1" dirty="0" smtClean="0">
              <a:latin typeface="Arial" pitchFamily="34" charset="0"/>
              <a:cs typeface="Arial" pitchFamily="34" charset="0"/>
            </a:endParaRPr>
          </a:p>
          <a:p>
            <a:r>
              <a:rPr lang="ar-SA" sz="2800" b="1" dirty="0" smtClean="0">
                <a:latin typeface="Arial" pitchFamily="34" charset="0"/>
                <a:cs typeface="Arial" pitchFamily="34" charset="0"/>
              </a:rPr>
              <a:t>*محددة </a:t>
            </a:r>
            <a:r>
              <a:rPr lang="ar-SA" sz="2800" b="1" dirty="0" smtClean="0">
                <a:latin typeface="Arial" pitchFamily="34" charset="0"/>
                <a:cs typeface="Arial" pitchFamily="34" charset="0"/>
              </a:rPr>
              <a:t>النظر. </a:t>
            </a:r>
            <a:endParaRPr lang="ar-SA" sz="2800" b="1" dirty="0" smtClean="0">
              <a:latin typeface="Arial" pitchFamily="34" charset="0"/>
              <a:cs typeface="Arial" pitchFamily="34" charset="0"/>
            </a:endParaRPr>
          </a:p>
          <a:p>
            <a:r>
              <a:rPr lang="ar-SA" sz="2800" b="1" dirty="0" smtClean="0">
                <a:latin typeface="Arial" pitchFamily="34" charset="0"/>
                <a:cs typeface="Arial" pitchFamily="34" charset="0"/>
              </a:rPr>
              <a:t>*مخيبه </a:t>
            </a:r>
            <a:r>
              <a:rPr lang="ar-SA" sz="2800" b="1" dirty="0" smtClean="0">
                <a:latin typeface="Arial" pitchFamily="34" charset="0"/>
                <a:cs typeface="Arial" pitchFamily="34" charset="0"/>
              </a:rPr>
              <a:t>للآمال. </a:t>
            </a:r>
            <a:endParaRPr lang="ar-SA" b="1" dirty="0">
              <a:latin typeface="Arial" pitchFamily="34" charset="0"/>
              <a:cs typeface="Arial" pitchFamily="34" charset="0"/>
            </a:endParaRPr>
          </a:p>
        </p:txBody>
      </p:sp>
      <p:pic>
        <p:nvPicPr>
          <p:cNvPr id="4" name="Picture 6" descr="C:\Users\sony\AppData\Local\Microsoft\Windows\Temporary Internet Files\Content.IE5\DSRR01VL\MC900435165[1].wmf"/>
          <p:cNvPicPr>
            <a:picLocks noChangeAspect="1" noChangeArrowheads="1"/>
          </p:cNvPicPr>
          <p:nvPr/>
        </p:nvPicPr>
        <p:blipFill>
          <a:blip r:embed="rId2" cstate="print"/>
          <a:srcRect/>
          <a:stretch>
            <a:fillRect/>
          </a:stretch>
        </p:blipFill>
        <p:spPr bwMode="auto">
          <a:xfrm>
            <a:off x="395536" y="4509120"/>
            <a:ext cx="201622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857497"/>
            <a:ext cx="6255488" cy="2071702"/>
          </a:xfrm>
        </p:spPr>
        <p:txBody>
          <a:bodyPr>
            <a:normAutofit/>
          </a:bodyPr>
          <a:lstStyle/>
          <a:p>
            <a:r>
              <a:rPr lang="ar-SA" sz="2800"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rPr>
              <a:t>1_تركيزها على المعرفة</a:t>
            </a:r>
            <a:br>
              <a:rPr lang="ar-SA" sz="2800"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rPr>
            </a:br>
            <a:r>
              <a:rPr lang="ar-SA" sz="2800"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rPr>
              <a:t>2_احتفائها الشديد للمتعلم </a:t>
            </a:r>
            <a:br>
              <a:rPr lang="ar-SA" sz="2800"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rPr>
            </a:br>
            <a:endParaRPr lang="ar-SA" sz="2800"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endParaRPr>
          </a:p>
        </p:txBody>
      </p:sp>
      <p:sp>
        <p:nvSpPr>
          <p:cNvPr id="3" name="عنصر نائب للنص 2"/>
          <p:cNvSpPr>
            <a:spLocks noGrp="1"/>
          </p:cNvSpPr>
          <p:nvPr>
            <p:ph type="body" idx="1"/>
          </p:nvPr>
        </p:nvSpPr>
        <p:spPr>
          <a:xfrm>
            <a:off x="1043608" y="1844824"/>
            <a:ext cx="6255488" cy="743507"/>
          </a:xfrm>
        </p:spPr>
        <p:txBody>
          <a:bodyPr>
            <a:noAutofit/>
          </a:bodyPr>
          <a:lstStyle/>
          <a:p>
            <a:r>
              <a:rPr lang="ar-SA" sz="28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rPr>
              <a:t>مغالاة الفلسفتين التقليدية والتقدمية في نظريتيهما إلى </a:t>
            </a:r>
            <a:r>
              <a:rPr lang="ar-SA" sz="2800" b="1" cap="all" dirty="0" err="1"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rPr>
              <a:t>التربيبه</a:t>
            </a:r>
            <a:r>
              <a:rPr lang="ar-SA" sz="28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rPr>
              <a:t> وتطبيقاتها في مناهج التعليم :</a:t>
            </a:r>
            <a:endParaRPr lang="ar-SA" sz="28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Arial" pitchFamily="34" charset="0"/>
              <a:cs typeface="Arial" pitchFamily="34" charset="0"/>
            </a:endParaRPr>
          </a:p>
        </p:txBody>
      </p:sp>
      <p:pic>
        <p:nvPicPr>
          <p:cNvPr id="4" name="Picture 6" descr="C:\Users\sony\AppData\Local\Microsoft\Windows\Temporary Internet Files\Content.IE5\DSRR01VL\MC900435165[1].wmf"/>
          <p:cNvPicPr>
            <a:picLocks noChangeAspect="1" noChangeArrowheads="1"/>
          </p:cNvPicPr>
          <p:nvPr/>
        </p:nvPicPr>
        <p:blipFill>
          <a:blip r:embed="rId2" cstate="print"/>
          <a:srcRect/>
          <a:stretch>
            <a:fillRect/>
          </a:stretch>
        </p:blipFill>
        <p:spPr bwMode="auto">
          <a:xfrm>
            <a:off x="395536" y="4221088"/>
            <a:ext cx="201622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latin typeface="Arial" pitchFamily="34" charset="0"/>
                <a:cs typeface="Arial" pitchFamily="34" charset="0"/>
              </a:rPr>
              <a:t>الفلسفة </a:t>
            </a:r>
            <a:r>
              <a:rPr lang="ar-SA" sz="3600" dirty="0" err="1" smtClean="0">
                <a:latin typeface="Arial" pitchFamily="34" charset="0"/>
                <a:cs typeface="Arial" pitchFamily="34" charset="0"/>
              </a:rPr>
              <a:t>الاسلاميه</a:t>
            </a:r>
            <a:r>
              <a:rPr lang="ar-SA" sz="3600" dirty="0" smtClean="0">
                <a:latin typeface="Arial" pitchFamily="34" charset="0"/>
                <a:cs typeface="Arial" pitchFamily="34" charset="0"/>
              </a:rPr>
              <a:t> : </a:t>
            </a:r>
            <a:endParaRPr lang="ar-SA" sz="3600" dirty="0">
              <a:latin typeface="Arial" pitchFamily="34" charset="0"/>
              <a:cs typeface="Arial" pitchFamily="34" charset="0"/>
            </a:endParaRPr>
          </a:p>
        </p:txBody>
      </p:sp>
      <p:sp>
        <p:nvSpPr>
          <p:cNvPr id="3" name="عنصر نائب للمحتوى 2"/>
          <p:cNvSpPr>
            <a:spLocks noGrp="1"/>
          </p:cNvSpPr>
          <p:nvPr>
            <p:ph idx="1"/>
          </p:nvPr>
        </p:nvSpPr>
        <p:spPr/>
        <p:txBody>
          <a:bodyPr>
            <a:normAutofit/>
          </a:bodyPr>
          <a:lstStyle/>
          <a:p>
            <a:r>
              <a:rPr lang="ar-SA" sz="2800" b="1" dirty="0" smtClean="0">
                <a:latin typeface="Arial" pitchFamily="34" charset="0"/>
                <a:cs typeface="Arial" pitchFamily="34" charset="0"/>
              </a:rPr>
              <a:t>للإسلام فلسفه خاصة ورؤية محدده تختلف جملة وتفصيلا عما تؤمن </a:t>
            </a:r>
            <a:r>
              <a:rPr lang="ar-SA" sz="2800" b="1" dirty="0" err="1" smtClean="0">
                <a:latin typeface="Arial" pitchFamily="34" charset="0"/>
                <a:cs typeface="Arial" pitchFamily="34" charset="0"/>
              </a:rPr>
              <a:t>به</a:t>
            </a:r>
            <a:r>
              <a:rPr lang="ar-SA" sz="2800" b="1" dirty="0" smtClean="0">
                <a:latin typeface="Arial" pitchFamily="34" charset="0"/>
                <a:cs typeface="Arial" pitchFamily="34" charset="0"/>
              </a:rPr>
              <a:t> الفلسفات الوضعية </a:t>
            </a:r>
          </a:p>
          <a:p>
            <a:r>
              <a:rPr lang="ar-SA" sz="2800" b="1" dirty="0" smtClean="0">
                <a:latin typeface="Arial" pitchFamily="34" charset="0"/>
                <a:cs typeface="Arial" pitchFamily="34" charset="0"/>
              </a:rPr>
              <a:t>ومن فلسفة الإسلام ألعامه تشتق فلسفة </a:t>
            </a:r>
            <a:r>
              <a:rPr lang="ar-SA" sz="2800" b="1" dirty="0" err="1" smtClean="0">
                <a:latin typeface="Arial" pitchFamily="34" charset="0"/>
                <a:cs typeface="Arial" pitchFamily="34" charset="0"/>
              </a:rPr>
              <a:t>التربيه</a:t>
            </a:r>
            <a:r>
              <a:rPr lang="ar-SA" sz="2800" b="1" dirty="0" smtClean="0">
                <a:latin typeface="Arial" pitchFamily="34" charset="0"/>
                <a:cs typeface="Arial" pitchFamily="34" charset="0"/>
              </a:rPr>
              <a:t> </a:t>
            </a:r>
            <a:r>
              <a:rPr lang="ar-SA" sz="2800" b="1" dirty="0" err="1" smtClean="0">
                <a:latin typeface="Arial" pitchFamily="34" charset="0"/>
                <a:cs typeface="Arial" pitchFamily="34" charset="0"/>
              </a:rPr>
              <a:t>الاسلاميه</a:t>
            </a:r>
            <a:r>
              <a:rPr lang="ar-SA" sz="2800" b="1" dirty="0" smtClean="0">
                <a:latin typeface="Arial" pitchFamily="34" charset="0"/>
                <a:cs typeface="Arial" pitchFamily="34" charset="0"/>
              </a:rPr>
              <a:t> التي تمثل :</a:t>
            </a:r>
          </a:p>
          <a:p>
            <a:r>
              <a:rPr lang="ar-SA" sz="2800" b="1" dirty="0" smtClean="0">
                <a:latin typeface="Arial" pitchFamily="34" charset="0"/>
                <a:cs typeface="Arial" pitchFamily="34" charset="0"/>
              </a:rPr>
              <a:t>البناء الفكري الإسلامي المتعلق بالتربية الموجه الأساسي في هذه التربية في أهدافها ,مضامينها,</a:t>
            </a:r>
            <a:r>
              <a:rPr lang="ar-SA" sz="2800" b="1" dirty="0" err="1" smtClean="0">
                <a:latin typeface="Arial" pitchFamily="34" charset="0"/>
                <a:cs typeface="Arial" pitchFamily="34" charset="0"/>
              </a:rPr>
              <a:t>اساليبها</a:t>
            </a:r>
            <a:r>
              <a:rPr lang="ar-SA" sz="2800" b="1" dirty="0" smtClean="0">
                <a:latin typeface="Arial" pitchFamily="34" charset="0"/>
                <a:cs typeface="Arial" pitchFamily="34" charset="0"/>
              </a:rPr>
              <a:t> ,فعاليتها ,اتجاهها </a:t>
            </a:r>
          </a:p>
        </p:txBody>
      </p:sp>
      <p:pic>
        <p:nvPicPr>
          <p:cNvPr id="15362" name="Picture 2" descr="C:\Users\sony\AppData\Local\Microsoft\Windows\Temporary Internet Files\Content.IE5\JX97TM1K\MC900280002[1].wmf"/>
          <p:cNvPicPr>
            <a:picLocks noChangeAspect="1" noChangeArrowheads="1"/>
          </p:cNvPicPr>
          <p:nvPr/>
        </p:nvPicPr>
        <p:blipFill>
          <a:blip r:embed="rId2" cstate="print"/>
          <a:srcRect/>
          <a:stretch>
            <a:fillRect/>
          </a:stretch>
        </p:blipFill>
        <p:spPr bwMode="auto">
          <a:xfrm>
            <a:off x="6156176" y="4797152"/>
            <a:ext cx="1815084" cy="1806854"/>
          </a:xfrm>
          <a:prstGeom prst="rect">
            <a:avLst/>
          </a:prstGeom>
          <a:noFill/>
        </p:spPr>
      </p:pic>
      <p:pic>
        <p:nvPicPr>
          <p:cNvPr id="15363" name="Picture 3" descr="C:\Users\sony\AppData\Local\Microsoft\Windows\Temporary Internet Files\Content.IE5\9IF5WE3D\MC900300906[1].wmf"/>
          <p:cNvPicPr>
            <a:picLocks noChangeAspect="1" noChangeArrowheads="1"/>
          </p:cNvPicPr>
          <p:nvPr/>
        </p:nvPicPr>
        <p:blipFill>
          <a:blip r:embed="rId3" cstate="print"/>
          <a:srcRect/>
          <a:stretch>
            <a:fillRect/>
          </a:stretch>
        </p:blipFill>
        <p:spPr bwMode="auto">
          <a:xfrm>
            <a:off x="467544" y="5229200"/>
            <a:ext cx="1814170" cy="1333195"/>
          </a:xfrm>
          <a:prstGeom prst="rect">
            <a:avLst/>
          </a:prstGeom>
          <a:noFill/>
        </p:spPr>
      </p:pic>
      <p:pic>
        <p:nvPicPr>
          <p:cNvPr id="15364" name="Picture 4" descr="C:\Users\sony\AppData\Local\Microsoft\Windows\Temporary Internet Files\Content.IE5\JX97TM1K\MC900309908[1].wmf"/>
          <p:cNvPicPr>
            <a:picLocks noChangeAspect="1" noChangeArrowheads="1"/>
          </p:cNvPicPr>
          <p:nvPr/>
        </p:nvPicPr>
        <p:blipFill>
          <a:blip r:embed="rId4" cstate="print"/>
          <a:srcRect/>
          <a:stretch>
            <a:fillRect/>
          </a:stretch>
        </p:blipFill>
        <p:spPr bwMode="auto">
          <a:xfrm>
            <a:off x="323528" y="188640"/>
            <a:ext cx="2160240" cy="13770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7239000" cy="1143000"/>
          </a:xfrm>
        </p:spPr>
        <p:txBody>
          <a:bodyPr>
            <a:normAutofit/>
          </a:bodyPr>
          <a:lstStyle/>
          <a:p>
            <a:pPr algn="r"/>
            <a:r>
              <a:rPr lang="ar-SA" sz="3600" dirty="0" smtClean="0">
                <a:latin typeface="Arial" pitchFamily="34" charset="0"/>
                <a:cs typeface="Arial" pitchFamily="34" charset="0"/>
              </a:rPr>
              <a:t>فلسفة التربية </a:t>
            </a:r>
            <a:r>
              <a:rPr lang="ar-SA" sz="3600" dirty="0" err="1" smtClean="0">
                <a:latin typeface="Arial" pitchFamily="34" charset="0"/>
                <a:cs typeface="Arial" pitchFamily="34" charset="0"/>
              </a:rPr>
              <a:t>الاسلاميه</a:t>
            </a:r>
            <a:r>
              <a:rPr lang="ar-SA" sz="3600" dirty="0" smtClean="0">
                <a:latin typeface="Arial" pitchFamily="34" charset="0"/>
                <a:cs typeface="Arial" pitchFamily="34" charset="0"/>
              </a:rPr>
              <a:t> في إطار الرؤية </a:t>
            </a:r>
            <a:r>
              <a:rPr lang="ar-SA" sz="3600" dirty="0" err="1" smtClean="0">
                <a:latin typeface="Arial" pitchFamily="34" charset="0"/>
                <a:cs typeface="Arial" pitchFamily="34" charset="0"/>
              </a:rPr>
              <a:t>الاسلاميه</a:t>
            </a:r>
            <a:r>
              <a:rPr lang="ar-SA" sz="3600" dirty="0" smtClean="0">
                <a:latin typeface="Arial" pitchFamily="34" charset="0"/>
                <a:cs typeface="Arial" pitchFamily="34" charset="0"/>
              </a:rPr>
              <a:t> : </a:t>
            </a:r>
            <a:endParaRPr lang="ar-SA" sz="3600" dirty="0">
              <a:latin typeface="Arial" pitchFamily="34" charset="0"/>
              <a:cs typeface="Arial" pitchFamily="34" charset="0"/>
            </a:endParaRPr>
          </a:p>
        </p:txBody>
      </p:sp>
      <p:sp>
        <p:nvSpPr>
          <p:cNvPr id="3" name="عنصر نائب للمحتوى 2"/>
          <p:cNvSpPr>
            <a:spLocks noGrp="1"/>
          </p:cNvSpPr>
          <p:nvPr>
            <p:ph idx="1"/>
          </p:nvPr>
        </p:nvSpPr>
        <p:spPr/>
        <p:txBody>
          <a:bodyPr/>
          <a:lstStyle/>
          <a:p>
            <a:r>
              <a:rPr lang="ar-SA" dirty="0" smtClean="0"/>
              <a:t>1</a:t>
            </a:r>
            <a:r>
              <a:rPr lang="ar-SA" sz="2800" b="1" dirty="0" smtClean="0">
                <a:latin typeface="Arial" pitchFamily="34" charset="0"/>
                <a:cs typeface="Arial" pitchFamily="34" charset="0"/>
              </a:rPr>
              <a:t>_ الكون. </a:t>
            </a:r>
          </a:p>
          <a:p>
            <a:r>
              <a:rPr lang="ar-SA" sz="2800" b="1" dirty="0" smtClean="0">
                <a:latin typeface="Arial" pitchFamily="34" charset="0"/>
                <a:cs typeface="Arial" pitchFamily="34" charset="0"/>
              </a:rPr>
              <a:t>2_ إنسان. </a:t>
            </a:r>
          </a:p>
          <a:p>
            <a:r>
              <a:rPr lang="ar-SA" sz="2800" b="1" dirty="0" smtClean="0">
                <a:latin typeface="Arial" pitchFamily="34" charset="0"/>
                <a:cs typeface="Arial" pitchFamily="34" charset="0"/>
              </a:rPr>
              <a:t>3_ الحياة .</a:t>
            </a:r>
          </a:p>
          <a:p>
            <a:r>
              <a:rPr lang="ar-SA" sz="2800" b="1" dirty="0" smtClean="0">
                <a:latin typeface="Arial" pitchFamily="34" charset="0"/>
                <a:cs typeface="Arial" pitchFamily="34" charset="0"/>
              </a:rPr>
              <a:t>أي تصور الإسلام لعلاقة الإنسان المسلم في الكون ودوره في الحياة .</a:t>
            </a:r>
            <a:endParaRPr lang="ar-SA" sz="2800" b="1" dirty="0">
              <a:latin typeface="Arial" pitchFamily="34" charset="0"/>
              <a:cs typeface="Arial" pitchFamily="34" charset="0"/>
            </a:endParaRPr>
          </a:p>
        </p:txBody>
      </p:sp>
      <p:pic>
        <p:nvPicPr>
          <p:cNvPr id="4" name="Picture 2" descr="C:\Users\sony\AppData\Local\Microsoft\Windows\Temporary Internet Files\Content.IE5\JX97TM1K\MC900280002[1].wmf"/>
          <p:cNvPicPr>
            <a:picLocks noChangeAspect="1" noChangeArrowheads="1"/>
          </p:cNvPicPr>
          <p:nvPr/>
        </p:nvPicPr>
        <p:blipFill>
          <a:blip r:embed="rId2" cstate="print"/>
          <a:srcRect/>
          <a:stretch>
            <a:fillRect/>
          </a:stretch>
        </p:blipFill>
        <p:spPr bwMode="auto">
          <a:xfrm>
            <a:off x="6156176" y="4797152"/>
            <a:ext cx="1815084" cy="1806854"/>
          </a:xfrm>
          <a:prstGeom prst="rect">
            <a:avLst/>
          </a:prstGeom>
          <a:noFill/>
        </p:spPr>
      </p:pic>
      <p:pic>
        <p:nvPicPr>
          <p:cNvPr id="5" name="Picture 3" descr="C:\Users\sony\AppData\Local\Microsoft\Windows\Temporary Internet Files\Content.IE5\9IF5WE3D\MC900300906[1].wmf"/>
          <p:cNvPicPr>
            <a:picLocks noChangeAspect="1" noChangeArrowheads="1"/>
          </p:cNvPicPr>
          <p:nvPr/>
        </p:nvPicPr>
        <p:blipFill>
          <a:blip r:embed="rId3" cstate="print"/>
          <a:srcRect/>
          <a:stretch>
            <a:fillRect/>
          </a:stretch>
        </p:blipFill>
        <p:spPr bwMode="auto">
          <a:xfrm>
            <a:off x="467544" y="5229200"/>
            <a:ext cx="1814170" cy="133319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4572000" y="4293096"/>
            <a:ext cx="4572000" cy="523220"/>
          </a:xfrm>
          <a:prstGeom prst="rect">
            <a:avLst/>
          </a:prstGeom>
        </p:spPr>
        <p:txBody>
          <a:bodyPr>
            <a:spAutoFit/>
          </a:bodyPr>
          <a:lstStyle/>
          <a:p>
            <a:pPr algn="ctr" rtl="0" fontAlgn="base">
              <a:spcBef>
                <a:spcPct val="0"/>
              </a:spcBef>
              <a:spcAft>
                <a:spcPct val="0"/>
              </a:spcAft>
            </a:pPr>
            <a:endParaRPr lang="ar-SA" sz="2800" b="1" dirty="0">
              <a:solidFill>
                <a:srgbClr val="800080"/>
              </a:solidFill>
              <a:latin typeface="Arabic Typesetting" pitchFamily="66" charset="-78"/>
              <a:cs typeface="Arabic Typesetting" pitchFamily="66" charset="-78"/>
            </a:endParaRPr>
          </a:p>
        </p:txBody>
      </p:sp>
      <p:sp>
        <p:nvSpPr>
          <p:cNvPr id="7" name="مستطيل ذو زوايا قطرية مستديرة 6"/>
          <p:cNvSpPr/>
          <p:nvPr/>
        </p:nvSpPr>
        <p:spPr bwMode="auto">
          <a:xfrm>
            <a:off x="467544" y="404664"/>
            <a:ext cx="8136904" cy="1008112"/>
          </a:xfrm>
          <a:prstGeom prst="round2DiagRect">
            <a:avLst/>
          </a:prstGeom>
          <a:solidFill>
            <a:srgbClr val="99FF99"/>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1" anchor="t"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SA" sz="4000" b="1" i="0" u="none" strike="noStrike" normalizeH="0" baseline="0" dirty="0" smtClean="0">
                <a:ln/>
                <a:solidFill>
                  <a:srgbClr val="CC0066"/>
                </a:solidFill>
                <a:latin typeface="Times New Roman" pitchFamily="18" charset="0"/>
              </a:rPr>
              <a:t>الفلسفة</a:t>
            </a:r>
            <a:r>
              <a:rPr kumimoji="0" lang="ar-SA" sz="4000" b="1" i="0" u="none" strike="noStrike" normalizeH="0" dirty="0" smtClean="0">
                <a:ln/>
                <a:solidFill>
                  <a:srgbClr val="CC0066"/>
                </a:solidFill>
                <a:latin typeface="Times New Roman" pitchFamily="18" charset="0"/>
              </a:rPr>
              <a:t> الجوهرية</a:t>
            </a:r>
            <a:endParaRPr kumimoji="0" lang="ar-SA" sz="4000" b="1" i="0" u="none" strike="noStrike" normalizeH="0" baseline="0" dirty="0" smtClean="0">
              <a:ln/>
              <a:solidFill>
                <a:srgbClr val="CC0066"/>
              </a:solidFill>
              <a:latin typeface="Times New Roman" pitchFamily="18" charset="0"/>
            </a:endParaRPr>
          </a:p>
        </p:txBody>
      </p:sp>
      <p:sp>
        <p:nvSpPr>
          <p:cNvPr id="6" name="مستطيل مستدير الزوايا 5"/>
          <p:cNvSpPr/>
          <p:nvPr/>
        </p:nvSpPr>
        <p:spPr bwMode="auto">
          <a:xfrm>
            <a:off x="395536" y="1916832"/>
            <a:ext cx="8352928" cy="4680520"/>
          </a:xfrm>
          <a:prstGeom prst="roundRect">
            <a:avLst/>
          </a:prstGeom>
          <a:solidFill>
            <a:srgbClr val="FFFF66"/>
          </a:soli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1" anchor="t" anchorCtr="0" compatLnSpc="1">
            <a:prstTxWarp prst="textNoShape">
              <a:avLst/>
            </a:prstTxWarp>
          </a:bodyPr>
          <a:lstStyle/>
          <a:p>
            <a:pPr rtl="0" fontAlgn="base"/>
            <a:r>
              <a:rPr lang="en-US" sz="2400" b="1" dirty="0" smtClean="0">
                <a:solidFill>
                  <a:srgbClr val="800080"/>
                </a:solidFill>
              </a:rPr>
              <a:t> </a:t>
            </a:r>
            <a:r>
              <a:rPr lang="ar-SA" sz="2800" b="1" dirty="0" smtClean="0">
                <a:solidFill>
                  <a:srgbClr val="800080"/>
                </a:solidFill>
              </a:rPr>
              <a:t>نشأة كردة فعل للتربية التقدمية،وترتكز هذه الفلسفة على أساليب الدراسة المتمثلة بالواجبات والدراسة والحفظ والتسميع والاختبارات</a:t>
            </a:r>
            <a:endParaRPr lang="en-US" sz="2800" b="1" dirty="0" smtClean="0">
              <a:solidFill>
                <a:srgbClr val="800080"/>
              </a:solidFill>
            </a:endParaRPr>
          </a:p>
          <a:p>
            <a:pPr rtl="0" fontAlgn="base"/>
            <a:r>
              <a:rPr lang="ar-SA" sz="2800" b="1" dirty="0" smtClean="0">
                <a:solidFill>
                  <a:srgbClr val="FF0066"/>
                </a:solidFill>
              </a:rPr>
              <a:t>ومن أفكاره الرئيسية:</a:t>
            </a:r>
            <a:endParaRPr lang="en-US" sz="2800" b="1" dirty="0" smtClean="0">
              <a:solidFill>
                <a:srgbClr val="FF0066"/>
              </a:solidFill>
            </a:endParaRPr>
          </a:p>
          <a:p>
            <a:pPr rtl="0" fontAlgn="base"/>
            <a:r>
              <a:rPr lang="ar-SA" sz="2800" b="1" dirty="0" smtClean="0">
                <a:solidFill>
                  <a:srgbClr val="800080"/>
                </a:solidFill>
              </a:rPr>
              <a:t>1-المحافظة على المجتمع وقيمة وتراث وتقاليده وتكيف الأفراد له </a:t>
            </a:r>
            <a:endParaRPr lang="en-US" sz="2800" b="1" dirty="0" smtClean="0">
              <a:solidFill>
                <a:srgbClr val="800080"/>
              </a:solidFill>
            </a:endParaRPr>
          </a:p>
          <a:p>
            <a:pPr rtl="0" fontAlgn="base"/>
            <a:r>
              <a:rPr lang="ar-SA" sz="2800" b="1" dirty="0" smtClean="0">
                <a:solidFill>
                  <a:srgbClr val="800080"/>
                </a:solidFill>
              </a:rPr>
              <a:t>2-غرس حب الوطن في نفوس الطلاب وتنمية الاتجاهات  </a:t>
            </a:r>
          </a:p>
          <a:p>
            <a:pPr rtl="0" fontAlgn="base"/>
            <a:r>
              <a:rPr lang="ar-SA" sz="2800" b="1" dirty="0" smtClean="0">
                <a:solidFill>
                  <a:srgbClr val="800080"/>
                </a:solidFill>
              </a:rPr>
              <a:t>الوطنية فيهم.</a:t>
            </a:r>
            <a:endParaRPr lang="en-US" sz="2800" b="1" dirty="0" smtClean="0">
              <a:solidFill>
                <a:srgbClr val="800080"/>
              </a:solidFill>
            </a:endParaRPr>
          </a:p>
          <a:p>
            <a:pPr rtl="0" fontAlgn="base"/>
            <a:r>
              <a:rPr lang="ar-SA" sz="2800" b="1" dirty="0" smtClean="0">
                <a:solidFill>
                  <a:srgbClr val="800080"/>
                </a:solidFill>
              </a:rPr>
              <a:t>3-تنمية مهارات التعاون وقيمه في الطلاب مما سيؤدي إلى </a:t>
            </a:r>
            <a:endParaRPr lang="en-US" sz="2800" b="1" dirty="0" smtClean="0">
              <a:solidFill>
                <a:srgbClr val="800080"/>
              </a:solidFill>
            </a:endParaRPr>
          </a:p>
          <a:p>
            <a:pPr rtl="0" fontAlgn="base"/>
            <a:r>
              <a:rPr lang="ar-SA" sz="2800" b="1" dirty="0" smtClean="0">
                <a:solidFill>
                  <a:srgbClr val="800080"/>
                </a:solidFill>
              </a:rPr>
              <a:t>الانسجام والتوافق بين أفراد المجتمع.</a:t>
            </a:r>
            <a:endParaRPr lang="en-US" sz="2800" b="1" dirty="0" smtClean="0">
              <a:solidFill>
                <a:srgbClr val="800080"/>
              </a:solidFill>
            </a:endParaRPr>
          </a:p>
          <a:p>
            <a:r>
              <a:rPr lang="ar-SA" sz="2800" b="1" dirty="0" smtClean="0">
                <a:solidFill>
                  <a:srgbClr val="800080"/>
                </a:solidFill>
              </a:rPr>
              <a:t>4-التركيز على التعليم الأكاديمي وتنمية العقل وقيم النظام والانضباط والعمل الجاد</a:t>
            </a:r>
            <a:endParaRPr kumimoji="0" lang="ar-SA" sz="2800" b="1" i="0" u="none" strike="noStrike" cap="none" normalizeH="0" dirty="0" smtClean="0">
              <a:ln>
                <a:noFill/>
              </a:ln>
              <a:solidFill>
                <a:srgbClr val="800080"/>
              </a:solidFill>
              <a:effectLst/>
              <a:latin typeface="Times New Roman" pitchFamily="18" charset="0"/>
            </a:endParaRPr>
          </a:p>
        </p:txBody>
      </p:sp>
      <p:pic>
        <p:nvPicPr>
          <p:cNvPr id="10" name="صورة 9" descr="file-1298239390zb.gif"/>
          <p:cNvPicPr>
            <a:picLocks noChangeAspect="1"/>
          </p:cNvPicPr>
          <p:nvPr/>
        </p:nvPicPr>
        <p:blipFill>
          <a:blip r:embed="rId2" cstate="print"/>
          <a:stretch>
            <a:fillRect/>
          </a:stretch>
        </p:blipFill>
        <p:spPr>
          <a:xfrm>
            <a:off x="467544" y="3717032"/>
            <a:ext cx="1296144" cy="18722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0" name="Picture 2" descr="C:\Users\sony\AppData\Local\Microsoft\Windows\Temporary Internet Files\Content.IE5\1AFG1PXI\MC900435546[1].wmf"/>
          <p:cNvPicPr>
            <a:picLocks noChangeAspect="1" noChangeArrowheads="1"/>
          </p:cNvPicPr>
          <p:nvPr/>
        </p:nvPicPr>
        <p:blipFill>
          <a:blip r:embed="rId3" cstate="print"/>
          <a:srcRect/>
          <a:stretch>
            <a:fillRect/>
          </a:stretch>
        </p:blipFill>
        <p:spPr bwMode="auto">
          <a:xfrm>
            <a:off x="0" y="1268760"/>
            <a:ext cx="2232248" cy="1066800"/>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4572000" y="4293096"/>
            <a:ext cx="4572000" cy="523220"/>
          </a:xfrm>
          <a:prstGeom prst="rect">
            <a:avLst/>
          </a:prstGeom>
        </p:spPr>
        <p:txBody>
          <a:bodyPr>
            <a:spAutoFit/>
          </a:bodyPr>
          <a:lstStyle/>
          <a:p>
            <a:pPr algn="ctr" rtl="0" fontAlgn="base">
              <a:spcBef>
                <a:spcPct val="0"/>
              </a:spcBef>
              <a:spcAft>
                <a:spcPct val="0"/>
              </a:spcAft>
            </a:pPr>
            <a:endParaRPr lang="ar-SA" sz="2800" b="1" dirty="0">
              <a:solidFill>
                <a:srgbClr val="800080"/>
              </a:solidFill>
              <a:latin typeface="Arabic Typesetting" pitchFamily="66" charset="-78"/>
              <a:cs typeface="Arabic Typesetting" pitchFamily="66" charset="-78"/>
            </a:endParaRPr>
          </a:p>
        </p:txBody>
      </p:sp>
      <p:sp>
        <p:nvSpPr>
          <p:cNvPr id="7" name="مستطيل ذو زوايا قطرية مستديرة 6"/>
          <p:cNvSpPr/>
          <p:nvPr/>
        </p:nvSpPr>
        <p:spPr bwMode="auto">
          <a:xfrm>
            <a:off x="467544" y="404664"/>
            <a:ext cx="8136904" cy="1008112"/>
          </a:xfrm>
          <a:prstGeom prst="round2DiagRect">
            <a:avLst/>
          </a:prstGeom>
          <a:solidFill>
            <a:srgbClr val="99FF99"/>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1" anchor="t" anchorCtr="0" compatLnSpc="1">
            <a:prstTxWarp prst="textNoShape">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SA" sz="4000" b="1" i="0" u="none" strike="noStrike" normalizeH="0" baseline="0" dirty="0" smtClean="0">
                <a:ln/>
                <a:solidFill>
                  <a:srgbClr val="CC0066"/>
                </a:solidFill>
                <a:latin typeface="Times New Roman" pitchFamily="18" charset="0"/>
              </a:rPr>
              <a:t>الفلسفة</a:t>
            </a:r>
            <a:r>
              <a:rPr kumimoji="0" lang="ar-SA" sz="4000" b="1" i="0" u="none" strike="noStrike" normalizeH="0" dirty="0" smtClean="0">
                <a:ln/>
                <a:solidFill>
                  <a:srgbClr val="CC0066"/>
                </a:solidFill>
                <a:latin typeface="Times New Roman" pitchFamily="18" charset="0"/>
              </a:rPr>
              <a:t> الجوهرية</a:t>
            </a:r>
            <a:endParaRPr kumimoji="0" lang="ar-SA" sz="4000" b="1" i="0" u="none" strike="noStrike" normalizeH="0" baseline="0" dirty="0" smtClean="0">
              <a:ln/>
              <a:solidFill>
                <a:srgbClr val="CC0066"/>
              </a:solidFill>
              <a:latin typeface="Times New Roman" pitchFamily="18" charset="0"/>
            </a:endParaRPr>
          </a:p>
        </p:txBody>
      </p:sp>
      <p:sp>
        <p:nvSpPr>
          <p:cNvPr id="12" name="مستطيل مستدير الزوايا 11"/>
          <p:cNvSpPr/>
          <p:nvPr/>
        </p:nvSpPr>
        <p:spPr bwMode="auto">
          <a:xfrm>
            <a:off x="323528" y="1916832"/>
            <a:ext cx="8352928" cy="4392488"/>
          </a:xfrm>
          <a:prstGeom prst="roundRect">
            <a:avLst/>
          </a:prstGeom>
          <a:solidFill>
            <a:srgbClr val="FFFF66"/>
          </a:soli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square" lIns="91440" tIns="45720" rIns="91440" bIns="45720" numCol="1" rtlCol="1" anchor="t" anchorCtr="0" compatLnSpc="1">
            <a:prstTxWarp prst="textNoShape">
              <a:avLst/>
            </a:prstTxWarp>
          </a:bodyPr>
          <a:lstStyle/>
          <a:p>
            <a:pPr marL="0" marR="0" indent="0" defTabSz="914400" rtl="0" eaLnBrk="1" fontAlgn="base" latinLnBrk="0" hangingPunct="1">
              <a:spcBef>
                <a:spcPct val="0"/>
              </a:spcBef>
              <a:spcAft>
                <a:spcPct val="0"/>
              </a:spcAft>
              <a:buClrTx/>
              <a:buSzTx/>
              <a:tabLst/>
            </a:pPr>
            <a:endParaRPr lang="ar-SA" sz="2400" b="1" dirty="0" smtClean="0">
              <a:solidFill>
                <a:srgbClr val="000099"/>
              </a:solidFill>
              <a:latin typeface="Times New Roman" pitchFamily="18" charset="0"/>
            </a:endParaRPr>
          </a:p>
          <a:p>
            <a:pPr marL="0" marR="0" indent="0" defTabSz="914400" rtl="0" eaLnBrk="1" fontAlgn="base" latinLnBrk="0" hangingPunct="1">
              <a:spcBef>
                <a:spcPct val="0"/>
              </a:spcBef>
              <a:spcAft>
                <a:spcPct val="0"/>
              </a:spcAft>
              <a:buClrTx/>
              <a:buSzTx/>
              <a:tabLst/>
            </a:pPr>
            <a:endParaRPr lang="ar-SA" sz="2400" b="1" dirty="0" smtClean="0">
              <a:solidFill>
                <a:srgbClr val="000099"/>
              </a:solidFill>
              <a:latin typeface="Times New Roman" pitchFamily="18" charset="0"/>
            </a:endParaRPr>
          </a:p>
          <a:p>
            <a:pPr marL="0" marR="0" indent="0" defTabSz="914400" rtl="0" eaLnBrk="1" fontAlgn="base" latinLnBrk="0" hangingPunct="1">
              <a:spcBef>
                <a:spcPct val="0"/>
              </a:spcBef>
              <a:spcAft>
                <a:spcPct val="0"/>
              </a:spcAft>
              <a:buClrTx/>
              <a:buSzTx/>
              <a:tabLst/>
            </a:pPr>
            <a:r>
              <a:rPr lang="ar-SA" sz="2800" b="1" dirty="0" smtClean="0">
                <a:solidFill>
                  <a:srgbClr val="000099"/>
                </a:solidFill>
                <a:latin typeface="Times New Roman" pitchFamily="18" charset="0"/>
              </a:rPr>
              <a:t>3-تنمية مهارات التعاون وقيمه في الطلاب مما سيؤدي </a:t>
            </a:r>
          </a:p>
          <a:p>
            <a:pPr marL="0" marR="0" indent="0" defTabSz="914400" rtl="0" eaLnBrk="1" fontAlgn="base" latinLnBrk="0" hangingPunct="1">
              <a:spcBef>
                <a:spcPct val="0"/>
              </a:spcBef>
              <a:spcAft>
                <a:spcPct val="0"/>
              </a:spcAft>
              <a:buClrTx/>
              <a:buSzTx/>
              <a:tabLst/>
            </a:pPr>
            <a:r>
              <a:rPr lang="ar-SA" sz="2800" b="1" dirty="0" smtClean="0">
                <a:solidFill>
                  <a:srgbClr val="000099"/>
                </a:solidFill>
                <a:latin typeface="Times New Roman" pitchFamily="18" charset="0"/>
              </a:rPr>
              <a:t>إلى الانسجام والتوافق بين أفراد المجتمع.</a:t>
            </a:r>
          </a:p>
          <a:p>
            <a:pPr marL="0" marR="0" indent="0" defTabSz="914400" rtl="0" eaLnBrk="1" fontAlgn="base" latinLnBrk="0" hangingPunct="1">
              <a:spcBef>
                <a:spcPct val="0"/>
              </a:spcBef>
              <a:spcAft>
                <a:spcPct val="0"/>
              </a:spcAft>
              <a:buClrTx/>
              <a:buSzTx/>
              <a:tabLst/>
            </a:pPr>
            <a:endParaRPr lang="ar-SA" sz="2800" b="1" dirty="0" smtClean="0">
              <a:solidFill>
                <a:srgbClr val="000099"/>
              </a:solidFill>
              <a:latin typeface="Times New Roman" pitchFamily="18" charset="0"/>
            </a:endParaRPr>
          </a:p>
          <a:p>
            <a:pPr marL="0" marR="0" indent="0" defTabSz="914400" rtl="0" eaLnBrk="1" fontAlgn="base" latinLnBrk="0" hangingPunct="1">
              <a:spcBef>
                <a:spcPct val="0"/>
              </a:spcBef>
              <a:spcAft>
                <a:spcPct val="0"/>
              </a:spcAft>
              <a:buClrTx/>
              <a:buSzTx/>
              <a:tabLst/>
            </a:pPr>
            <a:r>
              <a:rPr lang="ar-SA" sz="2800" b="1" dirty="0" smtClean="0">
                <a:solidFill>
                  <a:srgbClr val="000099"/>
                </a:solidFill>
                <a:latin typeface="Times New Roman" pitchFamily="18" charset="0"/>
              </a:rPr>
              <a:t>4-</a:t>
            </a:r>
            <a:r>
              <a:rPr kumimoji="0" lang="ar-SA" sz="2800" b="1" i="0" u="none" strike="noStrike" cap="none" normalizeH="0" dirty="0" smtClean="0">
                <a:ln>
                  <a:noFill/>
                </a:ln>
                <a:solidFill>
                  <a:srgbClr val="000099"/>
                </a:solidFill>
                <a:effectLst/>
                <a:latin typeface="Times New Roman" pitchFamily="18" charset="0"/>
              </a:rPr>
              <a:t>التركيز على التعليم الأكاديمي وتنمية العقل وقيم النظام والانضباط والعمل الجاد.</a:t>
            </a:r>
            <a:endParaRPr kumimoji="0" lang="ar-SA" sz="2400" b="1" i="0" u="none" strike="noStrike" cap="none" normalizeH="0" baseline="0" dirty="0" smtClean="0">
              <a:ln>
                <a:noFill/>
              </a:ln>
              <a:solidFill>
                <a:srgbClr val="000099"/>
              </a:solidFill>
              <a:effectLst/>
              <a:latin typeface="Times New Roman" pitchFamily="18" charset="0"/>
            </a:endParaRPr>
          </a:p>
        </p:txBody>
      </p:sp>
      <p:pic>
        <p:nvPicPr>
          <p:cNvPr id="1027" name="Picture 3" descr="C:\Users\sony\AppData\Local\Microsoft\Windows\Temporary Internet Files\Content.IE5\W1FOQG3C\MC900286542[1].wmf"/>
          <p:cNvPicPr>
            <a:picLocks noChangeAspect="1" noChangeArrowheads="1"/>
          </p:cNvPicPr>
          <p:nvPr/>
        </p:nvPicPr>
        <p:blipFill>
          <a:blip r:embed="rId2" cstate="print"/>
          <a:srcRect/>
          <a:stretch>
            <a:fillRect/>
          </a:stretch>
        </p:blipFill>
        <p:spPr bwMode="auto">
          <a:xfrm>
            <a:off x="467544" y="1916832"/>
            <a:ext cx="1840687" cy="1508760"/>
          </a:xfrm>
          <a:prstGeom prst="rect">
            <a:avLst/>
          </a:prstGeom>
          <a:noFill/>
        </p:spPr>
      </p:pic>
      <p:pic>
        <p:nvPicPr>
          <p:cNvPr id="6149" name="Picture 5" descr="C:\Users\sony\AppData\Local\Microsoft\Windows\Temporary Internet Files\Content.IE5\1AFG1PXI\MC900435546[1].wmf"/>
          <p:cNvPicPr>
            <a:picLocks noChangeAspect="1" noChangeArrowheads="1"/>
          </p:cNvPicPr>
          <p:nvPr/>
        </p:nvPicPr>
        <p:blipFill>
          <a:blip r:embed="rId3" cstate="print"/>
          <a:srcRect/>
          <a:stretch>
            <a:fillRect/>
          </a:stretch>
        </p:blipFill>
        <p:spPr bwMode="auto">
          <a:xfrm>
            <a:off x="827584" y="4653136"/>
            <a:ext cx="1771650" cy="1498848"/>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1000" dirty="0" smtClean="0"/>
              <a:t>.</a:t>
            </a:r>
            <a:endParaRPr lang="ar-SA" sz="1000" dirty="0"/>
          </a:p>
        </p:txBody>
      </p:sp>
      <p:sp>
        <p:nvSpPr>
          <p:cNvPr id="3" name="عنوان فرعي 2"/>
          <p:cNvSpPr>
            <a:spLocks noGrp="1"/>
          </p:cNvSpPr>
          <p:nvPr>
            <p:ph type="subTitle" idx="1"/>
          </p:nvPr>
        </p:nvSpPr>
        <p:spPr/>
        <p:txBody>
          <a:bodyPr/>
          <a:lstStyle/>
          <a:p>
            <a:r>
              <a:rPr lang="ar-SA" dirty="0" smtClean="0"/>
              <a:t>..</a:t>
            </a:r>
            <a:endParaRPr lang="ar-SA" dirty="0"/>
          </a:p>
        </p:txBody>
      </p:sp>
      <p:sp>
        <p:nvSpPr>
          <p:cNvPr id="5" name="مستطيل ذو زوايا قطرية مستديرة 4"/>
          <p:cNvSpPr/>
          <p:nvPr/>
        </p:nvSpPr>
        <p:spPr>
          <a:xfrm>
            <a:off x="395536" y="1772816"/>
            <a:ext cx="8208912" cy="1944216"/>
          </a:xfrm>
          <a:prstGeom prst="round2DiagRect">
            <a:avLst/>
          </a:prstGeom>
          <a:blipFill>
            <a:blip r:embed="rId2" cstate="print"/>
            <a:tile tx="0" ty="0" sx="100000" sy="100000" flip="none" algn="tl"/>
          </a:blipFill>
          <a:effectLst>
            <a:reflection blurRad="6350" stA="50000" endA="300" endPos="38500" dist="508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ln w="10541" cmpd="sng">
                  <a:solidFill>
                    <a:srgbClr val="7D7D7D">
                      <a:tint val="100000"/>
                      <a:shade val="100000"/>
                      <a:satMod val="110000"/>
                    </a:srgbClr>
                  </a:solidFill>
                  <a:prstDash val="solid"/>
                </a:ln>
                <a:solidFill>
                  <a:srgbClr val="CC0066"/>
                </a:solidFill>
                <a:cs typeface="PT Simple Bold Ruled" pitchFamily="2" charset="-78"/>
              </a:rPr>
              <a:t>مقارنة بين رؤية الإسلام الوسطية وموقف الفلسفات الوضعية من أهم قضايا المناهج المدرسية</a:t>
            </a:r>
          </a:p>
          <a:p>
            <a:pPr algn="ctr"/>
            <a:endParaRPr lang="ar-SA" dirty="0"/>
          </a:p>
        </p:txBody>
      </p:sp>
      <p:pic>
        <p:nvPicPr>
          <p:cNvPr id="5121" name="Picture 1" descr="C:\Users\sony\AppData\Local\Microsoft\Windows\Temporary Internet Files\Content.IE5\W1FOQG3C\MC900311426[1].wmf"/>
          <p:cNvPicPr>
            <a:picLocks noChangeAspect="1" noChangeArrowheads="1"/>
          </p:cNvPicPr>
          <p:nvPr/>
        </p:nvPicPr>
        <p:blipFill>
          <a:blip r:embed="rId3" cstate="print"/>
          <a:srcRect/>
          <a:stretch>
            <a:fillRect/>
          </a:stretch>
        </p:blipFill>
        <p:spPr bwMode="auto">
          <a:xfrm>
            <a:off x="6804248" y="4581128"/>
            <a:ext cx="1613916" cy="1813255"/>
          </a:xfrm>
          <a:prstGeom prst="rect">
            <a:avLst/>
          </a:prstGeom>
          <a:noFill/>
        </p:spPr>
      </p:pic>
      <p:pic>
        <p:nvPicPr>
          <p:cNvPr id="5123" name="Picture 3" descr="C:\Users\sony\AppData\Local\Microsoft\Windows\Temporary Internet Files\Content.IE5\YJJFIRH2\MC900353685[1].wmf"/>
          <p:cNvPicPr>
            <a:picLocks noChangeAspect="1" noChangeArrowheads="1"/>
          </p:cNvPicPr>
          <p:nvPr/>
        </p:nvPicPr>
        <p:blipFill>
          <a:blip r:embed="rId4" cstate="print"/>
          <a:srcRect/>
          <a:stretch>
            <a:fillRect/>
          </a:stretch>
        </p:blipFill>
        <p:spPr bwMode="auto">
          <a:xfrm>
            <a:off x="0" y="4077072"/>
            <a:ext cx="2983255" cy="2527096"/>
          </a:xfrm>
          <a:prstGeom prst="rect">
            <a:avLst/>
          </a:prstGeom>
          <a:noFill/>
        </p:spPr>
      </p:pic>
      <p:pic>
        <p:nvPicPr>
          <p:cNvPr id="5131" name="Picture 11" descr="C:\Users\sony\AppData\Local\Microsoft\Windows\Temporary Internet Files\Content.IE5\DSRR01VL\MC900233986[1].wmf"/>
          <p:cNvPicPr>
            <a:picLocks noChangeAspect="1" noChangeArrowheads="1"/>
          </p:cNvPicPr>
          <p:nvPr/>
        </p:nvPicPr>
        <p:blipFill>
          <a:blip r:embed="rId5" cstate="print"/>
          <a:srcRect/>
          <a:stretch>
            <a:fillRect/>
          </a:stretch>
        </p:blipFill>
        <p:spPr bwMode="auto">
          <a:xfrm>
            <a:off x="3275856" y="260648"/>
            <a:ext cx="2453489" cy="1567758"/>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292080" y="332656"/>
            <a:ext cx="3362672" cy="1080120"/>
          </a:xfrm>
          <a:prstGeom prst="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lnSpc>
                <a:spcPct val="150000"/>
              </a:lnSpc>
            </a:pPr>
            <a:r>
              <a:rPr lang="ar-SA" sz="4000" b="1" spc="150" dirty="0" smtClean="0">
                <a:ln w="11430"/>
                <a:solidFill>
                  <a:srgbClr val="F8F8F8"/>
                </a:solidFill>
                <a:effectLst>
                  <a:outerShdw blurRad="25400" algn="tl" rotWithShape="0">
                    <a:srgbClr val="000000">
                      <a:alpha val="43000"/>
                    </a:srgbClr>
                  </a:outerShdw>
                </a:effectLst>
              </a:rPr>
              <a:t>الفلسفة التقليدية</a:t>
            </a:r>
          </a:p>
          <a:p>
            <a:pPr algn="ctr"/>
            <a:endParaRPr lang="ar-SA" b="1" spc="150" dirty="0">
              <a:ln w="11430"/>
              <a:solidFill>
                <a:srgbClr val="F8F8F8"/>
              </a:solidFill>
              <a:effectLst>
                <a:outerShdw blurRad="25400" algn="tl" rotWithShape="0">
                  <a:srgbClr val="000000">
                    <a:alpha val="43000"/>
                  </a:srgbClr>
                </a:outerShdw>
              </a:effectLst>
            </a:endParaRPr>
          </a:p>
        </p:txBody>
      </p:sp>
      <p:sp>
        <p:nvSpPr>
          <p:cNvPr id="3" name="مستطيل 2"/>
          <p:cNvSpPr/>
          <p:nvPr/>
        </p:nvSpPr>
        <p:spPr>
          <a:xfrm>
            <a:off x="467544" y="404664"/>
            <a:ext cx="3312368" cy="1008112"/>
          </a:xfrm>
          <a:prstGeom prst="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r>
              <a:rPr lang="ar-SA" sz="3600" b="1" spc="150" dirty="0" smtClean="0">
                <a:ln w="11430"/>
                <a:solidFill>
                  <a:srgbClr val="F8F8F8"/>
                </a:solidFill>
                <a:effectLst>
                  <a:outerShdw blurRad="25400" algn="tl" rotWithShape="0">
                    <a:srgbClr val="000000">
                      <a:alpha val="43000"/>
                    </a:srgbClr>
                  </a:outerShdw>
                </a:effectLst>
              </a:rPr>
              <a:t>الفلسفة الإسلامية</a:t>
            </a:r>
            <a:endParaRPr lang="ar-SA" sz="3600" b="1" spc="150" dirty="0">
              <a:ln w="11430"/>
              <a:solidFill>
                <a:srgbClr val="F8F8F8"/>
              </a:solidFill>
              <a:effectLst>
                <a:outerShdw blurRad="25400" algn="tl" rotWithShape="0">
                  <a:srgbClr val="000000">
                    <a:alpha val="43000"/>
                  </a:srgbClr>
                </a:outerShdw>
              </a:effectLst>
            </a:endParaRPr>
          </a:p>
        </p:txBody>
      </p:sp>
      <p:sp>
        <p:nvSpPr>
          <p:cNvPr id="5" name="مستطيل مستدير الزوايا 4"/>
          <p:cNvSpPr/>
          <p:nvPr/>
        </p:nvSpPr>
        <p:spPr>
          <a:xfrm>
            <a:off x="5364088" y="1772816"/>
            <a:ext cx="3578696" cy="4896544"/>
          </a:xfrm>
          <a:prstGeom prst="roundRect">
            <a:avLst/>
          </a:prstGeom>
          <a:solidFill>
            <a:srgbClr val="FFFF6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smtClean="0">
              <a:solidFill>
                <a:srgbClr val="002060"/>
              </a:solidFill>
              <a:latin typeface="Times New Roman" pitchFamily="18" charset="0"/>
            </a:endParaRPr>
          </a:p>
          <a:p>
            <a:pPr algn="ctr"/>
            <a:endParaRPr lang="ar-SA" sz="2800" b="1" dirty="0" smtClean="0">
              <a:solidFill>
                <a:srgbClr val="002060"/>
              </a:solidFill>
              <a:latin typeface="Times New Roman" pitchFamily="18" charset="0"/>
            </a:endParaRPr>
          </a:p>
          <a:p>
            <a:pPr algn="ctr"/>
            <a:r>
              <a:rPr lang="ar-SA" sz="2800" b="1" dirty="0" smtClean="0">
                <a:solidFill>
                  <a:srgbClr val="002060"/>
                </a:solidFill>
                <a:latin typeface="Times New Roman" pitchFamily="18" charset="0"/>
              </a:rPr>
              <a:t>اهتمت </a:t>
            </a:r>
            <a:r>
              <a:rPr lang="ar-SA" sz="2800" b="1" dirty="0" smtClean="0">
                <a:solidFill>
                  <a:srgbClr val="002060"/>
                </a:solidFill>
                <a:latin typeface="Times New Roman" pitchFamily="18" charset="0"/>
              </a:rPr>
              <a:t>الفلسفة التقليدية بتحرير العقل وتنويره بالمعرفة ، كما اهتمت بتنمية الجانب العقلي فقط للانسان</a:t>
            </a:r>
            <a:r>
              <a:rPr lang="ar-SA" sz="3200" b="1" dirty="0" smtClean="0">
                <a:solidFill>
                  <a:srgbClr val="002060"/>
                </a:solidFill>
                <a:latin typeface="Times New Roman" pitchFamily="18" charset="0"/>
              </a:rPr>
              <a:t>.</a:t>
            </a:r>
            <a:endParaRPr lang="ar-SA" sz="2800" b="1" dirty="0" smtClean="0">
              <a:solidFill>
                <a:srgbClr val="002060"/>
              </a:solidFill>
              <a:latin typeface="Times New Roman" pitchFamily="18" charset="0"/>
            </a:endParaRPr>
          </a:p>
        </p:txBody>
      </p:sp>
      <p:sp>
        <p:nvSpPr>
          <p:cNvPr id="6" name="مستطيل مستدير الزوايا 5"/>
          <p:cNvSpPr/>
          <p:nvPr/>
        </p:nvSpPr>
        <p:spPr>
          <a:xfrm>
            <a:off x="179512" y="1772816"/>
            <a:ext cx="4248472" cy="4896544"/>
          </a:xfrm>
          <a:prstGeom prst="roundRect">
            <a:avLst/>
          </a:prstGeom>
          <a:solidFill>
            <a:srgbClr val="FFFF6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2400" b="1" dirty="0" smtClean="0">
              <a:solidFill>
                <a:srgbClr val="002060"/>
              </a:solidFill>
            </a:endParaRPr>
          </a:p>
          <a:p>
            <a:r>
              <a:rPr lang="ar-SA" sz="2800" b="1" dirty="0" smtClean="0">
                <a:solidFill>
                  <a:srgbClr val="002060"/>
                </a:solidFill>
              </a:rPr>
              <a:t>بينما نجد الإسلام اهتم باستخدام العقل وتحريره من الأوهام والخرافات وتحرير التنفس من الخوف،والجسم من سيطرة الملذات والشهوات</a:t>
            </a:r>
            <a:r>
              <a:rPr lang="ar-SA" sz="2800" b="1" dirty="0" smtClean="0">
                <a:solidFill>
                  <a:srgbClr val="002060"/>
                </a:solidFill>
              </a:rPr>
              <a:t>.  </a:t>
            </a:r>
          </a:p>
          <a:p>
            <a:endParaRPr lang="ar-SA" sz="2800" b="1" dirty="0" smtClean="0">
              <a:solidFill>
                <a:srgbClr val="002060"/>
              </a:solidFill>
            </a:endParaRPr>
          </a:p>
          <a:p>
            <a:endParaRPr lang="ar-SA" sz="2400" b="1" dirty="0" smtClean="0">
              <a:solidFill>
                <a:srgbClr val="002060"/>
              </a:solidFill>
            </a:endParaRPr>
          </a:p>
          <a:p>
            <a:endParaRPr lang="ar-SA" sz="2400" b="1" dirty="0" smtClean="0">
              <a:solidFill>
                <a:srgbClr val="002060"/>
              </a:solidFill>
            </a:endParaRPr>
          </a:p>
          <a:p>
            <a:endParaRPr lang="ar-SA" sz="2400" b="1" dirty="0" smtClean="0">
              <a:solidFill>
                <a:srgbClr val="002060"/>
              </a:solidFill>
            </a:endParaRPr>
          </a:p>
          <a:p>
            <a:pPr algn="ctr"/>
            <a:endParaRPr lang="ar-SA" dirty="0"/>
          </a:p>
        </p:txBody>
      </p:sp>
      <p:sp>
        <p:nvSpPr>
          <p:cNvPr id="7" name="سهم إلى اليسار 6"/>
          <p:cNvSpPr/>
          <p:nvPr/>
        </p:nvSpPr>
        <p:spPr>
          <a:xfrm>
            <a:off x="4355976" y="3573016"/>
            <a:ext cx="978408" cy="484632"/>
          </a:xfrm>
          <a:prstGeom prst="leftArrow">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8" name="صورة 7" descr="_1_~1.JPG"/>
          <p:cNvPicPr>
            <a:picLocks noChangeAspect="1"/>
          </p:cNvPicPr>
          <p:nvPr/>
        </p:nvPicPr>
        <p:blipFill>
          <a:blip r:embed="rId2" cstate="print"/>
          <a:stretch>
            <a:fillRect/>
          </a:stretch>
        </p:blipFill>
        <p:spPr>
          <a:xfrm>
            <a:off x="251520" y="4221088"/>
            <a:ext cx="1619672" cy="208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97" name="Picture 1" descr="C:\Users\sony\AppData\Local\Microsoft\Windows\Temporary Internet Files\Content.IE5\9IF5WE3D\MC900415226[1].wmf"/>
          <p:cNvPicPr>
            <a:picLocks noChangeAspect="1" noChangeArrowheads="1"/>
          </p:cNvPicPr>
          <p:nvPr/>
        </p:nvPicPr>
        <p:blipFill>
          <a:blip r:embed="rId3" cstate="print"/>
          <a:srcRect/>
          <a:stretch>
            <a:fillRect/>
          </a:stretch>
        </p:blipFill>
        <p:spPr bwMode="auto">
          <a:xfrm>
            <a:off x="6228184" y="1988840"/>
            <a:ext cx="1728192" cy="1570091"/>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292080" y="332656"/>
            <a:ext cx="3362672" cy="1080120"/>
          </a:xfrm>
          <a:prstGeom prst="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lnSpc>
                <a:spcPct val="150000"/>
              </a:lnSpc>
            </a:pPr>
            <a:r>
              <a:rPr lang="ar-SA" sz="4000" b="1" spc="150" dirty="0" smtClean="0">
                <a:ln w="11430"/>
                <a:solidFill>
                  <a:srgbClr val="F8F8F8"/>
                </a:solidFill>
                <a:effectLst>
                  <a:outerShdw blurRad="25400" algn="tl" rotWithShape="0">
                    <a:srgbClr val="000000">
                      <a:alpha val="43000"/>
                    </a:srgbClr>
                  </a:outerShdw>
                </a:effectLst>
              </a:rPr>
              <a:t>الفلسفة التقليدية</a:t>
            </a:r>
          </a:p>
          <a:p>
            <a:pPr algn="ctr"/>
            <a:endParaRPr lang="ar-SA" b="1" spc="150" dirty="0">
              <a:ln w="11430"/>
              <a:solidFill>
                <a:srgbClr val="F8F8F8"/>
              </a:solidFill>
              <a:effectLst>
                <a:outerShdw blurRad="25400" algn="tl" rotWithShape="0">
                  <a:srgbClr val="000000">
                    <a:alpha val="43000"/>
                  </a:srgbClr>
                </a:outerShdw>
              </a:effectLst>
            </a:endParaRPr>
          </a:p>
        </p:txBody>
      </p:sp>
      <p:sp>
        <p:nvSpPr>
          <p:cNvPr id="3" name="مستطيل 2"/>
          <p:cNvSpPr/>
          <p:nvPr/>
        </p:nvSpPr>
        <p:spPr>
          <a:xfrm>
            <a:off x="467544" y="404664"/>
            <a:ext cx="3312368" cy="1008112"/>
          </a:xfrm>
          <a:prstGeom prst="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r>
              <a:rPr lang="ar-SA" sz="3600" b="1" spc="150" dirty="0" smtClean="0">
                <a:ln w="11430"/>
                <a:solidFill>
                  <a:srgbClr val="F8F8F8"/>
                </a:solidFill>
                <a:effectLst>
                  <a:outerShdw blurRad="25400" algn="tl" rotWithShape="0">
                    <a:srgbClr val="000000">
                      <a:alpha val="43000"/>
                    </a:srgbClr>
                  </a:outerShdw>
                </a:effectLst>
              </a:rPr>
              <a:t>الفلسفة الإسلامية</a:t>
            </a:r>
            <a:endParaRPr lang="ar-SA" sz="3600" b="1" spc="150" dirty="0">
              <a:ln w="11430"/>
              <a:solidFill>
                <a:srgbClr val="F8F8F8"/>
              </a:solidFill>
              <a:effectLst>
                <a:outerShdw blurRad="25400" algn="tl" rotWithShape="0">
                  <a:srgbClr val="000000">
                    <a:alpha val="43000"/>
                  </a:srgbClr>
                </a:outerShdw>
              </a:effectLst>
            </a:endParaRPr>
          </a:p>
        </p:txBody>
      </p:sp>
      <p:sp>
        <p:nvSpPr>
          <p:cNvPr id="5" name="مستطيل مستدير الزوايا 4"/>
          <p:cNvSpPr/>
          <p:nvPr/>
        </p:nvSpPr>
        <p:spPr>
          <a:xfrm>
            <a:off x="5364088" y="1628800"/>
            <a:ext cx="3578696" cy="4968552"/>
          </a:xfrm>
          <a:prstGeom prst="roundRect">
            <a:avLst/>
          </a:prstGeom>
          <a:solidFill>
            <a:srgbClr val="FFFF6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smtClean="0">
              <a:solidFill>
                <a:srgbClr val="002060"/>
              </a:solidFill>
              <a:latin typeface="Times New Roman" pitchFamily="18" charset="0"/>
            </a:endParaRPr>
          </a:p>
          <a:p>
            <a:pPr algn="ctr"/>
            <a:endParaRPr lang="ar-SA" sz="2800" b="1" dirty="0" smtClean="0">
              <a:solidFill>
                <a:srgbClr val="002060"/>
              </a:solidFill>
              <a:latin typeface="Times New Roman" pitchFamily="18" charset="0"/>
            </a:endParaRPr>
          </a:p>
          <a:p>
            <a:pPr algn="ctr"/>
            <a:r>
              <a:rPr lang="ar-SA" sz="2800" b="1" dirty="0" smtClean="0">
                <a:solidFill>
                  <a:srgbClr val="002060"/>
                </a:solidFill>
                <a:latin typeface="Times New Roman" pitchFamily="18" charset="0"/>
              </a:rPr>
              <a:t>اهتمت </a:t>
            </a:r>
            <a:r>
              <a:rPr lang="ar-SA" sz="2800" b="1" dirty="0" smtClean="0">
                <a:solidFill>
                  <a:srgbClr val="002060"/>
                </a:solidFill>
                <a:latin typeface="Times New Roman" pitchFamily="18" charset="0"/>
              </a:rPr>
              <a:t>الفلسفة التقليدية بتحرير العقل وتنويره بالمعرفة ، كما اهتمت بتنمية الجانب العقلي فقط للانسان</a:t>
            </a:r>
            <a:r>
              <a:rPr lang="ar-SA" sz="3200" b="1" dirty="0" smtClean="0">
                <a:solidFill>
                  <a:srgbClr val="002060"/>
                </a:solidFill>
                <a:latin typeface="Times New Roman" pitchFamily="18" charset="0"/>
              </a:rPr>
              <a:t>.</a:t>
            </a:r>
            <a:endParaRPr lang="ar-SA" sz="2800" b="1" dirty="0" smtClean="0">
              <a:solidFill>
                <a:srgbClr val="002060"/>
              </a:solidFill>
              <a:latin typeface="Times New Roman" pitchFamily="18" charset="0"/>
            </a:endParaRPr>
          </a:p>
        </p:txBody>
      </p:sp>
      <p:sp>
        <p:nvSpPr>
          <p:cNvPr id="6" name="مستطيل مستدير الزوايا 5"/>
          <p:cNvSpPr/>
          <p:nvPr/>
        </p:nvSpPr>
        <p:spPr>
          <a:xfrm>
            <a:off x="179512" y="1628800"/>
            <a:ext cx="4248472" cy="5040560"/>
          </a:xfrm>
          <a:prstGeom prst="roundRect">
            <a:avLst/>
          </a:prstGeom>
          <a:solidFill>
            <a:srgbClr val="FFFF66"/>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2400" b="1" dirty="0" smtClean="0">
              <a:solidFill>
                <a:srgbClr val="002060"/>
              </a:solidFill>
            </a:endParaRPr>
          </a:p>
          <a:p>
            <a:endParaRPr lang="ar-SA" sz="2800" b="1" dirty="0" smtClean="0">
              <a:solidFill>
                <a:srgbClr val="002060"/>
              </a:solidFill>
            </a:endParaRPr>
          </a:p>
          <a:p>
            <a:endParaRPr lang="ar-SA" sz="2800" b="1" dirty="0" smtClean="0">
              <a:solidFill>
                <a:srgbClr val="002060"/>
              </a:solidFill>
            </a:endParaRPr>
          </a:p>
          <a:p>
            <a:r>
              <a:rPr lang="ar-SA" sz="2800" b="1" dirty="0" smtClean="0">
                <a:solidFill>
                  <a:srgbClr val="002060"/>
                </a:solidFill>
              </a:rPr>
              <a:t>كما </a:t>
            </a:r>
            <a:r>
              <a:rPr lang="ar-SA" sz="2800" b="1" dirty="0" smtClean="0">
                <a:solidFill>
                  <a:srgbClr val="002060"/>
                </a:solidFill>
              </a:rPr>
              <a:t>انه لم يمنع </a:t>
            </a:r>
            <a:r>
              <a:rPr lang="ar-SA" sz="2800" b="1" dirty="0" smtClean="0">
                <a:solidFill>
                  <a:srgbClr val="002060"/>
                </a:solidFill>
              </a:rPr>
              <a:t>الجسم </a:t>
            </a:r>
            <a:endParaRPr lang="ar-SA" sz="2800" b="1" dirty="0" smtClean="0">
              <a:solidFill>
                <a:srgbClr val="002060"/>
              </a:solidFill>
            </a:endParaRPr>
          </a:p>
          <a:p>
            <a:r>
              <a:rPr lang="ar-SA" sz="2800" b="1" dirty="0" smtClean="0">
                <a:solidFill>
                  <a:srgbClr val="002060"/>
                </a:solidFill>
              </a:rPr>
              <a:t>من إشباع حاجاته </a:t>
            </a:r>
            <a:r>
              <a:rPr lang="ar-SA" sz="2800" b="1" dirty="0" smtClean="0">
                <a:solidFill>
                  <a:srgbClr val="002060"/>
                </a:solidFill>
              </a:rPr>
              <a:t>بالطرق </a:t>
            </a:r>
            <a:r>
              <a:rPr lang="ar-SA" sz="2800" b="1" dirty="0" smtClean="0">
                <a:solidFill>
                  <a:srgbClr val="002060"/>
                </a:solidFill>
              </a:rPr>
              <a:t>المشروعة </a:t>
            </a:r>
            <a:r>
              <a:rPr lang="ar-SA" sz="2800" b="1" dirty="0" smtClean="0">
                <a:solidFill>
                  <a:srgbClr val="002060"/>
                </a:solidFill>
              </a:rPr>
              <a:t>(</a:t>
            </a:r>
            <a:r>
              <a:rPr lang="ar-SA" sz="2800" b="1" dirty="0" smtClean="0">
                <a:solidFill>
                  <a:srgbClr val="002060"/>
                </a:solidFill>
              </a:rPr>
              <a:t>دون إفراط ولا تفريط)</a:t>
            </a:r>
          </a:p>
          <a:p>
            <a:pPr>
              <a:buFont typeface="Arial" pitchFamily="34" charset="0"/>
              <a:buChar char="•"/>
            </a:pPr>
            <a:r>
              <a:rPr lang="ar-SA" sz="2800" b="1" dirty="0" smtClean="0">
                <a:solidFill>
                  <a:srgbClr val="CC3399"/>
                </a:solidFill>
              </a:rPr>
              <a:t>لذا تتسم المعرفة في المنهج الإسلامي بالشمول </a:t>
            </a:r>
            <a:r>
              <a:rPr lang="ar-SA" sz="2800" b="1" dirty="0" smtClean="0">
                <a:solidFill>
                  <a:srgbClr val="CC3399"/>
                </a:solidFill>
              </a:rPr>
              <a:t> </a:t>
            </a:r>
          </a:p>
          <a:p>
            <a:r>
              <a:rPr lang="ar-SA" sz="2800" b="1" dirty="0" smtClean="0">
                <a:solidFill>
                  <a:srgbClr val="CC3399"/>
                </a:solidFill>
              </a:rPr>
              <a:t>الذي </a:t>
            </a:r>
            <a:r>
              <a:rPr lang="ar-SA" sz="2800" b="1" dirty="0" smtClean="0">
                <a:solidFill>
                  <a:srgbClr val="CC3399"/>
                </a:solidFill>
              </a:rPr>
              <a:t>ينمي جميع </a:t>
            </a:r>
            <a:endParaRPr lang="ar-SA" sz="2800" b="1" dirty="0" smtClean="0">
              <a:solidFill>
                <a:srgbClr val="CC3399"/>
              </a:solidFill>
            </a:endParaRPr>
          </a:p>
          <a:p>
            <a:r>
              <a:rPr lang="ar-SA" sz="2800" b="1" dirty="0" smtClean="0">
                <a:solidFill>
                  <a:srgbClr val="CC3399"/>
                </a:solidFill>
              </a:rPr>
              <a:t>جوانب </a:t>
            </a:r>
            <a:r>
              <a:rPr lang="ar-SA" sz="2800" b="1" dirty="0" smtClean="0">
                <a:solidFill>
                  <a:srgbClr val="CC3399"/>
                </a:solidFill>
              </a:rPr>
              <a:t>شخصية </a:t>
            </a:r>
            <a:endParaRPr lang="ar-SA" sz="2800" b="1" dirty="0" smtClean="0">
              <a:solidFill>
                <a:srgbClr val="CC3399"/>
              </a:solidFill>
            </a:endParaRPr>
          </a:p>
          <a:p>
            <a:r>
              <a:rPr lang="ar-SA" sz="2800" b="1" dirty="0" smtClean="0">
                <a:solidFill>
                  <a:srgbClr val="CC3399"/>
                </a:solidFill>
              </a:rPr>
              <a:t>المتعلم. </a:t>
            </a:r>
          </a:p>
          <a:p>
            <a:pPr>
              <a:buFont typeface="Arial" pitchFamily="34" charset="0"/>
              <a:buChar char="•"/>
            </a:pPr>
            <a:endParaRPr lang="ar-SA" sz="2800" b="1" dirty="0" smtClean="0">
              <a:solidFill>
                <a:srgbClr val="CC3399"/>
              </a:solidFill>
            </a:endParaRPr>
          </a:p>
          <a:p>
            <a:pPr>
              <a:buFont typeface="Arial" pitchFamily="34" charset="0"/>
              <a:buChar char="•"/>
            </a:pPr>
            <a:endParaRPr lang="ar-SA" sz="2800" b="1" dirty="0" smtClean="0">
              <a:solidFill>
                <a:srgbClr val="CC3399"/>
              </a:solidFill>
            </a:endParaRPr>
          </a:p>
          <a:p>
            <a:pPr>
              <a:buFont typeface="Arial" pitchFamily="34" charset="0"/>
              <a:buChar char="•"/>
            </a:pPr>
            <a:endParaRPr lang="ar-SA" sz="2800" b="1" dirty="0" smtClean="0">
              <a:solidFill>
                <a:srgbClr val="CC3399"/>
              </a:solidFill>
            </a:endParaRPr>
          </a:p>
          <a:p>
            <a:pPr>
              <a:buFont typeface="Arial" pitchFamily="34" charset="0"/>
              <a:buChar char="•"/>
            </a:pPr>
            <a:endParaRPr lang="ar-SA" sz="2800" b="1" dirty="0" smtClean="0">
              <a:solidFill>
                <a:srgbClr val="CC3399"/>
              </a:solidFill>
            </a:endParaRPr>
          </a:p>
          <a:p>
            <a:pPr algn="ctr"/>
            <a:endParaRPr lang="ar-SA" dirty="0"/>
          </a:p>
        </p:txBody>
      </p:sp>
      <p:sp>
        <p:nvSpPr>
          <p:cNvPr id="7" name="سهم إلى اليسار 6"/>
          <p:cNvSpPr/>
          <p:nvPr/>
        </p:nvSpPr>
        <p:spPr>
          <a:xfrm>
            <a:off x="4355976" y="3573016"/>
            <a:ext cx="978408" cy="484632"/>
          </a:xfrm>
          <a:prstGeom prst="leftArrow">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8" name="صورة 7" descr="_1_~1.JPG"/>
          <p:cNvPicPr>
            <a:picLocks noChangeAspect="1"/>
          </p:cNvPicPr>
          <p:nvPr/>
        </p:nvPicPr>
        <p:blipFill>
          <a:blip r:embed="rId2" cstate="print"/>
          <a:stretch>
            <a:fillRect/>
          </a:stretch>
        </p:blipFill>
        <p:spPr>
          <a:xfrm>
            <a:off x="251520" y="3933056"/>
            <a:ext cx="1619672" cy="208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97" name="Picture 1" descr="C:\Users\sony\AppData\Local\Microsoft\Windows\Temporary Internet Files\Content.IE5\9IF5WE3D\MC900415226[1].wmf"/>
          <p:cNvPicPr>
            <a:picLocks noChangeAspect="1" noChangeArrowheads="1"/>
          </p:cNvPicPr>
          <p:nvPr/>
        </p:nvPicPr>
        <p:blipFill>
          <a:blip r:embed="rId3" cstate="print"/>
          <a:srcRect/>
          <a:stretch>
            <a:fillRect/>
          </a:stretch>
        </p:blipFill>
        <p:spPr bwMode="auto">
          <a:xfrm>
            <a:off x="6228184" y="1844824"/>
            <a:ext cx="1728192" cy="1570091"/>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additive="base">
                                        <p:cTn id="2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calcmode="lin" valueType="num">
                                      <p:cBhvr additive="base">
                                        <p:cTn id="4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 calcmode="lin" valueType="num">
                                      <p:cBhvr additive="base">
                                        <p:cTn id="4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 calcmode="lin" valueType="num">
                                      <p:cBhvr additive="base">
                                        <p:cTn id="52"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lgn="r">
              <a:lnSpc>
                <a:spcPct val="150000"/>
              </a:lnSpc>
              <a:buNone/>
            </a:pPr>
            <a:r>
              <a:rPr lang="ar-SA" sz="2800" b="1" dirty="0" smtClean="0">
                <a:solidFill>
                  <a:schemeClr val="tx2"/>
                </a:solidFill>
                <a:latin typeface="Arial" pitchFamily="34" charset="0"/>
                <a:cs typeface="Arial" pitchFamily="34" charset="0"/>
              </a:rPr>
              <a:t>من المعلوم أن التربية بالضرورة تستند إلى المنهج المدرسي</a:t>
            </a:r>
          </a:p>
          <a:p>
            <a:pPr algn="r">
              <a:lnSpc>
                <a:spcPct val="150000"/>
              </a:lnSpc>
              <a:buNone/>
            </a:pPr>
            <a:r>
              <a:rPr lang="ar-SA" sz="2800" b="1" dirty="0" smtClean="0">
                <a:solidFill>
                  <a:schemeClr val="tx2"/>
                </a:solidFill>
                <a:latin typeface="Arial" pitchFamily="34" charset="0"/>
                <a:cs typeface="Arial" pitchFamily="34" charset="0"/>
              </a:rPr>
              <a:t> بصورة صريحة أو ضمنية – إلى أساس عقدي أو فلسفة </a:t>
            </a:r>
          </a:p>
          <a:p>
            <a:pPr algn="r">
              <a:lnSpc>
                <a:spcPct val="150000"/>
              </a:lnSpc>
              <a:buNone/>
            </a:pPr>
            <a:r>
              <a:rPr lang="ar-SA" sz="2800" b="1" dirty="0" smtClean="0">
                <a:solidFill>
                  <a:schemeClr val="tx2"/>
                </a:solidFill>
                <a:latin typeface="Arial" pitchFamily="34" charset="0"/>
                <a:cs typeface="Arial" pitchFamily="34" charset="0"/>
              </a:rPr>
              <a:t>تربوية تمثل إطارا فكريا ،يساعد  في تحديد أهداف هذا المنهج </a:t>
            </a:r>
          </a:p>
          <a:p>
            <a:pPr algn="r">
              <a:lnSpc>
                <a:spcPct val="150000"/>
              </a:lnSpc>
              <a:buNone/>
            </a:pPr>
            <a:r>
              <a:rPr lang="ar-SA" sz="2800" b="1" dirty="0" smtClean="0">
                <a:solidFill>
                  <a:schemeClr val="tx2"/>
                </a:solidFill>
                <a:latin typeface="Arial" pitchFamily="34" charset="0"/>
                <a:cs typeface="Arial" pitchFamily="34" charset="0"/>
              </a:rPr>
              <a:t>واختيار مضماينه ومناشطه </a:t>
            </a:r>
            <a:r>
              <a:rPr lang="ar-SA" sz="2800" b="1" dirty="0" smtClean="0">
                <a:solidFill>
                  <a:schemeClr val="tx2"/>
                </a:solidFill>
              </a:rPr>
              <a:t>وأساليب تقويمه ومع غياب هذه </a:t>
            </a:r>
          </a:p>
          <a:p>
            <a:pPr algn="r">
              <a:lnSpc>
                <a:spcPct val="150000"/>
              </a:lnSpc>
              <a:buNone/>
            </a:pPr>
            <a:r>
              <a:rPr lang="ar-SA" sz="2800" b="1" dirty="0" smtClean="0">
                <a:solidFill>
                  <a:schemeClr val="tx2"/>
                </a:solidFill>
              </a:rPr>
              <a:t>الفلسفة يبدو المنهج بلا هدف وبلا مضمون </a:t>
            </a:r>
            <a:r>
              <a:rPr lang="ar-SA" dirty="0" smtClean="0"/>
              <a:t>.</a:t>
            </a:r>
            <a:endParaRPr lang="ar-SA" dirty="0"/>
          </a:p>
        </p:txBody>
      </p:sp>
      <p:pic>
        <p:nvPicPr>
          <p:cNvPr id="1026" name="Picture 2" descr="C:\Users\sony\AppData\Local\Microsoft\Windows\Temporary Internet Files\Content.IE5\DSRR01VL\MC900281752[1].wmf"/>
          <p:cNvPicPr>
            <a:picLocks noChangeAspect="1" noChangeArrowheads="1"/>
          </p:cNvPicPr>
          <p:nvPr/>
        </p:nvPicPr>
        <p:blipFill>
          <a:blip r:embed="rId2" cstate="print"/>
          <a:srcRect/>
          <a:stretch>
            <a:fillRect/>
          </a:stretch>
        </p:blipFill>
        <p:spPr bwMode="auto">
          <a:xfrm>
            <a:off x="323528" y="4797152"/>
            <a:ext cx="2304256" cy="1877018"/>
          </a:xfrm>
          <a:prstGeom prst="rect">
            <a:avLst/>
          </a:prstGeom>
          <a:noFill/>
        </p:spPr>
      </p:pic>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0" y="404664"/>
            <a:ext cx="4032448" cy="1008112"/>
          </a:xfrm>
          <a:prstGeom prst="rect">
            <a:avLst/>
          </a:prstGeom>
          <a:solidFill>
            <a:srgbClr val="CC33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lnSpc>
                <a:spcPct val="200000"/>
              </a:lnSpc>
            </a:pPr>
            <a:r>
              <a:rPr lang="ar-SA" sz="3600" b="1" spc="150" dirty="0" smtClean="0">
                <a:ln w="11430"/>
                <a:solidFill>
                  <a:srgbClr val="F8F8F8"/>
                </a:solidFill>
                <a:effectLst>
                  <a:outerShdw blurRad="25400" algn="tl" rotWithShape="0">
                    <a:srgbClr val="000000">
                      <a:alpha val="43000"/>
                    </a:srgbClr>
                  </a:outerShdw>
                </a:effectLst>
              </a:rPr>
              <a:t>الفلسفة التقدمية</a:t>
            </a:r>
          </a:p>
          <a:p>
            <a:pPr algn="ctr"/>
            <a:endParaRPr lang="ar-SA" b="1" spc="150" dirty="0">
              <a:ln w="11430"/>
              <a:solidFill>
                <a:srgbClr val="F8F8F8"/>
              </a:solidFill>
              <a:effectLst>
                <a:outerShdw blurRad="25400" algn="tl" rotWithShape="0">
                  <a:srgbClr val="000000">
                    <a:alpha val="43000"/>
                  </a:srgbClr>
                </a:outerShdw>
              </a:effectLst>
            </a:endParaRPr>
          </a:p>
        </p:txBody>
      </p:sp>
      <p:sp>
        <p:nvSpPr>
          <p:cNvPr id="3" name="مستطيل 2"/>
          <p:cNvSpPr/>
          <p:nvPr/>
        </p:nvSpPr>
        <p:spPr>
          <a:xfrm>
            <a:off x="467544" y="404664"/>
            <a:ext cx="4032448" cy="1008112"/>
          </a:xfrm>
          <a:prstGeom prst="rect">
            <a:avLst/>
          </a:prstGeom>
          <a:solidFill>
            <a:srgbClr val="CC33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r>
              <a:rPr lang="ar-SA" sz="3600" b="1" spc="150" dirty="0" smtClean="0">
                <a:ln w="11430"/>
                <a:solidFill>
                  <a:srgbClr val="F8F8F8"/>
                </a:solidFill>
                <a:effectLst>
                  <a:outerShdw blurRad="25400" algn="tl" rotWithShape="0">
                    <a:srgbClr val="000000">
                      <a:alpha val="43000"/>
                    </a:srgbClr>
                  </a:outerShdw>
                </a:effectLst>
              </a:rPr>
              <a:t>الفلسفة الإسلامية</a:t>
            </a:r>
            <a:endParaRPr lang="ar-SA" sz="3600" b="1" spc="150" dirty="0">
              <a:ln w="11430"/>
              <a:solidFill>
                <a:srgbClr val="F8F8F8"/>
              </a:solidFill>
              <a:effectLst>
                <a:outerShdw blurRad="25400" algn="tl" rotWithShape="0">
                  <a:srgbClr val="000000">
                    <a:alpha val="43000"/>
                  </a:srgbClr>
                </a:outerShdw>
              </a:effectLst>
            </a:endParaRPr>
          </a:p>
        </p:txBody>
      </p:sp>
      <p:sp>
        <p:nvSpPr>
          <p:cNvPr id="5" name="مستطيل مستدير الزوايا 4"/>
          <p:cNvSpPr/>
          <p:nvPr/>
        </p:nvSpPr>
        <p:spPr>
          <a:xfrm>
            <a:off x="4860032" y="1700808"/>
            <a:ext cx="3578696" cy="3672408"/>
          </a:xfrm>
          <a:prstGeom prst="roundRect">
            <a:avLst/>
          </a:prstGeom>
          <a:blipFill>
            <a:blip r:embed="rId2" cstate="print"/>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0099"/>
                </a:solidFill>
              </a:rPr>
              <a:t>اعطت الحرية للمتعلم في الموقف  التعليمي بشكل زائد. </a:t>
            </a:r>
            <a:endParaRPr lang="ar-SA" sz="2800" b="1" dirty="0">
              <a:solidFill>
                <a:srgbClr val="000099"/>
              </a:solidFill>
            </a:endParaRPr>
          </a:p>
        </p:txBody>
      </p:sp>
      <p:sp>
        <p:nvSpPr>
          <p:cNvPr id="6" name="مستطيل مستدير الزوايا 5"/>
          <p:cNvSpPr/>
          <p:nvPr/>
        </p:nvSpPr>
        <p:spPr>
          <a:xfrm>
            <a:off x="323528" y="1700808"/>
            <a:ext cx="3816424" cy="3744416"/>
          </a:xfrm>
          <a:prstGeom prst="roundRect">
            <a:avLst/>
          </a:prstGeom>
          <a:blipFill>
            <a:blip r:embed="rId2" cstate="print"/>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smtClean="0">
                <a:solidFill>
                  <a:srgbClr val="000099"/>
                </a:solidFill>
              </a:rPr>
              <a:t>يتمتع المتعلم بحرية معتدلة قائمة على   النصح والإرشاد والتوجيه .</a:t>
            </a:r>
          </a:p>
          <a:p>
            <a:r>
              <a:rPr lang="ar-SA" sz="2800" b="1" dirty="0" smtClean="0">
                <a:solidFill>
                  <a:srgbClr val="000099"/>
                </a:solidFill>
              </a:rPr>
              <a:t> بحيث يتخذ من المعلم قدوة مع عدم إهمال حاجات المتعلم واهتماماته.</a:t>
            </a:r>
          </a:p>
          <a:p>
            <a:pPr algn="ctr"/>
            <a:endParaRPr lang="ar-SA" dirty="0"/>
          </a:p>
        </p:txBody>
      </p:sp>
      <p:sp>
        <p:nvSpPr>
          <p:cNvPr id="7" name="سهم إلى اليسار 6"/>
          <p:cNvSpPr/>
          <p:nvPr/>
        </p:nvSpPr>
        <p:spPr>
          <a:xfrm>
            <a:off x="4067944" y="3356992"/>
            <a:ext cx="762384" cy="432048"/>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077" name="Picture 5" descr="C:\Users\sony\AppData\Local\Microsoft\Windows\Temporary Internet Files\Content.IE5\D3ZORXVD\MC900089038[1].wmf"/>
          <p:cNvPicPr>
            <a:picLocks noChangeAspect="1" noChangeArrowheads="1"/>
          </p:cNvPicPr>
          <p:nvPr/>
        </p:nvPicPr>
        <p:blipFill>
          <a:blip r:embed="rId3" cstate="print"/>
          <a:srcRect/>
          <a:stretch>
            <a:fillRect/>
          </a:stretch>
        </p:blipFill>
        <p:spPr bwMode="auto">
          <a:xfrm>
            <a:off x="3491880" y="4797152"/>
            <a:ext cx="1795882" cy="1723644"/>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99992" y="404664"/>
            <a:ext cx="4082752" cy="720080"/>
          </a:xfrm>
          <a:prstGeom prst="rect">
            <a:avLst/>
          </a:prstGeom>
          <a:solidFill>
            <a:srgbClr val="CC33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lnSpc>
                <a:spcPct val="200000"/>
              </a:lnSpc>
            </a:pPr>
            <a:r>
              <a:rPr lang="ar-SA" sz="3600" b="1" spc="150" dirty="0" smtClean="0">
                <a:ln w="11430"/>
                <a:solidFill>
                  <a:srgbClr val="F8F8F8"/>
                </a:solidFill>
                <a:effectLst>
                  <a:outerShdw blurRad="25400" algn="tl" rotWithShape="0">
                    <a:srgbClr val="000000">
                      <a:alpha val="43000"/>
                    </a:srgbClr>
                  </a:outerShdw>
                </a:effectLst>
              </a:rPr>
              <a:t>الفلسفة التقدمية</a:t>
            </a:r>
          </a:p>
          <a:p>
            <a:pPr algn="ctr"/>
            <a:endParaRPr lang="ar-SA" b="1" spc="150" dirty="0">
              <a:ln w="11430"/>
              <a:solidFill>
                <a:srgbClr val="F8F8F8"/>
              </a:solidFill>
              <a:effectLst>
                <a:outerShdw blurRad="25400" algn="tl" rotWithShape="0">
                  <a:srgbClr val="000000">
                    <a:alpha val="43000"/>
                  </a:srgbClr>
                </a:outerShdw>
              </a:effectLst>
            </a:endParaRPr>
          </a:p>
        </p:txBody>
      </p:sp>
      <p:sp>
        <p:nvSpPr>
          <p:cNvPr id="3" name="مستطيل 2"/>
          <p:cNvSpPr/>
          <p:nvPr/>
        </p:nvSpPr>
        <p:spPr>
          <a:xfrm>
            <a:off x="467544" y="404664"/>
            <a:ext cx="3960440" cy="720080"/>
          </a:xfrm>
          <a:prstGeom prst="rect">
            <a:avLst/>
          </a:prstGeom>
          <a:solidFill>
            <a:srgbClr val="CC33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r>
              <a:rPr lang="ar-SA" sz="3600" b="1" spc="150" dirty="0" smtClean="0">
                <a:ln w="11430"/>
                <a:solidFill>
                  <a:srgbClr val="F8F8F8"/>
                </a:solidFill>
                <a:effectLst>
                  <a:outerShdw blurRad="25400" algn="tl" rotWithShape="0">
                    <a:srgbClr val="000000">
                      <a:alpha val="43000"/>
                    </a:srgbClr>
                  </a:outerShdw>
                </a:effectLst>
              </a:rPr>
              <a:t>الفلسفة الإسلامية</a:t>
            </a:r>
            <a:endParaRPr lang="ar-SA" sz="3600" b="1" spc="150" dirty="0">
              <a:ln w="11430"/>
              <a:solidFill>
                <a:srgbClr val="F8F8F8"/>
              </a:solidFill>
              <a:effectLst>
                <a:outerShdw blurRad="25400" algn="tl" rotWithShape="0">
                  <a:srgbClr val="000000">
                    <a:alpha val="43000"/>
                  </a:srgbClr>
                </a:outerShdw>
              </a:effectLst>
            </a:endParaRPr>
          </a:p>
        </p:txBody>
      </p:sp>
      <p:sp>
        <p:nvSpPr>
          <p:cNvPr id="7" name="سهم إلى اليسار 6"/>
          <p:cNvSpPr/>
          <p:nvPr/>
        </p:nvSpPr>
        <p:spPr>
          <a:xfrm>
            <a:off x="4067944" y="3645024"/>
            <a:ext cx="936104" cy="484632"/>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p:cNvSpPr/>
          <p:nvPr/>
        </p:nvSpPr>
        <p:spPr>
          <a:xfrm>
            <a:off x="611560" y="1124744"/>
            <a:ext cx="3312368" cy="576064"/>
          </a:xfrm>
          <a:prstGeom prst="rect">
            <a:avLst/>
          </a:prstGeom>
          <a:solidFill>
            <a:srgbClr val="CC33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lumMod val="95000"/>
                    <a:lumOff val="5000"/>
                  </a:schemeClr>
                </a:solidFill>
              </a:rPr>
              <a:t>دور المعلم</a:t>
            </a:r>
            <a:endParaRPr lang="ar-SA" sz="3200" b="1" dirty="0">
              <a:solidFill>
                <a:schemeClr val="tx1">
                  <a:lumMod val="95000"/>
                  <a:lumOff val="5000"/>
                </a:schemeClr>
              </a:solidFill>
            </a:endParaRPr>
          </a:p>
        </p:txBody>
      </p:sp>
      <p:sp>
        <p:nvSpPr>
          <p:cNvPr id="9" name="مستطيل 8"/>
          <p:cNvSpPr/>
          <p:nvPr/>
        </p:nvSpPr>
        <p:spPr>
          <a:xfrm>
            <a:off x="5004048" y="1124744"/>
            <a:ext cx="3362672" cy="576064"/>
          </a:xfrm>
          <a:prstGeom prst="rect">
            <a:avLst/>
          </a:prstGeom>
          <a:solidFill>
            <a:srgbClr val="CC33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lumMod val="95000"/>
                    <a:lumOff val="5000"/>
                  </a:schemeClr>
                </a:solidFill>
              </a:rPr>
              <a:t>دور المعلم</a:t>
            </a:r>
            <a:endParaRPr lang="ar-SA" sz="3200" b="1" dirty="0">
              <a:solidFill>
                <a:schemeClr val="tx1">
                  <a:lumMod val="95000"/>
                  <a:lumOff val="5000"/>
                </a:schemeClr>
              </a:solidFill>
            </a:endParaRPr>
          </a:p>
        </p:txBody>
      </p:sp>
      <p:sp>
        <p:nvSpPr>
          <p:cNvPr id="10" name="مستطيل مستدير الزوايا 9"/>
          <p:cNvSpPr/>
          <p:nvPr/>
        </p:nvSpPr>
        <p:spPr>
          <a:xfrm>
            <a:off x="251520" y="1772816"/>
            <a:ext cx="3816424" cy="5085184"/>
          </a:xfrm>
          <a:prstGeom prst="roundRect">
            <a:avLst/>
          </a:prstGeom>
          <a:blipFill>
            <a:blip r:embed="rId2" cstate="print"/>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smtClean="0">
                <a:solidFill>
                  <a:schemeClr val="accent4">
                    <a:lumMod val="10000"/>
                  </a:schemeClr>
                </a:solidFill>
              </a:rPr>
              <a:t>بينما يمثل يمثل المعلم في الفكرالاسلامي موجها نحو الدين والدنيا.كيف ذلك؟</a:t>
            </a:r>
          </a:p>
          <a:p>
            <a:r>
              <a:rPr lang="ar-SA" sz="2800" b="1" dirty="0" smtClean="0">
                <a:solidFill>
                  <a:schemeClr val="accent4">
                    <a:lumMod val="10000"/>
                  </a:schemeClr>
                </a:solidFill>
              </a:rPr>
              <a:t>ومن هنا اتسم المعلم </a:t>
            </a:r>
            <a:r>
              <a:rPr lang="ar-SA" sz="2800" b="1" dirty="0" smtClean="0">
                <a:solidFill>
                  <a:schemeClr val="accent4">
                    <a:lumMod val="10000"/>
                  </a:schemeClr>
                </a:solidFill>
              </a:rPr>
              <a:t>بالقدوة بمعناها </a:t>
            </a:r>
            <a:r>
              <a:rPr lang="ar-SA" sz="2800" b="1" dirty="0" smtClean="0">
                <a:solidFill>
                  <a:schemeClr val="accent4">
                    <a:lumMod val="10000"/>
                  </a:schemeClr>
                </a:solidFill>
              </a:rPr>
              <a:t>الواسع</a:t>
            </a:r>
            <a:r>
              <a:rPr lang="ar-SA" sz="2800" b="1" dirty="0" smtClean="0">
                <a:solidFill>
                  <a:schemeClr val="accent4">
                    <a:lumMod val="10000"/>
                  </a:schemeClr>
                </a:solidFill>
              </a:rPr>
              <a:t>.(مما </a:t>
            </a:r>
            <a:r>
              <a:rPr lang="ar-SA" sz="2800" b="1" dirty="0" smtClean="0">
                <a:solidFill>
                  <a:schemeClr val="accent4">
                    <a:lumMod val="10000"/>
                  </a:schemeClr>
                </a:solidFill>
              </a:rPr>
              <a:t>يعني </a:t>
            </a:r>
            <a:r>
              <a:rPr lang="ar-SA" sz="2800" b="1" dirty="0" smtClean="0">
                <a:solidFill>
                  <a:schemeClr val="accent4">
                    <a:lumMod val="10000"/>
                  </a:schemeClr>
                </a:solidFill>
              </a:rPr>
              <a:t>عدم الاقتصار </a:t>
            </a:r>
            <a:r>
              <a:rPr lang="ar-SA" sz="2800" b="1" dirty="0" smtClean="0">
                <a:solidFill>
                  <a:schemeClr val="accent4">
                    <a:lumMod val="10000"/>
                  </a:schemeClr>
                </a:solidFill>
              </a:rPr>
              <a:t>على </a:t>
            </a:r>
            <a:endParaRPr lang="ar-SA" sz="2800" b="1" dirty="0" smtClean="0">
              <a:solidFill>
                <a:schemeClr val="accent4">
                  <a:lumMod val="10000"/>
                </a:schemeClr>
              </a:solidFill>
            </a:endParaRPr>
          </a:p>
          <a:p>
            <a:r>
              <a:rPr lang="ar-SA" sz="2800" b="1" dirty="0" smtClean="0">
                <a:solidFill>
                  <a:schemeClr val="accent4">
                    <a:lumMod val="10000"/>
                  </a:schemeClr>
                </a:solidFill>
              </a:rPr>
              <a:t>مجرد المعلومات </a:t>
            </a:r>
            <a:endParaRPr lang="ar-SA" sz="2800" b="1" dirty="0" smtClean="0">
              <a:solidFill>
                <a:schemeClr val="accent4">
                  <a:lumMod val="10000"/>
                </a:schemeClr>
              </a:solidFill>
            </a:endParaRPr>
          </a:p>
          <a:p>
            <a:r>
              <a:rPr lang="ar-SA" sz="2800" b="1" dirty="0" smtClean="0">
                <a:solidFill>
                  <a:schemeClr val="accent4">
                    <a:lumMod val="10000"/>
                  </a:schemeClr>
                </a:solidFill>
              </a:rPr>
              <a:t>فحسب،بل </a:t>
            </a:r>
          </a:p>
          <a:p>
            <a:r>
              <a:rPr lang="ar-SA" sz="2800" b="1" dirty="0" smtClean="0">
                <a:solidFill>
                  <a:schemeClr val="accent4">
                    <a:lumMod val="10000"/>
                  </a:schemeClr>
                </a:solidFill>
              </a:rPr>
              <a:t>والاهتمام </a:t>
            </a:r>
          </a:p>
          <a:p>
            <a:r>
              <a:rPr lang="ar-SA" sz="2800" b="1" dirty="0" smtClean="0">
                <a:solidFill>
                  <a:schemeClr val="accent4">
                    <a:lumMod val="10000"/>
                  </a:schemeClr>
                </a:solidFill>
              </a:rPr>
              <a:t>بالسلوك أيضا)</a:t>
            </a:r>
          </a:p>
          <a:p>
            <a:pPr algn="ctr"/>
            <a:endParaRPr lang="ar-SA" sz="2400" b="1" dirty="0">
              <a:solidFill>
                <a:schemeClr val="tx1">
                  <a:lumMod val="95000"/>
                  <a:lumOff val="5000"/>
                </a:schemeClr>
              </a:solidFill>
            </a:endParaRPr>
          </a:p>
        </p:txBody>
      </p:sp>
      <p:sp>
        <p:nvSpPr>
          <p:cNvPr id="11" name="مستطيل مستدير الزوايا 10"/>
          <p:cNvSpPr/>
          <p:nvPr/>
        </p:nvSpPr>
        <p:spPr>
          <a:xfrm>
            <a:off x="4932040" y="1961456"/>
            <a:ext cx="3888432" cy="4896544"/>
          </a:xfrm>
          <a:prstGeom prst="roundRect">
            <a:avLst/>
          </a:prstGeom>
          <a:blipFill>
            <a:blip r:embed="rId2" cstate="print"/>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2800" b="1" dirty="0" smtClean="0">
              <a:solidFill>
                <a:schemeClr val="accent4">
                  <a:lumMod val="10000"/>
                </a:schemeClr>
              </a:solidFill>
            </a:endParaRPr>
          </a:p>
          <a:p>
            <a:r>
              <a:rPr lang="ar-SA" sz="2800" b="1" dirty="0" smtClean="0">
                <a:solidFill>
                  <a:schemeClr val="accent4">
                    <a:lumMod val="10000"/>
                  </a:schemeClr>
                </a:solidFill>
              </a:rPr>
              <a:t>موجه </a:t>
            </a:r>
            <a:r>
              <a:rPr lang="ar-SA" sz="2800" b="1" dirty="0" smtClean="0">
                <a:solidFill>
                  <a:schemeClr val="accent4">
                    <a:lumMod val="10000"/>
                  </a:schemeClr>
                </a:solidFill>
              </a:rPr>
              <a:t>نحو التمكن من الموقف التعليمي الذي يسهم في جعل المتعلم أكثر حرية إزاء المواقف والمشكلات التي يواجهها في حياته في نطاق الفكر المادي دون أن تكون هناك قيم </a:t>
            </a:r>
          </a:p>
          <a:p>
            <a:r>
              <a:rPr lang="ar-SA" sz="2800" b="1" dirty="0" smtClean="0">
                <a:solidFill>
                  <a:schemeClr val="accent4">
                    <a:lumMod val="10000"/>
                  </a:schemeClr>
                </a:solidFill>
              </a:rPr>
              <a:t>تحكم </a:t>
            </a:r>
            <a:r>
              <a:rPr lang="ar-SA" sz="2800" b="1" dirty="0" err="1" smtClean="0">
                <a:solidFill>
                  <a:schemeClr val="accent4">
                    <a:lumMod val="10000"/>
                  </a:schemeClr>
                </a:solidFill>
              </a:rPr>
              <a:t>سلوكهالأخلاقي</a:t>
            </a:r>
            <a:endParaRPr lang="ar-SA" sz="2800" b="1" dirty="0" smtClean="0">
              <a:solidFill>
                <a:schemeClr val="accent4">
                  <a:lumMod val="10000"/>
                </a:schemeClr>
              </a:solidFill>
            </a:endParaRPr>
          </a:p>
          <a:p>
            <a:r>
              <a:rPr lang="ar-SA" sz="2800" b="1" dirty="0" smtClean="0">
                <a:solidFill>
                  <a:schemeClr val="accent4">
                    <a:lumMod val="10000"/>
                  </a:schemeClr>
                </a:solidFill>
              </a:rPr>
              <a:t>(أي أن المعلم </a:t>
            </a:r>
          </a:p>
          <a:p>
            <a:r>
              <a:rPr lang="ar-SA" sz="2800" b="1" dirty="0" smtClean="0">
                <a:solidFill>
                  <a:schemeClr val="accent4">
                    <a:lumMod val="10000"/>
                  </a:schemeClr>
                </a:solidFill>
              </a:rPr>
              <a:t>موجه دنيوي فقط)</a:t>
            </a:r>
          </a:p>
          <a:p>
            <a:pPr algn="ctr"/>
            <a:endParaRPr lang="ar-SA" sz="2400" b="1" dirty="0">
              <a:solidFill>
                <a:schemeClr val="tx1">
                  <a:lumMod val="95000"/>
                  <a:lumOff val="5000"/>
                </a:schemeClr>
              </a:solidFill>
            </a:endParaRPr>
          </a:p>
        </p:txBody>
      </p:sp>
      <p:pic>
        <p:nvPicPr>
          <p:cNvPr id="3073" name="Picture 1" descr="C:\Users\sony\AppData\Local\Microsoft\Windows\Temporary Internet Files\Content.IE5\YJJFIRH2\MC900240701[1].wmf"/>
          <p:cNvPicPr>
            <a:picLocks noChangeAspect="1" noChangeArrowheads="1"/>
          </p:cNvPicPr>
          <p:nvPr/>
        </p:nvPicPr>
        <p:blipFill>
          <a:blip r:embed="rId3" cstate="print"/>
          <a:srcRect/>
          <a:stretch>
            <a:fillRect/>
          </a:stretch>
        </p:blipFill>
        <p:spPr bwMode="auto">
          <a:xfrm>
            <a:off x="323528" y="4221088"/>
            <a:ext cx="1512168" cy="2402121"/>
          </a:xfrm>
          <a:prstGeom prst="rect">
            <a:avLst/>
          </a:prstGeom>
          <a:noFill/>
        </p:spPr>
      </p:pic>
      <p:pic>
        <p:nvPicPr>
          <p:cNvPr id="3074" name="Picture 2" descr="C:\Users\sony\AppData\Local\Microsoft\Windows\Temporary Internet Files\Content.IE5\JX97TM1K\MC900252547[1].wmf"/>
          <p:cNvPicPr>
            <a:picLocks noChangeAspect="1" noChangeArrowheads="1"/>
          </p:cNvPicPr>
          <p:nvPr/>
        </p:nvPicPr>
        <p:blipFill>
          <a:blip r:embed="rId4" cstate="print"/>
          <a:srcRect/>
          <a:stretch>
            <a:fillRect/>
          </a:stretch>
        </p:blipFill>
        <p:spPr bwMode="auto">
          <a:xfrm>
            <a:off x="5004048" y="4869160"/>
            <a:ext cx="1296144" cy="1801368"/>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0" dur="500"/>
                                        <p:tgtEl>
                                          <p:spTgt spid="11">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3" dur="500"/>
                                        <p:tgtEl>
                                          <p:spTgt spid="11">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16" dur="500"/>
                                        <p:tgtEl>
                                          <p:spTgt spid="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additive="base">
                                        <p:cTn id="2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 calcmode="lin" valueType="num">
                                      <p:cBhvr additive="base">
                                        <p:cTn id="3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 calcmode="lin" valueType="num">
                                      <p:cBhvr additive="base">
                                        <p:cTn id="4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292080" y="404664"/>
            <a:ext cx="3362672" cy="1008112"/>
          </a:xfrm>
          <a:prstGeom prst="rect">
            <a:avLst/>
          </a:prstGeom>
          <a:solidFill>
            <a:srgbClr val="FF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lnSpc>
                <a:spcPct val="150000"/>
              </a:lnSpc>
            </a:pPr>
            <a:r>
              <a:rPr lang="ar-SA" sz="4000" b="1" spc="150" dirty="0" smtClean="0">
                <a:ln w="11430"/>
                <a:solidFill>
                  <a:srgbClr val="CC0066"/>
                </a:solidFill>
                <a:effectLst>
                  <a:outerShdw blurRad="25400" algn="tl" rotWithShape="0">
                    <a:srgbClr val="000000">
                      <a:alpha val="43000"/>
                    </a:srgbClr>
                  </a:outerShdw>
                </a:effectLst>
              </a:rPr>
              <a:t>الفكر الماركسي</a:t>
            </a:r>
          </a:p>
          <a:p>
            <a:pPr algn="ctr"/>
            <a:endParaRPr lang="ar-SA" b="1" spc="150" dirty="0">
              <a:ln w="11430"/>
              <a:solidFill>
                <a:srgbClr val="F8F8F8"/>
              </a:solidFill>
              <a:effectLst>
                <a:outerShdw blurRad="25400" algn="tl" rotWithShape="0">
                  <a:srgbClr val="000000">
                    <a:alpha val="43000"/>
                  </a:srgbClr>
                </a:outerShdw>
              </a:effectLst>
            </a:endParaRPr>
          </a:p>
        </p:txBody>
      </p:sp>
      <p:sp>
        <p:nvSpPr>
          <p:cNvPr id="3" name="مستطيل 2"/>
          <p:cNvSpPr/>
          <p:nvPr/>
        </p:nvSpPr>
        <p:spPr>
          <a:xfrm>
            <a:off x="467544" y="404664"/>
            <a:ext cx="3312368" cy="1008112"/>
          </a:xfrm>
          <a:prstGeom prst="rect">
            <a:avLst/>
          </a:prstGeom>
          <a:solidFill>
            <a:srgbClr val="FF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r>
              <a:rPr lang="ar-SA" sz="3600" b="1" spc="150" dirty="0" smtClean="0">
                <a:ln w="11430"/>
                <a:solidFill>
                  <a:srgbClr val="CC0066"/>
                </a:solidFill>
                <a:effectLst>
                  <a:outerShdw blurRad="25400" algn="tl" rotWithShape="0">
                    <a:srgbClr val="000000">
                      <a:alpha val="43000"/>
                    </a:srgbClr>
                  </a:outerShdw>
                </a:effectLst>
              </a:rPr>
              <a:t>الفلسفة الإسلامية</a:t>
            </a:r>
            <a:endParaRPr lang="ar-SA" sz="3600" b="1" spc="150" dirty="0">
              <a:ln w="11430"/>
              <a:solidFill>
                <a:srgbClr val="CC0066"/>
              </a:solidFill>
              <a:effectLst>
                <a:outerShdw blurRad="25400" algn="tl" rotWithShape="0">
                  <a:srgbClr val="000000">
                    <a:alpha val="43000"/>
                  </a:srgbClr>
                </a:outerShdw>
              </a:effectLst>
            </a:endParaRPr>
          </a:p>
        </p:txBody>
      </p:sp>
      <p:sp>
        <p:nvSpPr>
          <p:cNvPr id="5" name="مستطيل مستدير الزوايا 4"/>
          <p:cNvSpPr/>
          <p:nvPr/>
        </p:nvSpPr>
        <p:spPr>
          <a:xfrm>
            <a:off x="5364088" y="1556792"/>
            <a:ext cx="3578696" cy="4104456"/>
          </a:xfrm>
          <a:prstGeom prst="roundRect">
            <a:avLst/>
          </a:prstGeom>
          <a:solidFill>
            <a:srgbClr val="99FF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3399"/>
                </a:solidFill>
              </a:rPr>
              <a:t>اهتم بالعمل اليدوي النتجفي إطار فكرة المادي الإلحادي .</a:t>
            </a:r>
          </a:p>
          <a:p>
            <a:pPr algn="ctr"/>
            <a:endParaRPr lang="ar-SA" sz="2800" b="1" dirty="0">
              <a:solidFill>
                <a:srgbClr val="FF3399"/>
              </a:solidFill>
            </a:endParaRPr>
          </a:p>
        </p:txBody>
      </p:sp>
      <p:sp>
        <p:nvSpPr>
          <p:cNvPr id="6" name="مستطيل مستدير الزوايا 5"/>
          <p:cNvSpPr/>
          <p:nvPr/>
        </p:nvSpPr>
        <p:spPr>
          <a:xfrm>
            <a:off x="179512" y="1556792"/>
            <a:ext cx="4248472" cy="4536504"/>
          </a:xfrm>
          <a:prstGeom prst="roundRect">
            <a:avLst/>
          </a:prstGeom>
          <a:solidFill>
            <a:srgbClr val="99FF9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smtClean="0">
                <a:solidFill>
                  <a:srgbClr val="FF3399"/>
                </a:solidFill>
              </a:rPr>
              <a:t>اهتم بالعمل الإنتاجي في إطار من القيم الدينية ،بحيث يكون الدافع للعمل ابتغاء وجة الله في المقام الاول.</a:t>
            </a:r>
          </a:p>
          <a:p>
            <a:r>
              <a:rPr lang="ar-SA" sz="2800" b="1" dirty="0" smtClean="0">
                <a:solidFill>
                  <a:srgbClr val="FF3399"/>
                </a:solidFill>
              </a:rPr>
              <a:t>ومن ثم يؤديه الفرد عن رضا ويب خاطر ؛لانه ماجور عليه فالدنيا والاخرة .</a:t>
            </a:r>
          </a:p>
          <a:p>
            <a:r>
              <a:rPr lang="ar-SA" sz="2800" b="1" dirty="0" smtClean="0">
                <a:solidFill>
                  <a:srgbClr val="FF3399"/>
                </a:solidFill>
                <a:latin typeface="Monotype Koufi" pitchFamily="2" charset="-78"/>
                <a:ea typeface="Monotype Koufi" pitchFamily="2" charset="-78"/>
                <a:cs typeface="Monotype Koufi" pitchFamily="2" charset="-78"/>
              </a:rPr>
              <a:t>(أن الله يحب إذا عمل أحدكم عملا إن يتقنه)</a:t>
            </a:r>
          </a:p>
          <a:p>
            <a:pPr algn="ctr"/>
            <a:endParaRPr lang="ar-SA" sz="2800" b="1" dirty="0">
              <a:solidFill>
                <a:srgbClr val="FF0066"/>
              </a:solidFill>
            </a:endParaRPr>
          </a:p>
        </p:txBody>
      </p:sp>
      <p:sp>
        <p:nvSpPr>
          <p:cNvPr id="7" name="سهم إلى اليسار 6"/>
          <p:cNvSpPr/>
          <p:nvPr/>
        </p:nvSpPr>
        <p:spPr>
          <a:xfrm>
            <a:off x="4427984" y="3140968"/>
            <a:ext cx="906400" cy="484632"/>
          </a:xfrm>
          <a:prstGeom prst="leftArrow">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049" name="Picture 1" descr="C:\Users\sony\AppData\Local\Microsoft\Windows\Temporary Internet Files\Content.IE5\JX97TM1K\MC900298703[1].wmf"/>
          <p:cNvPicPr>
            <a:picLocks noChangeAspect="1" noChangeArrowheads="1"/>
          </p:cNvPicPr>
          <p:nvPr/>
        </p:nvPicPr>
        <p:blipFill>
          <a:blip r:embed="rId2" cstate="print"/>
          <a:srcRect/>
          <a:stretch>
            <a:fillRect/>
          </a:stretch>
        </p:blipFill>
        <p:spPr bwMode="auto">
          <a:xfrm>
            <a:off x="5652120" y="4005064"/>
            <a:ext cx="2088232" cy="1526138"/>
          </a:xfrm>
          <a:prstGeom prst="rect">
            <a:avLst/>
          </a:prstGeom>
          <a:noFill/>
        </p:spPr>
      </p:pic>
      <p:pic>
        <p:nvPicPr>
          <p:cNvPr id="8" name="Picture 2" descr="C:\Users\sony\AppData\Local\Microsoft\Windows\Temporary Internet Files\Content.IE5\D3ZORXVD\MC900300906[1].wmf"/>
          <p:cNvPicPr>
            <a:picLocks noChangeAspect="1" noChangeArrowheads="1"/>
          </p:cNvPicPr>
          <p:nvPr/>
        </p:nvPicPr>
        <p:blipFill>
          <a:blip r:embed="rId3" cstate="print"/>
          <a:srcRect/>
          <a:stretch>
            <a:fillRect/>
          </a:stretch>
        </p:blipFill>
        <p:spPr bwMode="auto">
          <a:xfrm>
            <a:off x="323528" y="4941168"/>
            <a:ext cx="2016224" cy="1333195"/>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 calcmode="lin" valueType="num">
                                      <p:cBhvr additive="base">
                                        <p:cTn id="3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800" dirty="0" smtClean="0"/>
              <a:t/>
            </a:r>
            <a:br>
              <a:rPr lang="ar-SA" sz="800" dirty="0" smtClean="0"/>
            </a:br>
            <a:r>
              <a:rPr lang="ar-SA" sz="800" dirty="0" smtClean="0"/>
              <a:t>.</a:t>
            </a:r>
            <a:endParaRPr lang="ar-SA" sz="800" dirty="0"/>
          </a:p>
        </p:txBody>
      </p:sp>
      <p:sp>
        <p:nvSpPr>
          <p:cNvPr id="3" name="عنوان فرعي 2"/>
          <p:cNvSpPr>
            <a:spLocks noGrp="1"/>
          </p:cNvSpPr>
          <p:nvPr>
            <p:ph type="subTitle" idx="1"/>
          </p:nvPr>
        </p:nvSpPr>
        <p:spPr/>
        <p:txBody>
          <a:bodyPr>
            <a:normAutofit/>
          </a:bodyPr>
          <a:lstStyle/>
          <a:p>
            <a:r>
              <a:rPr lang="ar-SA" sz="800" dirty="0" smtClean="0"/>
              <a:t>.</a:t>
            </a:r>
            <a:endParaRPr lang="ar-SA" sz="800" dirty="0"/>
          </a:p>
        </p:txBody>
      </p:sp>
      <p:sp>
        <p:nvSpPr>
          <p:cNvPr id="5" name="تمرير أفقي 4"/>
          <p:cNvSpPr/>
          <p:nvPr/>
        </p:nvSpPr>
        <p:spPr>
          <a:xfrm>
            <a:off x="539552" y="1196752"/>
            <a:ext cx="8136904" cy="4392488"/>
          </a:xfrm>
          <a:prstGeom prst="horizontalScroll">
            <a:avLst/>
          </a:prstGeom>
          <a:solidFill>
            <a:srgbClr val="FFFF99"/>
          </a:solidFill>
          <a:ln>
            <a:solidFill>
              <a:srgbClr val="FF99FF"/>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هذه هي رؤيتنا الإسلامية التي ترى أن التربية نظام متكامل وان المنهج التعليمي رباني مصدرا وغاية ،يعتمد على الوحي مصدر الحقائق واصل المعايير ومرجع القيم الثابتة التي توجة السلوك والعمل الانساني وتعين على عمارة الارض وانمائها وان على المسلم الحق ان يفهم حقيقة الالوهية والكون والانسان والحياة .ومن خلال هذا الفهم تنمو شخصية الانسان كله حت يبلغ كماله الذي هيأه الله له. </a:t>
            </a:r>
            <a:endParaRPr lang="ar-SA" sz="2800" b="1" dirty="0">
              <a:solidFill>
                <a:srgbClr val="002060"/>
              </a:solidFill>
            </a:endParaRPr>
          </a:p>
        </p:txBody>
      </p:sp>
      <p:sp>
        <p:nvSpPr>
          <p:cNvPr id="6" name="شريط إلى الأسفل 5"/>
          <p:cNvSpPr/>
          <p:nvPr/>
        </p:nvSpPr>
        <p:spPr>
          <a:xfrm>
            <a:off x="2123728" y="404664"/>
            <a:ext cx="4600528" cy="1296144"/>
          </a:xfrm>
          <a:prstGeom prst="ribbon">
            <a:avLst/>
          </a:prstGeom>
          <a:solidFill>
            <a:srgbClr val="FF99FF"/>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وفي الختام</a:t>
            </a:r>
            <a:endParaRPr lang="ar-SA" sz="3200" b="1" dirty="0"/>
          </a:p>
        </p:txBody>
      </p:sp>
      <p:pic>
        <p:nvPicPr>
          <p:cNvPr id="1026" name="Picture 2" descr="C:\Users\sony\AppData\Local\Microsoft\Windows\Temporary Internet Files\Content.IE5\D3ZORXVD\MC900300906[1].wmf"/>
          <p:cNvPicPr>
            <a:picLocks noChangeAspect="1" noChangeArrowheads="1"/>
          </p:cNvPicPr>
          <p:nvPr/>
        </p:nvPicPr>
        <p:blipFill>
          <a:blip r:embed="rId2" cstate="print"/>
          <a:srcRect/>
          <a:stretch>
            <a:fillRect/>
          </a:stretch>
        </p:blipFill>
        <p:spPr bwMode="auto">
          <a:xfrm>
            <a:off x="899592" y="5157192"/>
            <a:ext cx="1814170" cy="1333195"/>
          </a:xfrm>
          <a:prstGeom prst="rect">
            <a:avLst/>
          </a:prstGeom>
          <a:noFill/>
        </p:spPr>
      </p:pic>
      <p:pic>
        <p:nvPicPr>
          <p:cNvPr id="9" name="صورة 8" descr="_1_~1.JPG"/>
          <p:cNvPicPr>
            <a:picLocks noChangeAspect="1"/>
          </p:cNvPicPr>
          <p:nvPr/>
        </p:nvPicPr>
        <p:blipFill>
          <a:blip r:embed="rId3" cstate="print"/>
          <a:stretch>
            <a:fillRect/>
          </a:stretch>
        </p:blipFill>
        <p:spPr>
          <a:xfrm>
            <a:off x="6732240" y="4769768"/>
            <a:ext cx="1619672" cy="208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304800"/>
            <a:ext cx="7772400" cy="1143000"/>
          </a:xfrm>
        </p:spPr>
        <p:txBody>
          <a:bodyPr/>
          <a:lstStyle/>
          <a:p>
            <a:r>
              <a:rPr lang="ar-SA" sz="800" dirty="0" smtClean="0"/>
              <a:t>.</a:t>
            </a:r>
            <a:endParaRPr lang="ar-SA" sz="800" dirty="0"/>
          </a:p>
        </p:txBody>
      </p:sp>
      <p:sp>
        <p:nvSpPr>
          <p:cNvPr id="3" name="عنصر نائب للمحتوى 2"/>
          <p:cNvSpPr>
            <a:spLocks noGrp="1"/>
          </p:cNvSpPr>
          <p:nvPr>
            <p:ph idx="4294967295"/>
          </p:nvPr>
        </p:nvSpPr>
        <p:spPr>
          <a:xfrm>
            <a:off x="0" y="1844824"/>
            <a:ext cx="7772400" cy="3886200"/>
          </a:xfrm>
        </p:spPr>
        <p:txBody>
          <a:bodyPr/>
          <a:lstStyle/>
          <a:p>
            <a:pPr algn="r"/>
            <a:endParaRPr lang="ar-SA" dirty="0" smtClean="0"/>
          </a:p>
          <a:p>
            <a:pPr algn="r">
              <a:buNone/>
            </a:pPr>
            <a:r>
              <a:rPr lang="ar-SA" dirty="0" smtClean="0">
                <a:solidFill>
                  <a:srgbClr val="FFFF66"/>
                </a:solidFill>
              </a:rPr>
              <a:t>.</a:t>
            </a:r>
            <a:endParaRPr lang="ar-SA" dirty="0" smtClean="0">
              <a:solidFill>
                <a:srgbClr val="FFFF66"/>
              </a:solidFill>
            </a:endParaRPr>
          </a:p>
        </p:txBody>
      </p:sp>
      <p:pic>
        <p:nvPicPr>
          <p:cNvPr id="13" name="Picture 7" descr="79"/>
          <p:cNvPicPr>
            <a:picLocks noChangeAspect="1" noChangeArrowheads="1" noCrop="1"/>
          </p:cNvPicPr>
          <p:nvPr/>
        </p:nvPicPr>
        <p:blipFill>
          <a:blip r:embed="rId3" cstate="print"/>
          <a:srcRect/>
          <a:stretch>
            <a:fillRect/>
          </a:stretch>
        </p:blipFill>
        <p:spPr bwMode="auto">
          <a:xfrm>
            <a:off x="7020272" y="692696"/>
            <a:ext cx="609600" cy="685800"/>
          </a:xfrm>
          <a:prstGeom prst="rect">
            <a:avLst/>
          </a:prstGeom>
          <a:noFill/>
          <a:ln w="9525">
            <a:noFill/>
            <a:miter lim="800000"/>
            <a:headEnd/>
            <a:tailEnd/>
          </a:ln>
        </p:spPr>
      </p:pic>
      <p:sp>
        <p:nvSpPr>
          <p:cNvPr id="16" name="مربع نص 15"/>
          <p:cNvSpPr txBox="1"/>
          <p:nvPr/>
        </p:nvSpPr>
        <p:spPr>
          <a:xfrm>
            <a:off x="1143000" y="1905000"/>
            <a:ext cx="7086600" cy="461665"/>
          </a:xfrm>
          <a:prstGeom prst="rect">
            <a:avLst/>
          </a:prstGeom>
          <a:noFill/>
        </p:spPr>
        <p:txBody>
          <a:bodyPr wrap="square" rtlCol="1">
            <a:spAutoFit/>
          </a:bodyPr>
          <a:lstStyle/>
          <a:p>
            <a:pPr algn="l" rtl="0" fontAlgn="base">
              <a:spcBef>
                <a:spcPct val="0"/>
              </a:spcBef>
              <a:spcAft>
                <a:spcPct val="0"/>
              </a:spcAft>
            </a:pPr>
            <a:endParaRPr lang="ar-SA" sz="2400" dirty="0">
              <a:solidFill>
                <a:srgbClr val="FFFFFF"/>
              </a:solidFill>
            </a:endParaRPr>
          </a:p>
        </p:txBody>
      </p:sp>
      <p:sp>
        <p:nvSpPr>
          <p:cNvPr id="26628" name="Rectangle 4"/>
          <p:cNvSpPr>
            <a:spLocks noChangeArrowheads="1"/>
          </p:cNvSpPr>
          <p:nvPr/>
        </p:nvSpPr>
        <p:spPr bwMode="auto">
          <a:xfrm>
            <a:off x="0" y="1419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solidFill>
                <a:srgbClr val="FFFFFF"/>
              </a:solidFill>
            </a:endParaRPr>
          </a:p>
        </p:txBody>
      </p:sp>
      <p:sp>
        <p:nvSpPr>
          <p:cNvPr id="61442" name="Rectangle 2"/>
          <p:cNvSpPr>
            <a:spLocks noChangeArrowheads="1"/>
          </p:cNvSpPr>
          <p:nvPr/>
        </p:nvSpPr>
        <p:spPr bwMode="auto">
          <a:xfrm>
            <a:off x="8859948" y="74711"/>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EG" sz="1400" b="1" dirty="0" smtClean="0">
                <a:solidFill>
                  <a:srgbClr val="000000"/>
                </a:solidFill>
                <a:latin typeface="Calibri" pitchFamily="34" charset="0"/>
                <a:ea typeface="Times New Roman" pitchFamily="18" charset="0"/>
                <a:cs typeface="Arial" pitchFamily="34" charset="0"/>
              </a:rPr>
              <a:t>. </a:t>
            </a:r>
            <a:endParaRPr lang="ar-EG" dirty="0" smtClean="0">
              <a:solidFill>
                <a:srgbClr val="000000"/>
              </a:solidFill>
              <a:latin typeface="Arial" pitchFamily="34" charset="0"/>
              <a:cs typeface="Arial" pitchFamily="34" charset="0"/>
            </a:endParaRPr>
          </a:p>
        </p:txBody>
      </p:sp>
      <p:pic>
        <p:nvPicPr>
          <p:cNvPr id="1029" name="Picture 5" descr="C:\Users\sony\AppData\Local\Microsoft\Windows\Temporary Internet Files\Content.IE5\W1FOQG3C\MC900345354[1].wmf"/>
          <p:cNvPicPr>
            <a:picLocks noChangeAspect="1" noChangeArrowheads="1"/>
          </p:cNvPicPr>
          <p:nvPr/>
        </p:nvPicPr>
        <p:blipFill>
          <a:blip r:embed="rId4" cstate="print"/>
          <a:srcRect/>
          <a:stretch>
            <a:fillRect/>
          </a:stretch>
        </p:blipFill>
        <p:spPr bwMode="auto">
          <a:xfrm>
            <a:off x="7164288" y="4437112"/>
            <a:ext cx="1672438" cy="1814170"/>
          </a:xfrm>
          <a:prstGeom prst="rect">
            <a:avLst/>
          </a:prstGeom>
          <a:noFill/>
        </p:spPr>
      </p:pic>
      <p:pic>
        <p:nvPicPr>
          <p:cNvPr id="1031" name="Picture 7" descr="C:\Users\sony\AppData\Local\Microsoft\Windows\Temporary Internet Files\Content.IE5\YJJFIRH2\MC900290685[1].wmf"/>
          <p:cNvPicPr>
            <a:picLocks noChangeAspect="1" noChangeArrowheads="1"/>
          </p:cNvPicPr>
          <p:nvPr/>
        </p:nvPicPr>
        <p:blipFill>
          <a:blip r:embed="rId5" cstate="print"/>
          <a:srcRect/>
          <a:stretch>
            <a:fillRect/>
          </a:stretch>
        </p:blipFill>
        <p:spPr bwMode="auto">
          <a:xfrm>
            <a:off x="251520" y="1196752"/>
            <a:ext cx="2101913" cy="1348966"/>
          </a:xfrm>
          <a:prstGeom prst="rect">
            <a:avLst/>
          </a:prstGeom>
          <a:noFill/>
        </p:spPr>
      </p:pic>
      <p:pic>
        <p:nvPicPr>
          <p:cNvPr id="19" name="صورة 18" descr="untitled.bmp"/>
          <p:cNvPicPr>
            <a:picLocks noChangeAspect="1"/>
          </p:cNvPicPr>
          <p:nvPr/>
        </p:nvPicPr>
        <p:blipFill>
          <a:blip r:embed="rId6" cstate="print"/>
          <a:stretch>
            <a:fillRect/>
          </a:stretch>
        </p:blipFill>
        <p:spPr>
          <a:xfrm>
            <a:off x="1979712" y="1556792"/>
            <a:ext cx="5328592" cy="34485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304800"/>
            <a:ext cx="7772400" cy="1143000"/>
          </a:xfrm>
        </p:spPr>
        <p:txBody>
          <a:bodyPr/>
          <a:lstStyle/>
          <a:p>
            <a:r>
              <a:rPr lang="ar-SA" sz="800" dirty="0" smtClean="0"/>
              <a:t>.</a:t>
            </a:r>
            <a:endParaRPr lang="ar-SA" sz="800" dirty="0"/>
          </a:p>
        </p:txBody>
      </p:sp>
      <p:sp>
        <p:nvSpPr>
          <p:cNvPr id="3" name="عنصر نائب للمحتوى 2"/>
          <p:cNvSpPr>
            <a:spLocks noGrp="1"/>
          </p:cNvSpPr>
          <p:nvPr>
            <p:ph idx="4294967295"/>
          </p:nvPr>
        </p:nvSpPr>
        <p:spPr>
          <a:xfrm>
            <a:off x="0" y="1844824"/>
            <a:ext cx="7772400" cy="3886200"/>
          </a:xfrm>
        </p:spPr>
        <p:txBody>
          <a:bodyPr/>
          <a:lstStyle/>
          <a:p>
            <a:pPr algn="r"/>
            <a:endParaRPr lang="ar-SA" dirty="0" smtClean="0"/>
          </a:p>
          <a:p>
            <a:pPr algn="r">
              <a:buNone/>
            </a:pPr>
            <a:r>
              <a:rPr lang="ar-SA" dirty="0" smtClean="0">
                <a:solidFill>
                  <a:srgbClr val="FFFF66"/>
                </a:solidFill>
              </a:rPr>
              <a:t>.</a:t>
            </a:r>
          </a:p>
        </p:txBody>
      </p:sp>
      <p:pic>
        <p:nvPicPr>
          <p:cNvPr id="13" name="Picture 7" descr="79"/>
          <p:cNvPicPr>
            <a:picLocks noChangeAspect="1" noChangeArrowheads="1" noCrop="1"/>
          </p:cNvPicPr>
          <p:nvPr/>
        </p:nvPicPr>
        <p:blipFill>
          <a:blip r:embed="rId3" cstate="print"/>
          <a:srcRect/>
          <a:stretch>
            <a:fillRect/>
          </a:stretch>
        </p:blipFill>
        <p:spPr bwMode="auto">
          <a:xfrm>
            <a:off x="7020272" y="692696"/>
            <a:ext cx="609600" cy="685800"/>
          </a:xfrm>
          <a:prstGeom prst="rect">
            <a:avLst/>
          </a:prstGeom>
          <a:noFill/>
          <a:ln w="9525">
            <a:noFill/>
            <a:miter lim="800000"/>
            <a:headEnd/>
            <a:tailEnd/>
          </a:ln>
        </p:spPr>
      </p:pic>
      <p:sp>
        <p:nvSpPr>
          <p:cNvPr id="16" name="مربع نص 15"/>
          <p:cNvSpPr txBox="1"/>
          <p:nvPr/>
        </p:nvSpPr>
        <p:spPr>
          <a:xfrm>
            <a:off x="1143000" y="1905000"/>
            <a:ext cx="7086600" cy="461665"/>
          </a:xfrm>
          <a:prstGeom prst="rect">
            <a:avLst/>
          </a:prstGeom>
          <a:noFill/>
        </p:spPr>
        <p:txBody>
          <a:bodyPr wrap="square" rtlCol="1">
            <a:spAutoFit/>
          </a:bodyPr>
          <a:lstStyle/>
          <a:p>
            <a:pPr algn="l" rtl="0" fontAlgn="base">
              <a:spcBef>
                <a:spcPct val="0"/>
              </a:spcBef>
              <a:spcAft>
                <a:spcPct val="0"/>
              </a:spcAft>
            </a:pPr>
            <a:endParaRPr lang="ar-SA" sz="2400" dirty="0">
              <a:solidFill>
                <a:srgbClr val="FFFFFF"/>
              </a:solidFill>
            </a:endParaRPr>
          </a:p>
        </p:txBody>
      </p:sp>
      <p:sp>
        <p:nvSpPr>
          <p:cNvPr id="17" name="مستطيل ذو زوايا قطرية مستديرة 16"/>
          <p:cNvSpPr/>
          <p:nvPr/>
        </p:nvSpPr>
        <p:spPr bwMode="auto">
          <a:xfrm>
            <a:off x="4932040" y="3501008"/>
            <a:ext cx="3600400" cy="648072"/>
          </a:xfrm>
          <a:prstGeom prst="round2DiagRect">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1" anchor="t" anchorCtr="0" compatLnSpc="1">
            <a:prstTxWarp prst="textNoShape">
              <a:avLst/>
            </a:prstTxWarp>
          </a:bodyPr>
          <a:lstStyle/>
          <a:p>
            <a:pPr algn="ctr"/>
            <a:r>
              <a:rPr lang="ar-SA" sz="3200" dirty="0" smtClean="0">
                <a:solidFill>
                  <a:srgbClr val="000099"/>
                </a:solidFill>
                <a:cs typeface="PT Bold Heading" pitchFamily="2" charset="-78"/>
              </a:rPr>
              <a:t>جواهر </a:t>
            </a:r>
            <a:r>
              <a:rPr lang="ar-SA" sz="3200" dirty="0" err="1" smtClean="0">
                <a:solidFill>
                  <a:srgbClr val="000099"/>
                </a:solidFill>
                <a:cs typeface="PT Bold Heading" pitchFamily="2" charset="-78"/>
              </a:rPr>
              <a:t>القحطاني</a:t>
            </a:r>
            <a:endParaRPr lang="ar-SA" sz="3200" dirty="0" smtClean="0">
              <a:solidFill>
                <a:srgbClr val="000099"/>
              </a:solidFill>
              <a:cs typeface="PT Bold Heading" pitchFamily="2" charset="-78"/>
            </a:endParaRPr>
          </a:p>
        </p:txBody>
      </p:sp>
      <p:sp>
        <p:nvSpPr>
          <p:cNvPr id="26628" name="Rectangle 4"/>
          <p:cNvSpPr>
            <a:spLocks noChangeArrowheads="1"/>
          </p:cNvSpPr>
          <p:nvPr/>
        </p:nvSpPr>
        <p:spPr bwMode="auto">
          <a:xfrm>
            <a:off x="0" y="1419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solidFill>
                <a:srgbClr val="FFFFFF"/>
              </a:solidFill>
            </a:endParaRPr>
          </a:p>
        </p:txBody>
      </p:sp>
      <p:sp>
        <p:nvSpPr>
          <p:cNvPr id="12" name="مستطيل ذو زوايا قطرية مستديرة 11"/>
          <p:cNvSpPr/>
          <p:nvPr/>
        </p:nvSpPr>
        <p:spPr bwMode="auto">
          <a:xfrm>
            <a:off x="2411760" y="836712"/>
            <a:ext cx="4320480" cy="1080120"/>
          </a:xfrm>
          <a:prstGeom prst="round2DiagRect">
            <a:avLst/>
          </a:prstGeom>
          <a:blipFill>
            <a:blip r:embed="rId4" cstate="print"/>
            <a:tile tx="0" ty="0" sx="100000" sy="100000" flip="none" algn="tl"/>
          </a:blip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a:scene3d>
            <a:camera prst="orthographicFront"/>
            <a:lightRig rig="threePt" dir="t"/>
          </a:scene3d>
          <a:sp3d>
            <a:bevelT prst="angle"/>
          </a:sp3d>
        </p:spPr>
        <p:txBody>
          <a:bodyPr vert="horz" wrap="square" lIns="91440" tIns="45720" rIns="91440" bIns="45720" numCol="1" rtl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base">
              <a:spcBef>
                <a:spcPct val="0"/>
              </a:spcBef>
              <a:spcAft>
                <a:spcPct val="0"/>
              </a:spcAft>
            </a:pPr>
            <a:r>
              <a:rPr lang="ar-SA" sz="4800" b="1" dirty="0" err="1" smtClean="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rPr>
              <a:t>اعداد</a:t>
            </a:r>
            <a:r>
              <a:rPr lang="ar-SA" sz="4800" b="1" dirty="0" smtClean="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rPr>
              <a:t> الطالبات</a:t>
            </a:r>
          </a:p>
        </p:txBody>
      </p:sp>
      <p:sp>
        <p:nvSpPr>
          <p:cNvPr id="9" name="مستطيل ذو زاويتين مستديرتين في نفس الجانب 8"/>
          <p:cNvSpPr/>
          <p:nvPr/>
        </p:nvSpPr>
        <p:spPr bwMode="auto">
          <a:xfrm>
            <a:off x="5004048" y="2708920"/>
            <a:ext cx="3456384" cy="576064"/>
          </a:xfrm>
          <a:prstGeom prst="round2SameRect">
            <a:avLst/>
          </a:prstGeom>
          <a:solidFill>
            <a:srgbClr val="FF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1" anchor="t" anchorCtr="0" compatLnSpc="1">
            <a:prstTxWarp prst="textNoShape">
              <a:avLst/>
            </a:prstTxWarp>
          </a:bodyPr>
          <a:lstStyle/>
          <a:p>
            <a:pPr algn="ctr"/>
            <a:r>
              <a:rPr lang="ar-SA" sz="3600" dirty="0" smtClean="0">
                <a:solidFill>
                  <a:srgbClr val="000099"/>
                </a:solidFill>
                <a:cs typeface="PT Bold Heading" pitchFamily="2" charset="-78"/>
              </a:rPr>
              <a:t>هيفاء </a:t>
            </a:r>
            <a:r>
              <a:rPr lang="ar-SA" sz="3600" dirty="0" err="1" smtClean="0">
                <a:solidFill>
                  <a:srgbClr val="000099"/>
                </a:solidFill>
                <a:cs typeface="PT Bold Heading" pitchFamily="2" charset="-78"/>
              </a:rPr>
              <a:t>الخليفي</a:t>
            </a:r>
            <a:endParaRPr lang="ar-SA" sz="3600" dirty="0" smtClean="0">
              <a:solidFill>
                <a:srgbClr val="000099"/>
              </a:solidFill>
              <a:cs typeface="PT Bold Heading" pitchFamily="2" charset="-78"/>
            </a:endParaRPr>
          </a:p>
        </p:txBody>
      </p:sp>
      <p:sp>
        <p:nvSpPr>
          <p:cNvPr id="10" name="مستطيل ذو زاويتين مستديرتين في نفس الجانب 9"/>
          <p:cNvSpPr/>
          <p:nvPr/>
        </p:nvSpPr>
        <p:spPr bwMode="auto">
          <a:xfrm>
            <a:off x="539552" y="2708920"/>
            <a:ext cx="3744416" cy="576064"/>
          </a:xfrm>
          <a:prstGeom prst="round2SameRect">
            <a:avLst/>
          </a:prstGeom>
          <a:solidFill>
            <a:srgbClr val="FF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1" anchor="t" anchorCtr="0" compatLnSpc="1">
            <a:prstTxWarp prst="textNoShape">
              <a:avLst/>
            </a:prstTxWarp>
          </a:bodyPr>
          <a:lstStyle/>
          <a:p>
            <a:pPr algn="ctr"/>
            <a:r>
              <a:rPr lang="ar-SA" sz="2800" dirty="0" smtClean="0">
                <a:solidFill>
                  <a:srgbClr val="000099"/>
                </a:solidFill>
                <a:cs typeface="PT Bold Heading" pitchFamily="2" charset="-78"/>
              </a:rPr>
              <a:t>تهاني </a:t>
            </a:r>
            <a:r>
              <a:rPr lang="ar-SA" sz="2800" dirty="0" err="1" smtClean="0">
                <a:solidFill>
                  <a:srgbClr val="000099"/>
                </a:solidFill>
                <a:cs typeface="PT Bold Heading" pitchFamily="2" charset="-78"/>
              </a:rPr>
              <a:t>الاسمري</a:t>
            </a:r>
            <a:endParaRPr lang="ar-SA" sz="2800" dirty="0" smtClean="0">
              <a:solidFill>
                <a:srgbClr val="000099"/>
              </a:solidFill>
              <a:cs typeface="PT Bold Heading" pitchFamily="2" charset="-78"/>
            </a:endParaRPr>
          </a:p>
        </p:txBody>
      </p:sp>
      <p:sp>
        <p:nvSpPr>
          <p:cNvPr id="61442" name="Rectangle 2"/>
          <p:cNvSpPr>
            <a:spLocks noChangeArrowheads="1"/>
          </p:cNvSpPr>
          <p:nvPr/>
        </p:nvSpPr>
        <p:spPr bwMode="auto">
          <a:xfrm>
            <a:off x="8859948" y="74711"/>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EG" sz="1400" b="1" dirty="0" smtClean="0">
                <a:solidFill>
                  <a:srgbClr val="000000"/>
                </a:solidFill>
                <a:latin typeface="Calibri" pitchFamily="34" charset="0"/>
                <a:ea typeface="Times New Roman" pitchFamily="18" charset="0"/>
                <a:cs typeface="Arial" pitchFamily="34" charset="0"/>
              </a:rPr>
              <a:t>. </a:t>
            </a:r>
            <a:endParaRPr lang="ar-EG" dirty="0" smtClean="0">
              <a:solidFill>
                <a:srgbClr val="000000"/>
              </a:solidFill>
              <a:latin typeface="Arial" pitchFamily="34" charset="0"/>
              <a:cs typeface="Arial" pitchFamily="34" charset="0"/>
            </a:endParaRPr>
          </a:p>
        </p:txBody>
      </p:sp>
      <p:sp>
        <p:nvSpPr>
          <p:cNvPr id="15" name="مستطيل ذو زوايا قطرية مستديرة 14"/>
          <p:cNvSpPr/>
          <p:nvPr/>
        </p:nvSpPr>
        <p:spPr bwMode="auto">
          <a:xfrm>
            <a:off x="539552" y="3573016"/>
            <a:ext cx="3744416" cy="576064"/>
          </a:xfrm>
          <a:prstGeom prst="round2DiagRect">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1" anchor="t" anchorCtr="0" compatLnSpc="1">
            <a:prstTxWarp prst="textNoShape">
              <a:avLst/>
            </a:prstTxWarp>
          </a:bodyPr>
          <a:lstStyle/>
          <a:p>
            <a:pPr algn="ctr"/>
            <a:r>
              <a:rPr lang="ar-SA" sz="3200" dirty="0" smtClean="0">
                <a:solidFill>
                  <a:srgbClr val="000099"/>
                </a:solidFill>
                <a:cs typeface="PT Bold Heading" pitchFamily="2" charset="-78"/>
              </a:rPr>
              <a:t>سارة التركي</a:t>
            </a:r>
          </a:p>
        </p:txBody>
      </p:sp>
      <p:sp>
        <p:nvSpPr>
          <p:cNvPr id="18" name="مستطيل ذو زوايا قطرية مستديرة 17"/>
          <p:cNvSpPr/>
          <p:nvPr/>
        </p:nvSpPr>
        <p:spPr bwMode="auto">
          <a:xfrm>
            <a:off x="2987824" y="4509120"/>
            <a:ext cx="3456384" cy="576064"/>
          </a:xfrm>
          <a:prstGeom prst="round2DiagRect">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1" anchor="t" anchorCtr="0" compatLnSpc="1">
            <a:prstTxWarp prst="textNoShape">
              <a:avLst/>
            </a:prstTxWarp>
          </a:bodyPr>
          <a:lstStyle/>
          <a:p>
            <a:pPr algn="ctr"/>
            <a:r>
              <a:rPr lang="ar-SA" sz="3200" dirty="0" smtClean="0">
                <a:solidFill>
                  <a:srgbClr val="000099"/>
                </a:solidFill>
                <a:cs typeface="PT Bold Heading" pitchFamily="2" charset="-78"/>
              </a:rPr>
              <a:t>نوف </a:t>
            </a:r>
            <a:r>
              <a:rPr lang="ar-SA" sz="3200" dirty="0" err="1" smtClean="0">
                <a:solidFill>
                  <a:srgbClr val="000099"/>
                </a:solidFill>
                <a:cs typeface="PT Bold Heading" pitchFamily="2" charset="-78"/>
              </a:rPr>
              <a:t>الزيد</a:t>
            </a:r>
            <a:endParaRPr lang="ar-SA" sz="3200" dirty="0" smtClean="0">
              <a:solidFill>
                <a:srgbClr val="000099"/>
              </a:solidFill>
              <a:cs typeface="PT Bold Heading" pitchFamily="2" charset="-78"/>
            </a:endParaRPr>
          </a:p>
        </p:txBody>
      </p:sp>
      <p:pic>
        <p:nvPicPr>
          <p:cNvPr id="1029" name="Picture 5" descr="C:\Users\sony\AppData\Local\Microsoft\Windows\Temporary Internet Files\Content.IE5\W1FOQG3C\MC900345354[1].wmf"/>
          <p:cNvPicPr>
            <a:picLocks noChangeAspect="1" noChangeArrowheads="1"/>
          </p:cNvPicPr>
          <p:nvPr/>
        </p:nvPicPr>
        <p:blipFill>
          <a:blip r:embed="rId5" cstate="print"/>
          <a:srcRect/>
          <a:stretch>
            <a:fillRect/>
          </a:stretch>
        </p:blipFill>
        <p:spPr bwMode="auto">
          <a:xfrm>
            <a:off x="7164288" y="4437112"/>
            <a:ext cx="1672438" cy="1814170"/>
          </a:xfrm>
          <a:prstGeom prst="rect">
            <a:avLst/>
          </a:prstGeom>
          <a:noFill/>
        </p:spPr>
      </p:pic>
      <p:pic>
        <p:nvPicPr>
          <p:cNvPr id="1031" name="Picture 7" descr="C:\Users\sony\AppData\Local\Microsoft\Windows\Temporary Internet Files\Content.IE5\YJJFIRH2\MC900290685[1].wmf"/>
          <p:cNvPicPr>
            <a:picLocks noChangeAspect="1" noChangeArrowheads="1"/>
          </p:cNvPicPr>
          <p:nvPr/>
        </p:nvPicPr>
        <p:blipFill>
          <a:blip r:embed="rId6" cstate="print"/>
          <a:srcRect/>
          <a:stretch>
            <a:fillRect/>
          </a:stretch>
        </p:blipFill>
        <p:spPr bwMode="auto">
          <a:xfrm>
            <a:off x="251520" y="1196752"/>
            <a:ext cx="2101913" cy="1348966"/>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683568" y="2060848"/>
            <a:ext cx="7772400" cy="3886200"/>
          </a:xfrm>
        </p:spPr>
        <p:txBody>
          <a:bodyPr>
            <a:normAutofit fontScale="92500" lnSpcReduction="20000"/>
          </a:bodyPr>
          <a:lstStyle/>
          <a:p>
            <a:pPr algn="r">
              <a:buNone/>
            </a:pPr>
            <a:r>
              <a:rPr lang="ar-SA" sz="3000" b="1" dirty="0" smtClean="0"/>
              <a:t>وبتتبع مسيرة المناهج الدراسية عبر التاريخ ،نلاحظ أن أهدافها</a:t>
            </a:r>
          </a:p>
          <a:p>
            <a:pPr algn="r">
              <a:buNone/>
            </a:pPr>
            <a:r>
              <a:rPr lang="ar-SA" sz="3000" b="1" dirty="0" smtClean="0"/>
              <a:t>ومضامينها كانت انعكاسا مباشرا لنمط الفلسفة التربوية والإطار</a:t>
            </a:r>
          </a:p>
          <a:p>
            <a:pPr algn="r">
              <a:buNone/>
            </a:pPr>
            <a:r>
              <a:rPr lang="ar-SA" sz="3000" b="1" dirty="0" smtClean="0"/>
              <a:t>الفكري الذي كان يؤمن به هذا المجتمع . </a:t>
            </a:r>
          </a:p>
          <a:p>
            <a:pPr algn="r">
              <a:buNone/>
            </a:pPr>
            <a:r>
              <a:rPr lang="ar-SA" sz="3000" b="1" dirty="0" smtClean="0"/>
              <a:t>إن فلسفتنا الإسلامية هي أفضل أساس ممكن أن نبني عليه</a:t>
            </a:r>
          </a:p>
          <a:p>
            <a:pPr algn="r">
              <a:buNone/>
            </a:pPr>
            <a:r>
              <a:rPr lang="ar-SA" sz="3000" b="1" dirty="0" smtClean="0"/>
              <a:t>مناهجنا المدرسية،وذلك لان الإسلام هو شريعة الله سبحانه </a:t>
            </a:r>
          </a:p>
          <a:p>
            <a:pPr algn="r">
              <a:buNone/>
            </a:pPr>
            <a:r>
              <a:rPr lang="ar-SA" sz="3000" b="1" dirty="0" smtClean="0"/>
              <a:t>وهي الخالدة للبشرية . </a:t>
            </a:r>
          </a:p>
          <a:p>
            <a:pPr algn="r">
              <a:buNone/>
            </a:pPr>
            <a:r>
              <a:rPr lang="ar-SA" sz="3000" b="1" dirty="0" smtClean="0"/>
              <a:t>فهي منهج حياة كامل ونظام تربية شامل ،يشمل </a:t>
            </a:r>
            <a:endParaRPr lang="ar-SA" sz="3000" b="1" dirty="0" smtClean="0"/>
          </a:p>
          <a:p>
            <a:pPr algn="r">
              <a:buNone/>
            </a:pPr>
            <a:r>
              <a:rPr lang="ar-SA" sz="3000" b="1" dirty="0" smtClean="0"/>
              <a:t>شؤون </a:t>
            </a:r>
            <a:r>
              <a:rPr lang="ar-SA" sz="3000" b="1" dirty="0" smtClean="0"/>
              <a:t>الفرد</a:t>
            </a:r>
          </a:p>
          <a:p>
            <a:pPr algn="r">
              <a:buNone/>
            </a:pPr>
            <a:r>
              <a:rPr lang="ar-SA" sz="3000" b="1" dirty="0" smtClean="0"/>
              <a:t>والأسرة والمجتمع والأمة والبشرية جمعاء</a:t>
            </a:r>
            <a:r>
              <a:rPr lang="ar-SA" sz="3000" dirty="0" smtClean="0"/>
              <a:t> </a:t>
            </a:r>
            <a:r>
              <a:rPr lang="ar-SA" dirty="0" smtClean="0"/>
              <a:t>.</a:t>
            </a:r>
            <a:endParaRPr lang="ar-SA" dirty="0"/>
          </a:p>
        </p:txBody>
      </p:sp>
      <p:pic>
        <p:nvPicPr>
          <p:cNvPr id="2050" name="Picture 2" descr="C:\Users\sony\AppData\Local\Microsoft\Windows\Temporary Internet Files\Content.IE5\W1FOQG3C\MP900177820[1].jpg"/>
          <p:cNvPicPr>
            <a:picLocks noChangeAspect="1" noChangeArrowheads="1"/>
          </p:cNvPicPr>
          <p:nvPr/>
        </p:nvPicPr>
        <p:blipFill>
          <a:blip r:embed="rId2" cstate="print"/>
          <a:srcRect/>
          <a:stretch>
            <a:fillRect/>
          </a:stretch>
        </p:blipFill>
        <p:spPr bwMode="auto">
          <a:xfrm>
            <a:off x="251520" y="4797152"/>
            <a:ext cx="2692896" cy="1718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sony\AppData\Local\Microsoft\Windows\Temporary Internet Files\Content.IE5\9IF5WE3D\MC900435264[1].wmf"/>
          <p:cNvPicPr>
            <a:picLocks noChangeAspect="1" noChangeArrowheads="1"/>
          </p:cNvPicPr>
          <p:nvPr/>
        </p:nvPicPr>
        <p:blipFill>
          <a:blip r:embed="rId3" cstate="print"/>
          <a:srcRect/>
          <a:stretch>
            <a:fillRect/>
          </a:stretch>
        </p:blipFill>
        <p:spPr bwMode="auto">
          <a:xfrm>
            <a:off x="6804248" y="332656"/>
            <a:ext cx="1841500" cy="1224136"/>
          </a:xfrm>
          <a:prstGeom prst="rect">
            <a:avLst/>
          </a:prstGeom>
          <a:noFill/>
        </p:spPr>
      </p:pic>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u="sng" dirty="0" smtClean="0">
                <a:solidFill>
                  <a:srgbClr val="FFFF00"/>
                </a:solidFill>
                <a:effectLst>
                  <a:outerShdw blurRad="38100" dist="38100" dir="2700000" algn="tl">
                    <a:srgbClr val="000000">
                      <a:alpha val="43137"/>
                    </a:srgbClr>
                  </a:outerShdw>
                </a:effectLst>
              </a:rPr>
              <a:t>مفهوم الفلسفة وعلاقتها بالتربية</a:t>
            </a:r>
            <a:r>
              <a:rPr lang="ar-SA" b="1" i="1" u="sng" dirty="0" smtClean="0">
                <a:solidFill>
                  <a:srgbClr val="FFFF00"/>
                </a:solidFill>
                <a:effectLst>
                  <a:outerShdw blurRad="38100" dist="38100" dir="2700000" algn="tl">
                    <a:srgbClr val="000000">
                      <a:alpha val="43137"/>
                    </a:srgbClr>
                  </a:outerShdw>
                </a:effectLst>
              </a:rPr>
              <a:t> </a:t>
            </a:r>
            <a:endParaRPr lang="ar-SA" b="1" i="1" u="sng" dirty="0">
              <a:solidFill>
                <a:srgbClr val="FFFF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685800" y="1981200"/>
            <a:ext cx="7772400" cy="4256112"/>
          </a:xfrm>
        </p:spPr>
        <p:txBody>
          <a:bodyPr/>
          <a:lstStyle/>
          <a:p>
            <a:pPr algn="r">
              <a:buNone/>
            </a:pPr>
            <a:r>
              <a:rPr lang="ar-SA" sz="2800" b="1" dirty="0" smtClean="0"/>
              <a:t>الفلسفة كلمة يونانية الأصل وتعني حب الحكمة – أو حب</a:t>
            </a:r>
          </a:p>
          <a:p>
            <a:pPr algn="r">
              <a:buNone/>
            </a:pPr>
            <a:r>
              <a:rPr lang="ar-SA" sz="2800" b="1" dirty="0" smtClean="0"/>
              <a:t>المعرفة والبحث عنها .</a:t>
            </a:r>
          </a:p>
          <a:p>
            <a:pPr algn="r">
              <a:buNone/>
            </a:pPr>
            <a:r>
              <a:rPr lang="ar-SA" sz="2800" b="1" dirty="0" smtClean="0"/>
              <a:t>وللفلسفة معنى آخر وهو البحث عن العلل البعيدة  للظواهر ،</a:t>
            </a:r>
          </a:p>
          <a:p>
            <a:pPr algn="r">
              <a:buNone/>
            </a:pPr>
            <a:r>
              <a:rPr lang="ar-SA" sz="2800" b="1" dirty="0" smtClean="0"/>
              <a:t>مقابل العلم الذي يبحث عن العلل القريبة لها .</a:t>
            </a:r>
          </a:p>
          <a:p>
            <a:pPr algn="r">
              <a:buNone/>
            </a:pPr>
            <a:r>
              <a:rPr lang="ar-SA" sz="2800" b="1" dirty="0" smtClean="0"/>
              <a:t>وبالتالي بقيت مذاهب الفلسفة مجرد وجهات نظر تحمل شارة</a:t>
            </a:r>
          </a:p>
          <a:p>
            <a:pPr algn="r">
              <a:buNone/>
            </a:pPr>
            <a:r>
              <a:rPr lang="ar-SA" sz="2800" b="1" dirty="0" smtClean="0"/>
              <a:t>أصحابها ،ومع ذلك فلكل فلسفة تصور خاص للكون </a:t>
            </a:r>
            <a:endParaRPr lang="ar-SA" sz="2800" b="1" dirty="0" smtClean="0"/>
          </a:p>
          <a:p>
            <a:pPr algn="r">
              <a:buNone/>
            </a:pPr>
            <a:r>
              <a:rPr lang="ar-SA" sz="2800" b="1" dirty="0" smtClean="0"/>
              <a:t>والإنسان والحياة </a:t>
            </a:r>
            <a:r>
              <a:rPr lang="ar-SA" sz="2800" dirty="0" smtClean="0"/>
              <a:t>.</a:t>
            </a:r>
          </a:p>
        </p:txBody>
      </p:sp>
      <p:pic>
        <p:nvPicPr>
          <p:cNvPr id="3075" name="Picture 3" descr="C:\Users\sony\AppData\Local\Microsoft\Windows\Temporary Internet Files\Content.IE5\YJJFIRH2\MC900415214[1].wmf"/>
          <p:cNvPicPr>
            <a:picLocks noChangeAspect="1" noChangeArrowheads="1"/>
          </p:cNvPicPr>
          <p:nvPr/>
        </p:nvPicPr>
        <p:blipFill>
          <a:blip r:embed="rId2" cstate="print"/>
          <a:srcRect/>
          <a:stretch>
            <a:fillRect/>
          </a:stretch>
        </p:blipFill>
        <p:spPr bwMode="auto">
          <a:xfrm>
            <a:off x="0" y="4221088"/>
            <a:ext cx="2592288" cy="2492896"/>
          </a:xfrm>
          <a:prstGeom prst="rect">
            <a:avLst/>
          </a:prstGeom>
          <a:noFill/>
        </p:spPr>
      </p:pic>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lgn="r">
              <a:buNone/>
            </a:pPr>
            <a:r>
              <a:rPr lang="ar-SA" sz="2400" dirty="0" smtClean="0"/>
              <a:t>و</a:t>
            </a:r>
            <a:r>
              <a:rPr lang="ar-SA" sz="2800" b="1" dirty="0" smtClean="0"/>
              <a:t>مع ذلك تبقى الفلسفة علما له منهج وله مضمون ،وليست</a:t>
            </a:r>
            <a:r>
              <a:rPr lang="ar-SA" sz="2800" dirty="0" smtClean="0"/>
              <a:t> </a:t>
            </a:r>
            <a:endParaRPr lang="ar-SA" sz="2800" b="1" dirty="0" smtClean="0"/>
          </a:p>
          <a:p>
            <a:pPr algn="r">
              <a:buNone/>
            </a:pPr>
            <a:r>
              <a:rPr lang="ar-SA" sz="2800" b="1" dirty="0" smtClean="0"/>
              <a:t>مجرد جدل نظري غير منتج ،فالفلاسفة يتبعون طرقا منهجية </a:t>
            </a:r>
          </a:p>
          <a:p>
            <a:pPr algn="r">
              <a:buNone/>
            </a:pPr>
            <a:r>
              <a:rPr lang="ar-SA" sz="2800" b="1" dirty="0" smtClean="0"/>
              <a:t>في تفكيرهم  وتأملهم ويتوصلون إلى أفكار فلسفية هي نتاج لتلك</a:t>
            </a:r>
          </a:p>
          <a:p>
            <a:pPr algn="r">
              <a:buNone/>
            </a:pPr>
            <a:r>
              <a:rPr lang="ar-SA" sz="2800" b="1" dirty="0" smtClean="0"/>
              <a:t> الطرق المنهجية في التفكير .</a:t>
            </a:r>
          </a:p>
          <a:p>
            <a:pPr algn="r">
              <a:buNone/>
            </a:pPr>
            <a:r>
              <a:rPr lang="ar-SA" sz="2800" b="1" dirty="0" smtClean="0"/>
              <a:t>هناك علاقة وطيدة بين العقيدة  الدينية والفكر الفلسفي ،إذا تمثل</a:t>
            </a:r>
          </a:p>
          <a:p>
            <a:pPr algn="r">
              <a:buNone/>
            </a:pPr>
            <a:r>
              <a:rPr lang="ar-SA" sz="2800" b="1" dirty="0" smtClean="0"/>
              <a:t>العقيدة الأساس والمنطلق لأي فكر فلسفي يصدر عن الفيلسوف</a:t>
            </a:r>
          </a:p>
          <a:p>
            <a:pPr algn="r">
              <a:buNone/>
            </a:pPr>
            <a:r>
              <a:rPr lang="ar-SA" sz="2800" b="1" dirty="0" smtClean="0"/>
              <a:t>أو من يتعاطى ويتأمل الفكر المجرد.</a:t>
            </a:r>
          </a:p>
          <a:p>
            <a:pPr>
              <a:buNone/>
            </a:pPr>
            <a:endParaRPr lang="ar-SA" sz="2800" b="1" dirty="0"/>
          </a:p>
        </p:txBody>
      </p:sp>
      <p:pic>
        <p:nvPicPr>
          <p:cNvPr id="5" name="Picture 3" descr="C:\Users\sony\AppData\Local\Microsoft\Windows\Temporary Internet Files\Content.IE5\YJJFIRH2\MC900415214[1].wmf"/>
          <p:cNvPicPr>
            <a:picLocks noChangeAspect="1" noChangeArrowheads="1"/>
          </p:cNvPicPr>
          <p:nvPr/>
        </p:nvPicPr>
        <p:blipFill>
          <a:blip r:embed="rId2" cstate="print"/>
          <a:srcRect/>
          <a:stretch>
            <a:fillRect/>
          </a:stretch>
        </p:blipFill>
        <p:spPr bwMode="auto">
          <a:xfrm>
            <a:off x="0" y="4653136"/>
            <a:ext cx="2592288" cy="2204864"/>
          </a:xfrm>
          <a:prstGeom prst="rect">
            <a:avLst/>
          </a:prstGeom>
          <a:noFill/>
        </p:spPr>
      </p:pic>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2800" b="1" u="sng" dirty="0" smtClean="0">
                <a:solidFill>
                  <a:srgbClr val="FFFF00"/>
                </a:solidFill>
                <a:effectLst>
                  <a:outerShdw blurRad="38100" dist="38100" dir="2700000" algn="tl">
                    <a:srgbClr val="000000">
                      <a:alpha val="43137"/>
                    </a:srgbClr>
                  </a:outerShdw>
                </a:effectLst>
              </a:rPr>
              <a:t>علاقة الفلسفة بالتربية </a:t>
            </a:r>
            <a:endParaRPr lang="ar-SA" sz="2800" b="1" u="sng" dirty="0">
              <a:solidFill>
                <a:srgbClr val="FFFF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lnSpcReduction="10000"/>
          </a:bodyPr>
          <a:lstStyle/>
          <a:p>
            <a:pPr algn="r">
              <a:buNone/>
            </a:pPr>
            <a:r>
              <a:rPr lang="ar-SA" sz="2800" b="1" dirty="0" smtClean="0"/>
              <a:t>الفلسفة نشاط نظري يعبر فكريا عن أوضاع الثقافة ومشكلاتها</a:t>
            </a:r>
          </a:p>
          <a:p>
            <a:pPr algn="r">
              <a:buNone/>
            </a:pPr>
            <a:r>
              <a:rPr lang="ar-SA" sz="2800" b="1" dirty="0" smtClean="0"/>
              <a:t>ويحاول تعديلها وتطويرها .</a:t>
            </a:r>
          </a:p>
          <a:p>
            <a:pPr algn="r">
              <a:buNone/>
            </a:pPr>
            <a:r>
              <a:rPr lang="ar-SA" sz="2800" b="1" dirty="0" smtClean="0"/>
              <a:t>بينما التربية مجهود تطبيقي يهدف إلى ترجمة قيم هذه الفلسفة </a:t>
            </a:r>
          </a:p>
          <a:p>
            <a:pPr algn="r">
              <a:buNone/>
            </a:pPr>
            <a:r>
              <a:rPr lang="ar-SA" sz="2800" b="1" dirty="0" smtClean="0"/>
              <a:t>إلى مفاهيم عادات واتجاهات ومهارات سلوكية لدى الإفراد .</a:t>
            </a:r>
          </a:p>
          <a:p>
            <a:pPr algn="r">
              <a:buNone/>
            </a:pPr>
            <a:r>
              <a:rPr lang="ar-SA" sz="2800" b="1" dirty="0" smtClean="0"/>
              <a:t>إن الفلسفة هي النظرية العامة للتربية (جون ديوي)بل أنها</a:t>
            </a:r>
          </a:p>
          <a:p>
            <a:pPr algn="r">
              <a:buNone/>
            </a:pPr>
            <a:r>
              <a:rPr lang="ar-SA" sz="2800" b="1" dirty="0" smtClean="0"/>
              <a:t>تلتصق الفلسفة بالتربية وتندمج معها ليكونان مع مجالا جديد</a:t>
            </a:r>
          </a:p>
          <a:p>
            <a:pPr algn="r">
              <a:buNone/>
            </a:pPr>
            <a:r>
              <a:rPr lang="ar-SA" sz="2800" b="1" dirty="0" smtClean="0"/>
              <a:t>يعرف بفلسفة التربية التي تعني الجانب التطبيقي للفلسفة العامة</a:t>
            </a:r>
          </a:p>
          <a:p>
            <a:pPr algn="r">
              <a:buNone/>
            </a:pPr>
            <a:r>
              <a:rPr lang="ar-SA" sz="2800" b="1" dirty="0" smtClean="0"/>
              <a:t>في الميدان التربوي .</a:t>
            </a:r>
          </a:p>
          <a:p>
            <a:pPr algn="r">
              <a:buNone/>
            </a:pPr>
            <a:endParaRPr lang="ar-SA" dirty="0"/>
          </a:p>
        </p:txBody>
      </p:sp>
      <p:pic>
        <p:nvPicPr>
          <p:cNvPr id="5122" name="Picture 2" descr="C:\Users\sony\AppData\Local\Microsoft\Windows\Temporary Internet Files\Content.IE5\D3ZORXVD\MC900426370[1].wmf"/>
          <p:cNvPicPr>
            <a:picLocks noChangeAspect="1" noChangeArrowheads="1"/>
          </p:cNvPicPr>
          <p:nvPr/>
        </p:nvPicPr>
        <p:blipFill>
          <a:blip r:embed="rId2" cstate="print"/>
          <a:srcRect/>
          <a:stretch>
            <a:fillRect/>
          </a:stretch>
        </p:blipFill>
        <p:spPr bwMode="auto">
          <a:xfrm>
            <a:off x="0" y="5013176"/>
            <a:ext cx="1828800" cy="1613002"/>
          </a:xfrm>
          <a:prstGeom prst="rect">
            <a:avLst/>
          </a:prstGeom>
          <a:noFill/>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noChangeArrowheads="1"/>
          </p:cNvSpPr>
          <p:nvPr/>
        </p:nvSpPr>
        <p:spPr bwMode="auto">
          <a:xfrm>
            <a:off x="395536" y="404664"/>
            <a:ext cx="8208911" cy="1008063"/>
          </a:xfrm>
          <a:prstGeom prst="roundRect">
            <a:avLst>
              <a:gd name="adj" fmla="val 16667"/>
            </a:avLst>
          </a:prstGeom>
          <a:solidFill>
            <a:schemeClr val="accent1"/>
          </a:solidFill>
          <a:ln w="9525">
            <a:solidFill>
              <a:srgbClr val="003366"/>
            </a:solidFill>
            <a:round/>
            <a:headEnd/>
            <a:tailEnd/>
          </a:ln>
        </p:spPr>
        <p:txBody>
          <a:bodyPr wrap="none" anchor="ctr"/>
          <a:lstStyle/>
          <a:p>
            <a:pPr algn="ctr"/>
            <a:r>
              <a:rPr lang="ar-SA" sz="3200" dirty="0">
                <a:solidFill>
                  <a:srgbClr val="FFFF00"/>
                </a:solidFill>
              </a:rPr>
              <a:t>أهم الفلسفات  وتأثيرها في النهج</a:t>
            </a:r>
            <a:endParaRPr lang="en-US" sz="3200" dirty="0">
              <a:solidFill>
                <a:srgbClr val="FFFF00"/>
              </a:solidFill>
            </a:endParaRPr>
          </a:p>
        </p:txBody>
      </p:sp>
      <p:sp>
        <p:nvSpPr>
          <p:cNvPr id="2051" name="Rectangle 6"/>
          <p:cNvSpPr>
            <a:spLocks noChangeArrowheads="1"/>
          </p:cNvSpPr>
          <p:nvPr/>
        </p:nvSpPr>
        <p:spPr bwMode="auto">
          <a:xfrm>
            <a:off x="1331913" y="1705164"/>
            <a:ext cx="6840537" cy="4031873"/>
          </a:xfrm>
          <a:prstGeom prst="rect">
            <a:avLst/>
          </a:prstGeom>
          <a:noFill/>
          <a:ln w="9525">
            <a:noFill/>
            <a:miter lim="800000"/>
            <a:headEnd/>
            <a:tailEnd/>
          </a:ln>
        </p:spPr>
        <p:txBody>
          <a:bodyPr anchor="ctr">
            <a:spAutoFit/>
          </a:bodyPr>
          <a:lstStyle/>
          <a:p>
            <a:r>
              <a:rPr lang="ar-SA" sz="3200" dirty="0"/>
              <a:t>ظهرت فلسفات عديدة كان لها تأثير مباشر على التربية من حيث أهدافها ومحتواها وفعالياتها </a:t>
            </a:r>
            <a:r>
              <a:rPr lang="ar-SA" sz="3200" dirty="0" smtClean="0"/>
              <a:t>. </a:t>
            </a:r>
            <a:r>
              <a:rPr lang="ar-SA" sz="3200" dirty="0"/>
              <a:t>لعل من أهمها : الفلسفة المثالية والواقعية ، والوجودية ، والتجديدية ،  </a:t>
            </a:r>
          </a:p>
          <a:p>
            <a:r>
              <a:rPr lang="ar-SA" sz="3200" dirty="0"/>
              <a:t>والماركسية،وهي جمعيها فلسفات إنسانية أسهم في وضعها مفكرون وفلاسفة مشهورون من أمثال : أفلاطون ، وأرسطو، وجون لوك ، وجان جاك روسو ، جون ديوي .</a:t>
            </a:r>
          </a:p>
        </p:txBody>
      </p:sp>
      <p:pic>
        <p:nvPicPr>
          <p:cNvPr id="6148" name="Picture 4" descr="C:\Users\sony\AppData\Local\Microsoft\Windows\Temporary Internet Files\Content.IE5\DSRR01VL\MC900415220[1].wmf"/>
          <p:cNvPicPr>
            <a:picLocks noChangeAspect="1" noChangeArrowheads="1"/>
          </p:cNvPicPr>
          <p:nvPr/>
        </p:nvPicPr>
        <p:blipFill>
          <a:blip r:embed="rId2" cstate="print"/>
          <a:srcRect/>
          <a:stretch>
            <a:fillRect/>
          </a:stretch>
        </p:blipFill>
        <p:spPr bwMode="auto">
          <a:xfrm>
            <a:off x="0" y="4887618"/>
            <a:ext cx="2515604" cy="1970382"/>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539552" y="128578"/>
            <a:ext cx="7993261" cy="954107"/>
          </a:xfrm>
          <a:prstGeom prst="rect">
            <a:avLst/>
          </a:prstGeom>
          <a:noFill/>
          <a:ln w="9525">
            <a:noFill/>
            <a:miter lim="800000"/>
            <a:headEnd/>
            <a:tailEnd/>
          </a:ln>
        </p:spPr>
        <p:txBody>
          <a:bodyPr wrap="square" anchor="ctr">
            <a:spAutoFit/>
          </a:bodyPr>
          <a:lstStyle/>
          <a:p>
            <a:pPr algn="ctr"/>
            <a:endParaRPr lang="ar-SA" sz="2800" b="1" dirty="0" smtClean="0">
              <a:solidFill>
                <a:schemeClr val="accent2"/>
              </a:solidFill>
            </a:endParaRPr>
          </a:p>
          <a:p>
            <a:pPr algn="ctr"/>
            <a:r>
              <a:rPr lang="ar-SA" sz="2800" b="1" dirty="0" smtClean="0">
                <a:solidFill>
                  <a:srgbClr val="FFFF00"/>
                </a:solidFill>
              </a:rPr>
              <a:t>فسنكتفي </a:t>
            </a:r>
            <a:r>
              <a:rPr lang="ar-SA" sz="2800" b="1" dirty="0">
                <a:solidFill>
                  <a:srgbClr val="FFFF00"/>
                </a:solidFill>
              </a:rPr>
              <a:t>بتصنيف الفلسفات إلى فلسفتين وهما :</a:t>
            </a:r>
          </a:p>
        </p:txBody>
      </p:sp>
      <p:sp>
        <p:nvSpPr>
          <p:cNvPr id="3075" name="Rectangle 5"/>
          <p:cNvSpPr>
            <a:spLocks noChangeArrowheads="1"/>
          </p:cNvSpPr>
          <p:nvPr/>
        </p:nvSpPr>
        <p:spPr bwMode="auto">
          <a:xfrm>
            <a:off x="1331640" y="1628800"/>
            <a:ext cx="6415088" cy="3539430"/>
          </a:xfrm>
          <a:prstGeom prst="rect">
            <a:avLst/>
          </a:prstGeom>
          <a:noFill/>
          <a:ln w="9525">
            <a:noFill/>
            <a:miter lim="800000"/>
            <a:headEnd/>
            <a:tailEnd/>
          </a:ln>
        </p:spPr>
        <p:txBody>
          <a:bodyPr anchor="ctr">
            <a:spAutoFit/>
          </a:bodyPr>
          <a:lstStyle/>
          <a:p>
            <a:pPr algn="ctr"/>
            <a:endParaRPr lang="ar-SA" sz="3200" dirty="0" smtClean="0"/>
          </a:p>
          <a:p>
            <a:pPr algn="ctr"/>
            <a:r>
              <a:rPr lang="ar-SA" sz="3200" dirty="0" smtClean="0"/>
              <a:t>1- </a:t>
            </a:r>
            <a:r>
              <a:rPr lang="ar-SA" sz="3200" dirty="0"/>
              <a:t>الفلسفة التقليدية التي يقوم عليها ما يسمي بالمنهج التقليدي . </a:t>
            </a:r>
            <a:endParaRPr lang="en-US" sz="3200" dirty="0"/>
          </a:p>
          <a:p>
            <a:pPr algn="ctr"/>
            <a:r>
              <a:rPr lang="ar-SA" sz="3200" dirty="0"/>
              <a:t>2- الفلسفة التقدمية التي نشأ في ظلها المنهج التقدمي .</a:t>
            </a:r>
            <a:endParaRPr lang="en-US" sz="3200" dirty="0"/>
          </a:p>
          <a:p>
            <a:pPr algn="ctr"/>
            <a:r>
              <a:rPr lang="ar-SA" sz="3200" dirty="0"/>
              <a:t>أولا : الفلسفة التقليدية:</a:t>
            </a:r>
            <a:endParaRPr lang="en-US" sz="3200" dirty="0"/>
          </a:p>
          <a:p>
            <a:pPr algn="ctr"/>
            <a:r>
              <a:rPr lang="ar-SA" sz="3200" b="1" u="sng" dirty="0">
                <a:solidFill>
                  <a:srgbClr val="FFFF00"/>
                </a:solidFill>
              </a:rPr>
              <a:t>تعريفه:</a:t>
            </a:r>
          </a:p>
        </p:txBody>
      </p:sp>
      <p:sp>
        <p:nvSpPr>
          <p:cNvPr id="3076" name="Rectangle 6"/>
          <p:cNvSpPr>
            <a:spLocks noChangeArrowheads="1"/>
          </p:cNvSpPr>
          <p:nvPr/>
        </p:nvSpPr>
        <p:spPr bwMode="auto">
          <a:xfrm rot="10800000" flipV="1">
            <a:off x="1259632" y="5013176"/>
            <a:ext cx="6124575" cy="1066800"/>
          </a:xfrm>
          <a:prstGeom prst="rect">
            <a:avLst/>
          </a:prstGeom>
          <a:noFill/>
          <a:ln w="9525">
            <a:noFill/>
            <a:miter lim="800000"/>
            <a:headEnd/>
            <a:tailEnd/>
          </a:ln>
        </p:spPr>
        <p:txBody>
          <a:bodyPr anchor="ctr">
            <a:spAutoFit/>
          </a:bodyPr>
          <a:lstStyle/>
          <a:p>
            <a:r>
              <a:rPr lang="ar-SA" sz="3200" dirty="0"/>
              <a:t>هي فلسفة القديمة تفهم التربية على أنها عملية نقل التراث الثقافي وحفظه .</a:t>
            </a:r>
          </a:p>
        </p:txBody>
      </p:sp>
      <p:pic>
        <p:nvPicPr>
          <p:cNvPr id="7171" name="Picture 3" descr="C:\Users\sony\AppData\Local\Microsoft\Windows\Temporary Internet Files\Content.IE5\1AFG1PXI\MC900088608[1].wmf"/>
          <p:cNvPicPr>
            <a:picLocks noChangeAspect="1" noChangeArrowheads="1"/>
          </p:cNvPicPr>
          <p:nvPr/>
        </p:nvPicPr>
        <p:blipFill>
          <a:blip r:embed="rId2" cstate="print"/>
          <a:srcRect/>
          <a:stretch>
            <a:fillRect/>
          </a:stretch>
        </p:blipFill>
        <p:spPr bwMode="auto">
          <a:xfrm>
            <a:off x="7380312" y="5085184"/>
            <a:ext cx="1763688" cy="1772816"/>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80">
                                          <p:stCondLst>
                                            <p:cond delay="0"/>
                                          </p:stCondLst>
                                        </p:cTn>
                                        <p:tgtEl>
                                          <p:spTgt spid="5124"/>
                                        </p:tgtEl>
                                      </p:cBhvr>
                                    </p:animEffect>
                                    <p:anim calcmode="lin" valueType="num">
                                      <p:cBhvr>
                                        <p:cTn id="8"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4"/>
                                        </p:tgtEl>
                                      </p:cBhvr>
                                      <p:to x="100000" y="60000"/>
                                    </p:animScale>
                                    <p:animScale>
                                      <p:cBhvr>
                                        <p:cTn id="14" dur="166" decel="50000">
                                          <p:stCondLst>
                                            <p:cond delay="676"/>
                                          </p:stCondLst>
                                        </p:cTn>
                                        <p:tgtEl>
                                          <p:spTgt spid="5124"/>
                                        </p:tgtEl>
                                      </p:cBhvr>
                                      <p:to x="100000" y="100000"/>
                                    </p:animScale>
                                    <p:animScale>
                                      <p:cBhvr>
                                        <p:cTn id="15" dur="26">
                                          <p:stCondLst>
                                            <p:cond delay="1312"/>
                                          </p:stCondLst>
                                        </p:cTn>
                                        <p:tgtEl>
                                          <p:spTgt spid="5124"/>
                                        </p:tgtEl>
                                      </p:cBhvr>
                                      <p:to x="100000" y="80000"/>
                                    </p:animScale>
                                    <p:animScale>
                                      <p:cBhvr>
                                        <p:cTn id="16" dur="166" decel="50000">
                                          <p:stCondLst>
                                            <p:cond delay="1338"/>
                                          </p:stCondLst>
                                        </p:cTn>
                                        <p:tgtEl>
                                          <p:spTgt spid="5124"/>
                                        </p:tgtEl>
                                      </p:cBhvr>
                                      <p:to x="100000" y="100000"/>
                                    </p:animScale>
                                    <p:animScale>
                                      <p:cBhvr>
                                        <p:cTn id="17" dur="26">
                                          <p:stCondLst>
                                            <p:cond delay="1642"/>
                                          </p:stCondLst>
                                        </p:cTn>
                                        <p:tgtEl>
                                          <p:spTgt spid="5124"/>
                                        </p:tgtEl>
                                      </p:cBhvr>
                                      <p:to x="100000" y="90000"/>
                                    </p:animScale>
                                    <p:animScale>
                                      <p:cBhvr>
                                        <p:cTn id="18" dur="166" decel="50000">
                                          <p:stCondLst>
                                            <p:cond delay="1668"/>
                                          </p:stCondLst>
                                        </p:cTn>
                                        <p:tgtEl>
                                          <p:spTgt spid="5124"/>
                                        </p:tgtEl>
                                      </p:cBhvr>
                                      <p:to x="100000" y="100000"/>
                                    </p:animScale>
                                    <p:animScale>
                                      <p:cBhvr>
                                        <p:cTn id="19" dur="26">
                                          <p:stCondLst>
                                            <p:cond delay="1808"/>
                                          </p:stCondLst>
                                        </p:cTn>
                                        <p:tgtEl>
                                          <p:spTgt spid="5124"/>
                                        </p:tgtEl>
                                      </p:cBhvr>
                                      <p:to x="100000" y="95000"/>
                                    </p:animScale>
                                    <p:animScale>
                                      <p:cBhvr>
                                        <p:cTn id="20"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business1">
  <a:themeElements>
    <a:clrScheme name="">
      <a:dk1>
        <a:srgbClr val="FFFFFF"/>
      </a:dk1>
      <a:lt1>
        <a:srgbClr val="FFFFFF"/>
      </a:lt1>
      <a:dk2>
        <a:srgbClr val="FFFFFF"/>
      </a:dk2>
      <a:lt2>
        <a:srgbClr val="808080"/>
      </a:lt2>
      <a:accent1>
        <a:srgbClr val="33CCFF"/>
      </a:accent1>
      <a:accent2>
        <a:srgbClr val="99FF99"/>
      </a:accent2>
      <a:accent3>
        <a:srgbClr val="FFFFFF"/>
      </a:accent3>
      <a:accent4>
        <a:srgbClr val="DADADA"/>
      </a:accent4>
      <a:accent5>
        <a:srgbClr val="ADE2FF"/>
      </a:accent5>
      <a:accent6>
        <a:srgbClr val="8AE78A"/>
      </a:accent6>
      <a:hlink>
        <a:srgbClr val="FFFF99"/>
      </a:hlink>
      <a:folHlink>
        <a:srgbClr val="CCCCFF"/>
      </a:folHlink>
    </a:clrScheme>
    <a:fontScheme name="business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sines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siness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sine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sine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sine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usiness1 8">
        <a:dk1>
          <a:srgbClr val="808080"/>
        </a:dk1>
        <a:lt1>
          <a:srgbClr val="FFCCFF"/>
        </a:lt1>
        <a:dk2>
          <a:srgbClr val="FFCCCC"/>
        </a:dk2>
        <a:lt2>
          <a:srgbClr val="FFFFFF"/>
        </a:lt2>
        <a:accent1>
          <a:srgbClr val="990066"/>
        </a:accent1>
        <a:accent2>
          <a:srgbClr val="9C001A"/>
        </a:accent2>
        <a:accent3>
          <a:srgbClr val="FFE2E2"/>
        </a:accent3>
        <a:accent4>
          <a:srgbClr val="DAAEDA"/>
        </a:accent4>
        <a:accent5>
          <a:srgbClr val="CAAAB8"/>
        </a:accent5>
        <a:accent6>
          <a:srgbClr val="8D0016"/>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rm Spring Night">
  <a:themeElements>
    <a:clrScheme name="سمة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سمة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سمة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سمة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سمة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سمة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1418</Words>
  <Application>Microsoft Office PowerPoint</Application>
  <PresentationFormat>عرض على الشاشة (3:4)‏</PresentationFormat>
  <Paragraphs>238</Paragraphs>
  <Slides>35</Slides>
  <Notes>2</Notes>
  <HiddenSlides>0</HiddenSlides>
  <MMClips>0</MMClips>
  <ScaleCrop>false</ScaleCrop>
  <HeadingPairs>
    <vt:vector size="4" baseType="variant">
      <vt:variant>
        <vt:lpstr>سمة</vt:lpstr>
      </vt:variant>
      <vt:variant>
        <vt:i4>3</vt:i4>
      </vt:variant>
      <vt:variant>
        <vt:lpstr>عناوين الشرائح</vt:lpstr>
      </vt:variant>
      <vt:variant>
        <vt:i4>35</vt:i4>
      </vt:variant>
    </vt:vector>
  </HeadingPairs>
  <TitlesOfParts>
    <vt:vector size="38" baseType="lpstr">
      <vt:lpstr>business1</vt:lpstr>
      <vt:lpstr>Warm Spring Night</vt:lpstr>
      <vt:lpstr>وافر</vt:lpstr>
      <vt:lpstr>ز</vt:lpstr>
      <vt:lpstr>ا</vt:lpstr>
      <vt:lpstr>الشريحة 3</vt:lpstr>
      <vt:lpstr>الشريحة 4</vt:lpstr>
      <vt:lpstr>مفهوم الفلسفة وعلاقتها بالتربية </vt:lpstr>
      <vt:lpstr>الشريحة 6</vt:lpstr>
      <vt:lpstr>علاقة الفلسفة بالتربية </vt:lpstr>
      <vt:lpstr>الشريحة 8</vt:lpstr>
      <vt:lpstr>الشريحة 9</vt:lpstr>
      <vt:lpstr>الشريحة 10</vt:lpstr>
      <vt:lpstr>الشريحة 11</vt:lpstr>
      <vt:lpstr>الشريحة 12</vt:lpstr>
      <vt:lpstr>الشريحة 13</vt:lpstr>
      <vt:lpstr> وظهر بعض الفلاسفة اليونانيين وهم : </vt:lpstr>
      <vt:lpstr>الشريحة 15</vt:lpstr>
      <vt:lpstr>الشريحة 16</vt:lpstr>
      <vt:lpstr>الفلسفة التقدمية :</vt:lpstr>
      <vt:lpstr>قد   ادى  اختلاف   المفاهيم  إلى  ظهور مدارس عدة  تحت إطار التربية  التقدمية:</vt:lpstr>
      <vt:lpstr>.</vt:lpstr>
      <vt:lpstr>يتطلب ذلك </vt:lpstr>
      <vt:lpstr>..</vt:lpstr>
      <vt:lpstr>1_تركيزها على المعرفة 2_احتفائها الشديد للمتعلم  </vt:lpstr>
      <vt:lpstr>الفلسفة الاسلاميه : </vt:lpstr>
      <vt:lpstr>فلسفة التربية الاسلاميه في إطار الرؤية الاسلاميه : </vt:lpstr>
      <vt:lpstr>الشريحة 25</vt:lpstr>
      <vt:lpstr>الشريحة 26</vt:lpstr>
      <vt:lpstr>.</vt:lpstr>
      <vt:lpstr>الشريحة 28</vt:lpstr>
      <vt:lpstr>الشريحة 29</vt:lpstr>
      <vt:lpstr>الشريحة 30</vt:lpstr>
      <vt:lpstr>الشريحة 31</vt:lpstr>
      <vt:lpstr>الشريحة 32</vt:lpstr>
      <vt:lpstr> .</vt:lpstr>
      <vt:lpstr>.</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المطلوب منك في نهاية المحاضرة معرفة مايلي:</dc:title>
  <dc:creator>sony</dc:creator>
  <cp:lastModifiedBy>sony</cp:lastModifiedBy>
  <cp:revision>24</cp:revision>
  <dcterms:created xsi:type="dcterms:W3CDTF">2011-05-07T17:50:30Z</dcterms:created>
  <dcterms:modified xsi:type="dcterms:W3CDTF">2011-05-08T13:44:54Z</dcterms:modified>
</cp:coreProperties>
</file>