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sldIdLst>
    <p:sldId id="264" r:id="rId2"/>
    <p:sldId id="256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66CCFF"/>
    <a:srgbClr val="0066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1" autoAdjust="0"/>
    <p:restoredTop sz="80645" autoAdjust="0"/>
  </p:normalViewPr>
  <p:slideViewPr>
    <p:cSldViewPr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616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BA1FA-6B8F-4812-865D-06F67A1927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31C0F-A8E3-4EE7-8C31-212FD1B03D9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3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F8F8A-2022-4732-B595-7D9C9120C5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8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BFF9A-4782-418E-88A6-DE052032C0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7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94B64-EE01-43C7-9603-A110716EA7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2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E69BE-5AFC-425C-AF95-118A8B3ADBF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7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3EC0C-5B49-442D-81B2-A7BA44F82EC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3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5139B-7137-405C-9999-8C60F31954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2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28F52-5728-4CA1-8402-89932ABF8A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3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A101B-D053-4112-BE50-323F6E20264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7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F319A-7114-44FA-A09F-907FD0192BB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4F37FC0-0F45-4B91-882A-A713D05E65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ar-SA" sz="4000" dirty="0">
                <a:cs typeface="PT Bold Heading" pitchFamily="2" charset="-78"/>
              </a:rPr>
              <a:t>البدل</a:t>
            </a:r>
            <a:endParaRPr lang="en-US" sz="4000" dirty="0">
              <a:cs typeface="PT Bold Heading" pitchFamily="2" charset="-7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820150" cy="561657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ar-SA" sz="2800" b="1" dirty="0"/>
              <a:t>البدل :</a:t>
            </a:r>
            <a:r>
              <a:rPr lang="ar-SA" sz="2800" b="1" dirty="0">
                <a:cs typeface="Traditional Arabic" pitchFamily="18" charset="-78"/>
              </a:rPr>
              <a:t> </a:t>
            </a:r>
            <a:r>
              <a:rPr lang="ar-SA" sz="2800" b="1" dirty="0">
                <a:solidFill>
                  <a:srgbClr val="FFFF00"/>
                </a:solidFill>
                <a:cs typeface="Traditional Arabic" pitchFamily="18" charset="-78"/>
              </a:rPr>
              <a:t>تابع مقصودٌ بالحكم </a:t>
            </a:r>
            <a:r>
              <a:rPr lang="ar-SA" sz="2800" b="1" dirty="0" smtClean="0">
                <a:solidFill>
                  <a:srgbClr val="FFFF00"/>
                </a:solidFill>
                <a:cs typeface="Traditional Arabic" pitchFamily="18" charset="-78"/>
              </a:rPr>
              <a:t>بلا واسطة، ( والمعنى: أن البدل هو الذي يتجه إليه المعنى الذي تتضمنه الجملة ، وأن المبدل منه ماهو إلا تمهيد له).</a:t>
            </a:r>
            <a:r>
              <a:rPr lang="ar-SA" sz="2800" b="1" dirty="0" smtClean="0">
                <a:cs typeface="Traditional Arabic" pitchFamily="18" charset="-78"/>
              </a:rPr>
              <a:t> </a:t>
            </a:r>
            <a:endParaRPr lang="ar-SA" sz="2800" b="1" dirty="0">
              <a:cs typeface="Traditional Arabic" pitchFamily="18" charset="-78"/>
            </a:endParaRPr>
          </a:p>
          <a:p>
            <a:pPr marL="609600" indent="-609600" eaLnBrk="1" hangingPunct="1">
              <a:defRPr/>
            </a:pPr>
            <a:r>
              <a:rPr lang="ar-SA" sz="2800" b="1" dirty="0"/>
              <a:t>أنواع البدل هي :</a:t>
            </a:r>
            <a:r>
              <a:rPr lang="ar-SA" sz="2800" b="1" dirty="0">
                <a:cs typeface="Traditional Arabic" pitchFamily="18" charset="-78"/>
              </a:rPr>
              <a:t> </a:t>
            </a:r>
          </a:p>
          <a:p>
            <a:pPr marL="609600" indent="-609600" eaLnBrk="1" hangingPunct="1">
              <a:buClr>
                <a:schemeClr val="tx2"/>
              </a:buClr>
              <a:buSzPct val="80000"/>
              <a:buFont typeface="Wingdings" pitchFamily="2" charset="2"/>
              <a:buAutoNum type="arabicPeriod"/>
              <a:defRPr/>
            </a:pPr>
            <a:r>
              <a:rPr lang="ar-SA" sz="2800" b="1" dirty="0"/>
              <a:t>البدل المطابق</a:t>
            </a:r>
            <a:r>
              <a:rPr lang="ar-SA" sz="2800" b="1" dirty="0">
                <a:cs typeface="Traditional Arabic" pitchFamily="18" charset="-78"/>
              </a:rPr>
              <a:t> أو  </a:t>
            </a:r>
            <a:r>
              <a:rPr lang="ar-SA" sz="2800" b="1" dirty="0"/>
              <a:t>بدل الكل من الكل</a:t>
            </a:r>
            <a:r>
              <a:rPr lang="ar-SA" sz="2800" b="1" dirty="0">
                <a:cs typeface="Traditional Arabic" pitchFamily="18" charset="-78"/>
              </a:rPr>
              <a:t>  ، </a:t>
            </a:r>
            <a:r>
              <a:rPr lang="ar-SA" sz="2800" b="1" dirty="0" smtClean="0">
                <a:solidFill>
                  <a:srgbClr val="FFFF00"/>
                </a:solidFill>
                <a:cs typeface="Traditional Arabic" pitchFamily="18" charset="-78"/>
              </a:rPr>
              <a:t>وهو الذي يكون الاسم الثاني في عين الاسم الأول </a:t>
            </a:r>
            <a:r>
              <a:rPr lang="ar-SA" sz="2800" b="1" dirty="0" smtClean="0">
                <a:cs typeface="Traditional Arabic" pitchFamily="18" charset="-78"/>
              </a:rPr>
              <a:t>.</a:t>
            </a:r>
            <a:endParaRPr lang="en-US" sz="2800" b="1" dirty="0">
              <a:cs typeface="Traditional Arabic" pitchFamily="18" charset="-78"/>
            </a:endParaRPr>
          </a:p>
          <a:p>
            <a:pPr marL="609600" indent="-609600" eaLnBrk="1" hangingPunct="1">
              <a:buClr>
                <a:schemeClr val="tx2"/>
              </a:buClr>
              <a:buSzPct val="80000"/>
              <a:buFont typeface="Wingdings" pitchFamily="2" charset="2"/>
              <a:buAutoNum type="arabicPeriod"/>
              <a:defRPr/>
            </a:pPr>
            <a:r>
              <a:rPr lang="ar-SA" sz="2800" b="1" dirty="0"/>
              <a:t>بدل البعض من الكل</a:t>
            </a:r>
            <a:r>
              <a:rPr lang="ar-SA" sz="2800" b="1" dirty="0">
                <a:cs typeface="Traditional Arabic" pitchFamily="18" charset="-78"/>
              </a:rPr>
              <a:t> ، </a:t>
            </a:r>
            <a:r>
              <a:rPr lang="ar-SA" sz="2800" b="1" dirty="0" smtClean="0">
                <a:solidFill>
                  <a:srgbClr val="FFFF00"/>
                </a:solidFill>
                <a:cs typeface="Traditional Arabic" pitchFamily="18" charset="-78"/>
              </a:rPr>
              <a:t>وهو الذي يكون الاسم الثاني فيه جزءاً من الاسم الأول </a:t>
            </a:r>
            <a:r>
              <a:rPr lang="ar-SA" sz="2800" b="1" dirty="0" smtClean="0">
                <a:cs typeface="Traditional Arabic" pitchFamily="18" charset="-78"/>
              </a:rPr>
              <a:t>.</a:t>
            </a:r>
            <a:endParaRPr lang="en-US" sz="2800" b="1" dirty="0">
              <a:cs typeface="Traditional Arabic" pitchFamily="18" charset="-78"/>
            </a:endParaRPr>
          </a:p>
          <a:p>
            <a:pPr marL="609600" indent="-609600" eaLnBrk="1" hangingPunct="1">
              <a:buClr>
                <a:schemeClr val="tx2"/>
              </a:buClr>
              <a:buSzPct val="80000"/>
              <a:buFont typeface="Wingdings" pitchFamily="2" charset="2"/>
              <a:buAutoNum type="arabicPeriod"/>
              <a:defRPr/>
            </a:pPr>
            <a:r>
              <a:rPr lang="ar-SA" sz="2800" b="1" dirty="0"/>
              <a:t>بدل الاشتمال</a:t>
            </a:r>
            <a:r>
              <a:rPr lang="ar-SA" sz="2800" b="1" dirty="0">
                <a:cs typeface="Traditional Arabic" pitchFamily="18" charset="-78"/>
              </a:rPr>
              <a:t> ، </a:t>
            </a:r>
            <a:r>
              <a:rPr lang="ar-SA" sz="2800" b="1" dirty="0">
                <a:solidFill>
                  <a:srgbClr val="FFFF00"/>
                </a:solidFill>
                <a:cs typeface="Traditional Arabic" pitchFamily="18" charset="-78"/>
              </a:rPr>
              <a:t>وهو </a:t>
            </a:r>
            <a:r>
              <a:rPr lang="ar-SA" sz="2800" b="1" dirty="0" smtClean="0">
                <a:solidFill>
                  <a:srgbClr val="FFFF00"/>
                </a:solidFill>
                <a:cs typeface="Traditional Arabic" pitchFamily="18" charset="-78"/>
              </a:rPr>
              <a:t>الذي يكون فيه البدل دالاً على صفة من صفات المبدل 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>
              <a:defRPr/>
            </a:pPr>
            <a:r>
              <a:rPr lang="ar-SA" sz="4000" dirty="0">
                <a:cs typeface="PT Bold Heading" pitchFamily="2" charset="-78"/>
              </a:rPr>
              <a:t>البدل</a:t>
            </a:r>
            <a:endParaRPr lang="en-US" sz="4000" dirty="0">
              <a:cs typeface="PT Bold Heading" pitchFamily="2" charset="-78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820150" cy="5876925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sz="3600" b="1" dirty="0">
                <a:cs typeface="PT Bold Heading" pitchFamily="2" charset="-78"/>
              </a:rPr>
              <a:t>الأمثلة :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sz="2800" b="1" dirty="0"/>
              <a:t>أ ) 1ـ </a:t>
            </a:r>
            <a:r>
              <a:rPr lang="ar-SA" sz="2800" b="1" dirty="0">
                <a:cs typeface="Traditional Arabic" pitchFamily="18" charset="-78"/>
              </a:rPr>
              <a:t>قال تعالى :</a:t>
            </a:r>
            <a:r>
              <a:rPr lang="en-US" sz="2800" b="1" dirty="0">
                <a:cs typeface="Traditional Arabic" pitchFamily="18" charset="-78"/>
              </a:rPr>
              <a:t> </a:t>
            </a:r>
            <a:r>
              <a:rPr lang="en-US" sz="2800" b="1" dirty="0">
                <a:latin typeface="MCS Diwany2 S_U normal." pitchFamily="2" charset="-78"/>
                <a:cs typeface="MCS Diwany2 S_U normal." pitchFamily="2" charset="-78"/>
              </a:rPr>
              <a:t>)</a:t>
            </a:r>
            <a:r>
              <a:rPr lang="en-US" sz="2800" dirty="0">
                <a:cs typeface="Traditional Arabic" pitchFamily="18" charset="-78"/>
              </a:rPr>
              <a:t> </a:t>
            </a:r>
            <a:r>
              <a:rPr lang="ar-SA" sz="2800" b="1" dirty="0">
                <a:cs typeface="Traditional Arabic" pitchFamily="18" charset="-78"/>
              </a:rPr>
              <a:t>جعل الله </a:t>
            </a:r>
            <a:r>
              <a:rPr lang="ar-SA" sz="2800" b="1" dirty="0">
                <a:solidFill>
                  <a:srgbClr val="FF0000"/>
                </a:solidFill>
                <a:cs typeface="Traditional Arabic" pitchFamily="18" charset="-78"/>
              </a:rPr>
              <a:t>الكعبة</a:t>
            </a:r>
            <a:r>
              <a:rPr lang="ar-SA" sz="2800" b="1" dirty="0">
                <a:cs typeface="Traditional Arabic" pitchFamily="18" charset="-78"/>
              </a:rPr>
              <a:t> </a:t>
            </a:r>
            <a:r>
              <a:rPr lang="ar-SA" sz="2800" b="1" dirty="0">
                <a:solidFill>
                  <a:srgbClr val="FFFF99"/>
                </a:solidFill>
                <a:cs typeface="Traditional Arabic" pitchFamily="18" charset="-78"/>
              </a:rPr>
              <a:t>البيت </a:t>
            </a:r>
            <a:r>
              <a:rPr lang="ar-SA" sz="2800" b="1" dirty="0">
                <a:cs typeface="Traditional Arabic" pitchFamily="18" charset="-78"/>
              </a:rPr>
              <a:t>الحرام قيامًا للناس</a:t>
            </a:r>
            <a:r>
              <a:rPr lang="en-US" sz="2800" b="1" dirty="0">
                <a:latin typeface="MCS Diwany2 S_U normal." pitchFamily="2" charset="-78"/>
                <a:cs typeface="MCS Diwany2 S_U normal." pitchFamily="2" charset="-78"/>
              </a:rPr>
              <a:t>(</a:t>
            </a:r>
            <a:r>
              <a:rPr lang="en-US" b="1" dirty="0">
                <a:latin typeface="MCS Diwany2 S_U normal." pitchFamily="2" charset="-78"/>
                <a:cs typeface="MCS Diwany2 S_U normal." pitchFamily="2" charset="-78"/>
              </a:rPr>
              <a:t> </a:t>
            </a:r>
            <a:endParaRPr lang="ar-SA" sz="2800" b="1" dirty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sz="2800" b="1" dirty="0"/>
              <a:t>   2ـ </a:t>
            </a:r>
            <a:r>
              <a:rPr lang="ar-SA" sz="2800" b="1" dirty="0">
                <a:cs typeface="Traditional Arabic" pitchFamily="18" charset="-78"/>
              </a:rPr>
              <a:t>قال تعالى :</a:t>
            </a:r>
            <a:r>
              <a:rPr lang="en-US" sz="2800" b="1" dirty="0">
                <a:cs typeface="Traditional Arabic" pitchFamily="18" charset="-78"/>
              </a:rPr>
              <a:t> </a:t>
            </a:r>
            <a:r>
              <a:rPr lang="en-US" sz="2800" b="1" dirty="0">
                <a:latin typeface="MCS Diwany2 S_U normal." pitchFamily="2" charset="-78"/>
                <a:cs typeface="MCS Diwany2 S_U normal." pitchFamily="2" charset="-78"/>
              </a:rPr>
              <a:t>)</a:t>
            </a:r>
            <a:r>
              <a:rPr lang="en-US" sz="2800" dirty="0">
                <a:cs typeface="Traditional Arabic" pitchFamily="18" charset="-78"/>
              </a:rPr>
              <a:t> </a:t>
            </a:r>
            <a:r>
              <a:rPr lang="ar-SA" sz="2800" b="1" dirty="0">
                <a:cs typeface="Traditional Arabic" pitchFamily="18" charset="-78"/>
              </a:rPr>
              <a:t>وحاق بآل فرعون </a:t>
            </a:r>
            <a:r>
              <a:rPr lang="ar-SA" sz="2800" b="1" dirty="0">
                <a:solidFill>
                  <a:srgbClr val="FF0000"/>
                </a:solidFill>
                <a:cs typeface="Traditional Arabic" pitchFamily="18" charset="-78"/>
              </a:rPr>
              <a:t>سوءُ</a:t>
            </a:r>
            <a:r>
              <a:rPr lang="ar-SA" sz="2800" b="1" dirty="0">
                <a:cs typeface="Traditional Arabic" pitchFamily="18" charset="-78"/>
              </a:rPr>
              <a:t> العذاب # </a:t>
            </a:r>
            <a:r>
              <a:rPr lang="ar-SA" sz="2800" b="1" dirty="0">
                <a:solidFill>
                  <a:srgbClr val="FFFF99"/>
                </a:solidFill>
                <a:cs typeface="Traditional Arabic" pitchFamily="18" charset="-78"/>
              </a:rPr>
              <a:t>النارُ </a:t>
            </a:r>
            <a:r>
              <a:rPr lang="ar-SA" sz="2800" b="1" dirty="0">
                <a:cs typeface="Traditional Arabic" pitchFamily="18" charset="-78"/>
              </a:rPr>
              <a:t>يُعرضون عليها غُدُوًّا </a:t>
            </a:r>
            <a:br>
              <a:rPr lang="ar-SA" sz="2800" b="1" dirty="0">
                <a:cs typeface="Traditional Arabic" pitchFamily="18" charset="-78"/>
              </a:rPr>
            </a:br>
            <a:r>
              <a:rPr lang="ar-SA" sz="2800" b="1" dirty="0">
                <a:cs typeface="Traditional Arabic" pitchFamily="18" charset="-78"/>
              </a:rPr>
              <a:t>                       وعشيًّا </a:t>
            </a:r>
            <a:r>
              <a:rPr lang="en-US" sz="2800" b="1" dirty="0">
                <a:latin typeface="MCS Diwany2 S_U normal." pitchFamily="2" charset="-78"/>
                <a:cs typeface="MCS Diwany2 S_U normal." pitchFamily="2" charset="-78"/>
              </a:rPr>
              <a:t>(</a:t>
            </a:r>
            <a:endParaRPr lang="ar-SA" sz="2800" b="1" dirty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sz="2800" b="1" dirty="0"/>
              <a:t> ب ) 3ـ </a:t>
            </a:r>
            <a:r>
              <a:rPr lang="ar-SA" sz="2800" b="1" dirty="0">
                <a:cs typeface="Traditional Arabic" pitchFamily="18" charset="-78"/>
              </a:rPr>
              <a:t>قال تعالى :</a:t>
            </a:r>
            <a:r>
              <a:rPr lang="en-US" sz="2800" b="1" dirty="0">
                <a:cs typeface="Traditional Arabic" pitchFamily="18" charset="-78"/>
              </a:rPr>
              <a:t> </a:t>
            </a:r>
            <a:r>
              <a:rPr lang="en-US" sz="2800" b="1" dirty="0">
                <a:latin typeface="MCS Diwany2 S_U normal." pitchFamily="2" charset="-78"/>
                <a:cs typeface="MCS Diwany2 S_U normal." pitchFamily="2" charset="-78"/>
              </a:rPr>
              <a:t>)</a:t>
            </a:r>
            <a:r>
              <a:rPr lang="en-US" sz="2800" dirty="0">
                <a:cs typeface="Traditional Arabic" pitchFamily="18" charset="-78"/>
              </a:rPr>
              <a:t> </a:t>
            </a:r>
            <a:r>
              <a:rPr lang="ar-SA" sz="2800" b="1" dirty="0">
                <a:cs typeface="Traditional Arabic" pitchFamily="18" charset="-78"/>
              </a:rPr>
              <a:t>فيه </a:t>
            </a:r>
            <a:r>
              <a:rPr lang="ar-SA" sz="2800" b="1" dirty="0">
                <a:solidFill>
                  <a:srgbClr val="FF0000"/>
                </a:solidFill>
                <a:cs typeface="Traditional Arabic" pitchFamily="18" charset="-78"/>
              </a:rPr>
              <a:t>آياتٌ</a:t>
            </a:r>
            <a:r>
              <a:rPr lang="ar-SA" sz="2800" b="1" dirty="0">
                <a:cs typeface="Traditional Arabic" pitchFamily="18" charset="-78"/>
              </a:rPr>
              <a:t> </a:t>
            </a:r>
            <a:r>
              <a:rPr lang="ar-SA" sz="2800" b="1" dirty="0" err="1">
                <a:cs typeface="Traditional Arabic" pitchFamily="18" charset="-78"/>
              </a:rPr>
              <a:t>بيِّناتٌ</a:t>
            </a:r>
            <a:r>
              <a:rPr lang="ar-SA" sz="2800" b="1" dirty="0">
                <a:cs typeface="Traditional Arabic" pitchFamily="18" charset="-78"/>
              </a:rPr>
              <a:t> </a:t>
            </a:r>
            <a:r>
              <a:rPr lang="ar-SA" sz="2800" b="1" dirty="0">
                <a:solidFill>
                  <a:srgbClr val="FFFF99"/>
                </a:solidFill>
                <a:cs typeface="Traditional Arabic" pitchFamily="18" charset="-78"/>
              </a:rPr>
              <a:t>مقامُ</a:t>
            </a:r>
            <a:r>
              <a:rPr lang="ar-SA" sz="2800" b="1" dirty="0">
                <a:cs typeface="Traditional Arabic" pitchFamily="18" charset="-78"/>
              </a:rPr>
              <a:t> إبراهيم ومن دخله كان آمنًا ولله على </a:t>
            </a:r>
            <a:br>
              <a:rPr lang="ar-SA" sz="2800" b="1" dirty="0">
                <a:cs typeface="Traditional Arabic" pitchFamily="18" charset="-78"/>
              </a:rPr>
            </a:br>
            <a:r>
              <a:rPr lang="ar-SA" sz="2800" b="1" dirty="0">
                <a:cs typeface="Traditional Arabic" pitchFamily="18" charset="-78"/>
              </a:rPr>
              <a:t>                          </a:t>
            </a:r>
            <a:r>
              <a:rPr lang="ar-SA" sz="2800" b="1" dirty="0">
                <a:solidFill>
                  <a:srgbClr val="FF0000"/>
                </a:solidFill>
                <a:cs typeface="Traditional Arabic" pitchFamily="18" charset="-78"/>
              </a:rPr>
              <a:t>الناس</a:t>
            </a:r>
            <a:r>
              <a:rPr lang="ar-SA" sz="2800" b="1" dirty="0">
                <a:cs typeface="Traditional Arabic" pitchFamily="18" charset="-78"/>
              </a:rPr>
              <a:t> حجُّ البيت </a:t>
            </a:r>
            <a:r>
              <a:rPr lang="ar-SA" sz="2800" b="1" dirty="0">
                <a:solidFill>
                  <a:srgbClr val="FFFF99"/>
                </a:solidFill>
                <a:cs typeface="Traditional Arabic" pitchFamily="18" charset="-78"/>
              </a:rPr>
              <a:t>من</a:t>
            </a:r>
            <a:r>
              <a:rPr lang="ar-SA" sz="2800" b="1" dirty="0">
                <a:cs typeface="Traditional Arabic" pitchFamily="18" charset="-78"/>
              </a:rPr>
              <a:t> استطاع إليه سبيلاً </a:t>
            </a:r>
            <a:r>
              <a:rPr lang="en-US" sz="2800" b="1" dirty="0">
                <a:latin typeface="MCS Diwany2 S_U normal." pitchFamily="2" charset="-78"/>
                <a:cs typeface="MCS Diwany2 S_U normal." pitchFamily="2" charset="-78"/>
              </a:rPr>
              <a:t>(</a:t>
            </a:r>
            <a:r>
              <a:rPr lang="ar-SA" sz="2800" b="1" dirty="0">
                <a:latin typeface="MCS Diwany2 S_U normal." pitchFamily="2" charset="-78"/>
                <a:cs typeface="MCS Diwany2 S_U normal." pitchFamily="2" charset="-78"/>
              </a:rPr>
              <a:t> .</a:t>
            </a:r>
            <a:endParaRPr lang="ar-SA" sz="2800" b="1" dirty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sz="2800" b="1" dirty="0"/>
              <a:t>ج ) 4ـ </a:t>
            </a:r>
            <a:r>
              <a:rPr lang="ar-SA" sz="2800" b="1" dirty="0">
                <a:cs typeface="Traditional Arabic" pitchFamily="18" charset="-78"/>
              </a:rPr>
              <a:t>قال تعالى :</a:t>
            </a:r>
            <a:r>
              <a:rPr lang="en-US" sz="2800" b="1" dirty="0">
                <a:cs typeface="Traditional Arabic" pitchFamily="18" charset="-78"/>
              </a:rPr>
              <a:t> </a:t>
            </a:r>
            <a:r>
              <a:rPr lang="en-US" sz="2800" b="1" dirty="0">
                <a:latin typeface="MCS Diwany2 S_U normal." pitchFamily="2" charset="-78"/>
                <a:cs typeface="MCS Diwany2 S_U normal." pitchFamily="2" charset="-78"/>
              </a:rPr>
              <a:t>)</a:t>
            </a:r>
            <a:r>
              <a:rPr lang="en-US" sz="2800" dirty="0">
                <a:cs typeface="Traditional Arabic" pitchFamily="18" charset="-78"/>
              </a:rPr>
              <a:t> </a:t>
            </a:r>
            <a:r>
              <a:rPr lang="ar-SA" sz="2800" b="1" dirty="0">
                <a:cs typeface="Traditional Arabic" pitchFamily="18" charset="-78"/>
              </a:rPr>
              <a:t>يسألونك عن </a:t>
            </a:r>
            <a:r>
              <a:rPr lang="ar-SA" sz="2800" b="1" dirty="0">
                <a:solidFill>
                  <a:srgbClr val="FF0000"/>
                </a:solidFill>
                <a:cs typeface="Traditional Arabic" pitchFamily="18" charset="-78"/>
              </a:rPr>
              <a:t>الشهرِ</a:t>
            </a:r>
            <a:r>
              <a:rPr lang="ar-SA" sz="2800" b="1" dirty="0">
                <a:cs typeface="Traditional Arabic" pitchFamily="18" charset="-78"/>
              </a:rPr>
              <a:t> الحرامِ </a:t>
            </a:r>
            <a:r>
              <a:rPr lang="ar-SA" sz="2800" b="1" dirty="0">
                <a:solidFill>
                  <a:srgbClr val="FFFF99"/>
                </a:solidFill>
                <a:cs typeface="Traditional Arabic" pitchFamily="18" charset="-78"/>
              </a:rPr>
              <a:t>قتالٍ</a:t>
            </a:r>
            <a:r>
              <a:rPr lang="ar-SA" sz="2800" b="1" dirty="0">
                <a:cs typeface="Traditional Arabic" pitchFamily="18" charset="-78"/>
              </a:rPr>
              <a:t> فيه </a:t>
            </a:r>
            <a:r>
              <a:rPr lang="en-US" sz="2800" b="1" dirty="0">
                <a:latin typeface="MCS Diwany2 S_U normal." pitchFamily="2" charset="-78"/>
                <a:cs typeface="MCS Diwany2 S_U normal." pitchFamily="2" charset="-78"/>
              </a:rPr>
              <a:t>(</a:t>
            </a:r>
            <a:endParaRPr lang="ar-SA" sz="2800" b="1" dirty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sz="2800" b="1" dirty="0">
                <a:cs typeface="Traditional Arabic" pitchFamily="18" charset="-78"/>
              </a:rPr>
              <a:t>      </a:t>
            </a:r>
            <a:r>
              <a:rPr lang="ar-SA" sz="2800" b="1" dirty="0"/>
              <a:t>5ـ</a:t>
            </a:r>
            <a:r>
              <a:rPr lang="ar-SA" sz="2800" b="1" dirty="0">
                <a:cs typeface="Traditional Arabic" pitchFamily="18" charset="-78"/>
              </a:rPr>
              <a:t> أطربني </a:t>
            </a:r>
            <a:r>
              <a:rPr lang="ar-SA" sz="2800" b="1" dirty="0">
                <a:solidFill>
                  <a:srgbClr val="FF0000"/>
                </a:solidFill>
                <a:cs typeface="Traditional Arabic" pitchFamily="18" charset="-78"/>
              </a:rPr>
              <a:t>البلبلُ</a:t>
            </a:r>
            <a:r>
              <a:rPr lang="ar-SA" sz="2800" b="1" dirty="0">
                <a:cs typeface="Traditional Arabic" pitchFamily="18" charset="-78"/>
              </a:rPr>
              <a:t> </a:t>
            </a:r>
            <a:r>
              <a:rPr lang="ar-SA" sz="2800" b="1" dirty="0">
                <a:solidFill>
                  <a:srgbClr val="FFFF99"/>
                </a:solidFill>
                <a:cs typeface="Traditional Arabic" pitchFamily="18" charset="-78"/>
              </a:rPr>
              <a:t>صوتُ</a:t>
            </a:r>
            <a:r>
              <a:rPr lang="ar-SA" sz="2800" b="1" dirty="0">
                <a:cs typeface="Traditional Arabic" pitchFamily="18" charset="-78"/>
              </a:rPr>
              <a:t>ه </a:t>
            </a:r>
            <a:r>
              <a:rPr lang="ar-SA" sz="2800" b="1" dirty="0" smtClean="0">
                <a:cs typeface="Traditional Arabic" pitchFamily="18" charset="-78"/>
              </a:rPr>
              <a:t>.</a:t>
            </a:r>
            <a:endParaRPr lang="ar-SA" sz="2800" b="1" dirty="0">
              <a:cs typeface="Traditional Arabic" pitchFamily="18" charset="-7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dirty="0" smtClean="0"/>
              <a:t>ملحوظات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بدل البعض من الكل </a:t>
            </a:r>
            <a:r>
              <a:rPr lang="ar-SA" b="1" dirty="0" err="1" smtClean="0">
                <a:cs typeface="Traditional Arabic" pitchFamily="18" charset="-78"/>
              </a:rPr>
              <a:t>و</a:t>
            </a:r>
            <a:r>
              <a:rPr lang="ar-SA" b="1" dirty="0" smtClean="0">
                <a:cs typeface="Traditional Arabic" pitchFamily="18" charset="-78"/>
              </a:rPr>
              <a:t> بدل الاشتمال يتصل كل واحد منهما بضمير يربطه بالمبدل منه .</a:t>
            </a:r>
          </a:p>
          <a:p>
            <a:pPr marL="609600" indent="-609600"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البدل يتبع  المبدل منه في إعرابه رفعًا ونصبًا وجرًّا وجزمًا .</a:t>
            </a:r>
          </a:p>
          <a:p>
            <a:pPr marL="609600" indent="-609600"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يُبدل الاسم من الاسم ، والفعل من الفعل ، والجملة من الجملة . </a:t>
            </a:r>
            <a:endParaRPr lang="en-US" b="1" dirty="0" smtClean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rgbClr val="FFFF00"/>
                </a:solidFill>
                <a:cs typeface="Traditional Arabic" pitchFamily="18" charset="-78"/>
              </a:rPr>
              <a:t> كما</a:t>
            </a: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rgbClr val="FFFF00"/>
                </a:solidFill>
                <a:cs typeface="Traditional Arabic" pitchFamily="18" charset="-78"/>
              </a:rPr>
              <a:t>يُبدل الاسم الظاهر من الضمير</a:t>
            </a:r>
            <a:r>
              <a:rPr lang="ar-SA" b="1" dirty="0" smtClean="0">
                <a:cs typeface="Traditional Arabic" pitchFamily="18" charset="-78"/>
              </a:rPr>
              <a:t> مثل : ( جئن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ا</a:t>
            </a: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rgbClr val="FFFF00"/>
                </a:solidFill>
                <a:cs typeface="Traditional Arabic" pitchFamily="18" charset="-78"/>
              </a:rPr>
              <a:t>صغير</a:t>
            </a:r>
            <a:r>
              <a:rPr lang="ar-SA" b="1" dirty="0" smtClean="0">
                <a:cs typeface="Traditional Arabic" pitchFamily="18" charset="-78"/>
              </a:rPr>
              <a:t>ُنا </a:t>
            </a:r>
            <a:r>
              <a:rPr lang="ar-SA" b="1" dirty="0" err="1" smtClean="0">
                <a:cs typeface="Traditional Arabic" pitchFamily="18" charset="-78"/>
              </a:rPr>
              <a:t>و</a:t>
            </a:r>
            <a:r>
              <a:rPr lang="ar-SA" b="1" dirty="0" smtClean="0">
                <a:cs typeface="Traditional Arabic" pitchFamily="18" charset="-78"/>
              </a:rPr>
              <a:t> كبيرُنا )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dirty="0" smtClean="0"/>
              <a:t>الأمثلة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5573712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/>
              <a:t>أ ) 1ـ </a:t>
            </a:r>
            <a:r>
              <a:rPr lang="ar-SA" b="1" dirty="0" smtClean="0">
                <a:cs typeface="Traditional Arabic" pitchFamily="18" charset="-78"/>
              </a:rPr>
              <a:t>قال تعالى :</a:t>
            </a:r>
            <a:r>
              <a:rPr lang="en-US" b="1" dirty="0" smtClean="0">
                <a:cs typeface="Traditional Arabic" pitchFamily="18" charset="-78"/>
              </a:rPr>
              <a:t> 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)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cs typeface="Traditional Arabic" pitchFamily="18" charset="-78"/>
              </a:rPr>
              <a:t>جعل الله الكعبة البيت الحرام قيامًا للناس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( </a:t>
            </a:r>
            <a:endParaRPr lang="ar-SA" b="1" dirty="0" smtClean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/>
              <a:t>2ـ </a:t>
            </a:r>
            <a:r>
              <a:rPr lang="ar-SA" b="1" dirty="0" smtClean="0">
                <a:cs typeface="Traditional Arabic" pitchFamily="18" charset="-78"/>
              </a:rPr>
              <a:t>قال تعالى :</a:t>
            </a:r>
            <a:r>
              <a:rPr lang="en-US" b="1" dirty="0" smtClean="0">
                <a:cs typeface="Traditional Arabic" pitchFamily="18" charset="-78"/>
              </a:rPr>
              <a:t> 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)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cs typeface="Traditional Arabic" pitchFamily="18" charset="-78"/>
              </a:rPr>
              <a:t>وحاق بآل فرعون سوءُ العذاب # النارُ</a:t>
            </a:r>
            <a:r>
              <a:rPr lang="ar-SA" b="1" dirty="0" smtClean="0">
                <a:solidFill>
                  <a:srgbClr val="FFFF99"/>
                </a:solidFill>
                <a:cs typeface="Traditional Arabic" pitchFamily="18" charset="-78"/>
              </a:rPr>
              <a:t> </a:t>
            </a:r>
            <a:r>
              <a:rPr lang="ar-SA" b="1" dirty="0" smtClean="0">
                <a:cs typeface="Traditional Arabic" pitchFamily="18" charset="-78"/>
              </a:rPr>
              <a:t>يُعرضون عليها غُدُوًّا وعشيًّا 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(</a:t>
            </a:r>
            <a:endParaRPr lang="en-US" b="1" dirty="0" smtClean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 عين البدل والمبدل في الأمثلة السابقة .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 1ـ البدل : البيت .   المبدل منه : الكعبة .</a:t>
            </a:r>
            <a:endParaRPr lang="en-US" b="1" dirty="0" smtClean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 2ـ البدل : النار .    المبدل منه : سوء .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ماذا يسمى هذا النوع من البدل في الأمثلة السابقة ؟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البدل المطابق أو ( بدل الكل من الكل ) : </a:t>
            </a:r>
            <a:r>
              <a:rPr lang="ar-SA" b="1" dirty="0" smtClean="0">
                <a:solidFill>
                  <a:srgbClr val="FFFF00"/>
                </a:solidFill>
                <a:cs typeface="Traditional Arabic" pitchFamily="18" charset="-78"/>
              </a:rPr>
              <a:t>وهو ما كان فيه البدل عين المبدل منه </a:t>
            </a:r>
            <a:r>
              <a:rPr lang="ar-SA" b="1" dirty="0" smtClean="0">
                <a:cs typeface="Traditional Arabic" pitchFamily="18" charset="-78"/>
              </a:rPr>
              <a:t>.</a:t>
            </a:r>
            <a:endParaRPr lang="en-US" b="1" dirty="0" smtClean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endParaRPr lang="ar-SA" b="1" dirty="0" smtClean="0">
              <a:cs typeface="Traditional Arabic" pitchFamily="18" charset="-78"/>
            </a:endParaRPr>
          </a:p>
          <a:p>
            <a:pPr eaLnBrk="1" hangingPunct="1"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dirty="0" smtClean="0"/>
              <a:t>الأمثلة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4530725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/>
              <a:t>ب ) 3ـ </a:t>
            </a:r>
            <a:r>
              <a:rPr lang="ar-SA" b="1" dirty="0" smtClean="0">
                <a:cs typeface="Traditional Arabic" pitchFamily="18" charset="-78"/>
              </a:rPr>
              <a:t>قال تعالى :</a:t>
            </a:r>
            <a:r>
              <a:rPr lang="en-US" b="1" dirty="0" smtClean="0">
                <a:cs typeface="Traditional Arabic" pitchFamily="18" charset="-78"/>
              </a:rPr>
              <a:t> 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)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cs typeface="Traditional Arabic" pitchFamily="18" charset="-78"/>
              </a:rPr>
              <a:t>فيه آياتٌ </a:t>
            </a:r>
            <a:r>
              <a:rPr lang="ar-SA" b="1" dirty="0" err="1" smtClean="0">
                <a:cs typeface="Traditional Arabic" pitchFamily="18" charset="-78"/>
              </a:rPr>
              <a:t>بيِّناتٌ</a:t>
            </a:r>
            <a:r>
              <a:rPr lang="ar-SA" b="1" dirty="0" smtClean="0">
                <a:cs typeface="Traditional Arabic" pitchFamily="18" charset="-78"/>
              </a:rPr>
              <a:t> مقامُ إبراهيم ومن دخله كان آمنًا ولله على الناس حجُّ البيت من استطاع إليه سبيلاً 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(</a:t>
            </a:r>
            <a:r>
              <a:rPr lang="ar-SA" b="1" dirty="0" smtClean="0">
                <a:latin typeface="MCS Diwany2 S_U normal." pitchFamily="2" charset="-78"/>
                <a:cs typeface="MCS Diwany2 S_U normal." pitchFamily="2" charset="-78"/>
              </a:rPr>
              <a:t> .</a:t>
            </a:r>
            <a:endParaRPr lang="ar-SA" b="1" dirty="0" smtClean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عين البدل والمبدل في الآية السابقة .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 1ـ البدل : مقام .   المبدل منه : آيات .</a:t>
            </a:r>
            <a:endParaRPr lang="en-US" b="1" dirty="0" smtClean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 2ـ البدل : مَنْ .    المبدل منه : الناس .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ماذا تلحظ في البدل في الأمثلة السابقة ؟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 البدل جزء من المبدل منه .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ماذا يسمى هذا النوع من البدل في الآية السابقة ؟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بدل البعض من الكل : </a:t>
            </a:r>
            <a:r>
              <a:rPr lang="ar-SA" b="1" dirty="0" smtClean="0">
                <a:solidFill>
                  <a:srgbClr val="FFFF00"/>
                </a:solidFill>
                <a:cs typeface="Traditional Arabic" pitchFamily="18" charset="-78"/>
              </a:rPr>
              <a:t>وهو ما كان البدل فيه جزءًا حقيقيًا من المبدل منه </a:t>
            </a:r>
            <a:r>
              <a:rPr lang="ar-SA" b="1" dirty="0" smtClean="0">
                <a:cs typeface="Traditional Arabic" pitchFamily="18" charset="-78"/>
              </a:rPr>
              <a:t>.</a:t>
            </a:r>
            <a:endParaRPr lang="en-US" b="1" dirty="0" smtClean="0">
              <a:cs typeface="Traditional Arabic" pitchFamily="18" charset="-78"/>
            </a:endParaRPr>
          </a:p>
          <a:p>
            <a:pPr eaLnBrk="1" hangingPunct="1"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dirty="0" smtClean="0"/>
              <a:t>الأمثلة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750" y="1268413"/>
            <a:ext cx="8229600" cy="4530725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/>
              <a:t>ج ) 4ـ </a:t>
            </a:r>
            <a:r>
              <a:rPr lang="ar-SA" b="1" dirty="0" smtClean="0">
                <a:cs typeface="Traditional Arabic" pitchFamily="18" charset="-78"/>
              </a:rPr>
              <a:t>قال تعالى :</a:t>
            </a:r>
            <a:r>
              <a:rPr lang="en-US" b="1" dirty="0" smtClean="0">
                <a:cs typeface="Traditional Arabic" pitchFamily="18" charset="-78"/>
              </a:rPr>
              <a:t> 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)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cs typeface="Traditional Arabic" pitchFamily="18" charset="-78"/>
              </a:rPr>
              <a:t>يسألونك عن الشهرِ الحرامِ قتالٍ فيه 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(</a:t>
            </a:r>
            <a:endParaRPr lang="ar-SA" b="1" dirty="0" smtClean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      </a:t>
            </a:r>
            <a:r>
              <a:rPr lang="ar-SA" b="1" dirty="0" smtClean="0"/>
              <a:t>5ـ</a:t>
            </a:r>
            <a:r>
              <a:rPr lang="ar-SA" b="1" dirty="0" smtClean="0">
                <a:cs typeface="Traditional Arabic" pitchFamily="18" charset="-78"/>
              </a:rPr>
              <a:t>  أطربني البلبلُ صوتُه .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عين البدل والمبدل في الأمثلة السابقة .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 1ـ البدل : قتال .   المبدل منه : الشهر .</a:t>
            </a:r>
            <a:endParaRPr lang="en-US" b="1" dirty="0" smtClean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 2ـ البدل : صوت .    المبدل منه : البلبل .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 ماذا تلحظ في البدل في الأمثلة السابقة ؟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 البدل يدل على صفة عارضة في المبدل منه .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ماذا يسمى هذا النوع من البدل في الأمثلة السابقة ؟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بدل الاشتمال : </a:t>
            </a:r>
            <a:r>
              <a:rPr lang="ar-SA" b="1" dirty="0" smtClean="0">
                <a:solidFill>
                  <a:srgbClr val="FFFF00"/>
                </a:solidFill>
                <a:cs typeface="Traditional Arabic" pitchFamily="18" charset="-78"/>
              </a:rPr>
              <a:t>وهو ما يدلُّ على معنى في المبدل منه</a:t>
            </a:r>
            <a:r>
              <a:rPr lang="ar-SA" b="1" dirty="0" smtClean="0">
                <a:cs typeface="Traditional Arabic" pitchFamily="18" charset="-78"/>
              </a:rPr>
              <a:t> .</a:t>
            </a:r>
            <a:endParaRPr lang="en-US" b="1" dirty="0" smtClean="0">
              <a:cs typeface="Traditional Arabic" pitchFamily="18" charset="-78"/>
            </a:endParaRPr>
          </a:p>
          <a:p>
            <a:pPr eaLnBrk="1" hangingPunct="1"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SA" dirty="0" smtClean="0"/>
              <a:t>البدل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/>
              <a:t>أ ) 1ـ </a:t>
            </a:r>
            <a:r>
              <a:rPr lang="ar-SA" b="1" dirty="0" smtClean="0">
                <a:cs typeface="Traditional Arabic" pitchFamily="18" charset="-78"/>
              </a:rPr>
              <a:t>قال تعالى :</a:t>
            </a:r>
            <a:r>
              <a:rPr lang="en-US" b="1" dirty="0" smtClean="0">
                <a:cs typeface="Traditional Arabic" pitchFamily="18" charset="-78"/>
              </a:rPr>
              <a:t> 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)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cs typeface="Traditional Arabic" pitchFamily="18" charset="-78"/>
              </a:rPr>
              <a:t>جعل الله 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الكعبة</a:t>
            </a: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rgbClr val="FFFF99"/>
                </a:solidFill>
                <a:cs typeface="Traditional Arabic" pitchFamily="18" charset="-78"/>
              </a:rPr>
              <a:t>البيت </a:t>
            </a:r>
            <a:r>
              <a:rPr lang="ar-SA" b="1" dirty="0" smtClean="0">
                <a:cs typeface="Traditional Arabic" pitchFamily="18" charset="-78"/>
              </a:rPr>
              <a:t>الحرام قيامًا للناس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( </a:t>
            </a:r>
            <a:endParaRPr lang="ar-SA" b="1" dirty="0" smtClean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/>
              <a:t>   2ـ </a:t>
            </a:r>
            <a:r>
              <a:rPr lang="ar-SA" b="1" dirty="0" smtClean="0">
                <a:cs typeface="Traditional Arabic" pitchFamily="18" charset="-78"/>
              </a:rPr>
              <a:t>قال تعالى :</a:t>
            </a:r>
            <a:r>
              <a:rPr lang="en-US" b="1" dirty="0" smtClean="0">
                <a:cs typeface="Traditional Arabic" pitchFamily="18" charset="-78"/>
              </a:rPr>
              <a:t> 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)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cs typeface="Traditional Arabic" pitchFamily="18" charset="-78"/>
              </a:rPr>
              <a:t>وحاق بآل فرعون 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سوءُ</a:t>
            </a:r>
            <a:r>
              <a:rPr lang="ar-SA" b="1" dirty="0" smtClean="0">
                <a:cs typeface="Traditional Arabic" pitchFamily="18" charset="-78"/>
              </a:rPr>
              <a:t> العذاب # </a:t>
            </a:r>
            <a:r>
              <a:rPr lang="ar-SA" b="1" dirty="0" smtClean="0">
                <a:solidFill>
                  <a:srgbClr val="FFFF99"/>
                </a:solidFill>
                <a:cs typeface="Traditional Arabic" pitchFamily="18" charset="-78"/>
              </a:rPr>
              <a:t>النارُ </a:t>
            </a:r>
            <a:r>
              <a:rPr lang="ar-SA" b="1" dirty="0" smtClean="0">
                <a:cs typeface="Traditional Arabic" pitchFamily="18" charset="-78"/>
              </a:rPr>
              <a:t>يُعرضون عليها غُدُوًّا وعشيًّا 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(</a:t>
            </a:r>
            <a:endParaRPr lang="ar-SA" b="1" dirty="0" smtClean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/>
              <a:t> ب ) 3ـ </a:t>
            </a:r>
            <a:r>
              <a:rPr lang="ar-SA" b="1" dirty="0" smtClean="0">
                <a:cs typeface="Traditional Arabic" pitchFamily="18" charset="-78"/>
              </a:rPr>
              <a:t>قال تعالى :</a:t>
            </a:r>
            <a:r>
              <a:rPr lang="en-US" b="1" dirty="0" smtClean="0">
                <a:cs typeface="Traditional Arabic" pitchFamily="18" charset="-78"/>
              </a:rPr>
              <a:t> 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)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cs typeface="Traditional Arabic" pitchFamily="18" charset="-78"/>
              </a:rPr>
              <a:t>فيه 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آياتٌ</a:t>
            </a: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 err="1" smtClean="0">
                <a:cs typeface="Traditional Arabic" pitchFamily="18" charset="-78"/>
              </a:rPr>
              <a:t>بيِّناتٌ</a:t>
            </a: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rgbClr val="FFFF99"/>
                </a:solidFill>
                <a:cs typeface="Traditional Arabic" pitchFamily="18" charset="-78"/>
              </a:rPr>
              <a:t>مقامُ</a:t>
            </a:r>
            <a:r>
              <a:rPr lang="ar-SA" b="1" dirty="0" smtClean="0">
                <a:cs typeface="Traditional Arabic" pitchFamily="18" charset="-78"/>
              </a:rPr>
              <a:t> إبراهيم ومن دخله كان آمنًا ولله على 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الناس</a:t>
            </a:r>
            <a:r>
              <a:rPr lang="ar-SA" b="1" dirty="0" smtClean="0">
                <a:cs typeface="Traditional Arabic" pitchFamily="18" charset="-78"/>
              </a:rPr>
              <a:t> حجُّ البيت </a:t>
            </a:r>
            <a:r>
              <a:rPr lang="ar-SA" b="1" dirty="0" smtClean="0">
                <a:solidFill>
                  <a:srgbClr val="FFFF99"/>
                </a:solidFill>
                <a:cs typeface="Traditional Arabic" pitchFamily="18" charset="-78"/>
              </a:rPr>
              <a:t>من</a:t>
            </a:r>
            <a:r>
              <a:rPr lang="ar-SA" b="1" dirty="0" smtClean="0">
                <a:cs typeface="Traditional Arabic" pitchFamily="18" charset="-78"/>
              </a:rPr>
              <a:t> استطاع إليه سبيلاً 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(</a:t>
            </a:r>
            <a:r>
              <a:rPr lang="ar-SA" b="1" dirty="0" smtClean="0">
                <a:latin typeface="MCS Diwany2 S_U normal." pitchFamily="2" charset="-78"/>
                <a:cs typeface="MCS Diwany2 S_U normal." pitchFamily="2" charset="-78"/>
              </a:rPr>
              <a:t> .</a:t>
            </a:r>
            <a:endParaRPr lang="ar-SA" b="1" dirty="0" smtClean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/>
              <a:t>ج ) 4ـ </a:t>
            </a:r>
            <a:r>
              <a:rPr lang="ar-SA" b="1" dirty="0" smtClean="0">
                <a:cs typeface="Traditional Arabic" pitchFamily="18" charset="-78"/>
              </a:rPr>
              <a:t>قال تعالى :</a:t>
            </a:r>
            <a:r>
              <a:rPr lang="en-US" b="1" dirty="0" smtClean="0">
                <a:cs typeface="Traditional Arabic" pitchFamily="18" charset="-78"/>
              </a:rPr>
              <a:t> 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)</a:t>
            </a:r>
            <a:r>
              <a:rPr lang="en-US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cs typeface="Traditional Arabic" pitchFamily="18" charset="-78"/>
              </a:rPr>
              <a:t>يسألونك عن 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الشهرِ</a:t>
            </a:r>
            <a:r>
              <a:rPr lang="ar-SA" b="1" dirty="0" smtClean="0">
                <a:cs typeface="Traditional Arabic" pitchFamily="18" charset="-78"/>
              </a:rPr>
              <a:t> الحرامِ </a:t>
            </a:r>
            <a:r>
              <a:rPr lang="ar-SA" b="1" dirty="0" smtClean="0">
                <a:solidFill>
                  <a:srgbClr val="FFFF99"/>
                </a:solidFill>
                <a:cs typeface="Traditional Arabic" pitchFamily="18" charset="-78"/>
              </a:rPr>
              <a:t>قتالٍ</a:t>
            </a:r>
            <a:r>
              <a:rPr lang="ar-SA" b="1" dirty="0" smtClean="0">
                <a:cs typeface="Traditional Arabic" pitchFamily="18" charset="-78"/>
              </a:rPr>
              <a:t> فيه </a:t>
            </a:r>
            <a:r>
              <a:rPr lang="en-US" b="1" dirty="0" smtClean="0">
                <a:latin typeface="MCS Diwany2 S_U normal." pitchFamily="2" charset="-78"/>
                <a:cs typeface="MCS Diwany2 S_U normal." pitchFamily="2" charset="-78"/>
              </a:rPr>
              <a:t>(</a:t>
            </a:r>
            <a:endParaRPr lang="ar-SA" b="1" dirty="0" smtClean="0">
              <a:cs typeface="Traditional Arabic" pitchFamily="18" charset="-78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 smtClean="0"/>
              <a:t>5ـ</a:t>
            </a:r>
            <a:r>
              <a:rPr lang="ar-SA" b="1" dirty="0" smtClean="0">
                <a:cs typeface="Traditional Arabic" pitchFamily="18" charset="-78"/>
              </a:rPr>
              <a:t> أطربني 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البلبلُ</a:t>
            </a: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rgbClr val="FFFF99"/>
                </a:solidFill>
                <a:cs typeface="Traditional Arabic" pitchFamily="18" charset="-78"/>
              </a:rPr>
              <a:t>صوتُ</a:t>
            </a:r>
            <a:r>
              <a:rPr lang="ar-SA" b="1" dirty="0" smtClean="0">
                <a:cs typeface="Traditional Arabic" pitchFamily="18" charset="-78"/>
              </a:rPr>
              <a:t>ه .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ماذا يشترط في بدل البعض من الكل </a:t>
            </a:r>
            <a:r>
              <a:rPr lang="ar-SA" b="1" dirty="0" err="1" smtClean="0">
                <a:solidFill>
                  <a:srgbClr val="FF0000"/>
                </a:solidFill>
                <a:cs typeface="Traditional Arabic" pitchFamily="18" charset="-78"/>
              </a:rPr>
              <a:t>و</a:t>
            </a:r>
            <a:r>
              <a:rPr lang="ar-SA" b="1" dirty="0" smtClean="0">
                <a:solidFill>
                  <a:srgbClr val="FF0000"/>
                </a:solidFill>
                <a:cs typeface="Traditional Arabic" pitchFamily="18" charset="-78"/>
              </a:rPr>
              <a:t> بدل الاشتمال ؟</a:t>
            </a:r>
          </a:p>
          <a:p>
            <a:pPr eaLnBrk="1" hangingPunct="1">
              <a:buClr>
                <a:schemeClr val="tx2"/>
              </a:buClr>
              <a:buSzPct val="80000"/>
              <a:buFont typeface="Wingdings" pitchFamily="2" charset="2"/>
              <a:buChar char="v"/>
              <a:defRPr/>
            </a:pPr>
            <a:r>
              <a:rPr lang="ar-SA" b="1" dirty="0" smtClean="0">
                <a:cs typeface="Traditional Arabic" pitchFamily="18" charset="-78"/>
              </a:rPr>
              <a:t> </a:t>
            </a:r>
            <a:r>
              <a:rPr lang="ar-SA" b="1" dirty="0" smtClean="0">
                <a:solidFill>
                  <a:srgbClr val="FFFF00"/>
                </a:solidFill>
                <a:cs typeface="Traditional Arabic" pitchFamily="18" charset="-78"/>
              </a:rPr>
              <a:t>أن يتصل كل واحد منهما بضمير يربطه بالمبدل منه .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54088"/>
          </a:xfrm>
        </p:spPr>
        <p:txBody>
          <a:bodyPr/>
          <a:lstStyle/>
          <a:p>
            <a:pPr eaLnBrk="1" hangingPunct="1">
              <a:defRPr/>
            </a:pPr>
            <a:r>
              <a:rPr lang="ar-SA" dirty="0" smtClean="0"/>
              <a:t>تمارين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634537"/>
              </p:ext>
            </p:extLst>
          </p:nvPr>
        </p:nvGraphicFramePr>
        <p:xfrm>
          <a:off x="250826" y="942975"/>
          <a:ext cx="8686799" cy="56960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82053"/>
                <a:gridCol w="1805254"/>
                <a:gridCol w="2149746"/>
                <a:gridCol w="2149746"/>
              </a:tblGrid>
              <a:tr h="481102">
                <a:tc>
                  <a:txBody>
                    <a:bodyPr/>
                    <a:lstStyle/>
                    <a:p>
                      <a:pPr rtl="1"/>
                      <a:r>
                        <a:rPr lang="ar-SA" sz="1800" dirty="0" smtClean="0"/>
                        <a:t>الجملة</a:t>
                      </a:r>
                      <a:r>
                        <a:rPr lang="ar-SA" sz="1800" baseline="0" dirty="0" smtClean="0"/>
                        <a:t> </a:t>
                      </a:r>
                      <a:endParaRPr lang="ar-SA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dirty="0" smtClean="0"/>
                        <a:t>البدل</a:t>
                      </a:r>
                      <a:endParaRPr lang="ar-SA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dirty="0" smtClean="0"/>
                        <a:t>نوعه</a:t>
                      </a:r>
                      <a:endParaRPr lang="ar-SA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dirty="0" smtClean="0"/>
                        <a:t>المبدل منه</a:t>
                      </a:r>
                      <a:endParaRPr lang="ar-SA" sz="1800" dirty="0"/>
                    </a:p>
                  </a:txBody>
                  <a:tcPr marT="45714" marB="45714"/>
                </a:tc>
              </a:tr>
              <a:tr h="944761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أصغيت</a:t>
                      </a:r>
                      <a:r>
                        <a:rPr lang="ar-SA" sz="2800" baseline="0" dirty="0" smtClean="0"/>
                        <a:t> على الخطيب سعيد. 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سعيد</a:t>
                      </a:r>
                      <a:r>
                        <a:rPr lang="ar-SA" sz="2800" baseline="0" dirty="0" smtClean="0"/>
                        <a:t> 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المطابق 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خطيب</a:t>
                      </a:r>
                      <a:endParaRPr lang="ar-SA" sz="2800" dirty="0"/>
                    </a:p>
                  </a:txBody>
                  <a:tcPr marT="45714" marB="45714"/>
                </a:tc>
              </a:tr>
              <a:tr h="903134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أعجبني</a:t>
                      </a:r>
                      <a:r>
                        <a:rPr lang="ar-SA" sz="2800" baseline="0" dirty="0" smtClean="0"/>
                        <a:t> الطالب خلقه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خلقه 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اشتمال 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الطالب</a:t>
                      </a:r>
                      <a:endParaRPr lang="ar-SA" sz="2800" dirty="0"/>
                    </a:p>
                  </a:txBody>
                  <a:tcPr marT="45714" marB="45714"/>
                </a:tc>
              </a:tr>
              <a:tr h="780342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شربت الكأس</a:t>
                      </a:r>
                      <a:r>
                        <a:rPr lang="ar-SA" sz="2800" baseline="0" dirty="0" smtClean="0"/>
                        <a:t> ثلثه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ثلثه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البعض من كل 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الكأس</a:t>
                      </a:r>
                      <a:r>
                        <a:rPr lang="ar-SA" sz="2800" baseline="0" dirty="0" smtClean="0"/>
                        <a:t> </a:t>
                      </a:r>
                      <a:endParaRPr lang="ar-SA" sz="2800" dirty="0"/>
                    </a:p>
                  </a:txBody>
                  <a:tcPr marT="45714" marB="45714"/>
                </a:tc>
              </a:tr>
              <a:tr h="780342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جاء المعلم</a:t>
                      </a:r>
                      <a:r>
                        <a:rPr lang="ar-SA" sz="2800" baseline="0" dirty="0" smtClean="0"/>
                        <a:t> محمد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محمد</a:t>
                      </a:r>
                      <a:r>
                        <a:rPr lang="ar-SA" sz="2800" baseline="0" dirty="0" smtClean="0"/>
                        <a:t> 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المطابق 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المعلم </a:t>
                      </a:r>
                      <a:endParaRPr lang="ar-SA" sz="2800" dirty="0"/>
                    </a:p>
                  </a:txBody>
                  <a:tcPr marT="45714" marB="45714"/>
                </a:tc>
              </a:tr>
              <a:tr h="903134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أكلت التفاحة نصفها 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نصفها 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البعض من كل 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التفاحة </a:t>
                      </a:r>
                      <a:endParaRPr lang="ar-SA" sz="2800" dirty="0"/>
                    </a:p>
                  </a:txBody>
                  <a:tcPr marT="45714" marB="45714"/>
                </a:tc>
              </a:tr>
              <a:tr h="903134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أدهشني </a:t>
                      </a:r>
                      <a:r>
                        <a:rPr lang="ar-SA" sz="2800" dirty="0" smtClean="0"/>
                        <a:t>الطالب علمه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علمه 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اشتمال </a:t>
                      </a:r>
                      <a:endParaRPr lang="ar-SA" sz="2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الطبيب </a:t>
                      </a:r>
                      <a:endParaRPr lang="ar-SA" sz="2800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5"/>
</p:tagLst>
</file>

<file path=ppt/theme/theme1.xml><?xml version="1.0" encoding="utf-8"?>
<a:theme xmlns:a="http://schemas.openxmlformats.org/drawingml/2006/main" name="البدل">
  <a:themeElements>
    <a:clrScheme name="البدل 4">
      <a:dk1>
        <a:srgbClr val="008000"/>
      </a:dk1>
      <a:lt1>
        <a:srgbClr val="FFFFFF"/>
      </a:lt1>
      <a:dk2>
        <a:srgbClr val="005800"/>
      </a:dk2>
      <a:lt2>
        <a:srgbClr val="FFFFCC"/>
      </a:lt2>
      <a:accent1>
        <a:srgbClr val="00CC99"/>
      </a:accent1>
      <a:accent2>
        <a:srgbClr val="007825"/>
      </a:accent2>
      <a:accent3>
        <a:srgbClr val="AAB4AA"/>
      </a:accent3>
      <a:accent4>
        <a:srgbClr val="DADADA"/>
      </a:accent4>
      <a:accent5>
        <a:srgbClr val="AAE2CA"/>
      </a:accent5>
      <a:accent6>
        <a:srgbClr val="006C20"/>
      </a:accent6>
      <a:hlink>
        <a:srgbClr val="9966FF"/>
      </a:hlink>
      <a:folHlink>
        <a:srgbClr val="99CCFF"/>
      </a:folHlink>
    </a:clrScheme>
    <a:fontScheme name="البدل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البدل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البدل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البدل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البدل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البدل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البدل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البدل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البدل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البدل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البدل</Template>
  <TotalTime>551</TotalTime>
  <Words>611</Words>
  <Application>Microsoft Office PowerPoint</Application>
  <PresentationFormat>عرض على الشاشة (3:4)‏</PresentationFormat>
  <Paragraphs>82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6" baseType="lpstr">
      <vt:lpstr>Times New Roman</vt:lpstr>
      <vt:lpstr>Arial</vt:lpstr>
      <vt:lpstr>Wingdings</vt:lpstr>
      <vt:lpstr>Calibri</vt:lpstr>
      <vt:lpstr>PT Bold Heading</vt:lpstr>
      <vt:lpstr>Traditional Arabic</vt:lpstr>
      <vt:lpstr>MCS Diwany2 S_U normal.</vt:lpstr>
      <vt:lpstr>البدل</vt:lpstr>
      <vt:lpstr>البدل</vt:lpstr>
      <vt:lpstr>البدل</vt:lpstr>
      <vt:lpstr>ملحوظات </vt:lpstr>
      <vt:lpstr>الأمثلة </vt:lpstr>
      <vt:lpstr>الأمثلة </vt:lpstr>
      <vt:lpstr>الأمثلة </vt:lpstr>
      <vt:lpstr>البدل </vt:lpstr>
      <vt:lpstr>تمارين </vt:lpstr>
    </vt:vector>
  </TitlesOfParts>
  <Company>2002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البدل</dc:title>
  <dc:creator>ZA2002</dc:creator>
  <cp:lastModifiedBy>dr yousef</cp:lastModifiedBy>
  <cp:revision>19</cp:revision>
  <dcterms:created xsi:type="dcterms:W3CDTF">2003-12-20T04:51:57Z</dcterms:created>
  <dcterms:modified xsi:type="dcterms:W3CDTF">2012-07-25T11:29:21Z</dcterms:modified>
</cp:coreProperties>
</file>