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65" r:id="rId2"/>
    <p:sldId id="268" r:id="rId3"/>
    <p:sldId id="259" r:id="rId4"/>
    <p:sldId id="260" r:id="rId5"/>
    <p:sldId id="261" r:id="rId6"/>
    <p:sldId id="262" r:id="rId7"/>
    <p:sldId id="263" r:id="rId8"/>
    <p:sldId id="264" r:id="rId9"/>
    <p:sldId id="269" r:id="rId10"/>
    <p:sldId id="270" r:id="rId11"/>
    <p:sldId id="271" r:id="rId1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1"/>
      </p:bgRef>
    </p:bg>
    <p:spTree>
      <p:nvGrpSpPr>
        <p:cNvPr id="1" name=""/>
        <p:cNvGrpSpPr/>
        <p:nvPr/>
      </p:nvGrpSpPr>
      <p:grpSpPr>
        <a:xfrm>
          <a:off x="0" y="0"/>
          <a:ext cx="0" cy="0"/>
          <a:chOff x="0" y="0"/>
          <a:chExt cx="0" cy="0"/>
        </a:xfrm>
      </p:grpSpPr>
      <p:sp>
        <p:nvSpPr>
          <p:cNvPr id="8" name="مستطيل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رابط مستقيم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عنوان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ar-SA" smtClean="0"/>
              <a:t>انقر لتحرير نمط العنوان الرئيسي</a:t>
            </a:r>
            <a:endParaRPr kumimoji="0" lang="en-US"/>
          </a:p>
        </p:txBody>
      </p:sp>
      <p:sp>
        <p:nvSpPr>
          <p:cNvPr id="25" name="عنوان فرعي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31" name="عنصر نائب للتاريخ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0E4416AC-0F2C-4B75-980F-E3EE5DEB6EAC}" type="datetimeFigureOut">
              <a:rPr lang="ar-SA" smtClean="0"/>
              <a:t>27/07/33</a:t>
            </a:fld>
            <a:endParaRPr lang="ar-SA"/>
          </a:p>
        </p:txBody>
      </p:sp>
      <p:sp>
        <p:nvSpPr>
          <p:cNvPr id="18" name="عنصر نائب للتذييل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ar-SA"/>
          </a:p>
        </p:txBody>
      </p:sp>
      <p:sp>
        <p:nvSpPr>
          <p:cNvPr id="29" name="عنصر نائب لرقم الشريحة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C7A862A1-D5BD-4F6D-A52D-60136375F5D5}"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E4416AC-0F2C-4B75-980F-E3EE5DEB6EAC}" type="datetimeFigureOut">
              <a:rPr lang="ar-SA" smtClean="0"/>
              <a:t>27/07/33</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C7A862A1-D5BD-4F6D-A52D-60136375F5D5}"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274955"/>
            <a:ext cx="1524000" cy="5851525"/>
          </a:xfrm>
        </p:spPr>
        <p:txBody>
          <a:bodyPr vert="eaVert" ancho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2"/>
            <a:ext cx="60198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242816" y="6557946"/>
            <a:ext cx="2002464" cy="226902"/>
          </a:xfrm>
        </p:spPr>
        <p:txBody>
          <a:bodyPr/>
          <a:lstStyle>
            <a:extLst/>
          </a:lstStyle>
          <a:p>
            <a:fld id="{0E4416AC-0F2C-4B75-980F-E3EE5DEB6EAC}" type="datetimeFigureOut">
              <a:rPr lang="ar-SA" smtClean="0"/>
              <a:t>27/07/33</a:t>
            </a:fld>
            <a:endParaRPr lang="ar-SA"/>
          </a:p>
        </p:txBody>
      </p:sp>
      <p:sp>
        <p:nvSpPr>
          <p:cNvPr id="5" name="عنصر نائب للتذييل 4"/>
          <p:cNvSpPr>
            <a:spLocks noGrp="1"/>
          </p:cNvSpPr>
          <p:nvPr>
            <p:ph type="ftr" sz="quarter" idx="11"/>
          </p:nvPr>
        </p:nvSpPr>
        <p:spPr>
          <a:xfrm>
            <a:off x="457200" y="6556248"/>
            <a:ext cx="3657600" cy="228600"/>
          </a:xfrm>
        </p:spPr>
        <p:txBody>
          <a:bodyPr/>
          <a:lstStyle>
            <a:extLst/>
          </a:lstStyle>
          <a:p>
            <a:endParaRPr lang="ar-SA"/>
          </a:p>
        </p:txBody>
      </p:sp>
      <p:sp>
        <p:nvSpPr>
          <p:cNvPr id="6" name="عنصر نائب لرقم الشريحة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C7A862A1-D5BD-4F6D-A52D-60136375F5D5}"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E4416AC-0F2C-4B75-980F-E3EE5DEB6EAC}" type="datetimeFigureOut">
              <a:rPr lang="ar-SA" smtClean="0"/>
              <a:t>27/07/33</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C7A862A1-D5BD-4F6D-A52D-60136375F5D5}"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1">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0E4416AC-0F2C-4B75-980F-E3EE5DEB6EAC}" type="datetimeFigureOut">
              <a:rPr lang="ar-SA" smtClean="0"/>
              <a:t>27/07/33</a:t>
            </a:fld>
            <a:endParaRPr lang="ar-SA"/>
          </a:p>
        </p:txBody>
      </p:sp>
      <p:sp>
        <p:nvSpPr>
          <p:cNvPr id="5" name="عنصر نائب للتذييل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ar-SA"/>
          </a:p>
        </p:txBody>
      </p:sp>
      <p:sp>
        <p:nvSpPr>
          <p:cNvPr id="6" name="عنصر نائب لرقم الشريحة 5"/>
          <p:cNvSpPr>
            <a:spLocks noGrp="1"/>
          </p:cNvSpPr>
          <p:nvPr>
            <p:ph type="sldNum" sz="quarter" idx="12"/>
          </p:nvPr>
        </p:nvSpPr>
        <p:spPr>
          <a:xfrm>
            <a:off x="6733952" y="6555112"/>
            <a:ext cx="588336" cy="228600"/>
          </a:xfrm>
        </p:spPr>
        <p:txBody>
          <a:bodyPr/>
          <a:lstStyle>
            <a:extLst/>
          </a:lstStyle>
          <a:p>
            <a:fld id="{C7A862A1-D5BD-4F6D-A52D-60136375F5D5}"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0E4416AC-0F2C-4B75-980F-E3EE5DEB6EAC}" type="datetimeFigureOut">
              <a:rPr lang="ar-SA" smtClean="0"/>
              <a:t>27/07/33</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C7A862A1-D5BD-4F6D-A52D-60136375F5D5}"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nchor="b"/>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0E4416AC-0F2C-4B75-980F-E3EE5DEB6EAC}" type="datetimeFigureOut">
              <a:rPr lang="ar-SA" smtClean="0"/>
              <a:t>27/07/33</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C7A862A1-D5BD-4F6D-A52D-60136375F5D5}"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0E4416AC-0F2C-4B75-980F-E3EE5DEB6EAC}" type="datetimeFigureOut">
              <a:rPr lang="ar-SA" smtClean="0"/>
              <a:t>27/07/33</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C7A862A1-D5BD-4F6D-A52D-60136375F5D5}"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solidFill>
                  <a:schemeClr val="tx2"/>
                </a:solidFill>
              </a:defRPr>
            </a:lvl1pPr>
            <a:extLst/>
          </a:lstStyle>
          <a:p>
            <a:fld id="{0E4416AC-0F2C-4B75-980F-E3EE5DEB6EAC}" type="datetimeFigureOut">
              <a:rPr lang="ar-SA" smtClean="0"/>
              <a:t>27/07/33</a:t>
            </a:fld>
            <a:endParaRPr lang="ar-SA"/>
          </a:p>
        </p:txBody>
      </p:sp>
      <p:sp>
        <p:nvSpPr>
          <p:cNvPr id="3" name="عنصر نائب للتذييل 2"/>
          <p:cNvSpPr>
            <a:spLocks noGrp="1"/>
          </p:cNvSpPr>
          <p:nvPr>
            <p:ph type="ftr" sz="quarter" idx="11"/>
          </p:nvPr>
        </p:nvSpPr>
        <p:spPr/>
        <p:txBody>
          <a:bodyPr/>
          <a:lstStyle>
            <a:lvl1pPr>
              <a:defRPr>
                <a:solidFill>
                  <a:schemeClr val="tx2"/>
                </a:solidFill>
              </a:defRPr>
            </a:lvl1pPr>
            <a:extLst/>
          </a:lstStyle>
          <a:p>
            <a:endParaRPr lang="ar-SA"/>
          </a:p>
        </p:txBody>
      </p:sp>
      <p:sp>
        <p:nvSpPr>
          <p:cNvPr id="4" name="عنصر نائب لرقم الشريحة 3"/>
          <p:cNvSpPr>
            <a:spLocks noGrp="1"/>
          </p:cNvSpPr>
          <p:nvPr>
            <p:ph type="sldNum" sz="quarter" idx="12"/>
          </p:nvPr>
        </p:nvSpPr>
        <p:spPr/>
        <p:txBody>
          <a:bodyPr/>
          <a:lstStyle>
            <a:extLst/>
          </a:lstStyle>
          <a:p>
            <a:fld id="{C7A862A1-D5BD-4F6D-A52D-60136375F5D5}"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0E4416AC-0F2C-4B75-980F-E3EE5DEB6EAC}" type="datetimeFigureOut">
              <a:rPr lang="ar-SA" smtClean="0"/>
              <a:t>27/07/33</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C7A862A1-D5BD-4F6D-A52D-60136375F5D5}"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2"/>
      </p:bgRef>
    </p:bg>
    <p:spTree>
      <p:nvGrpSpPr>
        <p:cNvPr id="1" name=""/>
        <p:cNvGrpSpPr/>
        <p:nvPr/>
      </p:nvGrpSpPr>
      <p:grpSpPr>
        <a:xfrm>
          <a:off x="0" y="0"/>
          <a:ext cx="0" cy="0"/>
          <a:chOff x="0" y="0"/>
          <a:chExt cx="0" cy="0"/>
        </a:xfrm>
      </p:grpSpPr>
      <p:sp>
        <p:nvSpPr>
          <p:cNvPr id="8" name="مستطيل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مستطيل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وان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ar-SA" smtClean="0"/>
              <a:t>انقر لتحرير نمط العنوان الرئيسي</a:t>
            </a:r>
            <a:endParaRPr kumimoji="0" lang="en-US" dirty="0"/>
          </a:p>
        </p:txBody>
      </p:sp>
      <p:sp>
        <p:nvSpPr>
          <p:cNvPr id="4" name="عنصر نائب للنص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extLst/>
          </a:lstStyle>
          <a:p>
            <a:fld id="{0E4416AC-0F2C-4B75-980F-E3EE5DEB6EAC}" type="datetimeFigureOut">
              <a:rPr lang="ar-SA" smtClean="0"/>
              <a:t>27/07/33</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C7A862A1-D5BD-4F6D-A52D-60136375F5D5}" type="slidenum">
              <a:rPr lang="ar-SA" smtClean="0"/>
              <a:t>‹#›</a:t>
            </a:fld>
            <a:endParaRPr lang="ar-SA"/>
          </a:p>
        </p:txBody>
      </p:sp>
      <p:sp>
        <p:nvSpPr>
          <p:cNvPr id="10" name="عنصر نائب للصورة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ar-SA" smtClean="0"/>
              <a:t>انقر فوق الرمز لإضافة صورة</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عنصر نائب للعنوان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ar-SA" smtClean="0"/>
              <a:t>انقر لتحرير نمط العنوان الرئيسي</a:t>
            </a:r>
            <a:endParaRPr kumimoji="0" lang="en-US"/>
          </a:p>
        </p:txBody>
      </p:sp>
      <p:sp>
        <p:nvSpPr>
          <p:cNvPr id="31" name="عنصر نائب للنص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7" name="عنصر نائب للتاريخ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0E4416AC-0F2C-4B75-980F-E3EE5DEB6EAC}" type="datetimeFigureOut">
              <a:rPr lang="ar-SA" smtClean="0"/>
              <a:t>27/07/33</a:t>
            </a:fld>
            <a:endParaRPr lang="ar-SA"/>
          </a:p>
        </p:txBody>
      </p:sp>
      <p:sp>
        <p:nvSpPr>
          <p:cNvPr id="4" name="عنصر نائب للتذييل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ar-SA"/>
          </a:p>
        </p:txBody>
      </p:sp>
      <p:sp>
        <p:nvSpPr>
          <p:cNvPr id="16" name="عنصر نائب لرقم الشريحة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C7A862A1-D5BD-4F6D-A52D-60136375F5D5}"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0" y="0"/>
            <a:ext cx="8100392" cy="8956298"/>
          </a:xfrm>
          <a:prstGeom prst="rect">
            <a:avLst/>
          </a:prstGeom>
          <a:noFill/>
        </p:spPr>
        <p:txBody>
          <a:bodyPr wrap="square" lIns="91440" tIns="45720" rIns="91440" bIns="45720">
            <a:spAutoFit/>
          </a:bodyPr>
          <a:lstStyle/>
          <a:p>
            <a:pPr algn="ctr"/>
            <a:r>
              <a:rPr lang="ar-SA" sz="72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rPr>
              <a:t>لَقَد خَلَقَ اللهُ النَّاسَ وَجَعَلَ لَهُمْ أَلْسُنًا</a:t>
            </a:r>
            <a:r>
              <a:rPr lang="ar-SA" sz="7200" dirty="0">
                <a:latin typeface="Arial" pitchFamily="34" charset="0"/>
                <a:cs typeface="Arial" pitchFamily="34" charset="0"/>
              </a:rPr>
              <a:t> </a:t>
            </a:r>
            <a:r>
              <a:rPr lang="ar-SA" sz="7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rPr>
              <a:t>تُتَرْجِمُ بِأَصْوَاتٍ تُصَاغَ فِي تَرَاكِيبٍ للتّعْبِيرِ </a:t>
            </a:r>
            <a:r>
              <a:rPr lang="ar-SA" sz="7200" b="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rPr>
              <a:t>بِها</a:t>
            </a:r>
            <a:r>
              <a:rPr lang="ar-SA" sz="7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rPr>
              <a:t> عَنْ حَاجَاتِهْم، </a:t>
            </a:r>
            <a:r>
              <a:rPr lang="ar-SA" sz="7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rPr>
              <a:t>وَأَغْرَاضِهِم</a:t>
            </a:r>
            <a:r>
              <a:rPr lang="ar-SA" sz="5400" dirty="0"/>
              <a:t/>
            </a:r>
            <a:br>
              <a:rPr lang="ar-SA" sz="5400" dirty="0"/>
            </a:br>
            <a:r>
              <a:rPr lang="ar-SA" sz="5400" dirty="0"/>
              <a:t/>
            </a:r>
            <a:br>
              <a:rPr lang="ar-SA" sz="5400" dirty="0"/>
            </a:br>
            <a:r>
              <a:rPr lang="ar-SA" sz="5400" dirty="0"/>
              <a:t/>
            </a:r>
            <a:br>
              <a:rPr lang="ar-SA" sz="5400" dirty="0"/>
            </a:br>
            <a:r>
              <a:rPr lang="ar-SA" sz="5400" dirty="0"/>
              <a:t/>
            </a:r>
            <a:br>
              <a:rPr lang="ar-SA" sz="5400" dirty="0"/>
            </a:br>
            <a:endParaRPr lang="ar-SA"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67744" y="260648"/>
            <a:ext cx="4176464" cy="588680"/>
          </a:xfrm>
        </p:spPr>
        <p:txBody>
          <a:bodyPr>
            <a:noAutofit/>
          </a:bodyPr>
          <a:lstStyle/>
          <a:p>
            <a:r>
              <a:rPr lang="ar-SA" sz="4800" dirty="0" smtClean="0"/>
              <a:t>اصوات </a:t>
            </a:r>
            <a:r>
              <a:rPr lang="ar-SA" sz="4800" dirty="0" err="1" smtClean="0"/>
              <a:t>صائته</a:t>
            </a:r>
            <a:endParaRPr lang="ar-SA" sz="4800" dirty="0"/>
          </a:p>
        </p:txBody>
      </p:sp>
      <p:sp>
        <p:nvSpPr>
          <p:cNvPr id="3" name="عنصر نائب للمحتوى 2"/>
          <p:cNvSpPr>
            <a:spLocks noGrp="1"/>
          </p:cNvSpPr>
          <p:nvPr>
            <p:ph idx="1"/>
          </p:nvPr>
        </p:nvSpPr>
        <p:spPr>
          <a:xfrm>
            <a:off x="323528" y="1052736"/>
            <a:ext cx="7632848" cy="5544616"/>
          </a:xfrm>
        </p:spPr>
        <p:txBody>
          <a:bodyPr>
            <a:normAutofit fontScale="25000" lnSpcReduction="20000"/>
          </a:bodyPr>
          <a:lstStyle/>
          <a:p>
            <a:r>
              <a:rPr lang="ar-SA" sz="16000" dirty="0" smtClean="0"/>
              <a:t>.</a:t>
            </a:r>
            <a:r>
              <a:rPr lang="ar-SA" sz="16000" dirty="0" smtClean="0">
                <a:latin typeface="Arial" pitchFamily="34" charset="0"/>
                <a:cs typeface="Arial" pitchFamily="34" charset="0"/>
              </a:rPr>
              <a:t>أصوات </a:t>
            </a:r>
            <a:r>
              <a:rPr lang="ar-SA" sz="16000" dirty="0" err="1" smtClean="0">
                <a:latin typeface="Arial" pitchFamily="34" charset="0"/>
                <a:cs typeface="Arial" pitchFamily="34" charset="0"/>
              </a:rPr>
              <a:t>صائتة</a:t>
            </a:r>
            <a:r>
              <a:rPr lang="ar-SA" sz="16000" dirty="0" smtClean="0">
                <a:latin typeface="Arial" pitchFamily="34" charset="0"/>
                <a:cs typeface="Arial" pitchFamily="34" charset="0"/>
              </a:rPr>
              <a:t> </a:t>
            </a:r>
            <a:r>
              <a:rPr lang="en-US" sz="16000" dirty="0" smtClean="0">
                <a:latin typeface="Arial" pitchFamily="34" charset="0"/>
                <a:cs typeface="Arial" pitchFamily="34" charset="0"/>
              </a:rPr>
              <a:t>Vowels )</a:t>
            </a:r>
            <a:r>
              <a:rPr lang="ar-SA" sz="16000" dirty="0" smtClean="0">
                <a:latin typeface="Arial" pitchFamily="34" charset="0"/>
                <a:cs typeface="Arial" pitchFamily="34" charset="0"/>
              </a:rPr>
              <a:t> </a:t>
            </a:r>
            <a:r>
              <a:rPr lang="ar-SA" sz="16000" dirty="0" err="1" smtClean="0">
                <a:latin typeface="Arial" pitchFamily="34" charset="0"/>
                <a:cs typeface="Arial" pitchFamily="34" charset="0"/>
              </a:rPr>
              <a:t>)</a:t>
            </a:r>
            <a:r>
              <a:rPr lang="en-US" sz="16000" dirty="0" smtClean="0">
                <a:latin typeface="Arial" pitchFamily="34" charset="0"/>
                <a:cs typeface="Arial" pitchFamily="34" charset="0"/>
              </a:rPr>
              <a:t/>
            </a:r>
            <a:br>
              <a:rPr lang="en-US" sz="16000" dirty="0" smtClean="0">
                <a:latin typeface="Arial" pitchFamily="34" charset="0"/>
                <a:cs typeface="Arial" pitchFamily="34" charset="0"/>
              </a:rPr>
            </a:br>
            <a:r>
              <a:rPr lang="en-US" sz="16000" dirty="0" smtClean="0">
                <a:latin typeface="Arial" pitchFamily="34" charset="0"/>
                <a:cs typeface="Arial" pitchFamily="34" charset="0"/>
              </a:rPr>
              <a:t/>
            </a:r>
            <a:br>
              <a:rPr lang="en-US" sz="16000" dirty="0" smtClean="0">
                <a:latin typeface="Arial" pitchFamily="34" charset="0"/>
                <a:cs typeface="Arial" pitchFamily="34" charset="0"/>
              </a:rPr>
            </a:br>
            <a:r>
              <a:rPr lang="ar-SA" sz="16000" dirty="0" smtClean="0">
                <a:latin typeface="Arial" pitchFamily="34" charset="0"/>
                <a:cs typeface="Arial" pitchFamily="34" charset="0"/>
              </a:rPr>
              <a:t>الصوت </a:t>
            </a:r>
            <a:r>
              <a:rPr lang="ar-SA" sz="16000" dirty="0" err="1" smtClean="0">
                <a:latin typeface="Arial" pitchFamily="34" charset="0"/>
                <a:cs typeface="Arial" pitchFamily="34" charset="0"/>
              </a:rPr>
              <a:t>الصائت</a:t>
            </a:r>
            <a:r>
              <a:rPr lang="ar-SA" sz="16000" dirty="0" smtClean="0">
                <a:latin typeface="Arial" pitchFamily="34" charset="0"/>
                <a:cs typeface="Arial" pitchFamily="34" charset="0"/>
              </a:rPr>
              <a:t> ( </a:t>
            </a:r>
            <a:r>
              <a:rPr lang="ar-SA" sz="16000" dirty="0" err="1" smtClean="0">
                <a:latin typeface="Arial" pitchFamily="34" charset="0"/>
                <a:cs typeface="Arial" pitchFamily="34" charset="0"/>
              </a:rPr>
              <a:t>الحركة ) :</a:t>
            </a:r>
            <a:r>
              <a:rPr lang="ar-SA" sz="16000" dirty="0" smtClean="0">
                <a:latin typeface="Arial" pitchFamily="34" charset="0"/>
                <a:cs typeface="Arial" pitchFamily="34" charset="0"/>
              </a:rPr>
              <a:t> </a:t>
            </a:r>
            <a:endParaRPr lang="ar-SA" sz="16000" dirty="0" smtClean="0">
              <a:latin typeface="Arial" pitchFamily="34" charset="0"/>
              <a:cs typeface="Arial" pitchFamily="34" charset="0"/>
            </a:endParaRPr>
          </a:p>
          <a:p>
            <a:r>
              <a:rPr lang="ar-SA" sz="16000" dirty="0" smtClean="0">
                <a:latin typeface="Arial" pitchFamily="34" charset="0"/>
                <a:cs typeface="Arial" pitchFamily="34" charset="0"/>
              </a:rPr>
              <a:t>هو </a:t>
            </a:r>
            <a:r>
              <a:rPr lang="ar-SA" sz="16000" dirty="0" smtClean="0">
                <a:latin typeface="Arial" pitchFamily="34" charset="0"/>
                <a:cs typeface="Arial" pitchFamily="34" charset="0"/>
              </a:rPr>
              <a:t>الصوت الذي يخرج عمود الهواء بعد مروره من بين الوترين الصوتيين دون أن يعترضه معترض في الفم أو في </a:t>
            </a:r>
            <a:r>
              <a:rPr lang="ar-SA" sz="16000" dirty="0" err="1" smtClean="0">
                <a:latin typeface="Arial" pitchFamily="34" charset="0"/>
                <a:cs typeface="Arial" pitchFamily="34" charset="0"/>
              </a:rPr>
              <a:t>الأنف </a:t>
            </a:r>
            <a:r>
              <a:rPr lang="ar-SA" sz="16000" dirty="0" smtClean="0">
                <a:latin typeface="Arial" pitchFamily="34" charset="0"/>
                <a:cs typeface="Arial" pitchFamily="34" charset="0"/>
              </a:rPr>
              <a:t>، بحيث يؤدي الاعتراض إلى سماع دوي انفجار أو احتكاك كما هو في الأصوات </a:t>
            </a:r>
            <a:r>
              <a:rPr lang="ar-SA" sz="16000" dirty="0" err="1" smtClean="0">
                <a:latin typeface="Arial" pitchFamily="34" charset="0"/>
                <a:cs typeface="Arial" pitchFamily="34" charset="0"/>
              </a:rPr>
              <a:t>الصامتة .</a:t>
            </a:r>
            <a:r>
              <a:rPr lang="ar-SA" sz="16000" dirty="0" smtClean="0">
                <a:latin typeface="Arial" pitchFamily="34" charset="0"/>
                <a:cs typeface="Arial" pitchFamily="34" charset="0"/>
              </a:rPr>
              <a:t/>
            </a:r>
            <a:br>
              <a:rPr lang="ar-SA" sz="16000" dirty="0" smtClean="0">
                <a:latin typeface="Arial" pitchFamily="34" charset="0"/>
                <a:cs typeface="Arial" pitchFamily="34" charset="0"/>
              </a:rPr>
            </a:br>
            <a:r>
              <a:rPr lang="ar-SA" sz="16000" dirty="0" smtClean="0">
                <a:latin typeface="Arial" pitchFamily="34" charset="0"/>
                <a:cs typeface="Arial" pitchFamily="34" charset="0"/>
              </a:rPr>
              <a:t>وعدد الأصوات </a:t>
            </a:r>
            <a:r>
              <a:rPr lang="ar-SA" sz="16000" dirty="0" err="1" smtClean="0">
                <a:latin typeface="Arial" pitchFamily="34" charset="0"/>
                <a:cs typeface="Arial" pitchFamily="34" charset="0"/>
              </a:rPr>
              <a:t>الصائتة</a:t>
            </a:r>
            <a:r>
              <a:rPr lang="ar-SA" sz="16000" dirty="0" smtClean="0">
                <a:latin typeface="Arial" pitchFamily="34" charset="0"/>
                <a:cs typeface="Arial" pitchFamily="34" charset="0"/>
              </a:rPr>
              <a:t> ( </a:t>
            </a:r>
            <a:r>
              <a:rPr lang="ar-SA" sz="16000" dirty="0" err="1" smtClean="0">
                <a:latin typeface="Arial" pitchFamily="34" charset="0"/>
                <a:cs typeface="Arial" pitchFamily="34" charset="0"/>
              </a:rPr>
              <a:t>الحركات </a:t>
            </a:r>
            <a:r>
              <a:rPr lang="ar-SA" sz="16000" dirty="0" smtClean="0">
                <a:latin typeface="Arial" pitchFamily="34" charset="0"/>
                <a:cs typeface="Arial" pitchFamily="34" charset="0"/>
              </a:rPr>
              <a:t>) ستة </a:t>
            </a:r>
            <a:r>
              <a:rPr lang="ar-SA" sz="16000" dirty="0" smtClean="0"/>
              <a:t/>
            </a:r>
            <a:br>
              <a:rPr lang="ar-SA" sz="16000" dirty="0" smtClean="0"/>
            </a:br>
            <a:r>
              <a:rPr lang="ar-SA" sz="16000" dirty="0" smtClean="0"/>
              <a:t/>
            </a:r>
            <a:br>
              <a:rPr lang="ar-SA" sz="16000" dirty="0" smtClean="0"/>
            </a:br>
            <a:r>
              <a:rPr lang="ar-SA" sz="3100" dirty="0" smtClean="0"/>
              <a:t/>
            </a:r>
            <a:br>
              <a:rPr lang="ar-SA" sz="3100" dirty="0" smtClean="0"/>
            </a:br>
            <a:r>
              <a:rPr lang="ar-SA" dirty="0" smtClean="0"/>
              <a:t/>
            </a:r>
            <a:br>
              <a:rPr lang="ar-SA" dirty="0" smtClean="0"/>
            </a:br>
            <a:r>
              <a:rPr lang="ar-SA" dirty="0" smtClean="0"/>
              <a:t/>
            </a:r>
            <a:br>
              <a:rPr lang="ar-SA" dirty="0" smtClean="0"/>
            </a:br>
            <a:endParaRPr lang="ar-S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260648"/>
            <a:ext cx="7704856" cy="6408712"/>
          </a:xfrm>
        </p:spPr>
        <p:txBody>
          <a:bodyPr>
            <a:normAutofit fontScale="85000" lnSpcReduction="20000"/>
          </a:bodyPr>
          <a:lstStyle/>
          <a:p>
            <a:r>
              <a:rPr lang="ar-SA" sz="4600" dirty="0" smtClean="0">
                <a:latin typeface="Arial" pitchFamily="34" charset="0"/>
                <a:cs typeface="Arial" pitchFamily="34" charset="0"/>
              </a:rPr>
              <a:t>وهي </a:t>
            </a:r>
            <a:r>
              <a:rPr lang="ar-SA" sz="4600" dirty="0" err="1" smtClean="0">
                <a:latin typeface="Arial" pitchFamily="34" charset="0"/>
                <a:cs typeface="Arial" pitchFamily="34" charset="0"/>
              </a:rPr>
              <a:t>نوعان </a:t>
            </a:r>
            <a:r>
              <a:rPr lang="ar-SA" sz="4600" dirty="0" smtClean="0">
                <a:latin typeface="Arial" pitchFamily="34" charset="0"/>
                <a:cs typeface="Arial" pitchFamily="34" charset="0"/>
              </a:rPr>
              <a:t>: </a:t>
            </a:r>
            <a:br>
              <a:rPr lang="ar-SA" sz="4600" dirty="0" smtClean="0">
                <a:latin typeface="Arial" pitchFamily="34" charset="0"/>
                <a:cs typeface="Arial" pitchFamily="34" charset="0"/>
              </a:rPr>
            </a:br>
            <a:r>
              <a:rPr lang="ar-SA" sz="4600" dirty="0" smtClean="0">
                <a:latin typeface="Arial" pitchFamily="34" charset="0"/>
                <a:cs typeface="Arial" pitchFamily="34" charset="0"/>
              </a:rPr>
              <a:t/>
            </a:r>
            <a:br>
              <a:rPr lang="ar-SA" sz="4600" dirty="0" smtClean="0">
                <a:latin typeface="Arial" pitchFamily="34" charset="0"/>
                <a:cs typeface="Arial" pitchFamily="34" charset="0"/>
              </a:rPr>
            </a:br>
            <a:r>
              <a:rPr lang="ar-SA" sz="4600" dirty="0" smtClean="0">
                <a:latin typeface="Arial" pitchFamily="34" charset="0"/>
                <a:cs typeface="Arial" pitchFamily="34" charset="0"/>
              </a:rPr>
              <a:t>1.حركات </a:t>
            </a:r>
            <a:r>
              <a:rPr lang="ar-SA" sz="4600" dirty="0" err="1" smtClean="0">
                <a:latin typeface="Arial" pitchFamily="34" charset="0"/>
                <a:cs typeface="Arial" pitchFamily="34" charset="0"/>
              </a:rPr>
              <a:t>قصيرة </a:t>
            </a:r>
            <a:r>
              <a:rPr lang="ar-SA" sz="4600" dirty="0" smtClean="0">
                <a:latin typeface="Arial" pitchFamily="34" charset="0"/>
                <a:cs typeface="Arial" pitchFamily="34" charset="0"/>
              </a:rPr>
              <a:t>، </a:t>
            </a:r>
            <a:r>
              <a:rPr lang="ar-SA" sz="4600" dirty="0" err="1" smtClean="0">
                <a:latin typeface="Arial" pitchFamily="34" charset="0"/>
                <a:cs typeface="Arial" pitchFamily="34" charset="0"/>
              </a:rPr>
              <a:t>وهي </a:t>
            </a:r>
            <a:r>
              <a:rPr lang="ar-SA" sz="4600" dirty="0" smtClean="0">
                <a:latin typeface="Arial" pitchFamily="34" charset="0"/>
                <a:cs typeface="Arial" pitchFamily="34" charset="0"/>
              </a:rPr>
              <a:t>: </a:t>
            </a:r>
            <a:r>
              <a:rPr lang="ar-SA" sz="4600" dirty="0" err="1" smtClean="0">
                <a:latin typeface="Arial" pitchFamily="34" charset="0"/>
                <a:cs typeface="Arial" pitchFamily="34" charset="0"/>
              </a:rPr>
              <a:t>الفتحة </a:t>
            </a:r>
            <a:r>
              <a:rPr lang="ar-SA" sz="4600" dirty="0" smtClean="0">
                <a:latin typeface="Arial" pitchFamily="34" charset="0"/>
                <a:cs typeface="Arial" pitchFamily="34" charset="0"/>
              </a:rPr>
              <a:t>، </a:t>
            </a:r>
            <a:r>
              <a:rPr lang="ar-SA" sz="4600" dirty="0" err="1" smtClean="0">
                <a:latin typeface="Arial" pitchFamily="34" charset="0"/>
                <a:cs typeface="Arial" pitchFamily="34" charset="0"/>
              </a:rPr>
              <a:t>والضمة </a:t>
            </a:r>
            <a:r>
              <a:rPr lang="ar-SA" sz="4600" dirty="0" smtClean="0">
                <a:latin typeface="Arial" pitchFamily="34" charset="0"/>
                <a:cs typeface="Arial" pitchFamily="34" charset="0"/>
              </a:rPr>
              <a:t>، </a:t>
            </a:r>
            <a:r>
              <a:rPr lang="ar-SA" sz="4600" dirty="0" err="1" smtClean="0">
                <a:latin typeface="Arial" pitchFamily="34" charset="0"/>
                <a:cs typeface="Arial" pitchFamily="34" charset="0"/>
              </a:rPr>
              <a:t>والكسرة .</a:t>
            </a:r>
            <a:r>
              <a:rPr lang="ar-SA" sz="4600" dirty="0" smtClean="0">
                <a:latin typeface="Arial" pitchFamily="34" charset="0"/>
                <a:cs typeface="Arial" pitchFamily="34" charset="0"/>
              </a:rPr>
              <a:t/>
            </a:r>
            <a:br>
              <a:rPr lang="ar-SA" sz="4600" dirty="0" smtClean="0">
                <a:latin typeface="Arial" pitchFamily="34" charset="0"/>
                <a:cs typeface="Arial" pitchFamily="34" charset="0"/>
              </a:rPr>
            </a:br>
            <a:r>
              <a:rPr lang="ar-SA" sz="4600" dirty="0" smtClean="0">
                <a:latin typeface="Arial" pitchFamily="34" charset="0"/>
                <a:cs typeface="Arial" pitchFamily="34" charset="0"/>
              </a:rPr>
              <a:t>2.حركات </a:t>
            </a:r>
            <a:r>
              <a:rPr lang="ar-SA" sz="4600" dirty="0" err="1" smtClean="0">
                <a:latin typeface="Arial" pitchFamily="34" charset="0"/>
                <a:cs typeface="Arial" pitchFamily="34" charset="0"/>
              </a:rPr>
              <a:t>طويلة ،</a:t>
            </a:r>
            <a:r>
              <a:rPr lang="ar-SA" sz="4600" dirty="0" smtClean="0">
                <a:latin typeface="Arial" pitchFamily="34" charset="0"/>
                <a:cs typeface="Arial" pitchFamily="34" charset="0"/>
              </a:rPr>
              <a:t> </a:t>
            </a:r>
            <a:endParaRPr lang="ar-SA" sz="4600" dirty="0" smtClean="0">
              <a:latin typeface="Arial" pitchFamily="34" charset="0"/>
              <a:cs typeface="Arial" pitchFamily="34" charset="0"/>
            </a:endParaRPr>
          </a:p>
          <a:p>
            <a:r>
              <a:rPr lang="ar-SA" sz="4600" dirty="0" err="1" smtClean="0">
                <a:latin typeface="Arial" pitchFamily="34" charset="0"/>
                <a:cs typeface="Arial" pitchFamily="34" charset="0"/>
              </a:rPr>
              <a:t>وهي </a:t>
            </a:r>
            <a:r>
              <a:rPr lang="ar-SA" sz="4600" dirty="0" smtClean="0">
                <a:latin typeface="Arial" pitchFamily="34" charset="0"/>
                <a:cs typeface="Arial" pitchFamily="34" charset="0"/>
              </a:rPr>
              <a:t>: الفتحة </a:t>
            </a:r>
            <a:r>
              <a:rPr lang="ar-SA" sz="4600" dirty="0" err="1" smtClean="0">
                <a:latin typeface="Arial" pitchFamily="34" charset="0"/>
                <a:cs typeface="Arial" pitchFamily="34" charset="0"/>
              </a:rPr>
              <a:t>الطويل </a:t>
            </a:r>
            <a:r>
              <a:rPr lang="ar-SA" sz="4600" dirty="0" smtClean="0">
                <a:latin typeface="Arial" pitchFamily="34" charset="0"/>
                <a:cs typeface="Arial" pitchFamily="34" charset="0"/>
              </a:rPr>
              <a:t>( </a:t>
            </a:r>
            <a:r>
              <a:rPr lang="ar-SA" sz="4600" dirty="0" err="1" smtClean="0">
                <a:latin typeface="Arial" pitchFamily="34" charset="0"/>
                <a:cs typeface="Arial" pitchFamily="34" charset="0"/>
              </a:rPr>
              <a:t>الألف ) </a:t>
            </a:r>
            <a:r>
              <a:rPr lang="ar-SA" sz="4600" dirty="0" smtClean="0">
                <a:latin typeface="Arial" pitchFamily="34" charset="0"/>
                <a:cs typeface="Arial" pitchFamily="34" charset="0"/>
              </a:rPr>
              <a:t>، الضمة </a:t>
            </a:r>
            <a:r>
              <a:rPr lang="ar-SA" sz="4600" dirty="0" err="1" smtClean="0">
                <a:latin typeface="Arial" pitchFamily="34" charset="0"/>
                <a:cs typeface="Arial" pitchFamily="34" charset="0"/>
              </a:rPr>
              <a:t>الطويلة (الواو ) </a:t>
            </a:r>
            <a:r>
              <a:rPr lang="ar-SA" sz="4600" dirty="0" smtClean="0">
                <a:latin typeface="Arial" pitchFamily="34" charset="0"/>
                <a:cs typeface="Arial" pitchFamily="34" charset="0"/>
              </a:rPr>
              <a:t>، الكسرة </a:t>
            </a:r>
            <a:br>
              <a:rPr lang="ar-SA" sz="4600" dirty="0" smtClean="0">
                <a:latin typeface="Arial" pitchFamily="34" charset="0"/>
                <a:cs typeface="Arial" pitchFamily="34" charset="0"/>
              </a:rPr>
            </a:br>
            <a:r>
              <a:rPr lang="ar-SA" sz="4600" dirty="0" err="1" smtClean="0">
                <a:latin typeface="Arial" pitchFamily="34" charset="0"/>
                <a:cs typeface="Arial" pitchFamily="34" charset="0"/>
              </a:rPr>
              <a:t>الطويلة </a:t>
            </a:r>
            <a:r>
              <a:rPr lang="ar-SA" sz="4600" dirty="0" smtClean="0">
                <a:latin typeface="Arial" pitchFamily="34" charset="0"/>
                <a:cs typeface="Arial" pitchFamily="34" charset="0"/>
              </a:rPr>
              <a:t>( </a:t>
            </a:r>
            <a:r>
              <a:rPr lang="ar-SA" sz="4600" dirty="0" err="1" smtClean="0">
                <a:latin typeface="Arial" pitchFamily="34" charset="0"/>
                <a:cs typeface="Arial" pitchFamily="34" charset="0"/>
              </a:rPr>
              <a:t>الياء ) .</a:t>
            </a:r>
            <a:r>
              <a:rPr lang="ar-SA" sz="3800" dirty="0" smtClean="0"/>
              <a:t/>
            </a:r>
            <a:br>
              <a:rPr lang="ar-SA" sz="3800" dirty="0" smtClean="0"/>
            </a:br>
            <a:r>
              <a:rPr lang="ar-SA" sz="3800" b="1" i="1" dirty="0" smtClean="0">
                <a:latin typeface="Arial" pitchFamily="34" charset="0"/>
                <a:cs typeface="Arial" pitchFamily="34" charset="0"/>
              </a:rPr>
              <a:t/>
            </a:r>
            <a:br>
              <a:rPr lang="ar-SA" sz="3800" b="1" i="1" dirty="0" smtClean="0">
                <a:latin typeface="Arial" pitchFamily="34" charset="0"/>
                <a:cs typeface="Arial" pitchFamily="34" charset="0"/>
              </a:rPr>
            </a:br>
            <a:r>
              <a:rPr lang="ar-SA" sz="3800" b="1" i="1" dirty="0" smtClean="0">
                <a:latin typeface="Arial" pitchFamily="34" charset="0"/>
                <a:cs typeface="Arial" pitchFamily="34" charset="0"/>
              </a:rPr>
              <a:t>وهذا يعني أن مجموع الأصوات في العربية هو أربعة وثلاثون </a:t>
            </a:r>
            <a:r>
              <a:rPr lang="ar-SA" sz="3800" b="1" i="1" dirty="0" err="1" smtClean="0">
                <a:latin typeface="Arial" pitchFamily="34" charset="0"/>
                <a:cs typeface="Arial" pitchFamily="34" charset="0"/>
              </a:rPr>
              <a:t>صوتاً .</a:t>
            </a:r>
            <a:r>
              <a:rPr lang="ar-SA" dirty="0" smtClean="0"/>
              <a:t/>
            </a:r>
            <a:br>
              <a:rPr lang="ar-SA" dirty="0" smtClean="0"/>
            </a:br>
            <a:r>
              <a:rPr lang="ar-SA" dirty="0" smtClean="0"/>
              <a:t/>
            </a:r>
            <a:br>
              <a:rPr lang="ar-SA" dirty="0" smtClean="0"/>
            </a:br>
            <a:r>
              <a:rPr lang="ar-SA" dirty="0" smtClean="0"/>
              <a:t/>
            </a:r>
            <a:br>
              <a:rPr lang="ar-SA" dirty="0" smtClean="0"/>
            </a:br>
            <a:endParaRPr lang="ar-S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396552" y="0"/>
            <a:ext cx="8928992" cy="6494085"/>
          </a:xfrm>
          <a:prstGeom prst="rect">
            <a:avLst/>
          </a:prstGeom>
          <a:noFill/>
        </p:spPr>
        <p:txBody>
          <a:bodyPr wrap="square" lIns="91440" tIns="45720" rIns="91440" bIns="45720">
            <a:spAutoFit/>
          </a:bodyPr>
          <a:lstStyle/>
          <a:p>
            <a:pPr algn="ctr"/>
            <a:endParaRPr lang="ar-SA"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endParaRPr>
          </a:p>
          <a:p>
            <a:pPr algn="ctr"/>
            <a:r>
              <a:rPr lang="ar-SA" sz="4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rPr>
              <a:t>وَهَذِه </a:t>
            </a:r>
            <a:r>
              <a:rPr lang="ar-SA" sz="4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rPr>
              <a:t>الأَصْوَاتُ تُنْتَج بِوَاسِطَةِ </a:t>
            </a:r>
            <a:endParaRPr lang="ar-SA" sz="4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endParaRPr>
          </a:p>
          <a:p>
            <a:pPr algn="ctr"/>
            <a:r>
              <a:rPr lang="ar-SA" sz="4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rPr>
              <a:t>الجِهَازِ </a:t>
            </a:r>
            <a:r>
              <a:rPr lang="ar-SA" sz="4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rPr>
              <a:t>الصَّوْتِي وَتَلْتَقِطُهَا الأُذُنُ </a:t>
            </a:r>
            <a:endParaRPr lang="ar-SA" sz="4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endParaRPr>
          </a:p>
          <a:p>
            <a:pPr algn="ctr"/>
            <a:r>
              <a:rPr lang="ar-SA" sz="4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rPr>
              <a:t>تَسْتَمْتِعُ </a:t>
            </a:r>
            <a:r>
              <a:rPr lang="ar-SA" sz="48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rPr>
              <a:t>بِهَا</a:t>
            </a:r>
            <a:r>
              <a:rPr lang="ar-SA" sz="4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rPr>
              <a:t> </a:t>
            </a:r>
          </a:p>
          <a:p>
            <a:pPr algn="ctr"/>
            <a:endParaRPr lang="ar-SA" sz="4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endParaRPr>
          </a:p>
          <a:p>
            <a:pPr algn="ctr"/>
            <a:r>
              <a:rPr lang="ar-SA" sz="4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rPr>
              <a:t>وَتَسْتَلِذُّهَا</a:t>
            </a:r>
            <a:r>
              <a:rPr lang="ar-SA" sz="4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rPr>
              <a:t>، وَتعُانِيْ مِنْهَا أحيانًا، تَرْصُدُهَا وَتُمَيِّزُ عُلُوَهَا مِنْ خَفْضِهَا، وَغِلْظَتَهَا مِنْ حِدَّتِهَا</a:t>
            </a:r>
            <a:r>
              <a:rPr lang="ar-SA" sz="4400" dirty="0"/>
              <a:t/>
            </a:r>
            <a:br>
              <a:rPr lang="ar-SA" sz="4400" dirty="0"/>
            </a:br>
            <a:endParaRPr lang="ar-SA"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ransition>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980728"/>
            <a:ext cx="7239000" cy="4846320"/>
          </a:xfrm>
        </p:spPr>
        <p:txBody>
          <a:bodyPr>
            <a:normAutofit lnSpcReduction="10000"/>
          </a:bodyPr>
          <a:lstStyle/>
          <a:p>
            <a:r>
              <a:rPr lang="ar-SA" sz="4000" dirty="0" smtClean="0"/>
              <a:t>ان </a:t>
            </a:r>
            <a:r>
              <a:rPr lang="ar-SA" sz="4000" dirty="0" smtClean="0"/>
              <a:t>الأداة الأساسية أو الطبيعية للغات الإنسانية هي الأصوات، ولهذا السبب كانت دراسة الأصوات أكثر </a:t>
            </a:r>
            <a:r>
              <a:rPr lang="ar-SA" sz="4000" dirty="0" err="1" smtClean="0"/>
              <a:t>أهمية </a:t>
            </a:r>
            <a:r>
              <a:rPr lang="ar-SA" sz="4000" dirty="0" smtClean="0"/>
              <a:t>-في علم اللغة- من دراسة الكتابة أو الايماءات ولا يهتم اللغوي بالأصوات في حد ذاتها ولا بالإطار الكلي </a:t>
            </a:r>
            <a:r>
              <a:rPr lang="ar-SA" sz="4000" dirty="0" smtClean="0"/>
              <a:t>لها</a:t>
            </a:r>
            <a:endParaRPr lang="ar-SA" sz="4000" dirty="0"/>
          </a:p>
        </p:txBody>
      </p:sp>
    </p:spTree>
  </p:cSld>
  <p:clrMapOvr>
    <a:masterClrMapping/>
  </p:clrMapOvr>
  <p:transition>
    <p:whee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260648"/>
            <a:ext cx="7239000" cy="5691032"/>
          </a:xfrm>
        </p:spPr>
        <p:txBody>
          <a:bodyPr>
            <a:noAutofit/>
          </a:bodyPr>
          <a:lstStyle/>
          <a:p>
            <a:r>
              <a:rPr lang="ar-SA" sz="2800" dirty="0" smtClean="0"/>
              <a:t>إنه يهتم بالأصوات التي تصدرها أعضاء النطق الإنسانية بقدر ما يكون لهذه الأصوات دور في </a:t>
            </a:r>
            <a:r>
              <a:rPr lang="ar-SA" sz="2800" dirty="0" err="1" smtClean="0"/>
              <a:t>اللغة.</a:t>
            </a:r>
            <a:r>
              <a:rPr lang="ar-SA" sz="2800" dirty="0" smtClean="0"/>
              <a:t/>
            </a:r>
            <a:br>
              <a:rPr lang="ar-SA" sz="2800" dirty="0" smtClean="0"/>
            </a:br>
            <a:endParaRPr lang="ar-SA" sz="2800" dirty="0" smtClean="0"/>
          </a:p>
          <a:p>
            <a:r>
              <a:rPr lang="ar-SA" sz="2800" dirty="0" smtClean="0"/>
              <a:t>والأصوات </a:t>
            </a:r>
            <a:r>
              <a:rPr lang="ar-SA" sz="2800" dirty="0" smtClean="0"/>
              <a:t>اللغوية تدرس بشكل عام من جانبين: جانب الأصوات المجردة التي يُركّز فيها على صفات الأصوات ومخارجها، وجانب الأصوات المتَشكَّلة ويُركز فيها على المقاطع والنبر والتنغيم </a:t>
            </a:r>
            <a:r>
              <a:rPr lang="ar-SA" sz="2800" dirty="0" err="1" smtClean="0"/>
              <a:t>وغيرها.</a:t>
            </a:r>
            <a:r>
              <a:rPr lang="ar-SA" sz="2800" dirty="0" smtClean="0"/>
              <a:t/>
            </a:r>
            <a:br>
              <a:rPr lang="ar-SA" sz="2800" dirty="0" smtClean="0"/>
            </a:br>
            <a:r>
              <a:rPr lang="ar-SA" sz="2800" dirty="0" smtClean="0"/>
              <a:t> </a:t>
            </a:r>
            <a:endParaRPr lang="ar-SA" sz="2800" dirty="0" smtClean="0"/>
          </a:p>
          <a:p>
            <a:r>
              <a:rPr lang="ar-SA" sz="2800" dirty="0" smtClean="0"/>
              <a:t>وهذه </a:t>
            </a:r>
            <a:r>
              <a:rPr lang="ar-SA" sz="2800" dirty="0" smtClean="0"/>
              <a:t>الدراسة تعم اللغات في غالبها, ولا تخص في مجملها لغة </a:t>
            </a:r>
            <a:r>
              <a:rPr lang="ar-SA" sz="2800" dirty="0" err="1" smtClean="0"/>
              <a:t>معينة .</a:t>
            </a:r>
            <a:r>
              <a:rPr lang="ar-SA" sz="2800" dirty="0" smtClean="0"/>
              <a:t> ويحلو للبعض تسميتها </a:t>
            </a:r>
            <a:r>
              <a:rPr lang="ar-SA" sz="2800" dirty="0" err="1" smtClean="0"/>
              <a:t>بـ</a:t>
            </a:r>
            <a:r>
              <a:rPr lang="ar-SA" sz="2800" dirty="0" smtClean="0"/>
              <a:t> "علم </a:t>
            </a:r>
            <a:r>
              <a:rPr lang="ar-SA" sz="2800" dirty="0" err="1" smtClean="0"/>
              <a:t>الأصوات "</a:t>
            </a:r>
            <a:endParaRPr lang="ar-SA" sz="2800"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3600" dirty="0" smtClean="0"/>
              <a:t>قسم علماء اللغة المحدثون الأصوات إلى ثلاثة </a:t>
            </a:r>
            <a:r>
              <a:rPr lang="ar-SA" sz="3600" dirty="0" err="1" smtClean="0"/>
              <a:t>أقسام :</a:t>
            </a:r>
            <a:endParaRPr lang="ar-SA" sz="3600" dirty="0"/>
          </a:p>
        </p:txBody>
      </p:sp>
      <p:sp>
        <p:nvSpPr>
          <p:cNvPr id="3" name="عنصر نائب للمحتوى 2"/>
          <p:cNvSpPr>
            <a:spLocks noGrp="1"/>
          </p:cNvSpPr>
          <p:nvPr>
            <p:ph idx="1"/>
          </p:nvPr>
        </p:nvSpPr>
        <p:spPr/>
        <p:txBody>
          <a:bodyPr>
            <a:normAutofit lnSpcReduction="10000"/>
          </a:bodyPr>
          <a:lstStyle/>
          <a:p>
            <a:pPr>
              <a:buNone/>
            </a:pPr>
            <a:r>
              <a:rPr lang="ar-SA" dirty="0" smtClean="0"/>
              <a:t/>
            </a:r>
            <a:br>
              <a:rPr lang="ar-SA" dirty="0" smtClean="0"/>
            </a:br>
            <a:r>
              <a:rPr lang="ar-SA" sz="3600" dirty="0" smtClean="0"/>
              <a:t>1</a:t>
            </a:r>
            <a:r>
              <a:rPr lang="ar-SA" sz="3600" dirty="0" smtClean="0">
                <a:latin typeface="Arial" pitchFamily="34" charset="0"/>
                <a:cs typeface="Arial" pitchFamily="34" charset="0"/>
              </a:rPr>
              <a:t>- </a:t>
            </a:r>
            <a:r>
              <a:rPr lang="ar-SA" sz="3600" dirty="0" smtClean="0">
                <a:latin typeface="Arial" pitchFamily="34" charset="0"/>
                <a:cs typeface="Arial" pitchFamily="34" charset="0"/>
              </a:rPr>
              <a:t>الصوامت </a:t>
            </a:r>
            <a:r>
              <a:rPr lang="en-US" sz="3600" dirty="0" smtClean="0">
                <a:latin typeface="Arial" pitchFamily="34" charset="0"/>
                <a:cs typeface="Arial" pitchFamily="34" charset="0"/>
              </a:rPr>
              <a:t>Consonants</a:t>
            </a:r>
            <a:br>
              <a:rPr lang="en-US" sz="3600" dirty="0" smtClean="0">
                <a:latin typeface="Arial" pitchFamily="34" charset="0"/>
                <a:cs typeface="Arial" pitchFamily="34" charset="0"/>
              </a:rPr>
            </a:br>
            <a:r>
              <a:rPr lang="ar-SA" sz="3600" dirty="0" smtClean="0">
                <a:latin typeface="Arial" pitchFamily="34" charset="0"/>
                <a:cs typeface="Arial" pitchFamily="34" charset="0"/>
              </a:rPr>
              <a:t>ويعنون </a:t>
            </a:r>
            <a:r>
              <a:rPr lang="ar-SA" sz="3600" dirty="0" err="1" smtClean="0">
                <a:latin typeface="Arial" pitchFamily="34" charset="0"/>
                <a:cs typeface="Arial" pitchFamily="34" charset="0"/>
              </a:rPr>
              <a:t>بها</a:t>
            </a:r>
            <a:r>
              <a:rPr lang="ar-SA" sz="3600" dirty="0" smtClean="0">
                <a:latin typeface="Arial" pitchFamily="34" charset="0"/>
                <a:cs typeface="Arial" pitchFamily="34" charset="0"/>
              </a:rPr>
              <a:t> الحروف مثل ب ث </a:t>
            </a:r>
            <a:r>
              <a:rPr lang="ar-SA" sz="3600" dirty="0" err="1" smtClean="0">
                <a:latin typeface="Arial" pitchFamily="34" charset="0"/>
                <a:cs typeface="Arial" pitchFamily="34" charset="0"/>
              </a:rPr>
              <a:t>ج ........</a:t>
            </a:r>
            <a:r>
              <a:rPr lang="ar-SA" sz="3600" dirty="0" smtClean="0">
                <a:latin typeface="Arial" pitchFamily="34" charset="0"/>
                <a:cs typeface="Arial" pitchFamily="34" charset="0"/>
              </a:rPr>
              <a:t> </a:t>
            </a:r>
            <a:r>
              <a:rPr lang="ar-SA" sz="3600" dirty="0" err="1" smtClean="0">
                <a:latin typeface="Arial" pitchFamily="34" charset="0"/>
                <a:cs typeface="Arial" pitchFamily="34" charset="0"/>
              </a:rPr>
              <a:t>الخ .</a:t>
            </a:r>
            <a:r>
              <a:rPr lang="ar-SA" sz="3600" dirty="0" smtClean="0">
                <a:latin typeface="Arial" pitchFamily="34" charset="0"/>
                <a:cs typeface="Arial" pitchFamily="34" charset="0"/>
              </a:rPr>
              <a:t> </a:t>
            </a:r>
            <a:br>
              <a:rPr lang="ar-SA" sz="3600" dirty="0" smtClean="0">
                <a:latin typeface="Arial" pitchFamily="34" charset="0"/>
                <a:cs typeface="Arial" pitchFamily="34" charset="0"/>
              </a:rPr>
            </a:br>
            <a:r>
              <a:rPr lang="ar-SA" sz="3600" dirty="0" smtClean="0">
                <a:latin typeface="Arial" pitchFamily="34" charset="0"/>
                <a:cs typeface="Arial" pitchFamily="34" charset="0"/>
              </a:rPr>
              <a:t>وإنما سميت بذلك لأنها أقل وضوحاً في السمع من الصوائت وهي </a:t>
            </a:r>
            <a:r>
              <a:rPr lang="ar-SA" sz="3600" dirty="0" err="1" smtClean="0">
                <a:latin typeface="Arial" pitchFamily="34" charset="0"/>
                <a:cs typeface="Arial" pitchFamily="34" charset="0"/>
              </a:rPr>
              <a:t>الحركات </a:t>
            </a:r>
            <a:r>
              <a:rPr lang="ar-SA" sz="3600" dirty="0" smtClean="0">
                <a:latin typeface="Arial" pitchFamily="34" charset="0"/>
                <a:cs typeface="Arial" pitchFamily="34" charset="0"/>
              </a:rPr>
              <a:t>, وذلك لأن الحروف عند النطق </a:t>
            </a:r>
            <a:r>
              <a:rPr lang="ar-SA" sz="3600" dirty="0" err="1" smtClean="0">
                <a:latin typeface="Arial" pitchFamily="34" charset="0"/>
                <a:cs typeface="Arial" pitchFamily="34" charset="0"/>
              </a:rPr>
              <a:t>بها</a:t>
            </a:r>
            <a:r>
              <a:rPr lang="ar-SA" sz="3600" dirty="0" smtClean="0">
                <a:latin typeface="Arial" pitchFamily="34" charset="0"/>
                <a:cs typeface="Arial" pitchFamily="34" charset="0"/>
              </a:rPr>
              <a:t> يعترض لها في الفم والحلق والشفتين </a:t>
            </a:r>
            <a:r>
              <a:rPr lang="ar-SA" sz="3600" dirty="0" err="1" smtClean="0">
                <a:latin typeface="Arial" pitchFamily="34" charset="0"/>
                <a:cs typeface="Arial" pitchFamily="34" charset="0"/>
              </a:rPr>
              <a:t>معترض </a:t>
            </a:r>
            <a:r>
              <a:rPr lang="ar-SA" sz="3600" dirty="0" smtClean="0">
                <a:latin typeface="Arial" pitchFamily="34" charset="0"/>
                <a:cs typeface="Arial" pitchFamily="34" charset="0"/>
              </a:rPr>
              <a:t>, فيضيق معه مجرى الهواء يقلل من </a:t>
            </a:r>
            <a:r>
              <a:rPr lang="ar-SA" sz="3600" dirty="0" err="1" smtClean="0">
                <a:latin typeface="Arial" pitchFamily="34" charset="0"/>
                <a:cs typeface="Arial" pitchFamily="34" charset="0"/>
              </a:rPr>
              <a:t>علوها </a:t>
            </a:r>
            <a:r>
              <a:rPr lang="ar-SA" dirty="0" err="1" smtClean="0">
                <a:latin typeface="Arial" pitchFamily="34" charset="0"/>
                <a:cs typeface="Arial" pitchFamily="34" charset="0"/>
              </a:rPr>
              <a:t>.</a:t>
            </a:r>
            <a:r>
              <a:rPr lang="ar-SA" dirty="0" smtClean="0">
                <a:latin typeface="Arial" pitchFamily="34" charset="0"/>
                <a:cs typeface="Arial" pitchFamily="34" charset="0"/>
              </a:rPr>
              <a:t/>
            </a:r>
            <a:br>
              <a:rPr lang="ar-SA" dirty="0" smtClean="0">
                <a:latin typeface="Arial" pitchFamily="34" charset="0"/>
                <a:cs typeface="Arial" pitchFamily="34" charset="0"/>
              </a:rPr>
            </a:br>
            <a:endParaRPr lang="ar-SA" dirty="0">
              <a:latin typeface="Arial" pitchFamily="34" charset="0"/>
              <a:cs typeface="Arial" pitchFamily="34" charset="0"/>
            </a:endParaRPr>
          </a:p>
        </p:txBody>
      </p:sp>
    </p:spTree>
  </p:cSld>
  <p:clrMapOvr>
    <a:masterClrMapping/>
  </p:clrMapOvr>
  <p:transition>
    <p:cover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88640"/>
            <a:ext cx="7239000" cy="6582512"/>
          </a:xfrm>
        </p:spPr>
        <p:txBody>
          <a:bodyPr>
            <a:noAutofit/>
          </a:bodyPr>
          <a:lstStyle/>
          <a:p>
            <a:pPr lvl="1"/>
            <a:r>
              <a:rPr lang="ar-SA" sz="3600" dirty="0" smtClean="0">
                <a:latin typeface="Arial" pitchFamily="34" charset="0"/>
                <a:cs typeface="Arial" pitchFamily="34" charset="0"/>
              </a:rPr>
              <a:t>- الصوائت </a:t>
            </a:r>
            <a:r>
              <a:rPr lang="en-US" sz="3600" dirty="0" smtClean="0">
                <a:latin typeface="Arial" pitchFamily="34" charset="0"/>
                <a:cs typeface="Arial" pitchFamily="34" charset="0"/>
              </a:rPr>
              <a:t>Vowels</a:t>
            </a:r>
            <a:br>
              <a:rPr lang="en-US" sz="3600" dirty="0" smtClean="0">
                <a:latin typeface="Arial" pitchFamily="34" charset="0"/>
                <a:cs typeface="Arial" pitchFamily="34" charset="0"/>
              </a:rPr>
            </a:br>
            <a:r>
              <a:rPr lang="ar-SA" sz="3600" dirty="0" smtClean="0">
                <a:latin typeface="Arial" pitchFamily="34" charset="0"/>
                <a:cs typeface="Arial" pitchFamily="34" charset="0"/>
              </a:rPr>
              <a:t>وهي الحركات من فتحة وضمة وكسرة وكذلك </a:t>
            </a:r>
            <a:r>
              <a:rPr lang="ar-SA" sz="3600" dirty="0" err="1" smtClean="0">
                <a:latin typeface="Arial" pitchFamily="34" charset="0"/>
                <a:cs typeface="Arial" pitchFamily="34" charset="0"/>
              </a:rPr>
              <a:t>مدها </a:t>
            </a:r>
            <a:r>
              <a:rPr lang="ar-SA" sz="3600" dirty="0" smtClean="0">
                <a:latin typeface="Arial" pitchFamily="34" charset="0"/>
                <a:cs typeface="Arial" pitchFamily="34" charset="0"/>
              </a:rPr>
              <a:t>, أي إطالتها التي عرفها العرب بألف المد و واو المد و ياء </a:t>
            </a:r>
            <a:r>
              <a:rPr lang="ar-SA" sz="3600" dirty="0" err="1" smtClean="0">
                <a:latin typeface="Arial" pitchFamily="34" charset="0"/>
                <a:cs typeface="Arial" pitchFamily="34" charset="0"/>
              </a:rPr>
              <a:t>المد </a:t>
            </a:r>
            <a:r>
              <a:rPr lang="ar-SA" sz="3600" dirty="0" smtClean="0">
                <a:latin typeface="Arial" pitchFamily="34" charset="0"/>
                <a:cs typeface="Arial" pitchFamily="34" charset="0"/>
              </a:rPr>
              <a:t>, والصفة التي تجمع بين </a:t>
            </a:r>
            <a:r>
              <a:rPr lang="ar-SA" sz="3600" dirty="0" err="1" smtClean="0">
                <a:latin typeface="Arial" pitchFamily="34" charset="0"/>
                <a:cs typeface="Arial" pitchFamily="34" charset="0"/>
              </a:rPr>
              <a:t>قصيرها</a:t>
            </a:r>
            <a:r>
              <a:rPr lang="ar-SA" sz="3600" dirty="0" smtClean="0">
                <a:latin typeface="Arial" pitchFamily="34" charset="0"/>
                <a:cs typeface="Arial" pitchFamily="34" charset="0"/>
              </a:rPr>
              <a:t> </a:t>
            </a:r>
            <a:r>
              <a:rPr lang="ar-SA" sz="3600" dirty="0" err="1" smtClean="0">
                <a:latin typeface="Arial" pitchFamily="34" charset="0"/>
                <a:cs typeface="Arial" pitchFamily="34" charset="0"/>
              </a:rPr>
              <a:t>وطويلها</a:t>
            </a:r>
            <a:r>
              <a:rPr lang="ar-SA" sz="3600" dirty="0" smtClean="0">
                <a:latin typeface="Arial" pitchFamily="34" charset="0"/>
                <a:cs typeface="Arial" pitchFamily="34" charset="0"/>
              </a:rPr>
              <a:t> هي الوضوح في </a:t>
            </a:r>
            <a:r>
              <a:rPr lang="ar-SA" sz="3600" dirty="0" err="1" smtClean="0">
                <a:latin typeface="Arial" pitchFamily="34" charset="0"/>
                <a:cs typeface="Arial" pitchFamily="34" charset="0"/>
              </a:rPr>
              <a:t>السمع </a:t>
            </a:r>
            <a:r>
              <a:rPr lang="ar-SA" sz="3600" dirty="0" smtClean="0">
                <a:latin typeface="Arial" pitchFamily="34" charset="0"/>
                <a:cs typeface="Arial" pitchFamily="34" charset="0"/>
              </a:rPr>
              <a:t>, ذلك أن الهواء حين يندفع من الرئتين ماراً بالحنجرة يتخذ مجراه في الحلق والفم بحيث لا يجد ما يعترض سبيله من عوائق ومن ثم يضيق مجرى الصوت قليلاً فيحدث ذلك نوعاً من علو </a:t>
            </a:r>
            <a:r>
              <a:rPr lang="ar-SA" sz="3600" dirty="0" err="1" smtClean="0">
                <a:latin typeface="Arial" pitchFamily="34" charset="0"/>
                <a:cs typeface="Arial" pitchFamily="34" charset="0"/>
              </a:rPr>
              <a:t>الصوت .</a:t>
            </a:r>
            <a:r>
              <a:rPr lang="ar-SA" sz="3600" dirty="0" smtClean="0">
                <a:latin typeface="Arial" pitchFamily="34" charset="0"/>
                <a:cs typeface="Arial" pitchFamily="34" charset="0"/>
              </a:rPr>
              <a:t/>
            </a:r>
            <a:br>
              <a:rPr lang="ar-SA" sz="3600" dirty="0" smtClean="0">
                <a:latin typeface="Arial" pitchFamily="34" charset="0"/>
                <a:cs typeface="Arial" pitchFamily="34" charset="0"/>
              </a:rPr>
            </a:br>
            <a:r>
              <a:rPr lang="ar-SA" sz="2800" dirty="0" smtClean="0">
                <a:latin typeface="Arial" pitchFamily="34" charset="0"/>
                <a:cs typeface="Arial" pitchFamily="34" charset="0"/>
              </a:rPr>
              <a:t/>
            </a:r>
            <a:br>
              <a:rPr lang="ar-SA" sz="2800" dirty="0" smtClean="0">
                <a:latin typeface="Arial" pitchFamily="34" charset="0"/>
                <a:cs typeface="Arial" pitchFamily="34" charset="0"/>
              </a:rPr>
            </a:br>
            <a:endParaRPr lang="ar-SA" sz="2800" dirty="0">
              <a:latin typeface="Arial" pitchFamily="34" charset="0"/>
              <a:cs typeface="Arial" pitchFamily="34" charset="0"/>
            </a:endParaRPr>
          </a:p>
        </p:txBody>
      </p:sp>
    </p:spTree>
  </p:cSld>
  <p:clrMapOvr>
    <a:masterClrMapping/>
  </p:clrMapOvr>
  <p:transition>
    <p:wheel spokes="3"/>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8100392" cy="6858000"/>
          </a:xfrm>
        </p:spPr>
        <p:txBody>
          <a:bodyPr>
            <a:normAutofit fontScale="55000" lnSpcReduction="20000"/>
          </a:bodyPr>
          <a:lstStyle/>
          <a:p>
            <a:endParaRPr lang="ar-SA" sz="3200" dirty="0" smtClean="0"/>
          </a:p>
          <a:p>
            <a:r>
              <a:rPr lang="ar-SA" sz="3200" dirty="0" smtClean="0"/>
              <a:t>-</a:t>
            </a:r>
            <a:r>
              <a:rPr lang="ar-SA" sz="5100" dirty="0" smtClean="0"/>
              <a:t> </a:t>
            </a:r>
            <a:r>
              <a:rPr lang="ar-SA" sz="5100" dirty="0" smtClean="0"/>
              <a:t>أشباه الصوائت </a:t>
            </a:r>
            <a:r>
              <a:rPr lang="en-US" sz="5100" dirty="0" smtClean="0"/>
              <a:t>Semi Vowels</a:t>
            </a:r>
            <a:br>
              <a:rPr lang="en-US" sz="5100" dirty="0" smtClean="0"/>
            </a:br>
            <a:endParaRPr lang="ar-SA" sz="5100" dirty="0" smtClean="0"/>
          </a:p>
          <a:p>
            <a:r>
              <a:rPr lang="ar-SA" sz="5100" dirty="0" smtClean="0"/>
              <a:t>ويسميها </a:t>
            </a:r>
            <a:r>
              <a:rPr lang="ar-SA" sz="5100" dirty="0" smtClean="0"/>
              <a:t>العلماء أحياناً أشباه الصوامت </a:t>
            </a:r>
            <a:endParaRPr lang="ar-SA" sz="5100" dirty="0" smtClean="0"/>
          </a:p>
          <a:p>
            <a:pPr>
              <a:buNone/>
            </a:pPr>
            <a:endParaRPr lang="ar-SA" sz="5100" dirty="0" smtClean="0"/>
          </a:p>
          <a:p>
            <a:r>
              <a:rPr lang="ar-SA" sz="5100" dirty="0" smtClean="0"/>
              <a:t>وهي </a:t>
            </a:r>
            <a:r>
              <a:rPr lang="ar-SA" sz="5100" dirty="0" smtClean="0"/>
              <a:t>الياء في نحو </a:t>
            </a:r>
            <a:r>
              <a:rPr lang="ar-SA" sz="5100" dirty="0" err="1" smtClean="0"/>
              <a:t>سيْد </a:t>
            </a:r>
            <a:r>
              <a:rPr lang="ar-SA" sz="5100" dirty="0" smtClean="0"/>
              <a:t>, </a:t>
            </a:r>
            <a:r>
              <a:rPr lang="ar-SA" sz="5100" dirty="0" err="1" smtClean="0"/>
              <a:t>بيْن </a:t>
            </a:r>
            <a:r>
              <a:rPr lang="ar-SA" sz="5100" dirty="0" smtClean="0"/>
              <a:t>, </a:t>
            </a:r>
            <a:r>
              <a:rPr lang="ar-SA" sz="5100" dirty="0" err="1" smtClean="0"/>
              <a:t>زيْت </a:t>
            </a:r>
            <a:r>
              <a:rPr lang="ar-SA" sz="5100" dirty="0" smtClean="0"/>
              <a:t>,جيْد </a:t>
            </a:r>
            <a:endParaRPr lang="ar-SA" sz="5100" dirty="0" smtClean="0"/>
          </a:p>
          <a:p>
            <a:endParaRPr lang="ar-SA" sz="5100" dirty="0" smtClean="0"/>
          </a:p>
          <a:p>
            <a:pPr>
              <a:buNone/>
            </a:pPr>
            <a:r>
              <a:rPr lang="ar-SA" sz="5100" dirty="0" smtClean="0"/>
              <a:t>( </a:t>
            </a:r>
            <a:r>
              <a:rPr lang="ar-SA" sz="5100" dirty="0" smtClean="0"/>
              <a:t>بمعنى </a:t>
            </a:r>
            <a:r>
              <a:rPr lang="ar-SA" sz="5100" dirty="0" err="1" smtClean="0"/>
              <a:t>نعم )</a:t>
            </a:r>
            <a:r>
              <a:rPr lang="ar-SA" sz="5100" dirty="0" smtClean="0"/>
              <a:t/>
            </a:r>
            <a:br>
              <a:rPr lang="ar-SA" sz="5100" dirty="0" smtClean="0"/>
            </a:br>
            <a:endParaRPr lang="ar-SA" sz="5100" dirty="0" smtClean="0"/>
          </a:p>
          <a:p>
            <a:r>
              <a:rPr lang="ar-SA" sz="5100" dirty="0" smtClean="0"/>
              <a:t>والواو </a:t>
            </a:r>
            <a:r>
              <a:rPr lang="ar-SA" sz="5100" dirty="0" smtClean="0"/>
              <a:t>في </a:t>
            </a:r>
            <a:r>
              <a:rPr lang="ar-SA" sz="5100" dirty="0" err="1" smtClean="0"/>
              <a:t>نحو </a:t>
            </a:r>
            <a:r>
              <a:rPr lang="ar-SA" sz="5100" dirty="0" smtClean="0"/>
              <a:t>: </a:t>
            </a:r>
            <a:r>
              <a:rPr lang="ar-SA" sz="5100" dirty="0" err="1" smtClean="0"/>
              <a:t>يوْم </a:t>
            </a:r>
            <a:r>
              <a:rPr lang="ar-SA" sz="5100" dirty="0" smtClean="0"/>
              <a:t>, </a:t>
            </a:r>
            <a:r>
              <a:rPr lang="ar-SA" sz="5100" dirty="0" err="1" smtClean="0"/>
              <a:t>صوْم </a:t>
            </a:r>
            <a:r>
              <a:rPr lang="ar-SA" sz="5100" dirty="0" smtClean="0"/>
              <a:t>, </a:t>
            </a:r>
            <a:r>
              <a:rPr lang="ar-SA" sz="5100" dirty="0" err="1" smtClean="0"/>
              <a:t>لوْم </a:t>
            </a:r>
            <a:r>
              <a:rPr lang="ar-SA" sz="5100" dirty="0" smtClean="0"/>
              <a:t>, </a:t>
            </a:r>
            <a:r>
              <a:rPr lang="ar-SA" sz="5100" dirty="0" err="1" smtClean="0"/>
              <a:t>ونحوها ...</a:t>
            </a:r>
            <a:r>
              <a:rPr lang="ar-SA" sz="5100" dirty="0" smtClean="0"/>
              <a:t/>
            </a:r>
            <a:br>
              <a:rPr lang="ar-SA" sz="5100" dirty="0" smtClean="0"/>
            </a:br>
            <a:endParaRPr lang="ar-SA" sz="5100" dirty="0" smtClean="0"/>
          </a:p>
          <a:p>
            <a:pPr>
              <a:buNone/>
            </a:pPr>
            <a:r>
              <a:rPr lang="ar-SA" sz="5100" dirty="0" smtClean="0"/>
              <a:t>وكذلك </a:t>
            </a:r>
            <a:r>
              <a:rPr lang="ar-SA" sz="5100" dirty="0" smtClean="0"/>
              <a:t>الأمر حين تقع الياء متطرفة أي لاماً للكلمات كما </a:t>
            </a:r>
            <a:endParaRPr lang="ar-SA" sz="5100" dirty="0" smtClean="0"/>
          </a:p>
          <a:p>
            <a:pPr>
              <a:buNone/>
            </a:pPr>
            <a:r>
              <a:rPr lang="ar-SA" sz="5100" dirty="0" smtClean="0"/>
              <a:t>في </a:t>
            </a:r>
            <a:r>
              <a:rPr lang="ar-SA" sz="5100" dirty="0" smtClean="0"/>
              <a:t>نحو </a:t>
            </a:r>
            <a:r>
              <a:rPr lang="ar-SA" sz="5100" dirty="0" err="1" smtClean="0"/>
              <a:t>ظبي </a:t>
            </a:r>
            <a:r>
              <a:rPr lang="ar-SA" sz="5100" dirty="0" smtClean="0"/>
              <a:t>, طبيٌ( حلمة </a:t>
            </a:r>
            <a:r>
              <a:rPr lang="ar-SA" sz="5100" dirty="0" err="1" smtClean="0"/>
              <a:t>الزرع ) </a:t>
            </a:r>
            <a:r>
              <a:rPr lang="ar-SA" sz="5100" dirty="0" smtClean="0"/>
              <a:t>, </a:t>
            </a:r>
            <a:r>
              <a:rPr lang="ar-SA" sz="5100" dirty="0" err="1" smtClean="0"/>
              <a:t>ليٌّ .</a:t>
            </a:r>
            <a:r>
              <a:rPr lang="ar-SA" sz="5100" dirty="0" smtClean="0"/>
              <a:t/>
            </a:r>
            <a:br>
              <a:rPr lang="ar-SA" sz="5100" dirty="0" smtClean="0"/>
            </a:br>
            <a:endParaRPr lang="ar-SA" sz="5100" dirty="0" smtClean="0"/>
          </a:p>
          <a:p>
            <a:pPr>
              <a:buNone/>
            </a:pPr>
            <a:r>
              <a:rPr lang="ar-SA" dirty="0" smtClean="0"/>
              <a:t/>
            </a:r>
            <a:br>
              <a:rPr lang="ar-SA" dirty="0" smtClean="0"/>
            </a:br>
            <a:r>
              <a:rPr lang="ar-SA" dirty="0" smtClean="0"/>
              <a:t/>
            </a:r>
            <a:br>
              <a:rPr lang="ar-SA" dirty="0" smtClean="0"/>
            </a:br>
            <a:endParaRPr lang="ar-SA" dirty="0"/>
          </a:p>
        </p:txBody>
      </p:sp>
    </p:spTree>
  </p:cSld>
  <p:clrMapOvr>
    <a:masterClrMapping/>
  </p:clrMapOvr>
  <p:transition>
    <p:wheel spokes="2"/>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548680"/>
            <a:ext cx="7239000" cy="4846320"/>
          </a:xfrm>
        </p:spPr>
        <p:txBody>
          <a:bodyPr>
            <a:noAutofit/>
          </a:bodyPr>
          <a:lstStyle/>
          <a:p>
            <a:pPr>
              <a:buNone/>
            </a:pPr>
            <a:r>
              <a:rPr lang="ar-SA" sz="4000" dirty="0" smtClean="0">
                <a:latin typeface="Arial" pitchFamily="34" charset="0"/>
                <a:cs typeface="Arial" pitchFamily="34" charset="0"/>
              </a:rPr>
              <a:t>كذلك الواو حين تقع لاماً للكلمة في نحو </a:t>
            </a:r>
            <a:r>
              <a:rPr lang="ar-SA" sz="4000" dirty="0" err="1" smtClean="0">
                <a:latin typeface="Arial" pitchFamily="34" charset="0"/>
                <a:cs typeface="Arial" pitchFamily="34" charset="0"/>
              </a:rPr>
              <a:t>دلو </a:t>
            </a:r>
            <a:r>
              <a:rPr lang="ar-SA" sz="4000" dirty="0" smtClean="0">
                <a:latin typeface="Arial" pitchFamily="34" charset="0"/>
                <a:cs typeface="Arial" pitchFamily="34" charset="0"/>
              </a:rPr>
              <a:t>, </a:t>
            </a:r>
            <a:r>
              <a:rPr lang="ar-SA" sz="4000" dirty="0" err="1" smtClean="0">
                <a:latin typeface="Arial" pitchFamily="34" charset="0"/>
                <a:cs typeface="Arial" pitchFamily="34" charset="0"/>
              </a:rPr>
              <a:t>ضو</a:t>
            </a:r>
            <a:r>
              <a:rPr lang="ar-SA" sz="4000" dirty="0" smtClean="0">
                <a:latin typeface="Arial" pitchFamily="34" charset="0"/>
                <a:cs typeface="Arial" pitchFamily="34" charset="0"/>
              </a:rPr>
              <a:t> </a:t>
            </a:r>
            <a:r>
              <a:rPr lang="ar-SA" sz="4000" dirty="0" err="1" smtClean="0">
                <a:latin typeface="Arial" pitchFamily="34" charset="0"/>
                <a:cs typeface="Arial" pitchFamily="34" charset="0"/>
              </a:rPr>
              <a:t>(</a:t>
            </a:r>
            <a:r>
              <a:rPr lang="ar-SA" sz="4000" dirty="0" smtClean="0">
                <a:latin typeface="Arial" pitchFamily="34" charset="0"/>
                <a:cs typeface="Arial" pitchFamily="34" charset="0"/>
              </a:rPr>
              <a:t> </a:t>
            </a:r>
          </a:p>
          <a:p>
            <a:pPr>
              <a:buNone/>
            </a:pPr>
            <a:r>
              <a:rPr lang="ar-SA" sz="4000" dirty="0" smtClean="0">
                <a:latin typeface="Arial" pitchFamily="34" charset="0"/>
                <a:cs typeface="Arial" pitchFamily="34" charset="0"/>
              </a:rPr>
              <a:t>قدرين أو </a:t>
            </a:r>
            <a:r>
              <a:rPr lang="ar-SA" sz="4000" dirty="0" err="1" smtClean="0">
                <a:latin typeface="Arial" pitchFamily="34" charset="0"/>
                <a:cs typeface="Arial" pitchFamily="34" charset="0"/>
              </a:rPr>
              <a:t>مثيل </a:t>
            </a:r>
            <a:r>
              <a:rPr lang="ar-SA" sz="4000" dirty="0" smtClean="0">
                <a:latin typeface="Arial" pitchFamily="34" charset="0"/>
                <a:cs typeface="Arial" pitchFamily="34" charset="0"/>
              </a:rPr>
              <a:t>) </a:t>
            </a:r>
            <a:r>
              <a:rPr lang="ar-SA" sz="4000" dirty="0" err="1" smtClean="0">
                <a:latin typeface="Arial" pitchFamily="34" charset="0"/>
                <a:cs typeface="Arial" pitchFamily="34" charset="0"/>
              </a:rPr>
              <a:t>شلو</a:t>
            </a:r>
            <a:r>
              <a:rPr lang="ar-SA" sz="4000" dirty="0" smtClean="0">
                <a:latin typeface="Arial" pitchFamily="34" charset="0"/>
                <a:cs typeface="Arial" pitchFamily="34" charset="0"/>
              </a:rPr>
              <a:t> ( الضحل من </a:t>
            </a:r>
            <a:r>
              <a:rPr lang="ar-SA" sz="4000" dirty="0" err="1" smtClean="0">
                <a:latin typeface="Arial" pitchFamily="34" charset="0"/>
                <a:cs typeface="Arial" pitchFamily="34" charset="0"/>
              </a:rPr>
              <a:t>الماء </a:t>
            </a:r>
            <a:r>
              <a:rPr lang="ar-SA" sz="4000" dirty="0" smtClean="0">
                <a:latin typeface="Arial" pitchFamily="34" charset="0"/>
                <a:cs typeface="Arial" pitchFamily="34" charset="0"/>
              </a:rPr>
              <a:t>) </a:t>
            </a:r>
            <a:r>
              <a:rPr lang="ar-SA" sz="4000" dirty="0" err="1" smtClean="0">
                <a:latin typeface="Arial" pitchFamily="34" charset="0"/>
                <a:cs typeface="Arial" pitchFamily="34" charset="0"/>
              </a:rPr>
              <a:t>ونحوها ....</a:t>
            </a:r>
            <a:r>
              <a:rPr lang="ar-SA" sz="4000" dirty="0" smtClean="0">
                <a:latin typeface="Arial" pitchFamily="34" charset="0"/>
                <a:cs typeface="Arial" pitchFamily="34" charset="0"/>
              </a:rPr>
              <a:t/>
            </a:r>
            <a:br>
              <a:rPr lang="ar-SA" sz="4000" dirty="0" smtClean="0">
                <a:latin typeface="Arial" pitchFamily="34" charset="0"/>
                <a:cs typeface="Arial" pitchFamily="34" charset="0"/>
              </a:rPr>
            </a:br>
            <a:endParaRPr lang="ar-SA" sz="4000" dirty="0" smtClean="0">
              <a:latin typeface="Arial" pitchFamily="34" charset="0"/>
              <a:cs typeface="Arial" pitchFamily="34" charset="0"/>
            </a:endParaRPr>
          </a:p>
          <a:p>
            <a:pPr>
              <a:buNone/>
            </a:pPr>
            <a:r>
              <a:rPr lang="ar-SA" sz="4000" dirty="0" smtClean="0">
                <a:latin typeface="Arial" pitchFamily="34" charset="0"/>
                <a:cs typeface="Arial" pitchFamily="34" charset="0"/>
              </a:rPr>
              <a:t>فالواو والياء في هذه الكلم وأشباهها تعدان من أشباه </a:t>
            </a:r>
            <a:r>
              <a:rPr lang="ar-SA" sz="4000" dirty="0" err="1" smtClean="0">
                <a:latin typeface="Arial" pitchFamily="34" charset="0"/>
                <a:cs typeface="Arial" pitchFamily="34" charset="0"/>
              </a:rPr>
              <a:t>الصوائت </a:t>
            </a:r>
            <a:r>
              <a:rPr lang="ar-SA" sz="4000" dirty="0" smtClean="0">
                <a:latin typeface="Arial" pitchFamily="34" charset="0"/>
                <a:cs typeface="Arial" pitchFamily="34" charset="0"/>
              </a:rPr>
              <a:t>, أو إن شئت فقل من أشباه </a:t>
            </a:r>
            <a:r>
              <a:rPr lang="ar-SA" sz="4000" dirty="0" err="1" smtClean="0">
                <a:latin typeface="Arial" pitchFamily="34" charset="0"/>
                <a:cs typeface="Arial" pitchFamily="34" charset="0"/>
              </a:rPr>
              <a:t>الصوامت .</a:t>
            </a:r>
            <a:endParaRPr lang="ar-SA" sz="3600" dirty="0">
              <a:latin typeface="Arial" pitchFamily="34" charset="0"/>
              <a:cs typeface="Arial" pitchFamily="34" charset="0"/>
            </a:endParaRPr>
          </a:p>
        </p:txBody>
      </p:sp>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63688" y="0"/>
            <a:ext cx="4492352" cy="836712"/>
          </a:xfrm>
        </p:spPr>
        <p:txBody>
          <a:bodyPr>
            <a:normAutofit/>
          </a:bodyPr>
          <a:lstStyle/>
          <a:p>
            <a:r>
              <a:rPr lang="ar-SA" sz="4800" dirty="0" smtClean="0"/>
              <a:t>الصوت الصامت</a:t>
            </a:r>
            <a:endParaRPr lang="ar-SA" sz="4800" dirty="0"/>
          </a:p>
        </p:txBody>
      </p:sp>
      <p:sp>
        <p:nvSpPr>
          <p:cNvPr id="3" name="عنصر نائب للمحتوى 2"/>
          <p:cNvSpPr>
            <a:spLocks noGrp="1"/>
          </p:cNvSpPr>
          <p:nvPr>
            <p:ph idx="1"/>
          </p:nvPr>
        </p:nvSpPr>
        <p:spPr>
          <a:xfrm>
            <a:off x="0" y="1124744"/>
            <a:ext cx="8028384" cy="5733256"/>
          </a:xfrm>
        </p:spPr>
        <p:txBody>
          <a:bodyPr>
            <a:normAutofit fontScale="85000" lnSpcReduction="20000"/>
          </a:bodyPr>
          <a:lstStyle/>
          <a:p>
            <a:r>
              <a:rPr lang="ar-SA" sz="3600" dirty="0" smtClean="0">
                <a:latin typeface="Arial" pitchFamily="34" charset="0"/>
                <a:cs typeface="Arial" pitchFamily="34" charset="0"/>
              </a:rPr>
              <a:t>هو </a:t>
            </a:r>
            <a:r>
              <a:rPr lang="ar-SA" sz="3600" dirty="0" smtClean="0">
                <a:latin typeface="Arial" pitchFamily="34" charset="0"/>
                <a:cs typeface="Arial" pitchFamily="34" charset="0"/>
              </a:rPr>
              <a:t>الصوت الذي يعترض معترض في الفم أو الأنف عمود الهواء بعد مروره من بين الوترين </a:t>
            </a:r>
            <a:r>
              <a:rPr lang="ar-SA" sz="3600" dirty="0" smtClean="0">
                <a:latin typeface="Arial" pitchFamily="34" charset="0"/>
                <a:cs typeface="Arial" pitchFamily="34" charset="0"/>
              </a:rPr>
              <a:t>الصوتيين</a:t>
            </a:r>
          </a:p>
          <a:p>
            <a:endParaRPr lang="ar-SA" sz="3600" dirty="0" smtClean="0">
              <a:latin typeface="Arial" pitchFamily="34" charset="0"/>
              <a:cs typeface="Arial" pitchFamily="34" charset="0"/>
            </a:endParaRPr>
          </a:p>
          <a:p>
            <a:r>
              <a:rPr lang="ar-SA" sz="3600" dirty="0" smtClean="0">
                <a:latin typeface="Arial" pitchFamily="34" charset="0"/>
                <a:cs typeface="Arial" pitchFamily="34" charset="0"/>
              </a:rPr>
              <a:t>( </a:t>
            </a:r>
            <a:r>
              <a:rPr lang="ar-SA" sz="3600" dirty="0" smtClean="0">
                <a:latin typeface="Arial" pitchFamily="34" charset="0"/>
                <a:cs typeface="Arial" pitchFamily="34" charset="0"/>
              </a:rPr>
              <a:t>فيكون مهموساً أو </a:t>
            </a:r>
            <a:r>
              <a:rPr lang="ar-SA" sz="3600" dirty="0" err="1" smtClean="0">
                <a:latin typeface="Arial" pitchFamily="34" charset="0"/>
                <a:cs typeface="Arial" pitchFamily="34" charset="0"/>
              </a:rPr>
              <a:t>مجهوراً</a:t>
            </a:r>
            <a:r>
              <a:rPr lang="ar-SA" sz="3600" dirty="0" smtClean="0">
                <a:latin typeface="Arial" pitchFamily="34" charset="0"/>
                <a:cs typeface="Arial" pitchFamily="34" charset="0"/>
              </a:rPr>
              <a:t> أو لا بالمهموس ولا </a:t>
            </a:r>
            <a:r>
              <a:rPr lang="ar-SA" sz="3600" dirty="0" err="1" smtClean="0">
                <a:latin typeface="Arial" pitchFamily="34" charset="0"/>
                <a:cs typeface="Arial" pitchFamily="34" charset="0"/>
              </a:rPr>
              <a:t>بالمجهور</a:t>
            </a:r>
            <a:r>
              <a:rPr lang="ar-SA" sz="3600" dirty="0" smtClean="0">
                <a:latin typeface="Arial" pitchFamily="34" charset="0"/>
                <a:cs typeface="Arial" pitchFamily="34" charset="0"/>
              </a:rPr>
              <a:t> </a:t>
            </a:r>
            <a:r>
              <a:rPr lang="ar-SA" sz="3600" dirty="0" err="1" smtClean="0">
                <a:latin typeface="Arial" pitchFamily="34" charset="0"/>
                <a:cs typeface="Arial" pitchFamily="34" charset="0"/>
              </a:rPr>
              <a:t>)</a:t>
            </a:r>
            <a:r>
              <a:rPr lang="ar-SA" sz="3600" dirty="0" smtClean="0">
                <a:latin typeface="Arial" pitchFamily="34" charset="0"/>
                <a:cs typeface="Arial" pitchFamily="34" charset="0"/>
              </a:rPr>
              <a:t> </a:t>
            </a:r>
            <a:endParaRPr lang="ar-SA" sz="3600" dirty="0" smtClean="0">
              <a:latin typeface="Arial" pitchFamily="34" charset="0"/>
              <a:cs typeface="Arial" pitchFamily="34" charset="0"/>
            </a:endParaRPr>
          </a:p>
          <a:p>
            <a:r>
              <a:rPr lang="ar-SA" sz="3600" dirty="0" smtClean="0">
                <a:latin typeface="Arial" pitchFamily="34" charset="0"/>
                <a:cs typeface="Arial" pitchFamily="34" charset="0"/>
              </a:rPr>
              <a:t>مما </a:t>
            </a:r>
            <a:r>
              <a:rPr lang="ar-SA" sz="3600" dirty="0" smtClean="0">
                <a:latin typeface="Arial" pitchFamily="34" charset="0"/>
                <a:cs typeface="Arial" pitchFamily="34" charset="0"/>
              </a:rPr>
              <a:t>يؤدي إلى سماع انفجار أو </a:t>
            </a:r>
            <a:r>
              <a:rPr lang="ar-SA" sz="3600" dirty="0" err="1" smtClean="0">
                <a:latin typeface="Arial" pitchFamily="34" charset="0"/>
                <a:cs typeface="Arial" pitchFamily="34" charset="0"/>
              </a:rPr>
              <a:t>احتكاك .</a:t>
            </a:r>
            <a:r>
              <a:rPr lang="ar-SA" sz="3600" dirty="0" smtClean="0">
                <a:latin typeface="Arial" pitchFamily="34" charset="0"/>
                <a:cs typeface="Arial" pitchFamily="34" charset="0"/>
              </a:rPr>
              <a:t> </a:t>
            </a:r>
            <a:br>
              <a:rPr lang="ar-SA" sz="3600" dirty="0" smtClean="0">
                <a:latin typeface="Arial" pitchFamily="34" charset="0"/>
                <a:cs typeface="Arial" pitchFamily="34" charset="0"/>
              </a:rPr>
            </a:br>
            <a:endParaRPr lang="ar-SA" sz="3600" dirty="0" smtClean="0">
              <a:latin typeface="Arial" pitchFamily="34" charset="0"/>
              <a:cs typeface="Arial" pitchFamily="34" charset="0"/>
            </a:endParaRPr>
          </a:p>
          <a:p>
            <a:r>
              <a:rPr lang="ar-SA" sz="3600" dirty="0" smtClean="0">
                <a:latin typeface="Arial" pitchFamily="34" charset="0"/>
                <a:cs typeface="Arial" pitchFamily="34" charset="0"/>
              </a:rPr>
              <a:t>وعدد </a:t>
            </a:r>
            <a:r>
              <a:rPr lang="ar-SA" sz="3600" dirty="0" smtClean="0">
                <a:latin typeface="Arial" pitchFamily="34" charset="0"/>
                <a:cs typeface="Arial" pitchFamily="34" charset="0"/>
              </a:rPr>
              <a:t>الأصوات العربية الصامتة هو ثمانية وعشرون </a:t>
            </a:r>
            <a:r>
              <a:rPr lang="ar-SA" sz="3600" dirty="0" err="1" smtClean="0">
                <a:latin typeface="Arial" pitchFamily="34" charset="0"/>
                <a:cs typeface="Arial" pitchFamily="34" charset="0"/>
              </a:rPr>
              <a:t>صوتاً </a:t>
            </a:r>
            <a:r>
              <a:rPr lang="ar-SA" sz="3600" dirty="0" smtClean="0">
                <a:latin typeface="Arial" pitchFamily="34" charset="0"/>
                <a:cs typeface="Arial" pitchFamily="34" charset="0"/>
              </a:rPr>
              <a:t>، منها ستة وعشرون صوتاً </a:t>
            </a:r>
            <a:r>
              <a:rPr lang="ar-SA" sz="3600" dirty="0" err="1" smtClean="0">
                <a:latin typeface="Arial" pitchFamily="34" charset="0"/>
                <a:cs typeface="Arial" pitchFamily="34" charset="0"/>
              </a:rPr>
              <a:t>صحيحاً : </a:t>
            </a:r>
            <a:r>
              <a:rPr lang="ar-SA" sz="3600" dirty="0" smtClean="0">
                <a:latin typeface="Arial" pitchFamily="34" charset="0"/>
                <a:cs typeface="Arial" pitchFamily="34" charset="0"/>
              </a:rPr>
              <a:t>( </a:t>
            </a:r>
            <a:r>
              <a:rPr lang="ar-SA" sz="3600" dirty="0" err="1" smtClean="0">
                <a:latin typeface="Arial" pitchFamily="34" charset="0"/>
                <a:cs typeface="Arial" pitchFamily="34" charset="0"/>
              </a:rPr>
              <a:t>أ </a:t>
            </a:r>
            <a:r>
              <a:rPr lang="ar-SA" sz="3600" dirty="0" smtClean="0">
                <a:latin typeface="Arial" pitchFamily="34" charset="0"/>
                <a:cs typeface="Arial" pitchFamily="34" charset="0"/>
              </a:rPr>
              <a:t>، </a:t>
            </a:r>
            <a:r>
              <a:rPr lang="ar-SA" sz="3600" dirty="0" err="1" smtClean="0">
                <a:latin typeface="Arial" pitchFamily="34" charset="0"/>
                <a:cs typeface="Arial" pitchFamily="34" charset="0"/>
              </a:rPr>
              <a:t>ب </a:t>
            </a:r>
            <a:r>
              <a:rPr lang="ar-SA" sz="3600" dirty="0" smtClean="0">
                <a:latin typeface="Arial" pitchFamily="34" charset="0"/>
                <a:cs typeface="Arial" pitchFamily="34" charset="0"/>
              </a:rPr>
              <a:t>، </a:t>
            </a:r>
            <a:r>
              <a:rPr lang="ar-SA" sz="3600" dirty="0" err="1" smtClean="0">
                <a:latin typeface="Arial" pitchFamily="34" charset="0"/>
                <a:cs typeface="Arial" pitchFamily="34" charset="0"/>
              </a:rPr>
              <a:t>ت </a:t>
            </a:r>
            <a:r>
              <a:rPr lang="ar-SA" sz="3600" dirty="0" smtClean="0">
                <a:latin typeface="Arial" pitchFamily="34" charset="0"/>
                <a:cs typeface="Arial" pitchFamily="34" charset="0"/>
              </a:rPr>
              <a:t>، </a:t>
            </a:r>
            <a:r>
              <a:rPr lang="ar-SA" sz="3600" dirty="0" err="1" smtClean="0">
                <a:latin typeface="Arial" pitchFamily="34" charset="0"/>
                <a:cs typeface="Arial" pitchFamily="34" charset="0"/>
              </a:rPr>
              <a:t>ث </a:t>
            </a:r>
            <a:r>
              <a:rPr lang="ar-SA" sz="3600" dirty="0" smtClean="0">
                <a:latin typeface="Arial" pitchFamily="34" charset="0"/>
                <a:cs typeface="Arial" pitchFamily="34" charset="0"/>
              </a:rPr>
              <a:t>، </a:t>
            </a:r>
            <a:r>
              <a:rPr lang="ar-SA" sz="3600" dirty="0" err="1" smtClean="0">
                <a:latin typeface="Arial" pitchFamily="34" charset="0"/>
                <a:cs typeface="Arial" pitchFamily="34" charset="0"/>
              </a:rPr>
              <a:t>ج </a:t>
            </a:r>
            <a:r>
              <a:rPr lang="ar-SA" sz="3600" dirty="0" smtClean="0">
                <a:latin typeface="Arial" pitchFamily="34" charset="0"/>
                <a:cs typeface="Arial" pitchFamily="34" charset="0"/>
              </a:rPr>
              <a:t>، </a:t>
            </a:r>
            <a:r>
              <a:rPr lang="ar-SA" sz="3600" dirty="0" err="1" smtClean="0">
                <a:latin typeface="Arial" pitchFamily="34" charset="0"/>
                <a:cs typeface="Arial" pitchFamily="34" charset="0"/>
              </a:rPr>
              <a:t>ح </a:t>
            </a:r>
            <a:r>
              <a:rPr lang="ar-SA" sz="3600" dirty="0" smtClean="0">
                <a:latin typeface="Arial" pitchFamily="34" charset="0"/>
                <a:cs typeface="Arial" pitchFamily="34" charset="0"/>
              </a:rPr>
              <a:t>، </a:t>
            </a:r>
            <a:r>
              <a:rPr lang="ar-SA" sz="3600" dirty="0" err="1" smtClean="0">
                <a:latin typeface="Arial" pitchFamily="34" charset="0"/>
                <a:cs typeface="Arial" pitchFamily="34" charset="0"/>
              </a:rPr>
              <a:t>خ </a:t>
            </a:r>
            <a:r>
              <a:rPr lang="ar-SA" sz="3600" dirty="0" smtClean="0">
                <a:latin typeface="Arial" pitchFamily="34" charset="0"/>
                <a:cs typeface="Arial" pitchFamily="34" charset="0"/>
              </a:rPr>
              <a:t>، </a:t>
            </a:r>
            <a:r>
              <a:rPr lang="ar-SA" sz="3600" dirty="0" err="1" smtClean="0">
                <a:latin typeface="Arial" pitchFamily="34" charset="0"/>
                <a:cs typeface="Arial" pitchFamily="34" charset="0"/>
              </a:rPr>
              <a:t>د ،ذ </a:t>
            </a:r>
            <a:r>
              <a:rPr lang="ar-SA" sz="3600" dirty="0" smtClean="0">
                <a:latin typeface="Arial" pitchFamily="34" charset="0"/>
                <a:cs typeface="Arial" pitchFamily="34" charset="0"/>
              </a:rPr>
              <a:t>، </a:t>
            </a:r>
            <a:r>
              <a:rPr lang="ar-SA" sz="3600" dirty="0" err="1" smtClean="0">
                <a:latin typeface="Arial" pitchFamily="34" charset="0"/>
                <a:cs typeface="Arial" pitchFamily="34" charset="0"/>
              </a:rPr>
              <a:t>ر </a:t>
            </a:r>
            <a:r>
              <a:rPr lang="ar-SA" sz="3600" dirty="0" smtClean="0">
                <a:latin typeface="Arial" pitchFamily="34" charset="0"/>
                <a:cs typeface="Arial" pitchFamily="34" charset="0"/>
              </a:rPr>
              <a:t>، </a:t>
            </a:r>
            <a:r>
              <a:rPr lang="ar-SA" sz="3600" dirty="0" err="1" smtClean="0">
                <a:latin typeface="Arial" pitchFamily="34" charset="0"/>
                <a:cs typeface="Arial" pitchFamily="34" charset="0"/>
              </a:rPr>
              <a:t>ز </a:t>
            </a:r>
            <a:r>
              <a:rPr lang="ar-SA" sz="3600" dirty="0" smtClean="0">
                <a:latin typeface="Arial" pitchFamily="34" charset="0"/>
                <a:cs typeface="Arial" pitchFamily="34" charset="0"/>
              </a:rPr>
              <a:t>، </a:t>
            </a:r>
            <a:r>
              <a:rPr lang="ar-SA" sz="3600" dirty="0" err="1" smtClean="0">
                <a:latin typeface="Arial" pitchFamily="34" charset="0"/>
                <a:cs typeface="Arial" pitchFamily="34" charset="0"/>
              </a:rPr>
              <a:t>س </a:t>
            </a:r>
            <a:r>
              <a:rPr lang="ar-SA" sz="3600" dirty="0" smtClean="0">
                <a:latin typeface="Arial" pitchFamily="34" charset="0"/>
                <a:cs typeface="Arial" pitchFamily="34" charset="0"/>
              </a:rPr>
              <a:t>، </a:t>
            </a:r>
            <a:r>
              <a:rPr lang="ar-SA" sz="3600" dirty="0" err="1" smtClean="0">
                <a:latin typeface="Arial" pitchFamily="34" charset="0"/>
                <a:cs typeface="Arial" pitchFamily="34" charset="0"/>
              </a:rPr>
              <a:t>ش </a:t>
            </a:r>
            <a:r>
              <a:rPr lang="ar-SA" sz="3600" dirty="0" smtClean="0">
                <a:latin typeface="Arial" pitchFamily="34" charset="0"/>
                <a:cs typeface="Arial" pitchFamily="34" charset="0"/>
              </a:rPr>
              <a:t>، </a:t>
            </a:r>
            <a:r>
              <a:rPr lang="ar-SA" sz="3600" dirty="0" err="1" smtClean="0">
                <a:latin typeface="Arial" pitchFamily="34" charset="0"/>
                <a:cs typeface="Arial" pitchFamily="34" charset="0"/>
              </a:rPr>
              <a:t>ص </a:t>
            </a:r>
            <a:r>
              <a:rPr lang="ar-SA" sz="3600" dirty="0" smtClean="0">
                <a:latin typeface="Arial" pitchFamily="34" charset="0"/>
                <a:cs typeface="Arial" pitchFamily="34" charset="0"/>
              </a:rPr>
              <a:t>، </a:t>
            </a:r>
            <a:r>
              <a:rPr lang="ar-SA" sz="3600" dirty="0" err="1" smtClean="0">
                <a:latin typeface="Arial" pitchFamily="34" charset="0"/>
                <a:cs typeface="Arial" pitchFamily="34" charset="0"/>
              </a:rPr>
              <a:t>ض </a:t>
            </a:r>
            <a:r>
              <a:rPr lang="ar-SA" sz="3600" dirty="0" smtClean="0">
                <a:latin typeface="Arial" pitchFamily="34" charset="0"/>
                <a:cs typeface="Arial" pitchFamily="34" charset="0"/>
              </a:rPr>
              <a:t>، </a:t>
            </a:r>
            <a:r>
              <a:rPr lang="ar-SA" sz="3600" dirty="0" err="1" smtClean="0">
                <a:latin typeface="Arial" pitchFamily="34" charset="0"/>
                <a:cs typeface="Arial" pitchFamily="34" charset="0"/>
              </a:rPr>
              <a:t>ط </a:t>
            </a:r>
            <a:r>
              <a:rPr lang="ar-SA" sz="3600" dirty="0" smtClean="0">
                <a:latin typeface="Arial" pitchFamily="34" charset="0"/>
                <a:cs typeface="Arial" pitchFamily="34" charset="0"/>
              </a:rPr>
              <a:t>، </a:t>
            </a:r>
            <a:r>
              <a:rPr lang="ar-SA" sz="3600" dirty="0" err="1" smtClean="0">
                <a:latin typeface="Arial" pitchFamily="34" charset="0"/>
                <a:cs typeface="Arial" pitchFamily="34" charset="0"/>
              </a:rPr>
              <a:t>ظ </a:t>
            </a:r>
            <a:r>
              <a:rPr lang="ar-SA" sz="3600" dirty="0" smtClean="0">
                <a:latin typeface="Arial" pitchFamily="34" charset="0"/>
                <a:cs typeface="Arial" pitchFamily="34" charset="0"/>
              </a:rPr>
              <a:t>، </a:t>
            </a:r>
            <a:r>
              <a:rPr lang="ar-SA" sz="3600" dirty="0" err="1" smtClean="0">
                <a:latin typeface="Arial" pitchFamily="34" charset="0"/>
                <a:cs typeface="Arial" pitchFamily="34" charset="0"/>
              </a:rPr>
              <a:t>ع </a:t>
            </a:r>
            <a:r>
              <a:rPr lang="ar-SA" sz="3600" dirty="0" smtClean="0">
                <a:latin typeface="Arial" pitchFamily="34" charset="0"/>
                <a:cs typeface="Arial" pitchFamily="34" charset="0"/>
              </a:rPr>
              <a:t>، </a:t>
            </a:r>
            <a:r>
              <a:rPr lang="ar-SA" sz="3600" dirty="0" err="1" smtClean="0">
                <a:latin typeface="Arial" pitchFamily="34" charset="0"/>
                <a:cs typeface="Arial" pitchFamily="34" charset="0"/>
              </a:rPr>
              <a:t>غ </a:t>
            </a:r>
            <a:r>
              <a:rPr lang="ar-SA" sz="3600" dirty="0" smtClean="0">
                <a:latin typeface="Arial" pitchFamily="34" charset="0"/>
                <a:cs typeface="Arial" pitchFamily="34" charset="0"/>
              </a:rPr>
              <a:t>، </a:t>
            </a:r>
            <a:r>
              <a:rPr lang="ar-SA" sz="3600" dirty="0" err="1" smtClean="0">
                <a:latin typeface="Arial" pitchFamily="34" charset="0"/>
                <a:cs typeface="Arial" pitchFamily="34" charset="0"/>
              </a:rPr>
              <a:t>ف </a:t>
            </a:r>
            <a:r>
              <a:rPr lang="ar-SA" sz="3600" dirty="0" smtClean="0">
                <a:latin typeface="Arial" pitchFamily="34" charset="0"/>
                <a:cs typeface="Arial" pitchFamily="34" charset="0"/>
              </a:rPr>
              <a:t>، </a:t>
            </a:r>
            <a:r>
              <a:rPr lang="ar-SA" sz="3600" dirty="0" err="1" smtClean="0">
                <a:latin typeface="Arial" pitchFamily="34" charset="0"/>
                <a:cs typeface="Arial" pitchFamily="34" charset="0"/>
              </a:rPr>
              <a:t>ق </a:t>
            </a:r>
            <a:r>
              <a:rPr lang="ar-SA" sz="3600" dirty="0" smtClean="0">
                <a:latin typeface="Arial" pitchFamily="34" charset="0"/>
                <a:cs typeface="Arial" pitchFamily="34" charset="0"/>
              </a:rPr>
              <a:t>، </a:t>
            </a:r>
            <a:r>
              <a:rPr lang="ar-SA" sz="3600" dirty="0" err="1" smtClean="0">
                <a:latin typeface="Arial" pitchFamily="34" charset="0"/>
                <a:cs typeface="Arial" pitchFamily="34" charset="0"/>
              </a:rPr>
              <a:t>ك </a:t>
            </a:r>
            <a:r>
              <a:rPr lang="ar-SA" sz="3600" dirty="0" smtClean="0">
                <a:latin typeface="Arial" pitchFamily="34" charset="0"/>
                <a:cs typeface="Arial" pitchFamily="34" charset="0"/>
              </a:rPr>
              <a:t>، </a:t>
            </a:r>
            <a:r>
              <a:rPr lang="ar-SA" sz="3600" dirty="0" err="1" smtClean="0">
                <a:latin typeface="Arial" pitchFamily="34" charset="0"/>
                <a:cs typeface="Arial" pitchFamily="34" charset="0"/>
              </a:rPr>
              <a:t>ل </a:t>
            </a:r>
            <a:r>
              <a:rPr lang="ar-SA" sz="3600" dirty="0" smtClean="0">
                <a:latin typeface="Arial" pitchFamily="34" charset="0"/>
                <a:cs typeface="Arial" pitchFamily="34" charset="0"/>
              </a:rPr>
              <a:t>، </a:t>
            </a:r>
            <a:r>
              <a:rPr lang="ar-SA" sz="3600" dirty="0" err="1" smtClean="0">
                <a:latin typeface="Arial" pitchFamily="34" charset="0"/>
                <a:cs typeface="Arial" pitchFamily="34" charset="0"/>
              </a:rPr>
              <a:t>م </a:t>
            </a:r>
            <a:r>
              <a:rPr lang="ar-SA" sz="3600" dirty="0" smtClean="0">
                <a:latin typeface="Arial" pitchFamily="34" charset="0"/>
                <a:cs typeface="Arial" pitchFamily="34" charset="0"/>
              </a:rPr>
              <a:t>، </a:t>
            </a:r>
            <a:r>
              <a:rPr lang="ar-SA" sz="3600" dirty="0" err="1" smtClean="0">
                <a:latin typeface="Arial" pitchFamily="34" charset="0"/>
                <a:cs typeface="Arial" pitchFamily="34" charset="0"/>
              </a:rPr>
              <a:t>ن </a:t>
            </a:r>
            <a:r>
              <a:rPr lang="ar-SA" sz="3600" dirty="0" smtClean="0">
                <a:latin typeface="Arial" pitchFamily="34" charset="0"/>
                <a:cs typeface="Arial" pitchFamily="34" charset="0"/>
              </a:rPr>
              <a:t>، </a:t>
            </a:r>
            <a:r>
              <a:rPr lang="ar-SA" sz="3600" dirty="0" err="1" smtClean="0">
                <a:latin typeface="Arial" pitchFamily="34" charset="0"/>
                <a:cs typeface="Arial" pitchFamily="34" charset="0"/>
              </a:rPr>
              <a:t>هـ )</a:t>
            </a:r>
            <a:r>
              <a:rPr lang="ar-SA" sz="3600" dirty="0" smtClean="0">
                <a:latin typeface="Arial" pitchFamily="34" charset="0"/>
                <a:cs typeface="Arial" pitchFamily="34" charset="0"/>
              </a:rPr>
              <a:t> </a:t>
            </a:r>
            <a:endParaRPr lang="ar-SA" sz="3600" dirty="0" smtClean="0">
              <a:latin typeface="Arial" pitchFamily="34" charset="0"/>
              <a:cs typeface="Arial" pitchFamily="34" charset="0"/>
            </a:endParaRPr>
          </a:p>
          <a:p>
            <a:r>
              <a:rPr lang="ar-SA" sz="3600" dirty="0" smtClean="0">
                <a:latin typeface="Arial" pitchFamily="34" charset="0"/>
                <a:cs typeface="Arial" pitchFamily="34" charset="0"/>
              </a:rPr>
              <a:t>وصوتان </a:t>
            </a:r>
            <a:r>
              <a:rPr lang="ar-SA" sz="3600" dirty="0" smtClean="0">
                <a:latin typeface="Arial" pitchFamily="34" charset="0"/>
                <a:cs typeface="Arial" pitchFamily="34" charset="0"/>
              </a:rPr>
              <a:t>شبيهان بالصحيحة وهما الواو </a:t>
            </a:r>
            <a:r>
              <a:rPr lang="ar-SA" sz="3600" dirty="0" err="1" smtClean="0">
                <a:latin typeface="Arial" pitchFamily="34" charset="0"/>
                <a:cs typeface="Arial" pitchFamily="34" charset="0"/>
              </a:rPr>
              <a:t>والياء </a:t>
            </a:r>
            <a:r>
              <a:rPr lang="ar-SA" sz="3600" dirty="0" smtClean="0">
                <a:latin typeface="Arial" pitchFamily="34" charset="0"/>
                <a:cs typeface="Arial" pitchFamily="34" charset="0"/>
              </a:rPr>
              <a:t>( محركين </a:t>
            </a:r>
            <a:r>
              <a:rPr lang="ar-SA" sz="3600" dirty="0" err="1" smtClean="0">
                <a:latin typeface="Arial" pitchFamily="34" charset="0"/>
                <a:cs typeface="Arial" pitchFamily="34" charset="0"/>
              </a:rPr>
              <a:t>وساكنين </a:t>
            </a:r>
            <a:r>
              <a:rPr lang="ar-SA" sz="3600" dirty="0" smtClean="0">
                <a:latin typeface="Arial" pitchFamily="34" charset="0"/>
                <a:cs typeface="Arial" pitchFamily="34" charset="0"/>
              </a:rPr>
              <a:t>) </a:t>
            </a:r>
            <a:r>
              <a:rPr lang="ar-SA" sz="3600" dirty="0" err="1" smtClean="0">
                <a:latin typeface="Arial" pitchFamily="34" charset="0"/>
                <a:cs typeface="Arial" pitchFamily="34" charset="0"/>
              </a:rPr>
              <a:t>نحو </a:t>
            </a:r>
            <a:r>
              <a:rPr lang="ar-SA" sz="3600" dirty="0" smtClean="0">
                <a:latin typeface="Arial" pitchFamily="34" charset="0"/>
                <a:cs typeface="Arial" pitchFamily="34" charset="0"/>
              </a:rPr>
              <a:t>: </a:t>
            </a:r>
            <a:r>
              <a:rPr lang="ar-SA" sz="3600" dirty="0" err="1" smtClean="0">
                <a:latin typeface="Arial" pitchFamily="34" charset="0"/>
                <a:cs typeface="Arial" pitchFamily="34" charset="0"/>
              </a:rPr>
              <a:t>وَلد </a:t>
            </a:r>
            <a:r>
              <a:rPr lang="ar-SA" sz="3600" dirty="0" smtClean="0">
                <a:latin typeface="Arial" pitchFamily="34" charset="0"/>
                <a:cs typeface="Arial" pitchFamily="34" charset="0"/>
              </a:rPr>
              <a:t>، </a:t>
            </a:r>
            <a:r>
              <a:rPr lang="ar-SA" sz="3600" dirty="0" err="1" smtClean="0">
                <a:latin typeface="Arial" pitchFamily="34" charset="0"/>
                <a:cs typeface="Arial" pitchFamily="34" charset="0"/>
              </a:rPr>
              <a:t>يرْكض </a:t>
            </a:r>
            <a:r>
              <a:rPr lang="ar-SA" sz="3600" dirty="0" smtClean="0">
                <a:latin typeface="Arial" pitchFamily="34" charset="0"/>
                <a:cs typeface="Arial" pitchFamily="34" charset="0"/>
              </a:rPr>
              <a:t>، </a:t>
            </a:r>
            <a:r>
              <a:rPr lang="ar-SA" sz="3600" dirty="0" err="1" smtClean="0">
                <a:latin typeface="Arial" pitchFamily="34" charset="0"/>
                <a:cs typeface="Arial" pitchFamily="34" charset="0"/>
              </a:rPr>
              <a:t>بيْت .</a:t>
            </a:r>
            <a:r>
              <a:rPr lang="ar-SA" dirty="0" smtClean="0"/>
              <a:t/>
            </a:r>
            <a:br>
              <a:rPr lang="ar-SA" dirty="0" smtClean="0"/>
            </a:br>
            <a:r>
              <a:rPr lang="ar-SA" dirty="0" smtClean="0"/>
              <a:t/>
            </a:r>
            <a:br>
              <a:rPr lang="ar-SA" dirty="0" smtClean="0"/>
            </a:br>
            <a:endParaRPr lang="ar-S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فر">
  <a:themeElements>
    <a:clrScheme name="واف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واف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واف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79</TotalTime>
  <Words>187</Words>
  <Application>Microsoft Office PowerPoint</Application>
  <PresentationFormat>عرض على الشاشة (3:4)‏</PresentationFormat>
  <Paragraphs>40</Paragraphs>
  <Slides>11</Slides>
  <Notes>0</Notes>
  <HiddenSlides>0</HiddenSlides>
  <MMClips>0</MMClips>
  <ScaleCrop>false</ScaleCrop>
  <HeadingPairs>
    <vt:vector size="4" baseType="variant">
      <vt:variant>
        <vt:lpstr>سمة</vt:lpstr>
      </vt:variant>
      <vt:variant>
        <vt:i4>1</vt:i4>
      </vt:variant>
      <vt:variant>
        <vt:lpstr>عناوين الشرائح</vt:lpstr>
      </vt:variant>
      <vt:variant>
        <vt:i4>11</vt:i4>
      </vt:variant>
    </vt:vector>
  </HeadingPairs>
  <TitlesOfParts>
    <vt:vector size="12" baseType="lpstr">
      <vt:lpstr>وافر</vt:lpstr>
      <vt:lpstr>الشريحة 1</vt:lpstr>
      <vt:lpstr>الشريحة 2</vt:lpstr>
      <vt:lpstr>الشريحة 3</vt:lpstr>
      <vt:lpstr>الشريحة 4</vt:lpstr>
      <vt:lpstr>قسم علماء اللغة المحدثون الأصوات إلى ثلاثة أقسام :</vt:lpstr>
      <vt:lpstr>الشريحة 6</vt:lpstr>
      <vt:lpstr>الشريحة 7</vt:lpstr>
      <vt:lpstr>الشريحة 8</vt:lpstr>
      <vt:lpstr>الصوت الصامت</vt:lpstr>
      <vt:lpstr>اصوات صائته</vt:lpstr>
      <vt:lpstr>الشريحة 11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nony</dc:creator>
  <cp:lastModifiedBy>nony</cp:lastModifiedBy>
  <cp:revision>1</cp:revision>
  <dcterms:created xsi:type="dcterms:W3CDTF">2012-06-16T17:08:46Z</dcterms:created>
  <dcterms:modified xsi:type="dcterms:W3CDTF">2012-06-16T18:28:32Z</dcterms:modified>
</cp:coreProperties>
</file>