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256" r:id="rId2"/>
    <p:sldId id="257" r:id="rId3"/>
    <p:sldId id="258" r:id="rId4"/>
    <p:sldId id="261" r:id="rId5"/>
    <p:sldId id="259" r:id="rId6"/>
    <p:sldId id="260"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p:scale>
          <a:sx n="76" d="100"/>
          <a:sy n="76" d="100"/>
        </p:scale>
        <p:origin x="-1206" y="1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1">
        <a:schemeClr val="bg1"/>
      </p:bgRef>
    </p:bg>
    <p:spTree>
      <p:nvGrpSpPr>
        <p:cNvPr id="1" name=""/>
        <p:cNvGrpSpPr/>
        <p:nvPr/>
      </p:nvGrpSpPr>
      <p:grpSpPr>
        <a:xfrm>
          <a:off x="0" y="0"/>
          <a:ext cx="0" cy="0"/>
          <a:chOff x="0" y="0"/>
          <a:chExt cx="0" cy="0"/>
        </a:xfrm>
      </p:grpSpPr>
      <p:sp>
        <p:nvSpPr>
          <p:cNvPr id="8" name="عنوان 7"/>
          <p:cNvSpPr>
            <a:spLocks noGrp="1"/>
          </p:cNvSpPr>
          <p:nvPr>
            <p:ph type="ctrTitle"/>
          </p:nvPr>
        </p:nvSpPr>
        <p:spPr>
          <a:xfrm>
            <a:off x="2286000" y="3124200"/>
            <a:ext cx="6172200" cy="1894362"/>
          </a:xfrm>
        </p:spPr>
        <p:txBody>
          <a:bodyPr/>
          <a:lstStyle>
            <a:lvl1pPr>
              <a:defRPr b="1"/>
            </a:lvl1pPr>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bwMode="auto">
          <a:xfrm rot="5400000">
            <a:off x="7764621" y="1174097"/>
            <a:ext cx="2286000" cy="381000"/>
          </a:xfrm>
        </p:spPr>
        <p:txBody>
          <a:bodyPr/>
          <a:lstStyle/>
          <a:p>
            <a:fld id="{92D9D23D-53AA-481A-AFBC-501270DA4499}" type="datetimeFigureOut">
              <a:rPr lang="ar-SA" smtClean="0"/>
              <a:pPr/>
              <a:t>26/03/34</a:t>
            </a:fld>
            <a:endParaRPr lang="ar-SA"/>
          </a:p>
        </p:txBody>
      </p:sp>
      <p:sp>
        <p:nvSpPr>
          <p:cNvPr id="17" name="عنصر نائب للتذييل 16"/>
          <p:cNvSpPr>
            <a:spLocks noGrp="1"/>
          </p:cNvSpPr>
          <p:nvPr>
            <p:ph type="ftr" sz="quarter" idx="11"/>
          </p:nvPr>
        </p:nvSpPr>
        <p:spPr bwMode="auto">
          <a:xfrm rot="5400000">
            <a:off x="7077269" y="4181669"/>
            <a:ext cx="3657600" cy="384048"/>
          </a:xfrm>
        </p:spPr>
        <p:txBody>
          <a:bodyPr/>
          <a:lstStyle/>
          <a:p>
            <a:endParaRPr lang="ar-SA"/>
          </a:p>
        </p:txBody>
      </p:sp>
      <p:sp>
        <p:nvSpPr>
          <p:cNvPr id="10" name="مستطيل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مستطيل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مستطيل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مستطيل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رابط مستقيم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رابط مستقيم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رابط مستقيم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رابط مستقيم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رابط مستقيم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رابط مستقيم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مستطيل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شكل بيضاوي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شكل بيضاوي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شكل بيضاوي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شكل بيضاوي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شكل بيضاوي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عنصر نائب لرقم الشريحة 28"/>
          <p:cNvSpPr>
            <a:spLocks noGrp="1"/>
          </p:cNvSpPr>
          <p:nvPr>
            <p:ph type="sldNum" sz="quarter" idx="12"/>
          </p:nvPr>
        </p:nvSpPr>
        <p:spPr bwMode="auto">
          <a:xfrm>
            <a:off x="1325544" y="4928702"/>
            <a:ext cx="609600" cy="517524"/>
          </a:xfrm>
        </p:spPr>
        <p:txBody>
          <a:bodyPr/>
          <a:lstStyle/>
          <a:p>
            <a:fld id="{2AC466D3-95B3-4F79-8912-F27388BEDA55}" type="slidenum">
              <a:rPr lang="ar-SA" smtClean="0"/>
              <a:pPr/>
              <a:t>‹#›</a:t>
            </a:fld>
            <a:endParaRPr lang="ar-SA"/>
          </a:p>
        </p:txBody>
      </p:sp>
    </p:spTree>
  </p:cSld>
  <p:clrMapOvr>
    <a:overrideClrMapping bg1="lt1" tx1="dk1" bg2="lt2" tx2="dk2" accent1="accent1" accent2="accent2" accent3="accent3" accent4="accent4" accent5="accent5" accent6="accent6" hlink="hlink" folHlink="folHlink"/>
  </p:clrMapOvr>
  <p:transition>
    <p:wipe dir="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92D9D23D-53AA-481A-AFBC-501270DA4499}" type="datetimeFigureOut">
              <a:rPr lang="ar-SA" smtClean="0"/>
              <a:pPr/>
              <a:t>26/03/34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2AC466D3-95B3-4F79-8912-F27388BEDA55}" type="slidenum">
              <a:rPr lang="ar-SA" smtClean="0"/>
              <a:pPr/>
              <a:t>‹#›</a:t>
            </a:fld>
            <a:endParaRPr lang="ar-SA"/>
          </a:p>
        </p:txBody>
      </p:sp>
    </p:spTree>
  </p:cSld>
  <p:clrMapOvr>
    <a:masterClrMapping/>
  </p:clrMapOvr>
  <p:transition>
    <p:wipe dir="r"/>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9"/>
            <a:ext cx="16764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92D9D23D-53AA-481A-AFBC-501270DA4499}" type="datetimeFigureOut">
              <a:rPr lang="ar-SA" smtClean="0"/>
              <a:pPr/>
              <a:t>26/03/34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2AC466D3-95B3-4F79-8912-F27388BEDA55}" type="slidenum">
              <a:rPr lang="ar-SA" smtClean="0"/>
              <a:pPr/>
              <a:t>‹#›</a:t>
            </a:fld>
            <a:endParaRPr lang="ar-SA"/>
          </a:p>
        </p:txBody>
      </p:sp>
    </p:spTree>
  </p:cSld>
  <p:clrMapOvr>
    <a:masterClrMapping/>
  </p:clrMapOvr>
  <p:transition>
    <p:wipe dir="r"/>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8" name="عنصر نائب للمحتوى 7"/>
          <p:cNvSpPr>
            <a:spLocks noGrp="1"/>
          </p:cNvSpPr>
          <p:nvPr>
            <p:ph sz="quarter" idx="1"/>
          </p:nvPr>
        </p:nvSpPr>
        <p:spPr>
          <a:xfrm>
            <a:off x="457200" y="1600200"/>
            <a:ext cx="7467600" cy="4873752"/>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4"/>
          </p:nvPr>
        </p:nvSpPr>
        <p:spPr/>
        <p:txBody>
          <a:bodyPr rtlCol="0"/>
          <a:lstStyle/>
          <a:p>
            <a:fld id="{92D9D23D-53AA-481A-AFBC-501270DA4499}" type="datetimeFigureOut">
              <a:rPr lang="ar-SA" smtClean="0"/>
              <a:pPr/>
              <a:t>26/03/34</a:t>
            </a:fld>
            <a:endParaRPr lang="ar-SA"/>
          </a:p>
        </p:txBody>
      </p:sp>
      <p:sp>
        <p:nvSpPr>
          <p:cNvPr id="9" name="عنصر نائب لرقم الشريحة 8"/>
          <p:cNvSpPr>
            <a:spLocks noGrp="1"/>
          </p:cNvSpPr>
          <p:nvPr>
            <p:ph type="sldNum" sz="quarter" idx="15"/>
          </p:nvPr>
        </p:nvSpPr>
        <p:spPr/>
        <p:txBody>
          <a:bodyPr rtlCol="0"/>
          <a:lstStyle/>
          <a:p>
            <a:fld id="{2AC466D3-95B3-4F79-8912-F27388BEDA55}" type="slidenum">
              <a:rPr lang="ar-SA" smtClean="0"/>
              <a:pPr/>
              <a:t>‹#›</a:t>
            </a:fld>
            <a:endParaRPr lang="ar-SA"/>
          </a:p>
        </p:txBody>
      </p:sp>
      <p:sp>
        <p:nvSpPr>
          <p:cNvPr id="10" name="عنصر نائب للتذييل 9"/>
          <p:cNvSpPr>
            <a:spLocks noGrp="1"/>
          </p:cNvSpPr>
          <p:nvPr>
            <p:ph type="ftr" sz="quarter" idx="16"/>
          </p:nvPr>
        </p:nvSpPr>
        <p:spPr/>
        <p:txBody>
          <a:bodyPr rtlCol="0"/>
          <a:lstStyle/>
          <a:p>
            <a:endParaRPr lang="ar-SA"/>
          </a:p>
        </p:txBody>
      </p:sp>
    </p:spTree>
  </p:cSld>
  <p:clrMapOvr>
    <a:masterClrMapping/>
  </p:clrMapOvr>
  <p:transition>
    <p:wipe dir="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1">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2286000" y="2895600"/>
            <a:ext cx="6172200" cy="2053590"/>
          </a:xfrm>
        </p:spPr>
        <p:txBody>
          <a:bodyPr/>
          <a:lstStyle>
            <a:lvl1pPr algn="l">
              <a:buNone/>
              <a:defRPr sz="3000" b="1" cap="sm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bwMode="auto">
          <a:xfrm rot="5400000">
            <a:off x="7763256" y="1170432"/>
            <a:ext cx="2286000" cy="381000"/>
          </a:xfrm>
        </p:spPr>
        <p:txBody>
          <a:bodyPr/>
          <a:lstStyle/>
          <a:p>
            <a:fld id="{92D9D23D-53AA-481A-AFBC-501270DA4499}" type="datetimeFigureOut">
              <a:rPr lang="ar-SA" smtClean="0"/>
              <a:pPr/>
              <a:t>26/03/34</a:t>
            </a:fld>
            <a:endParaRPr lang="ar-SA"/>
          </a:p>
        </p:txBody>
      </p:sp>
      <p:sp>
        <p:nvSpPr>
          <p:cNvPr id="5" name="عنصر نائب للتذييل 4"/>
          <p:cNvSpPr>
            <a:spLocks noGrp="1"/>
          </p:cNvSpPr>
          <p:nvPr>
            <p:ph type="ftr" sz="quarter" idx="11"/>
          </p:nvPr>
        </p:nvSpPr>
        <p:spPr bwMode="auto">
          <a:xfrm rot="5400000">
            <a:off x="7077456" y="4178808"/>
            <a:ext cx="3657600" cy="384048"/>
          </a:xfrm>
        </p:spPr>
        <p:txBody>
          <a:bodyPr/>
          <a:lstStyle/>
          <a:p>
            <a:endParaRPr lang="ar-SA"/>
          </a:p>
        </p:txBody>
      </p:sp>
      <p:sp>
        <p:nvSpPr>
          <p:cNvPr id="9" name="مستطيل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مستطيل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مستطيل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مستطيل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رابط مستقيم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رابط مستقيم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رابط مستقيم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رابط مستقيم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رابط مستقيم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مستطيل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شكل بيضاوي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شكل بيضاوي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شكل بيضاوي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شكل بيضاوي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شكل بيضاوي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رابط مستقيم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عنصر نائب لرقم الشريحة 5"/>
          <p:cNvSpPr>
            <a:spLocks noGrp="1"/>
          </p:cNvSpPr>
          <p:nvPr>
            <p:ph type="sldNum" sz="quarter" idx="12"/>
          </p:nvPr>
        </p:nvSpPr>
        <p:spPr bwMode="auto">
          <a:xfrm>
            <a:off x="1340616" y="4928702"/>
            <a:ext cx="609600" cy="517524"/>
          </a:xfrm>
        </p:spPr>
        <p:txBody>
          <a:bodyPr/>
          <a:lstStyle/>
          <a:p>
            <a:fld id="{2AC466D3-95B3-4F79-8912-F27388BEDA55}" type="slidenum">
              <a:rPr lang="ar-SA" smtClean="0"/>
              <a:pPr/>
              <a:t>‹#›</a:t>
            </a:fld>
            <a:endParaRPr lang="ar-SA"/>
          </a:p>
        </p:txBody>
      </p:sp>
    </p:spTree>
  </p:cSld>
  <p:clrMapOvr>
    <a:overrideClrMapping bg1="dk1" tx1="lt1" bg2="dk2" tx2="lt2" accent1="accent1" accent2="accent2" accent3="accent3" accent4="accent4" accent5="accent5" accent6="accent6" hlink="hlink" folHlink="folHlink"/>
  </p:clrMapOvr>
  <p:transition>
    <p:wipe dir="r"/>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p>
            <a:fld id="{92D9D23D-53AA-481A-AFBC-501270DA4499}" type="datetimeFigureOut">
              <a:rPr lang="ar-SA" smtClean="0"/>
              <a:pPr/>
              <a:t>26/03/34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2AC466D3-95B3-4F79-8912-F27388BEDA55}" type="slidenum">
              <a:rPr lang="ar-SA" smtClean="0"/>
              <a:pPr/>
              <a:t>‹#›</a:t>
            </a:fld>
            <a:endParaRPr lang="ar-SA"/>
          </a:p>
        </p:txBody>
      </p:sp>
      <p:sp>
        <p:nvSpPr>
          <p:cNvPr id="9" name="عنصر نائب للمحتوى 8"/>
          <p:cNvSpPr>
            <a:spLocks noGrp="1"/>
          </p:cNvSpPr>
          <p:nvPr>
            <p:ph sz="quarter" idx="1"/>
          </p:nvPr>
        </p:nvSpPr>
        <p:spPr>
          <a:xfrm>
            <a:off x="457200" y="1600200"/>
            <a:ext cx="36576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1" name="عنصر نائب للمحتوى 10"/>
          <p:cNvSpPr>
            <a:spLocks noGrp="1"/>
          </p:cNvSpPr>
          <p:nvPr>
            <p:ph sz="quarter" idx="2"/>
          </p:nvPr>
        </p:nvSpPr>
        <p:spPr>
          <a:xfrm>
            <a:off x="4270248" y="1600200"/>
            <a:ext cx="36576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transition>
    <p:wipe dir="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7543800" cy="1143000"/>
          </a:xfrm>
        </p:spPr>
        <p:txBody>
          <a:bodyPr anchor="b"/>
          <a:lstStyle>
            <a:lvl1pPr>
              <a:defRPr/>
            </a:lvl1pPr>
          </a:lstStyle>
          <a:p>
            <a:r>
              <a:rPr kumimoji="0" lang="ar-SA" smtClean="0"/>
              <a:t>انقر لتحرير نمط العنوان الرئيسي</a:t>
            </a:r>
            <a:endParaRPr kumimoji="0" lang="en-US"/>
          </a:p>
        </p:txBody>
      </p:sp>
      <p:sp>
        <p:nvSpPr>
          <p:cNvPr id="7" name="عنصر نائب للتاريخ 6"/>
          <p:cNvSpPr>
            <a:spLocks noGrp="1"/>
          </p:cNvSpPr>
          <p:nvPr>
            <p:ph type="dt" sz="half" idx="10"/>
          </p:nvPr>
        </p:nvSpPr>
        <p:spPr/>
        <p:txBody>
          <a:bodyPr/>
          <a:lstStyle/>
          <a:p>
            <a:fld id="{92D9D23D-53AA-481A-AFBC-501270DA4499}" type="datetimeFigureOut">
              <a:rPr lang="ar-SA" smtClean="0"/>
              <a:pPr/>
              <a:t>26/03/34</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2AC466D3-95B3-4F79-8912-F27388BEDA55}" type="slidenum">
              <a:rPr lang="ar-SA" smtClean="0"/>
              <a:pPr/>
              <a:t>‹#›</a:t>
            </a:fld>
            <a:endParaRPr lang="ar-SA"/>
          </a:p>
        </p:txBody>
      </p:sp>
      <p:sp>
        <p:nvSpPr>
          <p:cNvPr id="11" name="عنصر نائب للمحتوى 10"/>
          <p:cNvSpPr>
            <a:spLocks noGrp="1"/>
          </p:cNvSpPr>
          <p:nvPr>
            <p:ph sz="quarter" idx="2"/>
          </p:nvPr>
        </p:nvSpPr>
        <p:spPr>
          <a:xfrm>
            <a:off x="457200" y="2362200"/>
            <a:ext cx="3657600" cy="38862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3" name="عنصر نائب للمحتوى 12"/>
          <p:cNvSpPr>
            <a:spLocks noGrp="1"/>
          </p:cNvSpPr>
          <p:nvPr>
            <p:ph sz="quarter" idx="4"/>
          </p:nvPr>
        </p:nvSpPr>
        <p:spPr>
          <a:xfrm>
            <a:off x="4371975" y="2362200"/>
            <a:ext cx="3657600" cy="38862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2" name="عنصر نائب للنص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
        <p:nvSpPr>
          <p:cNvPr id="14" name="عنصر نائب للنص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Tree>
  </p:cSld>
  <p:clrMapOvr>
    <a:masterClrMapping/>
  </p:clrMapOvr>
  <p:transition>
    <p:wipe dir="r"/>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6" name="عنصر نائب للتاريخ 5"/>
          <p:cNvSpPr>
            <a:spLocks noGrp="1"/>
          </p:cNvSpPr>
          <p:nvPr>
            <p:ph type="dt" sz="half" idx="10"/>
          </p:nvPr>
        </p:nvSpPr>
        <p:spPr/>
        <p:txBody>
          <a:bodyPr rtlCol="0"/>
          <a:lstStyle/>
          <a:p>
            <a:fld id="{92D9D23D-53AA-481A-AFBC-501270DA4499}" type="datetimeFigureOut">
              <a:rPr lang="ar-SA" smtClean="0"/>
              <a:pPr/>
              <a:t>26/03/34</a:t>
            </a:fld>
            <a:endParaRPr lang="ar-SA"/>
          </a:p>
        </p:txBody>
      </p:sp>
      <p:sp>
        <p:nvSpPr>
          <p:cNvPr id="7" name="عنصر نائب لرقم الشريحة 6"/>
          <p:cNvSpPr>
            <a:spLocks noGrp="1"/>
          </p:cNvSpPr>
          <p:nvPr>
            <p:ph type="sldNum" sz="quarter" idx="11"/>
          </p:nvPr>
        </p:nvSpPr>
        <p:spPr/>
        <p:txBody>
          <a:bodyPr rtlCol="0"/>
          <a:lstStyle/>
          <a:p>
            <a:fld id="{2AC466D3-95B3-4F79-8912-F27388BEDA55}" type="slidenum">
              <a:rPr lang="ar-SA" smtClean="0"/>
              <a:pPr/>
              <a:t>‹#›</a:t>
            </a:fld>
            <a:endParaRPr lang="ar-SA"/>
          </a:p>
        </p:txBody>
      </p:sp>
      <p:sp>
        <p:nvSpPr>
          <p:cNvPr id="8" name="عنصر نائب للتذييل 7"/>
          <p:cNvSpPr>
            <a:spLocks noGrp="1"/>
          </p:cNvSpPr>
          <p:nvPr>
            <p:ph type="ftr" sz="quarter" idx="12"/>
          </p:nvPr>
        </p:nvSpPr>
        <p:spPr/>
        <p:txBody>
          <a:bodyPr rtlCol="0"/>
          <a:lstStyle/>
          <a:p>
            <a:endParaRPr lang="ar-SA"/>
          </a:p>
        </p:txBody>
      </p:sp>
    </p:spTree>
  </p:cSld>
  <p:clrMapOvr>
    <a:masterClrMapping/>
  </p:clrMapOvr>
  <p:transition>
    <p:wipe dir="r"/>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92D9D23D-53AA-481A-AFBC-501270DA4499}" type="datetimeFigureOut">
              <a:rPr lang="ar-SA" smtClean="0"/>
              <a:pPr/>
              <a:t>26/03/34</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2AC466D3-95B3-4F79-8912-F27388BEDA55}" type="slidenum">
              <a:rPr lang="ar-SA" smtClean="0"/>
              <a:pPr/>
              <a:t>‹#›</a:t>
            </a:fld>
            <a:endParaRPr lang="ar-SA"/>
          </a:p>
        </p:txBody>
      </p:sp>
    </p:spTree>
  </p:cSld>
  <p:clrMapOvr>
    <a:masterClrMapping/>
  </p:clrMapOvr>
  <p:transition>
    <p:wipe dir="r"/>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bg>
      <p:bgRef idx="1001">
        <a:schemeClr val="bg1"/>
      </p:bgRef>
    </p:bg>
    <p:spTree>
      <p:nvGrpSpPr>
        <p:cNvPr id="1" name=""/>
        <p:cNvGrpSpPr/>
        <p:nvPr/>
      </p:nvGrpSpPr>
      <p:grpSpPr>
        <a:xfrm>
          <a:off x="0" y="0"/>
          <a:ext cx="0" cy="0"/>
          <a:chOff x="0" y="0"/>
          <a:chExt cx="0" cy="0"/>
        </a:xfrm>
      </p:grpSpPr>
      <p:sp>
        <p:nvSpPr>
          <p:cNvPr id="10" name="رابط مستقيم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عنوان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8" name="رابط مستقيم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رابط مستقيم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رابط مستقيم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مستطيل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رابط مستقيم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شكل بيضاوي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عنصر نائب للمحتوى 17"/>
          <p:cNvSpPr>
            <a:spLocks noGrp="1"/>
          </p:cNvSpPr>
          <p:nvPr>
            <p:ph sz="quarter" idx="1"/>
          </p:nvPr>
        </p:nvSpPr>
        <p:spPr>
          <a:xfrm>
            <a:off x="304800" y="274320"/>
            <a:ext cx="5638800" cy="6327648"/>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1" name="عنصر نائب للتاريخ 20"/>
          <p:cNvSpPr>
            <a:spLocks noGrp="1"/>
          </p:cNvSpPr>
          <p:nvPr>
            <p:ph type="dt" sz="half" idx="14"/>
          </p:nvPr>
        </p:nvSpPr>
        <p:spPr/>
        <p:txBody>
          <a:bodyPr rtlCol="0"/>
          <a:lstStyle/>
          <a:p>
            <a:fld id="{92D9D23D-53AA-481A-AFBC-501270DA4499}" type="datetimeFigureOut">
              <a:rPr lang="ar-SA" smtClean="0"/>
              <a:pPr/>
              <a:t>26/03/34</a:t>
            </a:fld>
            <a:endParaRPr lang="ar-SA"/>
          </a:p>
        </p:txBody>
      </p:sp>
      <p:sp>
        <p:nvSpPr>
          <p:cNvPr id="22" name="عنصر نائب لرقم الشريحة 21"/>
          <p:cNvSpPr>
            <a:spLocks noGrp="1"/>
          </p:cNvSpPr>
          <p:nvPr>
            <p:ph type="sldNum" sz="quarter" idx="15"/>
          </p:nvPr>
        </p:nvSpPr>
        <p:spPr/>
        <p:txBody>
          <a:bodyPr rtlCol="0"/>
          <a:lstStyle/>
          <a:p>
            <a:fld id="{2AC466D3-95B3-4F79-8912-F27388BEDA55}" type="slidenum">
              <a:rPr lang="ar-SA" smtClean="0"/>
              <a:pPr/>
              <a:t>‹#›</a:t>
            </a:fld>
            <a:endParaRPr lang="ar-SA"/>
          </a:p>
        </p:txBody>
      </p:sp>
      <p:sp>
        <p:nvSpPr>
          <p:cNvPr id="23" name="عنصر نائب للتذييل 22"/>
          <p:cNvSpPr>
            <a:spLocks noGrp="1"/>
          </p:cNvSpPr>
          <p:nvPr>
            <p:ph type="ftr" sz="quarter" idx="16"/>
          </p:nvPr>
        </p:nvSpPr>
        <p:spPr/>
        <p:txBody>
          <a:bodyPr rtlCol="0"/>
          <a:lstStyle/>
          <a:p>
            <a:endParaRPr lang="ar-SA"/>
          </a:p>
        </p:txBody>
      </p:sp>
    </p:spTree>
  </p:cSld>
  <p:clrMapOvr>
    <a:overrideClrMapping bg1="lt1" tx1="dk1" bg2="lt2" tx2="dk2" accent1="accent1" accent2="accent2" accent3="accent3" accent4="accent4" accent5="accent5" accent6="accent6" hlink="hlink" folHlink="folHlink"/>
  </p:clrMapOvr>
  <p:transition>
    <p:wipe dir="r"/>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رابط مستقيم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شكل بيضاوي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عنوان 1"/>
          <p:cNvSpPr>
            <a:spLocks noGrp="1"/>
          </p:cNvSpPr>
          <p:nvPr>
            <p:ph type="title"/>
          </p:nvPr>
        </p:nvSpPr>
        <p:spPr>
          <a:xfrm rot="5400000">
            <a:off x="3350133" y="3200400"/>
            <a:ext cx="6309360" cy="457200"/>
          </a:xfrm>
        </p:spPr>
        <p:txBody>
          <a:bodyPr anchor="b"/>
          <a:lstStyle>
            <a:lvl1pPr algn="l">
              <a:buNone/>
              <a:defRPr sz="2000" b="1"/>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ar-SA" smtClean="0"/>
              <a:t>انقر فوق الأيقونة لإضافة صورة</a:t>
            </a:r>
            <a:endParaRPr kumimoji="0" lang="en-US" dirty="0"/>
          </a:p>
        </p:txBody>
      </p:sp>
      <p:sp>
        <p:nvSpPr>
          <p:cNvPr id="4" name="عنصر نائب للنص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10" name="رابط مستقيم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مستطيل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رابط مستقيم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رابط مستقيم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رابط مستقيم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عنصر نائب للتاريخ 16"/>
          <p:cNvSpPr>
            <a:spLocks noGrp="1"/>
          </p:cNvSpPr>
          <p:nvPr>
            <p:ph type="dt" sz="half" idx="10"/>
          </p:nvPr>
        </p:nvSpPr>
        <p:spPr/>
        <p:txBody>
          <a:bodyPr rtlCol="0"/>
          <a:lstStyle/>
          <a:p>
            <a:fld id="{92D9D23D-53AA-481A-AFBC-501270DA4499}" type="datetimeFigureOut">
              <a:rPr lang="ar-SA" smtClean="0"/>
              <a:pPr/>
              <a:t>26/03/34</a:t>
            </a:fld>
            <a:endParaRPr lang="ar-SA"/>
          </a:p>
        </p:txBody>
      </p:sp>
      <p:sp>
        <p:nvSpPr>
          <p:cNvPr id="18" name="عنصر نائب لرقم الشريحة 17"/>
          <p:cNvSpPr>
            <a:spLocks noGrp="1"/>
          </p:cNvSpPr>
          <p:nvPr>
            <p:ph type="sldNum" sz="quarter" idx="11"/>
          </p:nvPr>
        </p:nvSpPr>
        <p:spPr/>
        <p:txBody>
          <a:bodyPr rtlCol="0"/>
          <a:lstStyle/>
          <a:p>
            <a:fld id="{2AC466D3-95B3-4F79-8912-F27388BEDA55}" type="slidenum">
              <a:rPr lang="ar-SA" smtClean="0"/>
              <a:pPr/>
              <a:t>‹#›</a:t>
            </a:fld>
            <a:endParaRPr lang="ar-SA"/>
          </a:p>
        </p:txBody>
      </p:sp>
      <p:sp>
        <p:nvSpPr>
          <p:cNvPr id="21" name="عنصر نائب للتذييل 20"/>
          <p:cNvSpPr>
            <a:spLocks noGrp="1"/>
          </p:cNvSpPr>
          <p:nvPr>
            <p:ph type="ftr" sz="quarter" idx="12"/>
          </p:nvPr>
        </p:nvSpPr>
        <p:spPr/>
        <p:txBody>
          <a:bodyPr rtlCol="0"/>
          <a:lstStyle/>
          <a:p>
            <a:endParaRPr lang="ar-SA"/>
          </a:p>
        </p:txBody>
      </p:sp>
    </p:spTree>
  </p:cSld>
  <p:clrMapOvr>
    <a:masterClrMapping/>
  </p:clrMapOvr>
  <p:transition>
    <p:wipe dir="r"/>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رابط مستقيم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عنصر نائب للعنوان 21"/>
          <p:cNvSpPr>
            <a:spLocks noGrp="1"/>
          </p:cNvSpPr>
          <p:nvPr>
            <p:ph type="title"/>
          </p:nvPr>
        </p:nvSpPr>
        <p:spPr>
          <a:xfrm>
            <a:off x="457200" y="274638"/>
            <a:ext cx="7467600" cy="1143000"/>
          </a:xfrm>
          <a:prstGeom prst="rect">
            <a:avLst/>
          </a:prstGeom>
        </p:spPr>
        <p:txBody>
          <a:bodyPr vert="horz" anchor="b">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92D9D23D-53AA-481A-AFBC-501270DA4499}" type="datetimeFigureOut">
              <a:rPr lang="ar-SA" smtClean="0"/>
              <a:pPr/>
              <a:t>26/03/34</a:t>
            </a:fld>
            <a:endParaRPr lang="ar-SA"/>
          </a:p>
        </p:txBody>
      </p:sp>
      <p:sp>
        <p:nvSpPr>
          <p:cNvPr id="3" name="عنصر نائب للتذييل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ar-SA"/>
          </a:p>
        </p:txBody>
      </p:sp>
      <p:sp>
        <p:nvSpPr>
          <p:cNvPr id="7" name="رابط مستقيم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رابط مستقيم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مستطيل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رابط مستقيم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شكل بيضاوي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عنصر نائب لرقم الشريحة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2AC466D3-95B3-4F79-8912-F27388BEDA55}"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p:wipe dir="r"/>
  </p:transition>
  <p:timing>
    <p:tnLst>
      <p:par>
        <p:cTn id="1" dur="indefinite" restart="never" nodeType="tmRoot"/>
      </p:par>
    </p:tnLst>
  </p:timing>
  <p:txStyles>
    <p:titleStyle>
      <a:lvl1pPr algn="l" rtl="1"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r" rtl="1"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r" rtl="1"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r" rtl="1"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r" rtl="1"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r" rtl="1"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r" rtl="1"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r" rtl="1"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r" rtl="1"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r" rtl="1"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pPr algn="ctr"/>
            <a:endParaRPr lang="ar-SA" b="1" dirty="0"/>
          </a:p>
        </p:txBody>
      </p:sp>
      <p:sp>
        <p:nvSpPr>
          <p:cNvPr id="3" name="عنوان فرعي 2"/>
          <p:cNvSpPr>
            <a:spLocks noGrp="1"/>
          </p:cNvSpPr>
          <p:nvPr>
            <p:ph type="subTitle" idx="1"/>
          </p:nvPr>
        </p:nvSpPr>
        <p:spPr>
          <a:xfrm>
            <a:off x="1432560" y="1850064"/>
            <a:ext cx="7406640" cy="2364754"/>
          </a:xfrm>
        </p:spPr>
        <p:txBody>
          <a:bodyPr>
            <a:normAutofit/>
          </a:bodyPr>
          <a:lstStyle/>
          <a:p>
            <a:pPr algn="ctr"/>
            <a:r>
              <a:rPr lang="ar-SA" sz="7200" b="1" dirty="0" smtClean="0"/>
              <a:t>مرحلة الحمل</a:t>
            </a:r>
          </a:p>
          <a:p>
            <a:pPr algn="ctr"/>
            <a:endParaRPr lang="ar-SA" sz="7200" b="1" dirty="0"/>
          </a:p>
        </p:txBody>
      </p:sp>
      <p:pic>
        <p:nvPicPr>
          <p:cNvPr id="4" name="صورة 3" descr="1178323676adb1.jpg"/>
          <p:cNvPicPr>
            <a:picLocks noChangeAspect="1"/>
          </p:cNvPicPr>
          <p:nvPr/>
        </p:nvPicPr>
        <p:blipFill>
          <a:blip r:embed="rId2" cstate="print"/>
          <a:stretch>
            <a:fillRect/>
          </a:stretch>
        </p:blipFill>
        <p:spPr>
          <a:xfrm>
            <a:off x="1714480" y="3071810"/>
            <a:ext cx="6286544" cy="3071834"/>
          </a:xfrm>
          <a:prstGeom prst="rect">
            <a:avLst/>
          </a:prstGeom>
        </p:spPr>
      </p:pic>
    </p:spTree>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SA" sz="5400" b="1" dirty="0" smtClean="0"/>
              <a:t>الشهر الرابع</a:t>
            </a:r>
            <a:endParaRPr lang="ar-SA" sz="5400" b="1" dirty="0"/>
          </a:p>
        </p:txBody>
      </p:sp>
      <p:sp>
        <p:nvSpPr>
          <p:cNvPr id="3" name="عنصر نائب للمحتوى 2"/>
          <p:cNvSpPr>
            <a:spLocks noGrp="1"/>
          </p:cNvSpPr>
          <p:nvPr>
            <p:ph sz="quarter" idx="1"/>
          </p:nvPr>
        </p:nvSpPr>
        <p:spPr>
          <a:xfrm>
            <a:off x="3500430" y="1447800"/>
            <a:ext cx="5433258" cy="4800600"/>
          </a:xfrm>
        </p:spPr>
        <p:txBody>
          <a:bodyPr>
            <a:normAutofit/>
          </a:bodyPr>
          <a:lstStyle/>
          <a:p>
            <a:pPr algn="just"/>
            <a:r>
              <a:rPr lang="ar-SA" b="1" dirty="0" smtClean="0"/>
              <a:t>1/ تكون معظم الأعضاء قد نمت ، ويغطي الجنين الشعر الرقيق على سطح الجلد .</a:t>
            </a:r>
          </a:p>
          <a:p>
            <a:pPr algn="just"/>
            <a:r>
              <a:rPr lang="ar-SA" b="1" dirty="0" smtClean="0"/>
              <a:t>2/ يظهر بعض الشعر على الرأس ، وتزداد حركة الجنين  .</a:t>
            </a:r>
          </a:p>
          <a:p>
            <a:pPr algn="just"/>
            <a:r>
              <a:rPr lang="ar-SA" b="1" dirty="0" smtClean="0"/>
              <a:t>3/ يغطي جلد الجنين بمادة تسمى </a:t>
            </a:r>
            <a:r>
              <a:rPr lang="ar-SA" b="1" dirty="0" err="1" smtClean="0"/>
              <a:t>فرنكس</a:t>
            </a:r>
            <a:r>
              <a:rPr lang="ar-SA" b="1" dirty="0" smtClean="0"/>
              <a:t> تحمي الجلد من الوسط السائلي الذي يحتويه .</a:t>
            </a:r>
          </a:p>
          <a:p>
            <a:pPr algn="just"/>
            <a:r>
              <a:rPr lang="ar-SA" b="1" dirty="0" smtClean="0"/>
              <a:t>4/ يمكن سماع دقات القلب .</a:t>
            </a:r>
          </a:p>
          <a:p>
            <a:endParaRPr lang="ar-SA" b="1" dirty="0"/>
          </a:p>
        </p:txBody>
      </p:sp>
      <p:pic>
        <p:nvPicPr>
          <p:cNvPr id="5" name="صورة 4" descr="12.jpg"/>
          <p:cNvPicPr>
            <a:picLocks noChangeAspect="1"/>
          </p:cNvPicPr>
          <p:nvPr/>
        </p:nvPicPr>
        <p:blipFill>
          <a:blip r:embed="rId2" cstate="print"/>
          <a:stretch>
            <a:fillRect/>
          </a:stretch>
        </p:blipFill>
        <p:spPr>
          <a:xfrm>
            <a:off x="1142976" y="1500174"/>
            <a:ext cx="2357454" cy="4572032"/>
          </a:xfrm>
          <a:prstGeom prst="rect">
            <a:avLst/>
          </a:prstGeom>
        </p:spPr>
      </p:pic>
    </p:spTree>
  </p:cSld>
  <p:clrMapOvr>
    <a:masterClrMapping/>
  </p:clrMapOvr>
  <p:transition>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SA" sz="4800" b="1" dirty="0" smtClean="0"/>
              <a:t>الشهر الخامس</a:t>
            </a:r>
            <a:endParaRPr lang="ar-SA" sz="4800" b="1" dirty="0"/>
          </a:p>
        </p:txBody>
      </p:sp>
      <p:sp>
        <p:nvSpPr>
          <p:cNvPr id="3" name="عنصر نائب للمحتوى 2"/>
          <p:cNvSpPr>
            <a:spLocks noGrp="1"/>
          </p:cNvSpPr>
          <p:nvPr>
            <p:ph sz="quarter" idx="1"/>
          </p:nvPr>
        </p:nvSpPr>
        <p:spPr/>
        <p:txBody>
          <a:bodyPr/>
          <a:lstStyle/>
          <a:p>
            <a:pPr algn="just"/>
            <a:r>
              <a:rPr lang="ar-SA" sz="3600" b="1" dirty="0" smtClean="0"/>
              <a:t>1</a:t>
            </a:r>
            <a:r>
              <a:rPr lang="ar-SA" b="1" dirty="0" smtClean="0"/>
              <a:t>/ ينمو شعر الحاجبين والرموش.</a:t>
            </a:r>
          </a:p>
          <a:p>
            <a:pPr algn="just"/>
            <a:r>
              <a:rPr lang="ar-SA" b="1" dirty="0" smtClean="0"/>
              <a:t>2/ تظهر على الطفل الأفعال المنعكسة مثل منعكس المص والقبض . وهي دلالة على بدء عمل الجهاز العصبي ..كما هو موضح بالصورة .</a:t>
            </a:r>
          </a:p>
          <a:p>
            <a:endParaRPr lang="ar-SA" dirty="0"/>
          </a:p>
        </p:txBody>
      </p:sp>
      <p:pic>
        <p:nvPicPr>
          <p:cNvPr id="4" name="صورة 3" descr="embryo_human_008_thumb.jpg"/>
          <p:cNvPicPr>
            <a:picLocks noChangeAspect="1"/>
          </p:cNvPicPr>
          <p:nvPr/>
        </p:nvPicPr>
        <p:blipFill>
          <a:blip r:embed="rId2" cstate="print"/>
          <a:stretch>
            <a:fillRect/>
          </a:stretch>
        </p:blipFill>
        <p:spPr>
          <a:xfrm>
            <a:off x="1428728" y="3643314"/>
            <a:ext cx="7072362" cy="3000372"/>
          </a:xfrm>
          <a:prstGeom prst="rect">
            <a:avLst/>
          </a:prstGeom>
        </p:spPr>
      </p:pic>
    </p:spTree>
  </p:cSld>
  <p:clrMapOvr>
    <a:masterClrMapping/>
  </p:clrMapOvr>
  <p:transition>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SA" sz="5400" b="1" dirty="0" smtClean="0"/>
              <a:t>الشهر السادس</a:t>
            </a:r>
            <a:endParaRPr lang="ar-SA" sz="5400" b="1" dirty="0"/>
          </a:p>
        </p:txBody>
      </p:sp>
      <p:sp>
        <p:nvSpPr>
          <p:cNvPr id="3" name="عنصر نائب للمحتوى 2"/>
          <p:cNvSpPr>
            <a:spLocks noGrp="1"/>
          </p:cNvSpPr>
          <p:nvPr>
            <p:ph sz="quarter" idx="1"/>
          </p:nvPr>
        </p:nvSpPr>
        <p:spPr/>
        <p:txBody>
          <a:bodyPr>
            <a:normAutofit/>
          </a:bodyPr>
          <a:lstStyle/>
          <a:p>
            <a:r>
              <a:rPr lang="ar-SA" b="1" dirty="0" smtClean="0"/>
              <a:t>1/ من حيث الشكل فهو الآن كالطفل المكتمل.</a:t>
            </a:r>
          </a:p>
          <a:p>
            <a:r>
              <a:rPr lang="ar-SA" b="1" dirty="0" smtClean="0"/>
              <a:t>2/ فرصة حياة الطفل كبيرة عندما يولد بعد هذا السن.</a:t>
            </a:r>
            <a:endParaRPr lang="ar-SA" b="1" dirty="0"/>
          </a:p>
        </p:txBody>
      </p:sp>
      <p:pic>
        <p:nvPicPr>
          <p:cNvPr id="4" name="صورة 3" descr="19.jpg"/>
          <p:cNvPicPr>
            <a:picLocks noChangeAspect="1"/>
          </p:cNvPicPr>
          <p:nvPr/>
        </p:nvPicPr>
        <p:blipFill>
          <a:blip r:embed="rId2" cstate="print"/>
          <a:stretch>
            <a:fillRect/>
          </a:stretch>
        </p:blipFill>
        <p:spPr>
          <a:xfrm>
            <a:off x="1714480" y="3000372"/>
            <a:ext cx="6715172" cy="3571900"/>
          </a:xfrm>
          <a:prstGeom prst="rect">
            <a:avLst/>
          </a:prstGeom>
        </p:spPr>
      </p:pic>
    </p:spTree>
  </p:cSld>
  <p:clrMapOvr>
    <a:masterClrMapping/>
  </p:clrMapOvr>
  <p:transition>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SA" sz="5400" b="1" dirty="0" smtClean="0"/>
              <a:t>الشهر السابع</a:t>
            </a:r>
            <a:endParaRPr lang="ar-SA" sz="5400" b="1" dirty="0"/>
          </a:p>
        </p:txBody>
      </p:sp>
      <p:sp>
        <p:nvSpPr>
          <p:cNvPr id="3" name="عنصر نائب للمحتوى 2"/>
          <p:cNvSpPr>
            <a:spLocks noGrp="1"/>
          </p:cNvSpPr>
          <p:nvPr>
            <p:ph sz="quarter" idx="1"/>
          </p:nvPr>
        </p:nvSpPr>
        <p:spPr/>
        <p:txBody>
          <a:bodyPr>
            <a:normAutofit/>
          </a:bodyPr>
          <a:lstStyle/>
          <a:p>
            <a:r>
              <a:rPr lang="ar-SA" sz="3600" b="1" dirty="0" smtClean="0"/>
              <a:t>1/ تبدأ إنزيمات الجسم بالعمل .</a:t>
            </a:r>
          </a:p>
          <a:p>
            <a:r>
              <a:rPr lang="ar-SA" sz="3600" b="1" dirty="0" smtClean="0"/>
              <a:t>2/ تبدأ الغدة الصنوبرية في النشاط. ( ما وظيفة الغدة الصنوبرية).</a:t>
            </a:r>
          </a:p>
          <a:p>
            <a:endParaRPr lang="ar-SA" sz="3600" b="1" dirty="0"/>
          </a:p>
        </p:txBody>
      </p:sp>
    </p:spTree>
  </p:cSld>
  <p:clrMapOvr>
    <a:masterClrMapping/>
  </p:clrMapOvr>
  <p:transition>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SA" sz="4800" b="1" dirty="0" smtClean="0"/>
              <a:t>الشهر الثامن</a:t>
            </a:r>
            <a:endParaRPr lang="ar-SA" sz="4800" b="1" dirty="0"/>
          </a:p>
        </p:txBody>
      </p:sp>
      <p:sp>
        <p:nvSpPr>
          <p:cNvPr id="3" name="عنصر نائب للمحتوى 2"/>
          <p:cNvSpPr>
            <a:spLocks noGrp="1"/>
          </p:cNvSpPr>
          <p:nvPr>
            <p:ph sz="quarter" idx="1"/>
          </p:nvPr>
        </p:nvSpPr>
        <p:spPr>
          <a:xfrm>
            <a:off x="4071934" y="1447800"/>
            <a:ext cx="4861754" cy="4800600"/>
          </a:xfrm>
        </p:spPr>
        <p:txBody>
          <a:bodyPr/>
          <a:lstStyle/>
          <a:p>
            <a:r>
              <a:rPr lang="ar-SA" b="1" dirty="0" smtClean="0"/>
              <a:t>1/ تنمو أجزاء مهمة في الدماغ مثل </a:t>
            </a:r>
            <a:r>
              <a:rPr lang="ar-SA" b="1" dirty="0" err="1" smtClean="0"/>
              <a:t>الكورتكس</a:t>
            </a:r>
            <a:r>
              <a:rPr lang="ar-SA" b="1" dirty="0" smtClean="0"/>
              <a:t> والتي له علاقة بالذكاء.</a:t>
            </a:r>
          </a:p>
          <a:p>
            <a:pPr>
              <a:buNone/>
            </a:pPr>
            <a:r>
              <a:rPr lang="ar-SA" b="1" dirty="0" smtClean="0"/>
              <a:t> </a:t>
            </a:r>
          </a:p>
          <a:p>
            <a:r>
              <a:rPr lang="ar-SA" b="1" dirty="0" smtClean="0"/>
              <a:t>2/ تتكون طبقة </a:t>
            </a:r>
            <a:r>
              <a:rPr lang="ar-SA" b="1" dirty="0" err="1" smtClean="0"/>
              <a:t>شحمية</a:t>
            </a:r>
            <a:r>
              <a:rPr lang="ar-SA" b="1" dirty="0" smtClean="0"/>
              <a:t> تحت الجلد تساعد الجنين على العيش خارج الرحم ..</a:t>
            </a:r>
          </a:p>
          <a:p>
            <a:endParaRPr lang="ar-SA" b="1" dirty="0"/>
          </a:p>
        </p:txBody>
      </p:sp>
      <p:pic>
        <p:nvPicPr>
          <p:cNvPr id="4" name="صورة 3" descr="ش7.bmp"/>
          <p:cNvPicPr>
            <a:picLocks noChangeAspect="1"/>
          </p:cNvPicPr>
          <p:nvPr/>
        </p:nvPicPr>
        <p:blipFill>
          <a:blip r:embed="rId2" cstate="print"/>
          <a:stretch>
            <a:fillRect/>
          </a:stretch>
        </p:blipFill>
        <p:spPr>
          <a:xfrm>
            <a:off x="1142976" y="1643050"/>
            <a:ext cx="3000396" cy="4000528"/>
          </a:xfrm>
          <a:prstGeom prst="rect">
            <a:avLst/>
          </a:prstGeom>
        </p:spPr>
      </p:pic>
    </p:spTree>
  </p:cSld>
  <p:clrMapOvr>
    <a:masterClrMapping/>
  </p:clrMapOvr>
  <p:transition>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SA" sz="4800" b="1" dirty="0" smtClean="0"/>
              <a:t>الشهر التاسع</a:t>
            </a:r>
            <a:endParaRPr lang="ar-SA" sz="4800" b="1" dirty="0"/>
          </a:p>
        </p:txBody>
      </p:sp>
      <p:sp>
        <p:nvSpPr>
          <p:cNvPr id="3" name="عنصر نائب للمحتوى 2"/>
          <p:cNvSpPr>
            <a:spLocks noGrp="1"/>
          </p:cNvSpPr>
          <p:nvPr>
            <p:ph sz="quarter" idx="1"/>
          </p:nvPr>
        </p:nvSpPr>
        <p:spPr/>
        <p:txBody>
          <a:bodyPr/>
          <a:lstStyle/>
          <a:p>
            <a:r>
              <a:rPr lang="ar-SA" sz="2400" b="1" dirty="0" smtClean="0"/>
              <a:t>1</a:t>
            </a:r>
            <a:r>
              <a:rPr lang="ar-SA" b="1" dirty="0" smtClean="0"/>
              <a:t>/ يكتمل نمو الرئتين وتكون مستعدة للعمل .</a:t>
            </a:r>
          </a:p>
          <a:p>
            <a:r>
              <a:rPr lang="ar-SA" b="1" dirty="0" smtClean="0"/>
              <a:t>2/ يقوم الجنين باكتساب مناعة من دم أمه لكثير من الأمراض لكنها لا تستمر طويلا بعد الميلاد .</a:t>
            </a:r>
          </a:p>
          <a:p>
            <a:r>
              <a:rPr lang="ar-SA" b="1" dirty="0" smtClean="0"/>
              <a:t>3/ يثبت وضع الجنين في آخر الشهر على الوضع الطبيعي حيث الرأس للأسفل والأرجل للأعلى .</a:t>
            </a:r>
          </a:p>
          <a:p>
            <a:r>
              <a:rPr lang="ar-SA" b="1" dirty="0" smtClean="0"/>
              <a:t>4/ يستطيع سماع الأصوات المحيطة </a:t>
            </a:r>
            <a:r>
              <a:rPr lang="ar-SA" b="1" dirty="0" err="1" smtClean="0"/>
              <a:t>به</a:t>
            </a:r>
            <a:r>
              <a:rPr lang="ar-SA" b="1" dirty="0" smtClean="0"/>
              <a:t> وقد تشعر الأم بردة فعل الجنين تجاه هذه الأصوات العالية.</a:t>
            </a:r>
            <a:endParaRPr lang="ar-SA" b="1" dirty="0"/>
          </a:p>
        </p:txBody>
      </p:sp>
    </p:spTree>
  </p:cSld>
  <p:clrMapOvr>
    <a:masterClrMapping/>
  </p:clrMapOvr>
  <p:transition>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SA" sz="4800" b="1" dirty="0" smtClean="0"/>
              <a:t>مدة الحمل</a:t>
            </a:r>
            <a:endParaRPr lang="ar-SA" sz="4800" b="1" dirty="0"/>
          </a:p>
        </p:txBody>
      </p:sp>
      <p:sp>
        <p:nvSpPr>
          <p:cNvPr id="3" name="عنصر نائب للمحتوى 2"/>
          <p:cNvSpPr>
            <a:spLocks noGrp="1"/>
          </p:cNvSpPr>
          <p:nvPr>
            <p:ph sz="quarter" idx="1"/>
          </p:nvPr>
        </p:nvSpPr>
        <p:spPr/>
        <p:txBody>
          <a:bodyPr/>
          <a:lstStyle/>
          <a:p>
            <a:r>
              <a:rPr lang="ar-SA" b="1" dirty="0" smtClean="0"/>
              <a:t>الحمل الطبيعي يستغرق 266 إلى 280 يوم, أي ما يعادل من 38 أسبوع إلى 40 أسبوع.</a:t>
            </a:r>
          </a:p>
          <a:p>
            <a:endParaRPr lang="ar-SA" b="1" dirty="0"/>
          </a:p>
        </p:txBody>
      </p:sp>
      <p:pic>
        <p:nvPicPr>
          <p:cNvPr id="4" name="صورة 3" descr="1178323676adb1.jpg"/>
          <p:cNvPicPr>
            <a:picLocks noChangeAspect="1"/>
          </p:cNvPicPr>
          <p:nvPr/>
        </p:nvPicPr>
        <p:blipFill>
          <a:blip r:embed="rId2" cstate="print"/>
          <a:stretch>
            <a:fillRect/>
          </a:stretch>
        </p:blipFill>
        <p:spPr>
          <a:xfrm>
            <a:off x="1857356" y="3071810"/>
            <a:ext cx="6286544" cy="3071834"/>
          </a:xfrm>
          <a:prstGeom prst="rect">
            <a:avLst/>
          </a:prstGeom>
        </p:spPr>
      </p:pic>
    </p:spTree>
  </p:cSld>
  <p:clrMapOvr>
    <a:masterClrMapping/>
  </p:clrMapOvr>
  <p:transition>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sz="4800" b="1" dirty="0" smtClean="0"/>
              <a:t>الولادة</a:t>
            </a:r>
            <a:endParaRPr lang="ar-SA" b="1" dirty="0"/>
          </a:p>
        </p:txBody>
      </p:sp>
      <p:sp>
        <p:nvSpPr>
          <p:cNvPr id="3" name="عنصر نائب للمحتوى 2"/>
          <p:cNvSpPr>
            <a:spLocks noGrp="1"/>
          </p:cNvSpPr>
          <p:nvPr>
            <p:ph sz="quarter" idx="1"/>
          </p:nvPr>
        </p:nvSpPr>
        <p:spPr>
          <a:xfrm>
            <a:off x="2428860" y="1447800"/>
            <a:ext cx="6504828" cy="4800600"/>
          </a:xfrm>
        </p:spPr>
        <p:txBody>
          <a:bodyPr>
            <a:normAutofit fontScale="85000" lnSpcReduction="10000"/>
          </a:bodyPr>
          <a:lstStyle/>
          <a:p>
            <a:r>
              <a:rPr lang="ar-SA" b="1" dirty="0" smtClean="0">
                <a:solidFill>
                  <a:schemeClr val="tx1">
                    <a:lumMod val="95000"/>
                    <a:lumOff val="5000"/>
                  </a:schemeClr>
                </a:solidFill>
              </a:rPr>
              <a:t>عندما يكون الطفل جاهزاً للخروج تبدأ لدى الأم تغيرات هرمونية تؤدي لحدوث تقلصات في الرحم وهي ما تعرف بالطلق, هذه التقلصات تكون خفيفة في بدايتها وقصيرة وغير مؤلمة وتتكرر على فترات متباعدة, ومع مرور الوقت تزداد شدة وطولاً في الوقت, ويتقارب تكررها حتى تصل إلى درجة مؤلمة لتدفع الطفل خارج الرحم. يرافق هذه التقلصات انفتاح الكيس </a:t>
            </a:r>
            <a:r>
              <a:rPr lang="ar-SA" b="1" dirty="0" err="1" smtClean="0">
                <a:solidFill>
                  <a:schemeClr val="tx1">
                    <a:lumMod val="95000"/>
                    <a:lumOff val="5000"/>
                  </a:schemeClr>
                </a:solidFill>
              </a:rPr>
              <a:t>الأميني</a:t>
            </a:r>
            <a:r>
              <a:rPr lang="ar-SA" b="1" dirty="0" smtClean="0">
                <a:solidFill>
                  <a:schemeClr val="tx1">
                    <a:lumMod val="95000"/>
                    <a:lumOff val="5000"/>
                  </a:schemeClr>
                </a:solidFill>
              </a:rPr>
              <a:t> المحيط بالجنين وخروج السائل منه واتساع في عنق الرحم, فيندفع الطفل بدءاً برأسه, وهو الوضع الطبيعي, حتى يخرج بأكمله, عندئذ يقطع الحبل السري الذي يربط المولود بالمشيمة, وتخرج بعد ذلك المشيمة وبقايا الكيس </a:t>
            </a:r>
            <a:r>
              <a:rPr lang="ar-SA" b="1" dirty="0" err="1" smtClean="0">
                <a:solidFill>
                  <a:schemeClr val="tx1">
                    <a:lumMod val="95000"/>
                    <a:lumOff val="5000"/>
                  </a:schemeClr>
                </a:solidFill>
              </a:rPr>
              <a:t>الأميني</a:t>
            </a:r>
            <a:r>
              <a:rPr lang="ar-SA" b="1" dirty="0" smtClean="0">
                <a:solidFill>
                  <a:schemeClr val="tx1">
                    <a:lumMod val="95000"/>
                    <a:lumOff val="5000"/>
                  </a:schemeClr>
                </a:solidFill>
              </a:rPr>
              <a:t>. </a:t>
            </a:r>
            <a:endParaRPr lang="en-GB" b="1" dirty="0" smtClean="0">
              <a:solidFill>
                <a:schemeClr val="tx1">
                  <a:lumMod val="95000"/>
                  <a:lumOff val="5000"/>
                </a:schemeClr>
              </a:solidFill>
            </a:endParaRPr>
          </a:p>
          <a:p>
            <a:endParaRPr lang="ar-SA" dirty="0"/>
          </a:p>
        </p:txBody>
      </p:sp>
      <p:pic>
        <p:nvPicPr>
          <p:cNvPr id="4" name="صورة 3" descr="ولادة.jpg"/>
          <p:cNvPicPr>
            <a:picLocks noChangeAspect="1"/>
          </p:cNvPicPr>
          <p:nvPr/>
        </p:nvPicPr>
        <p:blipFill>
          <a:blip r:embed="rId2" cstate="print"/>
          <a:stretch>
            <a:fillRect/>
          </a:stretch>
        </p:blipFill>
        <p:spPr>
          <a:xfrm>
            <a:off x="125075" y="285728"/>
            <a:ext cx="2375223" cy="6311624"/>
          </a:xfrm>
          <a:prstGeom prst="rect">
            <a:avLst/>
          </a:prstGeom>
        </p:spPr>
      </p:pic>
    </p:spTree>
  </p:cSld>
  <p:clrMapOvr>
    <a:masterClrMapping/>
  </p:clrMapOvr>
  <p:transition>
    <p:wipe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SA" sz="4400" b="1" dirty="0" smtClean="0"/>
              <a:t>مفاهيم خاطئة حول الحمل</a:t>
            </a:r>
            <a:endParaRPr lang="ar-SA" sz="4400" b="1" dirty="0"/>
          </a:p>
        </p:txBody>
      </p:sp>
      <p:sp>
        <p:nvSpPr>
          <p:cNvPr id="3" name="عنصر نائب للمحتوى 2"/>
          <p:cNvSpPr>
            <a:spLocks noGrp="1"/>
          </p:cNvSpPr>
          <p:nvPr>
            <p:ph sz="quarter" idx="1"/>
          </p:nvPr>
        </p:nvSpPr>
        <p:spPr/>
        <p:txBody>
          <a:bodyPr>
            <a:normAutofit lnSpcReduction="10000"/>
          </a:bodyPr>
          <a:lstStyle/>
          <a:p>
            <a:r>
              <a:rPr lang="ar-SA" b="1" dirty="0" smtClean="0">
                <a:solidFill>
                  <a:srgbClr val="0070C0"/>
                </a:solidFill>
              </a:rPr>
              <a:t>1- الاعتقاد بالعلاقة بين رغبة الأم في نوع معين </a:t>
            </a:r>
            <a:br>
              <a:rPr lang="ar-SA" b="1" dirty="0" smtClean="0">
                <a:solidFill>
                  <a:srgbClr val="0070C0"/>
                </a:solidFill>
              </a:rPr>
            </a:br>
            <a:r>
              <a:rPr lang="ar-SA" b="1" dirty="0" smtClean="0">
                <a:solidFill>
                  <a:srgbClr val="0070C0"/>
                </a:solidFill>
              </a:rPr>
              <a:t>من الأكل وظهور شامات على الطفل.</a:t>
            </a:r>
            <a:br>
              <a:rPr lang="ar-SA" b="1" dirty="0" smtClean="0">
                <a:solidFill>
                  <a:srgbClr val="0070C0"/>
                </a:solidFill>
              </a:rPr>
            </a:br>
            <a:r>
              <a:rPr lang="ar-SA" b="1" dirty="0" smtClean="0">
                <a:solidFill>
                  <a:srgbClr val="0070C0"/>
                </a:solidFill>
              </a:rPr>
              <a:t>2- الاعتقاد بأن ولادة طفل في الشهر الثامن تؤدي إلى وفاته بعكس الولادة في الشهر السابع أو التاسع.</a:t>
            </a:r>
          </a:p>
          <a:p>
            <a:r>
              <a:rPr lang="ar-SA" b="1" dirty="0" smtClean="0">
                <a:solidFill>
                  <a:srgbClr val="0070C0"/>
                </a:solidFill>
              </a:rPr>
              <a:t>3- الاعتقاد بأن الجنين يمكن أن يبقى عدداً من الأشهر زيادة على مدة الحمل الطبيعي.</a:t>
            </a:r>
          </a:p>
          <a:p>
            <a:r>
              <a:rPr lang="ar-SA" b="1" dirty="0" smtClean="0">
                <a:solidFill>
                  <a:srgbClr val="0070C0"/>
                </a:solidFill>
              </a:rPr>
              <a:t>4- الاعتقاد بأن مشاهدة طفل معوق أو مشوه أثناء الحمل يؤدي إلى تشوه أو إعاقة الجنين.</a:t>
            </a:r>
          </a:p>
          <a:p>
            <a:r>
              <a:rPr lang="ar-SA" b="1" dirty="0" smtClean="0">
                <a:solidFill>
                  <a:srgbClr val="0070C0"/>
                </a:solidFill>
              </a:rPr>
              <a:t>5- الاعتقاد بأن المرأة الحامل عليها أن تأكل أكل شخصين.</a:t>
            </a:r>
            <a:endParaRPr lang="ar-SA" b="1" dirty="0">
              <a:solidFill>
                <a:srgbClr val="0070C0"/>
              </a:solidFill>
            </a:endParaRPr>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SA" sz="5400" b="1" dirty="0" smtClean="0"/>
              <a:t>بداية المشوار</a:t>
            </a:r>
            <a:endParaRPr lang="ar-SA" sz="5400" b="1" dirty="0"/>
          </a:p>
        </p:txBody>
      </p:sp>
      <p:sp>
        <p:nvSpPr>
          <p:cNvPr id="3" name="عنصر نائب للمحتوى 2"/>
          <p:cNvSpPr>
            <a:spLocks noGrp="1"/>
          </p:cNvSpPr>
          <p:nvPr>
            <p:ph sz="quarter" idx="1"/>
          </p:nvPr>
        </p:nvSpPr>
        <p:spPr>
          <a:xfrm>
            <a:off x="3571868" y="1447800"/>
            <a:ext cx="5361820" cy="4800600"/>
          </a:xfrm>
        </p:spPr>
        <p:txBody>
          <a:bodyPr/>
          <a:lstStyle/>
          <a:p>
            <a:r>
              <a:rPr lang="ar-SA" b="1" dirty="0" smtClean="0"/>
              <a:t>تحدثنا في فصل الوراثة, عن كيفية تكوين الجنين..</a:t>
            </a:r>
          </a:p>
          <a:p>
            <a:endParaRPr lang="ar-SA" b="1" dirty="0" smtClean="0"/>
          </a:p>
          <a:p>
            <a:r>
              <a:rPr lang="ar-SA" b="1" dirty="0" smtClean="0"/>
              <a:t>فكيف يتكون الجنين في رحم الأم, وأين يتم التلقيح؟</a:t>
            </a:r>
            <a:endParaRPr lang="ar-SA" b="1" dirty="0"/>
          </a:p>
        </p:txBody>
      </p:sp>
      <p:pic>
        <p:nvPicPr>
          <p:cNvPr id="4" name="صورة 3" descr="تعا.bmp"/>
          <p:cNvPicPr>
            <a:picLocks noChangeAspect="1"/>
          </p:cNvPicPr>
          <p:nvPr/>
        </p:nvPicPr>
        <p:blipFill>
          <a:blip r:embed="rId2" cstate="print"/>
          <a:stretch>
            <a:fillRect/>
          </a:stretch>
        </p:blipFill>
        <p:spPr>
          <a:xfrm>
            <a:off x="1285852" y="1280068"/>
            <a:ext cx="2449982" cy="2383766"/>
          </a:xfrm>
          <a:prstGeom prst="rect">
            <a:avLst/>
          </a:prstGeom>
        </p:spPr>
      </p:pic>
      <p:pic>
        <p:nvPicPr>
          <p:cNvPr id="5" name="صورة 4" descr="imagesCAQ6ZQNI.jpg"/>
          <p:cNvPicPr>
            <a:picLocks noChangeAspect="1"/>
          </p:cNvPicPr>
          <p:nvPr/>
        </p:nvPicPr>
        <p:blipFill>
          <a:blip r:embed="rId3" cstate="print"/>
          <a:stretch>
            <a:fillRect/>
          </a:stretch>
        </p:blipFill>
        <p:spPr>
          <a:xfrm>
            <a:off x="1785918" y="3857628"/>
            <a:ext cx="2586555" cy="2376834"/>
          </a:xfrm>
          <a:prstGeom prst="rect">
            <a:avLst/>
          </a:prstGeom>
        </p:spPr>
      </p:pic>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SA" sz="5400" b="1" dirty="0" smtClean="0"/>
              <a:t>بداية المشوار</a:t>
            </a:r>
            <a:endParaRPr lang="ar-SA" sz="5400" b="1" dirty="0"/>
          </a:p>
        </p:txBody>
      </p:sp>
      <p:sp>
        <p:nvSpPr>
          <p:cNvPr id="3" name="عنصر نائب للمحتوى 2"/>
          <p:cNvSpPr>
            <a:spLocks noGrp="1"/>
          </p:cNvSpPr>
          <p:nvPr>
            <p:ph sz="quarter" idx="1"/>
          </p:nvPr>
        </p:nvSpPr>
        <p:spPr>
          <a:xfrm>
            <a:off x="4214810" y="1447800"/>
            <a:ext cx="4718878" cy="4800600"/>
          </a:xfrm>
        </p:spPr>
        <p:txBody>
          <a:bodyPr>
            <a:normAutofit/>
          </a:bodyPr>
          <a:lstStyle/>
          <a:p>
            <a:r>
              <a:rPr lang="ar-SA" sz="3600" b="1" dirty="0" smtClean="0">
                <a:solidFill>
                  <a:srgbClr val="FF0000"/>
                </a:solidFill>
              </a:rPr>
              <a:t>الأسبوع الأول: </a:t>
            </a:r>
          </a:p>
          <a:p>
            <a:r>
              <a:rPr lang="ar-SA" b="1" dirty="0" smtClean="0"/>
              <a:t>تستمر البويضة الملقحة في الاتجاه إلى الرحم, أمّا لو بقيت في قناة </a:t>
            </a:r>
            <a:r>
              <a:rPr lang="ar-SA" b="1" dirty="0" err="1" smtClean="0"/>
              <a:t>فالوب</a:t>
            </a:r>
            <a:r>
              <a:rPr lang="ar-SA" b="1" dirty="0" smtClean="0"/>
              <a:t> ولم تصل إلى الرحم فإنه يسمى حملاً خارج الرحم يحتاج إلى تدخل طبي.</a:t>
            </a:r>
          </a:p>
          <a:p>
            <a:r>
              <a:rPr lang="ar-SA" b="1" dirty="0" smtClean="0"/>
              <a:t>عند وصولها إلى الرحم فإنها تتعلق </a:t>
            </a:r>
            <a:r>
              <a:rPr lang="ar-SA" b="1" dirty="0" err="1" smtClean="0"/>
              <a:t>وتنغرس</a:t>
            </a:r>
            <a:r>
              <a:rPr lang="ar-SA" b="1" dirty="0" smtClean="0"/>
              <a:t> في جداره ويطلق عليها ( العلقة ).</a:t>
            </a:r>
          </a:p>
          <a:p>
            <a:endParaRPr lang="ar-SA" b="1" dirty="0" smtClean="0"/>
          </a:p>
          <a:p>
            <a:endParaRPr lang="ar-SA" b="1" dirty="0" smtClean="0"/>
          </a:p>
          <a:p>
            <a:endParaRPr lang="ar-SA" b="1" dirty="0"/>
          </a:p>
        </p:txBody>
      </p:sp>
      <p:pic>
        <p:nvPicPr>
          <p:cNvPr id="7" name="صورة 6" descr="imagesCA5F2C5I.jpg"/>
          <p:cNvPicPr>
            <a:picLocks noChangeAspect="1"/>
          </p:cNvPicPr>
          <p:nvPr/>
        </p:nvPicPr>
        <p:blipFill>
          <a:blip r:embed="rId2" cstate="print"/>
          <a:stretch>
            <a:fillRect/>
          </a:stretch>
        </p:blipFill>
        <p:spPr>
          <a:xfrm>
            <a:off x="1285852" y="1714488"/>
            <a:ext cx="3214710" cy="4357718"/>
          </a:xfrm>
          <a:prstGeom prst="rect">
            <a:avLst/>
          </a:prstGeom>
        </p:spPr>
      </p:pic>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sz="4400" b="1" dirty="0" smtClean="0"/>
              <a:t>بداية المشوار</a:t>
            </a:r>
            <a:endParaRPr lang="ar-SA" dirty="0"/>
          </a:p>
        </p:txBody>
      </p:sp>
      <p:sp>
        <p:nvSpPr>
          <p:cNvPr id="3" name="عنصر نائب للمحتوى 2"/>
          <p:cNvSpPr>
            <a:spLocks noGrp="1"/>
          </p:cNvSpPr>
          <p:nvPr>
            <p:ph sz="quarter" idx="1"/>
          </p:nvPr>
        </p:nvSpPr>
        <p:spPr>
          <a:xfrm>
            <a:off x="5072066" y="1447800"/>
            <a:ext cx="3861622" cy="4800600"/>
          </a:xfrm>
        </p:spPr>
        <p:txBody>
          <a:bodyPr/>
          <a:lstStyle/>
          <a:p>
            <a:r>
              <a:rPr lang="ar-SA" sz="3600" b="1" dirty="0" smtClean="0">
                <a:solidFill>
                  <a:srgbClr val="FF0000"/>
                </a:solidFill>
              </a:rPr>
              <a:t>الأسبوع الثاني:</a:t>
            </a:r>
          </a:p>
          <a:p>
            <a:r>
              <a:rPr lang="ar-SA" b="1" dirty="0" smtClean="0"/>
              <a:t>تبدأ العلقة بالبروز على شكل ندبة وتكون على هيئة قطعة لحم ممضوغة يطلق عليها ( المضغة ).</a:t>
            </a:r>
          </a:p>
          <a:p>
            <a:endParaRPr lang="ar-SA" b="1" dirty="0" smtClean="0"/>
          </a:p>
          <a:p>
            <a:endParaRPr lang="ar-SA" dirty="0"/>
          </a:p>
        </p:txBody>
      </p:sp>
      <p:pic>
        <p:nvPicPr>
          <p:cNvPr id="4" name="صورة 3" descr="مضغة 2.jpg"/>
          <p:cNvPicPr>
            <a:picLocks noChangeAspect="1"/>
          </p:cNvPicPr>
          <p:nvPr/>
        </p:nvPicPr>
        <p:blipFill>
          <a:blip r:embed="rId2" cstate="print"/>
          <a:stretch>
            <a:fillRect/>
          </a:stretch>
        </p:blipFill>
        <p:spPr>
          <a:xfrm>
            <a:off x="1142976" y="1428736"/>
            <a:ext cx="3500462" cy="4429156"/>
          </a:xfrm>
          <a:prstGeom prst="rect">
            <a:avLst/>
          </a:prstGeom>
        </p:spPr>
      </p:pic>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pic>
        <p:nvPicPr>
          <p:cNvPr id="4" name="عنصر نائب للمحتوى 3" descr="embryo_human_001_thumb.jpg"/>
          <p:cNvPicPr>
            <a:picLocks noGrp="1" noChangeAspect="1"/>
          </p:cNvPicPr>
          <p:nvPr>
            <p:ph sz="quarter" idx="1"/>
          </p:nvPr>
        </p:nvPicPr>
        <p:blipFill>
          <a:blip r:embed="rId2" cstate="print"/>
          <a:stretch>
            <a:fillRect/>
          </a:stretch>
        </p:blipFill>
        <p:spPr>
          <a:xfrm>
            <a:off x="1285852" y="2928934"/>
            <a:ext cx="6643734" cy="3571875"/>
          </a:xfrm>
          <a:prstGeom prst="rect">
            <a:avLst/>
          </a:prstGeom>
        </p:spPr>
      </p:pic>
      <p:pic>
        <p:nvPicPr>
          <p:cNvPr id="5" name="صورة 4" descr="aia01.jpg"/>
          <p:cNvPicPr>
            <a:picLocks noChangeAspect="1"/>
          </p:cNvPicPr>
          <p:nvPr/>
        </p:nvPicPr>
        <p:blipFill>
          <a:blip r:embed="rId3" cstate="print"/>
          <a:stretch>
            <a:fillRect/>
          </a:stretch>
        </p:blipFill>
        <p:spPr>
          <a:xfrm>
            <a:off x="2071670" y="214290"/>
            <a:ext cx="6891678" cy="2500330"/>
          </a:xfrm>
          <a:prstGeom prst="rect">
            <a:avLst/>
          </a:prstGeom>
        </p:spPr>
      </p:pic>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heel(4)">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SA" sz="5400" b="1" dirty="0" smtClean="0"/>
              <a:t>الشهر الأول</a:t>
            </a:r>
            <a:endParaRPr lang="ar-SA" sz="5400" b="1" dirty="0"/>
          </a:p>
        </p:txBody>
      </p:sp>
      <p:sp>
        <p:nvSpPr>
          <p:cNvPr id="3" name="عنصر نائب للمحتوى 2"/>
          <p:cNvSpPr>
            <a:spLocks noGrp="1"/>
          </p:cNvSpPr>
          <p:nvPr>
            <p:ph sz="quarter" idx="1"/>
          </p:nvPr>
        </p:nvSpPr>
        <p:spPr>
          <a:xfrm>
            <a:off x="1357290" y="1447800"/>
            <a:ext cx="7576398" cy="4800600"/>
          </a:xfrm>
        </p:spPr>
        <p:txBody>
          <a:bodyPr>
            <a:normAutofit/>
          </a:bodyPr>
          <a:lstStyle/>
          <a:p>
            <a:r>
              <a:rPr lang="ar-SA" b="1" dirty="0" smtClean="0"/>
              <a:t>1- يبدأ الكيس </a:t>
            </a:r>
            <a:r>
              <a:rPr lang="ar-SA" b="1" dirty="0" err="1" smtClean="0"/>
              <a:t>الأميني</a:t>
            </a:r>
            <a:r>
              <a:rPr lang="ar-SA" b="1" dirty="0" smtClean="0"/>
              <a:t> بالتكوين ( مملوء بالسائل </a:t>
            </a:r>
            <a:r>
              <a:rPr lang="ar-SA" b="1" dirty="0" err="1" smtClean="0"/>
              <a:t>الأميني</a:t>
            </a:r>
            <a:r>
              <a:rPr lang="ar-SA" b="1" dirty="0" smtClean="0"/>
              <a:t>). ما الحكمة منه؟</a:t>
            </a:r>
          </a:p>
          <a:p>
            <a:r>
              <a:rPr lang="ar-SA" b="1" dirty="0" smtClean="0"/>
              <a:t>2- تتكون المشيمة. ما وظيفتها؟</a:t>
            </a:r>
          </a:p>
          <a:p>
            <a:r>
              <a:rPr lang="ar-SA" b="1" dirty="0" smtClean="0">
                <a:solidFill>
                  <a:srgbClr val="FF0000"/>
                </a:solidFill>
              </a:rPr>
              <a:t>بعد أسبوعين تقريباً تنقسم المضغة إلى ثلاث طبقات:</a:t>
            </a:r>
          </a:p>
          <a:p>
            <a:r>
              <a:rPr lang="ar-SA" b="1" dirty="0" smtClean="0"/>
              <a:t>الطبقة الخارجية: تشكل الجهاز العصبي, الجلد, الشعر.</a:t>
            </a:r>
          </a:p>
          <a:p>
            <a:r>
              <a:rPr lang="ar-SA" b="1" dirty="0" smtClean="0"/>
              <a:t>الطبقة الوسطى: الجلد التحتي, العضلات, والعظام.</a:t>
            </a:r>
          </a:p>
          <a:p>
            <a:r>
              <a:rPr lang="ar-SA" b="1" dirty="0" smtClean="0"/>
              <a:t>الطبقة الداخلية: الجهاز الهضمي والرئة.</a:t>
            </a:r>
          </a:p>
          <a:p>
            <a:r>
              <a:rPr lang="ar-SA" b="1" dirty="0" smtClean="0"/>
              <a:t>النمو في هذه الفترة يكون مركزاً على الدماغ والجهاز العصبي.</a:t>
            </a:r>
            <a:endParaRPr lang="ar-SA" b="1" dirty="0"/>
          </a:p>
        </p:txBody>
      </p:sp>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SA" sz="6000" b="1" dirty="0" smtClean="0"/>
              <a:t>الشهر الأول</a:t>
            </a:r>
            <a:endParaRPr lang="ar-SA" sz="6000" b="1" dirty="0"/>
          </a:p>
        </p:txBody>
      </p:sp>
      <p:pic>
        <p:nvPicPr>
          <p:cNvPr id="4" name="عنصر نائب للمحتوى 3" descr="ش1.jpg"/>
          <p:cNvPicPr>
            <a:picLocks noGrp="1" noChangeAspect="1"/>
          </p:cNvPicPr>
          <p:nvPr>
            <p:ph sz="quarter" idx="1"/>
          </p:nvPr>
        </p:nvPicPr>
        <p:blipFill>
          <a:blip r:embed="rId2" cstate="print">
            <a:lum contrast="-32000"/>
          </a:blip>
          <a:stretch>
            <a:fillRect/>
          </a:stretch>
        </p:blipFill>
        <p:spPr>
          <a:xfrm>
            <a:off x="1500166" y="1643050"/>
            <a:ext cx="6929486" cy="4500594"/>
          </a:xfrm>
          <a:prstGeom prst="rect">
            <a:avLst/>
          </a:prstGeom>
        </p:spPr>
      </p:pic>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SA" sz="5400" b="1" dirty="0" smtClean="0"/>
              <a:t>الشهر الثاني</a:t>
            </a:r>
            <a:endParaRPr lang="ar-SA" sz="5400" b="1" dirty="0"/>
          </a:p>
        </p:txBody>
      </p:sp>
      <p:sp>
        <p:nvSpPr>
          <p:cNvPr id="3" name="عنصر نائب للمحتوى 2"/>
          <p:cNvSpPr>
            <a:spLocks noGrp="1"/>
          </p:cNvSpPr>
          <p:nvPr>
            <p:ph sz="quarter" idx="1"/>
          </p:nvPr>
        </p:nvSpPr>
        <p:spPr>
          <a:xfrm>
            <a:off x="1500166" y="1447800"/>
            <a:ext cx="7433522" cy="2481266"/>
          </a:xfrm>
        </p:spPr>
        <p:txBody>
          <a:bodyPr>
            <a:normAutofit fontScale="85000" lnSpcReduction="20000"/>
          </a:bodyPr>
          <a:lstStyle/>
          <a:p>
            <a:r>
              <a:rPr lang="ar-SA" sz="3300" b="1" dirty="0" smtClean="0">
                <a:solidFill>
                  <a:schemeClr val="accent4">
                    <a:lumMod val="75000"/>
                  </a:schemeClr>
                </a:solidFill>
              </a:rPr>
              <a:t>1/ يتضح الشكل الإنساني للجنين خصوصا الوجه والعينين والأنف والفم والأذنان .</a:t>
            </a:r>
          </a:p>
          <a:p>
            <a:endParaRPr lang="ar-SA" sz="3300" b="1" dirty="0" smtClean="0">
              <a:solidFill>
                <a:schemeClr val="accent4">
                  <a:lumMod val="75000"/>
                </a:schemeClr>
              </a:solidFill>
            </a:endParaRPr>
          </a:p>
          <a:p>
            <a:r>
              <a:rPr lang="ar-SA" sz="3300" b="1" dirty="0" smtClean="0">
                <a:solidFill>
                  <a:schemeClr val="accent4">
                    <a:lumMod val="75000"/>
                  </a:schemeClr>
                </a:solidFill>
              </a:rPr>
              <a:t>2/ تتضح الركبتان والذراعان والساقان.</a:t>
            </a:r>
          </a:p>
          <a:p>
            <a:endParaRPr lang="ar-SA" sz="3300" b="1" dirty="0" smtClean="0">
              <a:solidFill>
                <a:schemeClr val="accent4">
                  <a:lumMod val="75000"/>
                </a:schemeClr>
              </a:solidFill>
            </a:endParaRPr>
          </a:p>
          <a:p>
            <a:r>
              <a:rPr lang="ar-SA" sz="3300" b="1" dirty="0" smtClean="0">
                <a:solidFill>
                  <a:schemeClr val="accent4">
                    <a:lumMod val="75000"/>
                  </a:schemeClr>
                </a:solidFill>
              </a:rPr>
              <a:t>3/ الأعضاء التناسلية ، إلا أنه يصعب تحديد جنس الجنين . </a:t>
            </a:r>
          </a:p>
          <a:p>
            <a:endParaRPr lang="ar-SA" dirty="0"/>
          </a:p>
        </p:txBody>
      </p:sp>
      <p:pic>
        <p:nvPicPr>
          <p:cNvPr id="5" name="صورة 4" descr="ش2.jpg"/>
          <p:cNvPicPr>
            <a:picLocks noChangeAspect="1"/>
          </p:cNvPicPr>
          <p:nvPr/>
        </p:nvPicPr>
        <p:blipFill>
          <a:blip r:embed="rId2" cstate="print"/>
          <a:stretch>
            <a:fillRect/>
          </a:stretch>
        </p:blipFill>
        <p:spPr>
          <a:xfrm>
            <a:off x="1571604" y="3929066"/>
            <a:ext cx="6786610" cy="2357454"/>
          </a:xfrm>
          <a:prstGeom prst="rect">
            <a:avLst/>
          </a:prstGeom>
        </p:spPr>
      </p:pic>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SA" sz="4800" b="1" dirty="0" smtClean="0"/>
              <a:t>الشهر الثالث</a:t>
            </a:r>
            <a:endParaRPr lang="ar-SA" sz="4800" b="1" dirty="0"/>
          </a:p>
        </p:txBody>
      </p:sp>
      <p:sp>
        <p:nvSpPr>
          <p:cNvPr id="3" name="عنصر نائب للمحتوى 2"/>
          <p:cNvSpPr>
            <a:spLocks noGrp="1"/>
          </p:cNvSpPr>
          <p:nvPr>
            <p:ph sz="quarter" idx="1"/>
          </p:nvPr>
        </p:nvSpPr>
        <p:spPr/>
        <p:txBody>
          <a:bodyPr>
            <a:normAutofit fontScale="92500" lnSpcReduction="20000"/>
          </a:bodyPr>
          <a:lstStyle/>
          <a:p>
            <a:r>
              <a:rPr lang="ar-SA" b="1" dirty="0" smtClean="0"/>
              <a:t>1/ يقل خطر العوامل البيئية على الجنين في هذه المرحلة ذلك لان الأعضاء الأساسية قد تكونت ويكون حجمه الكبير سببا في منع تأثير بعض المواد عليه كالعقاقير إذا كانت كميتها قليلة.</a:t>
            </a:r>
          </a:p>
          <a:p>
            <a:r>
              <a:rPr lang="ar-SA" b="1" dirty="0" smtClean="0"/>
              <a:t>2/ يظهر النشاط الكهربائي في المخ وتظهر قاعدة الأسنان وعظام الفكين .</a:t>
            </a:r>
          </a:p>
          <a:p>
            <a:r>
              <a:rPr lang="ar-SA" b="1" dirty="0" smtClean="0"/>
              <a:t>3/ يمكن ملاحظة وجود رحم عند الجنين كما تبدأ الكليتان في طرح الفضلات في الكيس </a:t>
            </a:r>
            <a:r>
              <a:rPr lang="ar-SA" b="1" dirty="0" err="1" smtClean="0"/>
              <a:t>الأميني</a:t>
            </a:r>
            <a:r>
              <a:rPr lang="ar-SA" b="1" dirty="0" smtClean="0"/>
              <a:t> .</a:t>
            </a:r>
          </a:p>
          <a:p>
            <a:r>
              <a:rPr lang="ar-SA" b="1" dirty="0" smtClean="0"/>
              <a:t>4/ يبدأ الجنين في الحركة مثل تحريك الذراعين والرجلين وفتح الفم حركة خفيفة لا تشعر </a:t>
            </a:r>
            <a:r>
              <a:rPr lang="ar-SA" b="1" dirty="0" err="1" smtClean="0"/>
              <a:t>بها</a:t>
            </a:r>
            <a:r>
              <a:rPr lang="ar-SA" b="1" dirty="0" smtClean="0"/>
              <a:t> الأم.</a:t>
            </a:r>
          </a:p>
          <a:p>
            <a:r>
              <a:rPr lang="ar-SA" b="1" dirty="0" smtClean="0"/>
              <a:t>5/ يتضح جنس الجنين في نهاية هذا الشهر إذا حدث إجهاض.</a:t>
            </a:r>
          </a:p>
          <a:p>
            <a:endParaRPr lang="ar-SA" b="1" dirty="0"/>
          </a:p>
        </p:txBody>
      </p:sp>
    </p:spTree>
  </p:cSld>
  <p:clrMapOvr>
    <a:masterClrMapping/>
  </p:clrMapOvr>
  <p:transition>
    <p:wipe dir="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مشربية">
  <a:themeElements>
    <a:clrScheme name="مشربية">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مشربية">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مشربية">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188</TotalTime>
  <Words>664</Words>
  <Application>Microsoft Office PowerPoint</Application>
  <PresentationFormat>On-screen Show (4:3)</PresentationFormat>
  <Paragraphs>66</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مشربية</vt:lpstr>
      <vt:lpstr>Slide 1</vt:lpstr>
      <vt:lpstr>بداية المشوار</vt:lpstr>
      <vt:lpstr>بداية المشوار</vt:lpstr>
      <vt:lpstr>بداية المشوار</vt:lpstr>
      <vt:lpstr>Slide 5</vt:lpstr>
      <vt:lpstr>الشهر الأول</vt:lpstr>
      <vt:lpstr>الشهر الأول</vt:lpstr>
      <vt:lpstr>الشهر الثاني</vt:lpstr>
      <vt:lpstr>الشهر الثالث</vt:lpstr>
      <vt:lpstr>الشهر الرابع</vt:lpstr>
      <vt:lpstr>الشهر الخامس</vt:lpstr>
      <vt:lpstr>الشهر السادس</vt:lpstr>
      <vt:lpstr>الشهر السابع</vt:lpstr>
      <vt:lpstr>الشهر الثامن</vt:lpstr>
      <vt:lpstr>الشهر التاسع</vt:lpstr>
      <vt:lpstr>مدة الحمل</vt:lpstr>
      <vt:lpstr>الولادة</vt:lpstr>
      <vt:lpstr>مفاهيم خاطئة حول الحمل</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السادسة</dc:title>
  <dc:creator>HASEB</dc:creator>
  <cp:lastModifiedBy>D G L</cp:lastModifiedBy>
  <cp:revision>34</cp:revision>
  <dcterms:created xsi:type="dcterms:W3CDTF">2012-11-04T17:44:29Z</dcterms:created>
  <dcterms:modified xsi:type="dcterms:W3CDTF">2013-02-06T20:14:58Z</dcterms:modified>
</cp:coreProperties>
</file>