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DA432D3-2BC0-414D-82C7-7DDAEE204063}" type="datetimeFigureOut">
              <a:rPr lang="ar-SA" smtClean="0"/>
              <a:pPr/>
              <a:t>28/08/33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B45477-8E41-461E-8F8B-63612D96066E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4581128"/>
            <a:ext cx="8291264" cy="1529396"/>
          </a:xfrm>
        </p:spPr>
        <p:txBody>
          <a:bodyPr>
            <a:normAutofit/>
          </a:bodyPr>
          <a:lstStyle/>
          <a:p>
            <a:pPr algn="r"/>
            <a:r>
              <a:rPr lang="ar-SA" sz="2400" dirty="0" smtClean="0"/>
              <a:t>عمل الطالب </a:t>
            </a:r>
            <a:r>
              <a:rPr lang="en-US" sz="2400" dirty="0" smtClean="0"/>
              <a:t>/</a:t>
            </a:r>
            <a:r>
              <a:rPr lang="ar-SA" sz="2400" dirty="0" smtClean="0"/>
              <a:t> </a:t>
            </a:r>
            <a:r>
              <a:rPr lang="ar-SA" sz="2400" dirty="0" err="1" smtClean="0"/>
              <a:t>هتان</a:t>
            </a:r>
            <a:r>
              <a:rPr lang="ar-SA" sz="2400" dirty="0" smtClean="0"/>
              <a:t> عدنان الحربي </a:t>
            </a:r>
          </a:p>
          <a:p>
            <a:pPr algn="r"/>
            <a:endParaRPr lang="ar-SA" sz="2400" dirty="0" smtClean="0"/>
          </a:p>
          <a:p>
            <a:pPr algn="r"/>
            <a:r>
              <a:rPr lang="ar-SA" sz="2400" dirty="0" smtClean="0"/>
              <a:t>إشراف الدكتور </a:t>
            </a:r>
            <a:r>
              <a:rPr lang="en-US" sz="2400" dirty="0" smtClean="0"/>
              <a:t>/</a:t>
            </a:r>
            <a:r>
              <a:rPr lang="ar-SA" sz="2400" dirty="0" smtClean="0"/>
              <a:t> يوسف فجال </a:t>
            </a:r>
            <a:endParaRPr lang="ar-SA" sz="2400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23528" y="1484784"/>
            <a:ext cx="8305800" cy="1981200"/>
          </a:xfrm>
        </p:spPr>
        <p:txBody>
          <a:bodyPr/>
          <a:lstStyle/>
          <a:p>
            <a:r>
              <a:rPr lang="ar-SA" dirty="0" smtClean="0"/>
              <a:t>درس الحال </a:t>
            </a:r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هي الوصف الدالة على هيئة صاحبها عند صدور </a:t>
            </a:r>
            <a:r>
              <a:rPr lang="ar-SA" dirty="0" err="1" smtClean="0"/>
              <a:t>الفعل .</a:t>
            </a:r>
            <a:endParaRPr lang="ar-SA" dirty="0" smtClean="0"/>
          </a:p>
          <a:p>
            <a:r>
              <a:rPr lang="ar-SA" dirty="0" err="1" smtClean="0"/>
              <a:t>حكمها </a:t>
            </a:r>
            <a:r>
              <a:rPr lang="ar-SA" dirty="0" smtClean="0"/>
              <a:t>: </a:t>
            </a:r>
            <a:r>
              <a:rPr lang="ar-SA" dirty="0" err="1" smtClean="0"/>
              <a:t>النصب .</a:t>
            </a:r>
            <a:endParaRPr lang="ar-SA" dirty="0" smtClean="0"/>
          </a:p>
          <a:p>
            <a:r>
              <a:rPr lang="ar-SA" dirty="0" err="1" smtClean="0"/>
              <a:t>علامتها </a:t>
            </a:r>
            <a:r>
              <a:rPr lang="ar-SA" dirty="0" smtClean="0"/>
              <a:t>: أنها تصلح جواباً </a:t>
            </a:r>
            <a:r>
              <a:rPr lang="ar-SA" dirty="0" err="1" smtClean="0"/>
              <a:t>عن </a:t>
            </a:r>
            <a:r>
              <a:rPr lang="ar-SA" dirty="0" smtClean="0"/>
              <a:t>( </a:t>
            </a:r>
            <a:r>
              <a:rPr lang="ar-SA" dirty="0" err="1" smtClean="0"/>
              <a:t>كيف ؟</a:t>
            </a:r>
            <a:r>
              <a:rPr lang="ar-SA" dirty="0" smtClean="0"/>
              <a:t> </a:t>
            </a:r>
            <a:r>
              <a:rPr lang="ar-SA" dirty="0" err="1" smtClean="0"/>
              <a:t>) .</a:t>
            </a:r>
            <a:endParaRPr lang="ar-SA" dirty="0" smtClean="0"/>
          </a:p>
          <a:p>
            <a:r>
              <a:rPr lang="ar-SA" dirty="0" err="1" smtClean="0"/>
              <a:t>أمثلة :</a:t>
            </a:r>
            <a:r>
              <a:rPr lang="ar-SA" dirty="0" smtClean="0"/>
              <a:t> </a:t>
            </a:r>
          </a:p>
          <a:p>
            <a:r>
              <a:rPr lang="ar-SA" dirty="0" smtClean="0"/>
              <a:t>جاء الطفل</a:t>
            </a:r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ar-SA" dirty="0" err="1" smtClean="0">
                <a:solidFill>
                  <a:srgbClr val="FF0000"/>
                </a:solidFill>
              </a:rPr>
              <a:t>باكياً </a:t>
            </a:r>
            <a:r>
              <a:rPr lang="ar-SA" dirty="0" err="1" smtClean="0"/>
              <a:t>.</a:t>
            </a:r>
            <a:endParaRPr lang="ar-SA" dirty="0" smtClean="0"/>
          </a:p>
          <a:p>
            <a:r>
              <a:rPr lang="ar-SA" dirty="0" smtClean="0"/>
              <a:t>قوله </a:t>
            </a:r>
            <a:r>
              <a:rPr lang="ar-SA" dirty="0" err="1" smtClean="0"/>
              <a:t>تعالى : </a:t>
            </a:r>
            <a:r>
              <a:rPr lang="ar-SA" dirty="0" smtClean="0"/>
              <a:t>{ وألقى السحرة </a:t>
            </a:r>
            <a:r>
              <a:rPr lang="ar-SA" dirty="0" err="1" smtClean="0">
                <a:solidFill>
                  <a:srgbClr val="FF0000"/>
                </a:solidFill>
              </a:rPr>
              <a:t>ساجدين</a:t>
            </a:r>
            <a:r>
              <a:rPr lang="ar-SA" dirty="0" err="1" smtClean="0"/>
              <a:t> } .</a:t>
            </a:r>
            <a:endParaRPr lang="ar-SA" dirty="0" smtClean="0"/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 smtClean="0"/>
              <a:t>الحال :</a:t>
            </a:r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1) </a:t>
            </a:r>
            <a:r>
              <a:rPr lang="ar-SA" dirty="0" err="1" smtClean="0"/>
              <a:t>مبينة </a:t>
            </a:r>
            <a:r>
              <a:rPr lang="ar-SA" dirty="0" smtClean="0"/>
              <a:t>( </a:t>
            </a:r>
            <a:r>
              <a:rPr lang="ar-SA" dirty="0" err="1" smtClean="0"/>
              <a:t>مؤسسة ) </a:t>
            </a:r>
            <a:r>
              <a:rPr lang="ar-SA" dirty="0" smtClean="0"/>
              <a:t>: وهي التي تفيد معنى </a:t>
            </a:r>
            <a:r>
              <a:rPr lang="ar-SA" dirty="0" err="1" smtClean="0"/>
              <a:t>لايفهم</a:t>
            </a:r>
            <a:r>
              <a:rPr lang="ar-SA" dirty="0" smtClean="0"/>
              <a:t> من الجملة </a:t>
            </a:r>
            <a:r>
              <a:rPr lang="ar-SA" dirty="0" err="1" smtClean="0"/>
              <a:t>قبلها .</a:t>
            </a: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 </a:t>
            </a:r>
            <a:r>
              <a:rPr lang="ar-SA" dirty="0" err="1" smtClean="0"/>
              <a:t>مثل </a:t>
            </a:r>
            <a:r>
              <a:rPr lang="ar-SA" dirty="0" smtClean="0"/>
              <a:t>: حضر صالح إلى الجامعة </a:t>
            </a:r>
            <a:r>
              <a:rPr lang="ar-SA" dirty="0" err="1" smtClean="0">
                <a:solidFill>
                  <a:srgbClr val="FF0000"/>
                </a:solidFill>
              </a:rPr>
              <a:t>مبكراً </a:t>
            </a:r>
            <a:r>
              <a:rPr lang="ar-SA" dirty="0" err="1" smtClean="0"/>
              <a:t>.</a:t>
            </a: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None/>
            </a:pPr>
            <a:r>
              <a:rPr lang="ar-SA" dirty="0" smtClean="0"/>
              <a:t>2) </a:t>
            </a:r>
            <a:r>
              <a:rPr lang="ar-SA" dirty="0" err="1" smtClean="0"/>
              <a:t>مؤكدة </a:t>
            </a:r>
            <a:r>
              <a:rPr lang="ar-SA" dirty="0" smtClean="0"/>
              <a:t>: وهي التي يستفاد معناها من الكلام </a:t>
            </a:r>
            <a:r>
              <a:rPr lang="ar-SA" dirty="0" err="1" smtClean="0"/>
              <a:t>السابق .</a:t>
            </a:r>
            <a:r>
              <a:rPr lang="ar-SA" dirty="0" smtClean="0"/>
              <a:t> </a:t>
            </a:r>
          </a:p>
          <a:p>
            <a:pPr marL="514350" indent="-514350">
              <a:buNone/>
            </a:pPr>
            <a:r>
              <a:rPr lang="ar-SA" dirty="0" smtClean="0"/>
              <a:t> كقوله </a:t>
            </a:r>
            <a:r>
              <a:rPr lang="ar-SA" dirty="0" err="1" smtClean="0"/>
              <a:t>تعالى : </a:t>
            </a:r>
            <a:r>
              <a:rPr lang="ar-SA" dirty="0" smtClean="0"/>
              <a:t>{ فتبسم </a:t>
            </a:r>
            <a:r>
              <a:rPr lang="ar-SA" dirty="0" err="1" smtClean="0">
                <a:solidFill>
                  <a:srgbClr val="FF0000"/>
                </a:solidFill>
              </a:rPr>
              <a:t>ضاحكاً </a:t>
            </a:r>
            <a:r>
              <a:rPr lang="ar-SA" dirty="0" err="1" smtClean="0"/>
              <a:t>} .</a:t>
            </a:r>
            <a:endParaRPr lang="ar-SA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ar-SA" dirty="0" smtClean="0"/>
          </a:p>
          <a:p>
            <a:pPr marL="514350" indent="-514350">
              <a:buFont typeface="+mj-lt"/>
              <a:buAutoNum type="arabicParenR"/>
            </a:pPr>
            <a:endParaRPr lang="ar-SA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ar-SA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ar-SA" dirty="0" smtClean="0">
              <a:solidFill>
                <a:srgbClr val="FF0000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الحال </a:t>
            </a:r>
            <a:r>
              <a:rPr lang="ar-SA" dirty="0" err="1" smtClean="0"/>
              <a:t>نوعان :</a:t>
            </a:r>
            <a:endParaRPr lang="ar-SA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5000"/>
              </a:lnSpc>
            </a:pPr>
            <a:r>
              <a:rPr lang="ar-SA" sz="2800" b="1" dirty="0" smtClean="0"/>
              <a:t>1- يعيش السعوديون في </a:t>
            </a:r>
            <a:r>
              <a:rPr lang="ar-SA" sz="2800" b="1" dirty="0" err="1" smtClean="0"/>
              <a:t>المملكة</a:t>
            </a:r>
            <a:r>
              <a:rPr lang="ar-SA" sz="2800" dirty="0" err="1" smtClean="0"/>
              <a:t>.................</a:t>
            </a:r>
            <a:r>
              <a:rPr lang="ar-SA" sz="2800" b="1" dirty="0" smtClean="0"/>
              <a:t>      </a:t>
            </a:r>
            <a:r>
              <a:rPr lang="ar-SA" sz="2800" b="1" dirty="0" err="1" smtClean="0"/>
              <a:t>(آمنين</a:t>
            </a:r>
            <a:r>
              <a:rPr lang="ar-SA" sz="2800" b="1" dirty="0" err="1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/>
              <a:t>– </a:t>
            </a:r>
            <a:r>
              <a:rPr lang="ar-SA" sz="2800" b="1" dirty="0" err="1" smtClean="0"/>
              <a:t>آمنون )</a:t>
            </a:r>
            <a:endParaRPr lang="ar-SA" sz="2800" b="1" dirty="0" smtClean="0"/>
          </a:p>
          <a:p>
            <a:pPr>
              <a:lnSpc>
                <a:spcPct val="165000"/>
              </a:lnSpc>
            </a:pPr>
            <a:r>
              <a:rPr lang="ar-SA" sz="2800" b="1" dirty="0" smtClean="0"/>
              <a:t>2- تساعد البنات </a:t>
            </a:r>
            <a:r>
              <a:rPr lang="ar-SA" sz="2800" b="1" dirty="0" err="1" smtClean="0"/>
              <a:t>أمهاتهن</a:t>
            </a:r>
            <a:r>
              <a:rPr lang="ar-SA" sz="2800" dirty="0" err="1" smtClean="0"/>
              <a:t>.........................</a:t>
            </a:r>
            <a:r>
              <a:rPr lang="ar-SA" sz="2800" b="1" dirty="0" smtClean="0"/>
              <a:t>   ( </a:t>
            </a:r>
            <a:r>
              <a:rPr lang="ar-SA" sz="2800" b="1" dirty="0" err="1" smtClean="0"/>
              <a:t>مسرورين </a:t>
            </a:r>
            <a:r>
              <a:rPr lang="ar-SA" sz="2800" b="1" dirty="0" smtClean="0"/>
              <a:t>– مسرورات</a:t>
            </a:r>
            <a:r>
              <a:rPr lang="ar-SA" sz="2800" b="1" dirty="0" err="1" smtClean="0"/>
              <a:t>)</a:t>
            </a:r>
            <a:endParaRPr lang="ar-SA" sz="2800" b="1" dirty="0" smtClean="0"/>
          </a:p>
          <a:p>
            <a:pPr>
              <a:lnSpc>
                <a:spcPct val="165000"/>
              </a:lnSpc>
            </a:pPr>
            <a:r>
              <a:rPr lang="ar-SA" sz="2800" b="1" dirty="0" smtClean="0"/>
              <a:t>3- ينطلق </a:t>
            </a:r>
            <a:r>
              <a:rPr lang="ar-SA" sz="2800" b="1" dirty="0" err="1" smtClean="0"/>
              <a:t>الصاروخان</a:t>
            </a:r>
            <a:r>
              <a:rPr lang="ar-SA" sz="2800" dirty="0" err="1" smtClean="0"/>
              <a:t>.............................</a:t>
            </a:r>
            <a:r>
              <a:rPr lang="ar-SA" sz="2800" b="1" dirty="0" smtClean="0"/>
              <a:t>      ( </a:t>
            </a:r>
            <a:r>
              <a:rPr lang="ar-SA" sz="2800" b="1" dirty="0" err="1" smtClean="0"/>
              <a:t>مسرعان </a:t>
            </a:r>
            <a:r>
              <a:rPr lang="ar-SA" sz="2800" b="1" dirty="0" smtClean="0"/>
              <a:t>– </a:t>
            </a:r>
            <a:r>
              <a:rPr lang="ar-SA" sz="2800" b="1" dirty="0" err="1" smtClean="0"/>
              <a:t>مسرعين )</a:t>
            </a:r>
            <a:endParaRPr lang="ar-SA" sz="2800" b="1" dirty="0" smtClean="0"/>
          </a:p>
          <a:p>
            <a:pPr>
              <a:lnSpc>
                <a:spcPct val="165000"/>
              </a:lnSpc>
            </a:pPr>
            <a:r>
              <a:rPr lang="ar-SA" sz="2800" b="1" dirty="0" smtClean="0"/>
              <a:t>4- يرفع التلميذ علم </a:t>
            </a:r>
            <a:r>
              <a:rPr lang="ar-SA" sz="2800" b="1" dirty="0" err="1" smtClean="0"/>
              <a:t>المملكة</a:t>
            </a:r>
            <a:r>
              <a:rPr lang="ar-SA" sz="2800" dirty="0" err="1" smtClean="0"/>
              <a:t>......................</a:t>
            </a:r>
            <a:r>
              <a:rPr lang="ar-SA" sz="2800" dirty="0" smtClean="0"/>
              <a:t> </a:t>
            </a:r>
            <a:r>
              <a:rPr lang="ar-SA" sz="2800" b="1" dirty="0" smtClean="0"/>
              <a:t>     ( </a:t>
            </a:r>
            <a:r>
              <a:rPr lang="ar-SA" sz="2800" b="1" dirty="0" err="1" smtClean="0"/>
              <a:t>خفاقين </a:t>
            </a:r>
            <a:r>
              <a:rPr lang="ar-SA" sz="2800" b="1" dirty="0" smtClean="0"/>
              <a:t>– </a:t>
            </a:r>
            <a:r>
              <a:rPr lang="ar-SA" sz="2800" b="1" dirty="0" err="1" smtClean="0"/>
              <a:t>خفاقاً )</a:t>
            </a:r>
            <a:endParaRPr lang="ar-SA" sz="2800" b="1" dirty="0" smtClean="0"/>
          </a:p>
          <a:p>
            <a:pPr>
              <a:lnSpc>
                <a:spcPct val="165000"/>
              </a:lnSpc>
            </a:pPr>
            <a:r>
              <a:rPr lang="ar-SA" sz="2800" b="1" dirty="0" smtClean="0"/>
              <a:t>5- تعبر البنت </a:t>
            </a:r>
            <a:r>
              <a:rPr lang="ar-SA" sz="2800" b="1" dirty="0" err="1" smtClean="0"/>
              <a:t>الشارع</a:t>
            </a:r>
            <a:r>
              <a:rPr lang="ar-SA" sz="2800" dirty="0" err="1" smtClean="0"/>
              <a:t>.............................</a:t>
            </a:r>
            <a:r>
              <a:rPr lang="ar-SA" sz="2800" b="1" dirty="0" smtClean="0"/>
              <a:t>      ( </a:t>
            </a:r>
            <a:r>
              <a:rPr lang="ar-SA" sz="2800" b="1" dirty="0" err="1" smtClean="0"/>
              <a:t>حذراً </a:t>
            </a:r>
            <a:r>
              <a:rPr lang="ar-SA" sz="2800" b="1" dirty="0" smtClean="0"/>
              <a:t>– </a:t>
            </a:r>
            <a:r>
              <a:rPr lang="ar-SA" sz="2800" b="1" dirty="0" err="1" smtClean="0"/>
              <a:t>حذرةً )</a:t>
            </a:r>
            <a:endParaRPr lang="en-US" sz="2800" b="1" dirty="0" smtClean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19200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 smtClean="0"/>
              <a:t>1)اختار الحال المناسبة لكل جملة مما </a:t>
            </a:r>
            <a:r>
              <a:rPr lang="ar-SA" sz="3200" b="1" dirty="0" err="1" smtClean="0"/>
              <a:t>يأتي </a:t>
            </a:r>
            <a:r>
              <a:rPr lang="ar-SA" sz="3200" b="1" dirty="0" smtClean="0"/>
              <a:t>, وأكتبها في </a:t>
            </a:r>
            <a:r>
              <a:rPr lang="ar-SA" sz="3200" b="1" dirty="0" err="1" smtClean="0"/>
              <a:t>الفراغ :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ar-SA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843808" y="1556792"/>
            <a:ext cx="1800200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آمنين</a:t>
            </a:r>
            <a:endParaRPr lang="ar-SA" sz="2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635896" y="2288485"/>
            <a:ext cx="165618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مسرورات </a:t>
            </a:r>
            <a:endParaRPr lang="ar-SA" sz="26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3491880" y="3080573"/>
            <a:ext cx="1872208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مسرعين</a:t>
            </a:r>
            <a:endParaRPr lang="ar-SA" sz="26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2843808" y="3872661"/>
            <a:ext cx="208823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خفاقاً</a:t>
            </a:r>
            <a:endParaRPr lang="ar-SA" sz="2600" b="1" dirty="0"/>
          </a:p>
        </p:txBody>
      </p:sp>
      <p:sp>
        <p:nvSpPr>
          <p:cNvPr id="9" name="مربع نص 8"/>
          <p:cNvSpPr txBox="1"/>
          <p:nvPr/>
        </p:nvSpPr>
        <p:spPr>
          <a:xfrm>
            <a:off x="2843808" y="4592741"/>
            <a:ext cx="244827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حذرةَ</a:t>
            </a:r>
            <a:endParaRPr lang="ar-SA" sz="26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ar-SA" sz="2400" b="1" dirty="0" smtClean="0">
                <a:cs typeface="Akhbar MT" pitchFamily="2" charset="-78"/>
              </a:rPr>
              <a:t>1- </a:t>
            </a:r>
            <a:r>
              <a:rPr lang="ar-SA" sz="2400" b="1" dirty="0" err="1" smtClean="0">
                <a:cs typeface="Akhbar MT" pitchFamily="2" charset="-78"/>
              </a:rPr>
              <a:t>ندى                    :</a:t>
            </a:r>
            <a:r>
              <a:rPr lang="ar-SA" sz="2400" dirty="0" err="1" smtClean="0">
                <a:cs typeface="Akhbar MT" pitchFamily="2" charset="-78"/>
              </a:rPr>
              <a:t>..................................</a:t>
            </a:r>
            <a:endParaRPr lang="ar-SA" sz="2400" dirty="0" smtClean="0">
              <a:cs typeface="Akhbar MT" pitchFamily="2" charset="-78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endParaRPr lang="ar-SA" sz="2400" dirty="0" smtClean="0">
              <a:cs typeface="Akhbar MT" pitchFamily="2" charset="-78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ar-SA" sz="2400" b="1" dirty="0" smtClean="0">
                <a:cs typeface="Akhbar MT" pitchFamily="2" charset="-78"/>
              </a:rPr>
              <a:t>2- عمر </a:t>
            </a:r>
            <a:r>
              <a:rPr lang="ar-SA" sz="2400" b="1" dirty="0" err="1" smtClean="0">
                <a:cs typeface="Akhbar MT" pitchFamily="2" charset="-78"/>
              </a:rPr>
              <a:t>وعلي             :</a:t>
            </a:r>
            <a:r>
              <a:rPr lang="ar-SA" sz="2400" dirty="0" err="1" smtClean="0">
                <a:cs typeface="Akhbar MT" pitchFamily="2" charset="-78"/>
              </a:rPr>
              <a:t>...................................</a:t>
            </a:r>
            <a:endParaRPr lang="ar-SA" sz="2400" dirty="0" smtClean="0">
              <a:cs typeface="Akhbar MT" pitchFamily="2" charset="-78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endParaRPr lang="ar-SA" sz="2400" dirty="0" smtClean="0">
              <a:cs typeface="Akhbar MT" pitchFamily="2" charset="-78"/>
            </a:endParaRPr>
          </a:p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ar-SA" sz="2400" b="1" dirty="0" smtClean="0">
                <a:cs typeface="Akhbar MT" pitchFamily="2" charset="-78"/>
              </a:rPr>
              <a:t>3- ندى وسميرة </a:t>
            </a:r>
            <a:r>
              <a:rPr lang="ar-SA" sz="2400" b="1" dirty="0" err="1" smtClean="0">
                <a:cs typeface="Akhbar MT" pitchFamily="2" charset="-78"/>
              </a:rPr>
              <a:t>وريم   </a:t>
            </a:r>
            <a:r>
              <a:rPr lang="ar-SA" sz="2400" dirty="0" err="1" smtClean="0">
                <a:cs typeface="Akhbar MT" pitchFamily="2" charset="-78"/>
              </a:rPr>
              <a:t>:...................................</a:t>
            </a:r>
            <a:endParaRPr lang="ar-SA" sz="2400" dirty="0" smtClean="0">
              <a:cs typeface="Akhbar MT" pitchFamily="2" charset="-78"/>
            </a:endParaRPr>
          </a:p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3200" b="1" u="sng" dirty="0" smtClean="0"/>
              <a:t/>
            </a:r>
            <a:br>
              <a:rPr lang="ar-SA" sz="3200" b="1" u="sng" dirty="0" smtClean="0"/>
            </a:br>
            <a:r>
              <a:rPr lang="ar-SA" sz="3200" b="1" u="sng" dirty="0" smtClean="0"/>
              <a:t>أنصح بالعبارة السابقة كلاً </a:t>
            </a:r>
            <a:r>
              <a:rPr lang="ar-SA" sz="3200" b="1" u="sng" dirty="0" err="1" smtClean="0"/>
              <a:t>من :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ar-SA" sz="32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627784" y="1496397"/>
            <a:ext cx="3384376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>
                <a:cs typeface="Akhbar MT" pitchFamily="2" charset="-78"/>
              </a:rPr>
              <a:t>أنقذي أسنانك مسرعةً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2267744" y="2780928"/>
            <a:ext cx="3888432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أنقذا أسنانكما مسرعين</a:t>
            </a:r>
            <a:endParaRPr lang="ar-SA" sz="26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2483768" y="4016677"/>
            <a:ext cx="3816424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600" b="1" dirty="0" smtClean="0"/>
              <a:t>أنقذن أسنانكن مسرعاتِ </a:t>
            </a:r>
            <a:endParaRPr lang="ar-SA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sz="2800" b="1" dirty="0" smtClean="0">
                <a:cs typeface="Akhbar MT" pitchFamily="2" charset="-78"/>
              </a:rPr>
              <a:t>يستقبلُ الوالدان الضيوفَ مرحبين</a:t>
            </a:r>
            <a:endParaRPr lang="en-US" sz="2800" b="1" dirty="0" smtClean="0">
              <a:cs typeface="Akhbar MT" pitchFamily="2" charset="-78"/>
            </a:endParaRPr>
          </a:p>
          <a:p>
            <a:pPr algn="ctr">
              <a:buNone/>
            </a:pPr>
            <a:endParaRPr lang="ar-SA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إعراب الحال </a:t>
            </a:r>
            <a:endParaRPr lang="ar-SA" dirty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395536" y="2780928"/>
          <a:ext cx="7992888" cy="1854200"/>
        </p:xfrm>
        <a:graphic>
          <a:graphicData uri="http://schemas.openxmlformats.org/drawingml/2006/table">
            <a:tbl>
              <a:tblPr rtl="1" firstRow="1" bandRow="1">
                <a:tableStyleId>{E8B1032C-EA38-4F05-BA0D-38AFFFC7BED3}</a:tableStyleId>
              </a:tblPr>
              <a:tblGrid>
                <a:gridCol w="2168224"/>
                <a:gridCol w="5824664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الكلمة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إعرابها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يستقبل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الوالدان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الضيوف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مرحبين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0" y="3140968"/>
            <a:ext cx="626469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فعل مضارع مرفوع وعلامة رفعه الضمة الظاهرة على آخره </a:t>
            </a:r>
            <a:endParaRPr lang="ar-SA" sz="2400" b="1" dirty="0"/>
          </a:p>
        </p:txBody>
      </p:sp>
      <p:sp>
        <p:nvSpPr>
          <p:cNvPr id="6" name="مربع نص 5"/>
          <p:cNvSpPr txBox="1"/>
          <p:nvPr/>
        </p:nvSpPr>
        <p:spPr>
          <a:xfrm>
            <a:off x="395536" y="3501008"/>
            <a:ext cx="58326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فاعل مرفوع وعلامة رفعه الألف لأنه مثنى </a:t>
            </a:r>
            <a:endParaRPr lang="ar-SA" sz="2400" b="1" dirty="0"/>
          </a:p>
        </p:txBody>
      </p:sp>
      <p:sp>
        <p:nvSpPr>
          <p:cNvPr id="7" name="مربع نص 6"/>
          <p:cNvSpPr txBox="1"/>
          <p:nvPr/>
        </p:nvSpPr>
        <p:spPr>
          <a:xfrm>
            <a:off x="-828600" y="3861048"/>
            <a:ext cx="70567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مفعول </a:t>
            </a:r>
            <a:r>
              <a:rPr lang="ar-SA" sz="2400" b="1" dirty="0" err="1" smtClean="0"/>
              <a:t>به</a:t>
            </a:r>
            <a:r>
              <a:rPr lang="ar-SA" sz="2400" b="1" dirty="0" smtClean="0"/>
              <a:t> منصوب وعلامة نصبه الفتحة الظاهرة على آخره </a:t>
            </a:r>
            <a:endParaRPr lang="ar-SA" sz="2400" b="1" dirty="0"/>
          </a:p>
        </p:txBody>
      </p:sp>
      <p:sp>
        <p:nvSpPr>
          <p:cNvPr id="8" name="مربع نص 7"/>
          <p:cNvSpPr txBox="1"/>
          <p:nvPr/>
        </p:nvSpPr>
        <p:spPr>
          <a:xfrm>
            <a:off x="107504" y="4221088"/>
            <a:ext cx="61206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حال منصوب وعلامة نصبه الياء لأنه مثنى 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err="1" smtClean="0"/>
              <a:t>النهاية .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239</Words>
  <Application>Microsoft Office PowerPoint</Application>
  <PresentationFormat>عرض على الشاشة (3:4)‏</PresentationFormat>
  <Paragraphs>56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ورق</vt:lpstr>
      <vt:lpstr>درس الحال </vt:lpstr>
      <vt:lpstr>الحال :</vt:lpstr>
      <vt:lpstr>الحال نوعان :</vt:lpstr>
      <vt:lpstr>1)اختار الحال المناسبة لكل جملة مما يأتي , وأكتبها في الفراغ : </vt:lpstr>
      <vt:lpstr>  أنصح بالعبارة السابقة كلاً من : </vt:lpstr>
      <vt:lpstr>إعراب الحال </vt:lpstr>
      <vt:lpstr>النهاية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الحال</dc:title>
  <dc:creator>USER</dc:creator>
  <cp:lastModifiedBy>dr yousef</cp:lastModifiedBy>
  <cp:revision>9</cp:revision>
  <dcterms:created xsi:type="dcterms:W3CDTF">2012-07-10T07:49:14Z</dcterms:created>
  <dcterms:modified xsi:type="dcterms:W3CDTF">2012-07-16T23:19:41Z</dcterms:modified>
</cp:coreProperties>
</file>