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6450-B5C9-4F54-B8B8-0BD6D41D1997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CEED5B-1D69-49C6-A5CD-6A64EAF37A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6450-B5C9-4F54-B8B8-0BD6D41D1997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ED5B-1D69-49C6-A5CD-6A64EAF37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6450-B5C9-4F54-B8B8-0BD6D41D1997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ED5B-1D69-49C6-A5CD-6A64EAF37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6450-B5C9-4F54-B8B8-0BD6D41D1997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ED5B-1D69-49C6-A5CD-6A64EAF37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6450-B5C9-4F54-B8B8-0BD6D41D1997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ED5B-1D69-49C6-A5CD-6A64EAF37A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6450-B5C9-4F54-B8B8-0BD6D41D1997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ED5B-1D69-49C6-A5CD-6A64EAF37A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6450-B5C9-4F54-B8B8-0BD6D41D1997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ED5B-1D69-49C6-A5CD-6A64EAF37A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6450-B5C9-4F54-B8B8-0BD6D41D1997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ED5B-1D69-49C6-A5CD-6A64EAF37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6450-B5C9-4F54-B8B8-0BD6D41D1997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ED5B-1D69-49C6-A5CD-6A64EAF37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6450-B5C9-4F54-B8B8-0BD6D41D1997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ED5B-1D69-49C6-A5CD-6A64EAF37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06450-B5C9-4F54-B8B8-0BD6D41D1997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EED5B-1D69-49C6-A5CD-6A64EAF37A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406450-B5C9-4F54-B8B8-0BD6D41D1997}" type="datetimeFigureOut">
              <a:rPr lang="en-US" smtClean="0"/>
              <a:t>7/17/2012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CEED5B-1D69-49C6-A5CD-6A64EAF37A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667271"/>
          </a:xfrm>
        </p:spPr>
        <p:txBody>
          <a:bodyPr anchor="ctr"/>
          <a:lstStyle/>
          <a:p>
            <a:r>
              <a:rPr lang="ar-AE" sz="5400" dirty="0" smtClean="0"/>
              <a:t>بسم الله الرحمن الرحيم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1735088"/>
          </a:xfrm>
        </p:spPr>
        <p:txBody>
          <a:bodyPr anchor="ctr">
            <a:noAutofit/>
          </a:bodyPr>
          <a:lstStyle/>
          <a:p>
            <a:r>
              <a:rPr lang="ar-AE" sz="5400" b="1" dirty="0" smtClean="0">
                <a:solidFill>
                  <a:schemeClr val="tx1"/>
                </a:solidFill>
              </a:rPr>
              <a:t>عرب 101</a:t>
            </a:r>
            <a:endParaRPr lang="ar-AE" sz="5400" b="1" dirty="0">
              <a:solidFill>
                <a:schemeClr val="tx1"/>
              </a:solidFill>
            </a:endParaRPr>
          </a:p>
          <a:p>
            <a:r>
              <a:rPr lang="ar-AE" sz="5400" b="1" dirty="0" smtClean="0">
                <a:solidFill>
                  <a:schemeClr val="tx1"/>
                </a:solidFill>
              </a:rPr>
              <a:t>الموضوع : الإضافة</a:t>
            </a:r>
          </a:p>
          <a:p>
            <a:endParaRPr lang="en-US" sz="5400" b="1" dirty="0" smtClean="0">
              <a:solidFill>
                <a:schemeClr val="tx1"/>
              </a:solidFill>
            </a:endParaRPr>
          </a:p>
          <a:p>
            <a:r>
              <a:rPr lang="ar-AE" b="1" dirty="0" smtClean="0">
                <a:solidFill>
                  <a:schemeClr val="tx1"/>
                </a:solidFill>
              </a:rPr>
              <a:t>الإسم:عبدالرحمن البابطين</a:t>
            </a:r>
          </a:p>
          <a:p>
            <a:r>
              <a:rPr lang="ar-AE" b="1" dirty="0" smtClean="0">
                <a:solidFill>
                  <a:schemeClr val="tx1"/>
                </a:solidFill>
              </a:rPr>
              <a:t>الرقم الجامعي:431101667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440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ar-AE" dirty="0" smtClean="0"/>
              <a:t>تمارين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AE" dirty="0" smtClean="0">
                <a:solidFill>
                  <a:schemeClr val="tx1"/>
                </a:solidFill>
              </a:rPr>
              <a:t>ضع خطاً تحت المضاف و خطين تحت المضاف إليه في الجمل الآتيه : </a:t>
            </a:r>
          </a:p>
          <a:p>
            <a:pPr algn="r"/>
            <a:endParaRPr lang="ar-AE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ar-AE" dirty="0" smtClean="0">
                <a:solidFill>
                  <a:srgbClr val="00B050"/>
                </a:solidFill>
              </a:rPr>
              <a:t>1-</a:t>
            </a:r>
            <a:r>
              <a:rPr lang="ar-AE" dirty="0" smtClean="0">
                <a:solidFill>
                  <a:schemeClr val="tx1"/>
                </a:solidFill>
              </a:rPr>
              <a:t> </a:t>
            </a:r>
            <a:r>
              <a:rPr lang="ar-AE" u="sng" dirty="0" smtClean="0">
                <a:solidFill>
                  <a:srgbClr val="0070C0"/>
                </a:solidFill>
              </a:rPr>
              <a:t>حبل</a:t>
            </a:r>
            <a:r>
              <a:rPr lang="ar-AE" dirty="0" smtClean="0">
                <a:solidFill>
                  <a:srgbClr val="0070C0"/>
                </a:solidFill>
              </a:rPr>
              <a:t> </a:t>
            </a:r>
            <a:r>
              <a:rPr lang="ar-AE" dirty="0" smtClean="0">
                <a:solidFill>
                  <a:srgbClr val="FF0000"/>
                </a:solidFill>
              </a:rPr>
              <a:t>الكذب</a:t>
            </a:r>
            <a:r>
              <a:rPr lang="ar-AE" dirty="0" smtClean="0">
                <a:solidFill>
                  <a:schemeClr val="tx1"/>
                </a:solidFill>
              </a:rPr>
              <a:t> قصير 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2-</a:t>
            </a:r>
            <a:r>
              <a:rPr lang="ar-AE" dirty="0" smtClean="0">
                <a:solidFill>
                  <a:schemeClr val="tx1"/>
                </a:solidFill>
              </a:rPr>
              <a:t> </a:t>
            </a:r>
            <a:r>
              <a:rPr lang="ar-AE" u="sng" dirty="0" smtClean="0">
                <a:solidFill>
                  <a:srgbClr val="0070C0"/>
                </a:solidFill>
              </a:rPr>
              <a:t>وسائل</a:t>
            </a:r>
            <a:r>
              <a:rPr lang="ar-AE" dirty="0" smtClean="0">
                <a:solidFill>
                  <a:srgbClr val="0070C0"/>
                </a:solidFill>
              </a:rPr>
              <a:t> </a:t>
            </a:r>
            <a:r>
              <a:rPr lang="ar-AE" dirty="0" smtClean="0">
                <a:solidFill>
                  <a:srgbClr val="FF0000"/>
                </a:solidFill>
              </a:rPr>
              <a:t>المواصلات</a:t>
            </a:r>
            <a:r>
              <a:rPr lang="ar-AE" dirty="0" smtClean="0">
                <a:solidFill>
                  <a:schemeClr val="tx1"/>
                </a:solidFill>
              </a:rPr>
              <a:t> متنوعة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3-</a:t>
            </a:r>
            <a:r>
              <a:rPr lang="ar-AE" dirty="0" smtClean="0">
                <a:solidFill>
                  <a:schemeClr val="tx1"/>
                </a:solidFill>
              </a:rPr>
              <a:t> عرضت </a:t>
            </a:r>
            <a:r>
              <a:rPr lang="ar-AE" u="sng" dirty="0" smtClean="0">
                <a:solidFill>
                  <a:srgbClr val="0070C0"/>
                </a:solidFill>
              </a:rPr>
              <a:t>صحيفة</a:t>
            </a:r>
            <a:r>
              <a:rPr lang="ar-AE" dirty="0" smtClean="0">
                <a:solidFill>
                  <a:srgbClr val="0070C0"/>
                </a:solidFill>
              </a:rPr>
              <a:t> </a:t>
            </a:r>
            <a:r>
              <a:rPr lang="ar-AE" dirty="0" smtClean="0">
                <a:solidFill>
                  <a:srgbClr val="FF0000"/>
                </a:solidFill>
              </a:rPr>
              <a:t>الفصل</a:t>
            </a:r>
            <a:r>
              <a:rPr lang="ar-AE" dirty="0" smtClean="0">
                <a:solidFill>
                  <a:schemeClr val="tx1"/>
                </a:solidFill>
              </a:rPr>
              <a:t> </a:t>
            </a:r>
            <a:r>
              <a:rPr lang="ar-AE" u="sng" dirty="0" smtClean="0">
                <a:solidFill>
                  <a:srgbClr val="0070C0"/>
                </a:solidFill>
              </a:rPr>
              <a:t>أمام</a:t>
            </a:r>
            <a:r>
              <a:rPr lang="ar-AE" dirty="0" smtClean="0">
                <a:solidFill>
                  <a:srgbClr val="0070C0"/>
                </a:solidFill>
              </a:rPr>
              <a:t> </a:t>
            </a:r>
            <a:r>
              <a:rPr lang="ar-AE" dirty="0" smtClean="0">
                <a:solidFill>
                  <a:srgbClr val="FF0000"/>
                </a:solidFill>
              </a:rPr>
              <a:t>المعلم 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4-</a:t>
            </a:r>
            <a:r>
              <a:rPr lang="ar-AE" dirty="0" smtClean="0">
                <a:solidFill>
                  <a:schemeClr val="tx1"/>
                </a:solidFill>
              </a:rPr>
              <a:t> </a:t>
            </a:r>
            <a:r>
              <a:rPr lang="ar-AE" u="sng" dirty="0" smtClean="0">
                <a:solidFill>
                  <a:srgbClr val="0070C0"/>
                </a:solidFill>
              </a:rPr>
              <a:t>تقف</a:t>
            </a:r>
            <a:r>
              <a:rPr lang="ar-AE" dirty="0" smtClean="0">
                <a:solidFill>
                  <a:srgbClr val="0070C0"/>
                </a:solidFill>
              </a:rPr>
              <a:t> </a:t>
            </a:r>
            <a:r>
              <a:rPr lang="ar-AE" dirty="0" smtClean="0">
                <a:solidFill>
                  <a:srgbClr val="FF0000"/>
                </a:solidFill>
              </a:rPr>
              <a:t>الطيور</a:t>
            </a:r>
            <a:r>
              <a:rPr lang="ar-AE" dirty="0" smtClean="0">
                <a:solidFill>
                  <a:schemeClr val="tx1"/>
                </a:solidFill>
              </a:rPr>
              <a:t> على </a:t>
            </a:r>
            <a:r>
              <a:rPr lang="ar-AE" u="sng" dirty="0" smtClean="0">
                <a:solidFill>
                  <a:srgbClr val="0070C0"/>
                </a:solidFill>
              </a:rPr>
              <a:t>غصون</a:t>
            </a:r>
            <a:r>
              <a:rPr lang="ar-AE" dirty="0" smtClean="0">
                <a:solidFill>
                  <a:srgbClr val="0070C0"/>
                </a:solidFill>
              </a:rPr>
              <a:t> </a:t>
            </a:r>
            <a:r>
              <a:rPr lang="ar-AE" dirty="0" smtClean="0">
                <a:solidFill>
                  <a:srgbClr val="FF0000"/>
                </a:solidFill>
              </a:rPr>
              <a:t>الأشجار 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5-</a:t>
            </a:r>
            <a:r>
              <a:rPr lang="ar-AE" dirty="0" smtClean="0">
                <a:solidFill>
                  <a:schemeClr val="tx1"/>
                </a:solidFill>
              </a:rPr>
              <a:t> </a:t>
            </a:r>
            <a:r>
              <a:rPr lang="ar-AE" u="sng" dirty="0" smtClean="0">
                <a:solidFill>
                  <a:srgbClr val="0070C0"/>
                </a:solidFill>
              </a:rPr>
              <a:t>أمتعة</a:t>
            </a:r>
            <a:r>
              <a:rPr lang="ar-AE" dirty="0" smtClean="0">
                <a:solidFill>
                  <a:srgbClr val="0070C0"/>
                </a:solidFill>
              </a:rPr>
              <a:t> </a:t>
            </a:r>
            <a:r>
              <a:rPr lang="ar-AE" dirty="0" smtClean="0">
                <a:solidFill>
                  <a:srgbClr val="FF0000"/>
                </a:solidFill>
              </a:rPr>
              <a:t>السفر</a:t>
            </a:r>
            <a:r>
              <a:rPr lang="ar-AE" dirty="0" smtClean="0">
                <a:solidFill>
                  <a:schemeClr val="tx1"/>
                </a:solidFill>
              </a:rPr>
              <a:t> جاهزه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6-</a:t>
            </a:r>
            <a:r>
              <a:rPr lang="ar-AE" dirty="0" smtClean="0">
                <a:solidFill>
                  <a:schemeClr val="tx1"/>
                </a:solidFill>
              </a:rPr>
              <a:t> الإسلام </a:t>
            </a:r>
            <a:r>
              <a:rPr lang="ar-AE" u="sng" dirty="0" smtClean="0">
                <a:solidFill>
                  <a:srgbClr val="0070C0"/>
                </a:solidFill>
              </a:rPr>
              <a:t>دين</a:t>
            </a:r>
            <a:r>
              <a:rPr lang="ar-AE" dirty="0" smtClean="0">
                <a:solidFill>
                  <a:srgbClr val="0070C0"/>
                </a:solidFill>
              </a:rPr>
              <a:t> </a:t>
            </a:r>
            <a:r>
              <a:rPr lang="ar-AE" dirty="0" smtClean="0">
                <a:solidFill>
                  <a:srgbClr val="FF0000"/>
                </a:solidFill>
              </a:rPr>
              <a:t>العدل 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7-</a:t>
            </a:r>
            <a:r>
              <a:rPr lang="ar-AE" dirty="0" smtClean="0">
                <a:solidFill>
                  <a:schemeClr val="tx1"/>
                </a:solidFill>
              </a:rPr>
              <a:t> </a:t>
            </a:r>
            <a:r>
              <a:rPr lang="ar-KW" dirty="0" smtClean="0">
                <a:solidFill>
                  <a:schemeClr val="tx1"/>
                </a:solidFill>
              </a:rPr>
              <a:t>إ</a:t>
            </a:r>
            <a:r>
              <a:rPr lang="ar-AE" dirty="0" smtClean="0">
                <a:solidFill>
                  <a:schemeClr val="tx1"/>
                </a:solidFill>
              </a:rPr>
              <a:t>رتفع </a:t>
            </a:r>
            <a:r>
              <a:rPr lang="ar-AE" u="sng" dirty="0" smtClean="0">
                <a:solidFill>
                  <a:srgbClr val="0070C0"/>
                </a:solidFill>
              </a:rPr>
              <a:t>صوت</a:t>
            </a:r>
            <a:r>
              <a:rPr lang="ar-AE" dirty="0" smtClean="0">
                <a:solidFill>
                  <a:srgbClr val="0070C0"/>
                </a:solidFill>
              </a:rPr>
              <a:t> </a:t>
            </a:r>
            <a:r>
              <a:rPr lang="ar-AE" dirty="0" smtClean="0">
                <a:solidFill>
                  <a:srgbClr val="FF0000"/>
                </a:solidFill>
              </a:rPr>
              <a:t>المؤذن 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415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ar-AE" dirty="0" smtClean="0"/>
              <a:t>تمارين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AE" dirty="0" smtClean="0">
                <a:solidFill>
                  <a:schemeClr val="tx1"/>
                </a:solidFill>
              </a:rPr>
              <a:t>أعرب الآتي : </a:t>
            </a:r>
          </a:p>
          <a:p>
            <a:pPr algn="r"/>
            <a:endParaRPr lang="ar-AE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ar-AE" dirty="0" smtClean="0">
                <a:solidFill>
                  <a:srgbClr val="00B050"/>
                </a:solidFill>
              </a:rPr>
              <a:t>1-</a:t>
            </a:r>
            <a:r>
              <a:rPr lang="ar-AE" dirty="0" smtClean="0">
                <a:solidFill>
                  <a:schemeClr val="tx1"/>
                </a:solidFill>
              </a:rPr>
              <a:t> </a:t>
            </a:r>
            <a:r>
              <a:rPr lang="ar-AE" dirty="0" smtClean="0">
                <a:solidFill>
                  <a:srgbClr val="FF0000"/>
                </a:solidFill>
              </a:rPr>
              <a:t>أقوال الصالحين مؤثره </a:t>
            </a:r>
          </a:p>
          <a:p>
            <a:pPr marL="0" indent="0" algn="r">
              <a:buNone/>
            </a:pPr>
            <a:endParaRPr lang="ar-AE" dirty="0" smtClean="0">
              <a:solidFill>
                <a:schemeClr val="tx1"/>
              </a:solidFill>
            </a:endParaRPr>
          </a:p>
          <a:p>
            <a:pPr algn="r"/>
            <a:r>
              <a:rPr lang="ar-AE" dirty="0" smtClean="0">
                <a:solidFill>
                  <a:srgbClr val="FF0000"/>
                </a:solidFill>
              </a:rPr>
              <a:t>أقوال</a:t>
            </a:r>
            <a:r>
              <a:rPr lang="ar-AE" dirty="0" smtClean="0">
                <a:solidFill>
                  <a:schemeClr val="tx1"/>
                </a:solidFill>
              </a:rPr>
              <a:t> : مبتدأ مرفوع و علامة رفعة الضمه وهو مضاف </a:t>
            </a:r>
          </a:p>
          <a:p>
            <a:pPr algn="r"/>
            <a:r>
              <a:rPr lang="ar-AE" dirty="0" smtClean="0">
                <a:solidFill>
                  <a:srgbClr val="FF0000"/>
                </a:solidFill>
              </a:rPr>
              <a:t>الصالحين</a:t>
            </a:r>
            <a:r>
              <a:rPr lang="ar-AE" dirty="0" smtClean="0">
                <a:solidFill>
                  <a:schemeClr val="tx1"/>
                </a:solidFill>
              </a:rPr>
              <a:t> : مضاف إليه مجرور بالياء لأنه جمع مذكر سالم </a:t>
            </a:r>
          </a:p>
          <a:p>
            <a:pPr algn="r"/>
            <a:r>
              <a:rPr lang="ar-AE" dirty="0" smtClean="0">
                <a:solidFill>
                  <a:srgbClr val="FF0000"/>
                </a:solidFill>
              </a:rPr>
              <a:t>مؤثرة</a:t>
            </a:r>
            <a:r>
              <a:rPr lang="ar-AE" dirty="0" smtClean="0">
                <a:solidFill>
                  <a:schemeClr val="tx1"/>
                </a:solidFill>
              </a:rPr>
              <a:t> : خبر مرفوع وعلامة رفعة الضمه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0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ar-AE" dirty="0" smtClean="0"/>
              <a:t>الخلاصة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AE" dirty="0" smtClean="0">
                <a:solidFill>
                  <a:srgbClr val="FF0000"/>
                </a:solidFill>
              </a:rPr>
              <a:t>الإضافة :- </a:t>
            </a:r>
            <a:r>
              <a:rPr lang="ar-AE" dirty="0" smtClean="0">
                <a:solidFill>
                  <a:schemeClr val="tx1"/>
                </a:solidFill>
              </a:rPr>
              <a:t>هي ضم اسم الى آخر, مع تنزيل الثاني من الأول منزلة تنوينة, بحيث لا يتم المعنى المقصود الا بكلمتين معا</a:t>
            </a:r>
            <a:r>
              <a:rPr lang="ar-AE" dirty="0" smtClean="0"/>
              <a:t>ً </a:t>
            </a:r>
          </a:p>
          <a:p>
            <a:pPr marL="0" indent="0" algn="r">
              <a:buNone/>
            </a:pPr>
            <a:r>
              <a:rPr lang="ar-AE" dirty="0" smtClean="0">
                <a:solidFill>
                  <a:srgbClr val="FF0000"/>
                </a:solidFill>
              </a:rPr>
              <a:t>ما يحذف لأجل الإضافة:-</a:t>
            </a:r>
          </a:p>
          <a:p>
            <a:pPr marL="0" indent="0" algn="r">
              <a:buNone/>
            </a:pPr>
            <a:r>
              <a:rPr lang="ar-AE" dirty="0" smtClean="0"/>
              <a:t> </a:t>
            </a:r>
            <a:r>
              <a:rPr lang="ar-AE" b="1" dirty="0" smtClean="0">
                <a:solidFill>
                  <a:srgbClr val="00B050"/>
                </a:solidFill>
              </a:rPr>
              <a:t>1-</a:t>
            </a:r>
            <a:r>
              <a:rPr lang="ar-AE" dirty="0" smtClean="0"/>
              <a:t>  </a:t>
            </a:r>
            <a:r>
              <a:rPr lang="ar-AE" dirty="0" smtClean="0">
                <a:solidFill>
                  <a:schemeClr val="tx1"/>
                </a:solidFill>
              </a:rPr>
              <a:t>نون التثنية </a:t>
            </a:r>
            <a:r>
              <a:rPr lang="ar-AE" dirty="0" smtClean="0"/>
              <a:t>.                 </a:t>
            </a:r>
            <a:r>
              <a:rPr lang="ar-AE" dirty="0" smtClean="0">
                <a:solidFill>
                  <a:schemeClr val="tx1"/>
                </a:solidFill>
              </a:rPr>
              <a:t>مثل ( هذان </a:t>
            </a:r>
            <a:r>
              <a:rPr lang="ar-AE" dirty="0" smtClean="0">
                <a:solidFill>
                  <a:srgbClr val="0070C0"/>
                </a:solidFill>
              </a:rPr>
              <a:t>رجلان</a:t>
            </a:r>
            <a:r>
              <a:rPr lang="ar-AE" dirty="0" smtClean="0"/>
              <a:t> </a:t>
            </a:r>
            <a:r>
              <a:rPr lang="ar-AE" dirty="0" smtClean="0">
                <a:solidFill>
                  <a:schemeClr val="tx1"/>
                </a:solidFill>
              </a:rPr>
              <a:t>=  هذان </a:t>
            </a:r>
            <a:r>
              <a:rPr lang="ar-AE" dirty="0" smtClean="0">
                <a:solidFill>
                  <a:srgbClr val="0070C0"/>
                </a:solidFill>
              </a:rPr>
              <a:t>رجلا</a:t>
            </a:r>
            <a:r>
              <a:rPr lang="ar-AE" dirty="0" smtClean="0"/>
              <a:t> </a:t>
            </a:r>
            <a:r>
              <a:rPr lang="ar-AE" dirty="0" smtClean="0">
                <a:solidFill>
                  <a:schemeClr val="tx1"/>
                </a:solidFill>
              </a:rPr>
              <a:t>الخير )  </a:t>
            </a:r>
          </a:p>
          <a:p>
            <a:pPr algn="r"/>
            <a:r>
              <a:rPr lang="ar-AE" dirty="0" smtClean="0"/>
              <a:t> </a:t>
            </a:r>
            <a:r>
              <a:rPr lang="ar-AE" b="1" dirty="0" smtClean="0">
                <a:solidFill>
                  <a:srgbClr val="00B050"/>
                </a:solidFill>
              </a:rPr>
              <a:t>2-</a:t>
            </a:r>
            <a:r>
              <a:rPr lang="ar-AE" dirty="0" smtClean="0"/>
              <a:t> </a:t>
            </a:r>
            <a:r>
              <a:rPr lang="ar-AE" dirty="0" smtClean="0">
                <a:solidFill>
                  <a:schemeClr val="tx1"/>
                </a:solidFill>
              </a:rPr>
              <a:t>نون جمع المذكر السالم </a:t>
            </a:r>
            <a:r>
              <a:rPr lang="ar-AE" dirty="0" smtClean="0"/>
              <a:t>.   </a:t>
            </a:r>
            <a:r>
              <a:rPr lang="ar-AE" dirty="0" smtClean="0">
                <a:solidFill>
                  <a:schemeClr val="tx1"/>
                </a:solidFill>
              </a:rPr>
              <a:t>مثل ( هؤلاء </a:t>
            </a:r>
            <a:r>
              <a:rPr lang="ar-AE" dirty="0" smtClean="0">
                <a:solidFill>
                  <a:srgbClr val="0070C0"/>
                </a:solidFill>
              </a:rPr>
              <a:t>الحافظون</a:t>
            </a:r>
            <a:r>
              <a:rPr lang="ar-AE" dirty="0" smtClean="0"/>
              <a:t> </a:t>
            </a:r>
            <a:r>
              <a:rPr lang="ar-AE" dirty="0" smtClean="0">
                <a:solidFill>
                  <a:schemeClr val="tx1"/>
                </a:solidFill>
              </a:rPr>
              <a:t>= هؤلاء </a:t>
            </a:r>
            <a:r>
              <a:rPr lang="ar-AE" dirty="0" smtClean="0">
                <a:solidFill>
                  <a:srgbClr val="0070C0"/>
                </a:solidFill>
              </a:rPr>
              <a:t>حافظو</a:t>
            </a:r>
            <a:r>
              <a:rPr lang="ar-AE" dirty="0" smtClean="0"/>
              <a:t> </a:t>
            </a:r>
            <a:r>
              <a:rPr lang="ar-AE" dirty="0" smtClean="0">
                <a:solidFill>
                  <a:schemeClr val="tx1"/>
                </a:solidFill>
              </a:rPr>
              <a:t>الدرس )</a:t>
            </a:r>
          </a:p>
          <a:p>
            <a:pPr algn="r"/>
            <a:r>
              <a:rPr lang="ar-AE" dirty="0" smtClean="0"/>
              <a:t> </a:t>
            </a:r>
            <a:r>
              <a:rPr lang="ar-AE" b="1" dirty="0" smtClean="0">
                <a:solidFill>
                  <a:srgbClr val="00B050"/>
                </a:solidFill>
              </a:rPr>
              <a:t>3-</a:t>
            </a:r>
            <a:r>
              <a:rPr lang="ar-AE" dirty="0" smtClean="0"/>
              <a:t> </a:t>
            </a:r>
            <a:r>
              <a:rPr lang="ar-AE" dirty="0" smtClean="0">
                <a:solidFill>
                  <a:schemeClr val="tx1"/>
                </a:solidFill>
              </a:rPr>
              <a:t>التــــنويــــن .                مثل ( هذا </a:t>
            </a:r>
            <a:r>
              <a:rPr lang="ar-AE" dirty="0" smtClean="0">
                <a:solidFill>
                  <a:srgbClr val="0070C0"/>
                </a:solidFill>
              </a:rPr>
              <a:t>رجل</a:t>
            </a:r>
            <a:r>
              <a:rPr lang="ar-AE" dirty="0" smtClean="0"/>
              <a:t> </a:t>
            </a:r>
            <a:r>
              <a:rPr lang="ar-AE" dirty="0" smtClean="0">
                <a:solidFill>
                  <a:schemeClr val="tx1"/>
                </a:solidFill>
              </a:rPr>
              <a:t>= </a:t>
            </a:r>
            <a:r>
              <a:rPr lang="ar-AE" dirty="0">
                <a:solidFill>
                  <a:schemeClr val="tx1"/>
                </a:solidFill>
              </a:rPr>
              <a:t>ه</a:t>
            </a:r>
            <a:r>
              <a:rPr lang="ar-AE" dirty="0" smtClean="0">
                <a:solidFill>
                  <a:schemeClr val="tx1"/>
                </a:solidFill>
              </a:rPr>
              <a:t>ذا </a:t>
            </a:r>
            <a:r>
              <a:rPr lang="ar-AE" dirty="0" smtClean="0">
                <a:solidFill>
                  <a:srgbClr val="0070C0"/>
                </a:solidFill>
              </a:rPr>
              <a:t>رجل</a:t>
            </a:r>
            <a:r>
              <a:rPr lang="ar-AE" dirty="0" smtClean="0"/>
              <a:t> </a:t>
            </a:r>
            <a:r>
              <a:rPr lang="ar-AE" dirty="0" smtClean="0">
                <a:solidFill>
                  <a:schemeClr val="tx1"/>
                </a:solidFill>
              </a:rPr>
              <a:t>علم )</a:t>
            </a:r>
            <a:r>
              <a:rPr lang="ar-AE" dirty="0" smtClean="0"/>
              <a:t> </a:t>
            </a:r>
          </a:p>
          <a:p>
            <a:pPr marL="0" indent="0" algn="r">
              <a:buNone/>
            </a:pPr>
            <a:r>
              <a:rPr lang="ar-AE" dirty="0" smtClean="0">
                <a:solidFill>
                  <a:srgbClr val="FF0000"/>
                </a:solidFill>
              </a:rPr>
              <a:t>معنى الإضافة :-</a:t>
            </a:r>
          </a:p>
          <a:p>
            <a:pPr marL="0" indent="0" algn="r">
              <a:buNone/>
            </a:pPr>
            <a:r>
              <a:rPr lang="ar-AE" b="1" dirty="0" smtClean="0">
                <a:solidFill>
                  <a:srgbClr val="00B050"/>
                </a:solidFill>
              </a:rPr>
              <a:t> 1-</a:t>
            </a:r>
            <a:r>
              <a:rPr lang="ar-AE" dirty="0" smtClean="0"/>
              <a:t> </a:t>
            </a:r>
            <a:r>
              <a:rPr lang="ar-AE" dirty="0" smtClean="0">
                <a:solidFill>
                  <a:schemeClr val="tx1"/>
                </a:solidFill>
              </a:rPr>
              <a:t>بمعنى ( اللآم ) : هذا </a:t>
            </a:r>
            <a:r>
              <a:rPr lang="ar-AE" dirty="0" smtClean="0">
                <a:solidFill>
                  <a:srgbClr val="0070C0"/>
                </a:solidFill>
              </a:rPr>
              <a:t>ولد علي </a:t>
            </a:r>
            <a:r>
              <a:rPr lang="ar-AE" dirty="0" smtClean="0">
                <a:solidFill>
                  <a:schemeClr val="tx1"/>
                </a:solidFill>
              </a:rPr>
              <a:t>= أي : ولد لعلي.  </a:t>
            </a:r>
          </a:p>
          <a:p>
            <a:pPr marL="0" indent="0" algn="r">
              <a:buNone/>
            </a:pPr>
            <a:r>
              <a:rPr lang="ar-AE" b="1" dirty="0" smtClean="0">
                <a:solidFill>
                  <a:srgbClr val="00B050"/>
                </a:solidFill>
              </a:rPr>
              <a:t> 2-</a:t>
            </a:r>
            <a:r>
              <a:rPr lang="ar-AE" dirty="0" smtClean="0"/>
              <a:t> </a:t>
            </a:r>
            <a:r>
              <a:rPr lang="ar-AE" dirty="0" smtClean="0">
                <a:solidFill>
                  <a:schemeClr val="tx1"/>
                </a:solidFill>
              </a:rPr>
              <a:t>بمعنى ( من) :    هذا </a:t>
            </a:r>
            <a:r>
              <a:rPr lang="ar-AE" dirty="0" smtClean="0">
                <a:solidFill>
                  <a:srgbClr val="0070C0"/>
                </a:solidFill>
              </a:rPr>
              <a:t>ثوب حرير </a:t>
            </a:r>
            <a:r>
              <a:rPr lang="ar-AE" dirty="0" smtClean="0">
                <a:solidFill>
                  <a:schemeClr val="tx1"/>
                </a:solidFill>
              </a:rPr>
              <a:t>= أي : ثوب من حرير. </a:t>
            </a:r>
          </a:p>
          <a:p>
            <a:pPr marL="0" indent="0" algn="r">
              <a:buNone/>
            </a:pPr>
            <a:r>
              <a:rPr lang="ar-AE" b="1" dirty="0" smtClean="0">
                <a:solidFill>
                  <a:srgbClr val="00B050"/>
                </a:solidFill>
              </a:rPr>
              <a:t> 3-</a:t>
            </a:r>
            <a:r>
              <a:rPr lang="ar-AE" dirty="0" smtClean="0"/>
              <a:t> </a:t>
            </a:r>
            <a:r>
              <a:rPr lang="ar-AE" dirty="0" smtClean="0">
                <a:solidFill>
                  <a:schemeClr val="tx1"/>
                </a:solidFill>
              </a:rPr>
              <a:t>بمعنى ( في ) :   { بل</a:t>
            </a:r>
            <a:r>
              <a:rPr lang="ar-AE" dirty="0" smtClean="0"/>
              <a:t> </a:t>
            </a:r>
            <a:r>
              <a:rPr lang="ar-AE" dirty="0" smtClean="0">
                <a:solidFill>
                  <a:srgbClr val="0070C0"/>
                </a:solidFill>
              </a:rPr>
              <a:t>مكر ال</a:t>
            </a:r>
            <a:r>
              <a:rPr lang="ar-KW" dirty="0" smtClean="0">
                <a:solidFill>
                  <a:srgbClr val="0070C0"/>
                </a:solidFill>
              </a:rPr>
              <a:t>ل</a:t>
            </a:r>
            <a:r>
              <a:rPr lang="ar-AE" dirty="0" smtClean="0">
                <a:solidFill>
                  <a:srgbClr val="0070C0"/>
                </a:solidFill>
              </a:rPr>
              <a:t>يل </a:t>
            </a:r>
            <a:r>
              <a:rPr lang="ar-AE" dirty="0" smtClean="0">
                <a:solidFill>
                  <a:schemeClr val="tx1"/>
                </a:solidFill>
              </a:rPr>
              <a:t>و النهار} = أي : مكر في الليل . </a:t>
            </a:r>
            <a:r>
              <a:rPr lang="ar-AE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41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ar-AE" dirty="0" smtClean="0"/>
              <a:t>المضاف و المضاف إليه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AE" dirty="0" smtClean="0">
                <a:solidFill>
                  <a:schemeClr val="tx1"/>
                </a:solidFill>
              </a:rPr>
              <a:t>في بداية الدرس لابد أن نعرف أن الجزء الأول هو المضاف و الجزء الثاني هو 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ar-AE" dirty="0" smtClean="0">
                <a:solidFill>
                  <a:schemeClr val="tx1"/>
                </a:solidFill>
              </a:rPr>
              <a:t>المضاف إليه و ليس بينهم فاصل .</a:t>
            </a:r>
            <a:endParaRPr lang="ar-SA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ar-AE" dirty="0" smtClean="0">
                <a:solidFill>
                  <a:schemeClr val="tx1"/>
                </a:solidFill>
              </a:rPr>
              <a:t> </a:t>
            </a:r>
            <a:endParaRPr lang="ar-KW" dirty="0" smtClean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ar-SA" dirty="0" smtClean="0">
                <a:solidFill>
                  <a:schemeClr val="tx1"/>
                </a:solidFill>
              </a:rPr>
              <a:t>مثال:جملة خاطئة *</a:t>
            </a:r>
            <a:r>
              <a:rPr lang="ar-KW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أمر محمد بإصلاح وترميم المبني</a:t>
            </a:r>
          </a:p>
          <a:p>
            <a:pPr marL="0" indent="0" algn="r">
              <a:buNone/>
            </a:pPr>
            <a:r>
              <a:rPr lang="ar-SA" dirty="0" smtClean="0">
                <a:solidFill>
                  <a:schemeClr val="tx1"/>
                </a:solidFill>
              </a:rPr>
              <a:t>التصحيح*</a:t>
            </a:r>
            <a:r>
              <a:rPr lang="ar-KW" dirty="0" smtClean="0">
                <a:solidFill>
                  <a:schemeClr val="tx1"/>
                </a:solidFill>
              </a:rPr>
              <a:t> </a:t>
            </a:r>
            <a:r>
              <a:rPr lang="ar-SA" dirty="0" smtClean="0">
                <a:solidFill>
                  <a:schemeClr val="tx1"/>
                </a:solidFill>
              </a:rPr>
              <a:t>أمر محمد بإصلاح المبنى وترميمة</a:t>
            </a:r>
          </a:p>
          <a:p>
            <a:pPr marL="0" indent="0" algn="r">
              <a:buNone/>
            </a:pPr>
            <a:endParaRPr lang="ar-KW" dirty="0" smtClean="0">
              <a:solidFill>
                <a:srgbClr val="FF0000"/>
              </a:solidFill>
            </a:endParaRPr>
          </a:p>
          <a:p>
            <a:pPr algn="r">
              <a:buFont typeface="Arial" charset="0"/>
              <a:buChar char="•"/>
            </a:pPr>
            <a:r>
              <a:rPr lang="ar-AE" dirty="0" smtClean="0">
                <a:solidFill>
                  <a:schemeClr val="tx1"/>
                </a:solidFill>
              </a:rPr>
              <a:t>المضاف </a:t>
            </a:r>
            <a:r>
              <a:rPr lang="ar-AE" dirty="0" smtClean="0">
                <a:solidFill>
                  <a:srgbClr val="FF0000"/>
                </a:solidFill>
              </a:rPr>
              <a:t>لا يمكن </a:t>
            </a:r>
            <a:r>
              <a:rPr lang="ar-AE" dirty="0" smtClean="0">
                <a:solidFill>
                  <a:schemeClr val="tx1"/>
                </a:solidFill>
              </a:rPr>
              <a:t>أن يكون معرف بـ ( </a:t>
            </a:r>
            <a:r>
              <a:rPr lang="ar-AE" dirty="0" smtClean="0">
                <a:solidFill>
                  <a:srgbClr val="0070C0"/>
                </a:solidFill>
              </a:rPr>
              <a:t>أل </a:t>
            </a:r>
            <a:r>
              <a:rPr lang="ar-AE" dirty="0" smtClean="0">
                <a:solidFill>
                  <a:schemeClr val="tx1"/>
                </a:solidFill>
              </a:rPr>
              <a:t>) </a:t>
            </a:r>
            <a:endParaRPr lang="ar-KW" dirty="0">
              <a:solidFill>
                <a:schemeClr val="tx1"/>
              </a:solidFill>
            </a:endParaRPr>
          </a:p>
          <a:p>
            <a:pPr algn="r">
              <a:buFont typeface="Arial" charset="0"/>
              <a:buChar char="•"/>
            </a:pPr>
            <a:r>
              <a:rPr lang="ar-KW" dirty="0" smtClean="0">
                <a:solidFill>
                  <a:schemeClr val="tx1"/>
                </a:solidFill>
              </a:rPr>
              <a:t>الا اذا كان اسم فاعل او إسم مفعول </a:t>
            </a:r>
          </a:p>
          <a:p>
            <a:pPr algn="r">
              <a:buFont typeface="Arial" charset="0"/>
              <a:buChar char="•"/>
            </a:pPr>
            <a:r>
              <a:rPr lang="ar-KW" dirty="0" smtClean="0">
                <a:solidFill>
                  <a:schemeClr val="tx1"/>
                </a:solidFill>
              </a:rPr>
              <a:t>مثال:1-الطارق الباب</a:t>
            </a:r>
          </a:p>
        </p:txBody>
      </p:sp>
    </p:spTree>
    <p:extLst>
      <p:ext uri="{BB962C8B-B14F-4D97-AF65-F5344CB8AC3E}">
        <p14:creationId xmlns:p14="http://schemas.microsoft.com/office/powerpoint/2010/main" val="285760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/>
              <a:t>المضاف و المضاف إليه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AE" dirty="0">
                <a:solidFill>
                  <a:schemeClr val="tx1"/>
                </a:solidFill>
              </a:rPr>
              <a:t>مثله :-</a:t>
            </a:r>
          </a:p>
          <a:p>
            <a:pPr marL="0" indent="0" algn="r">
              <a:buNone/>
            </a:pPr>
            <a:r>
              <a:rPr lang="ar-AE" b="1" dirty="0">
                <a:solidFill>
                  <a:srgbClr val="00B050"/>
                </a:solidFill>
              </a:rPr>
              <a:t>1-</a:t>
            </a:r>
            <a:r>
              <a:rPr lang="ar-AE" dirty="0">
                <a:solidFill>
                  <a:srgbClr val="00B050"/>
                </a:solidFill>
              </a:rPr>
              <a:t> </a:t>
            </a:r>
            <a:r>
              <a:rPr lang="ar-AE" dirty="0">
                <a:solidFill>
                  <a:srgbClr val="0070C0"/>
                </a:solidFill>
              </a:rPr>
              <a:t>باب </a:t>
            </a:r>
            <a:r>
              <a:rPr lang="ar-AE" dirty="0">
                <a:solidFill>
                  <a:srgbClr val="FF0000"/>
                </a:solidFill>
              </a:rPr>
              <a:t>البيت</a:t>
            </a:r>
            <a:r>
              <a:rPr lang="ar-AE" dirty="0">
                <a:solidFill>
                  <a:schemeClr val="tx1"/>
                </a:solidFill>
              </a:rPr>
              <a:t> : باب هو المضاف و البيت هو المضاف إليه </a:t>
            </a:r>
          </a:p>
          <a:p>
            <a:pPr marL="0" indent="0" algn="r">
              <a:buNone/>
            </a:pPr>
            <a:r>
              <a:rPr lang="ar-AE" b="1" dirty="0">
                <a:solidFill>
                  <a:srgbClr val="00B050"/>
                </a:solidFill>
              </a:rPr>
              <a:t>2-</a:t>
            </a:r>
            <a:r>
              <a:rPr lang="ar-AE" dirty="0">
                <a:solidFill>
                  <a:srgbClr val="00B050"/>
                </a:solidFill>
              </a:rPr>
              <a:t> </a:t>
            </a:r>
            <a:r>
              <a:rPr lang="ar-AE" dirty="0">
                <a:solidFill>
                  <a:srgbClr val="0070C0"/>
                </a:solidFill>
              </a:rPr>
              <a:t>حديقة </a:t>
            </a:r>
            <a:r>
              <a:rPr lang="ar-AE" dirty="0">
                <a:solidFill>
                  <a:srgbClr val="FF0000"/>
                </a:solidFill>
              </a:rPr>
              <a:t>المنزل</a:t>
            </a:r>
            <a:r>
              <a:rPr lang="ar-AE" dirty="0">
                <a:solidFill>
                  <a:schemeClr val="tx1"/>
                </a:solidFill>
              </a:rPr>
              <a:t> : حديقة المضاف و المنزل المضاف إليه  </a:t>
            </a:r>
          </a:p>
          <a:p>
            <a:pPr marL="0" indent="0" algn="r">
              <a:buNone/>
            </a:pPr>
            <a:r>
              <a:rPr lang="ar-AE" b="1" dirty="0">
                <a:solidFill>
                  <a:srgbClr val="00B050"/>
                </a:solidFill>
              </a:rPr>
              <a:t>3-</a:t>
            </a:r>
            <a:r>
              <a:rPr lang="ar-AE" dirty="0">
                <a:solidFill>
                  <a:srgbClr val="00B050"/>
                </a:solidFill>
              </a:rPr>
              <a:t> </a:t>
            </a:r>
            <a:r>
              <a:rPr lang="ar-AE" dirty="0">
                <a:solidFill>
                  <a:schemeClr val="tx1"/>
                </a:solidFill>
              </a:rPr>
              <a:t>لعبنا في </a:t>
            </a:r>
            <a:r>
              <a:rPr lang="ar-AE" dirty="0">
                <a:solidFill>
                  <a:srgbClr val="0070C0"/>
                </a:solidFill>
              </a:rPr>
              <a:t>فناء </a:t>
            </a:r>
            <a:r>
              <a:rPr lang="ar-AE" dirty="0">
                <a:solidFill>
                  <a:srgbClr val="FF0000"/>
                </a:solidFill>
              </a:rPr>
              <a:t>المدرسة</a:t>
            </a:r>
            <a:r>
              <a:rPr lang="ar-AE" dirty="0">
                <a:solidFill>
                  <a:schemeClr val="tx1"/>
                </a:solidFill>
              </a:rPr>
              <a:t> : </a:t>
            </a:r>
          </a:p>
          <a:p>
            <a:pPr marL="0" indent="0" algn="r">
              <a:buNone/>
            </a:pPr>
            <a:r>
              <a:rPr lang="ar-AE" dirty="0">
                <a:solidFill>
                  <a:srgbClr val="FF0000"/>
                </a:solidFill>
              </a:rPr>
              <a:t>*</a:t>
            </a:r>
            <a:r>
              <a:rPr lang="ar-AE" dirty="0">
                <a:solidFill>
                  <a:schemeClr val="tx1"/>
                </a:solidFill>
              </a:rPr>
              <a:t> أذا قلت ( </a:t>
            </a:r>
            <a:r>
              <a:rPr lang="ar-AE" dirty="0">
                <a:solidFill>
                  <a:srgbClr val="0070C0"/>
                </a:solidFill>
              </a:rPr>
              <a:t>لعبنا في فناء </a:t>
            </a:r>
            <a:r>
              <a:rPr lang="ar-AE" dirty="0">
                <a:solidFill>
                  <a:schemeClr val="tx1"/>
                </a:solidFill>
              </a:rPr>
              <a:t>) كان ذلك صحيحاً و لكن لم تبين للسامع أن اللعب حصل في فناء مخصوص , و لكنك اذا قلت ( </a:t>
            </a:r>
            <a:r>
              <a:rPr lang="ar-AE" dirty="0">
                <a:solidFill>
                  <a:srgbClr val="FF0000"/>
                </a:solidFill>
              </a:rPr>
              <a:t>لعبنا في فناء المدرسة </a:t>
            </a:r>
            <a:r>
              <a:rPr lang="ar-AE" dirty="0">
                <a:solidFill>
                  <a:schemeClr val="tx1"/>
                </a:solidFill>
              </a:rPr>
              <a:t>) فقد نسبت هذا الفناء و أضفته الى شيئ مخصوص وهو المدرسة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42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ar-AE" dirty="0"/>
              <a:t>المضاف و المضاف إليه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ar-AE" dirty="0" smtClean="0">
                <a:solidFill>
                  <a:srgbClr val="FF0000"/>
                </a:solidFill>
              </a:rPr>
              <a:t>*</a:t>
            </a:r>
            <a:r>
              <a:rPr lang="ar-AE" dirty="0" smtClean="0">
                <a:solidFill>
                  <a:schemeClr val="tx1"/>
                </a:solidFill>
              </a:rPr>
              <a:t> المضاف دائماً يكون أسماً ظاهراً أما المضاف إليه فقد يكون أسماً ظاهراً أو ضميراً .  </a:t>
            </a:r>
          </a:p>
          <a:p>
            <a:pPr algn="r"/>
            <a:endParaRPr lang="ar-AE" dirty="0">
              <a:solidFill>
                <a:schemeClr val="tx1"/>
              </a:solidFill>
            </a:endParaRPr>
          </a:p>
          <a:p>
            <a:pPr algn="r"/>
            <a:r>
              <a:rPr lang="ar-AE" dirty="0" smtClean="0">
                <a:solidFill>
                  <a:schemeClr val="tx1"/>
                </a:solidFill>
              </a:rPr>
              <a:t>أمثلة:-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1-</a:t>
            </a:r>
            <a:r>
              <a:rPr lang="ar-AE" dirty="0" smtClean="0">
                <a:solidFill>
                  <a:schemeClr val="tx1"/>
                </a:solidFill>
              </a:rPr>
              <a:t> </a:t>
            </a:r>
            <a:r>
              <a:rPr lang="ar-AE" dirty="0" smtClean="0">
                <a:solidFill>
                  <a:srgbClr val="0070C0"/>
                </a:solidFill>
              </a:rPr>
              <a:t>مدرسة</a:t>
            </a:r>
            <a:r>
              <a:rPr lang="ar-AE" dirty="0" smtClean="0">
                <a:solidFill>
                  <a:schemeClr val="tx1"/>
                </a:solidFill>
              </a:rPr>
              <a:t> </a:t>
            </a:r>
            <a:r>
              <a:rPr lang="ar-AE" dirty="0" smtClean="0">
                <a:solidFill>
                  <a:srgbClr val="FF0000"/>
                </a:solidFill>
              </a:rPr>
              <a:t>البنين</a:t>
            </a:r>
            <a:r>
              <a:rPr lang="ar-AE" dirty="0" smtClean="0">
                <a:solidFill>
                  <a:schemeClr val="tx1"/>
                </a:solidFill>
              </a:rPr>
              <a:t> : </a:t>
            </a:r>
            <a:r>
              <a:rPr lang="ar-AE" dirty="0" smtClean="0">
                <a:solidFill>
                  <a:srgbClr val="0070C0"/>
                </a:solidFill>
              </a:rPr>
              <a:t>مدرسة</a:t>
            </a:r>
            <a:r>
              <a:rPr lang="ar-AE" dirty="0" smtClean="0">
                <a:solidFill>
                  <a:schemeClr val="tx1"/>
                </a:solidFill>
              </a:rPr>
              <a:t> مضاف و </a:t>
            </a:r>
            <a:r>
              <a:rPr lang="ar-AE" dirty="0" smtClean="0">
                <a:solidFill>
                  <a:srgbClr val="FF0000"/>
                </a:solidFill>
              </a:rPr>
              <a:t>البنين</a:t>
            </a:r>
            <a:r>
              <a:rPr lang="ar-AE" dirty="0" smtClean="0">
                <a:solidFill>
                  <a:schemeClr val="tx1"/>
                </a:solidFill>
              </a:rPr>
              <a:t> مضاف إليه , و كلاهما اسماً ظاهراً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2-</a:t>
            </a:r>
            <a:r>
              <a:rPr lang="ar-AE" dirty="0" smtClean="0">
                <a:solidFill>
                  <a:schemeClr val="tx1"/>
                </a:solidFill>
              </a:rPr>
              <a:t> </a:t>
            </a:r>
            <a:r>
              <a:rPr lang="ar-AE" dirty="0" smtClean="0">
                <a:solidFill>
                  <a:srgbClr val="0070C0"/>
                </a:solidFill>
              </a:rPr>
              <a:t>كتاب</a:t>
            </a:r>
            <a:r>
              <a:rPr lang="ar-AE" dirty="0" smtClean="0">
                <a:solidFill>
                  <a:srgbClr val="FF0000"/>
                </a:solidFill>
              </a:rPr>
              <a:t>ك</a:t>
            </a:r>
            <a:r>
              <a:rPr lang="ar-AE" dirty="0" smtClean="0">
                <a:solidFill>
                  <a:schemeClr val="tx1"/>
                </a:solidFill>
              </a:rPr>
              <a:t> : هنا </a:t>
            </a:r>
            <a:r>
              <a:rPr lang="ar-AE" dirty="0" smtClean="0">
                <a:solidFill>
                  <a:srgbClr val="0070C0"/>
                </a:solidFill>
              </a:rPr>
              <a:t>كتاب</a:t>
            </a:r>
            <a:r>
              <a:rPr lang="ar-AE" dirty="0" smtClean="0">
                <a:solidFill>
                  <a:schemeClr val="tx1"/>
                </a:solidFill>
              </a:rPr>
              <a:t> مضاف وهو أسم ظاهر أما </a:t>
            </a:r>
            <a:r>
              <a:rPr lang="ar-AE" dirty="0" smtClean="0">
                <a:solidFill>
                  <a:srgbClr val="FF0000"/>
                </a:solidFill>
              </a:rPr>
              <a:t>الكاف</a:t>
            </a:r>
            <a:r>
              <a:rPr lang="ar-AE" dirty="0" smtClean="0">
                <a:solidFill>
                  <a:schemeClr val="tx1"/>
                </a:solidFill>
              </a:rPr>
              <a:t> فهي مضاف إليه ولكنها ضمير .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3-</a:t>
            </a:r>
            <a:r>
              <a:rPr lang="ar-AE" dirty="0" smtClean="0">
                <a:solidFill>
                  <a:schemeClr val="tx1"/>
                </a:solidFill>
              </a:rPr>
              <a:t> </a:t>
            </a:r>
            <a:r>
              <a:rPr lang="ar-AE" dirty="0" smtClean="0">
                <a:solidFill>
                  <a:srgbClr val="0070C0"/>
                </a:solidFill>
              </a:rPr>
              <a:t>منازل</a:t>
            </a:r>
            <a:r>
              <a:rPr lang="ar-AE" dirty="0" smtClean="0">
                <a:solidFill>
                  <a:srgbClr val="FF0000"/>
                </a:solidFill>
              </a:rPr>
              <a:t>نا</a:t>
            </a:r>
            <a:r>
              <a:rPr lang="ar-AE" dirty="0" smtClean="0">
                <a:solidFill>
                  <a:schemeClr val="tx1"/>
                </a:solidFill>
              </a:rPr>
              <a:t> : </a:t>
            </a:r>
            <a:r>
              <a:rPr lang="ar-AE" dirty="0" smtClean="0">
                <a:solidFill>
                  <a:srgbClr val="0070C0"/>
                </a:solidFill>
              </a:rPr>
              <a:t>منازل</a:t>
            </a:r>
            <a:r>
              <a:rPr lang="ar-AE" dirty="0" smtClean="0">
                <a:solidFill>
                  <a:schemeClr val="tx1"/>
                </a:solidFill>
              </a:rPr>
              <a:t> هنا مضاف وهي اسم ظاهر اما الضمير المتصل وهو ( </a:t>
            </a:r>
            <a:r>
              <a:rPr lang="ar-AE" dirty="0" smtClean="0">
                <a:solidFill>
                  <a:srgbClr val="FF0000"/>
                </a:solidFill>
              </a:rPr>
              <a:t>نا</a:t>
            </a:r>
            <a:r>
              <a:rPr lang="ar-AE" dirty="0" smtClean="0">
                <a:solidFill>
                  <a:schemeClr val="tx1"/>
                </a:solidFill>
              </a:rPr>
              <a:t> ) فهي مضاف إليه .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4-</a:t>
            </a:r>
            <a:r>
              <a:rPr lang="ar-AE" dirty="0" smtClean="0">
                <a:solidFill>
                  <a:schemeClr val="tx1"/>
                </a:solidFill>
              </a:rPr>
              <a:t> </a:t>
            </a:r>
            <a:r>
              <a:rPr lang="ar-AE" dirty="0" smtClean="0">
                <a:solidFill>
                  <a:srgbClr val="0070C0"/>
                </a:solidFill>
              </a:rPr>
              <a:t>قلم</a:t>
            </a:r>
            <a:r>
              <a:rPr lang="ar-AE" dirty="0" smtClean="0">
                <a:solidFill>
                  <a:srgbClr val="FF0000"/>
                </a:solidFill>
              </a:rPr>
              <a:t>ها</a:t>
            </a:r>
            <a:r>
              <a:rPr lang="ar-AE" dirty="0" smtClean="0">
                <a:solidFill>
                  <a:schemeClr val="tx1"/>
                </a:solidFill>
              </a:rPr>
              <a:t> : </a:t>
            </a:r>
            <a:r>
              <a:rPr lang="ar-AE" dirty="0" smtClean="0">
                <a:solidFill>
                  <a:srgbClr val="0070C0"/>
                </a:solidFill>
              </a:rPr>
              <a:t>قلم</a:t>
            </a:r>
            <a:r>
              <a:rPr lang="ar-AE" dirty="0" smtClean="0">
                <a:solidFill>
                  <a:schemeClr val="tx1"/>
                </a:solidFill>
              </a:rPr>
              <a:t> مضاف وهي أسم ظاهر و الـ ( </a:t>
            </a:r>
            <a:r>
              <a:rPr lang="ar-AE" dirty="0" smtClean="0">
                <a:solidFill>
                  <a:srgbClr val="FF0000"/>
                </a:solidFill>
              </a:rPr>
              <a:t>ها</a:t>
            </a:r>
            <a:r>
              <a:rPr lang="ar-AE" dirty="0" smtClean="0">
                <a:solidFill>
                  <a:schemeClr val="tx1"/>
                </a:solidFill>
              </a:rPr>
              <a:t> ) فهي مضافه إليه ولكنها ضمير متصل 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068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ar-KW" dirty="0"/>
              <a:t>إ</a:t>
            </a:r>
            <a:r>
              <a:rPr lang="ar-AE" dirty="0" smtClean="0"/>
              <a:t>عراب المضاف و المضاف إليه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AE" dirty="0" smtClean="0">
                <a:solidFill>
                  <a:srgbClr val="FF0000"/>
                </a:solidFill>
              </a:rPr>
              <a:t>*</a:t>
            </a:r>
            <a:r>
              <a:rPr lang="ar-AE" dirty="0" smtClean="0">
                <a:solidFill>
                  <a:schemeClr val="tx1"/>
                </a:solidFill>
              </a:rPr>
              <a:t> المضاف :- على حسب موقعة في الجملة</a:t>
            </a:r>
          </a:p>
          <a:p>
            <a:pPr algn="r"/>
            <a:endParaRPr lang="ar-AE" dirty="0" smtClean="0">
              <a:solidFill>
                <a:schemeClr val="tx1"/>
              </a:solidFill>
            </a:endParaRP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1-</a:t>
            </a:r>
            <a:r>
              <a:rPr lang="ar-AE" dirty="0" smtClean="0">
                <a:solidFill>
                  <a:schemeClr val="tx1"/>
                </a:solidFill>
              </a:rPr>
              <a:t> </a:t>
            </a:r>
            <a:r>
              <a:rPr lang="ar-AE" dirty="0" smtClean="0">
                <a:solidFill>
                  <a:srgbClr val="FF0000"/>
                </a:solidFill>
              </a:rPr>
              <a:t>مرفوع 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2-</a:t>
            </a:r>
            <a:r>
              <a:rPr lang="ar-AE" dirty="0" smtClean="0">
                <a:solidFill>
                  <a:schemeClr val="tx1"/>
                </a:solidFill>
              </a:rPr>
              <a:t> </a:t>
            </a:r>
            <a:r>
              <a:rPr lang="ar-AE" dirty="0" smtClean="0">
                <a:solidFill>
                  <a:srgbClr val="FF0000"/>
                </a:solidFill>
              </a:rPr>
              <a:t>منصوب 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3-</a:t>
            </a:r>
            <a:r>
              <a:rPr lang="ar-AE" dirty="0" smtClean="0">
                <a:solidFill>
                  <a:schemeClr val="tx1"/>
                </a:solidFill>
              </a:rPr>
              <a:t> </a:t>
            </a:r>
            <a:r>
              <a:rPr lang="ar-AE" dirty="0" smtClean="0">
                <a:solidFill>
                  <a:srgbClr val="FF0000"/>
                </a:solidFill>
              </a:rPr>
              <a:t>مجرور </a:t>
            </a:r>
          </a:p>
          <a:p>
            <a:pPr algn="r"/>
            <a:endParaRPr lang="ar-AE" dirty="0" smtClean="0">
              <a:solidFill>
                <a:schemeClr val="tx1"/>
              </a:solidFill>
            </a:endParaRPr>
          </a:p>
          <a:p>
            <a:pPr algn="r"/>
            <a:r>
              <a:rPr lang="ar-AE" dirty="0" smtClean="0">
                <a:solidFill>
                  <a:srgbClr val="FF0000"/>
                </a:solidFill>
              </a:rPr>
              <a:t>*</a:t>
            </a:r>
            <a:r>
              <a:rPr lang="ar-AE" dirty="0" smtClean="0">
                <a:solidFill>
                  <a:schemeClr val="tx1"/>
                </a:solidFill>
              </a:rPr>
              <a:t> المضاف إليه :- يكون مجروراً</a:t>
            </a:r>
          </a:p>
          <a:p>
            <a:pPr marL="0" indent="0" algn="r">
              <a:buNone/>
            </a:pPr>
            <a:r>
              <a:rPr lang="ar-AE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1-</a:t>
            </a:r>
            <a:r>
              <a:rPr lang="ar-AE" dirty="0" smtClean="0">
                <a:solidFill>
                  <a:schemeClr val="tx1"/>
                </a:solidFill>
              </a:rPr>
              <a:t> </a:t>
            </a:r>
            <a:r>
              <a:rPr lang="ar-AE" dirty="0" smtClean="0">
                <a:solidFill>
                  <a:srgbClr val="FF0000"/>
                </a:solidFill>
              </a:rPr>
              <a:t>الكسرة</a:t>
            </a:r>
            <a:r>
              <a:rPr lang="ar-AE" dirty="0" smtClean="0">
                <a:solidFill>
                  <a:schemeClr val="tx1"/>
                </a:solidFill>
              </a:rPr>
              <a:t> : في حالة </a:t>
            </a:r>
            <a:r>
              <a:rPr lang="ar-AE" dirty="0" smtClean="0">
                <a:solidFill>
                  <a:srgbClr val="0070C0"/>
                </a:solidFill>
              </a:rPr>
              <a:t>المفرد</a:t>
            </a:r>
            <a:r>
              <a:rPr lang="ar-AE" dirty="0" smtClean="0">
                <a:solidFill>
                  <a:schemeClr val="tx1"/>
                </a:solidFill>
              </a:rPr>
              <a:t> و </a:t>
            </a:r>
            <a:r>
              <a:rPr lang="ar-AE" dirty="0" smtClean="0">
                <a:solidFill>
                  <a:srgbClr val="0070C0"/>
                </a:solidFill>
              </a:rPr>
              <a:t>جمع المؤنث السالم </a:t>
            </a:r>
            <a:r>
              <a:rPr lang="ar-AE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2-</a:t>
            </a:r>
            <a:r>
              <a:rPr lang="ar-AE" dirty="0" smtClean="0">
                <a:solidFill>
                  <a:schemeClr val="tx1"/>
                </a:solidFill>
              </a:rPr>
              <a:t> </a:t>
            </a:r>
            <a:r>
              <a:rPr lang="ar-AE" dirty="0" smtClean="0">
                <a:solidFill>
                  <a:srgbClr val="FF0000"/>
                </a:solidFill>
              </a:rPr>
              <a:t>الياء</a:t>
            </a:r>
            <a:r>
              <a:rPr lang="ar-AE" dirty="0" smtClean="0">
                <a:solidFill>
                  <a:schemeClr val="tx1"/>
                </a:solidFill>
              </a:rPr>
              <a:t> : في حالة </a:t>
            </a:r>
            <a:r>
              <a:rPr lang="ar-AE" dirty="0" smtClean="0">
                <a:solidFill>
                  <a:srgbClr val="0070C0"/>
                </a:solidFill>
              </a:rPr>
              <a:t>المثنى</a:t>
            </a:r>
            <a:r>
              <a:rPr lang="ar-AE" dirty="0" smtClean="0">
                <a:solidFill>
                  <a:schemeClr val="tx1"/>
                </a:solidFill>
              </a:rPr>
              <a:t> و </a:t>
            </a:r>
            <a:r>
              <a:rPr lang="ar-AE" dirty="0" smtClean="0">
                <a:solidFill>
                  <a:srgbClr val="0070C0"/>
                </a:solidFill>
              </a:rPr>
              <a:t>جمع المذكر السالم </a:t>
            </a:r>
            <a:r>
              <a:rPr lang="ar-AE" dirty="0" smtClean="0">
                <a:solidFill>
                  <a:schemeClr val="tx1"/>
                </a:solidFill>
              </a:rPr>
              <a:t>. </a:t>
            </a:r>
          </a:p>
          <a:p>
            <a:pPr algn="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734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ar-AE" dirty="0" smtClean="0"/>
              <a:t>تمارين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AE" dirty="0" smtClean="0">
                <a:solidFill>
                  <a:schemeClr val="tx1"/>
                </a:solidFill>
              </a:rPr>
              <a:t>أضف إلى الكلمات اللتي تحتها خط في الجمال الآتيه الكلمات اللتي في العمود الآخر , مع ضبطها بالشكل و تغيير ما يلزم في الجملة  : </a:t>
            </a:r>
          </a:p>
          <a:p>
            <a:pPr algn="r"/>
            <a:endParaRPr lang="ar-AE" dirty="0">
              <a:solidFill>
                <a:schemeClr val="tx1"/>
              </a:solidFill>
            </a:endParaRPr>
          </a:p>
          <a:p>
            <a:pPr algn="r"/>
            <a:r>
              <a:rPr lang="ar-AE" dirty="0" smtClean="0">
                <a:solidFill>
                  <a:srgbClr val="0070C0"/>
                </a:solidFill>
              </a:rPr>
              <a:t>الجملة</a:t>
            </a:r>
            <a:r>
              <a:rPr lang="ar-AE" dirty="0" smtClean="0">
                <a:solidFill>
                  <a:schemeClr val="tx1"/>
                </a:solidFill>
              </a:rPr>
              <a:t>                                                    </a:t>
            </a:r>
            <a:r>
              <a:rPr lang="ar-AE" dirty="0" smtClean="0">
                <a:solidFill>
                  <a:srgbClr val="00B050"/>
                </a:solidFill>
              </a:rPr>
              <a:t>المضاف إليه</a:t>
            </a:r>
            <a:r>
              <a:rPr lang="ar-AE" dirty="0" smtClean="0">
                <a:solidFill>
                  <a:schemeClr val="tx1"/>
                </a:solidFill>
              </a:rPr>
              <a:t>            </a:t>
            </a:r>
            <a:r>
              <a:rPr lang="ar-AE" dirty="0" smtClean="0">
                <a:solidFill>
                  <a:srgbClr val="FF0000"/>
                </a:solidFill>
              </a:rPr>
              <a:t>الجواب</a:t>
            </a:r>
          </a:p>
          <a:p>
            <a:pPr algn="r"/>
            <a:endParaRPr lang="ar-AE" dirty="0" smtClean="0">
              <a:solidFill>
                <a:schemeClr val="tx1"/>
              </a:solidFill>
            </a:endParaRP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1-</a:t>
            </a:r>
            <a:r>
              <a:rPr lang="ar-AE" dirty="0" smtClean="0">
                <a:solidFill>
                  <a:schemeClr val="tx1"/>
                </a:solidFill>
              </a:rPr>
              <a:t> كثيرة هي </a:t>
            </a:r>
            <a:r>
              <a:rPr lang="ar-AE" u="sng" dirty="0" smtClean="0">
                <a:solidFill>
                  <a:schemeClr val="tx1"/>
                </a:solidFill>
              </a:rPr>
              <a:t>الفرص</a:t>
            </a:r>
            <a:r>
              <a:rPr lang="ar-AE" dirty="0" smtClean="0">
                <a:solidFill>
                  <a:schemeClr val="tx1"/>
                </a:solidFill>
              </a:rPr>
              <a:t> اللتي تفلت من ايدينا       الحياة               فرص الحياة 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2-</a:t>
            </a:r>
            <a:r>
              <a:rPr lang="ar-AE" dirty="0" smtClean="0">
                <a:solidFill>
                  <a:schemeClr val="tx1"/>
                </a:solidFill>
              </a:rPr>
              <a:t> و إن ذهب فلا أمل </a:t>
            </a:r>
            <a:r>
              <a:rPr lang="ar-AE" u="sng" dirty="0" smtClean="0">
                <a:solidFill>
                  <a:schemeClr val="tx1"/>
                </a:solidFill>
              </a:rPr>
              <a:t>باللحاق</a:t>
            </a:r>
            <a:r>
              <a:rPr lang="ar-AE" dirty="0" smtClean="0">
                <a:solidFill>
                  <a:schemeClr val="tx1"/>
                </a:solidFill>
              </a:rPr>
              <a:t> به                 أحد                  بلحاق أحد 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3-</a:t>
            </a:r>
            <a:r>
              <a:rPr lang="ar-AE" dirty="0" smtClean="0">
                <a:solidFill>
                  <a:schemeClr val="tx1"/>
                </a:solidFill>
              </a:rPr>
              <a:t> ولم يتح له الحصول على </a:t>
            </a:r>
            <a:r>
              <a:rPr lang="ar-AE" u="sng" dirty="0" smtClean="0">
                <a:solidFill>
                  <a:schemeClr val="tx1"/>
                </a:solidFill>
              </a:rPr>
              <a:t>كتب</a:t>
            </a:r>
            <a:r>
              <a:rPr lang="ar-AE" dirty="0" smtClean="0">
                <a:solidFill>
                  <a:schemeClr val="tx1"/>
                </a:solidFill>
              </a:rPr>
              <a:t>               الدراسة             كتب الدراسة 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4-</a:t>
            </a:r>
            <a:r>
              <a:rPr lang="ar-AE" dirty="0" smtClean="0">
                <a:solidFill>
                  <a:schemeClr val="tx1"/>
                </a:solidFill>
              </a:rPr>
              <a:t> كان </a:t>
            </a:r>
            <a:r>
              <a:rPr lang="ar-AE" u="sng" dirty="0" smtClean="0">
                <a:solidFill>
                  <a:schemeClr val="tx1"/>
                </a:solidFill>
              </a:rPr>
              <a:t>معلماً</a:t>
            </a:r>
            <a:r>
              <a:rPr lang="ar-AE" dirty="0" smtClean="0">
                <a:solidFill>
                  <a:schemeClr val="tx1"/>
                </a:solidFill>
              </a:rPr>
              <a:t> و مستخدماً                        المدرسة</a:t>
            </a:r>
            <a:r>
              <a:rPr lang="ar-KW" dirty="0" smtClean="0">
                <a:solidFill>
                  <a:schemeClr val="tx1"/>
                </a:solidFill>
              </a:rPr>
              <a:t>    معلم المدرسة ومستخدمها</a:t>
            </a:r>
            <a:r>
              <a:rPr lang="ar-AE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565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ar-AE" dirty="0" smtClean="0"/>
              <a:t>تمارين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AE" dirty="0" smtClean="0">
                <a:solidFill>
                  <a:schemeClr val="tx1"/>
                </a:solidFill>
              </a:rPr>
              <a:t>صحح الأساليب الآتيه : </a:t>
            </a:r>
          </a:p>
          <a:p>
            <a:pPr algn="r"/>
            <a:endParaRPr lang="ar-AE" dirty="0"/>
          </a:p>
          <a:p>
            <a:pPr algn="r"/>
            <a:r>
              <a:rPr lang="ar-AE" dirty="0" smtClean="0"/>
              <a:t>         </a:t>
            </a:r>
            <a:r>
              <a:rPr lang="ar-AE" dirty="0" smtClean="0">
                <a:solidFill>
                  <a:srgbClr val="0070C0"/>
                </a:solidFill>
              </a:rPr>
              <a:t>الأسلوب</a:t>
            </a:r>
            <a:r>
              <a:rPr lang="ar-AE" dirty="0" smtClean="0"/>
              <a:t>                                              </a:t>
            </a:r>
            <a:r>
              <a:rPr lang="ar-AE" dirty="0" smtClean="0">
                <a:solidFill>
                  <a:srgbClr val="00B050"/>
                </a:solidFill>
              </a:rPr>
              <a:t>التصحيح</a:t>
            </a:r>
          </a:p>
          <a:p>
            <a:pPr algn="r"/>
            <a:endParaRPr lang="ar-AE" dirty="0" smtClean="0"/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1-</a:t>
            </a:r>
            <a:r>
              <a:rPr lang="ar-AE" dirty="0" smtClean="0"/>
              <a:t> </a:t>
            </a:r>
            <a:r>
              <a:rPr lang="ar-AE" dirty="0" smtClean="0">
                <a:solidFill>
                  <a:schemeClr val="tx1"/>
                </a:solidFill>
              </a:rPr>
              <a:t>لا أحب الغير مفيد                                       غير المفيد 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2-</a:t>
            </a:r>
            <a:r>
              <a:rPr lang="ar-AE" dirty="0" smtClean="0">
                <a:solidFill>
                  <a:schemeClr val="tx1"/>
                </a:solidFill>
              </a:rPr>
              <a:t> أذنان الحصان صغيرتان                             أذنا الحصان 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3-</a:t>
            </a:r>
            <a:r>
              <a:rPr lang="ar-AE" dirty="0" smtClean="0">
                <a:solidFill>
                  <a:schemeClr val="tx1"/>
                </a:solidFill>
              </a:rPr>
              <a:t> كثر بائعون الصحف                                 بائعو الصحف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4-</a:t>
            </a:r>
            <a:r>
              <a:rPr lang="ar-AE" dirty="0" smtClean="0">
                <a:solidFill>
                  <a:schemeClr val="tx1"/>
                </a:solidFill>
              </a:rPr>
              <a:t> فحص الطبيب عن رئتين المريض                رئتي المريض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5-</a:t>
            </a:r>
            <a:r>
              <a:rPr lang="ar-AE" dirty="0" smtClean="0">
                <a:solidFill>
                  <a:schemeClr val="tx1"/>
                </a:solidFill>
              </a:rPr>
              <a:t> هذا رجلٌ علمٍ                                            رجلُ علمٍ   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88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ar-AE" dirty="0" smtClean="0"/>
              <a:t>تمارين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AE" dirty="0" smtClean="0">
                <a:solidFill>
                  <a:schemeClr val="tx1"/>
                </a:solidFill>
              </a:rPr>
              <a:t>أجعل الأسماء الآتيه مضافة إلى أسماء تناسبها في جمل مفيدة : </a:t>
            </a:r>
          </a:p>
          <a:p>
            <a:pPr algn="r"/>
            <a:endParaRPr lang="ar-AE" dirty="0">
              <a:solidFill>
                <a:schemeClr val="tx1"/>
              </a:solidFill>
            </a:endParaRP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1- </a:t>
            </a:r>
            <a:r>
              <a:rPr lang="ar-AE" dirty="0" smtClean="0">
                <a:solidFill>
                  <a:schemeClr val="tx1"/>
                </a:solidFill>
              </a:rPr>
              <a:t> زئير                زئير الأسد 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2- </a:t>
            </a:r>
            <a:r>
              <a:rPr lang="ar-AE" dirty="0" smtClean="0">
                <a:solidFill>
                  <a:schemeClr val="tx1"/>
                </a:solidFill>
              </a:rPr>
              <a:t> ذراعان            ذراعا المحارب 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3- </a:t>
            </a:r>
            <a:r>
              <a:rPr lang="ar-AE" dirty="0" smtClean="0">
                <a:solidFill>
                  <a:schemeClr val="tx1"/>
                </a:solidFill>
              </a:rPr>
              <a:t> قلمان               قلما الطالب 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4- </a:t>
            </a:r>
            <a:r>
              <a:rPr lang="ar-AE" dirty="0" smtClean="0">
                <a:solidFill>
                  <a:schemeClr val="tx1"/>
                </a:solidFill>
              </a:rPr>
              <a:t> مهندسون          مهندسو الشركة </a:t>
            </a:r>
          </a:p>
          <a:p>
            <a:pPr algn="r"/>
            <a:r>
              <a:rPr lang="ar-AE" dirty="0" smtClean="0">
                <a:solidFill>
                  <a:srgbClr val="00B050"/>
                </a:solidFill>
              </a:rPr>
              <a:t>5- </a:t>
            </a:r>
            <a:r>
              <a:rPr lang="ar-AE" dirty="0" smtClean="0">
                <a:solidFill>
                  <a:schemeClr val="tx1"/>
                </a:solidFill>
              </a:rPr>
              <a:t> قلمٌ                  هذا قلمُ محمدٍ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43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190</TotalTime>
  <Words>655</Words>
  <Application>Microsoft Office PowerPoint</Application>
  <PresentationFormat>عرض على الشاشة (3:4)‏</PresentationFormat>
  <Paragraphs>96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Executive</vt:lpstr>
      <vt:lpstr>بسم الله الرحمن الرحيم</vt:lpstr>
      <vt:lpstr>الخلاصة </vt:lpstr>
      <vt:lpstr>المضاف و المضاف إليه</vt:lpstr>
      <vt:lpstr>المضاف و المضاف إليه</vt:lpstr>
      <vt:lpstr>المضاف و المضاف إليه</vt:lpstr>
      <vt:lpstr>إعراب المضاف و المضاف إليه</vt:lpstr>
      <vt:lpstr>تمارين </vt:lpstr>
      <vt:lpstr>تمارين</vt:lpstr>
      <vt:lpstr>تمارين</vt:lpstr>
      <vt:lpstr>تمارين</vt:lpstr>
      <vt:lpstr>تمارين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Abdullah</dc:creator>
  <cp:lastModifiedBy>dr yousef</cp:lastModifiedBy>
  <cp:revision>27</cp:revision>
  <dcterms:created xsi:type="dcterms:W3CDTF">2012-06-22T12:37:33Z</dcterms:created>
  <dcterms:modified xsi:type="dcterms:W3CDTF">2012-07-16T23:18:31Z</dcterms:modified>
</cp:coreProperties>
</file>