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6" r:id="rId6"/>
    <p:sldId id="261" r:id="rId7"/>
    <p:sldId id="262" r:id="rId8"/>
    <p:sldId id="263" r:id="rId9"/>
    <p:sldId id="264" r:id="rId10"/>
    <p:sldId id="267" r:id="rId11"/>
    <p:sldId id="265" r:id="rId12"/>
    <p:sldId id="268" r:id="rId13"/>
    <p:sldId id="269" r:id="rId14"/>
    <p:sldId id="271" r:id="rId15"/>
    <p:sldId id="272" r:id="rId16"/>
    <p:sldId id="270" r:id="rId17"/>
    <p:sldId id="273" r:id="rId1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1" d="100"/>
          <a:sy n="71" d="100"/>
        </p:scale>
        <p:origin x="-13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8B254A-C605-4DDE-9305-E5A410EBBB96}" type="datetimeFigureOut">
              <a:rPr lang="ar-SA" smtClean="0"/>
              <a:t>25/08/33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7E3640-5D37-404E-8314-7C41B7055AA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8B254A-C605-4DDE-9305-E5A410EBBB96}" type="datetimeFigureOut">
              <a:rPr lang="ar-SA" smtClean="0"/>
              <a:t>25/08/33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E3640-5D37-404E-8314-7C41B7055AA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8B254A-C605-4DDE-9305-E5A410EBBB96}" type="datetimeFigureOut">
              <a:rPr lang="ar-SA" smtClean="0"/>
              <a:t>25/08/33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E3640-5D37-404E-8314-7C41B7055AA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8B254A-C605-4DDE-9305-E5A410EBBB96}" type="datetimeFigureOut">
              <a:rPr lang="ar-SA" smtClean="0"/>
              <a:t>25/08/33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E3640-5D37-404E-8314-7C41B7055AAF}" type="slidenum">
              <a:rPr lang="ar-SA" smtClean="0"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8B254A-C605-4DDE-9305-E5A410EBBB96}" type="datetimeFigureOut">
              <a:rPr lang="ar-SA" smtClean="0"/>
              <a:t>25/08/33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E3640-5D37-404E-8314-7C41B7055AAF}" type="slidenum">
              <a:rPr lang="ar-SA" smtClean="0"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8B254A-C605-4DDE-9305-E5A410EBBB96}" type="datetimeFigureOut">
              <a:rPr lang="ar-SA" smtClean="0"/>
              <a:t>25/08/33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E3640-5D37-404E-8314-7C41B7055AAF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8B254A-C605-4DDE-9305-E5A410EBBB96}" type="datetimeFigureOut">
              <a:rPr lang="ar-SA" smtClean="0"/>
              <a:t>25/08/33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E3640-5D37-404E-8314-7C41B7055AAF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8B254A-C605-4DDE-9305-E5A410EBBB96}" type="datetimeFigureOut">
              <a:rPr lang="ar-SA" smtClean="0"/>
              <a:t>25/08/33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E3640-5D37-404E-8314-7C41B7055AAF}" type="slidenum">
              <a:rPr lang="ar-SA" smtClean="0"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8B254A-C605-4DDE-9305-E5A410EBBB96}" type="datetimeFigureOut">
              <a:rPr lang="ar-SA" smtClean="0"/>
              <a:t>25/08/33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E3640-5D37-404E-8314-7C41B7055AA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F8B254A-C605-4DDE-9305-E5A410EBBB96}" type="datetimeFigureOut">
              <a:rPr lang="ar-SA" smtClean="0"/>
              <a:t>25/08/33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E3640-5D37-404E-8314-7C41B7055AAF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8B254A-C605-4DDE-9305-E5A410EBBB96}" type="datetimeFigureOut">
              <a:rPr lang="ar-SA" smtClean="0"/>
              <a:t>25/08/33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7E3640-5D37-404E-8314-7C41B7055AAF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F8B254A-C605-4DDE-9305-E5A410EBBB96}" type="datetimeFigureOut">
              <a:rPr lang="ar-SA" smtClean="0"/>
              <a:t>25/08/33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87E3640-5D37-404E-8314-7C41B7055AAF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829761"/>
          </a:xfrm>
        </p:spPr>
        <p:txBody>
          <a:bodyPr>
            <a:normAutofit/>
          </a:bodyPr>
          <a:lstStyle/>
          <a:p>
            <a:r>
              <a:rPr lang="ar-SA" sz="6600" b="1" smtClean="0"/>
              <a:t>كان </a:t>
            </a:r>
            <a:r>
              <a:rPr lang="ar-SA" sz="6600" b="1" smtClean="0"/>
              <a:t>وأخواتها</a:t>
            </a:r>
            <a:endParaRPr lang="ar-SA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2714620"/>
            <a:ext cx="7772400" cy="1199704"/>
          </a:xfrm>
        </p:spPr>
        <p:txBody>
          <a:bodyPr>
            <a:noAutofit/>
          </a:bodyPr>
          <a:lstStyle/>
          <a:p>
            <a:r>
              <a:rPr lang="ar-SA" sz="4000" b="1" dirty="0" smtClean="0">
                <a:solidFill>
                  <a:schemeClr val="tx1"/>
                </a:solidFill>
              </a:rPr>
              <a:t>عبدالله الجرّاح </a:t>
            </a:r>
          </a:p>
          <a:p>
            <a:r>
              <a:rPr lang="ar-SA" sz="4000" b="1" dirty="0" smtClean="0">
                <a:solidFill>
                  <a:schemeClr val="tx1"/>
                </a:solidFill>
              </a:rPr>
              <a:t>431104957</a:t>
            </a:r>
          </a:p>
          <a:p>
            <a:r>
              <a:rPr lang="ar-SA" sz="4000" b="1" dirty="0" smtClean="0">
                <a:solidFill>
                  <a:schemeClr val="tx1"/>
                </a:solidFill>
              </a:rPr>
              <a:t>د. يوسف فجّال</a:t>
            </a:r>
            <a:endParaRPr lang="ar-SA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6126163"/>
          </a:xfrm>
        </p:spPr>
        <p:txBody>
          <a:bodyPr/>
          <a:lstStyle/>
          <a:p>
            <a:r>
              <a:rPr lang="ar-SA" b="1" dirty="0" smtClean="0"/>
              <a:t>إبراهيمُ مجتهدٌ</a:t>
            </a:r>
          </a:p>
          <a:p>
            <a:r>
              <a:rPr lang="ar-SA" b="1" dirty="0" smtClean="0"/>
              <a:t>مازال ابراهيمُ مجتهداً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الفعل : مازال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الاسم : ابراهيم 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الخبر : مجتهداً</a:t>
            </a:r>
          </a:p>
          <a:p>
            <a:endParaRPr lang="ar-SA" dirty="0"/>
          </a:p>
          <a:p>
            <a:r>
              <a:rPr lang="ar-SA" sz="2800" b="1" dirty="0"/>
              <a:t>ما حيلتي إلا البكاء عليهم إن البكاء سلاحُ كـلِّ مُصاب </a:t>
            </a:r>
            <a:endParaRPr lang="ar-SA" sz="2800" b="1" dirty="0" smtClean="0"/>
          </a:p>
          <a:p>
            <a:pPr>
              <a:buNone/>
            </a:pPr>
            <a:r>
              <a:rPr lang="ar-SA" sz="2800" b="1" dirty="0" smtClean="0"/>
              <a:t>يذكرنيهم </a:t>
            </a:r>
            <a:r>
              <a:rPr lang="ar-SA" sz="2800" b="1" dirty="0"/>
              <a:t>كلُّ خير رأيـته وشرٍّ فما أنفكُّ منهم على ذكر </a:t>
            </a:r>
            <a:endParaRPr lang="ar-SA" sz="2800" b="1" dirty="0" smtClean="0"/>
          </a:p>
          <a:p>
            <a:pPr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الفعل : ماانفك .</a:t>
            </a:r>
          </a:p>
          <a:p>
            <a:pPr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الاسم : ضمير مستتر تقديره أنا .</a:t>
            </a:r>
          </a:p>
          <a:p>
            <a:pPr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الخبر:  على ذكر.</a:t>
            </a:r>
          </a:p>
          <a:p>
            <a:endParaRPr lang="ar-SA" dirty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b="1" dirty="0" smtClean="0"/>
              <a:t>معناه : مـــــدة الـــــدوام .</a:t>
            </a:r>
          </a:p>
          <a:p>
            <a:r>
              <a:rPr lang="ar-SA" b="1" dirty="0" smtClean="0"/>
              <a:t>شرط عمله : ان يسبقها بـ ( ما ) المصدرية الظرفية .</a:t>
            </a:r>
          </a:p>
          <a:p>
            <a:r>
              <a:rPr lang="ar-SA" b="1" dirty="0" smtClean="0"/>
              <a:t>التصرف : لا يتصرف .</a:t>
            </a:r>
          </a:p>
          <a:p>
            <a:endParaRPr lang="ar-SA" b="1" dirty="0" smtClean="0"/>
          </a:p>
          <a:p>
            <a:r>
              <a:rPr lang="ar-SA" b="1" dirty="0" smtClean="0"/>
              <a:t>الزمنُ قاسيٌ</a:t>
            </a:r>
          </a:p>
          <a:p>
            <a:r>
              <a:rPr lang="ar-SA" b="1" dirty="0" smtClean="0">
                <a:solidFill>
                  <a:srgbClr val="C00000"/>
                </a:solidFill>
              </a:rPr>
              <a:t>مادام الزمنُ قاسياً</a:t>
            </a:r>
          </a:p>
          <a:p>
            <a:r>
              <a:rPr lang="ar-SA" b="1" dirty="0" smtClean="0">
                <a:solidFill>
                  <a:srgbClr val="C00000"/>
                </a:solidFill>
              </a:rPr>
              <a:t>الاسم : الزمن </a:t>
            </a:r>
          </a:p>
          <a:p>
            <a:r>
              <a:rPr lang="ar-SA" b="1" dirty="0" smtClean="0">
                <a:solidFill>
                  <a:srgbClr val="C00000"/>
                </a:solidFill>
              </a:rPr>
              <a:t>الخبر قاسياً</a:t>
            </a:r>
          </a:p>
          <a:p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مادام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10000"/>
          </a:bodyPr>
          <a:lstStyle/>
          <a:p>
            <a:r>
              <a:rPr lang="ar-SA" b="1" dirty="0"/>
              <a:t>بين كل اسم وخبر لكان وأخواتها في الجمل الآتية:</a:t>
            </a:r>
            <a:endParaRPr lang="ar-SA" b="1" dirty="0" smtClean="0"/>
          </a:p>
          <a:p>
            <a:r>
              <a:rPr lang="ar-SA" b="1" dirty="0" smtClean="0"/>
              <a:t>كان </a:t>
            </a:r>
            <a:r>
              <a:rPr lang="ar-SA" b="1" dirty="0"/>
              <a:t>محمودٌ شجاعاً.  </a:t>
            </a:r>
            <a:endParaRPr lang="ar-SA" b="1" dirty="0" smtClean="0"/>
          </a:p>
          <a:p>
            <a:r>
              <a:rPr lang="ar-SA" b="1" dirty="0" smtClean="0">
                <a:solidFill>
                  <a:srgbClr val="FF0000"/>
                </a:solidFill>
              </a:rPr>
              <a:t> الاسم: محمود . الخبر: شجاعا</a:t>
            </a:r>
          </a:p>
          <a:p>
            <a:endParaRPr lang="ar-SA" b="1" dirty="0" smtClean="0"/>
          </a:p>
          <a:p>
            <a:r>
              <a:rPr lang="ar-SA" b="1" dirty="0" smtClean="0"/>
              <a:t>أصبح </a:t>
            </a:r>
            <a:r>
              <a:rPr lang="ar-SA" b="1" dirty="0"/>
              <a:t>الحصان جائعاً</a:t>
            </a:r>
            <a:r>
              <a:rPr lang="ar-SA" b="1" dirty="0" smtClean="0"/>
              <a:t>. 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الاسم : الحصان . الخبر : جائعا</a:t>
            </a:r>
          </a:p>
          <a:p>
            <a:endParaRPr lang="ar-SA" b="1" dirty="0" smtClean="0"/>
          </a:p>
          <a:p>
            <a:r>
              <a:rPr lang="ar-SA" b="1" dirty="0" smtClean="0"/>
              <a:t>صار </a:t>
            </a:r>
            <a:r>
              <a:rPr lang="ar-SA" b="1" dirty="0"/>
              <a:t>الأول آخراً</a:t>
            </a:r>
            <a:r>
              <a:rPr lang="ar-SA" b="1" dirty="0" smtClean="0"/>
              <a:t>.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الاسم : الأول : الخبر آخرا . </a:t>
            </a:r>
          </a:p>
          <a:p>
            <a:endParaRPr lang="ar-SA" b="1" dirty="0" smtClean="0"/>
          </a:p>
          <a:p>
            <a:r>
              <a:rPr lang="ar-SA" b="1" dirty="0" smtClean="0"/>
              <a:t>بات </a:t>
            </a:r>
            <a:r>
              <a:rPr lang="ar-SA" b="1" dirty="0"/>
              <a:t>الكلب نائماً</a:t>
            </a:r>
            <a:r>
              <a:rPr lang="ar-SA" b="1" dirty="0" smtClean="0"/>
              <a:t>.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الاسم : الكلب . الخبر : نائما.</a:t>
            </a:r>
          </a:p>
          <a:p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ar-SA" dirty="0" smtClean="0"/>
              <a:t>تطبيقات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 lnSpcReduction="10000"/>
          </a:bodyPr>
          <a:lstStyle/>
          <a:p>
            <a:r>
              <a:rPr lang="ar-SA" b="1" dirty="0"/>
              <a:t>أدخل كان على كل جملة من الجمل الآتية، واشكل آخر كل كلمة فيها</a:t>
            </a:r>
            <a:r>
              <a:rPr lang="ar-SA" b="1" dirty="0" smtClean="0"/>
              <a:t>:</a:t>
            </a:r>
          </a:p>
          <a:p>
            <a:endParaRPr lang="ar-SA" b="1" dirty="0" smtClean="0"/>
          </a:p>
          <a:p>
            <a:r>
              <a:rPr lang="ar-SA" b="1" dirty="0" smtClean="0"/>
              <a:t>الحارس </a:t>
            </a:r>
            <a:r>
              <a:rPr lang="ar-SA" b="1" dirty="0"/>
              <a:t>مستيقظٌ </a:t>
            </a:r>
            <a:r>
              <a:rPr lang="ar-SA" b="1" dirty="0" smtClean="0"/>
              <a:t> </a:t>
            </a:r>
          </a:p>
          <a:p>
            <a:r>
              <a:rPr lang="ar-SA" b="1" dirty="0" smtClean="0"/>
              <a:t>أدخل ( كان )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: كان الحارسُ مستيقظاً .</a:t>
            </a:r>
          </a:p>
          <a:p>
            <a:endParaRPr lang="ar-SA" b="1" dirty="0" smtClean="0"/>
          </a:p>
          <a:p>
            <a:r>
              <a:rPr lang="ar-SA" b="1" dirty="0" smtClean="0"/>
              <a:t>الحوض مملتئٌ</a:t>
            </a:r>
          </a:p>
          <a:p>
            <a:r>
              <a:rPr lang="ar-SA" b="1" dirty="0" smtClean="0"/>
              <a:t>أدخل ( ظل )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: ظل الحوضُ ممتلئاً .</a:t>
            </a:r>
          </a:p>
          <a:p>
            <a:endParaRPr lang="ar-SA" b="1" dirty="0" smtClean="0"/>
          </a:p>
          <a:p>
            <a:r>
              <a:rPr lang="ar-SA" b="1" dirty="0" smtClean="0"/>
              <a:t>البابُ </a:t>
            </a:r>
            <a:r>
              <a:rPr lang="ar-SA" b="1" dirty="0"/>
              <a:t>مفتوحٌ </a:t>
            </a:r>
            <a:endParaRPr lang="ar-SA" b="1" dirty="0" smtClean="0"/>
          </a:p>
          <a:p>
            <a:r>
              <a:rPr lang="ar-SA" b="1" dirty="0" smtClean="0"/>
              <a:t>أدخل صار 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صار البابُ مفتوحاً 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ar-SA" sz="5500" b="1" dirty="0"/>
          </a:p>
          <a:p>
            <a:pPr>
              <a:buNone/>
            </a:pPr>
            <a:r>
              <a:rPr lang="ar-SA" sz="5500" b="1" dirty="0" smtClean="0"/>
              <a:t>أوجد الفعل الناقص و اسمه و خبره فيمايلي ...</a:t>
            </a:r>
          </a:p>
          <a:p>
            <a:pPr>
              <a:buNone/>
            </a:pPr>
            <a:endParaRPr lang="ar-SA" sz="5500" b="1" dirty="0" smtClean="0"/>
          </a:p>
          <a:p>
            <a:pPr>
              <a:buNone/>
            </a:pPr>
            <a:r>
              <a:rPr lang="ar-SA" sz="5500" b="1" dirty="0" smtClean="0"/>
              <a:t>ـ </a:t>
            </a:r>
            <a:r>
              <a:rPr lang="ar-SA" sz="5500" b="1" dirty="0"/>
              <a:t>قال تعالى : ( فما زالت تلك دعواهم حتى جعلناهم حصيداً خامدين) . </a:t>
            </a:r>
            <a:endParaRPr lang="ar-SA" sz="5500" b="1" dirty="0" smtClean="0"/>
          </a:p>
          <a:p>
            <a:pPr>
              <a:buNone/>
            </a:pPr>
            <a:r>
              <a:rPr lang="ar-SA" sz="5500" b="1" dirty="0">
                <a:solidFill>
                  <a:srgbClr val="FF0000"/>
                </a:solidFill>
              </a:rPr>
              <a:t>الفعل </a:t>
            </a:r>
            <a:r>
              <a:rPr lang="ar-SA" sz="5500" b="1" dirty="0" smtClean="0">
                <a:solidFill>
                  <a:srgbClr val="FF0000"/>
                </a:solidFill>
              </a:rPr>
              <a:t>: </a:t>
            </a:r>
            <a:r>
              <a:rPr lang="ar-SA" sz="5500" b="1" dirty="0">
                <a:solidFill>
                  <a:srgbClr val="FF0000"/>
                </a:solidFill>
              </a:rPr>
              <a:t>ما زال، الاسم : تلك ، الخبر : دعواهم . </a:t>
            </a:r>
            <a:endParaRPr lang="ar-SA" sz="55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SA" sz="5500" b="1" dirty="0" smtClean="0"/>
              <a:t> </a:t>
            </a:r>
          </a:p>
          <a:p>
            <a:pPr>
              <a:buNone/>
            </a:pPr>
            <a:r>
              <a:rPr lang="ar-SA" sz="5500" b="1" dirty="0"/>
              <a:t> </a:t>
            </a:r>
            <a:endParaRPr lang="ar-SA" sz="5500" b="1" dirty="0" smtClean="0"/>
          </a:p>
          <a:p>
            <a:pPr>
              <a:buNone/>
            </a:pPr>
            <a:r>
              <a:rPr lang="ar-SA" sz="5500" b="1" dirty="0"/>
              <a:t>2ـ قال تعالى : ( فأصبحتم بنعمته إخواناً) . </a:t>
            </a:r>
            <a:endParaRPr lang="ar-SA" sz="5500" b="1" dirty="0" smtClean="0"/>
          </a:p>
          <a:p>
            <a:pPr>
              <a:buNone/>
            </a:pPr>
            <a:r>
              <a:rPr lang="ar-SA" sz="5500" b="1" dirty="0">
                <a:solidFill>
                  <a:srgbClr val="FF0000"/>
                </a:solidFill>
              </a:rPr>
              <a:t>الفعل : أصبح ، الاسم هو الضمير المتصل ( التاء) ، خبره : إخوانا . </a:t>
            </a:r>
            <a:endParaRPr lang="ar-SA" sz="55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SA" sz="5500" b="1" dirty="0" smtClean="0"/>
              <a:t> </a:t>
            </a:r>
          </a:p>
          <a:p>
            <a:pPr>
              <a:buNone/>
            </a:pPr>
            <a:r>
              <a:rPr lang="ar-SA" sz="5500" b="1" dirty="0"/>
              <a:t> </a:t>
            </a:r>
            <a:endParaRPr lang="ar-SA" sz="5500" b="1" dirty="0" smtClean="0"/>
          </a:p>
          <a:p>
            <a:pPr>
              <a:buNone/>
            </a:pPr>
            <a:r>
              <a:rPr lang="ar-SA" sz="5500" b="1" dirty="0"/>
              <a:t>3ـ قال تعالى : ( وأحيط بثمره فأصبح يقلّب كفّيه على ما أنفق فيها ) . </a:t>
            </a:r>
            <a:endParaRPr lang="ar-SA" sz="5500" b="1" dirty="0" smtClean="0"/>
          </a:p>
          <a:p>
            <a:pPr>
              <a:buNone/>
            </a:pPr>
            <a:r>
              <a:rPr lang="ar-SA" sz="5500" b="1" dirty="0">
                <a:solidFill>
                  <a:srgbClr val="FF0000"/>
                </a:solidFill>
              </a:rPr>
              <a:t>أصبح ، اسمه الضمير المستتر تقديره ( هو) والخبر الجملة الفعلية ( يقلب) </a:t>
            </a:r>
            <a:endParaRPr lang="ar-SA" sz="55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ar-SA" sz="5500" b="1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21497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SA" sz="3000" b="1" dirty="0"/>
              <a:t>ـ قال الشاعر : </a:t>
            </a:r>
            <a:endParaRPr lang="ar-SA" sz="3000" b="1" dirty="0" smtClean="0"/>
          </a:p>
          <a:p>
            <a:pPr>
              <a:buNone/>
            </a:pPr>
            <a:r>
              <a:rPr lang="ar-SA" sz="3000" b="1" dirty="0" smtClean="0"/>
              <a:t> </a:t>
            </a:r>
          </a:p>
          <a:p>
            <a:pPr>
              <a:buNone/>
            </a:pPr>
            <a:r>
              <a:rPr lang="ar-SA" sz="3000" b="1" dirty="0"/>
              <a:t> </a:t>
            </a:r>
            <a:endParaRPr lang="ar-SA" sz="3000" b="1" dirty="0" smtClean="0"/>
          </a:p>
          <a:p>
            <a:pPr>
              <a:buNone/>
            </a:pPr>
            <a:r>
              <a:rPr lang="ar-SA" sz="3000" b="1" dirty="0"/>
              <a:t>أَ أُمَيْمَ هيهات الصِّبا ذهب الصبا وأطــار عـني الحِــلمُ جهلَ غُرابي </a:t>
            </a:r>
            <a:endParaRPr lang="ar-SA" sz="3000" b="1" dirty="0" smtClean="0"/>
          </a:p>
          <a:p>
            <a:pPr>
              <a:buNone/>
            </a:pPr>
            <a:r>
              <a:rPr lang="ar-SA" sz="3000" b="1" dirty="0"/>
              <a:t> </a:t>
            </a:r>
            <a:endParaRPr lang="ar-SA" sz="3000" b="1" dirty="0" smtClean="0"/>
          </a:p>
          <a:p>
            <a:pPr>
              <a:buNone/>
            </a:pPr>
            <a:r>
              <a:rPr lang="ar-SA" sz="3000" b="1" dirty="0"/>
              <a:t>أين الأولى بالأمس كانوا جيرةً أمـسـوا دفــيـنَ جـــنـادلٍ وتــرابِ </a:t>
            </a:r>
            <a:endParaRPr lang="ar-SA" sz="3000" b="1" dirty="0" smtClean="0"/>
          </a:p>
          <a:p>
            <a:pPr>
              <a:buNone/>
            </a:pPr>
            <a:r>
              <a:rPr lang="ar-SA" sz="3000" b="1" dirty="0" smtClean="0"/>
              <a:t> </a:t>
            </a:r>
          </a:p>
          <a:p>
            <a:pPr>
              <a:buNone/>
            </a:pPr>
            <a:r>
              <a:rPr lang="ar-SA" sz="3000" b="1" dirty="0"/>
              <a:t>ماتوا ، ولو أني قَدَرتُ بـحـيلـةٍ لأحَدْتُ صَرْف الموتِ عن أحبابي </a:t>
            </a:r>
            <a:endParaRPr lang="ar-SA" sz="3000" b="1" dirty="0" smtClean="0"/>
          </a:p>
          <a:p>
            <a:pPr>
              <a:buNone/>
            </a:pPr>
            <a:r>
              <a:rPr lang="ar-SA" sz="3000" b="1" dirty="0" smtClean="0"/>
              <a:t> </a:t>
            </a:r>
          </a:p>
          <a:p>
            <a:pPr>
              <a:buNone/>
            </a:pPr>
            <a:r>
              <a:rPr lang="ar-SA" sz="3000" b="1" dirty="0"/>
              <a:t> </a:t>
            </a:r>
            <a:r>
              <a:rPr lang="ar-SA" sz="3000" b="1" dirty="0" smtClean="0">
                <a:solidFill>
                  <a:srgbClr val="FF0000"/>
                </a:solidFill>
              </a:rPr>
              <a:t>كان </a:t>
            </a:r>
            <a:r>
              <a:rPr lang="ar-SA" sz="3000" b="1" dirty="0">
                <a:solidFill>
                  <a:srgbClr val="FF0000"/>
                </a:solidFill>
              </a:rPr>
              <a:t>، الواو اسمها ، </a:t>
            </a:r>
            <a:r>
              <a:rPr lang="ar-SA" sz="3000" b="1" dirty="0" smtClean="0">
                <a:solidFill>
                  <a:srgbClr val="FF0000"/>
                </a:solidFill>
              </a:rPr>
              <a:t>الخبر : جيرة ، </a:t>
            </a:r>
          </a:p>
          <a:p>
            <a:pPr>
              <a:buNone/>
            </a:pPr>
            <a:r>
              <a:rPr lang="ar-SA" sz="3000" b="1" dirty="0" smtClean="0">
                <a:solidFill>
                  <a:srgbClr val="FF0000"/>
                </a:solidFill>
              </a:rPr>
              <a:t>أمسى </a:t>
            </a:r>
            <a:r>
              <a:rPr lang="ar-SA" sz="3000" b="1" dirty="0">
                <a:solidFill>
                  <a:srgbClr val="FF0000"/>
                </a:solidFill>
              </a:rPr>
              <a:t>، الواو اسمها ،دفين الخبر . </a:t>
            </a:r>
            <a:endParaRPr lang="ar-SA" sz="3000" b="1" dirty="0" smtClean="0">
              <a:solidFill>
                <a:srgbClr val="FF0000"/>
              </a:solidFill>
            </a:endParaRPr>
          </a:p>
          <a:p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874689"/>
            <a:ext cx="8229600" cy="5983311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ar-SA" b="1" dirty="0" smtClean="0">
                <a:cs typeface="Arabic Transparent" pitchFamily="2" charset="0"/>
              </a:rPr>
              <a:t>تعجب سعيد وراشد من صنيع الأنصاري وزوجته_ رضي الله عنهما_ مع ضيف النبي</a:t>
            </a:r>
            <a:r>
              <a:rPr lang="en-US" b="1" dirty="0" smtClean="0">
                <a:cs typeface="Arabic Transparent" pitchFamily="2" charset="0"/>
                <a:sym typeface="AGA Arabesque" pitchFamily="2" charset="2"/>
              </a:rPr>
              <a:t></a:t>
            </a:r>
            <a:r>
              <a:rPr lang="ar-SA" b="1" dirty="0" smtClean="0">
                <a:cs typeface="Arabic Transparent" pitchFamily="2" charset="0"/>
                <a:sym typeface="AGA Arabesque" pitchFamily="2" charset="2"/>
              </a:rPr>
              <a:t> ودار بينهما هذا الحديث: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ar-SA" b="1" dirty="0" smtClean="0">
                <a:solidFill>
                  <a:srgbClr val="990000"/>
                </a:solidFill>
                <a:cs typeface="Arabic Transparent" pitchFamily="2" charset="0"/>
                <a:sym typeface="AGA Arabesque" pitchFamily="2" charset="2"/>
              </a:rPr>
              <a:t>سعيد:</a:t>
            </a:r>
            <a:r>
              <a:rPr lang="ar-SA" b="1" dirty="0" smtClean="0">
                <a:cs typeface="Arabic Transparent" pitchFamily="2" charset="0"/>
                <a:sym typeface="AGA Arabesque" pitchFamily="2" charset="2"/>
              </a:rPr>
              <a:t>لقد كان صحابة رسول الله</a:t>
            </a:r>
            <a:r>
              <a:rPr lang="en-US" b="1" dirty="0" smtClean="0">
                <a:cs typeface="Arabic Transparent" pitchFamily="2" charset="0"/>
                <a:sym typeface="AGA Arabesque" pitchFamily="2" charset="2"/>
              </a:rPr>
              <a:t></a:t>
            </a:r>
            <a:r>
              <a:rPr lang="ar-SA" b="1" dirty="0" smtClean="0">
                <a:cs typeface="Arabic Transparent" pitchFamily="2" charset="0"/>
                <a:sym typeface="AGA Arabesque" pitchFamily="2" charset="2"/>
              </a:rPr>
              <a:t>مثلا حقيقيا لأخلاق الإسلام وقيمه.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ar-SA" b="1" dirty="0" smtClean="0">
                <a:solidFill>
                  <a:srgbClr val="990000"/>
                </a:solidFill>
                <a:cs typeface="Arabic Transparent" pitchFamily="2" charset="0"/>
                <a:sym typeface="AGA Arabesque" pitchFamily="2" charset="2"/>
              </a:rPr>
              <a:t>راشد:</a:t>
            </a:r>
            <a:r>
              <a:rPr lang="ar-SA" b="1" dirty="0" smtClean="0">
                <a:cs typeface="Arabic Transparent" pitchFamily="2" charset="0"/>
                <a:sym typeface="AGA Arabesque" pitchFamily="2" charset="2"/>
              </a:rPr>
              <a:t>حق،ومازالت سيرهم الخالدة نورا نهتدي به في حياتنا,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ar-SA" b="1" dirty="0" smtClean="0">
                <a:solidFill>
                  <a:srgbClr val="990000"/>
                </a:solidFill>
                <a:cs typeface="Arabic Transparent" pitchFamily="2" charset="0"/>
                <a:sym typeface="AGA Arabesque" pitchFamily="2" charset="2"/>
              </a:rPr>
              <a:t>سعيد:</a:t>
            </a:r>
            <a:r>
              <a:rPr lang="ar-SA" b="1" dirty="0" smtClean="0">
                <a:cs typeface="Arabic Transparent" pitchFamily="2" charset="0"/>
                <a:sym typeface="AGA Arabesque" pitchFamily="2" charset="2"/>
              </a:rPr>
              <a:t>أرأيت يا راشد،كيف بات الأنصاري وزوجته طاويين على الجوع،حتى أصبح الرسول</a:t>
            </a:r>
            <a:r>
              <a:rPr lang="en-US" b="1" dirty="0" smtClean="0">
                <a:cs typeface="Arabic Transparent" pitchFamily="2" charset="0"/>
                <a:sym typeface="AGA Arabesque" pitchFamily="2" charset="2"/>
              </a:rPr>
              <a:t></a:t>
            </a:r>
            <a:r>
              <a:rPr lang="ar-SA" b="1" dirty="0" smtClean="0">
                <a:cs typeface="Arabic Transparent" pitchFamily="2" charset="0"/>
                <a:sym typeface="AGA Arabesque" pitchFamily="2" charset="2"/>
              </a:rPr>
              <a:t>مبشرا لهما برضا الله عن صنعيهما!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ar-SA" b="1" dirty="0" smtClean="0">
                <a:solidFill>
                  <a:srgbClr val="990000"/>
                </a:solidFill>
                <a:cs typeface="Arabic Transparent" pitchFamily="2" charset="0"/>
                <a:sym typeface="AGA Arabesque" pitchFamily="2" charset="2"/>
              </a:rPr>
              <a:t>راشد:</a:t>
            </a:r>
            <a:r>
              <a:rPr lang="ar-SA" b="1" dirty="0" smtClean="0">
                <a:cs typeface="Arabic Transparent" pitchFamily="2" charset="0"/>
                <a:sym typeface="AGA Arabesque" pitchFamily="2" charset="2"/>
              </a:rPr>
              <a:t>إنها تضحية عظيمة،إذ أمسى الصبيان جائعين،وظلت أمهم مسلية لهم حتى ناموا،وصار قوتهم طعاما للضيف!</a:t>
            </a:r>
          </a:p>
          <a:p>
            <a:pPr>
              <a:lnSpc>
                <a:spcPct val="80000"/>
              </a:lnSpc>
              <a:buFontTx/>
              <a:buNone/>
            </a:pPr>
            <a:endParaRPr lang="ar-SA" b="1" dirty="0" smtClean="0">
              <a:cs typeface="Arabic Transparent" pitchFamily="2" charset="0"/>
              <a:sym typeface="AGA Arabesque" pitchFamily="2" charset="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ar-SA" b="1" dirty="0" smtClean="0">
                <a:solidFill>
                  <a:srgbClr val="FF0000"/>
                </a:solidFill>
                <a:cs typeface="Arabic Transparent" pitchFamily="2" charset="0"/>
                <a:sym typeface="AGA Arabesque" pitchFamily="2" charset="2"/>
              </a:rPr>
              <a:t>ماهي الافعال الناسخة الموجودة في النص ؟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ar-SA" b="1" dirty="0" smtClean="0">
                <a:cs typeface="Arabic Transparent" pitchFamily="2" charset="0"/>
                <a:sym typeface="AGA Arabesque" pitchFamily="2" charset="2"/>
              </a:rPr>
              <a:t>كان و مازالت و بات و أصبح و أمسى و ظلّ و صار .</a:t>
            </a:r>
          </a:p>
          <a:p>
            <a:pPr>
              <a:lnSpc>
                <a:spcPct val="80000"/>
              </a:lnSpc>
              <a:buFontTx/>
              <a:buNone/>
            </a:pPr>
            <a:endParaRPr lang="ar-SA" dirty="0">
              <a:solidFill>
                <a:srgbClr val="FF0000"/>
              </a:solidFill>
              <a:cs typeface="Arabic Transparent" pitchFamily="2" charset="0"/>
              <a:sym typeface="AGA Arabesque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ar-SA" sz="9600" dirty="0" smtClean="0"/>
              <a:t>شكرا لكم</a:t>
            </a:r>
            <a:endParaRPr lang="ar-SA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b="1" dirty="0" smtClean="0"/>
          </a:p>
          <a:p>
            <a:r>
              <a:rPr lang="ar-SA" b="1" dirty="0" smtClean="0"/>
              <a:t>و هي أفعال ناسخة تدخل على الجملة الاسمية فترفع المبتدأ ويسمى اسمها وتنصب الخبر ويسمى خبرها.</a:t>
            </a:r>
          </a:p>
          <a:p>
            <a:r>
              <a:rPr lang="ar-SA" b="1" dirty="0" smtClean="0"/>
              <a:t>وتسمى بالأفعال الناسخة لأنها تغير اعراب الخبر .</a:t>
            </a:r>
          </a:p>
          <a:p>
            <a:pPr>
              <a:buNone/>
            </a:pPr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كان و اخواتها</a:t>
            </a:r>
            <a:endParaRPr lang="ar-S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SA" sz="3300" b="1" dirty="0" smtClean="0"/>
              <a:t>الفعل :  كان </a:t>
            </a:r>
          </a:p>
          <a:p>
            <a:r>
              <a:rPr lang="ar-SA" sz="3300" b="1" dirty="0" smtClean="0"/>
              <a:t>معناه : اتصاف المبتدأ بالخبر في الماضي .</a:t>
            </a:r>
          </a:p>
          <a:p>
            <a:r>
              <a:rPr lang="ar-SA" sz="3300" b="1" dirty="0" smtClean="0"/>
              <a:t>شرط عمله: بدون شروط .</a:t>
            </a:r>
          </a:p>
          <a:p>
            <a:r>
              <a:rPr lang="ar-SA" sz="3300" b="1" dirty="0" smtClean="0"/>
              <a:t>تصرّفه : يتصرف تصرفا كاملا.</a:t>
            </a:r>
          </a:p>
          <a:p>
            <a:r>
              <a:rPr lang="ar-SA" sz="3300" b="1" dirty="0" smtClean="0"/>
              <a:t> كان : يكون و كن .</a:t>
            </a:r>
          </a:p>
          <a:p>
            <a:pPr>
              <a:buNone/>
            </a:pPr>
            <a:endParaRPr lang="ar-SA" sz="3300" b="1" dirty="0"/>
          </a:p>
          <a:p>
            <a:pPr>
              <a:buNone/>
            </a:pPr>
            <a:r>
              <a:rPr lang="ar-SA" sz="3300" b="1" dirty="0" smtClean="0"/>
              <a:t>مثال : </a:t>
            </a:r>
          </a:p>
          <a:p>
            <a:pPr>
              <a:buNone/>
            </a:pPr>
            <a:r>
              <a:rPr lang="ar-SA" sz="3300" b="1" dirty="0" smtClean="0"/>
              <a:t>الزحامُ شديدٌ  </a:t>
            </a:r>
          </a:p>
          <a:p>
            <a:pPr>
              <a:buNone/>
            </a:pPr>
            <a:r>
              <a:rPr lang="ar-SA" sz="3300" b="1" dirty="0" smtClean="0">
                <a:solidFill>
                  <a:srgbClr val="C00000"/>
                </a:solidFill>
              </a:rPr>
              <a:t>كان الزحامُ شديداً</a:t>
            </a:r>
          </a:p>
          <a:p>
            <a:pPr>
              <a:buNone/>
            </a:pPr>
            <a:r>
              <a:rPr lang="ar-SA" sz="3300" b="1" dirty="0" smtClean="0">
                <a:solidFill>
                  <a:srgbClr val="C00000"/>
                </a:solidFill>
              </a:rPr>
              <a:t>الاسم : الزحامُ</a:t>
            </a:r>
          </a:p>
          <a:p>
            <a:pPr>
              <a:buNone/>
            </a:pPr>
            <a:r>
              <a:rPr lang="ar-SA" sz="3300" b="1" dirty="0" smtClean="0">
                <a:solidFill>
                  <a:srgbClr val="C00000"/>
                </a:solidFill>
              </a:rPr>
              <a:t>الخبر : شديداً</a:t>
            </a:r>
          </a:p>
          <a:p>
            <a:pPr>
              <a:buNone/>
            </a:pPr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800" b="1" dirty="0" smtClean="0"/>
              <a:t>كان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329642" cy="4840303"/>
          </a:xfrm>
        </p:spPr>
        <p:txBody>
          <a:bodyPr>
            <a:normAutofit/>
          </a:bodyPr>
          <a:lstStyle/>
          <a:p>
            <a:r>
              <a:rPr lang="ar-SA" b="1" dirty="0" smtClean="0"/>
              <a:t> معناها : اتصاف المبتدأ بالخبر في الوقت المفهوم من الفعل و قد يتناسى معنى الزمن فيها و تستعمل بمعنى (صار).</a:t>
            </a:r>
          </a:p>
          <a:p>
            <a:r>
              <a:rPr lang="ar-SA" b="1" dirty="0" smtClean="0"/>
              <a:t>شروطها : بدون شروط .</a:t>
            </a:r>
          </a:p>
          <a:p>
            <a:r>
              <a:rPr lang="ar-SA" b="1" dirty="0" smtClean="0"/>
              <a:t>تصرفها : تتصرف تصرفا كاملا .</a:t>
            </a:r>
          </a:p>
          <a:p>
            <a:r>
              <a:rPr lang="ar-SA" b="1" dirty="0" smtClean="0"/>
              <a:t>أمسى :  يمسي و أمسي </a:t>
            </a:r>
          </a:p>
          <a:p>
            <a:r>
              <a:rPr lang="ar-SA" b="1" dirty="0" smtClean="0"/>
              <a:t>أصبح :  يصبح و أصبح</a:t>
            </a:r>
          </a:p>
          <a:p>
            <a:r>
              <a:rPr lang="ar-SA" b="1" dirty="0" smtClean="0"/>
              <a:t>أضحى :  يضحي و أضح</a:t>
            </a:r>
          </a:p>
          <a:p>
            <a:r>
              <a:rPr lang="ar-SA" b="1" dirty="0" smtClean="0"/>
              <a:t>بات : يبيت  و بِتِ </a:t>
            </a:r>
          </a:p>
          <a:p>
            <a:pPr>
              <a:buNone/>
            </a:pPr>
            <a:endParaRPr lang="ar-SA" dirty="0"/>
          </a:p>
          <a:p>
            <a:pPr>
              <a:buNone/>
            </a:pPr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800" dirty="0" smtClean="0"/>
              <a:t>أمسى و أصبح و أضحى و بات</a:t>
            </a:r>
            <a:endParaRPr lang="ar-SA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285728"/>
            <a:ext cx="8229600" cy="6286520"/>
          </a:xfrm>
        </p:spPr>
        <p:txBody>
          <a:bodyPr>
            <a:normAutofit lnSpcReduction="10000"/>
          </a:bodyPr>
          <a:lstStyle/>
          <a:p>
            <a:r>
              <a:rPr lang="ar-SA" b="1" dirty="0" smtClean="0"/>
              <a:t>القلبُ مطمئنٌ بذكر الله 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أصبح</a:t>
            </a:r>
            <a:r>
              <a:rPr lang="ar-SA" b="1" dirty="0" smtClean="0"/>
              <a:t> القلبُ مطمئناً بذكر الله .</a:t>
            </a:r>
          </a:p>
          <a:p>
            <a:r>
              <a:rPr lang="ar-SA" b="1" dirty="0" smtClean="0"/>
              <a:t>الاسم : القلبُ</a:t>
            </a:r>
          </a:p>
          <a:p>
            <a:r>
              <a:rPr lang="ar-SA" b="1" dirty="0" smtClean="0"/>
              <a:t>الخبر : مطمئناً .</a:t>
            </a:r>
          </a:p>
          <a:p>
            <a:endParaRPr lang="ar-SA" b="1" dirty="0"/>
          </a:p>
          <a:p>
            <a:r>
              <a:rPr lang="ar-SA" b="1" dirty="0" smtClean="0"/>
              <a:t> الجوُ باردٌ</a:t>
            </a:r>
          </a:p>
          <a:p>
            <a:r>
              <a:rPr lang="ar-SA" b="1" dirty="0" smtClean="0"/>
              <a:t> </a:t>
            </a:r>
            <a:r>
              <a:rPr lang="ar-SA" b="1" dirty="0" smtClean="0">
                <a:solidFill>
                  <a:srgbClr val="FF0000"/>
                </a:solidFill>
              </a:rPr>
              <a:t>أمسى</a:t>
            </a:r>
            <a:r>
              <a:rPr lang="ar-SA" b="1" dirty="0" smtClean="0"/>
              <a:t> الجوُ بارداً .</a:t>
            </a:r>
          </a:p>
          <a:p>
            <a:r>
              <a:rPr lang="ar-SA" b="1" dirty="0" smtClean="0"/>
              <a:t>الاسم : الجو </a:t>
            </a:r>
          </a:p>
          <a:p>
            <a:r>
              <a:rPr lang="ar-SA" b="1" dirty="0" smtClean="0"/>
              <a:t>الخبر : بارداً </a:t>
            </a:r>
          </a:p>
          <a:p>
            <a:endParaRPr lang="ar-SA" b="1" dirty="0" smtClean="0"/>
          </a:p>
          <a:p>
            <a:r>
              <a:rPr lang="ar-SA" b="1" dirty="0" smtClean="0"/>
              <a:t>الطالبُ نشيطٌ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أضحى</a:t>
            </a:r>
            <a:r>
              <a:rPr lang="ar-SA" b="1" dirty="0" smtClean="0"/>
              <a:t> الطالبُ نشيطاً .</a:t>
            </a:r>
            <a:endParaRPr lang="ar-SA" b="1" dirty="0"/>
          </a:p>
          <a:p>
            <a:r>
              <a:rPr lang="ar-SA" b="1" dirty="0" smtClean="0"/>
              <a:t>الاسم : الطالبُ</a:t>
            </a:r>
          </a:p>
          <a:p>
            <a:r>
              <a:rPr lang="ar-SA" b="1" dirty="0" smtClean="0"/>
              <a:t>الخبر: نشيطاً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b="1" dirty="0" smtClean="0"/>
              <a:t>معناها : استمرار اتصاف المبتدأ بالخبر .</a:t>
            </a:r>
          </a:p>
          <a:p>
            <a:r>
              <a:rPr lang="ar-SA" b="1" dirty="0" smtClean="0"/>
              <a:t>شروطها : بدون شروط .</a:t>
            </a:r>
          </a:p>
          <a:p>
            <a:r>
              <a:rPr lang="ar-SA" b="1" dirty="0" smtClean="0"/>
              <a:t>تصرفها : تتصرف تصرفا كاملا .</a:t>
            </a:r>
          </a:p>
          <a:p>
            <a:r>
              <a:rPr lang="ar-SA" b="1" dirty="0" smtClean="0"/>
              <a:t>ظل : يظل و ظّل .</a:t>
            </a:r>
          </a:p>
          <a:p>
            <a:endParaRPr lang="ar-SA" b="1" dirty="0"/>
          </a:p>
          <a:p>
            <a:pPr>
              <a:buNone/>
            </a:pPr>
            <a:r>
              <a:rPr lang="ar-SA" b="1" dirty="0" smtClean="0"/>
              <a:t>الغبارُ ثائرٌ </a:t>
            </a:r>
          </a:p>
          <a:p>
            <a:pPr>
              <a:buNone/>
            </a:pPr>
            <a:r>
              <a:rPr lang="ar-SA" b="1" dirty="0" smtClean="0">
                <a:solidFill>
                  <a:srgbClr val="C00000"/>
                </a:solidFill>
              </a:rPr>
              <a:t>ظل الغبارُ ثائراً</a:t>
            </a:r>
          </a:p>
          <a:p>
            <a:pPr>
              <a:buNone/>
            </a:pPr>
            <a:r>
              <a:rPr lang="ar-SA" b="1" dirty="0" smtClean="0">
                <a:solidFill>
                  <a:srgbClr val="C00000"/>
                </a:solidFill>
              </a:rPr>
              <a:t>الاسم : الغبارُ</a:t>
            </a:r>
          </a:p>
          <a:p>
            <a:pPr>
              <a:buNone/>
            </a:pPr>
            <a:r>
              <a:rPr lang="ar-SA" b="1" dirty="0" smtClean="0">
                <a:solidFill>
                  <a:srgbClr val="C00000"/>
                </a:solidFill>
              </a:rPr>
              <a:t>الخبر : ثائراً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ظلَّ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b="1" dirty="0" smtClean="0"/>
              <a:t>معناه : تحول المبتدأ و انتقاله إلى حال آخر .</a:t>
            </a:r>
          </a:p>
          <a:p>
            <a:r>
              <a:rPr lang="ar-SA" b="1" dirty="0" smtClean="0"/>
              <a:t>شرط عمله : بدون شروط .</a:t>
            </a:r>
          </a:p>
          <a:p>
            <a:r>
              <a:rPr lang="ar-SA" b="1" dirty="0" smtClean="0"/>
              <a:t>تصرفه : يتصرف تصرفا كاملا .</a:t>
            </a:r>
          </a:p>
          <a:p>
            <a:r>
              <a:rPr lang="ar-SA" b="1" dirty="0" smtClean="0"/>
              <a:t>صار  : يصر و صِرّ .</a:t>
            </a:r>
          </a:p>
          <a:p>
            <a:endParaRPr lang="ar-SA" b="1" dirty="0" smtClean="0"/>
          </a:p>
          <a:p>
            <a:r>
              <a:rPr lang="ar-SA" b="1" dirty="0" smtClean="0"/>
              <a:t>القطارُ سريعٌ</a:t>
            </a:r>
          </a:p>
          <a:p>
            <a:r>
              <a:rPr lang="ar-SA" b="1" dirty="0" smtClean="0">
                <a:solidFill>
                  <a:srgbClr val="C00000"/>
                </a:solidFill>
              </a:rPr>
              <a:t>صار القطارٌ سريعاً</a:t>
            </a:r>
          </a:p>
          <a:p>
            <a:r>
              <a:rPr lang="ar-SA" b="1" dirty="0" smtClean="0">
                <a:solidFill>
                  <a:srgbClr val="C00000"/>
                </a:solidFill>
              </a:rPr>
              <a:t>الاسم : القطار</a:t>
            </a:r>
          </a:p>
          <a:p>
            <a:r>
              <a:rPr lang="ar-SA" b="1" dirty="0" smtClean="0">
                <a:solidFill>
                  <a:srgbClr val="C00000"/>
                </a:solidFill>
              </a:rPr>
              <a:t>الخبر : سريعا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صار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b="1" dirty="0" smtClean="0"/>
              <a:t>معناه : النفي</a:t>
            </a:r>
          </a:p>
          <a:p>
            <a:r>
              <a:rPr lang="ar-SA" b="1" dirty="0" smtClean="0"/>
              <a:t>شرط عمله : بدون شروط .</a:t>
            </a:r>
          </a:p>
          <a:p>
            <a:r>
              <a:rPr lang="ar-SA" b="1" dirty="0" smtClean="0"/>
              <a:t>تصرفه : لا يتصرف . </a:t>
            </a:r>
          </a:p>
          <a:p>
            <a:endParaRPr lang="ar-SA" b="1" dirty="0" smtClean="0"/>
          </a:p>
          <a:p>
            <a:pPr>
              <a:buNone/>
            </a:pPr>
            <a:endParaRPr lang="ar-SA" b="1" dirty="0" smtClean="0"/>
          </a:p>
          <a:p>
            <a:r>
              <a:rPr lang="ar-SA" b="1" dirty="0" smtClean="0"/>
              <a:t>محمدٌ فاهمٌ </a:t>
            </a:r>
          </a:p>
          <a:p>
            <a:r>
              <a:rPr lang="ar-SA" b="1" dirty="0" smtClean="0">
                <a:solidFill>
                  <a:srgbClr val="C00000"/>
                </a:solidFill>
              </a:rPr>
              <a:t>ليس محمدٌ فاهماً</a:t>
            </a:r>
          </a:p>
          <a:p>
            <a:r>
              <a:rPr lang="ar-SA" b="1" dirty="0" smtClean="0">
                <a:solidFill>
                  <a:srgbClr val="C00000"/>
                </a:solidFill>
              </a:rPr>
              <a:t>الاسم : محمد</a:t>
            </a:r>
          </a:p>
          <a:p>
            <a:r>
              <a:rPr lang="ar-SA" b="1" dirty="0" smtClean="0">
                <a:solidFill>
                  <a:srgbClr val="C00000"/>
                </a:solidFill>
              </a:rPr>
              <a:t>الخبر : فاهما 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lang="ar-SA" dirty="0" smtClean="0"/>
              <a:t>ليس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b="1" dirty="0" smtClean="0"/>
              <a:t>معناها : ملازمة الخبر للمبتدأ .</a:t>
            </a:r>
          </a:p>
          <a:p>
            <a:r>
              <a:rPr lang="ar-SA" b="1" dirty="0" smtClean="0"/>
              <a:t>شروط عملها : ان يسبقها نفي او شبهه (شبه نفي ) .</a:t>
            </a:r>
          </a:p>
          <a:p>
            <a:r>
              <a:rPr lang="ar-SA" b="1" dirty="0" smtClean="0"/>
              <a:t>تصرفها : نأتي ماضي و مضارع فقط .</a:t>
            </a:r>
          </a:p>
          <a:p>
            <a:endParaRPr lang="ar-SA" b="1" dirty="0" smtClean="0"/>
          </a:p>
          <a:p>
            <a:r>
              <a:rPr lang="ar-SA" b="1" dirty="0" smtClean="0"/>
              <a:t>مازال و مايزال</a:t>
            </a:r>
          </a:p>
          <a:p>
            <a:r>
              <a:rPr lang="ar-SA" b="1" dirty="0" smtClean="0"/>
              <a:t>ماانفك و ما ينفك</a:t>
            </a:r>
          </a:p>
          <a:p>
            <a:r>
              <a:rPr lang="ar-SA" b="1" dirty="0" smtClean="0"/>
              <a:t>مافتئ و مايفتئ</a:t>
            </a:r>
          </a:p>
          <a:p>
            <a:r>
              <a:rPr lang="ar-SA" b="1" dirty="0" smtClean="0"/>
              <a:t>مابرح و مايبرح</a:t>
            </a:r>
            <a:endParaRPr lang="ar-SA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مازال و ماانفك و مابرح و ما فتئ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126</TotalTime>
  <Words>619</Words>
  <Application>Microsoft Office PowerPoint</Application>
  <PresentationFormat>عرض على الشاشة (3:4)‏</PresentationFormat>
  <Paragraphs>161</Paragraphs>
  <Slides>17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Concourse</vt:lpstr>
      <vt:lpstr>كان وأخواتها</vt:lpstr>
      <vt:lpstr>كان و اخواتها</vt:lpstr>
      <vt:lpstr>كان</vt:lpstr>
      <vt:lpstr>أمسى و أصبح و أضحى و بات</vt:lpstr>
      <vt:lpstr>عرض تقديمي في PowerPoint</vt:lpstr>
      <vt:lpstr>ظلَّ</vt:lpstr>
      <vt:lpstr>صار</vt:lpstr>
      <vt:lpstr>ليس</vt:lpstr>
      <vt:lpstr>مازال و ماانفك و مابرح و ما فتئ</vt:lpstr>
      <vt:lpstr>عرض تقديمي في PowerPoint</vt:lpstr>
      <vt:lpstr>مادام</vt:lpstr>
      <vt:lpstr>تطبيقات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كان و اخواتها</dc:title>
  <dc:creator>Admin</dc:creator>
  <cp:lastModifiedBy>dr yousef</cp:lastModifiedBy>
  <cp:revision>10</cp:revision>
  <dcterms:created xsi:type="dcterms:W3CDTF">2012-07-03T01:52:26Z</dcterms:created>
  <dcterms:modified xsi:type="dcterms:W3CDTF">2012-07-13T23:19:58Z</dcterms:modified>
</cp:coreProperties>
</file>