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4CE418B0-B101-45B1-AC25-DB951752C7FA}" type="datetimeFigureOut">
              <a:rPr lang="ar-SA" smtClean="0"/>
              <a:t>29/07/1433</a:t>
            </a:fld>
            <a:endParaRPr lang="ar-SA" dirty="0"/>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C0499DA4-5BC6-4A24-8F4C-81A6AD430BE1}"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CE418B0-B101-45B1-AC25-DB951752C7FA}" type="datetimeFigureOut">
              <a:rPr lang="ar-SA" smtClean="0"/>
              <a:t>29/07/1433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C0499DA4-5BC6-4A24-8F4C-81A6AD430BE1}"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CE418B0-B101-45B1-AC25-DB951752C7FA}" type="datetimeFigureOut">
              <a:rPr lang="ar-SA" smtClean="0"/>
              <a:t>29/07/1433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C0499DA4-5BC6-4A24-8F4C-81A6AD430BE1}"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4CE418B0-B101-45B1-AC25-DB951752C7FA}" type="datetimeFigureOut">
              <a:rPr lang="ar-SA" smtClean="0"/>
              <a:t>29/07/1433</a:t>
            </a:fld>
            <a:endParaRPr lang="ar-SA" dirty="0"/>
          </a:p>
        </p:txBody>
      </p:sp>
      <p:sp>
        <p:nvSpPr>
          <p:cNvPr id="9" name="عنصر نائب لرقم الشريحة 8"/>
          <p:cNvSpPr>
            <a:spLocks noGrp="1"/>
          </p:cNvSpPr>
          <p:nvPr>
            <p:ph type="sldNum" sz="quarter" idx="15"/>
          </p:nvPr>
        </p:nvSpPr>
        <p:spPr/>
        <p:txBody>
          <a:bodyPr rtlCol="0"/>
          <a:lstStyle/>
          <a:p>
            <a:fld id="{C0499DA4-5BC6-4A24-8F4C-81A6AD430BE1}" type="slidenum">
              <a:rPr lang="ar-SA" smtClean="0"/>
              <a:t>‹#›</a:t>
            </a:fld>
            <a:endParaRPr lang="ar-SA" dirty="0"/>
          </a:p>
        </p:txBody>
      </p:sp>
      <p:sp>
        <p:nvSpPr>
          <p:cNvPr id="10" name="عنصر نائب للتذييل 9"/>
          <p:cNvSpPr>
            <a:spLocks noGrp="1"/>
          </p:cNvSpPr>
          <p:nvPr>
            <p:ph type="ftr" sz="quarter" idx="16"/>
          </p:nvPr>
        </p:nvSpPr>
        <p:spPr/>
        <p:txBody>
          <a:bodyPr rtlCol="0"/>
          <a:lstStyle/>
          <a:p>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4CE418B0-B101-45B1-AC25-DB951752C7FA}" type="datetimeFigureOut">
              <a:rPr lang="ar-SA" smtClean="0"/>
              <a:t>29/07/1433</a:t>
            </a:fld>
            <a:endParaRPr lang="ar-SA" dirty="0"/>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C0499DA4-5BC6-4A24-8F4C-81A6AD430BE1}"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4CE418B0-B101-45B1-AC25-DB951752C7FA}" type="datetimeFigureOut">
              <a:rPr lang="ar-SA" smtClean="0"/>
              <a:t>29/07/1433</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C0499DA4-5BC6-4A24-8F4C-81A6AD430BE1}" type="slidenum">
              <a:rPr lang="ar-SA" smtClean="0"/>
              <a:t>‹#›</a:t>
            </a:fld>
            <a:endParaRPr lang="ar-SA"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4CE418B0-B101-45B1-AC25-DB951752C7FA}" type="datetimeFigureOut">
              <a:rPr lang="ar-SA" smtClean="0"/>
              <a:t>29/07/1433</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C0499DA4-5BC6-4A24-8F4C-81A6AD430BE1}" type="slidenum">
              <a:rPr lang="ar-SA" smtClean="0"/>
              <a:t>‹#›</a:t>
            </a:fld>
            <a:endParaRPr lang="ar-SA"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4CE418B0-B101-45B1-AC25-DB951752C7FA}" type="datetimeFigureOut">
              <a:rPr lang="ar-SA" smtClean="0"/>
              <a:t>29/07/1433</a:t>
            </a:fld>
            <a:endParaRPr lang="ar-SA" dirty="0"/>
          </a:p>
        </p:txBody>
      </p:sp>
      <p:sp>
        <p:nvSpPr>
          <p:cNvPr id="7" name="عنصر نائب لرقم الشريحة 6"/>
          <p:cNvSpPr>
            <a:spLocks noGrp="1"/>
          </p:cNvSpPr>
          <p:nvPr>
            <p:ph type="sldNum" sz="quarter" idx="11"/>
          </p:nvPr>
        </p:nvSpPr>
        <p:spPr/>
        <p:txBody>
          <a:bodyPr rtlCol="0"/>
          <a:lstStyle/>
          <a:p>
            <a:fld id="{C0499DA4-5BC6-4A24-8F4C-81A6AD430BE1}" type="slidenum">
              <a:rPr lang="ar-SA" smtClean="0"/>
              <a:t>‹#›</a:t>
            </a:fld>
            <a:endParaRPr lang="ar-SA" dirty="0"/>
          </a:p>
        </p:txBody>
      </p:sp>
      <p:sp>
        <p:nvSpPr>
          <p:cNvPr id="8" name="عنصر نائب للتذييل 7"/>
          <p:cNvSpPr>
            <a:spLocks noGrp="1"/>
          </p:cNvSpPr>
          <p:nvPr>
            <p:ph type="ftr" sz="quarter" idx="12"/>
          </p:nvPr>
        </p:nvSpPr>
        <p:spPr/>
        <p:txBody>
          <a:bodyPr rtlCol="0"/>
          <a:lstStyle/>
          <a:p>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CE418B0-B101-45B1-AC25-DB951752C7FA}" type="datetimeFigureOut">
              <a:rPr lang="ar-SA" smtClean="0"/>
              <a:t>29/07/1433</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C0499DA4-5BC6-4A24-8F4C-81A6AD430BE1}"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4CE418B0-B101-45B1-AC25-DB951752C7FA}" type="datetimeFigureOut">
              <a:rPr lang="ar-SA" smtClean="0"/>
              <a:t>29/07/1433</a:t>
            </a:fld>
            <a:endParaRPr lang="ar-SA" dirty="0"/>
          </a:p>
        </p:txBody>
      </p:sp>
      <p:sp>
        <p:nvSpPr>
          <p:cNvPr id="22" name="عنصر نائب لرقم الشريحة 21"/>
          <p:cNvSpPr>
            <a:spLocks noGrp="1"/>
          </p:cNvSpPr>
          <p:nvPr>
            <p:ph type="sldNum" sz="quarter" idx="15"/>
          </p:nvPr>
        </p:nvSpPr>
        <p:spPr/>
        <p:txBody>
          <a:bodyPr rtlCol="0"/>
          <a:lstStyle/>
          <a:p>
            <a:fld id="{C0499DA4-5BC6-4A24-8F4C-81A6AD430BE1}" type="slidenum">
              <a:rPr lang="ar-SA" smtClean="0"/>
              <a:t>‹#›</a:t>
            </a:fld>
            <a:endParaRPr lang="ar-SA" dirty="0"/>
          </a:p>
        </p:txBody>
      </p:sp>
      <p:sp>
        <p:nvSpPr>
          <p:cNvPr id="23" name="عنصر نائب للتذييل 22"/>
          <p:cNvSpPr>
            <a:spLocks noGrp="1"/>
          </p:cNvSpPr>
          <p:nvPr>
            <p:ph type="ftr" sz="quarter" idx="16"/>
          </p:nvPr>
        </p:nvSpPr>
        <p:spPr/>
        <p:txBody>
          <a:bodyPr rtlCol="0"/>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dirty="0"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4CE418B0-B101-45B1-AC25-DB951752C7FA}" type="datetimeFigureOut">
              <a:rPr lang="ar-SA" smtClean="0"/>
              <a:t>29/07/1433</a:t>
            </a:fld>
            <a:endParaRPr lang="ar-SA" dirty="0"/>
          </a:p>
        </p:txBody>
      </p:sp>
      <p:sp>
        <p:nvSpPr>
          <p:cNvPr id="18" name="عنصر نائب لرقم الشريحة 17"/>
          <p:cNvSpPr>
            <a:spLocks noGrp="1"/>
          </p:cNvSpPr>
          <p:nvPr>
            <p:ph type="sldNum" sz="quarter" idx="11"/>
          </p:nvPr>
        </p:nvSpPr>
        <p:spPr/>
        <p:txBody>
          <a:bodyPr rtlCol="0"/>
          <a:lstStyle/>
          <a:p>
            <a:fld id="{C0499DA4-5BC6-4A24-8F4C-81A6AD430BE1}" type="slidenum">
              <a:rPr lang="ar-SA" smtClean="0"/>
              <a:t>‹#›</a:t>
            </a:fld>
            <a:endParaRPr lang="ar-SA" dirty="0"/>
          </a:p>
        </p:txBody>
      </p:sp>
      <p:sp>
        <p:nvSpPr>
          <p:cNvPr id="21" name="عنصر نائب للتذييل 20"/>
          <p:cNvSpPr>
            <a:spLocks noGrp="1"/>
          </p:cNvSpPr>
          <p:nvPr>
            <p:ph type="ftr" sz="quarter" idx="12"/>
          </p:nvPr>
        </p:nvSpPr>
        <p:spPr/>
        <p:txBody>
          <a:bodyPr rtlCol="0"/>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CE418B0-B101-45B1-AC25-DB951752C7FA}" type="datetimeFigureOut">
              <a:rPr lang="ar-SA" smtClean="0"/>
              <a:t>29/07/1433</a:t>
            </a:fld>
            <a:endParaRPr lang="ar-SA" dirty="0"/>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0499DA4-5BC6-4A24-8F4C-81A6AD430BE1}"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0" y="3124200"/>
            <a:ext cx="6172200" cy="2876568"/>
          </a:xfrm>
        </p:spPr>
        <p:txBody>
          <a:bodyPr>
            <a:noAutofit/>
          </a:bodyPr>
          <a:lstStyle/>
          <a:p>
            <a:pPr algn="ctr"/>
            <a:r>
              <a:rPr lang="ar-SA" sz="9600" dirty="0" smtClean="0">
                <a:cs typeface="DecoType Naskh Extensions" pitchFamily="2" charset="-78"/>
              </a:rPr>
              <a:t>جهود العرب في الدراسات الصوتية</a:t>
            </a:r>
            <a:endParaRPr lang="ar-SA" sz="9600" dirty="0">
              <a:cs typeface="DecoType Naskh Extensions" pitchFamily="2" charset="-78"/>
            </a:endParaRPr>
          </a:p>
        </p:txBody>
      </p:sp>
      <p:sp>
        <p:nvSpPr>
          <p:cNvPr id="3" name="عنوان فرعي 2"/>
          <p:cNvSpPr>
            <a:spLocks noGrp="1"/>
          </p:cNvSpPr>
          <p:nvPr>
            <p:ph type="subTitle" idx="1"/>
          </p:nvPr>
        </p:nvSpPr>
        <p:spPr>
          <a:xfrm>
            <a:off x="2286000" y="5643578"/>
            <a:ext cx="6172200" cy="1214422"/>
          </a:xfrm>
        </p:spPr>
        <p:txBody>
          <a:bodyPr/>
          <a:lstStyle/>
          <a:p>
            <a:pPr algn="r"/>
            <a:r>
              <a:rPr lang="ar-SA" dirty="0" smtClean="0"/>
              <a:t>هديل أحمد العويس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7467600" cy="274638"/>
          </a:xfrm>
        </p:spPr>
        <p:txBody>
          <a:bodyPr>
            <a:normAutofit fontScale="90000"/>
          </a:bodyPr>
          <a:lstStyle/>
          <a:p>
            <a:r>
              <a:rPr lang="ar-SA" dirty="0" smtClean="0"/>
              <a:t> </a:t>
            </a:r>
            <a:endParaRPr lang="ar-SA" dirty="0"/>
          </a:p>
        </p:txBody>
      </p:sp>
      <p:sp>
        <p:nvSpPr>
          <p:cNvPr id="3" name="عنصر نائب للمحتوى 2"/>
          <p:cNvSpPr>
            <a:spLocks noGrp="1"/>
          </p:cNvSpPr>
          <p:nvPr>
            <p:ph sz="quarter" idx="1"/>
          </p:nvPr>
        </p:nvSpPr>
        <p:spPr>
          <a:xfrm>
            <a:off x="457200" y="500042"/>
            <a:ext cx="7467600" cy="5973910"/>
          </a:xfrm>
        </p:spPr>
        <p:txBody>
          <a:bodyPr>
            <a:normAutofit/>
          </a:bodyPr>
          <a:lstStyle/>
          <a:p>
            <a:r>
              <a:rPr lang="ar-SA" dirty="0" smtClean="0"/>
              <a:t>تتصف اللغات بادئ ذي بدء بكونها كلاماً منطوقاً يتداول مشافهة.</a:t>
            </a:r>
          </a:p>
          <a:p>
            <a:r>
              <a:rPr lang="ar-SA" dirty="0" smtClean="0"/>
              <a:t>فلقد عرف الإنسان الكلام المنطوق قبل أن يخترع الكتابة بأحقاب طويلة</a:t>
            </a:r>
          </a:p>
          <a:p>
            <a:r>
              <a:rPr lang="ar-SA" dirty="0" smtClean="0"/>
              <a:t>ولم يكن اختراع الكتابة متأتياً من معرفة الطبيعة الشفهية للغة ومحاولة تقييدها بالكتابة , بل كان محاولة لتسجيل معنى الكلمة بتمامها عن طريق الصور والرسوم. </a:t>
            </a:r>
          </a:p>
          <a:p>
            <a:r>
              <a:rPr lang="ar-SA" dirty="0" smtClean="0"/>
              <a:t>ظل مفهوم الأصوات المفردة غائباً حتى توصل الإنسان إلى الأبجدية</a:t>
            </a:r>
          </a:p>
          <a:p>
            <a:r>
              <a:rPr lang="ar-SA" dirty="0" smtClean="0"/>
              <a:t>ومع أن توصل الإنسان إلى الكتابة أمر مهم جداً على صعيد العلم والحضارة , فأنه لم يقلل من أهمية المشافهة في تداول اللغات ونقلها من جيل إلى آخر </a:t>
            </a:r>
          </a:p>
          <a:p>
            <a:r>
              <a:rPr lang="ar-SA" dirty="0" smtClean="0"/>
              <a:t>بل أن الأمية التي عرفتها الشعوب القديمة على نطاق واسع لم تحل دون إبداع لغات عظيمة آداب متفوقة كالعربية مثلا</a:t>
            </a:r>
          </a:p>
          <a:p>
            <a:r>
              <a:rPr lang="ar-SA" dirty="0" smtClean="0"/>
              <a:t>ونشير هنا إلى أن اللسانيات الحديثة أعادت الاهتمام للغات المنطوقة .</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439718"/>
          </a:xfrm>
        </p:spPr>
        <p:txBody>
          <a:bodyPr>
            <a:normAutofit fontScale="90000"/>
          </a:bodyPr>
          <a:lstStyle/>
          <a:p>
            <a:r>
              <a:rPr lang="ar-SA" dirty="0" smtClean="0"/>
              <a:t> </a:t>
            </a:r>
            <a:endParaRPr lang="ar-SA" dirty="0"/>
          </a:p>
        </p:txBody>
      </p:sp>
      <p:sp>
        <p:nvSpPr>
          <p:cNvPr id="3" name="عنصر نائب للمحتوى 2"/>
          <p:cNvSpPr>
            <a:spLocks noGrp="1"/>
          </p:cNvSpPr>
          <p:nvPr>
            <p:ph sz="quarter" idx="1"/>
          </p:nvPr>
        </p:nvSpPr>
        <p:spPr>
          <a:xfrm>
            <a:off x="457200" y="571480"/>
            <a:ext cx="7467600" cy="5902472"/>
          </a:xfrm>
        </p:spPr>
        <p:txBody>
          <a:bodyPr>
            <a:normAutofit lnSpcReduction="10000"/>
          </a:bodyPr>
          <a:lstStyle/>
          <a:p>
            <a:r>
              <a:rPr lang="ar-SA" dirty="0" smtClean="0"/>
              <a:t>إن معظم علماء اللغة الآن يرون أن من البديهي أن تأتي دراسة الكلام أولاً</a:t>
            </a:r>
          </a:p>
          <a:p>
            <a:r>
              <a:rPr lang="ar-SA" dirty="0" smtClean="0"/>
              <a:t>أما اللغة المكتوبة فتأتي في المرتبة الثانية لأنها مشتقة من الكلام .</a:t>
            </a:r>
          </a:p>
          <a:p>
            <a:r>
              <a:rPr lang="ar-SA" dirty="0" smtClean="0"/>
              <a:t>كما يقول جون </a:t>
            </a:r>
            <a:r>
              <a:rPr lang="ar-SA" dirty="0" smtClean="0"/>
              <a:t>ليونز</a:t>
            </a:r>
            <a:r>
              <a:rPr lang="ar-SA" dirty="0" smtClean="0"/>
              <a:t> </a:t>
            </a:r>
            <a:r>
              <a:rPr lang="ar-SA" dirty="0" smtClean="0"/>
              <a:t>: لم تكن مكتوبة من قبل البتة , ثم خضعت للكتابة في عهد قريب جداً . ومهما بلغت الكتابة في تمثيلها للنطق فإنها لا تستطيع نقل حركات الجسم وتعبيرات الوجه ونغمات الأصوات وسائر الملامح .</a:t>
            </a:r>
          </a:p>
          <a:p>
            <a:r>
              <a:rPr lang="ar-SA" dirty="0" smtClean="0"/>
              <a:t>ولا يعني هذا خفضاً من أهمية الكتابة وفوائدها العلية والثقافية الخطيرة , إنما يعني إعادة اللغة إلى طبيعتها الشفهية , وعدم النظر إليها على أنها مساوية للمدونات المنقوشة والمخطوطة تماماً.</a:t>
            </a:r>
          </a:p>
          <a:p>
            <a:r>
              <a:rPr lang="ar-SA" dirty="0" smtClean="0"/>
              <a:t>لقد قاد اختراع الأبجدية التي يرمز فيها الحرف إلى صوت بدلاً من الأشكال والمقاطع التي تشير إلى معان , إلى بداية لوصف الأصوات ومعرفة خصائصها والإلمام بالمخارج الصوتية</a:t>
            </a:r>
          </a:p>
          <a:p>
            <a:r>
              <a:rPr lang="ar-SA" dirty="0" smtClean="0"/>
              <a:t>ولعل الشعوب الكنعانية ولاسيما الفينيقيين هم أول من أدرك العناصر الصوتية. </a:t>
            </a:r>
          </a:p>
          <a:p>
            <a:r>
              <a:rPr lang="ar-SA" dirty="0" smtClean="0"/>
              <a:t>ويرى </a:t>
            </a:r>
            <a:r>
              <a:rPr lang="ar-SA" dirty="0" smtClean="0"/>
              <a:t>فايل</a:t>
            </a:r>
            <a:r>
              <a:rPr lang="ar-SA" dirty="0" smtClean="0"/>
              <a:t> في هذا الصدد أن </a:t>
            </a:r>
            <a:r>
              <a:rPr lang="ar-SA" dirty="0" smtClean="0"/>
              <a:t>ا</a:t>
            </a:r>
            <a:r>
              <a:rPr lang="ar-SA" dirty="0" smtClean="0"/>
              <a:t>ختراع الأبجدية لدى الفينيقيين انتهى إلى أدراك أن اللغة الإنسانية قابلة للتجزئة إلى عدد صغير من </a:t>
            </a:r>
            <a:r>
              <a:rPr lang="ar-SA" dirty="0" smtClean="0"/>
              <a:t>التقطيعات</a:t>
            </a:r>
            <a:r>
              <a:rPr lang="ar-SA" dirty="0" smtClean="0"/>
              <a:t> التي تكفي إشارة واحده لتمثيل كل منها</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dirty="0" smtClean="0"/>
              <a:t>أما الهنود فقد اهتموا بوصف الأصوات لإبقاء اللفظ الصحيح للعبارات الدينية .أذا أدى انقطاعهم عن تداول اللغة </a:t>
            </a:r>
            <a:r>
              <a:rPr lang="ar-SA" dirty="0" smtClean="0"/>
              <a:t>السنسكريتية</a:t>
            </a:r>
            <a:r>
              <a:rPr lang="ar-SA" dirty="0" smtClean="0"/>
              <a:t> لغة الآلهة إلى التشدد في الحفاظ عليها , لأنها بقيت لغة النصوص المقدسة التي ينبغي أن تتلى في الاحتفالات الدينية خالية من أي خطأ.</a:t>
            </a:r>
          </a:p>
          <a:p>
            <a:r>
              <a:rPr lang="ar-SA" dirty="0" smtClean="0"/>
              <a:t>ولم يكن وصف الأصوات عند الهنود مرتبطاً بالكتابة على النحو الذي رأيناه في اختراع الأبجدية لدى الشعوب الكنعانية , أنما بقيت الكتابة الهندية مقطعية , أذا لم تستطيع الوصول إلى الأصوات المفردة ,كما لم يستطيع تحليل الأصوات الوصول إلى كتابة أبجدية</a:t>
            </a:r>
          </a:p>
          <a:p>
            <a:r>
              <a:rPr lang="ar-SA" dirty="0" smtClean="0"/>
              <a:t>أن الهنود توصلوا إلى تحليل مبتكر لأصوات اللغة, مستقل عن الكتابة , وسابق لها , على النحو الذي نجده عند اللغوي </a:t>
            </a:r>
            <a:r>
              <a:rPr lang="ar-SA" dirty="0" err="1" smtClean="0"/>
              <a:t>بانيني</a:t>
            </a:r>
            <a:r>
              <a:rPr lang="ar-SA" dirty="0" smtClean="0"/>
              <a:t> .</a:t>
            </a:r>
          </a:p>
          <a:p>
            <a:r>
              <a:rPr lang="ar-SA" dirty="0" smtClean="0"/>
              <a:t>فبانيني</a:t>
            </a:r>
            <a:r>
              <a:rPr lang="ar-SA" dirty="0" smtClean="0"/>
              <a:t> يعني بوصف الأصوات وصفاتها وتعيين مخارجها وبيان أعضاء النطق وصولاً إلى تحديد نقاط النطق تحديداً دقيقاً  وقد أدى هذا الوصف الدقيق إلى التنبه على الأساس الصوتي للكلمة بوصفة الأداة المعبرة عن معناها.</a:t>
            </a:r>
          </a:p>
          <a:p>
            <a:r>
              <a:rPr lang="ar-SA" dirty="0" smtClean="0"/>
              <a:t>لكن هذا الاكتشاف اللغوي المهم لم يؤثر في تقدم الدرس الصوتي لأنه ظل مجهولاً أحقاباً مديدة حتى ترجم كتاب بانيتي في أوربة على يد </a:t>
            </a:r>
            <a:r>
              <a:rPr lang="ar-SA" dirty="0" smtClean="0"/>
              <a:t>بولتينج</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82528"/>
          </a:xfrm>
        </p:spPr>
        <p:txBody>
          <a:bodyPr>
            <a:normAutofit fontScale="90000"/>
          </a:bodyPr>
          <a:lstStyle/>
          <a:p>
            <a:r>
              <a:rPr lang="ar-SA" dirty="0" smtClean="0"/>
              <a:t> </a:t>
            </a:r>
            <a:endParaRPr lang="ar-SA" dirty="0"/>
          </a:p>
        </p:txBody>
      </p:sp>
      <p:sp>
        <p:nvSpPr>
          <p:cNvPr id="3" name="عنصر نائب للمحتوى 2"/>
          <p:cNvSpPr>
            <a:spLocks noGrp="1"/>
          </p:cNvSpPr>
          <p:nvPr>
            <p:ph sz="quarter" idx="1"/>
          </p:nvPr>
        </p:nvSpPr>
        <p:spPr>
          <a:xfrm>
            <a:off x="457200" y="428604"/>
            <a:ext cx="7467600" cy="6045348"/>
          </a:xfrm>
        </p:spPr>
        <p:txBody>
          <a:bodyPr>
            <a:normAutofit lnSpcReduction="10000"/>
          </a:bodyPr>
          <a:lstStyle/>
          <a:p>
            <a:r>
              <a:rPr lang="ar-SA" dirty="0" smtClean="0"/>
              <a:t>أن ما </a:t>
            </a:r>
            <a:r>
              <a:rPr lang="ar-SA" dirty="0" err="1" smtClean="0"/>
              <a:t>يهمنا</a:t>
            </a:r>
            <a:r>
              <a:rPr lang="ar-SA" dirty="0" smtClean="0"/>
              <a:t> في هذا العرض التاريخي الموجز هو بيان ما أنجزوه على صعيد التحليل الصوتي .</a:t>
            </a:r>
          </a:p>
          <a:p>
            <a:r>
              <a:rPr lang="ar-SA" dirty="0" smtClean="0"/>
              <a:t>فالإغريق الذين أخذوا الاختراع الكنعاني عن طريق الفينيقيين أسهوا في استكمال هذا الاختراع حين أرشدتهم طبيعة لغتهم إلى تدوين الأصوات الصائتة</a:t>
            </a:r>
          </a:p>
          <a:p>
            <a:r>
              <a:rPr lang="ar-SA" dirty="0" smtClean="0"/>
              <a:t>ففي اليونانية لا تخمن حروف المد تخميناً , ولولا الإشارة إليها لما فهمت اللفظة مطلقاً</a:t>
            </a:r>
          </a:p>
          <a:p>
            <a:r>
              <a:rPr lang="ar-SA" dirty="0" smtClean="0"/>
              <a:t>ومع أن علماء الإغريق وصفو الحرف وعرفوا طبيعة الأصوات الإنسانية , وتوصلوا إلى بيان بعض صفاتها , فأن ما قدمه الهنود يفوق معطيات التحليل الصوتي الإغريقي الذي لم يؤثر تأثيراً مهماً في دفع الدرس اللغوي عند الغربيين ورثة الإغريق</a:t>
            </a:r>
          </a:p>
          <a:p>
            <a:r>
              <a:rPr lang="ar-SA" dirty="0" smtClean="0"/>
              <a:t>فما بدأ نجم العرب يعلو بمجيء الإسلام أخذوا ينشئون حضارتهم التي شملت كل ميادين العلوم والآداب . وكان لهؤلاء مجد أبي سامق هو الشعر الذي قبل فيه حقاً أنه ديوانهم </a:t>
            </a:r>
            <a:r>
              <a:rPr lang="ar-SA" dirty="0" err="1" smtClean="0"/>
              <a:t>ومجلى</a:t>
            </a:r>
            <a:r>
              <a:rPr lang="ar-SA" dirty="0" smtClean="0"/>
              <a:t> بيانهم وعنوان فخرهم . ولم يكن لهم مع ذلك آثار مكتوبة تدون ذلك الشعر , لأنهم كانوا امة أمية اعتمدت المشافهة والرواية طريقاً لنقل الشعر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14290"/>
            <a:ext cx="7467600" cy="60348"/>
          </a:xfrm>
        </p:spPr>
        <p:txBody>
          <a:bodyPr>
            <a:normAutofit fontScale="90000"/>
          </a:bodyPr>
          <a:lstStyle/>
          <a:p>
            <a:r>
              <a:rPr lang="ar-SA" dirty="0" smtClean="0"/>
              <a:t> </a:t>
            </a:r>
            <a:endParaRPr lang="ar-SA" dirty="0"/>
          </a:p>
        </p:txBody>
      </p:sp>
      <p:sp>
        <p:nvSpPr>
          <p:cNvPr id="3" name="عنصر نائب للمحتوى 2"/>
          <p:cNvSpPr>
            <a:spLocks noGrp="1"/>
          </p:cNvSpPr>
          <p:nvPr>
            <p:ph sz="quarter" idx="1"/>
          </p:nvPr>
        </p:nvSpPr>
        <p:spPr>
          <a:xfrm>
            <a:off x="457200" y="500042"/>
            <a:ext cx="7467600" cy="5973910"/>
          </a:xfrm>
        </p:spPr>
        <p:txBody>
          <a:bodyPr/>
          <a:lstStyle/>
          <a:p>
            <a:r>
              <a:rPr lang="ar-SA" dirty="0" smtClean="0"/>
              <a:t>ولابد من الإشارة في هذا الصدد إلى أن بعض الدارسين المحدثين من عرب ومستشرقين ذهبوا إلى تأثر الخليل بصنيع الهنود الذين سبقوا كما رأينا إلى الحديث عن مخارج الأصوات وصفاتها .</a:t>
            </a:r>
          </a:p>
          <a:p>
            <a:r>
              <a:rPr lang="ar-SA" dirty="0" smtClean="0"/>
              <a:t>فالدرس الصوتي الذي أسسه الخليل وسيلة لإنشاء معجمه , صار وسيلة لفهم التغييرات الصرفية كالإدغام والإبدال ونحوهما عند تلميذه سيبويه</a:t>
            </a:r>
          </a:p>
          <a:p>
            <a:r>
              <a:rPr lang="ar-SA" dirty="0" smtClean="0"/>
              <a:t>كما صار الأساس النظري المحكم لتجويد  القراءة وتحقيق لفظ التلاوة . هذا إلى كونه حظي باهتمام البلاغيين ودارسي الإعجاز وعلماء التعمية واستخراج المعمى والحكماء والفلاسفة</a:t>
            </a:r>
          </a:p>
          <a:p>
            <a:r>
              <a:rPr lang="ar-SA" dirty="0" smtClean="0"/>
              <a:t>ومع أن الدرس اللساني الحديث للأصوات فاق تراث هذا الدرس لدى الغربيين فبدا جديداً مبتكراً فإنه إذا ما قورن بالدرس العربي ظهر غير ذلك </a:t>
            </a:r>
          </a:p>
          <a:p>
            <a:r>
              <a:rPr lang="ar-SA" dirty="0" smtClean="0"/>
              <a:t>لأنه مع تطور التقنية وتنوع مناهج الدرس ولا </a:t>
            </a:r>
            <a:r>
              <a:rPr lang="ar-SA" dirty="0" err="1" smtClean="0"/>
              <a:t>سيما</a:t>
            </a:r>
            <a:r>
              <a:rPr lang="ar-SA" dirty="0" smtClean="0"/>
              <a:t> المقارن منها لا ينسخ من أسس درسنا شيئاً ويحل غيره محله</a:t>
            </a:r>
          </a:p>
          <a:p>
            <a:r>
              <a:rPr lang="ar-SA" dirty="0" smtClean="0"/>
              <a:t>ويلاحظ الدارس أن المركزية الأوربية لم تفسح مجالاً للدرس الصوتي العربي ليتبوأ مكانة في تاريخ اللسانيات في العالم</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TotalTime>
  <Words>750</Words>
  <Application>Microsoft Office PowerPoint</Application>
  <PresentationFormat>عرض على الشاشة (3:4)‏</PresentationFormat>
  <Paragraphs>36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مشربية</vt:lpstr>
      <vt:lpstr>جهود العرب في الدراسات الصوتية</vt:lpstr>
      <vt:lpstr> </vt:lpstr>
      <vt:lpstr> </vt:lpstr>
      <vt:lpstr>الشريحة 4</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جهود العرب في الدراسات الصوتية</dc:title>
  <dc:creator>User</dc:creator>
  <cp:lastModifiedBy>User</cp:lastModifiedBy>
  <cp:revision>7</cp:revision>
  <dcterms:created xsi:type="dcterms:W3CDTF">2012-06-18T02:35:41Z</dcterms:created>
  <dcterms:modified xsi:type="dcterms:W3CDTF">2012-06-18T03:39:37Z</dcterms:modified>
</cp:coreProperties>
</file>