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57" r:id="rId4"/>
    <p:sldId id="258" r:id="rId5"/>
    <p:sldId id="271" r:id="rId6"/>
    <p:sldId id="272" r:id="rId7"/>
    <p:sldId id="260" r:id="rId8"/>
    <p:sldId id="273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40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5DC1F3D-1EE3-45F8-BD8F-E75BE958AB3F}" type="datetimeFigureOut">
              <a:rPr lang="ar-SA" smtClean="0"/>
              <a:t>01/04/34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6C26CEB-AE6E-49FD-8FC2-DEEBF362CBF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015E-8F81-44D8-8F07-B58706258064}" type="datetime1">
              <a:rPr lang="ar-SA" smtClean="0"/>
              <a:t>01/04/34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D959-772E-4797-AE5A-4362D007A673}" type="datetime1">
              <a:rPr lang="ar-SA" smtClean="0"/>
              <a:t>01/04/34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3DB-BDA0-47A8-8486-5D4FACF81339}" type="datetime1">
              <a:rPr lang="ar-SA" smtClean="0"/>
              <a:t>01/04/34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عنوان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9A872-2658-4831-893F-4F5BEAAC81F4}" type="datetime1">
              <a:rPr lang="ar-SA" smtClean="0"/>
              <a:t>01/04/34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ED34-AD0F-440C-84D9-E5301F021D8D}" type="datetime1">
              <a:rPr lang="ar-SA" smtClean="0"/>
              <a:t>01/04/34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D157-E098-4BBA-93EA-5563A4F71DA3}" type="datetime1">
              <a:rPr lang="ar-SA" smtClean="0"/>
              <a:t>01/04/34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12B3-D72D-4D9C-8076-4B49D142CA94}" type="datetime1">
              <a:rPr lang="ar-SA" smtClean="0"/>
              <a:t>01/04/34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F5CB-30A0-4920-BDAC-FD97F87A4161}" type="datetime1">
              <a:rPr lang="ar-SA" smtClean="0"/>
              <a:t>01/04/34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5F2A-CEB7-42D6-9935-641B9ABD0097}" type="datetime1">
              <a:rPr lang="ar-SA" smtClean="0"/>
              <a:t>01/04/34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A987-C691-4F92-A262-2BB606CAEEA0}" type="datetime1">
              <a:rPr lang="ar-SA" smtClean="0"/>
              <a:t>01/04/34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3046E-2D57-4557-8586-FC9296B5BF9A}" type="datetime1">
              <a:rPr lang="ar-SA" smtClean="0"/>
              <a:t>01/04/34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31B58-7FA1-40F0-95FE-3D48A7835484}" type="datetime1">
              <a:rPr lang="ar-SA" smtClean="0"/>
              <a:t>01/04/34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7DE28-D707-4AEC-AF67-33508A36E889}" type="datetime1">
              <a:rPr lang="ar-SA" smtClean="0"/>
              <a:t>01/04/34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6E079-6DD4-4D52-94A9-F73BB920BCF6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93899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مقدمة في أصول الفقه</a:t>
            </a:r>
            <a:br>
              <a:rPr lang="ar-SA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ar-SA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317 سلم</a:t>
            </a:r>
            <a:endParaRPr lang="ar-SA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7570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وفاء بنت محمد العيسى</a:t>
            </a:r>
          </a:p>
          <a:p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المحاضرة الأولى</a:t>
            </a:r>
            <a:endParaRPr lang="ar-S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280076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علم أصول الفقه أحد علوم الشريعة  التي أمر الله </a:t>
            </a:r>
            <a:r>
              <a:rPr lang="ar-SA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بالنفرة</a:t>
            </a:r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لتعلمها  وتعليمها لتعلق حاجة الأمة </a:t>
            </a:r>
            <a:r>
              <a:rPr lang="ar-SA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بها</a:t>
            </a:r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،  فيأخذ حكم تعلم العلم الشرعي عامة،  وهو أنه فرض كفاية.</a:t>
            </a:r>
            <a:endParaRPr lang="ar-S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689767"/>
            <a:ext cx="8229600" cy="1200329"/>
          </a:xfrm>
        </p:spPr>
        <p:txBody>
          <a:bodyPr>
            <a:spAutoFit/>
          </a:bodyPr>
          <a:lstStyle/>
          <a:p>
            <a:pPr algn="justLow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قال </a:t>
            </a: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تعالى: 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"فلولا نفر من كل فرقة منهم طائفة ليتفقهوا في  الدين ولينذروا قومهم إذا رجعوا إليهم لعلهم </a:t>
            </a: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يحذرون”.</a:t>
            </a:r>
            <a:endParaRPr lang="ar-S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10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$3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6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نسبته </a:t>
            </a:r>
            <a:r>
              <a:rPr lang="ar-SA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للفقه:</a:t>
            </a:r>
            <a:endParaRPr lang="ar-S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11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$4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457200" y="461417"/>
            <a:ext cx="8229600" cy="7694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استمداد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 علم أصول الفقه</a:t>
            </a:r>
            <a:endParaRPr kumimoji="0" lang="ar-SA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12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يستمد علم أصول الفقه  من ثلاثة </a:t>
            </a:r>
            <a:r>
              <a:rPr lang="ar-SA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أشياء:</a:t>
            </a:r>
            <a:endParaRPr lang="ar-SA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2529923"/>
          </a:xfrm>
        </p:spPr>
        <p:txBody>
          <a:bodyPr>
            <a:spAutoFit/>
          </a:bodyPr>
          <a:lstStyle/>
          <a:p>
            <a:pPr algn="justLow">
              <a:buNone/>
            </a:pP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1.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أصول الدين، وتشمل الكتاب والسنة والإجماع.</a:t>
            </a:r>
          </a:p>
          <a:p>
            <a:pPr algn="justLow">
              <a:buNone/>
            </a:pP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2.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اللغة العربية، من جهة دلالة الألفاظ على الأحكام.</a:t>
            </a:r>
          </a:p>
          <a:p>
            <a:pPr algn="justLow">
              <a:buNone/>
            </a:pP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3.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تصور الأحكام، أي التصور العقلي ككون الامر  للوجوب والحكم على الشيء فرع عن تصوره.</a:t>
            </a:r>
            <a:endParaRPr lang="ar-S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13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$5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6" name="عنوان 1"/>
          <p:cNvSpPr txBox="1">
            <a:spLocks/>
          </p:cNvSpPr>
          <p:nvPr/>
        </p:nvSpPr>
        <p:spPr>
          <a:xfrm>
            <a:off x="457200" y="461417"/>
            <a:ext cx="8229600" cy="7694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تدوينه:</a:t>
            </a:r>
            <a:endParaRPr kumimoji="0" lang="ar-SA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14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$6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6" name="عنوان 1"/>
          <p:cNvSpPr txBox="1">
            <a:spLocks/>
          </p:cNvSpPr>
          <p:nvPr/>
        </p:nvSpPr>
        <p:spPr>
          <a:xfrm>
            <a:off x="457200" y="461417"/>
            <a:ext cx="8229600" cy="7694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فضله: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 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15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$7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457200" y="461417"/>
            <a:ext cx="8229600" cy="7694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فائدة علم أصول </a:t>
            </a:r>
            <a:r>
              <a:rPr kumimoji="0" lang="ar-SA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الفقه: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 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16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Low">
              <a:buNone/>
            </a:pP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مبادئ كـــل فن عشرة            </a:t>
            </a:r>
          </a:p>
          <a:p>
            <a:pPr algn="justLow">
              <a:buNone/>
            </a:pP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                                الحد والموضوع ثم الثمرة</a:t>
            </a:r>
          </a:p>
          <a:p>
            <a:pPr algn="justLow">
              <a:buNone/>
            </a:pP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ونسبةٌ وفضلهُ والواضع    </a:t>
            </a:r>
          </a:p>
          <a:p>
            <a:pPr algn="justLow">
              <a:buNone/>
            </a:pP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                 الاسم الاستمداد حكمُ الشارع</a:t>
            </a:r>
          </a:p>
          <a:p>
            <a:pPr algn="justLow">
              <a:buNone/>
            </a:pP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مسائل والبعض بالبعض اكتفى  </a:t>
            </a:r>
          </a:p>
          <a:p>
            <a:pPr algn="justLow">
              <a:buNone/>
            </a:pP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                     ومن درى الجميع حاز </a:t>
            </a:r>
            <a:r>
              <a:rPr lang="ar-SA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الشرفا</a:t>
            </a:r>
            <a:endParaRPr lang="ar-SA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مقدمة في أصول الفقه</a:t>
            </a:r>
            <a:endParaRPr lang="ar-SA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$0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6" name="عنوان 1"/>
          <p:cNvSpPr txBox="1">
            <a:spLocks/>
          </p:cNvSpPr>
          <p:nvPr/>
        </p:nvSpPr>
        <p:spPr>
          <a:xfrm>
            <a:off x="827584" y="332656"/>
            <a:ext cx="7772400" cy="101566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مقدمة في أصول الفقه</a:t>
            </a:r>
            <a:endParaRPr kumimoji="0" lang="ar-SA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38306"/>
            <a:ext cx="8229600" cy="101566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تعريفه:</a:t>
            </a:r>
            <a:endParaRPr lang="ar-SA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صورة 3" descr="$1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4401205"/>
          </a:xfrm>
        </p:spPr>
        <p:txBody>
          <a:bodyPr>
            <a:spAutoFit/>
          </a:bodyPr>
          <a:lstStyle/>
          <a:p>
            <a:pPr algn="justLow"/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تعريف </a:t>
            </a:r>
            <a:r>
              <a:rPr lang="ar-SA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الأصول:</a:t>
            </a:r>
            <a:endParaRPr lang="ar-SA" sz="2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lvl="1" algn="justLow"/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لغة: 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جمع أصل، وهو ما يبنى عليه غيره،  كالأساس فإنه أصل للجدار، وكعروق الشجرة  فهي أصل لها، يتفرع منها ساقها، وأغصانها</a:t>
            </a:r>
          </a:p>
          <a:p>
            <a:pPr lvl="2" algn="justLow"/>
            <a:r>
              <a:rPr lang="ar-SA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قال </a:t>
            </a:r>
            <a:r>
              <a:rPr lang="ar-SA" sz="2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تعالى: </a:t>
            </a:r>
            <a:r>
              <a:rPr lang="ar-SA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"ألم تر كيف  ضرب الله مثلاً كلمة طيبة  كشجرة طيبة أصلها ثابت  وفرعها في </a:t>
            </a:r>
            <a:r>
              <a:rPr lang="ar-SA" sz="2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السماء”.</a:t>
            </a:r>
            <a:endParaRPr lang="ar-SA" sz="2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lvl="1" algn="justLow"/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اصطلاحاً: 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يطلق  على عدة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معان:</a:t>
            </a:r>
            <a:endPara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lvl="2" algn="justLow">
              <a:buNone/>
            </a:pPr>
            <a:r>
              <a:rPr lang="ar-SA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1.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القاعدة العامة، كقولهم الأمر  للوجوب والنهي يقتضي التحريم</a:t>
            </a:r>
          </a:p>
          <a:p>
            <a:pPr lvl="2" algn="justLow">
              <a:buNone/>
            </a:pPr>
            <a:r>
              <a:rPr lang="ar-SA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2.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الدليل: كقولهم أصل وجوب الحج  </a:t>
            </a:r>
            <a:r>
              <a:rPr lang="ar-SA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قوله </a:t>
            </a:r>
            <a:r>
              <a:rPr lang="ar-SA" sz="2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تعالى: </a:t>
            </a:r>
            <a:r>
              <a:rPr lang="ar-SA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"ولله على الناس حج  البيت من استطاع إليه </a:t>
            </a:r>
            <a:r>
              <a:rPr lang="ar-SA" sz="2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سبيلاً”.</a:t>
            </a:r>
            <a:endParaRPr lang="ar-SA" sz="2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76672"/>
            <a:ext cx="8229600" cy="10156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تعريفه باعتبار </a:t>
            </a:r>
            <a:r>
              <a:rPr kumimoji="0" lang="ar-SA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مفرديه:</a:t>
            </a:r>
            <a:endParaRPr kumimoji="0" lang="ar-SA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3416320"/>
          </a:xfrm>
        </p:spPr>
        <p:txBody>
          <a:bodyPr>
            <a:spAutoFit/>
          </a:bodyPr>
          <a:lstStyle/>
          <a:p>
            <a:pPr algn="justLow"/>
            <a:r>
              <a:rPr lang="ar-SA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تعريف </a:t>
            </a:r>
            <a:r>
              <a:rPr lang="ar-SA" sz="40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الفقه:</a:t>
            </a:r>
            <a:endParaRPr lang="ar-SA" sz="40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lvl="1" algn="justLow"/>
            <a:r>
              <a:rPr lang="ar-SA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لغة: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الفهم، ومنه </a:t>
            </a:r>
            <a:r>
              <a:rPr lang="ar-S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قوله </a:t>
            </a:r>
            <a:r>
              <a:rPr lang="ar-SA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تعالى: </a:t>
            </a:r>
            <a:r>
              <a:rPr lang="ar-S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"واحلل عقدة من لساني يفقهوا </a:t>
            </a:r>
            <a:r>
              <a:rPr lang="ar-SA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قولي"</a:t>
            </a:r>
            <a:endParaRPr lang="ar-SA" sz="4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lvl="1" algn="justLow"/>
            <a:r>
              <a:rPr lang="ar-SA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اصطلاحاً: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معرفة الأحكام الشرعية العملية من أدلتها التفصيلية.</a:t>
            </a:r>
            <a:endParaRPr lang="ar-S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76672"/>
            <a:ext cx="8229600" cy="10156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تعريفه باعتبار </a:t>
            </a:r>
            <a:r>
              <a:rPr kumimoji="0" lang="ar-SA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مفرديه:</a:t>
            </a:r>
            <a:endParaRPr kumimoji="0" lang="ar-SA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تعريفه باعتباره لقباً لهذا </a:t>
            </a:r>
            <a:r>
              <a:rPr lang="ar-SA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الفن:</a:t>
            </a:r>
            <a:endParaRPr lang="ar-S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2640723"/>
          </a:xfrm>
        </p:spPr>
        <p:txBody>
          <a:bodyPr>
            <a:spAutoFit/>
          </a:bodyPr>
          <a:lstStyle/>
          <a:p>
            <a:pPr algn="justLow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هو علم يبحث </a:t>
            </a: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عن:</a:t>
            </a:r>
            <a:endParaRPr lang="ar-S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>
              <a:buNone/>
            </a:pP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1.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 أدلة الفقه الإجمالية.</a:t>
            </a:r>
          </a:p>
          <a:p>
            <a:pPr algn="justLow">
              <a:buNone/>
            </a:pP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2.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وكيفية الاستفادة منها.</a:t>
            </a:r>
          </a:p>
          <a:p>
            <a:pPr algn="justLow">
              <a:buNone/>
            </a:pP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3.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وحال المستفيد.</a:t>
            </a:r>
            <a:endParaRPr lang="ar-S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r>
              <a:rPr lang="ar-SA" dirty="0" err="1" smtClean="0">
                <a:solidFill>
                  <a:srgbClr val="000000"/>
                </a:solidFill>
                <a:latin typeface="Arial"/>
              </a:rPr>
              <a:t>موضوعه:</a:t>
            </a:r>
            <a:r>
              <a:rPr lang="ar-SA" dirty="0" smtClean="0">
                <a:solidFill>
                  <a:srgbClr val="000000"/>
                </a:solidFill>
                <a:latin typeface="Arial"/>
              </a:rPr>
              <a:t> </a:t>
            </a:r>
            <a:endParaRPr lang="ar-SA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صورة 3" descr="$8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وان 1"/>
          <p:cNvSpPr txBox="1">
            <a:spLocks/>
          </p:cNvSpPr>
          <p:nvPr/>
        </p:nvSpPr>
        <p:spPr>
          <a:xfrm>
            <a:off x="609600" y="613817"/>
            <a:ext cx="8229600" cy="7694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موضوعه: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 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8</a:t>
            </a:fld>
            <a:endParaRPr lang="ar-SA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حكم </a:t>
            </a:r>
            <a:r>
              <a:rPr lang="ar-SA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تعلمه:</a:t>
            </a:r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endParaRPr lang="ar-S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صورة 3" descr="$2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E079-6DD4-4D52-94A9-F73BB920BCF6}" type="slidenum">
              <a:rPr lang="ar-SA" smtClean="0"/>
              <a:t>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399</Words>
  <Application>Microsoft Office PowerPoint</Application>
  <PresentationFormat>عرض على الشاشة (3:4)‏</PresentationFormat>
  <Paragraphs>72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سمة Office</vt:lpstr>
      <vt:lpstr>مقدمة في أصول الفقه  317 سلم</vt:lpstr>
      <vt:lpstr>مقدمة في أصول الفقه</vt:lpstr>
      <vt:lpstr>الشريحة 3</vt:lpstr>
      <vt:lpstr>تعريفه:</vt:lpstr>
      <vt:lpstr>الشريحة 5</vt:lpstr>
      <vt:lpstr>الشريحة 6</vt:lpstr>
      <vt:lpstr>تعريفه باعتباره لقباً لهذا الفن:</vt:lpstr>
      <vt:lpstr>موضوعه: </vt:lpstr>
      <vt:lpstr>حكم تعلمه: </vt:lpstr>
      <vt:lpstr>علم أصول الفقه أحد علوم الشريعة  التي أمر الله بالنفرة لتعلمها  وتعليمها لتعلق حاجة الأمة بها،  فيأخذ حكم تعلم العلم الشرعي عامة،  وهو أنه فرض كفاية.</vt:lpstr>
      <vt:lpstr>نسبته للفقه:</vt:lpstr>
      <vt:lpstr>الشريحة 12</vt:lpstr>
      <vt:lpstr>يستمد علم أصول الفقه  من ثلاثة أشياء:</vt:lpstr>
      <vt:lpstr>الشريحة 14</vt:lpstr>
      <vt:lpstr>الشريحة 15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مقدمة في أصول الفقه</dc:title>
  <dc:creator>وفاء بنت محمد العيسى</dc:creator>
  <cp:lastModifiedBy>وفاء بنت محمد العيسى</cp:lastModifiedBy>
  <cp:revision>5</cp:revision>
  <dcterms:created xsi:type="dcterms:W3CDTF">2013-02-11T18:38:56Z</dcterms:created>
  <dcterms:modified xsi:type="dcterms:W3CDTF">2013-02-11T19:12:03Z</dcterms:modified>
</cp:coreProperties>
</file>