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notesMasterIdLst>
    <p:notesMasterId r:id="rId31"/>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FF33CC"/>
    <a:srgbClr val="FF0066"/>
    <a:srgbClr val="DA58CB"/>
    <a:srgbClr val="6ADB57"/>
    <a:srgbClr val="99FF99"/>
    <a:srgbClr val="000000"/>
    <a:srgbClr val="8AD8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50" d="100"/>
          <a:sy n="50" d="100"/>
        </p:scale>
        <p:origin x="-1086" y="-4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70AAA9F-8D5B-47F6-BF2D-6C18034084F6}" type="datetimeFigureOut">
              <a:rPr lang="ar-SA" smtClean="0"/>
              <a:pPr/>
              <a:t>06/06/1432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58F67E-3444-415C-B51C-C474EE07110E}"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2E58F67E-3444-415C-B51C-C474EE07110E}" type="slidenum">
              <a:rPr lang="ar-SA" smtClean="0"/>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2E58F67E-3444-415C-B51C-C474EE07110E}" type="slidenum">
              <a:rPr lang="ar-SA" smtClean="0"/>
              <a:pPr/>
              <a:t>23</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D5C39F4-D0EF-462E-BAAF-187E1287FD77}" type="datetimeFigureOut">
              <a:rPr lang="ar-SA" smtClean="0"/>
              <a:pPr/>
              <a:t>06/06/1432</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04926C0-0F69-48D4-B142-6A33D7E93E70}"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p:cut/>
    <p:sndAc>
      <p:stSnd>
        <p:snd r:embed="rId1" name="cashreg.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5C39F4-D0EF-462E-BAAF-187E1287FD77}" type="datetimeFigureOut">
              <a:rPr lang="ar-SA" smtClean="0"/>
              <a:pPr/>
              <a:t>06/06/1432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9D5C39F4-D0EF-462E-BAAF-187E1287FD77}" type="datetimeFigureOut">
              <a:rPr lang="ar-SA" smtClean="0"/>
              <a:pPr/>
              <a:t>06/06/1432</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5C39F4-D0EF-462E-BAAF-187E1287FD77}" type="datetimeFigureOut">
              <a:rPr lang="ar-SA" smtClean="0"/>
              <a:pPr/>
              <a:t>06/06/1432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D5C39F4-D0EF-462E-BAAF-187E1287FD77}" type="datetimeFigureOut">
              <a:rPr lang="ar-SA" smtClean="0"/>
              <a:pPr/>
              <a:t>06/06/1432</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F04926C0-0F69-48D4-B142-6A33D7E93E70}"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p:cut/>
    <p:sndAc>
      <p:stSnd>
        <p:snd r:embed="rId1" name="cashreg.wav" builtIn="1"/>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D5C39F4-D0EF-462E-BAAF-187E1287FD77}" type="datetimeFigureOut">
              <a:rPr lang="ar-SA" smtClean="0"/>
              <a:pPr/>
              <a:t>06/06/1432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9D5C39F4-D0EF-462E-BAAF-187E1287FD77}" type="datetimeFigureOut">
              <a:rPr lang="ar-SA" smtClean="0"/>
              <a:pPr/>
              <a:t>06/06/1432</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9D5C39F4-D0EF-462E-BAAF-187E1287FD77}" type="datetimeFigureOut">
              <a:rPr lang="ar-SA" smtClean="0"/>
              <a:pPr/>
              <a:t>06/06/1432</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9D5C39F4-D0EF-462E-BAAF-187E1287FD77}" type="datetimeFigureOut">
              <a:rPr lang="ar-SA" smtClean="0"/>
              <a:pPr/>
              <a:t>06/06/1432</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D5C39F4-D0EF-462E-BAAF-187E1287FD77}" type="datetimeFigureOut">
              <a:rPr lang="ar-SA" smtClean="0"/>
              <a:pPr/>
              <a:t>06/06/1432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9D5C39F4-D0EF-462E-BAAF-187E1287FD77}" type="datetimeFigureOut">
              <a:rPr lang="ar-SA" smtClean="0"/>
              <a:pPr/>
              <a:t>06/06/1432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04926C0-0F69-48D4-B142-6A33D7E93E70}" type="slidenum">
              <a:rPr lang="ar-SA" smtClean="0"/>
              <a:pPr/>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transition>
    <p:cut/>
    <p:sndAc>
      <p:stSnd>
        <p:snd r:embed="rId1" name="cashreg.wav" builtIn="1"/>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D5C39F4-D0EF-462E-BAAF-187E1287FD77}" type="datetimeFigureOut">
              <a:rPr lang="ar-SA" smtClean="0"/>
              <a:pPr/>
              <a:t>06/06/1432</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04926C0-0F69-48D4-B142-6A33D7E93E7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cut/>
    <p:sndAc>
      <p:stSnd>
        <p:snd r:embed="rId13" name="cashreg.wav" builtIn="1"/>
      </p:stSnd>
    </p:sndAc>
  </p:transition>
  <p:timing>
    <p:tnLst>
      <p:par>
        <p:cTn id="1" dur="indefinite" restart="never" nodeType="tmRoot"/>
      </p:par>
    </p:tnLst>
  </p:timing>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928926" y="1000108"/>
            <a:ext cx="6000792" cy="4000528"/>
          </a:xfrm>
          <a:ln>
            <a:solidFill>
              <a:schemeClr val="accent1"/>
            </a:solidFill>
          </a:ln>
          <a:effectLst>
            <a:glow rad="139700">
              <a:schemeClr val="accent5">
                <a:satMod val="175000"/>
                <a:alpha val="40000"/>
              </a:schemeClr>
            </a:glow>
            <a:outerShdw blurRad="50800" dist="38100" dir="8100000" algn="tr" rotWithShape="0">
              <a:prstClr val="black">
                <a:alpha val="40000"/>
              </a:prstClr>
            </a:outerShdw>
          </a:effectLst>
        </p:spPr>
        <p:txBody>
          <a:bodyPr anchor="ctr" anchorCtr="0">
            <a:noAutofit/>
          </a:bodyPr>
          <a:lstStyle/>
          <a:p>
            <a:pPr algn="ctr"/>
            <a:r>
              <a:rPr lang="ar-SA" sz="6800" dirty="0" smtClean="0">
                <a:solidFill>
                  <a:srgbClr val="FFC000"/>
                </a:solidFill>
                <a:latin typeface="Estrangelo Edessa" pitchFamily="66"/>
                <a:cs typeface="Estrangelo Edessa" pitchFamily="66"/>
              </a:rPr>
              <a:t>استكمال </a:t>
            </a:r>
            <a:br>
              <a:rPr lang="ar-SA" sz="6800" dirty="0" smtClean="0">
                <a:solidFill>
                  <a:srgbClr val="FFC000"/>
                </a:solidFill>
                <a:latin typeface="Estrangelo Edessa" pitchFamily="66"/>
                <a:cs typeface="Estrangelo Edessa" pitchFamily="66"/>
              </a:rPr>
            </a:br>
            <a:r>
              <a:rPr lang="ar-SA" sz="6800" dirty="0" smtClean="0">
                <a:solidFill>
                  <a:srgbClr val="FFC000"/>
                </a:solidFill>
                <a:latin typeface="Estrangelo Edessa" pitchFamily="66"/>
                <a:cs typeface="Estrangelo Edessa" pitchFamily="66"/>
              </a:rPr>
              <a:t>دور الوالدين في مواجهة مشكلات أطفالهم أثناء التنشئة</a:t>
            </a:r>
            <a:endParaRPr lang="ar-SA" sz="6800" dirty="0">
              <a:solidFill>
                <a:srgbClr val="FFC000"/>
              </a:solidFill>
              <a:latin typeface="Estrangelo Edessa" pitchFamily="66"/>
              <a:cs typeface="Estrangelo Edessa" pitchFamily="66"/>
            </a:endParaRPr>
          </a:p>
        </p:txBody>
      </p:sp>
      <p:sp>
        <p:nvSpPr>
          <p:cNvPr id="4" name="مستطيل 3"/>
          <p:cNvSpPr/>
          <p:nvPr/>
        </p:nvSpPr>
        <p:spPr>
          <a:xfrm>
            <a:off x="214282" y="285728"/>
            <a:ext cx="2286016" cy="857256"/>
          </a:xfrm>
          <a:prstGeom prst="rect">
            <a:avLst/>
          </a:prstGeom>
          <a:solidFill>
            <a:schemeClr val="tx2">
              <a:lumMod val="75000"/>
            </a:schemeClr>
          </a:solidFill>
        </p:spPr>
        <p:style>
          <a:lnRef idx="1">
            <a:schemeClr val="accent5"/>
          </a:lnRef>
          <a:fillRef idx="3">
            <a:schemeClr val="accent5"/>
          </a:fillRef>
          <a:effectRef idx="2">
            <a:schemeClr val="accent5"/>
          </a:effectRef>
          <a:fontRef idx="minor">
            <a:schemeClr val="lt1"/>
          </a:fontRef>
        </p:style>
        <p:txBody>
          <a:bodyPr rtlCol="1" anchor="ctr"/>
          <a:lstStyle/>
          <a:p>
            <a:pPr algn="ctr"/>
            <a:r>
              <a:rPr lang="ar-SA" sz="2800" dirty="0" smtClean="0"/>
              <a:t>المحاضرة الثامنة</a:t>
            </a:r>
            <a:endParaRPr lang="ar-SA" sz="2800" dirty="0"/>
          </a:p>
        </p:txBody>
      </p:sp>
    </p:spTree>
  </p:cSld>
  <p:clrMapOvr>
    <a:masterClrMapping/>
  </p:clrMapOvr>
  <p:transition spd="med">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928670"/>
            <a:ext cx="8143900" cy="5929330"/>
          </a:xfrm>
          <a:solidFill>
            <a:schemeClr val="bg1">
              <a:lumMod val="85000"/>
            </a:schemeClr>
          </a:solidFill>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lvl="0">
              <a:buNone/>
            </a:pPr>
            <a:r>
              <a:rPr lang="ar-SA" b="1" dirty="0" smtClean="0">
                <a:solidFill>
                  <a:srgbClr val="0070C0"/>
                </a:solidFill>
              </a:rPr>
              <a:t>تعد طاعة الطفل هي المطلب الرئيسي للآباء ,فمعظم شكاوى الآباء تدور تدور حول عدم طاعة أطفالهم لهم ,والفرصة هنا جيدة لكي نعلم أنه عند نقطة معينة ستصبح مشكلتنا نحن أيضاً.</a:t>
            </a:r>
          </a:p>
          <a:p>
            <a:pPr lvl="0">
              <a:buNone/>
            </a:pPr>
            <a:r>
              <a:rPr lang="ar-SA" b="1" dirty="0" smtClean="0">
                <a:solidFill>
                  <a:schemeClr val="bg2">
                    <a:lumMod val="25000"/>
                  </a:schemeClr>
                </a:solidFill>
              </a:rPr>
              <a:t>* الأطفال يتعلمون كيف  يمارسون هذه المهارة التي تحرك الناس خلفهم وتؤثر عليهم ومدى تأثير ذلك ,ومعرفة إلى أي مدى يجب أن يفعلوه ,وتلك هي طبيعة الأطفال .وإذا لم يكن هناك مفر من عدم الطاعة فيجب ألا نرغم الطفل على ذلك .</a:t>
            </a:r>
          </a:p>
          <a:p>
            <a:pPr lvl="0">
              <a:buNone/>
            </a:pPr>
            <a:r>
              <a:rPr lang="ar-SA" b="1" dirty="0" smtClean="0">
                <a:solidFill>
                  <a:srgbClr val="00B050"/>
                </a:solidFill>
              </a:rPr>
              <a:t>**فلا يستحب أن يطيع الطفل معظم الوقت لأننا بتقليل نسبة عدم طاعته قد نجعله مطيعاً لأي شخص (حتى الغرباء) ومنفذاً لجميع الأوامر الصادرة له ( حتى ممن هم في مثل سنه) </a:t>
            </a:r>
          </a:p>
          <a:p>
            <a:pPr lvl="0">
              <a:buNone/>
            </a:pPr>
            <a:r>
              <a:rPr lang="ar-SA" b="1" dirty="0" smtClean="0">
                <a:solidFill>
                  <a:srgbClr val="002060"/>
                </a:solidFill>
              </a:rPr>
              <a:t>- أننا لا يجب أن نتمادى في إرغام الطفل على الطاعة باستمرار ,فقليل من عدم الطاعة يجب أن يحدث ولكن لابد أن يحتفظ الآباء بحقهم في طاعة الطفل لهم إذا احتاجوا ذلك .</a:t>
            </a:r>
          </a:p>
        </p:txBody>
      </p:sp>
      <p:sp>
        <p:nvSpPr>
          <p:cNvPr id="4" name="عنوان 1"/>
          <p:cNvSpPr>
            <a:spLocks noGrp="1"/>
          </p:cNvSpPr>
          <p:nvPr>
            <p:ph type="title"/>
          </p:nvPr>
        </p:nvSpPr>
        <p:spPr>
          <a:xfrm>
            <a:off x="500034" y="214290"/>
            <a:ext cx="7143800" cy="642942"/>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chorCtr="0">
            <a:normAutofit/>
          </a:bodyPr>
          <a:lstStyle/>
          <a:p>
            <a:pPr algn="ctr"/>
            <a:r>
              <a:rPr lang="ar-SA" sz="36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رابعاً :سلوك عدم الطاعة </a:t>
            </a:r>
            <a:endParaRPr lang="ar-SA" sz="3600" spc="-150" dirty="0">
              <a:effectLst>
                <a:outerShdw blurRad="38100" dist="38100" dir="2700000" algn="tl">
                  <a:srgbClr val="000000">
                    <a:alpha val="43137"/>
                  </a:srgbClr>
                </a:outerShdw>
              </a:effectLst>
            </a:endParaRP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6">
              <a:lumMod val="20000"/>
              <a:lumOff val="80000"/>
            </a:schemeClr>
          </a:solidFill>
        </p:spPr>
        <p:txBody>
          <a:bodyPr>
            <a:normAutofit fontScale="85000" lnSpcReduction="20000"/>
          </a:bodyPr>
          <a:lstStyle/>
          <a:p>
            <a:pPr>
              <a:buFont typeface="Arial" pitchFamily="34" charset="0"/>
              <a:buChar char="•"/>
            </a:pPr>
            <a:r>
              <a:rPr lang="ar-SA" sz="3400" b="1" dirty="0" smtClean="0">
                <a:solidFill>
                  <a:srgbClr val="C00000"/>
                </a:solidFill>
              </a:rPr>
              <a:t>إذا كانت الطاعة تعني أن يفعل الطفل ما يطلب منه وعدم الطاعة تعني عدم فعله ذلك  يبقي الأمر أكثر تعقيداً عند التدخل الخاطئ .</a:t>
            </a:r>
          </a:p>
          <a:p>
            <a:pPr>
              <a:buFont typeface="Arial" pitchFamily="34" charset="0"/>
              <a:buChar char="•"/>
            </a:pPr>
            <a:r>
              <a:rPr lang="ar-SA" sz="3400" b="1" dirty="0" smtClean="0">
                <a:solidFill>
                  <a:srgbClr val="002060"/>
                </a:solidFill>
              </a:rPr>
              <a:t>إننا نريد أن يبدأ الطفل في التنفيذ بعد فترة معقولة ,من 10 إلى 20 ثانية مثلاً ليس بعد ساعتين .</a:t>
            </a:r>
          </a:p>
          <a:p>
            <a:pPr>
              <a:buFont typeface="Arial" pitchFamily="34" charset="0"/>
              <a:buChar char="•"/>
            </a:pPr>
            <a:r>
              <a:rPr lang="ar-SA" sz="3400" b="1" dirty="0" smtClean="0">
                <a:solidFill>
                  <a:schemeClr val="tx1">
                    <a:lumMod val="85000"/>
                    <a:lumOff val="15000"/>
                  </a:schemeClr>
                </a:solidFill>
              </a:rPr>
              <a:t>يفضل أن يكون الأمر مرة واحدة فقط , وبعض الآباء يتوقعون الاستجابة في جميع المواقف كالطلبات , والأوامر , والأسئلة , والاقتراحات والتعليمات.</a:t>
            </a:r>
          </a:p>
          <a:p>
            <a:pPr>
              <a:buFont typeface="Arial" pitchFamily="34" charset="0"/>
              <a:buChar char="•"/>
            </a:pPr>
            <a:r>
              <a:rPr lang="ar-SA" sz="3400" b="1" dirty="0" smtClean="0">
                <a:solidFill>
                  <a:srgbClr val="00B050"/>
                </a:solidFill>
              </a:rPr>
              <a:t>يجب أن نحصل على استجابة كاملة (100%) للأوامر فلن تصبح أوامر إلا لأهميتها القصوى , ويمكن أن نجعل بعض من الطاعة حرية رأي في حالة الاقتراحات مثل :</a:t>
            </a:r>
          </a:p>
          <a:p>
            <a:pPr>
              <a:buFont typeface="Arial" pitchFamily="34" charset="0"/>
              <a:buChar char="•"/>
            </a:pPr>
            <a:r>
              <a:rPr lang="ar-SA" sz="3400" b="1" dirty="0" smtClean="0">
                <a:solidFill>
                  <a:srgbClr val="9900FF"/>
                </a:solidFill>
              </a:rPr>
              <a:t>ما رأيك لو لعبنا بالمكعبات, أو الأسئلة هل تريد أن تأكل الآن ؟ أو في حالة الطلبات : ممكن أن تحضر لي ساعتي من فضلك ؟</a:t>
            </a:r>
          </a:p>
          <a:p>
            <a:pPr>
              <a:buFont typeface="Arial" pitchFamily="34" charset="0"/>
              <a:buChar char="•"/>
            </a:pPr>
            <a:r>
              <a:rPr lang="ar-SA" sz="3400" b="1" dirty="0" smtClean="0">
                <a:solidFill>
                  <a:srgbClr val="00B0F0"/>
                </a:solidFill>
              </a:rPr>
              <a:t>المغالاة في إجبار الطفل على الاستجابة لهذه الرغبات ليس في مصلحة الطفل إنما في مصلحة الآباء فقط , وقد يؤثر على الطفل فيما بعد .  </a:t>
            </a:r>
          </a:p>
          <a:p>
            <a:pPr>
              <a:buNone/>
            </a:pPr>
            <a:endParaRPr lang="ar-SA" sz="3400" dirty="0" smtClean="0">
              <a:solidFill>
                <a:srgbClr val="00B0F0"/>
              </a:solidFill>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0" y="0"/>
            <a:ext cx="9144000" cy="6858000"/>
          </a:xfrm>
          <a:solidFill>
            <a:schemeClr val="accent6">
              <a:lumMod val="20000"/>
              <a:lumOff val="80000"/>
            </a:schemeClr>
          </a:solidFill>
        </p:spPr>
        <p:txBody>
          <a:bodyPr>
            <a:normAutofit fontScale="85000" lnSpcReduction="20000"/>
          </a:bodyPr>
          <a:lstStyle/>
          <a:p>
            <a:pPr>
              <a:buNone/>
            </a:pPr>
            <a:r>
              <a:rPr lang="ar-SA" sz="2800" dirty="0" smtClean="0">
                <a:solidFill>
                  <a:srgbClr val="FF0000"/>
                </a:solidFill>
              </a:rPr>
              <a:t> </a:t>
            </a:r>
            <a:r>
              <a:rPr lang="ar-SA" sz="2800" b="1" dirty="0" smtClean="0">
                <a:solidFill>
                  <a:srgbClr val="FF0000"/>
                </a:solidFill>
              </a:rPr>
              <a:t>* الفرق بين عدم الطاعة الاعتراض :</a:t>
            </a:r>
          </a:p>
          <a:p>
            <a:pPr>
              <a:buNone/>
            </a:pPr>
            <a:r>
              <a:rPr lang="ar-SA" sz="2800" b="1" dirty="0" smtClean="0">
                <a:solidFill>
                  <a:srgbClr val="0070C0"/>
                </a:solidFill>
              </a:rPr>
              <a:t>التشابه بينهم كبير جدا ولكن الاختلاف الوحيد هو أن عدم الطاعة عبارة عن عدم تنفيذ الطفل لطلباتك .</a:t>
            </a:r>
          </a:p>
          <a:p>
            <a:pPr>
              <a:buNone/>
            </a:pPr>
            <a:r>
              <a:rPr lang="ar-SA" sz="2800" b="1" dirty="0" smtClean="0">
                <a:solidFill>
                  <a:srgbClr val="0070C0"/>
                </a:solidFill>
              </a:rPr>
              <a:t>أما السلوك الاعتراضي أكثر تطرفاً فهو فهو لن يقوم برفض طلباتك وإنما قد يقوم بعكس ما تطلبه منه ,إذن الاعتراض حالة متطورة من حالات عدم الطاعة .</a:t>
            </a:r>
          </a:p>
          <a:p>
            <a:pPr>
              <a:buFontTx/>
              <a:buChar char="-"/>
            </a:pPr>
            <a:r>
              <a:rPr lang="ar-SA" sz="2800" b="1" dirty="0" smtClean="0">
                <a:solidFill>
                  <a:srgbClr val="00B050"/>
                </a:solidFill>
              </a:rPr>
              <a:t>وجد أن المعدل الطبيعي للطاعة من 60% إلى 80% (وعدم الطاعة يكون معدله إذن من  20% إلى 40%)</a:t>
            </a:r>
          </a:p>
          <a:p>
            <a:pPr>
              <a:buFontTx/>
              <a:buChar char="-"/>
            </a:pPr>
            <a:r>
              <a:rPr lang="ar-SA" sz="2800" b="1" dirty="0" smtClean="0">
                <a:solidFill>
                  <a:srgbClr val="00B050"/>
                </a:solidFill>
              </a:rPr>
              <a:t>ولا يوجد أي اختلاف بين الأولاد والبنات في ذلك .</a:t>
            </a:r>
          </a:p>
          <a:p>
            <a:pPr>
              <a:buFontTx/>
              <a:buChar char="-"/>
            </a:pPr>
            <a:r>
              <a:rPr lang="ar-SA" sz="2800" b="1" dirty="0" smtClean="0">
                <a:solidFill>
                  <a:srgbClr val="00B050"/>
                </a:solidFill>
              </a:rPr>
              <a:t>ولا يوجد أيضاً أي اختلاف بين الأمهات والآباء تجاه عدم الطاعة .</a:t>
            </a:r>
          </a:p>
          <a:p>
            <a:pPr>
              <a:buFontTx/>
              <a:buChar char="-"/>
            </a:pPr>
            <a:r>
              <a:rPr lang="ar-SA" sz="2800" b="1" dirty="0" smtClean="0">
                <a:solidFill>
                  <a:srgbClr val="C00000"/>
                </a:solidFill>
              </a:rPr>
              <a:t>- يجب أن تزداد الطاعة بعد سن الخامسة إلى النقطة التي يصبح عندها عدم الطاعة ليس ذا أهمية ,وبينما مستوى الطاعة في السنوات الأولى من العمر لا يدل على ما سوف يحدث في السنوات التالية لكن الطاعة في سن الثالثة إلى السادسة وجد أنها تتعلق بالطاعة فيما بعد ( أي من السادسة حتى الأربعين ) إضافة إلى ذلك فأن مستوى عدم الطاعة من الثالثة إل السادسة يعتبر من المشاكل السلوكية التي تؤثر على الطفل فيما بعد .</a:t>
            </a:r>
          </a:p>
          <a:p>
            <a:pPr>
              <a:buFontTx/>
              <a:buChar char="-"/>
            </a:pPr>
            <a:r>
              <a:rPr lang="ar-SA" sz="2800" b="1" dirty="0" smtClean="0">
                <a:solidFill>
                  <a:srgbClr val="002060"/>
                </a:solidFill>
              </a:rPr>
              <a:t>* أثبتت الدراسات إلى أن هناك علاقة بين عدم الطاعة وبقية المشاكل  السلوكية الأخرى  .مثال : زيادة عدم الطاعة دائماً تكون مصحوبة بالغضب والبكاء .</a:t>
            </a:r>
            <a:endParaRPr lang="ar-SA" sz="2800" b="1" dirty="0">
              <a:solidFill>
                <a:srgbClr val="002060"/>
              </a:solidFill>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215338" cy="6858000"/>
          </a:xfrm>
          <a:solidFill>
            <a:schemeClr val="bg2"/>
          </a:solidFill>
        </p:spPr>
        <p:txBody>
          <a:bodyPr>
            <a:normAutofit/>
          </a:bodyPr>
          <a:lstStyle/>
          <a:p>
            <a:pPr>
              <a:buNone/>
            </a:pPr>
            <a:r>
              <a:rPr lang="ar-SA" sz="2800" b="1" dirty="0" smtClean="0">
                <a:solidFill>
                  <a:srgbClr val="00B050"/>
                </a:solidFill>
              </a:rPr>
              <a:t>** لابد من استخدام الآباء أسلوب الثناء على الطفل عند حدوث الطاعة مع أنه في بعض الأحيان تقل الطاعة عند استخدام الثناء الزائد عن قيمة ما طلب تنفيذه.</a:t>
            </a:r>
          </a:p>
          <a:p>
            <a:pPr>
              <a:buNone/>
            </a:pPr>
            <a:r>
              <a:rPr lang="ar-SA" sz="2800" b="1" dirty="0" smtClean="0">
                <a:solidFill>
                  <a:srgbClr val="002060"/>
                </a:solidFill>
              </a:rPr>
              <a:t>* بعض الآباء لا يمهلون أطفالهم الوقت الكافي لكي يطيعوا ولا يساعدونهم في ذلك عند إصدار الأوامر أو من خلال ثوان من الأمر فقط , لأن ذلك يعلم الطفل أن هناك شخصاً سوف ينفذ الأمر بدلاً منه , وبعض الآباء يستخدمون الصياح أو الغضب ليحصلوا على الطاعة,</a:t>
            </a:r>
          </a:p>
          <a:p>
            <a:pPr>
              <a:buNone/>
            </a:pPr>
            <a:r>
              <a:rPr lang="ar-SA" sz="2800" b="1" dirty="0" smtClean="0">
                <a:solidFill>
                  <a:srgbClr val="002060"/>
                </a:solidFill>
              </a:rPr>
              <a:t>وقد يصاحب ذلك عدد أكبر من الأوامر مما يؤدي إلى زيادة عدم الطاعة وسلبية في رد الفعل .  </a:t>
            </a:r>
          </a:p>
          <a:p>
            <a:pPr>
              <a:buNone/>
            </a:pPr>
            <a:endParaRPr lang="ar-SA" sz="2800" b="1" dirty="0" smtClean="0">
              <a:solidFill>
                <a:srgbClr val="002060"/>
              </a:solidFill>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143900" cy="6858000"/>
          </a:xfrm>
          <a:solidFill>
            <a:schemeClr val="bg2"/>
          </a:solidFill>
        </p:spPr>
        <p:txBody>
          <a:bodyPr>
            <a:normAutofit/>
          </a:bodyPr>
          <a:lstStyle/>
          <a:p>
            <a:pPr>
              <a:buNone/>
            </a:pPr>
            <a:r>
              <a:rPr lang="ar-SA" sz="2800" b="1" dirty="0" smtClean="0">
                <a:solidFill>
                  <a:schemeClr val="accent6">
                    <a:lumMod val="75000"/>
                  </a:schemeClr>
                </a:solidFill>
              </a:rPr>
              <a:t>**لماذا لا يستجيب الأطفال بصفة دائمة ؟</a:t>
            </a:r>
          </a:p>
          <a:p>
            <a:pPr>
              <a:buNone/>
            </a:pPr>
            <a:r>
              <a:rPr lang="ar-SA" b="1" dirty="0" smtClean="0">
                <a:solidFill>
                  <a:srgbClr val="0070C0"/>
                </a:solidFill>
              </a:rPr>
              <a:t>إن هذا بالطبع سوف يقلل من قدر الاحترام والاهتمام والثناء عليهم من الأب والأم, وعدم الطاعة عادة ما تمدهم بالمساعدة, الإجابة  هنا  : عند معظم الأطفال روابط معينة تربطهم بوالديهم ,والأطفال يتعلمون أنه من المهم أن ينصتوا  والآباء بالفطرة يعتادون ويثنون على تحقيقهم ذلك ,ويبدأ هذا في اليوم الذي تطعم فيه الأم أبنها الجائع , والأبناء يتعلمون بسرعة أن تنفيذ رغباتهم يكون عن طريق أبائهم ويعتمدون عليهم في كل شي , وبالتالي فليس من الحكمة أن يجعلوا آبائهم في حالة من الضيق والغضب منهم ولكن هذا يحد بطريقة أوتوماتيكية  حيث يهتم الآباء ويعتنون بأبنائهم وفي المقابل ينصت الابن ويتعاون مع أبيه وهذا يدفعنا إلى أن نربط بين عدم الطاعة وبين التغير في رد فعل الآباء أيضاً. </a:t>
            </a:r>
          </a:p>
          <a:p>
            <a:pPr>
              <a:buFont typeface="Arial" pitchFamily="34" charset="0"/>
              <a:buChar char="•"/>
            </a:pPr>
            <a:endParaRPr lang="ar-SA" b="1" dirty="0" smtClean="0">
              <a:solidFill>
                <a:srgbClr val="002060"/>
              </a:solidFill>
            </a:endParaRPr>
          </a:p>
          <a:p>
            <a:pPr>
              <a:buFont typeface="Arial" pitchFamily="34" charset="0"/>
              <a:buChar char="•"/>
            </a:pPr>
            <a:endParaRPr lang="ar-SA" dirty="0" smtClean="0">
              <a:solidFill>
                <a:srgbClr val="002060"/>
              </a:solidFill>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bg2"/>
          </a:solidFill>
        </p:spPr>
        <p:txBody>
          <a:bodyPr>
            <a:normAutofit fontScale="85000" lnSpcReduction="10000"/>
          </a:bodyPr>
          <a:lstStyle/>
          <a:p>
            <a:r>
              <a:rPr lang="ar-SA" sz="2800" dirty="0" smtClean="0">
                <a:solidFill>
                  <a:srgbClr val="00B050"/>
                </a:solidFill>
              </a:rPr>
              <a:t>1- عدم استجابة الأطفال :</a:t>
            </a:r>
          </a:p>
          <a:p>
            <a:pPr>
              <a:buNone/>
            </a:pPr>
            <a:r>
              <a:rPr lang="ar-SA" dirty="0" smtClean="0">
                <a:solidFill>
                  <a:srgbClr val="0070C0"/>
                </a:solidFill>
              </a:rPr>
              <a:t>أولا : إذا كانوا يحبون ما يفعلون ومنهمكين في الاستمتاع,ففي هذه اللحظة سيرفضون أن يقاطعهم أحد .</a:t>
            </a:r>
          </a:p>
          <a:p>
            <a:pPr>
              <a:buNone/>
            </a:pPr>
            <a:r>
              <a:rPr lang="ar-SA" dirty="0" smtClean="0">
                <a:solidFill>
                  <a:srgbClr val="0070C0"/>
                </a:solidFill>
              </a:rPr>
              <a:t>ثانياً: ربما كان الطفل لا يحب ما يطلب منه أن يفعله كالذهاب إلى الدكتور .</a:t>
            </a:r>
          </a:p>
          <a:p>
            <a:pPr>
              <a:buNone/>
            </a:pPr>
            <a:r>
              <a:rPr lang="ar-SA" dirty="0" smtClean="0">
                <a:solidFill>
                  <a:srgbClr val="0070C0"/>
                </a:solidFill>
              </a:rPr>
              <a:t>ثالثاً : أن يرى الطفل أعلى رد فعل أبيه أو أمه لكي يستمتع بالنظر في عيونهم يتطاير منها الشرر! ومراقبتهم في هذه الحالة من الضيق يعطي الطفل تعبيراً عن الاهتمام </a:t>
            </a:r>
            <a:r>
              <a:rPr lang="ar-SA" dirty="0" err="1" smtClean="0">
                <a:solidFill>
                  <a:srgbClr val="0070C0"/>
                </a:solidFill>
              </a:rPr>
              <a:t>به</a:t>
            </a:r>
            <a:r>
              <a:rPr lang="ar-SA" dirty="0" smtClean="0">
                <a:solidFill>
                  <a:srgbClr val="0070C0"/>
                </a:solidFill>
              </a:rPr>
              <a:t> .</a:t>
            </a:r>
          </a:p>
          <a:p>
            <a:pPr>
              <a:buNone/>
            </a:pPr>
            <a:r>
              <a:rPr lang="ar-SA" dirty="0" smtClean="0">
                <a:solidFill>
                  <a:schemeClr val="tx2">
                    <a:lumMod val="75000"/>
                  </a:schemeClr>
                </a:solidFill>
              </a:rPr>
              <a:t>* قد يعطي الطفل أسباب لعدم الطاعة مثل (أنا لست جائعاً) أو (لا أستطيع الخروج في الشمس فهي تضايقني ) كل هذه الأسباب قد تجعلنا مترددين وفي حيرة ونتساءل إذا كنا نفعل الشيء الصحيح أم لا .</a:t>
            </a:r>
          </a:p>
          <a:p>
            <a:pPr>
              <a:buNone/>
            </a:pPr>
            <a:r>
              <a:rPr lang="ar-SA" dirty="0" smtClean="0">
                <a:solidFill>
                  <a:srgbClr val="002060"/>
                </a:solidFill>
              </a:rPr>
              <a:t> * يتعلم الطفل كيف يصبح أكثر اعتراضاً وسلبية بغرض إيقاف أوامر والديه ,والآباء بدورهم يصبحون أكثر إجباراً وتهديداً للطفل في محاولة للقضاء على هذه السلبية ومن ثم فأن الطفل قد يزيد من صياحه لتقليل هذه الأوامر من قبل والديه.</a:t>
            </a:r>
          </a:p>
          <a:p>
            <a:pPr>
              <a:buNone/>
            </a:pPr>
            <a:r>
              <a:rPr lang="ar-SA" dirty="0" smtClean="0">
                <a:solidFill>
                  <a:srgbClr val="002060"/>
                </a:solidFill>
              </a:rPr>
              <a:t> * إذا أستسلم الآباء فإن الأطفال سرعان ما يتعلمون أنه بالتصميم على ما يفعلون تجاه المزيد من الأوامر فسيكون الفوز من نصيبهم.</a:t>
            </a:r>
          </a:p>
          <a:p>
            <a:pPr>
              <a:buNone/>
            </a:pPr>
            <a:r>
              <a:rPr lang="ar-SA" dirty="0" smtClean="0">
                <a:solidFill>
                  <a:srgbClr val="C00000"/>
                </a:solidFill>
              </a:rPr>
              <a:t>** عدم الاستجابة يعتبر أمر طبيعي ومتوقع حدوثه بأكثر من شكل ويصاحبه تصرفات عديدة مثل البكاء والغضب ...الخ .</a:t>
            </a:r>
          </a:p>
          <a:p>
            <a:pPr>
              <a:buNone/>
            </a:pPr>
            <a:r>
              <a:rPr lang="ar-SA" dirty="0" smtClean="0">
                <a:solidFill>
                  <a:schemeClr val="accent2">
                    <a:lumMod val="50000"/>
                  </a:schemeClr>
                </a:solidFill>
              </a:rPr>
              <a:t>- وليس المهم هنا حدوث ذلك أو لا , ولكن المهم هو طول المدة التي يستمر الطفل خلالها في إتباع تلك الإستراتيجية بنجاح للحصول على ما يريده  .</a:t>
            </a:r>
          </a:p>
          <a:p>
            <a:pPr>
              <a:buNone/>
            </a:pPr>
            <a:endParaRPr lang="ar-SA" dirty="0" smtClean="0">
              <a:solidFill>
                <a:srgbClr val="C00000"/>
              </a:solidFill>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286776" cy="6858000"/>
          </a:xfrm>
          <a:solidFill>
            <a:schemeClr val="bg2"/>
          </a:solidFill>
        </p:spPr>
        <p:txBody>
          <a:bodyPr>
            <a:normAutofit/>
          </a:bodyPr>
          <a:lstStyle/>
          <a:p>
            <a:pPr>
              <a:buNone/>
            </a:pPr>
            <a:r>
              <a:rPr lang="ar-SA" dirty="0" smtClean="0">
                <a:solidFill>
                  <a:srgbClr val="00B050"/>
                </a:solidFill>
              </a:rPr>
              <a:t>2</a:t>
            </a:r>
            <a:r>
              <a:rPr lang="ar-SA" b="1" dirty="0" smtClean="0">
                <a:solidFill>
                  <a:srgbClr val="00B050"/>
                </a:solidFill>
              </a:rPr>
              <a:t>- متى يكون ذلك مشكلة ؟:</a:t>
            </a:r>
          </a:p>
          <a:p>
            <a:pPr>
              <a:buNone/>
            </a:pPr>
            <a:r>
              <a:rPr lang="ar-SA" b="1" dirty="0" smtClean="0">
                <a:solidFill>
                  <a:schemeClr val="tx1">
                    <a:lumMod val="85000"/>
                    <a:lumOff val="15000"/>
                  </a:schemeClr>
                </a:solidFill>
              </a:rPr>
              <a:t>بالنسبة للسنتين الأوليين من عمر الطفل فإن القلق لا يساور</a:t>
            </a:r>
          </a:p>
          <a:p>
            <a:pPr>
              <a:buNone/>
            </a:pPr>
            <a:r>
              <a:rPr lang="ar-SA" b="1" dirty="0" smtClean="0">
                <a:solidFill>
                  <a:schemeClr val="tx1">
                    <a:lumMod val="85000"/>
                    <a:lumOff val="15000"/>
                  </a:schemeClr>
                </a:solidFill>
              </a:rPr>
              <a:t>علماء النفس أما من سن الثالثة إلى السادسة فقد يصبح عدم الطاعة مشكلة إلى حد ما , لأن الطفل يستخدم طريقته ويعتاد عليها فربما يحصل على المزيد من الاهتمام ورد الفعل المناسب .</a:t>
            </a:r>
          </a:p>
          <a:p>
            <a:pPr>
              <a:buNone/>
            </a:pPr>
            <a:r>
              <a:rPr lang="ar-SA" b="1" dirty="0" smtClean="0">
                <a:solidFill>
                  <a:srgbClr val="FF0000"/>
                </a:solidFill>
              </a:rPr>
              <a:t>هناك موقفان خلال الفترة من الثالثة إلى السادسة يظهر فيه بوضوح مشكلة عدم الطاعة : </a:t>
            </a:r>
          </a:p>
          <a:p>
            <a:pPr>
              <a:buFontTx/>
              <a:buChar char="-"/>
            </a:pPr>
            <a:r>
              <a:rPr lang="ar-SA" b="1" dirty="0" smtClean="0">
                <a:solidFill>
                  <a:srgbClr val="C00000"/>
                </a:solidFill>
              </a:rPr>
              <a:t>الموقف الأول : </a:t>
            </a:r>
            <a:r>
              <a:rPr lang="ar-SA" b="1" dirty="0" smtClean="0">
                <a:solidFill>
                  <a:srgbClr val="9900FF"/>
                </a:solidFill>
              </a:rPr>
              <a:t>هو أن حدوث الطاعة عند الطفل يكون بنسبة 60% إلى 80% من الوقت فإذا كانت الاستجابة أقل من ذلك فيتحتم علينا فعل شيء .</a:t>
            </a:r>
          </a:p>
          <a:p>
            <a:pPr>
              <a:buFontTx/>
              <a:buChar char="-"/>
            </a:pPr>
            <a:r>
              <a:rPr lang="ar-SA" b="1" dirty="0" smtClean="0">
                <a:solidFill>
                  <a:srgbClr val="C00000"/>
                </a:solidFill>
              </a:rPr>
              <a:t>الموقف الثاني : </a:t>
            </a:r>
            <a:r>
              <a:rPr lang="ar-SA" b="1" dirty="0" smtClean="0">
                <a:solidFill>
                  <a:srgbClr val="9900FF"/>
                </a:solidFill>
              </a:rPr>
              <a:t>أننا يجب أن نؤكد على الطاعة لأوامرنا ولا يشترط ذلك في الطلبات والاقتراحات أو الأسئلة , لأنه إذا لم ينصت الطفل في حالة الضرورة أو الخطر فيجب أن نعلمه ذلك. </a:t>
            </a: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215338" cy="6858000"/>
          </a:xfrm>
          <a:solidFill>
            <a:schemeClr val="bg2"/>
          </a:solidFill>
        </p:spPr>
        <p:txBody>
          <a:bodyPr/>
          <a:lstStyle/>
          <a:p>
            <a:pPr>
              <a:buNone/>
            </a:pPr>
            <a:r>
              <a:rPr lang="ar-SA" b="1" dirty="0" smtClean="0">
                <a:solidFill>
                  <a:srgbClr val="00B050"/>
                </a:solidFill>
              </a:rPr>
              <a:t>3- تعليم الطاعة :</a:t>
            </a:r>
          </a:p>
          <a:p>
            <a:pPr>
              <a:buNone/>
            </a:pPr>
            <a:r>
              <a:rPr lang="ar-SA" b="1" dirty="0" smtClean="0">
                <a:solidFill>
                  <a:srgbClr val="FF0000"/>
                </a:solidFill>
              </a:rPr>
              <a:t>أولا</a:t>
            </a:r>
            <a:r>
              <a:rPr lang="ar-SA" b="1" dirty="0" smtClean="0">
                <a:solidFill>
                  <a:srgbClr val="00B050"/>
                </a:solidFill>
              </a:rPr>
              <a:t> : </a:t>
            </a:r>
            <a:r>
              <a:rPr lang="ar-SA" b="1" dirty="0" smtClean="0">
                <a:solidFill>
                  <a:srgbClr val="9900FF"/>
                </a:solidFill>
              </a:rPr>
              <a:t>الاستجابة المصحوبة بالتقدير والمكافأة والثناء .</a:t>
            </a:r>
          </a:p>
          <a:p>
            <a:pPr>
              <a:buNone/>
            </a:pPr>
            <a:r>
              <a:rPr lang="ar-SA" b="1" dirty="0" smtClean="0">
                <a:solidFill>
                  <a:srgbClr val="FF0000"/>
                </a:solidFill>
              </a:rPr>
              <a:t>ثانياً</a:t>
            </a:r>
            <a:r>
              <a:rPr lang="ar-SA" b="1" dirty="0" smtClean="0">
                <a:solidFill>
                  <a:srgbClr val="9900FF"/>
                </a:solidFill>
              </a:rPr>
              <a:t>: عدم الطاعة ليست مشكلة .</a:t>
            </a:r>
          </a:p>
          <a:p>
            <a:pPr>
              <a:buNone/>
            </a:pPr>
            <a:r>
              <a:rPr lang="ar-SA" b="1" dirty="0" smtClean="0">
                <a:solidFill>
                  <a:srgbClr val="FF0000"/>
                </a:solidFill>
              </a:rPr>
              <a:t>ثالثاً</a:t>
            </a:r>
            <a:r>
              <a:rPr lang="ar-SA" b="1" dirty="0" smtClean="0">
                <a:solidFill>
                  <a:srgbClr val="9900FF"/>
                </a:solidFill>
              </a:rPr>
              <a:t>: في حالة الأوامر يجب أن يستجيب الطفل دائماً بدون تفكير.</a:t>
            </a:r>
          </a:p>
          <a:p>
            <a:pPr>
              <a:buNone/>
            </a:pPr>
            <a:r>
              <a:rPr lang="ar-SA" b="1" dirty="0" smtClean="0">
                <a:solidFill>
                  <a:srgbClr val="0070C0"/>
                </a:solidFill>
              </a:rPr>
              <a:t> * يجب أن يكون الأمر ملزماً ولا نستخدم الأسئلة والاقتراحات بين وقت وأخر عندما لا يكون ذلك واجب التنفيذ.</a:t>
            </a:r>
          </a:p>
          <a:p>
            <a:pPr>
              <a:buNone/>
            </a:pPr>
            <a:r>
              <a:rPr lang="ar-SA" b="1" dirty="0" smtClean="0"/>
              <a:t>* لابد من أهمية الأوامر التي نصدرها وهل نكثر من إصدارها؟ وهل نكرر الأمر عدة مرات ؟ إذا كان هذا يحدث فنحن ببساطة يجب علينا الحد من ذلك لأنه لن يفيدنا على أية حال.</a:t>
            </a:r>
          </a:p>
          <a:p>
            <a:pPr>
              <a:buNone/>
            </a:pPr>
            <a:r>
              <a:rPr lang="ar-SA" b="1" dirty="0" smtClean="0"/>
              <a:t> * </a:t>
            </a:r>
            <a:r>
              <a:rPr lang="ar-SA" b="1" dirty="0" smtClean="0">
                <a:solidFill>
                  <a:srgbClr val="C00000"/>
                </a:solidFill>
              </a:rPr>
              <a:t>إذا لم تهتم باستجابة الطفل للأمر فهذا سيكون تحت مسمى السؤال وليس الأمر مثل: </a:t>
            </a:r>
            <a:r>
              <a:rPr lang="ar-SA" b="1" dirty="0" smtClean="0">
                <a:solidFill>
                  <a:srgbClr val="00B050"/>
                </a:solidFill>
              </a:rPr>
              <a:t>( هل تود أن تأكل الآن؟) بدلا من (أذهب إلى المنضدة لتأكل )</a:t>
            </a:r>
            <a:endParaRPr lang="ar-SA" b="1" dirty="0">
              <a:solidFill>
                <a:srgbClr val="00B050"/>
              </a:solidFill>
            </a:endParaRP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bg2">
              <a:lumMod val="90000"/>
            </a:schemeClr>
          </a:solidFill>
        </p:spPr>
        <p:txBody>
          <a:bodyPr>
            <a:normAutofit fontScale="77500" lnSpcReduction="20000"/>
          </a:bodyPr>
          <a:lstStyle/>
          <a:p>
            <a:pPr>
              <a:buNone/>
            </a:pPr>
            <a:r>
              <a:rPr lang="ar-SA" b="1" dirty="0" smtClean="0">
                <a:solidFill>
                  <a:srgbClr val="00B050"/>
                </a:solidFill>
              </a:rPr>
              <a:t>** الطرق التي يجب أن نتبعها لكي نعطي الطفل حرية الاختيار كلما أمكن ذلك :</a:t>
            </a:r>
          </a:p>
          <a:p>
            <a:pPr>
              <a:buNone/>
            </a:pPr>
            <a:r>
              <a:rPr lang="ar-SA" b="1" dirty="0" smtClean="0">
                <a:solidFill>
                  <a:srgbClr val="FF0000"/>
                </a:solidFill>
              </a:rPr>
              <a:t>هذه الطرق تساعد الطفل على الاستعداد للتغيير في الأسلوب بين الاختيار والأمر .</a:t>
            </a:r>
          </a:p>
          <a:p>
            <a:pPr>
              <a:buNone/>
            </a:pPr>
            <a:r>
              <a:rPr lang="ar-SA" b="1" dirty="0" smtClean="0">
                <a:solidFill>
                  <a:srgbClr val="FF0000"/>
                </a:solidFill>
              </a:rPr>
              <a:t> -</a:t>
            </a:r>
            <a:r>
              <a:rPr lang="ar-SA" b="1" dirty="0" smtClean="0">
                <a:solidFill>
                  <a:srgbClr val="9900FF"/>
                </a:solidFill>
              </a:rPr>
              <a:t>بدلا من أن نقول حان وقت الغداء اذهب لتأكل يمكن أن نقول : ( هل تريد أن تأكل الآن أم بعد خمس دقائق ؟ وعند انتهاء الوقت نقول الساعة الآن التاسعة أذهب إلى المنضدة , وإذا لم يستجيب فيجب إعطاؤه إنذاراً واحدا فقط ,ثم حمله وإرغامه على الجلوس .ولابد من عدم التراجع في الأمر الذي نعطيه أبدا.</a:t>
            </a:r>
          </a:p>
          <a:p>
            <a:pPr>
              <a:buNone/>
            </a:pPr>
            <a:r>
              <a:rPr lang="ar-SA" b="1" dirty="0" smtClean="0">
                <a:solidFill>
                  <a:srgbClr val="FF0000"/>
                </a:solidFill>
              </a:rPr>
              <a:t> * هناك أمور فرعية تتعلق بهذا الموضوع :</a:t>
            </a:r>
          </a:p>
          <a:p>
            <a:pPr>
              <a:buNone/>
            </a:pPr>
            <a:r>
              <a:rPr lang="ar-SA" b="1" dirty="0" smtClean="0">
                <a:solidFill>
                  <a:srgbClr val="FF0000"/>
                </a:solidFill>
              </a:rPr>
              <a:t>أولا </a:t>
            </a:r>
            <a:r>
              <a:rPr lang="ar-SA" b="1" dirty="0" smtClean="0">
                <a:solidFill>
                  <a:srgbClr val="0070C0"/>
                </a:solidFill>
              </a:rPr>
              <a:t>: الإنذار مهم جدا وقد ينتج عنه استجابة مسبقة بدون الحاجة للبكاء والرفس والصياح .أنه يواجه الطفل بالحقيقة التي ستنتهي </a:t>
            </a:r>
            <a:r>
              <a:rPr lang="ar-SA" b="1" dirty="0" err="1" smtClean="0">
                <a:solidFill>
                  <a:srgbClr val="0070C0"/>
                </a:solidFill>
              </a:rPr>
              <a:t>به</a:t>
            </a:r>
            <a:r>
              <a:rPr lang="ar-SA" b="1" dirty="0" smtClean="0">
                <a:solidFill>
                  <a:srgbClr val="0070C0"/>
                </a:solidFill>
              </a:rPr>
              <a:t> في النهاية إلى فعل الشيء كما يريده أبواه .</a:t>
            </a:r>
          </a:p>
          <a:p>
            <a:pPr>
              <a:buNone/>
            </a:pPr>
            <a:r>
              <a:rPr lang="ar-SA" b="1" dirty="0" smtClean="0">
                <a:solidFill>
                  <a:srgbClr val="FF0000"/>
                </a:solidFill>
              </a:rPr>
              <a:t>ثانياً</a:t>
            </a:r>
            <a:r>
              <a:rPr lang="ar-SA" b="1" dirty="0" smtClean="0">
                <a:solidFill>
                  <a:srgbClr val="0070C0"/>
                </a:solidFill>
              </a:rPr>
              <a:t> : يجب أن يتعلم الطفل أن الاعتراض لن يخدم غرضه بالامتناع , فعند حمل الطفل لحجرة النوم وإلقاؤه في سريره هذا أساسي لأنه سيتعلم أن أي سلوك اعتراضي لن يجدي .</a:t>
            </a:r>
          </a:p>
          <a:p>
            <a:pPr>
              <a:buNone/>
            </a:pPr>
            <a:r>
              <a:rPr lang="ar-SA" b="1" dirty="0" smtClean="0">
                <a:solidFill>
                  <a:srgbClr val="FF0000"/>
                </a:solidFill>
              </a:rPr>
              <a:t>ثالثاً</a:t>
            </a:r>
            <a:r>
              <a:rPr lang="ar-SA" b="1" dirty="0" smtClean="0">
                <a:solidFill>
                  <a:srgbClr val="0070C0"/>
                </a:solidFill>
              </a:rPr>
              <a:t> : يجب أن يتعلم الطفل أن هناك ثمناً يدفع لعدم استجابته ولكن لابد أن يكون هذا الثمن حقيقاً وشيء محبب للطفل </a:t>
            </a:r>
            <a:r>
              <a:rPr lang="ar-SA" b="1" dirty="0" smtClean="0">
                <a:solidFill>
                  <a:schemeClr val="bg2">
                    <a:lumMod val="50000"/>
                  </a:schemeClr>
                </a:solidFill>
              </a:rPr>
              <a:t>مثل </a:t>
            </a:r>
            <a:r>
              <a:rPr lang="ar-SA" b="1" dirty="0" smtClean="0">
                <a:solidFill>
                  <a:srgbClr val="0070C0"/>
                </a:solidFill>
              </a:rPr>
              <a:t>:</a:t>
            </a:r>
          </a:p>
          <a:p>
            <a:pPr>
              <a:buNone/>
            </a:pPr>
            <a:r>
              <a:rPr lang="ar-SA" b="1" dirty="0" smtClean="0">
                <a:solidFill>
                  <a:schemeClr val="bg2">
                    <a:lumMod val="50000"/>
                  </a:schemeClr>
                </a:solidFill>
              </a:rPr>
              <a:t>أنك لن تقرأ له قصة قبل النوم إذا لم يذهب للفراش .</a:t>
            </a:r>
          </a:p>
          <a:p>
            <a:pPr>
              <a:buNone/>
            </a:pPr>
            <a:r>
              <a:rPr lang="ar-SA" b="1" dirty="0" smtClean="0">
                <a:solidFill>
                  <a:srgbClr val="002060"/>
                </a:solidFill>
              </a:rPr>
              <a:t>** عند حدوث عدم الاستجابة فليس هناك وقت للشرح أو التهدئة أو حتى المناقشة لأن الطفل يريد ذلك لغرض زيادة في الاهتمام والانتباه له بأي طريقة لكن الرسالة الموجهة له يجب أن تكون واضحة وصريحة. </a:t>
            </a:r>
          </a:p>
          <a:p>
            <a:pPr>
              <a:buNone/>
            </a:pPr>
            <a:endParaRPr lang="ar-SA" b="1" dirty="0" smtClean="0">
              <a:solidFill>
                <a:srgbClr val="002060"/>
              </a:solidFill>
            </a:endParaRP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215338" cy="6858000"/>
          </a:xfrm>
          <a:solidFill>
            <a:schemeClr val="bg2">
              <a:lumMod val="90000"/>
            </a:schemeClr>
          </a:solidFill>
        </p:spPr>
        <p:txBody>
          <a:bodyPr>
            <a:normAutofit/>
          </a:bodyPr>
          <a:lstStyle/>
          <a:p>
            <a:pPr>
              <a:buNone/>
            </a:pPr>
            <a:r>
              <a:rPr lang="ar-SA" dirty="0" smtClean="0">
                <a:solidFill>
                  <a:srgbClr val="C00000"/>
                </a:solidFill>
              </a:rPr>
              <a:t> </a:t>
            </a:r>
            <a:r>
              <a:rPr lang="ar-SA" b="1" dirty="0" smtClean="0">
                <a:solidFill>
                  <a:srgbClr val="C00000"/>
                </a:solidFill>
              </a:rPr>
              <a:t>* لابد من بذل مجهود خاص للثناء على الطفل وتشجيع روح التعاون عنده .ليكون حافز للطفل على الاستجابة وترغيبه في عمل ما وليس ترهيبه .</a:t>
            </a:r>
          </a:p>
          <a:p>
            <a:pPr>
              <a:buNone/>
            </a:pPr>
            <a:r>
              <a:rPr lang="ar-SA" b="1" dirty="0" smtClean="0">
                <a:solidFill>
                  <a:srgbClr val="00B050"/>
                </a:solidFill>
              </a:rPr>
              <a:t>4- الإفراط في الطاعة من جانب الطفل :</a:t>
            </a:r>
          </a:p>
          <a:p>
            <a:pPr>
              <a:buNone/>
            </a:pPr>
            <a:r>
              <a:rPr lang="ar-SA" b="1" dirty="0" smtClean="0">
                <a:solidFill>
                  <a:srgbClr val="9900FF"/>
                </a:solidFill>
              </a:rPr>
              <a:t>-لابد من التفرقة بين الطاعة اللازمة لصحة وسلامة الأبناء وبين الطاعة لمجرد الطاعة فقط . </a:t>
            </a:r>
          </a:p>
          <a:p>
            <a:pPr>
              <a:buNone/>
            </a:pPr>
            <a:r>
              <a:rPr lang="ar-SA" b="1" dirty="0" smtClean="0">
                <a:solidFill>
                  <a:srgbClr val="9900FF"/>
                </a:solidFill>
              </a:rPr>
              <a:t>-قد نطلب من الطفل فعل أشياء ليست من الأهمية بمكان مثل ( هيا نلعب المكعبات الآن ) أو ( احضر لي كوباً من الماء ) ومطالبته بالطاعة لكل طلب فيه إساءة للتعامل معه وسوف تأثر عليه بشدة فيما بعد .</a:t>
            </a:r>
          </a:p>
          <a:p>
            <a:pPr>
              <a:buFontTx/>
              <a:buChar char="-"/>
            </a:pPr>
            <a:r>
              <a:rPr lang="ar-SA" b="1" dirty="0" smtClean="0">
                <a:solidFill>
                  <a:srgbClr val="9900FF"/>
                </a:solidFill>
              </a:rPr>
              <a:t>إذا أصبح الطفل مفرطاً في الطاعة فسيعتقد أن الطاعة شيء جميل وطيب ومن ثم فإنه سيطيع كل من حوله حتى الأغراب .</a:t>
            </a:r>
          </a:p>
          <a:p>
            <a:pPr>
              <a:buNone/>
            </a:pPr>
            <a:endParaRPr lang="ar-SA" dirty="0" smtClean="0">
              <a:solidFill>
                <a:srgbClr val="00B050"/>
              </a:solidFill>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358214" cy="6858000"/>
          </a:xfrm>
          <a:solidFill>
            <a:schemeClr val="bg2"/>
          </a:solidFill>
        </p:spPr>
        <p:txBody>
          <a:bodyPr>
            <a:normAutofit fontScale="70000" lnSpcReduction="20000"/>
          </a:bodyPr>
          <a:lstStyle/>
          <a:p>
            <a:pPr algn="ctr">
              <a:buNone/>
            </a:pPr>
            <a:r>
              <a:rPr lang="ar-SA" sz="4000" b="1" dirty="0" smtClean="0">
                <a:solidFill>
                  <a:srgbClr val="00B050"/>
                </a:solidFill>
              </a:rPr>
              <a:t>ثالثاً : الخوف :</a:t>
            </a:r>
          </a:p>
          <a:p>
            <a:pPr>
              <a:buNone/>
            </a:pPr>
            <a:r>
              <a:rPr lang="ar-SA" sz="3600" b="1" dirty="0" smtClean="0">
                <a:solidFill>
                  <a:schemeClr val="accent5">
                    <a:lumMod val="50000"/>
                  </a:schemeClr>
                </a:solidFill>
              </a:rPr>
              <a:t>1- ما هو الخوف وما هي الفوبيا ؟</a:t>
            </a:r>
          </a:p>
          <a:p>
            <a:pPr>
              <a:buNone/>
            </a:pPr>
            <a:r>
              <a:rPr lang="ar-SA" sz="3600" b="1" dirty="0" smtClean="0">
                <a:solidFill>
                  <a:schemeClr val="accent5">
                    <a:lumMod val="50000"/>
                  </a:schemeClr>
                </a:solidFill>
              </a:rPr>
              <a:t>2- لماذا تتطور هذه الأنواع من الخوف ؟</a:t>
            </a:r>
          </a:p>
          <a:p>
            <a:pPr>
              <a:buNone/>
            </a:pPr>
            <a:r>
              <a:rPr lang="ar-SA" sz="3600" b="1" dirty="0" smtClean="0">
                <a:solidFill>
                  <a:schemeClr val="accent5">
                    <a:lumMod val="50000"/>
                  </a:schemeClr>
                </a:solidFill>
              </a:rPr>
              <a:t>3- كيفية التعامل مع الخوف ؟</a:t>
            </a:r>
          </a:p>
          <a:p>
            <a:pPr algn="ctr">
              <a:buNone/>
            </a:pPr>
            <a:r>
              <a:rPr lang="ar-SA" sz="4000" b="1" dirty="0" smtClean="0">
                <a:solidFill>
                  <a:srgbClr val="00B050"/>
                </a:solidFill>
              </a:rPr>
              <a:t>رابعا : سلوك عدم الطاعة والاعتراض: </a:t>
            </a:r>
          </a:p>
          <a:p>
            <a:pPr>
              <a:buNone/>
            </a:pPr>
            <a:r>
              <a:rPr lang="ar-SA" sz="3600" b="1" dirty="0" smtClean="0">
                <a:solidFill>
                  <a:schemeClr val="accent5">
                    <a:lumMod val="50000"/>
                  </a:schemeClr>
                </a:solidFill>
              </a:rPr>
              <a:t>1- عدم استجابة الأطفال </a:t>
            </a:r>
          </a:p>
          <a:p>
            <a:pPr>
              <a:buNone/>
            </a:pPr>
            <a:r>
              <a:rPr lang="ar-SA" sz="3600" b="1" dirty="0" smtClean="0">
                <a:solidFill>
                  <a:schemeClr val="accent5">
                    <a:lumMod val="50000"/>
                  </a:schemeClr>
                </a:solidFill>
              </a:rPr>
              <a:t>2- متى يكون ذلك مشكلة ؟</a:t>
            </a:r>
          </a:p>
          <a:p>
            <a:pPr>
              <a:buNone/>
            </a:pPr>
            <a:r>
              <a:rPr lang="ar-SA" sz="3600" b="1" dirty="0" smtClean="0">
                <a:solidFill>
                  <a:schemeClr val="accent5">
                    <a:lumMod val="50000"/>
                  </a:schemeClr>
                </a:solidFill>
              </a:rPr>
              <a:t>3- تعليم الطاعة </a:t>
            </a:r>
          </a:p>
          <a:p>
            <a:pPr>
              <a:buNone/>
            </a:pPr>
            <a:r>
              <a:rPr lang="ar-SA" sz="3600" b="1" dirty="0" smtClean="0">
                <a:solidFill>
                  <a:schemeClr val="accent5">
                    <a:lumMod val="50000"/>
                  </a:schemeClr>
                </a:solidFill>
              </a:rPr>
              <a:t>4- الإفراط في الطاعة من جانب الطفل </a:t>
            </a:r>
          </a:p>
          <a:p>
            <a:pPr algn="ctr">
              <a:buNone/>
            </a:pPr>
            <a:r>
              <a:rPr lang="ar-SA" sz="4000" b="1" dirty="0" smtClean="0">
                <a:solidFill>
                  <a:srgbClr val="00B050"/>
                </a:solidFill>
              </a:rPr>
              <a:t>خامساً : العدوانية :</a:t>
            </a:r>
          </a:p>
          <a:p>
            <a:pPr>
              <a:buNone/>
            </a:pPr>
            <a:r>
              <a:rPr lang="ar-SA" sz="3600" b="1" dirty="0" smtClean="0">
                <a:solidFill>
                  <a:schemeClr val="accent5">
                    <a:lumMod val="50000"/>
                  </a:schemeClr>
                </a:solidFill>
              </a:rPr>
              <a:t>1-سبب عدوانية الطفل </a:t>
            </a:r>
          </a:p>
          <a:p>
            <a:pPr>
              <a:buNone/>
            </a:pPr>
            <a:r>
              <a:rPr lang="ar-SA" sz="3600" b="1" dirty="0" smtClean="0">
                <a:solidFill>
                  <a:schemeClr val="accent5">
                    <a:lumMod val="50000"/>
                  </a:schemeClr>
                </a:solidFill>
              </a:rPr>
              <a:t>2-متى تعتبر العدوانية مشكلة ؟</a:t>
            </a:r>
          </a:p>
          <a:p>
            <a:pPr>
              <a:buNone/>
            </a:pPr>
            <a:r>
              <a:rPr lang="ar-SA" sz="3600" b="1" dirty="0" smtClean="0">
                <a:solidFill>
                  <a:schemeClr val="accent5">
                    <a:lumMod val="50000"/>
                  </a:schemeClr>
                </a:solidFill>
              </a:rPr>
              <a:t>3- كيفية التعامل مع العدوانية </a:t>
            </a:r>
          </a:p>
          <a:p>
            <a:pPr>
              <a:buNone/>
            </a:pPr>
            <a:r>
              <a:rPr lang="ar-SA" sz="3600" b="1" dirty="0" smtClean="0">
                <a:solidFill>
                  <a:schemeClr val="accent5">
                    <a:lumMod val="50000"/>
                  </a:schemeClr>
                </a:solidFill>
              </a:rPr>
              <a:t>4- الرد على العدوانية </a:t>
            </a:r>
          </a:p>
          <a:p>
            <a:pPr algn="ctr">
              <a:buNone/>
            </a:pPr>
            <a:r>
              <a:rPr lang="ar-SA" sz="4000" b="1" dirty="0" smtClean="0">
                <a:solidFill>
                  <a:srgbClr val="00B050"/>
                </a:solidFill>
              </a:rPr>
              <a:t>سادساً : النشاط الزائد :</a:t>
            </a:r>
          </a:p>
          <a:p>
            <a:pPr>
              <a:buNone/>
            </a:pPr>
            <a:r>
              <a:rPr lang="ar-SA" sz="3600" b="1" dirty="0" smtClean="0">
                <a:solidFill>
                  <a:schemeClr val="accent5">
                    <a:lumMod val="50000"/>
                  </a:schemeClr>
                </a:solidFill>
              </a:rPr>
              <a:t>1-خصائص الطفل ذي النشاط الزائد </a:t>
            </a:r>
          </a:p>
          <a:p>
            <a:pPr>
              <a:buNone/>
            </a:pPr>
            <a:r>
              <a:rPr lang="ar-SA" sz="3600" b="1" dirty="0" smtClean="0">
                <a:solidFill>
                  <a:schemeClr val="accent5">
                    <a:lumMod val="50000"/>
                  </a:schemeClr>
                </a:solidFill>
              </a:rPr>
              <a:t>2- ماذا نفعل حيال النشاط الزائد ومستوياته ؟</a:t>
            </a:r>
          </a:p>
          <a:p>
            <a:pPr>
              <a:buNone/>
            </a:pPr>
            <a:endParaRPr lang="ar-SA" sz="3600" dirty="0" smtClean="0">
              <a:solidFill>
                <a:srgbClr val="00B050"/>
              </a:solidFill>
            </a:endParaRP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286776" cy="6858000"/>
          </a:xfrm>
          <a:solidFill>
            <a:schemeClr val="bg2">
              <a:lumMod val="90000"/>
            </a:schemeClr>
          </a:solidFill>
        </p:spPr>
        <p:txBody>
          <a:bodyPr>
            <a:normAutofit/>
          </a:bodyPr>
          <a:lstStyle/>
          <a:p>
            <a:pPr>
              <a:buNone/>
            </a:pPr>
            <a:endParaRPr lang="ar-SA" dirty="0" smtClean="0"/>
          </a:p>
          <a:p>
            <a:pPr>
              <a:buFontTx/>
              <a:buChar char="-"/>
            </a:pPr>
            <a:r>
              <a:rPr lang="ar-SA" sz="2800" b="1" dirty="0" smtClean="0">
                <a:solidFill>
                  <a:srgbClr val="FF0000"/>
                </a:solidFill>
              </a:rPr>
              <a:t>عند الأوامر والمطالبة بالاستجابة لكل الأوامر , هناك مفهومان مهمان جدا :</a:t>
            </a:r>
          </a:p>
          <a:p>
            <a:pPr>
              <a:buNone/>
            </a:pPr>
            <a:r>
              <a:rPr lang="ar-SA" b="1" dirty="0" smtClean="0"/>
              <a:t>أولا</a:t>
            </a:r>
            <a:r>
              <a:rPr lang="ar-SA" b="1" dirty="0" smtClean="0">
                <a:solidFill>
                  <a:srgbClr val="9900FF"/>
                </a:solidFill>
              </a:rPr>
              <a:t> : </a:t>
            </a:r>
            <a:r>
              <a:rPr lang="ar-SA" b="1" dirty="0" smtClean="0">
                <a:solidFill>
                  <a:srgbClr val="0070C0"/>
                </a:solidFill>
              </a:rPr>
              <a:t>عندما تكون الاستجابة مطلوبة ومهمة فيجب أن نعطي التعليمات والأوامر بحزم وصرامة .ويظهر ذلك من تعبير الوجه .وعندما يؤمر الطفل بالطاعة فيجب أن يشرح له أهمية ذلك ليتعلم القواعد التي تجعله يستجيب .</a:t>
            </a:r>
          </a:p>
          <a:p>
            <a:pPr>
              <a:buNone/>
            </a:pPr>
            <a:endParaRPr lang="ar-SA" b="1" dirty="0" smtClean="0"/>
          </a:p>
          <a:p>
            <a:pPr>
              <a:buNone/>
            </a:pPr>
            <a:r>
              <a:rPr lang="ar-SA" b="1" dirty="0" smtClean="0"/>
              <a:t>ثانياً </a:t>
            </a:r>
            <a:r>
              <a:rPr lang="ar-SA" b="1" dirty="0" smtClean="0">
                <a:solidFill>
                  <a:srgbClr val="0070C0"/>
                </a:solidFill>
              </a:rPr>
              <a:t>: نحن نعلم الطفل كلما كبر عدم الطاعة لكي يكون عنده المقدرة على التفرقة بين الصواب والخطأ وبين المعقول واللامعقول فعله . من الأمثلة التي تجمع بين الطاعة وعدم الطاعة : ( إذا قام بتوصيلك جارك فلا مانع , أما إذا لم تكن تعرف الشخص فيجب أن ترفض وتهرب )</a:t>
            </a:r>
          </a:p>
          <a:p>
            <a:pPr>
              <a:buNone/>
            </a:pPr>
            <a:endParaRPr lang="ar-SA" b="1" dirty="0">
              <a:solidFill>
                <a:srgbClr val="0070C0"/>
              </a:solidFill>
            </a:endParaRP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928670"/>
            <a:ext cx="8143900" cy="5929330"/>
          </a:xfrm>
          <a:solidFill>
            <a:schemeClr val="bg2">
              <a:lumMod val="90000"/>
            </a:schemeClr>
          </a:solidFill>
        </p:spPr>
        <p:txBody>
          <a:bodyPr>
            <a:normAutofit fontScale="85000" lnSpcReduction="20000"/>
          </a:bodyPr>
          <a:lstStyle/>
          <a:p>
            <a:pPr>
              <a:buNone/>
            </a:pPr>
            <a:r>
              <a:rPr lang="ar-SA" b="1" dirty="0" smtClean="0">
                <a:solidFill>
                  <a:srgbClr val="FF0000"/>
                </a:solidFill>
              </a:rPr>
              <a:t>تعريف العدوانية :</a:t>
            </a:r>
          </a:p>
          <a:p>
            <a:pPr>
              <a:buNone/>
            </a:pPr>
            <a:r>
              <a:rPr lang="ar-SA" b="1" dirty="0" smtClean="0">
                <a:solidFill>
                  <a:srgbClr val="0070C0"/>
                </a:solidFill>
              </a:rPr>
              <a:t>هي أي سلوك شاذ مؤذٍ (جسدياً أو نفسياً) للآخرين ,ويأخذ أشكالاً عديدة . </a:t>
            </a:r>
          </a:p>
          <a:p>
            <a:pPr>
              <a:buNone/>
            </a:pPr>
            <a:r>
              <a:rPr lang="ar-SA" b="1" dirty="0" smtClean="0">
                <a:solidFill>
                  <a:srgbClr val="00B050"/>
                </a:solidFill>
              </a:rPr>
              <a:t>-مظاهر العدوانية :</a:t>
            </a:r>
          </a:p>
          <a:p>
            <a:pPr>
              <a:buNone/>
            </a:pPr>
            <a:r>
              <a:rPr lang="ar-SA" b="1" dirty="0" smtClean="0">
                <a:solidFill>
                  <a:schemeClr val="accent1">
                    <a:lumMod val="75000"/>
                  </a:schemeClr>
                </a:solidFill>
              </a:rPr>
              <a:t>مظاهر العدوانية كثيرة منها أن يقوم الطفل بإلقاء وتحطيم الأشياء ,والدفع والضرب برجله الآخرين , وعد الرضا والصياح والبكاء .وهذا يؤثر على سلوك الطفل في المستقبل .</a:t>
            </a:r>
          </a:p>
          <a:p>
            <a:pPr>
              <a:buNone/>
            </a:pPr>
            <a:r>
              <a:rPr lang="ar-SA" b="1" dirty="0" smtClean="0">
                <a:solidFill>
                  <a:srgbClr val="0070C0"/>
                </a:solidFill>
              </a:rPr>
              <a:t>*يوضح الباحثين أن أكثر الأطفال طموحاً وذكاء يكونون أكثر عدوانية في الفترة 2-3 سنوات , ولكن هذا العدوان يختفي عند تطور حياة الطفل الاجتماعية وتقدمه في السن .</a:t>
            </a:r>
          </a:p>
          <a:p>
            <a:pPr>
              <a:buNone/>
            </a:pPr>
            <a:r>
              <a:rPr lang="ar-SA" b="1" dirty="0" smtClean="0">
                <a:solidFill>
                  <a:srgbClr val="9900FF"/>
                </a:solidFill>
              </a:rPr>
              <a:t>*لابد من التفرقة بين العدوانية والميل وإلى الحزم والصرامة ,فقليل من الحزم مطلوب لضبط الطباع والخصائص فنحن نريد أطفالنا أن يكونوا حازمين بدلاً من الايجابية في مواجهة الأوامر غير السليمة التي توجه له في حياته .</a:t>
            </a:r>
          </a:p>
          <a:p>
            <a:pPr>
              <a:buNone/>
            </a:pPr>
            <a:r>
              <a:rPr lang="ar-SA" b="1" dirty="0" smtClean="0">
                <a:solidFill>
                  <a:srgbClr val="0070C0"/>
                </a:solidFill>
              </a:rPr>
              <a:t> - </a:t>
            </a:r>
            <a:r>
              <a:rPr lang="ar-SA" b="1" dirty="0" err="1" smtClean="0">
                <a:solidFill>
                  <a:srgbClr val="0070C0"/>
                </a:solidFill>
              </a:rPr>
              <a:t>مالم</a:t>
            </a:r>
            <a:r>
              <a:rPr lang="ar-SA" b="1" dirty="0" smtClean="0">
                <a:solidFill>
                  <a:srgbClr val="0070C0"/>
                </a:solidFill>
              </a:rPr>
              <a:t> يبلغ الطفل سنتين لا تعتبر العدوانية مشكلة كالتي تظهر عندما يحين وقت الأكل أو النوم . </a:t>
            </a:r>
          </a:p>
          <a:p>
            <a:pPr>
              <a:buNone/>
            </a:pPr>
            <a:r>
              <a:rPr lang="ar-SA" b="1" dirty="0" smtClean="0">
                <a:solidFill>
                  <a:srgbClr val="0070C0"/>
                </a:solidFill>
              </a:rPr>
              <a:t>-</a:t>
            </a:r>
            <a:r>
              <a:rPr lang="ar-SA" b="1" dirty="0" smtClean="0"/>
              <a:t>تشير البحوث أن حوادث العدوانية تقل بمرور الزمن واكتساب الطفل للنشاطات الاجتماعية الجديدة ,كما أن أنواع العدوانية تتغير بمرور الزمن .</a:t>
            </a:r>
          </a:p>
          <a:p>
            <a:pPr>
              <a:buNone/>
            </a:pPr>
            <a:endParaRPr lang="ar-SA" dirty="0" smtClean="0"/>
          </a:p>
          <a:p>
            <a:pPr>
              <a:buNone/>
            </a:pPr>
            <a:endParaRPr lang="ar-SA" dirty="0">
              <a:solidFill>
                <a:srgbClr val="0070C0"/>
              </a:solidFill>
            </a:endParaRPr>
          </a:p>
        </p:txBody>
      </p:sp>
      <p:sp>
        <p:nvSpPr>
          <p:cNvPr id="4" name="عنوان 1"/>
          <p:cNvSpPr>
            <a:spLocks noGrp="1"/>
          </p:cNvSpPr>
          <p:nvPr>
            <p:ph type="title"/>
          </p:nvPr>
        </p:nvSpPr>
        <p:spPr>
          <a:xfrm>
            <a:off x="571472" y="214290"/>
            <a:ext cx="7143800" cy="642942"/>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chorCtr="0">
            <a:normAutofit/>
          </a:bodyPr>
          <a:lstStyle/>
          <a:p>
            <a:pPr algn="ctr"/>
            <a:r>
              <a:rPr lang="ar-SA" sz="32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خامسا: العدوانية</a:t>
            </a:r>
            <a:endParaRPr lang="ar-SA" sz="3200" spc="-150" dirty="0">
              <a:effectLst>
                <a:outerShdw blurRad="38100" dist="38100" dir="2700000" algn="tl">
                  <a:srgbClr val="000000">
                    <a:alpha val="43137"/>
                  </a:srgbClr>
                </a:outerShdw>
              </a:effectLst>
            </a:endParaRP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858280" cy="6858000"/>
          </a:xfrm>
          <a:solidFill>
            <a:schemeClr val="bg2">
              <a:lumMod val="90000"/>
            </a:schemeClr>
          </a:solidFill>
        </p:spPr>
        <p:txBody>
          <a:bodyPr>
            <a:normAutofit fontScale="85000" lnSpcReduction="20000"/>
          </a:bodyPr>
          <a:lstStyle/>
          <a:p>
            <a:pPr>
              <a:buNone/>
            </a:pPr>
            <a:r>
              <a:rPr lang="ar-SA" sz="2800" b="1" dirty="0" smtClean="0">
                <a:solidFill>
                  <a:srgbClr val="00B050"/>
                </a:solidFill>
              </a:rPr>
              <a:t>1- سبب عدوانية الأطفال :</a:t>
            </a:r>
          </a:p>
          <a:p>
            <a:pPr>
              <a:buNone/>
            </a:pPr>
            <a:r>
              <a:rPr lang="ar-SA" b="1" dirty="0" smtClean="0"/>
              <a:t> - يتعلم الطفل العدوانية عن طريق القدوة أو التقليد .</a:t>
            </a:r>
          </a:p>
          <a:p>
            <a:pPr>
              <a:buNone/>
            </a:pPr>
            <a:r>
              <a:rPr lang="ar-SA" b="1" dirty="0" smtClean="0">
                <a:solidFill>
                  <a:srgbClr val="9900FF"/>
                </a:solidFill>
              </a:rPr>
              <a:t>*أكدت الأبحاث أن الأطفال تتأثر وتقلد ما يحدث في التلفزيون  حتى أبطال الكارتون .</a:t>
            </a:r>
          </a:p>
          <a:p>
            <a:pPr>
              <a:buNone/>
            </a:pPr>
            <a:r>
              <a:rPr lang="ar-SA" b="1" dirty="0" smtClean="0">
                <a:solidFill>
                  <a:srgbClr val="9900FF"/>
                </a:solidFill>
              </a:rPr>
              <a:t>*يجب عدم تعريض الأطفال لأحداث عنيفة وتقليل وقت مشاهدة التلفزيون والتحكم فيما يشاهدونه وعدم الدخول في جدال أمام الأطفال .</a:t>
            </a:r>
          </a:p>
          <a:p>
            <a:pPr>
              <a:buNone/>
            </a:pPr>
            <a:r>
              <a:rPr lang="ar-SA" b="1" dirty="0" smtClean="0"/>
              <a:t> - بعض الأسر تميل إلى الموافقة والتأييد لعدوانية الأطفال ,مثل التدليل الزائد وعدم التعامل بالحزم والصرامة مع السلوك غير السليم .</a:t>
            </a:r>
          </a:p>
          <a:p>
            <a:pPr>
              <a:buNone/>
            </a:pPr>
            <a:r>
              <a:rPr lang="ar-SA" b="1" dirty="0" smtClean="0"/>
              <a:t> - الإسراف في استخدام الرفض والعقاب قد يزيد من عدوانية الطفل , الآباء يمثلون قدوة أساسية فعند قيامهم بأي شيء يعتبر هذا تصريحاً للطفل بفعله وغالباً ما يقومون </a:t>
            </a:r>
            <a:r>
              <a:rPr lang="ar-SA" b="1" dirty="0" err="1" smtClean="0"/>
              <a:t>به</a:t>
            </a:r>
            <a:r>
              <a:rPr lang="ar-SA" b="1" dirty="0" smtClean="0"/>
              <a:t> .</a:t>
            </a:r>
          </a:p>
          <a:p>
            <a:pPr>
              <a:buNone/>
            </a:pPr>
            <a:r>
              <a:rPr lang="ar-SA" b="1" dirty="0" smtClean="0"/>
              <a:t>- بعض الأسر لا يجنبون مشاعرهم وانفعالاتهم عن أطفالهم ,فالطفل يعتقد أنه أخطأ في عمل شيء بسبب هموم أبيه ولا يدري ما السبب ,ويشعره بالحزن والإحباط ثم يتحول ذلك للعدوانية ,</a:t>
            </a:r>
          </a:p>
          <a:p>
            <a:pPr>
              <a:buNone/>
            </a:pPr>
            <a:r>
              <a:rPr lang="ar-SA" b="1" dirty="0" smtClean="0"/>
              <a:t>- عدم الثناء على الطفل على الأشياء الجيدة التي يقوم </a:t>
            </a:r>
            <a:r>
              <a:rPr lang="ar-SA" b="1" dirty="0" err="1" smtClean="0"/>
              <a:t>بها</a:t>
            </a:r>
            <a:r>
              <a:rPr lang="ar-SA" b="1" dirty="0" smtClean="0"/>
              <a:t> الطفل ويكون الآباء فقط مهتمين بالجزء الخاص بالعقاب فقط ,فإن الطفل يحفظ مثل هذا السلوك في الحقيقة .</a:t>
            </a:r>
            <a:r>
              <a:rPr lang="ar-SA" b="1" dirty="0" smtClean="0">
                <a:solidFill>
                  <a:srgbClr val="00B050"/>
                </a:solidFill>
              </a:rPr>
              <a:t>إن الطفل يقوم بالصياح أو الاعتراض ليحصل على اهتمام والديه أو يمنعهم من الصياح والرفض له ,ومن هذا المنطلق نجد أن العقاب من أكثر الأسباب الواضحة لعدوانية الطفل . </a:t>
            </a:r>
          </a:p>
          <a:p>
            <a:pPr>
              <a:buNone/>
            </a:pPr>
            <a:endParaRPr lang="ar-SA" b="1" dirty="0"/>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929718" cy="6858000"/>
          </a:xfrm>
          <a:solidFill>
            <a:schemeClr val="bg2">
              <a:lumMod val="90000"/>
            </a:schemeClr>
          </a:solidFill>
        </p:spPr>
        <p:txBody>
          <a:bodyPr>
            <a:normAutofit fontScale="92500" lnSpcReduction="20000"/>
          </a:bodyPr>
          <a:lstStyle/>
          <a:p>
            <a:pPr>
              <a:buNone/>
            </a:pPr>
            <a:r>
              <a:rPr lang="ar-SA" dirty="0" smtClean="0">
                <a:solidFill>
                  <a:srgbClr val="C00000"/>
                </a:solidFill>
              </a:rPr>
              <a:t> </a:t>
            </a:r>
            <a:r>
              <a:rPr lang="ar-SA" b="1" dirty="0" smtClean="0">
                <a:solidFill>
                  <a:srgbClr val="C00000"/>
                </a:solidFill>
              </a:rPr>
              <a:t>* خصائص الأسر التي تتعامل مع الغضب بنجاح :</a:t>
            </a:r>
          </a:p>
          <a:p>
            <a:pPr>
              <a:buNone/>
            </a:pPr>
            <a:r>
              <a:rPr lang="ar-SA" b="1" dirty="0" smtClean="0">
                <a:solidFill>
                  <a:srgbClr val="0070C0"/>
                </a:solidFill>
              </a:rPr>
              <a:t>1- إنهم ينذرون أطفالهم قبل استخدام العقاب .</a:t>
            </a:r>
          </a:p>
          <a:p>
            <a:pPr>
              <a:buNone/>
            </a:pPr>
            <a:r>
              <a:rPr lang="ar-SA" b="1" dirty="0" smtClean="0">
                <a:solidFill>
                  <a:srgbClr val="0070C0"/>
                </a:solidFill>
              </a:rPr>
              <a:t>2- أنهم شديدو الحرص على إبعاد همومهم وانفعالاتهم عن الطفل ,لذلك الطفل لا يعاقب إلا إذا فعل شيئاً يستحق ذلك .</a:t>
            </a:r>
          </a:p>
          <a:p>
            <a:pPr>
              <a:buNone/>
            </a:pPr>
            <a:r>
              <a:rPr lang="ar-SA" b="1" dirty="0" smtClean="0">
                <a:solidFill>
                  <a:srgbClr val="0070C0"/>
                </a:solidFill>
              </a:rPr>
              <a:t>3- أنهم يفضلون التوضيح والمناقشة بدلاً من العقاب ,إلا إذا تأكدوا من عدم جدوى التوضيح .</a:t>
            </a:r>
          </a:p>
          <a:p>
            <a:pPr>
              <a:buNone/>
            </a:pPr>
            <a:r>
              <a:rPr lang="ar-SA" b="1" dirty="0" smtClean="0">
                <a:solidFill>
                  <a:srgbClr val="0070C0"/>
                </a:solidFill>
              </a:rPr>
              <a:t>4- عدم السماح لعدوانية الطفل أن تؤدي إلى أن يحصل على ما يريده .</a:t>
            </a:r>
          </a:p>
          <a:p>
            <a:pPr>
              <a:buNone/>
            </a:pPr>
            <a:r>
              <a:rPr lang="ar-SA" b="1" dirty="0" smtClean="0">
                <a:solidFill>
                  <a:srgbClr val="0070C0"/>
                </a:solidFill>
              </a:rPr>
              <a:t>5- أن يعلموا الطفل الطرق الصحيحة السليمة للعدوانية (المشاركة , الطلبات , التعاون ,ومساعدة الآخرين )</a:t>
            </a:r>
          </a:p>
          <a:p>
            <a:pPr>
              <a:buNone/>
            </a:pPr>
            <a:r>
              <a:rPr lang="ar-SA" sz="2800" b="1" dirty="0" smtClean="0">
                <a:solidFill>
                  <a:srgbClr val="00B050"/>
                </a:solidFill>
              </a:rPr>
              <a:t>2- متى تعتبر العدوانية مشكلة ؟:</a:t>
            </a:r>
          </a:p>
          <a:p>
            <a:pPr>
              <a:buNone/>
            </a:pPr>
            <a:r>
              <a:rPr lang="ar-SA" sz="2800" b="1" dirty="0" smtClean="0">
                <a:solidFill>
                  <a:schemeClr val="tx1">
                    <a:lumMod val="75000"/>
                    <a:lumOff val="25000"/>
                  </a:schemeClr>
                </a:solidFill>
              </a:rPr>
              <a:t>إذا زادت العدوانية وزاد معها الطرق التي يسيطر </a:t>
            </a:r>
            <a:r>
              <a:rPr lang="ar-SA" sz="2800" b="1" dirty="0" err="1" smtClean="0">
                <a:solidFill>
                  <a:schemeClr val="tx1">
                    <a:lumMod val="75000"/>
                    <a:lumOff val="25000"/>
                  </a:schemeClr>
                </a:solidFill>
              </a:rPr>
              <a:t>بها</a:t>
            </a:r>
            <a:r>
              <a:rPr lang="ar-SA" sz="2800" b="1" dirty="0" smtClean="0">
                <a:solidFill>
                  <a:schemeClr val="tx1">
                    <a:lumMod val="75000"/>
                    <a:lumOff val="25000"/>
                  </a:schemeClr>
                </a:solidFill>
              </a:rPr>
              <a:t> الطفل ليحصل على ما يريده فهنا تكون مشكلة , ويكون مصحوباً بصعوبات أخرى ,فيكون الطفل غير محبوباً من أصدقائه ,ويشعر بالحزن فيقوم بتحطيم الأشياء وإيذاء الآخرين ونادراً ما يشاركهم أو يتعاون معهم ,وتبدأ هذه المشكلة في المدرسة.</a:t>
            </a:r>
          </a:p>
          <a:p>
            <a:pPr>
              <a:buNone/>
            </a:pPr>
            <a:r>
              <a:rPr lang="ar-SA" sz="2800" b="1" dirty="0" smtClean="0">
                <a:solidFill>
                  <a:srgbClr val="9900FF"/>
                </a:solidFill>
              </a:rPr>
              <a:t>* هناك اختبار بسيط يمكن أن جربه وهو مدى استجابة الطفل للأوامر الصارمة .فإذا كان طفلك يستجيب بنسبة من 60%-80% فإن فرصة تخلصه من العدوانية كبيرة .</a:t>
            </a:r>
          </a:p>
          <a:p>
            <a:pPr>
              <a:buNone/>
            </a:pPr>
            <a:endParaRPr lang="ar-SA" sz="2800" b="1" dirty="0" smtClean="0">
              <a:solidFill>
                <a:srgbClr val="00B050"/>
              </a:solidFill>
            </a:endParaRPr>
          </a:p>
          <a:p>
            <a:pPr>
              <a:buNone/>
            </a:pPr>
            <a:endParaRPr lang="ar-SA" b="1" dirty="0" smtClean="0">
              <a:solidFill>
                <a:srgbClr val="0070C0"/>
              </a:solidFill>
            </a:endParaRPr>
          </a:p>
          <a:p>
            <a:pPr>
              <a:buNone/>
            </a:pPr>
            <a:endParaRPr lang="ar-SA" dirty="0">
              <a:solidFill>
                <a:srgbClr val="C00000"/>
              </a:solidFill>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bg2"/>
          </a:solidFill>
        </p:spPr>
        <p:txBody>
          <a:bodyPr>
            <a:normAutofit fontScale="92500" lnSpcReduction="10000"/>
          </a:bodyPr>
          <a:lstStyle/>
          <a:p>
            <a:pPr>
              <a:buNone/>
            </a:pPr>
            <a:r>
              <a:rPr lang="ar-SA" sz="3100" dirty="0" smtClean="0">
                <a:solidFill>
                  <a:srgbClr val="00B050"/>
                </a:solidFill>
              </a:rPr>
              <a:t>3</a:t>
            </a:r>
            <a:r>
              <a:rPr lang="ar-SA" sz="3100" b="1" dirty="0" smtClean="0">
                <a:solidFill>
                  <a:srgbClr val="00B050"/>
                </a:solidFill>
              </a:rPr>
              <a:t>- كيفية التعامل مع العدوانية :</a:t>
            </a:r>
          </a:p>
          <a:p>
            <a:pPr>
              <a:buNone/>
            </a:pPr>
            <a:r>
              <a:rPr lang="ar-SA" b="1" dirty="0" smtClean="0">
                <a:solidFill>
                  <a:srgbClr val="C00000"/>
                </a:solidFill>
              </a:rPr>
              <a:t>هناك طرق ايجابية كثيرة يمكن أن نتبعها بغرض تقليل العدوانية ثم تعليم الطرق البديلة :</a:t>
            </a:r>
          </a:p>
          <a:p>
            <a:pPr>
              <a:buNone/>
            </a:pPr>
            <a:r>
              <a:rPr lang="ar-SA" b="1" dirty="0" smtClean="0">
                <a:solidFill>
                  <a:schemeClr val="tx1">
                    <a:lumMod val="95000"/>
                    <a:lumOff val="5000"/>
                  </a:schemeClr>
                </a:solidFill>
              </a:rPr>
              <a:t>1-نحن متأكدون من أن العدوانية لا تخدم الطفل للحصول على ما يريده فمعظم العدوانية عند الأطفال تكون ظاهرية ,فالطفل قد يريد لعبة ولا يريد أن يفعل شيئاً يجب عليه القيام </a:t>
            </a:r>
            <a:r>
              <a:rPr lang="ar-SA" b="1" dirty="0" err="1" smtClean="0">
                <a:solidFill>
                  <a:schemeClr val="tx1">
                    <a:lumMod val="95000"/>
                    <a:lumOff val="5000"/>
                  </a:schemeClr>
                </a:solidFill>
              </a:rPr>
              <a:t>به</a:t>
            </a:r>
            <a:r>
              <a:rPr lang="ar-SA" b="1" dirty="0" smtClean="0">
                <a:solidFill>
                  <a:schemeClr val="tx1">
                    <a:lumMod val="95000"/>
                    <a:lumOff val="5000"/>
                  </a:schemeClr>
                </a:solidFill>
              </a:rPr>
              <a:t> كالنوم أو النظافة ,فيعبر عن ذلك بالعدوانية وعندما يبدأ ذلك يجب أن لا نعطيه اللعبة التي يريدها .</a:t>
            </a:r>
          </a:p>
          <a:p>
            <a:pPr>
              <a:buNone/>
            </a:pPr>
            <a:r>
              <a:rPr lang="ar-SA" b="1" dirty="0" smtClean="0">
                <a:solidFill>
                  <a:schemeClr val="tx1">
                    <a:lumMod val="95000"/>
                    <a:lumOff val="5000"/>
                  </a:schemeClr>
                </a:solidFill>
              </a:rPr>
              <a:t>2- التحذير قبل الأقدام على العقاب .وهذا النوع من التحذير شائع وإذا اتبعته يكون له تأثير على الطفل .فالطفل يجب عليه أن يتوقف عما يفعله ويتبع التعليمات قبل الرقم ثلاثة .</a:t>
            </a:r>
          </a:p>
          <a:p>
            <a:pPr>
              <a:buNone/>
            </a:pPr>
            <a:r>
              <a:rPr lang="ar-SA" b="1" dirty="0" smtClean="0">
                <a:solidFill>
                  <a:schemeClr val="tx1">
                    <a:lumMod val="95000"/>
                    <a:lumOff val="5000"/>
                  </a:schemeClr>
                </a:solidFill>
              </a:rPr>
              <a:t>3- يجب الحرص على الثناء عندما يتحسن سلوك الطفل ونبحث عن الأشياء التي تجعلنا نثني عليه .</a:t>
            </a:r>
          </a:p>
          <a:p>
            <a:pPr>
              <a:buNone/>
            </a:pPr>
            <a:r>
              <a:rPr lang="ar-SA" b="1" dirty="0" smtClean="0">
                <a:solidFill>
                  <a:schemeClr val="tx1">
                    <a:lumMod val="95000"/>
                    <a:lumOff val="5000"/>
                  </a:schemeClr>
                </a:solidFill>
              </a:rPr>
              <a:t>4- يجب تعليم الطفل الطرق السليمة للحصول على ما يريده فنعلمه كيف يستأذن صديقه للعب بلعبته .ونعلمه مدى أهمية المساعدة والتعاون وإدخال السرور على الآخرين . </a:t>
            </a:r>
          </a:p>
          <a:p>
            <a:pPr>
              <a:buNone/>
            </a:pPr>
            <a:r>
              <a:rPr lang="ar-SA" b="1" dirty="0" smtClean="0">
                <a:solidFill>
                  <a:schemeClr val="tx1">
                    <a:lumMod val="95000"/>
                    <a:lumOff val="5000"/>
                  </a:schemeClr>
                </a:solidFill>
              </a:rPr>
              <a:t>5-لا تدخل مع الطفل في جدال حاد , إلا إذا كنت متأكداً من أنك الفائز في النهاية .</a:t>
            </a: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0" y="0"/>
            <a:ext cx="8929718" cy="6858000"/>
          </a:xfrm>
          <a:solidFill>
            <a:schemeClr val="bg2"/>
          </a:solidFill>
        </p:spPr>
        <p:txBody>
          <a:bodyPr>
            <a:normAutofit/>
          </a:bodyPr>
          <a:lstStyle/>
          <a:p>
            <a:pPr>
              <a:buNone/>
            </a:pPr>
            <a:r>
              <a:rPr lang="ar-SA" b="1" dirty="0" smtClean="0">
                <a:solidFill>
                  <a:schemeClr val="tx1">
                    <a:lumMod val="95000"/>
                    <a:lumOff val="5000"/>
                  </a:schemeClr>
                </a:solidFill>
              </a:rPr>
              <a:t>6-يجب أن يكون هناك ثمن العدوانية ,هناك أشياء هامة نذكرها حول موضوع التوبيخ والعقاب :</a:t>
            </a:r>
          </a:p>
          <a:p>
            <a:pPr>
              <a:buNone/>
            </a:pPr>
            <a:r>
              <a:rPr lang="ar-SA" b="1" dirty="0" smtClean="0">
                <a:solidFill>
                  <a:srgbClr val="9900FF"/>
                </a:solidFill>
              </a:rPr>
              <a:t>أولا : لا تطرق عشرة أبواب مرة واحدة ,فإذا كنت تحاول التعامل مع العدوانية لا تبدأ بنظام جديد للنوم .</a:t>
            </a:r>
          </a:p>
          <a:p>
            <a:pPr>
              <a:buNone/>
            </a:pPr>
            <a:r>
              <a:rPr lang="ar-SA" b="1" dirty="0" smtClean="0">
                <a:solidFill>
                  <a:srgbClr val="9900FF"/>
                </a:solidFill>
              </a:rPr>
              <a:t>ثانياً :كل منا له همومه ومشاكله ولكن لا ينبغي أن نعامل الطفل على أساس ذلك  .</a:t>
            </a:r>
          </a:p>
          <a:p>
            <a:pPr>
              <a:buNone/>
            </a:pPr>
            <a:r>
              <a:rPr lang="ar-SA" b="1" dirty="0" smtClean="0">
                <a:solidFill>
                  <a:srgbClr val="9900FF"/>
                </a:solidFill>
              </a:rPr>
              <a:t>ثالثاً : إذا استخدمنا العقاب فيجب أن يكون ذلك مؤثراً.فلا فائدة من أن نغلق التلفزيون أمام الطفل إذا لم يكن الطفل يشاهده .كما يجب أن نعلمه أن العدوانية قد تؤدي إلى أشياء سيئة بألا نأخذه إلى الحديقة ولا نجعله يلعب مع الأطفال الآخرين .</a:t>
            </a:r>
          </a:p>
          <a:p>
            <a:pPr>
              <a:buNone/>
            </a:pPr>
            <a:r>
              <a:rPr lang="ar-SA" b="1" dirty="0" smtClean="0">
                <a:solidFill>
                  <a:srgbClr val="00B050"/>
                </a:solidFill>
              </a:rPr>
              <a:t>* إذا كانت العدوانية خطيرة ومتكررة أو مصحوبة بمشاكل عديدة فالأفضل البحث عن متخصص ليضع الخطوات الرئيسية للتعامل مع هذا الطفل وهذا ليس معناه أن الطفل يعاني من مرض نفسي خطير ,ولكن هذا من قبيل المعرفة للطرق السليمة .</a:t>
            </a:r>
          </a:p>
          <a:p>
            <a:pPr>
              <a:buNone/>
            </a:pPr>
            <a:endParaRPr lang="ar-SA" dirty="0" smtClean="0">
              <a:solidFill>
                <a:srgbClr val="00B050"/>
              </a:solidFill>
            </a:endParaRPr>
          </a:p>
          <a:p>
            <a:pPr>
              <a:buNone/>
            </a:pPr>
            <a:endParaRPr lang="ar-SA" dirty="0"/>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bg2"/>
          </a:solidFill>
        </p:spPr>
        <p:txBody>
          <a:bodyPr>
            <a:normAutofit fontScale="92500" lnSpcReduction="20000"/>
          </a:bodyPr>
          <a:lstStyle/>
          <a:p>
            <a:pPr>
              <a:buNone/>
            </a:pPr>
            <a:r>
              <a:rPr lang="ar-SA" dirty="0" smtClean="0">
                <a:solidFill>
                  <a:srgbClr val="00B050"/>
                </a:solidFill>
              </a:rPr>
              <a:t>4</a:t>
            </a:r>
            <a:r>
              <a:rPr lang="ar-SA" b="1" dirty="0" smtClean="0">
                <a:solidFill>
                  <a:srgbClr val="00B050"/>
                </a:solidFill>
              </a:rPr>
              <a:t>- الرد على العدوانية : </a:t>
            </a:r>
          </a:p>
          <a:p>
            <a:pPr>
              <a:buNone/>
            </a:pPr>
            <a:r>
              <a:rPr lang="ar-SA" b="1" dirty="0" smtClean="0">
                <a:solidFill>
                  <a:srgbClr val="FF0000"/>
                </a:solidFill>
              </a:rPr>
              <a:t>يصبح الآباء في حيرة شديدة فيما سيقولونه لطفلهم عندما يعرض للأذى من طفل أخر هل يجب أن يرد له الضرب ؟</a:t>
            </a:r>
          </a:p>
          <a:p>
            <a:pPr>
              <a:buNone/>
            </a:pPr>
            <a:r>
              <a:rPr lang="ar-SA" b="1" dirty="0" smtClean="0">
                <a:solidFill>
                  <a:srgbClr val="9900FF"/>
                </a:solidFill>
              </a:rPr>
              <a:t>الخطوة الأولى : </a:t>
            </a:r>
            <a:r>
              <a:rPr lang="ar-SA" b="1" dirty="0" smtClean="0">
                <a:solidFill>
                  <a:schemeClr val="tx1">
                    <a:lumMod val="95000"/>
                    <a:lumOff val="5000"/>
                  </a:schemeClr>
                </a:solidFill>
              </a:rPr>
              <a:t>أن نتأكد من أن الطفل الآخر قد توقف ,فلا يجب أن نسمح بأن يتعرض طفلنا للأذى , فقد يصيبه ذلك بمتاعب نفسيه كالخوف والعزلة , هناك طرق عديدة لإيقاف عدوانية الطفل ,يمكن أن نقول لطفلنا أن يرد له الضرب أو نطلب من المدرس مراقبة الأمر ,أو توبيخ الطفل العدواني , وإخبار والديه بذلك ونطلب مساعدتهم.</a:t>
            </a:r>
          </a:p>
          <a:p>
            <a:pPr>
              <a:buNone/>
            </a:pPr>
            <a:r>
              <a:rPr lang="ar-SA" b="1" dirty="0" smtClean="0">
                <a:solidFill>
                  <a:srgbClr val="00B050"/>
                </a:solidFill>
              </a:rPr>
              <a:t> </a:t>
            </a:r>
            <a:r>
              <a:rPr lang="ar-SA" b="1" dirty="0" smtClean="0">
                <a:solidFill>
                  <a:srgbClr val="C00000"/>
                </a:solidFill>
              </a:rPr>
              <a:t>*كثير من الأطفال يشعرون بالخجل وصعوبة الدفاع أو رد الضرب ,أو تنفيذ تعليمات والديهم بضرب الطفل العدواني فيضربه مره أخرى أكثر شدة  مما يؤدي إلى إحباط الطفل .</a:t>
            </a:r>
          </a:p>
          <a:p>
            <a:pPr>
              <a:buNone/>
            </a:pPr>
            <a:r>
              <a:rPr lang="ar-SA" b="1" dirty="0" smtClean="0">
                <a:solidFill>
                  <a:srgbClr val="C00000"/>
                </a:solidFill>
              </a:rPr>
              <a:t> * قد تكون النتائج أسوأ عندما نطلب من الطفل رد الأذى إذا كان خجولاً أو جسمه ليس أكبر من بقية زملائه</a:t>
            </a:r>
            <a:r>
              <a:rPr lang="ar-SA" b="1" dirty="0" smtClean="0">
                <a:solidFill>
                  <a:srgbClr val="00B050"/>
                </a:solidFill>
              </a:rPr>
              <a:t> </a:t>
            </a:r>
            <a:r>
              <a:rPr lang="ar-SA" b="1" dirty="0" smtClean="0">
                <a:solidFill>
                  <a:srgbClr val="9900FF"/>
                </a:solidFill>
              </a:rPr>
              <a:t>(الحل الوحيد هنا</a:t>
            </a:r>
            <a:r>
              <a:rPr lang="ar-SA" b="1" dirty="0" smtClean="0">
                <a:solidFill>
                  <a:srgbClr val="00B050"/>
                </a:solidFill>
              </a:rPr>
              <a:t> :</a:t>
            </a:r>
            <a:r>
              <a:rPr lang="ar-SA" b="1" dirty="0" smtClean="0">
                <a:solidFill>
                  <a:srgbClr val="0070C0"/>
                </a:solidFill>
              </a:rPr>
              <a:t>أن نطلب من المعلم أو آباء الطفل الآخر بالتدخل والتعامل مع الطفل نفسه ,أو إلحاقه بإحدى دور تعليم الدفاع عن النفس )</a:t>
            </a:r>
          </a:p>
          <a:p>
            <a:pPr>
              <a:buNone/>
            </a:pPr>
            <a:r>
              <a:rPr lang="ar-SA" b="1" dirty="0" smtClean="0">
                <a:solidFill>
                  <a:srgbClr val="FF0000"/>
                </a:solidFill>
              </a:rPr>
              <a:t> * بالنسبة للطفل القوي جسدياً هل نطلب منه رد الأذى أم لا ؟ </a:t>
            </a:r>
          </a:p>
          <a:p>
            <a:pPr>
              <a:buNone/>
            </a:pPr>
            <a:r>
              <a:rPr lang="ar-SA" b="1" dirty="0" smtClean="0">
                <a:solidFill>
                  <a:schemeClr val="tx1">
                    <a:lumMod val="95000"/>
                    <a:lumOff val="5000"/>
                  </a:schemeClr>
                </a:solidFill>
              </a:rPr>
              <a:t>يجب تعليم الطفل متى يتشاجر ومتى لا يتشاجر ,لابد أن يحكم الشجار بواسطة الآباء ولابد أن يتأكدوا من سلامة موقف طفلهم والتأكيد عليه في ذلك .</a:t>
            </a:r>
          </a:p>
          <a:p>
            <a:pPr>
              <a:buNone/>
            </a:pPr>
            <a:endParaRPr lang="ar-SA" dirty="0" smtClean="0">
              <a:solidFill>
                <a:srgbClr val="0070C0"/>
              </a:solidFill>
            </a:endParaRPr>
          </a:p>
          <a:p>
            <a:pPr>
              <a:buNone/>
            </a:pPr>
            <a:endParaRPr lang="ar-SA" dirty="0">
              <a:solidFill>
                <a:srgbClr val="0070C0"/>
              </a:solidFill>
            </a:endParaRP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071546"/>
            <a:ext cx="8501090" cy="5786454"/>
          </a:xfrm>
          <a:solidFill>
            <a:schemeClr val="bg2"/>
          </a:solidFill>
        </p:spPr>
        <p:txBody>
          <a:bodyPr>
            <a:normAutofit fontScale="85000" lnSpcReduction="10000"/>
          </a:bodyPr>
          <a:lstStyle/>
          <a:p>
            <a:pPr>
              <a:buNone/>
            </a:pPr>
            <a:r>
              <a:rPr lang="ar-SA" dirty="0" smtClean="0">
                <a:solidFill>
                  <a:schemeClr val="accent6">
                    <a:lumMod val="50000"/>
                  </a:schemeClr>
                </a:solidFill>
              </a:rPr>
              <a:t> </a:t>
            </a:r>
            <a:r>
              <a:rPr lang="ar-SA" b="1" dirty="0" smtClean="0">
                <a:solidFill>
                  <a:schemeClr val="accent6">
                    <a:lumMod val="50000"/>
                  </a:schemeClr>
                </a:solidFill>
              </a:rPr>
              <a:t>-يعتبر موضوع النشاط الزائد من أعظم الشكاوى بين الوالدين .</a:t>
            </a:r>
          </a:p>
          <a:p>
            <a:pPr>
              <a:buFontTx/>
              <a:buChar char="-"/>
            </a:pPr>
            <a:r>
              <a:rPr lang="ar-SA" b="1" dirty="0" smtClean="0">
                <a:solidFill>
                  <a:srgbClr val="002060"/>
                </a:solidFill>
              </a:rPr>
              <a:t>الطفل ذو النشاط الزائد لا يمثل مشكلة حقيقة فهو قد يقوم بذلك لاختبار مدى صبر أمه ,والآباء كثيراً ما يستخدمون لفظ النشاط الزائد ببساطة لكي يصفوا مستوى النشاط لأطفالهم ,وهم عادة ما يستخدمون هذا المصطلح عندما يكون أطفالهم ذوي نشاط ملحوظ عن باقي الأطفال ,والطفل يعجب بنفسه إذا كان كذلك لأن هذا يجعل أبويه مهتمين </a:t>
            </a:r>
            <a:r>
              <a:rPr lang="ar-SA" b="1" dirty="0" err="1" smtClean="0">
                <a:solidFill>
                  <a:srgbClr val="002060"/>
                </a:solidFill>
              </a:rPr>
              <a:t>به</a:t>
            </a:r>
            <a:r>
              <a:rPr lang="ar-SA" b="1" dirty="0" smtClean="0">
                <a:solidFill>
                  <a:srgbClr val="002060"/>
                </a:solidFill>
              </a:rPr>
              <a:t> بدرجة كبيرة .</a:t>
            </a:r>
          </a:p>
          <a:p>
            <a:pPr>
              <a:buFontTx/>
              <a:buChar char="-"/>
            </a:pPr>
            <a:r>
              <a:rPr lang="ar-SA" sz="2800" b="1" dirty="0" smtClean="0">
                <a:solidFill>
                  <a:srgbClr val="00B050"/>
                </a:solidFill>
              </a:rPr>
              <a:t>1- خصائص الطفل ذي النشاط الزائد :</a:t>
            </a:r>
          </a:p>
          <a:p>
            <a:pPr>
              <a:buFontTx/>
              <a:buChar char="-"/>
            </a:pPr>
            <a:r>
              <a:rPr lang="ar-SA" b="1" dirty="0" smtClean="0">
                <a:solidFill>
                  <a:srgbClr val="FF0000"/>
                </a:solidFill>
              </a:rPr>
              <a:t>أولا:</a:t>
            </a:r>
            <a:r>
              <a:rPr lang="ar-SA" b="1" dirty="0" smtClean="0">
                <a:solidFill>
                  <a:srgbClr val="C00000"/>
                </a:solidFill>
              </a:rPr>
              <a:t> </a:t>
            </a:r>
            <a:r>
              <a:rPr lang="ar-SA" b="1" dirty="0" smtClean="0">
                <a:solidFill>
                  <a:srgbClr val="0070C0"/>
                </a:solidFill>
              </a:rPr>
              <a:t>تنحصر مشاكل الطفل في ثلاث جهات: الاندفاع ,ضعف الانتباه </a:t>
            </a:r>
            <a:r>
              <a:rPr lang="ar-SA" b="1" dirty="0" err="1" smtClean="0">
                <a:solidFill>
                  <a:srgbClr val="0070C0"/>
                </a:solidFill>
              </a:rPr>
              <a:t>و</a:t>
            </a:r>
            <a:r>
              <a:rPr lang="ar-SA" b="1" dirty="0" smtClean="0">
                <a:solidFill>
                  <a:srgbClr val="0070C0"/>
                </a:solidFill>
              </a:rPr>
              <a:t> التركيز , عشوائية الانطلاق .</a:t>
            </a:r>
          </a:p>
          <a:p>
            <a:pPr>
              <a:buFontTx/>
              <a:buChar char="-"/>
            </a:pPr>
            <a:r>
              <a:rPr lang="ar-SA" b="1" dirty="0" smtClean="0">
                <a:solidFill>
                  <a:srgbClr val="FF0000"/>
                </a:solidFill>
              </a:rPr>
              <a:t>ثانياً:</a:t>
            </a:r>
            <a:r>
              <a:rPr lang="ar-SA" b="1" dirty="0" smtClean="0">
                <a:solidFill>
                  <a:srgbClr val="C00000"/>
                </a:solidFill>
              </a:rPr>
              <a:t> </a:t>
            </a:r>
            <a:r>
              <a:rPr lang="ar-SA" b="1" dirty="0" smtClean="0">
                <a:solidFill>
                  <a:srgbClr val="0070C0"/>
                </a:solidFill>
              </a:rPr>
              <a:t>لديه مشاكل ملحة تتعلق بالنقاط الثلاث السابقة.</a:t>
            </a:r>
          </a:p>
          <a:p>
            <a:pPr>
              <a:buFontTx/>
              <a:buChar char="-"/>
            </a:pPr>
            <a:r>
              <a:rPr lang="ar-SA" b="1" dirty="0" smtClean="0">
                <a:solidFill>
                  <a:srgbClr val="FF0000"/>
                </a:solidFill>
              </a:rPr>
              <a:t>ثالثاً :</a:t>
            </a:r>
            <a:r>
              <a:rPr lang="ar-SA" b="1" dirty="0" smtClean="0">
                <a:solidFill>
                  <a:srgbClr val="C00000"/>
                </a:solidFill>
              </a:rPr>
              <a:t> </a:t>
            </a:r>
            <a:r>
              <a:rPr lang="ar-SA" b="1" dirty="0" smtClean="0">
                <a:solidFill>
                  <a:srgbClr val="0070C0"/>
                </a:solidFill>
              </a:rPr>
              <a:t>أن هذا يعني أن هذه الصعوبات التي تواجهه تزيد المواقف سوءاً عندما يطلب منه السيطرة على النفس في المرحلة الأولى من التعليم ,مثل خلال الوقت الذي يسوده الهدوء عندما تحاول قراءة قصة  .</a:t>
            </a:r>
          </a:p>
          <a:p>
            <a:pPr>
              <a:buFontTx/>
              <a:buChar char="-"/>
            </a:pPr>
            <a:r>
              <a:rPr lang="ar-SA" b="1" dirty="0" smtClean="0">
                <a:solidFill>
                  <a:srgbClr val="FF0000"/>
                </a:solidFill>
              </a:rPr>
              <a:t>رابعاً :</a:t>
            </a:r>
            <a:r>
              <a:rPr lang="ar-SA" b="1" dirty="0" smtClean="0">
                <a:solidFill>
                  <a:srgbClr val="0070C0"/>
                </a:solidFill>
              </a:rPr>
              <a:t>لكي تعتبر هذا نشاطاً زائداً لابد أن تستمر هذه الأمور معه لفترة ستة أشهر على الأقل </a:t>
            </a:r>
            <a:r>
              <a:rPr lang="ar-SA" dirty="0" smtClean="0">
                <a:solidFill>
                  <a:srgbClr val="0070C0"/>
                </a:solidFill>
              </a:rPr>
              <a:t>.</a:t>
            </a:r>
            <a:endParaRPr lang="ar-SA" dirty="0">
              <a:solidFill>
                <a:srgbClr val="0070C0"/>
              </a:solidFill>
            </a:endParaRPr>
          </a:p>
        </p:txBody>
      </p:sp>
      <p:sp>
        <p:nvSpPr>
          <p:cNvPr id="4" name="عنوان 1"/>
          <p:cNvSpPr>
            <a:spLocks noGrp="1"/>
          </p:cNvSpPr>
          <p:nvPr>
            <p:ph type="title"/>
          </p:nvPr>
        </p:nvSpPr>
        <p:spPr>
          <a:xfrm>
            <a:off x="714348" y="214290"/>
            <a:ext cx="7239000" cy="714380"/>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chorCtr="0">
            <a:normAutofit/>
          </a:bodyPr>
          <a:lstStyle/>
          <a:p>
            <a:pPr algn="ctr"/>
            <a:r>
              <a:rPr lang="ar-SA" sz="32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سادساً : النشاط الزائد </a:t>
            </a:r>
            <a:endParaRPr lang="ar-SA" sz="3200" spc="-150" dirty="0">
              <a:effectLst>
                <a:outerShdw blurRad="38100" dist="38100" dir="2700000" algn="tl">
                  <a:srgbClr val="000000">
                    <a:alpha val="43137"/>
                  </a:srgbClr>
                </a:outerShdw>
              </a:effectLst>
            </a:endParaRPr>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346" y="0"/>
            <a:ext cx="9358346" cy="6858000"/>
          </a:xfrm>
          <a:solidFill>
            <a:schemeClr val="bg2"/>
          </a:solidFill>
        </p:spPr>
        <p:txBody>
          <a:bodyPr>
            <a:normAutofit fontScale="92500"/>
          </a:bodyPr>
          <a:lstStyle/>
          <a:p>
            <a:pPr>
              <a:buNone/>
            </a:pPr>
            <a:r>
              <a:rPr lang="ar-SA" dirty="0" smtClean="0">
                <a:solidFill>
                  <a:schemeClr val="accent6">
                    <a:lumMod val="50000"/>
                  </a:schemeClr>
                </a:solidFill>
              </a:rPr>
              <a:t> </a:t>
            </a:r>
            <a:r>
              <a:rPr lang="ar-SA" b="1" dirty="0" smtClean="0">
                <a:solidFill>
                  <a:schemeClr val="accent6">
                    <a:lumMod val="50000"/>
                  </a:schemeClr>
                </a:solidFill>
              </a:rPr>
              <a:t>* يظهر النشاط الزائد بوضوح في سن الثامنة إلى العاشرة ,وهذه تعتبر من المراحل الدراسية الأولى ,والمشاكل الناتجة عن النشاط الزائد تكون قد بدأت ,فالطفل لابد أن يجلس على مقعد لفترات طويلة يذاكر أو يتابع كتاباً ما .</a:t>
            </a:r>
          </a:p>
          <a:p>
            <a:pPr>
              <a:buNone/>
            </a:pPr>
            <a:r>
              <a:rPr lang="ar-SA" b="1" dirty="0" smtClean="0">
                <a:solidFill>
                  <a:schemeClr val="tx1">
                    <a:lumMod val="95000"/>
                    <a:lumOff val="5000"/>
                  </a:schemeClr>
                </a:solidFill>
              </a:rPr>
              <a:t>* النشاط الزائد يعتبر نادراً لذلك يجب التعامل معه عند ظهوره ,وقد أوضحت الدراسات أن النشاط الزائد غاباً ما يستمر في الطفولة المتأخرة , ويختفي طبيعياً عند البلوغ .</a:t>
            </a:r>
          </a:p>
          <a:p>
            <a:pPr>
              <a:buNone/>
            </a:pPr>
            <a:r>
              <a:rPr lang="ar-SA" b="1" dirty="0" smtClean="0">
                <a:solidFill>
                  <a:srgbClr val="0070C0"/>
                </a:solidFill>
              </a:rPr>
              <a:t> * أوضحت الدراسات أن حوالي 1% من الأطفال ذوي النشاط الزائد يظهر عليهم قصور في الناحية العقلية والإدراك.</a:t>
            </a:r>
          </a:p>
          <a:p>
            <a:pPr>
              <a:buNone/>
            </a:pPr>
            <a:r>
              <a:rPr lang="ar-SA" b="1" dirty="0" smtClean="0">
                <a:solidFill>
                  <a:srgbClr val="C00000"/>
                </a:solidFill>
              </a:rPr>
              <a:t> - يعتبر الغذاء له دور فعال في الأنشطة الزائدة وخاصة أن الآباء يبالغون في النظام الطبيعي للغذاء , ولا تتحسن حالة الأطفال ذوي النشاط الزائد عندما يتغير الطعام .</a:t>
            </a:r>
          </a:p>
          <a:p>
            <a:pPr>
              <a:buNone/>
            </a:pPr>
            <a:r>
              <a:rPr lang="ar-SA" sz="2800" b="1" dirty="0" smtClean="0">
                <a:solidFill>
                  <a:srgbClr val="00B050"/>
                </a:solidFill>
              </a:rPr>
              <a:t>2- ماذا تفعل حيال النشاط الزائد ومستوياته ؟:</a:t>
            </a:r>
          </a:p>
          <a:p>
            <a:pPr>
              <a:buNone/>
            </a:pPr>
            <a:r>
              <a:rPr lang="ar-SA" b="1" dirty="0" smtClean="0">
                <a:solidFill>
                  <a:schemeClr val="tx1">
                    <a:lumMod val="95000"/>
                    <a:lumOff val="5000"/>
                  </a:schemeClr>
                </a:solidFill>
              </a:rPr>
              <a:t>بالرغم من أن النشاط الزائد شائع والأطفال تتخلص منه بالنمو إلا أننا يجب أن نشجع الطفل على الهدوء كالجلوس على السفرة .</a:t>
            </a:r>
          </a:p>
          <a:p>
            <a:pPr>
              <a:buNone/>
            </a:pPr>
            <a:r>
              <a:rPr lang="ar-SA" b="1" dirty="0" smtClean="0">
                <a:solidFill>
                  <a:srgbClr val="0070C0"/>
                </a:solidFill>
              </a:rPr>
              <a:t>**إذا شعرنا ببدء الهدوء من الطفل فلابد من مكافأته أو مفاجئته بلعب بسيطة . وفي المقابل لدينا التوبيخ إذا لم يحدث ذلك .</a:t>
            </a:r>
          </a:p>
          <a:p>
            <a:pPr>
              <a:buNone/>
            </a:pPr>
            <a:endParaRPr lang="ar-SA" b="1" dirty="0">
              <a:solidFill>
                <a:srgbClr val="C00000"/>
              </a:solidFill>
            </a:endParaRPr>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715404" cy="6858000"/>
          </a:xfrm>
          <a:solidFill>
            <a:schemeClr val="bg2"/>
          </a:solidFill>
        </p:spPr>
        <p:txBody>
          <a:bodyPr/>
          <a:lstStyle/>
          <a:p>
            <a:pPr>
              <a:buNone/>
            </a:pPr>
            <a:r>
              <a:rPr lang="ar-SA" b="1" dirty="0" smtClean="0"/>
              <a:t>* لابد من مراقبة التصرفات مع التأكيد على الأشياء الجميلة إذا أظهر الطفل من ضبط النفس ,</a:t>
            </a:r>
          </a:p>
          <a:p>
            <a:pPr>
              <a:buNone/>
            </a:pPr>
            <a:r>
              <a:rPr lang="ar-SA" b="1" dirty="0" smtClean="0">
                <a:solidFill>
                  <a:srgbClr val="0070C0"/>
                </a:solidFill>
              </a:rPr>
              <a:t> مثل قراءة القصص يجب أولاً توفير جو من الهدوء حوله والقراءة معه بمنتهى اللطف , فإذا تململ وقفز واقفاً وتحدث بصوت عال أو سريع ,إذن نقل أنك لم تدعني أكمل القصة , فسوف أتركها حالاً .</a:t>
            </a:r>
          </a:p>
          <a:p>
            <a:pPr>
              <a:buNone/>
            </a:pPr>
            <a:r>
              <a:rPr lang="ar-SA" b="1" dirty="0" smtClean="0">
                <a:solidFill>
                  <a:srgbClr val="C00000"/>
                </a:solidFill>
              </a:rPr>
              <a:t>**هناك حل شائع للنشاط المفرط وهو استخدام الدواء ولكن نتائجه تكون غير إيجابية على المدى البعيد ,فهو يجعله أسوأ حالاً من الذي لا يتعاطى الدواء ,وقد يجعله هذا الدواء هادئاً في الوقت الحالي ولكنه لا يعلمه أي شي , وقد تمنع العقاقير الطفل من عمل المشاكل للآباء والمعلمين ولكنها تأثيرها الضار على حياة الطفل الاجتماعية وضبط النفس فيما بعد .</a:t>
            </a:r>
          </a:p>
          <a:p>
            <a:pPr>
              <a:buNone/>
            </a:pPr>
            <a:r>
              <a:rPr lang="ar-SA" b="1" dirty="0" smtClean="0">
                <a:solidFill>
                  <a:srgbClr val="C00000"/>
                </a:solidFill>
              </a:rPr>
              <a:t>                                 </a:t>
            </a:r>
          </a:p>
          <a:p>
            <a:pPr>
              <a:buNone/>
            </a:pPr>
            <a:r>
              <a:rPr lang="ar-SA" b="1" dirty="0" smtClean="0"/>
              <a:t>                                                          انتهى..</a:t>
            </a:r>
          </a:p>
          <a:p>
            <a:pPr algn="l">
              <a:buNone/>
            </a:pPr>
            <a:endParaRPr lang="ar-SA" dirty="0">
              <a:solidFill>
                <a:srgbClr val="C00000"/>
              </a:solidFill>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928670"/>
            <a:ext cx="8143900" cy="5929330"/>
          </a:xfrm>
          <a:solidFill>
            <a:schemeClr val="accent4">
              <a:lumMod val="40000"/>
              <a:lumOff val="60000"/>
            </a:schemeClr>
          </a:solidFill>
        </p:spPr>
        <p:txBody>
          <a:bodyPr>
            <a:normAutofit fontScale="70000" lnSpcReduction="20000"/>
          </a:bodyPr>
          <a:lstStyle/>
          <a:p>
            <a:pPr>
              <a:buNone/>
            </a:pPr>
            <a:r>
              <a:rPr lang="ar-SA" sz="4400" b="1" dirty="0" smtClean="0">
                <a:solidFill>
                  <a:srgbClr val="00B050"/>
                </a:solidFill>
              </a:rPr>
              <a:t>معظم الأطفال لهم مخاوف كثيرة , ولكن معظم هذه المخاوف تختفي وتحل محلهم مخاوف أخرى , وكلما كبر الطفل فأن خياله وتفكيره ينموان فتتولد مخاوف أخرى جديدة وتختفي غيرها ويبقى البعض منها .</a:t>
            </a:r>
          </a:p>
          <a:p>
            <a:pPr>
              <a:buNone/>
            </a:pPr>
            <a:r>
              <a:rPr lang="ar-SA" sz="4000" b="1" dirty="0" smtClean="0">
                <a:solidFill>
                  <a:schemeClr val="bg2">
                    <a:lumMod val="50000"/>
                  </a:schemeClr>
                </a:solidFill>
              </a:rPr>
              <a:t>وكلما نما الطفل يبدأ في تحديد ما يجب أن يخاف منه .</a:t>
            </a:r>
          </a:p>
          <a:p>
            <a:pPr>
              <a:buFont typeface="Arial" pitchFamily="34" charset="0"/>
              <a:buChar char="•"/>
            </a:pPr>
            <a:r>
              <a:rPr lang="ar-SA" sz="4200" b="1" dirty="0" smtClean="0">
                <a:solidFill>
                  <a:srgbClr val="FF0000"/>
                </a:solidFill>
              </a:rPr>
              <a:t>الفوبيا :</a:t>
            </a:r>
          </a:p>
          <a:p>
            <a:pPr>
              <a:buNone/>
            </a:pPr>
            <a:r>
              <a:rPr lang="ar-SA" sz="4200" b="1" dirty="0" smtClean="0">
                <a:solidFill>
                  <a:srgbClr val="0070C0"/>
                </a:solidFill>
              </a:rPr>
              <a:t>هي أكثر بكثير من الخوف والطفولة الطبيعية  تتغلب على الخوف بمرور الوقت , أما إذا استمر الخوف وأزداد في القوة والرعب والهلع من ريشة تطير فهذه هي </a:t>
            </a:r>
            <a:r>
              <a:rPr lang="ar-SA" sz="4200" b="1" dirty="0" err="1" smtClean="0">
                <a:solidFill>
                  <a:srgbClr val="0070C0"/>
                </a:solidFill>
              </a:rPr>
              <a:t>الفوبيا</a:t>
            </a:r>
            <a:r>
              <a:rPr lang="ar-SA" sz="4200" b="1" dirty="0" smtClean="0">
                <a:solidFill>
                  <a:srgbClr val="0070C0"/>
                </a:solidFill>
              </a:rPr>
              <a:t> ومع أن </a:t>
            </a:r>
            <a:r>
              <a:rPr lang="ar-SA" sz="4200" b="1" dirty="0" err="1" smtClean="0">
                <a:solidFill>
                  <a:srgbClr val="0070C0"/>
                </a:solidFill>
              </a:rPr>
              <a:t>الفوبيا</a:t>
            </a:r>
            <a:r>
              <a:rPr lang="ar-SA" sz="4200" b="1" dirty="0" smtClean="0">
                <a:solidFill>
                  <a:srgbClr val="0070C0"/>
                </a:solidFill>
              </a:rPr>
              <a:t> تكون نادرة ولكن إن حدثت فهي تترك أثاراً جانبية .</a:t>
            </a:r>
          </a:p>
          <a:p>
            <a:pPr>
              <a:buNone/>
            </a:pPr>
            <a:r>
              <a:rPr lang="ar-SA" sz="4200" b="1" dirty="0" smtClean="0">
                <a:solidFill>
                  <a:srgbClr val="FF0000"/>
                </a:solidFill>
              </a:rPr>
              <a:t>مثال</a:t>
            </a:r>
            <a:r>
              <a:rPr lang="ar-SA" sz="4200" b="1" dirty="0" smtClean="0">
                <a:solidFill>
                  <a:srgbClr val="0070C0"/>
                </a:solidFill>
              </a:rPr>
              <a:t> : الطفل الذي يخاف من الماء .</a:t>
            </a:r>
          </a:p>
          <a:p>
            <a:pPr>
              <a:buNone/>
            </a:pPr>
            <a:endParaRPr lang="ar-SA" sz="4200" b="1" dirty="0" smtClean="0">
              <a:solidFill>
                <a:srgbClr val="0070C0"/>
              </a:solidFill>
            </a:endParaRPr>
          </a:p>
          <a:p>
            <a:pPr>
              <a:buFont typeface="Arial" pitchFamily="34" charset="0"/>
              <a:buChar char="•"/>
            </a:pPr>
            <a:endParaRPr lang="ar-SA" sz="3400" b="1" dirty="0" smtClean="0">
              <a:solidFill>
                <a:srgbClr val="FF0000"/>
              </a:solidFill>
            </a:endParaRPr>
          </a:p>
        </p:txBody>
      </p:sp>
      <p:sp>
        <p:nvSpPr>
          <p:cNvPr id="4" name="عنوان 1"/>
          <p:cNvSpPr>
            <a:spLocks noGrp="1"/>
          </p:cNvSpPr>
          <p:nvPr>
            <p:ph type="title"/>
          </p:nvPr>
        </p:nvSpPr>
        <p:spPr>
          <a:xfrm>
            <a:off x="500034" y="214290"/>
            <a:ext cx="7143800" cy="642942"/>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chorCtr="0">
            <a:normAutofit/>
          </a:bodyPr>
          <a:lstStyle/>
          <a:p>
            <a:pPr algn="ctr"/>
            <a:r>
              <a:rPr lang="ar-SA" sz="40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ثالثاً : الخوف</a:t>
            </a:r>
            <a:endParaRPr lang="ar-SA" sz="4000" spc="-15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8858280" cy="6858000"/>
          </a:xfrm>
          <a:solidFill>
            <a:schemeClr val="bg2"/>
          </a:solidFill>
        </p:spPr>
        <p:txBody>
          <a:bodyPr>
            <a:normAutofit fontScale="85000" lnSpcReduction="10000"/>
          </a:bodyPr>
          <a:lstStyle/>
          <a:p>
            <a:pPr>
              <a:buFont typeface="Arial" pitchFamily="34" charset="0"/>
              <a:buChar char="•"/>
            </a:pPr>
            <a:r>
              <a:rPr lang="ar-SA" sz="3000" b="1" dirty="0" smtClean="0">
                <a:solidFill>
                  <a:srgbClr val="FF0066"/>
                </a:solidFill>
              </a:rPr>
              <a:t>1- ما هو الخوف وما هي </a:t>
            </a:r>
            <a:r>
              <a:rPr lang="ar-SA" sz="3000" b="1" dirty="0" err="1" smtClean="0">
                <a:solidFill>
                  <a:srgbClr val="FF0066"/>
                </a:solidFill>
              </a:rPr>
              <a:t>الفوبيا</a:t>
            </a:r>
            <a:r>
              <a:rPr lang="ar-SA" sz="3000" b="1" dirty="0" smtClean="0">
                <a:solidFill>
                  <a:srgbClr val="FF0066"/>
                </a:solidFill>
              </a:rPr>
              <a:t> ؟  </a:t>
            </a:r>
          </a:p>
          <a:p>
            <a:pPr>
              <a:buNone/>
            </a:pPr>
            <a:r>
              <a:rPr lang="ar-SA" sz="3000" b="1" dirty="0" smtClean="0">
                <a:solidFill>
                  <a:srgbClr val="C00000"/>
                </a:solidFill>
              </a:rPr>
              <a:t>أن الطفل عامة يكون خائفاً من أي شي فيبدي رد فعل انفعالي تجاهه ويحاول تجنبه .</a:t>
            </a:r>
          </a:p>
          <a:p>
            <a:pPr>
              <a:buNone/>
            </a:pPr>
            <a:r>
              <a:rPr lang="ar-SA" sz="3000" b="1" dirty="0" smtClean="0">
                <a:solidFill>
                  <a:srgbClr val="C00000"/>
                </a:solidFill>
              </a:rPr>
              <a:t>جميع الأطفال يخافون من أشياء وتظهر عليهم صور مختلفة من الخوف .</a:t>
            </a:r>
          </a:p>
          <a:p>
            <a:pPr>
              <a:buNone/>
            </a:pPr>
            <a:r>
              <a:rPr lang="ar-SA" sz="3000" b="1" dirty="0" smtClean="0">
                <a:solidFill>
                  <a:srgbClr val="00B050"/>
                </a:solidFill>
              </a:rPr>
              <a:t>الأطفال الرضع </a:t>
            </a:r>
            <a:r>
              <a:rPr lang="ar-SA" sz="3000" b="1" dirty="0" smtClean="0">
                <a:solidFill>
                  <a:srgbClr val="0070C0"/>
                </a:solidFill>
              </a:rPr>
              <a:t>: تظهر عليهم علامات فزع مثل أن يغمضوا أعينهم وينتصب قوامهم وظهرهم ويحتمل أن يبكوا وذلك عند سماع صوت عال أو رؤية ضوء مفاجئ .</a:t>
            </a:r>
          </a:p>
          <a:p>
            <a:pPr>
              <a:buNone/>
            </a:pPr>
            <a:r>
              <a:rPr lang="ar-SA" sz="3000" b="1" dirty="0" smtClean="0">
                <a:solidFill>
                  <a:srgbClr val="00B050"/>
                </a:solidFill>
              </a:rPr>
              <a:t>الأطفال الكبر سناً: </a:t>
            </a:r>
            <a:r>
              <a:rPr lang="ar-SA" sz="3000" b="1" dirty="0" smtClean="0">
                <a:solidFill>
                  <a:srgbClr val="0070C0"/>
                </a:solidFill>
              </a:rPr>
              <a:t>يظهر عليهم الخجل والجبن أو البكاء والاختفاء وراء آبائهم.</a:t>
            </a:r>
          </a:p>
          <a:p>
            <a:pPr>
              <a:buNone/>
            </a:pPr>
            <a:r>
              <a:rPr lang="ar-SA" sz="3000" b="1" dirty="0" smtClean="0">
                <a:solidFill>
                  <a:schemeClr val="tx1">
                    <a:lumMod val="95000"/>
                    <a:lumOff val="5000"/>
                  </a:schemeClr>
                </a:solidFill>
              </a:rPr>
              <a:t>وهذا يعتبر خوف طبيعي لا خوف على الأطفال من المرور بمثل هذه التجارب حتى يتفهموا هذه الأشياء  التي تخيفهم , وهذا الخوف يتغير بمرور الوقت وكل خوف  يجب أن يقلل من نفسه بالتدريج ويضمحل بمرور الوقت .  </a:t>
            </a:r>
          </a:p>
          <a:p>
            <a:pPr>
              <a:buNone/>
            </a:pPr>
            <a:r>
              <a:rPr lang="ar-SA" sz="3000" b="1" dirty="0" smtClean="0">
                <a:solidFill>
                  <a:schemeClr val="accent2">
                    <a:lumMod val="75000"/>
                  </a:schemeClr>
                </a:solidFill>
              </a:rPr>
              <a:t>* كلما زاد الخوف بمرور الوقت يجب علينا أن نتيقن أننا أمام مشكلة أما إذا زاد الخوف بصورة كبيرة يصل لدرجة الهلع فنسميه هنا </a:t>
            </a:r>
            <a:r>
              <a:rPr lang="ar-SA" sz="3000" b="1" dirty="0" err="1" smtClean="0">
                <a:solidFill>
                  <a:srgbClr val="FF0000"/>
                </a:solidFill>
              </a:rPr>
              <a:t>فوبيا</a:t>
            </a:r>
            <a:r>
              <a:rPr lang="ar-SA" sz="3000" b="1" dirty="0" smtClean="0">
                <a:solidFill>
                  <a:srgbClr val="FF0000"/>
                </a:solidFill>
              </a:rPr>
              <a:t> .</a:t>
            </a: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8929718" cy="6858000"/>
          </a:xfrm>
          <a:solidFill>
            <a:schemeClr val="accent2">
              <a:lumMod val="20000"/>
              <a:lumOff val="80000"/>
            </a:schemeClr>
          </a:solidFill>
        </p:spPr>
        <p:txBody>
          <a:bodyPr>
            <a:noAutofit/>
          </a:bodyPr>
          <a:lstStyle/>
          <a:p>
            <a:pPr>
              <a:buNone/>
            </a:pPr>
            <a:r>
              <a:rPr lang="ar-SA" sz="2400" b="1" dirty="0" smtClean="0">
                <a:solidFill>
                  <a:srgbClr val="FF0000"/>
                </a:solidFill>
              </a:rPr>
              <a:t>*يسمى الخوف (</a:t>
            </a:r>
            <a:r>
              <a:rPr lang="ar-SA" sz="2400" b="1" dirty="0" err="1" smtClean="0">
                <a:solidFill>
                  <a:srgbClr val="FF0000"/>
                </a:solidFill>
              </a:rPr>
              <a:t>فوبيا</a:t>
            </a:r>
            <a:r>
              <a:rPr lang="ar-SA" sz="2400" b="1" dirty="0" smtClean="0">
                <a:solidFill>
                  <a:srgbClr val="FF0000"/>
                </a:solidFill>
              </a:rPr>
              <a:t>) :</a:t>
            </a:r>
          </a:p>
          <a:p>
            <a:pPr>
              <a:buNone/>
            </a:pPr>
            <a:r>
              <a:rPr lang="ar-SA" sz="2200" b="1" dirty="0" smtClean="0">
                <a:solidFill>
                  <a:srgbClr val="0070C0"/>
                </a:solidFill>
              </a:rPr>
              <a:t>عندما يخاف الطفل من موقف معين لا يستدعي كل هذا الخوف أو لا يستحق خوفاً على الإطلاق . </a:t>
            </a:r>
          </a:p>
          <a:p>
            <a:pPr>
              <a:buNone/>
            </a:pPr>
            <a:r>
              <a:rPr lang="ar-SA" sz="2200" b="1" dirty="0" smtClean="0">
                <a:solidFill>
                  <a:srgbClr val="FF0000"/>
                </a:solidFill>
              </a:rPr>
              <a:t>مثل :</a:t>
            </a:r>
            <a:r>
              <a:rPr lang="ar-SA" sz="2200" b="1" dirty="0" smtClean="0">
                <a:solidFill>
                  <a:srgbClr val="0070C0"/>
                </a:solidFill>
              </a:rPr>
              <a:t> </a:t>
            </a:r>
            <a:r>
              <a:rPr lang="ar-SA" sz="2200" b="1" dirty="0" smtClean="0"/>
              <a:t>أن يسير الطفل بعيداً عن طريقه بعمارتين ليتجنب المرور  بجانب  كلب مربوط  في الحديقة أو خلف السور . </a:t>
            </a:r>
          </a:p>
          <a:p>
            <a:pPr>
              <a:buNone/>
            </a:pPr>
            <a:r>
              <a:rPr lang="ar-SA" sz="2400" b="1" dirty="0" smtClean="0">
                <a:solidFill>
                  <a:srgbClr val="FF0066"/>
                </a:solidFill>
              </a:rPr>
              <a:t> *الخوف الطبيعي :</a:t>
            </a:r>
          </a:p>
          <a:p>
            <a:pPr>
              <a:buNone/>
            </a:pPr>
            <a:r>
              <a:rPr lang="ar-SA" sz="2400" b="1" dirty="0" smtClean="0"/>
              <a:t>هناك خوف طبيعي لا يتعارض مع حياتنا اليومية ولا يسبب لنا أي مشكلة مثل الخوف من الثعابين , والطائرات , والارتفاعات والعقارب . </a:t>
            </a:r>
          </a:p>
          <a:p>
            <a:pPr>
              <a:buNone/>
            </a:pPr>
            <a:r>
              <a:rPr lang="ar-SA" sz="2800" b="1" dirty="0" smtClean="0">
                <a:solidFill>
                  <a:srgbClr val="FF0066"/>
                </a:solidFill>
              </a:rPr>
              <a:t>*هناك خوف غير معقول مثل:</a:t>
            </a:r>
            <a:r>
              <a:rPr lang="ar-SA" sz="2400" b="1" dirty="0" smtClean="0">
                <a:solidFill>
                  <a:srgbClr val="FF0066"/>
                </a:solidFill>
              </a:rPr>
              <a:t>  </a:t>
            </a:r>
            <a:r>
              <a:rPr lang="ar-SA" sz="2400" b="1" dirty="0" smtClean="0">
                <a:solidFill>
                  <a:srgbClr val="002060"/>
                </a:solidFill>
              </a:rPr>
              <a:t>1-الخوف جدا من المدرسة,ويتمثل في الرفض وإدعاء المرض والوقوف وحيداً داخل المدرسة.</a:t>
            </a:r>
          </a:p>
          <a:p>
            <a:pPr>
              <a:buNone/>
            </a:pPr>
            <a:r>
              <a:rPr lang="ar-SA" sz="2400" b="1" dirty="0" smtClean="0">
                <a:solidFill>
                  <a:srgbClr val="002060"/>
                </a:solidFill>
              </a:rPr>
              <a:t>2- الخوف من الجراثيم والقذارة وقضاء الوقت في الاغتسال بدلاً من اللعب .</a:t>
            </a:r>
          </a:p>
          <a:p>
            <a:pPr>
              <a:buNone/>
            </a:pPr>
            <a:r>
              <a:rPr lang="ar-SA" sz="2400" b="1" dirty="0" smtClean="0">
                <a:solidFill>
                  <a:srgbClr val="002060"/>
                </a:solidFill>
              </a:rPr>
              <a:t>3- الخوف من المرض .</a:t>
            </a:r>
          </a:p>
          <a:p>
            <a:pPr>
              <a:buNone/>
            </a:pPr>
            <a:r>
              <a:rPr lang="ar-SA" sz="2400" b="1" dirty="0" smtClean="0">
                <a:solidFill>
                  <a:srgbClr val="00B050"/>
                </a:solidFill>
              </a:rPr>
              <a:t>** كلما أزداد الخوف سوء بدلاً أن يقل بمرور الوقت فهنا نسمي هذا الخوف (</a:t>
            </a:r>
            <a:r>
              <a:rPr lang="ar-SA" sz="2400" b="1" dirty="0" err="1" smtClean="0">
                <a:solidFill>
                  <a:srgbClr val="00B050"/>
                </a:solidFill>
              </a:rPr>
              <a:t>فوبيا</a:t>
            </a:r>
            <a:r>
              <a:rPr lang="ar-SA" sz="2400" b="1" dirty="0" smtClean="0">
                <a:solidFill>
                  <a:srgbClr val="00B050"/>
                </a:solidFill>
              </a:rPr>
              <a:t>).</a:t>
            </a:r>
          </a:p>
          <a:p>
            <a:pPr>
              <a:buNone/>
            </a:pPr>
            <a:endParaRPr lang="ar-SA" sz="2400" b="1" dirty="0" smtClean="0">
              <a:solidFill>
                <a:srgbClr val="002060"/>
              </a:solidFill>
            </a:endParaRPr>
          </a:p>
          <a:p>
            <a:pPr>
              <a:buNone/>
            </a:pPr>
            <a:r>
              <a:rPr lang="ar-SA" sz="2400" b="1" dirty="0" smtClean="0">
                <a:solidFill>
                  <a:srgbClr val="002060"/>
                </a:solidFill>
              </a:rPr>
              <a:t> </a:t>
            </a: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8929718" cy="6858000"/>
          </a:xfrm>
          <a:solidFill>
            <a:schemeClr val="accent2">
              <a:lumMod val="20000"/>
              <a:lumOff val="80000"/>
            </a:schemeClr>
          </a:solidFill>
        </p:spPr>
        <p:txBody>
          <a:bodyPr>
            <a:normAutofit fontScale="92500" lnSpcReduction="20000"/>
          </a:bodyPr>
          <a:lstStyle/>
          <a:p>
            <a:pPr>
              <a:buNone/>
            </a:pPr>
            <a:r>
              <a:rPr lang="ar-SA" sz="2800" b="1" dirty="0" smtClean="0">
                <a:solidFill>
                  <a:srgbClr val="00B050"/>
                </a:solidFill>
              </a:rPr>
              <a:t>-في مرحلة المهد حتى سن ستة أشهر :</a:t>
            </a:r>
          </a:p>
          <a:p>
            <a:pPr>
              <a:buNone/>
            </a:pPr>
            <a:r>
              <a:rPr lang="ar-SA" sz="2800" b="1" dirty="0" smtClean="0">
                <a:solidFill>
                  <a:schemeClr val="tx2">
                    <a:lumMod val="50000"/>
                  </a:schemeClr>
                </a:solidFill>
              </a:rPr>
              <a:t>يخاف الطفل من أي صوت أو حركة مفاجئة .</a:t>
            </a:r>
          </a:p>
          <a:p>
            <a:pPr>
              <a:buNone/>
            </a:pPr>
            <a:r>
              <a:rPr lang="ar-SA" sz="2800" b="1" dirty="0" smtClean="0">
                <a:solidFill>
                  <a:srgbClr val="00B050"/>
                </a:solidFill>
              </a:rPr>
              <a:t>-مرحلة الثمانية أشهر :</a:t>
            </a:r>
          </a:p>
          <a:p>
            <a:pPr>
              <a:buNone/>
            </a:pPr>
            <a:r>
              <a:rPr lang="ar-SA" sz="2800" b="1" dirty="0" smtClean="0">
                <a:solidFill>
                  <a:schemeClr val="tx2">
                    <a:lumMod val="50000"/>
                  </a:schemeClr>
                </a:solidFill>
              </a:rPr>
              <a:t>يتكون عند الطفل الخوف من الناس .</a:t>
            </a:r>
          </a:p>
          <a:p>
            <a:pPr>
              <a:buNone/>
            </a:pPr>
            <a:r>
              <a:rPr lang="ar-SA" sz="2800" b="1" dirty="0" smtClean="0">
                <a:solidFill>
                  <a:srgbClr val="00B050"/>
                </a:solidFill>
              </a:rPr>
              <a:t>- أما بين 9 إلى 24 شهراً :</a:t>
            </a:r>
          </a:p>
          <a:p>
            <a:pPr>
              <a:buNone/>
            </a:pPr>
            <a:r>
              <a:rPr lang="ar-SA" sz="2800" b="1" dirty="0" smtClean="0">
                <a:solidFill>
                  <a:schemeClr val="tx2">
                    <a:lumMod val="50000"/>
                  </a:schemeClr>
                </a:solidFill>
              </a:rPr>
              <a:t>الخوف الشائع يكون في البعد عن الآباء , أو الاختفاء بالملابس ,والانزعاج من الحفاضات المبللة أو غير الناعمة , ويبدأ الآباء في وضعهم في الفراش وهم لم يناموا بعد .</a:t>
            </a:r>
          </a:p>
          <a:p>
            <a:pPr>
              <a:buNone/>
            </a:pPr>
            <a:r>
              <a:rPr lang="ar-SA" sz="2800" b="1" dirty="0" smtClean="0">
                <a:solidFill>
                  <a:srgbClr val="00B050"/>
                </a:solidFill>
              </a:rPr>
              <a:t>-مابين 24 -48 : </a:t>
            </a:r>
          </a:p>
          <a:p>
            <a:pPr>
              <a:buNone/>
            </a:pPr>
            <a:r>
              <a:rPr lang="ar-SA" sz="2800" b="1" dirty="0" smtClean="0">
                <a:solidFill>
                  <a:schemeClr val="tx2">
                    <a:lumMod val="50000"/>
                  </a:schemeClr>
                </a:solidFill>
              </a:rPr>
              <a:t>يأتي خوف الأطفال من الأسباب التخيلية الوهمية أكبر من الأسباب الواقعية. ومن أكثر أنواع الخوف شيوعاً الظلام والمخلوقات الوهمية والكلاب والوحدة .</a:t>
            </a:r>
          </a:p>
          <a:p>
            <a:pPr>
              <a:buNone/>
            </a:pPr>
            <a:r>
              <a:rPr lang="ar-SA" sz="2800" b="1" dirty="0" smtClean="0">
                <a:solidFill>
                  <a:srgbClr val="00B050"/>
                </a:solidFill>
              </a:rPr>
              <a:t>- السنة الخامسة أو السادسة :</a:t>
            </a:r>
          </a:p>
          <a:p>
            <a:pPr>
              <a:buNone/>
            </a:pPr>
            <a:r>
              <a:rPr lang="ar-SA" sz="2800" b="1" dirty="0" smtClean="0">
                <a:solidFill>
                  <a:schemeClr val="tx2">
                    <a:lumMod val="50000"/>
                  </a:schemeClr>
                </a:solidFill>
              </a:rPr>
              <a:t>الخوف الشائع يكون من المدرس والمرض ,والنار , والرعد , والبرق , والحشرات والقذارة .</a:t>
            </a:r>
          </a:p>
          <a:p>
            <a:pPr>
              <a:buNone/>
            </a:pPr>
            <a:r>
              <a:rPr lang="ar-SA" sz="2800" b="1" dirty="0" smtClean="0">
                <a:solidFill>
                  <a:schemeClr val="tx2">
                    <a:lumMod val="50000"/>
                  </a:schemeClr>
                </a:solidFill>
              </a:rPr>
              <a:t>** هناك أنواع كثيرة من الخوف تختفي بسرعة , وهناك أنواع أخرى قد تظل </a:t>
            </a: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0" y="0"/>
            <a:ext cx="9144000" cy="6929462"/>
          </a:xfrm>
          <a:solidFill>
            <a:schemeClr val="accent6">
              <a:lumMod val="20000"/>
              <a:lumOff val="80000"/>
            </a:schemeClr>
          </a:solidFill>
        </p:spPr>
        <p:txBody>
          <a:bodyPr>
            <a:normAutofit fontScale="85000" lnSpcReduction="10000"/>
          </a:bodyPr>
          <a:lstStyle/>
          <a:p>
            <a:pPr>
              <a:buNone/>
            </a:pPr>
            <a:r>
              <a:rPr lang="ar-SA" sz="2800" b="1" dirty="0" smtClean="0">
                <a:solidFill>
                  <a:srgbClr val="FF0066"/>
                </a:solidFill>
              </a:rPr>
              <a:t>2- لماذا تتطور هذه الأنواع من الخوف ؟</a:t>
            </a:r>
          </a:p>
          <a:p>
            <a:pPr>
              <a:buNone/>
            </a:pPr>
            <a:r>
              <a:rPr lang="ar-SA" b="1" dirty="0" smtClean="0">
                <a:solidFill>
                  <a:srgbClr val="002060"/>
                </a:solidFill>
              </a:rPr>
              <a:t>معظم الطرق أوضحت أن التطور يتم من خلال الاقتران , </a:t>
            </a:r>
          </a:p>
          <a:p>
            <a:pPr>
              <a:buNone/>
            </a:pPr>
            <a:r>
              <a:rPr lang="ar-SA" b="1" dirty="0" smtClean="0">
                <a:solidFill>
                  <a:srgbClr val="0070C0"/>
                </a:solidFill>
              </a:rPr>
              <a:t>مثال : إذا أعقبنا كل جرس يسمعه حيوان معين بصدمة </a:t>
            </a:r>
          </a:p>
          <a:p>
            <a:pPr>
              <a:buNone/>
            </a:pPr>
            <a:r>
              <a:rPr lang="ar-SA" b="1" dirty="0" smtClean="0">
                <a:solidFill>
                  <a:srgbClr val="0070C0"/>
                </a:solidFill>
              </a:rPr>
              <a:t>كهربائية ,نجد أن الحيوان بعد فترة يفزع من صوت الجرس, وبنفس الطريقة إذا أستمر الآباء على ترك أطفالهم في الظلام فأن الطفل سيفزع بمجرد وضعه في لفراش لأن هذا مصحوب دائماً بتركه وحيداً في الظلام .</a:t>
            </a:r>
          </a:p>
          <a:p>
            <a:pPr>
              <a:buNone/>
            </a:pPr>
            <a:r>
              <a:rPr lang="ar-SA" b="1" dirty="0" smtClean="0">
                <a:solidFill>
                  <a:srgbClr val="FF0000"/>
                </a:solidFill>
              </a:rPr>
              <a:t>من الطرق أيضاً لتطور حالات الخوف </a:t>
            </a:r>
            <a:r>
              <a:rPr lang="ar-SA" b="1" dirty="0" err="1" smtClean="0">
                <a:solidFill>
                  <a:srgbClr val="FF0000"/>
                </a:solidFill>
              </a:rPr>
              <a:t>و</a:t>
            </a:r>
            <a:r>
              <a:rPr lang="ar-SA" b="1" dirty="0" smtClean="0">
                <a:solidFill>
                  <a:srgbClr val="FF0000"/>
                </a:solidFill>
              </a:rPr>
              <a:t> </a:t>
            </a:r>
            <a:r>
              <a:rPr lang="ar-SA" b="1" dirty="0" err="1" smtClean="0">
                <a:solidFill>
                  <a:srgbClr val="FF0000"/>
                </a:solidFill>
              </a:rPr>
              <a:t>الفوبيا</a:t>
            </a:r>
            <a:r>
              <a:rPr lang="ar-SA" b="1" dirty="0" smtClean="0">
                <a:solidFill>
                  <a:srgbClr val="FF0000"/>
                </a:solidFill>
              </a:rPr>
              <a:t> وقد يكون بعضها مزمناً :</a:t>
            </a:r>
          </a:p>
          <a:p>
            <a:pPr>
              <a:buNone/>
            </a:pPr>
            <a:r>
              <a:rPr lang="ar-SA" b="1" dirty="0" smtClean="0">
                <a:solidFill>
                  <a:schemeClr val="accent3">
                    <a:lumMod val="50000"/>
                  </a:schemeClr>
                </a:solidFill>
              </a:rPr>
              <a:t>كما نتعلم القيم والأدب والمثل العليا من الآباء والأصدقاء فيمكن أيضاً أن نتعلم الخوف عن طريقهم , </a:t>
            </a:r>
          </a:p>
          <a:p>
            <a:pPr>
              <a:buNone/>
            </a:pPr>
            <a:r>
              <a:rPr lang="ar-SA" b="1" dirty="0" smtClean="0">
                <a:solidFill>
                  <a:srgbClr val="00B050"/>
                </a:solidFill>
              </a:rPr>
              <a:t>مثل : الحوادث السيئة التي تحدث في حمامات السباحة من غرق أو إصابات , فالأطفال يرون ردود أفعالنا تجاه هذه الأخبار ويلتقطون قلقنا من طريقة تحذيرنا الدائم لهم ,فإذا رأى الطفل والدته تضع أصبع قدمها في الماء ثم ترجع وهي ترتعش من الخوف رافضة الدخول في الماء فلن يسعى الطفل أبداً بالقفز في المياه </a:t>
            </a:r>
            <a:r>
              <a:rPr lang="ar-SA" b="1" dirty="0" smtClean="0">
                <a:solidFill>
                  <a:schemeClr val="accent3">
                    <a:lumMod val="50000"/>
                  </a:schemeClr>
                </a:solidFill>
              </a:rPr>
              <a:t>.</a:t>
            </a:r>
          </a:p>
          <a:p>
            <a:pPr>
              <a:buNone/>
            </a:pPr>
            <a:r>
              <a:rPr lang="ar-SA" b="1" dirty="0" smtClean="0">
                <a:solidFill>
                  <a:srgbClr val="C00000"/>
                </a:solidFill>
              </a:rPr>
              <a:t>** المطلوب هنا :</a:t>
            </a:r>
          </a:p>
          <a:p>
            <a:pPr>
              <a:buNone/>
            </a:pPr>
            <a:r>
              <a:rPr lang="ar-SA" b="1" dirty="0" smtClean="0">
                <a:solidFill>
                  <a:schemeClr val="bg2">
                    <a:lumMod val="10000"/>
                  </a:schemeClr>
                </a:solidFill>
              </a:rPr>
              <a:t>أولاً : عدم مناقشة الحوادث المفزعة أمام الأطفال .</a:t>
            </a:r>
          </a:p>
          <a:p>
            <a:pPr>
              <a:buNone/>
            </a:pPr>
            <a:r>
              <a:rPr lang="ar-SA" b="1" dirty="0" smtClean="0">
                <a:solidFill>
                  <a:schemeClr val="bg2">
                    <a:lumMod val="10000"/>
                  </a:schemeClr>
                </a:solidFill>
              </a:rPr>
              <a:t>ثانيا: عدم إظهار الخوف أمامهم من أي شي على قدر المستطاع </a:t>
            </a:r>
            <a:r>
              <a:rPr lang="ar-SA" dirty="0" smtClean="0">
                <a:solidFill>
                  <a:schemeClr val="bg2">
                    <a:lumMod val="10000"/>
                  </a:schemeClr>
                </a:solidFill>
              </a:rPr>
              <a:t>.</a:t>
            </a:r>
          </a:p>
          <a:p>
            <a:pPr>
              <a:buNone/>
            </a:pPr>
            <a:endParaRPr lang="ar-SA" dirty="0" smtClean="0">
              <a:solidFill>
                <a:schemeClr val="tx1">
                  <a:lumMod val="85000"/>
                  <a:lumOff val="15000"/>
                </a:schemeClr>
              </a:solidFill>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24"/>
            <a:ext cx="9144000" cy="6858000"/>
          </a:xfrm>
          <a:solidFill>
            <a:schemeClr val="accent6">
              <a:lumMod val="20000"/>
              <a:lumOff val="80000"/>
            </a:schemeClr>
          </a:solidFill>
        </p:spPr>
        <p:txBody>
          <a:bodyPr>
            <a:normAutofit fontScale="85000" lnSpcReduction="20000"/>
          </a:bodyPr>
          <a:lstStyle/>
          <a:p>
            <a:pPr>
              <a:buNone/>
            </a:pPr>
            <a:r>
              <a:rPr lang="ar-SA" sz="2800" b="1" dirty="0" smtClean="0">
                <a:solidFill>
                  <a:srgbClr val="FF0066"/>
                </a:solidFill>
              </a:rPr>
              <a:t>3- كيفية التعامل مع الخوف :</a:t>
            </a:r>
          </a:p>
          <a:p>
            <a:pPr>
              <a:buNone/>
            </a:pPr>
            <a:r>
              <a:rPr lang="ar-SA" sz="2800" b="1" dirty="0" smtClean="0">
                <a:solidFill>
                  <a:srgbClr val="C00000"/>
                </a:solidFill>
              </a:rPr>
              <a:t>لكي نتعامل مع الخوف بالطريقة الصحيحة يجب أن نفرق بين نوعين من الخوف :</a:t>
            </a:r>
          </a:p>
          <a:p>
            <a:pPr>
              <a:buNone/>
            </a:pPr>
            <a:r>
              <a:rPr lang="ar-SA" sz="2800" b="1" dirty="0" smtClean="0">
                <a:solidFill>
                  <a:srgbClr val="0070C0"/>
                </a:solidFill>
              </a:rPr>
              <a:t>أولا : أن هناك نوعاً من الخوف يكون عارضاً ووقتياً مثل الاستيقاظ على الكوابيس أثناء الليل </a:t>
            </a:r>
          </a:p>
          <a:p>
            <a:pPr>
              <a:buNone/>
            </a:pPr>
            <a:r>
              <a:rPr lang="ar-SA" sz="2800" b="1" dirty="0" smtClean="0">
                <a:solidFill>
                  <a:srgbClr val="0070C0"/>
                </a:solidFill>
              </a:rPr>
              <a:t>ثانياً : الخوف الذي يؤرقنا ويستمر معنا , فإن الخوف الذي يستمر ويزداد مع نمو الطفل سيكون له أسوأ الأثر على الطفل .</a:t>
            </a:r>
          </a:p>
          <a:p>
            <a:pPr>
              <a:buNone/>
            </a:pPr>
            <a:r>
              <a:rPr lang="ar-SA" sz="2800" b="1" dirty="0" smtClean="0">
                <a:solidFill>
                  <a:srgbClr val="9900FF"/>
                </a:solidFill>
              </a:rPr>
              <a:t>في الحالة الأولى : </a:t>
            </a:r>
            <a:r>
              <a:rPr lang="ar-SA" sz="2800" b="1" dirty="0" smtClean="0">
                <a:solidFill>
                  <a:srgbClr val="00B050"/>
                </a:solidFill>
              </a:rPr>
              <a:t>الخوف الوقتي :</a:t>
            </a:r>
          </a:p>
          <a:p>
            <a:pPr>
              <a:buNone/>
            </a:pPr>
            <a:r>
              <a:rPr lang="ar-SA" sz="2800" b="1" dirty="0" smtClean="0">
                <a:solidFill>
                  <a:schemeClr val="accent1">
                    <a:lumMod val="50000"/>
                  </a:schemeClr>
                </a:solidFill>
              </a:rPr>
              <a:t>يجب أن يكون رد فعلنا مريحاً للغاية ومهدئاً لروع الطفل ,فإذا خاف الطفل من الكوابيس أو العواصف فإن هذا الخوف سيمر بسلام , </a:t>
            </a:r>
          </a:p>
          <a:p>
            <a:pPr>
              <a:buNone/>
            </a:pPr>
            <a:r>
              <a:rPr lang="ar-SA" sz="2800" b="1" dirty="0" smtClean="0">
                <a:solidFill>
                  <a:srgbClr val="C00000"/>
                </a:solidFill>
              </a:rPr>
              <a:t>*ماذا يجب أن نفعل في هذه اللحظة؟</a:t>
            </a:r>
          </a:p>
          <a:p>
            <a:pPr>
              <a:buNone/>
            </a:pPr>
            <a:r>
              <a:rPr lang="ar-SA" sz="2800" b="1" dirty="0" smtClean="0">
                <a:solidFill>
                  <a:srgbClr val="002060"/>
                </a:solidFill>
              </a:rPr>
              <a:t>هذا ليس عذراً للآباء أن يقولوا ( سوف يفهم إذا تركناه وشأنه)ومع أن هذا يكون منطقياً لنا ويكون عكس ذلك بالنسبة للطفل فالطفل يكون خائفاً حقيقة .لذلك من الممكن أن نجلس مع الطفل ونحتضنه ونتكلم معه أو نقرأ له قصة مضحكة ومسلية .</a:t>
            </a:r>
          </a:p>
          <a:p>
            <a:pPr rtl="0">
              <a:buNone/>
            </a:pPr>
            <a:r>
              <a:rPr lang="ar-SA" sz="2800" b="1" dirty="0" smtClean="0">
                <a:solidFill>
                  <a:srgbClr val="9900FF"/>
                </a:solidFill>
              </a:rPr>
              <a:t>  -في الحالة الثانية من الخوف :</a:t>
            </a:r>
          </a:p>
          <a:p>
            <a:pPr rtl="0">
              <a:buNone/>
            </a:pPr>
            <a:r>
              <a:rPr lang="ar-SA" sz="2800" b="1" dirty="0" smtClean="0">
                <a:solidFill>
                  <a:srgbClr val="00B050"/>
                </a:solidFill>
              </a:rPr>
              <a:t>      هناك أسلوب يتبع مع هذا النوع :</a:t>
            </a:r>
          </a:p>
          <a:p>
            <a:pPr rtl="0">
              <a:buNone/>
            </a:pPr>
            <a:r>
              <a:rPr lang="ar-SA" sz="2800" b="1" dirty="0" smtClean="0">
                <a:solidFill>
                  <a:srgbClr val="00B050"/>
                </a:solidFill>
              </a:rPr>
              <a:t> </a:t>
            </a:r>
            <a:endParaRPr lang="ar-SA" sz="2800" b="1" dirty="0" smtClean="0">
              <a:solidFill>
                <a:srgbClr val="002060"/>
              </a:solidFill>
            </a:endParaRPr>
          </a:p>
          <a:p>
            <a:pPr>
              <a:buNone/>
            </a:pPr>
            <a:endParaRPr lang="ar-SA" sz="2800" b="1" dirty="0" smtClean="0">
              <a:solidFill>
                <a:srgbClr val="C00000"/>
              </a:solidFill>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0" y="0"/>
            <a:ext cx="9144000" cy="6858000"/>
          </a:xfrm>
          <a:solidFill>
            <a:schemeClr val="accent6">
              <a:lumMod val="20000"/>
              <a:lumOff val="80000"/>
            </a:schemeClr>
          </a:solidFill>
        </p:spPr>
        <p:txBody>
          <a:bodyPr>
            <a:normAutofit fontScale="70000" lnSpcReduction="20000"/>
          </a:bodyPr>
          <a:lstStyle/>
          <a:p>
            <a:pPr rtl="0">
              <a:buNone/>
            </a:pPr>
            <a:r>
              <a:rPr lang="ar-SA" sz="2800" dirty="0" smtClean="0">
                <a:solidFill>
                  <a:srgbClr val="0070C0"/>
                </a:solidFill>
              </a:rPr>
              <a:t>  </a:t>
            </a:r>
            <a:r>
              <a:rPr lang="ar-SA" sz="3100" dirty="0" smtClean="0">
                <a:solidFill>
                  <a:srgbClr val="0070C0"/>
                </a:solidFill>
              </a:rPr>
              <a:t>- تقسيم الخوف إلى أقسام والتغلب على كل جزء على حدة . </a:t>
            </a:r>
          </a:p>
          <a:p>
            <a:pPr rtl="0">
              <a:buNone/>
            </a:pPr>
            <a:r>
              <a:rPr lang="ar-SA" sz="3100" dirty="0" smtClean="0">
                <a:solidFill>
                  <a:srgbClr val="0070C0"/>
                </a:solidFill>
              </a:rPr>
              <a:t> - البدء بأقل المواقف وأخفها فزعاً للطفل حتى نصل تدريجياً لأصعبها وأخطرها</a:t>
            </a:r>
          </a:p>
          <a:p>
            <a:pPr rtl="0">
              <a:buNone/>
            </a:pPr>
            <a:r>
              <a:rPr lang="ar-SA" sz="3100" dirty="0" smtClean="0">
                <a:solidFill>
                  <a:srgbClr val="0070C0"/>
                </a:solidFill>
              </a:rPr>
              <a:t> -في كل مرة لابد أن نعطي العناية بالكلام والأحضان والتهدئة والتشجيع المستمر .</a:t>
            </a:r>
          </a:p>
          <a:p>
            <a:pPr rtl="0">
              <a:buNone/>
            </a:pPr>
            <a:r>
              <a:rPr lang="ar-SA" sz="3100" dirty="0" smtClean="0">
                <a:solidFill>
                  <a:srgbClr val="C00000"/>
                </a:solidFill>
              </a:rPr>
              <a:t>مثال : إذا كان الطفل عصبياً إلى حد ما وهو على بعد عشرة أقدام من حمام السباحة هنا لابد :</a:t>
            </a:r>
          </a:p>
          <a:p>
            <a:pPr rtl="0">
              <a:buNone/>
            </a:pPr>
            <a:r>
              <a:rPr lang="ar-SA" sz="3100" dirty="0" smtClean="0">
                <a:solidFill>
                  <a:schemeClr val="bg2">
                    <a:lumMod val="10000"/>
                  </a:schemeClr>
                </a:solidFill>
              </a:rPr>
              <a:t>-يجب علينا أن نتوقف ونبدأ بالكلام ثم اللعب مع الطفل حتى نشعر أنه مستريح تماماً وفي حالته الطبيعية .</a:t>
            </a:r>
          </a:p>
          <a:p>
            <a:pPr rtl="0">
              <a:buFontTx/>
              <a:buChar char="-"/>
            </a:pPr>
            <a:r>
              <a:rPr lang="ar-SA" sz="3100" dirty="0" smtClean="0">
                <a:solidFill>
                  <a:schemeClr val="bg2">
                    <a:lumMod val="10000"/>
                  </a:schemeClr>
                </a:solidFill>
              </a:rPr>
              <a:t> -ثم نكرر نفس ما حدث من تهدئته إذا شعرنا أنه بدأ بالخوف ثانية عندما نقترب خطوة أخرى , في اتجاه حمام السباحة وهكذا في كل خطوة .</a:t>
            </a:r>
          </a:p>
          <a:p>
            <a:pPr rtl="0">
              <a:buNone/>
            </a:pPr>
            <a:r>
              <a:rPr lang="ar-SA" sz="3100" dirty="0" smtClean="0">
                <a:solidFill>
                  <a:schemeClr val="bg2">
                    <a:lumMod val="10000"/>
                  </a:schemeClr>
                </a:solidFill>
              </a:rPr>
              <a:t>  - يأخذ هذا مدة عشرين دقيقة للطفل لكي يسترجع هدوءه ,لكن لابد ألا نتقدم حتى يتم ذلك .</a:t>
            </a:r>
          </a:p>
          <a:p>
            <a:pPr rtl="0">
              <a:buNone/>
            </a:pPr>
            <a:r>
              <a:rPr lang="ar-SA" sz="3100" dirty="0" smtClean="0">
                <a:solidFill>
                  <a:schemeClr val="bg2">
                    <a:lumMod val="10000"/>
                  </a:schemeClr>
                </a:solidFill>
              </a:rPr>
              <a:t> - لابد من الإسراف في التشجيع خطوة بخطوة حتى نصل إلى حافة حمام السباحة </a:t>
            </a:r>
            <a:r>
              <a:rPr lang="ar-SA" sz="3100" dirty="0" smtClean="0">
                <a:solidFill>
                  <a:srgbClr val="00B050"/>
                </a:solidFill>
              </a:rPr>
              <a:t>وهنا الخطوة الرئيسية:</a:t>
            </a:r>
          </a:p>
          <a:p>
            <a:pPr rtl="0">
              <a:buNone/>
            </a:pPr>
            <a:r>
              <a:rPr lang="ar-SA" sz="3100" dirty="0" smtClean="0">
                <a:solidFill>
                  <a:srgbClr val="C00000"/>
                </a:solidFill>
              </a:rPr>
              <a:t>فنجلس على حافة حمام السباحة وندعو الطفل فإن قاوم فلا نرغمه بل نشجعه بوضع أقدامنا في المياه ونضحك ثم نضع اللعب وهكذا .. </a:t>
            </a:r>
          </a:p>
          <a:p>
            <a:pPr rtl="0">
              <a:buNone/>
            </a:pPr>
            <a:r>
              <a:rPr lang="ar-SA" sz="3100" dirty="0" smtClean="0">
                <a:solidFill>
                  <a:srgbClr val="C00000"/>
                </a:solidFill>
              </a:rPr>
              <a:t>وخطوة بخطوة ننزل إلى حمام السباحة ونبدأ اللعب بالمياه ونظهر له استمتاعنا بذلك ونمسك </a:t>
            </a:r>
            <a:r>
              <a:rPr lang="ar-SA" sz="3100" dirty="0" err="1" smtClean="0">
                <a:solidFill>
                  <a:srgbClr val="C00000"/>
                </a:solidFill>
              </a:rPr>
              <a:t>به</a:t>
            </a:r>
            <a:r>
              <a:rPr lang="ar-SA" sz="3100" dirty="0" smtClean="0">
                <a:solidFill>
                  <a:srgbClr val="C00000"/>
                </a:solidFill>
              </a:rPr>
              <a:t> لينزل وهكذا يستطيع الطفل التغلب على خوفه الشديد تجاه المياه ,وبالتدريج يتحول من رافض تماماً لرؤية حمام السباحة إلى طفل متشوق إلى السباحة والاستمتاع </a:t>
            </a:r>
            <a:r>
              <a:rPr lang="ar-SA" sz="3100" dirty="0" err="1" smtClean="0">
                <a:solidFill>
                  <a:srgbClr val="C00000"/>
                </a:solidFill>
              </a:rPr>
              <a:t>بها</a:t>
            </a:r>
            <a:r>
              <a:rPr lang="ar-SA" sz="3100" dirty="0" smtClean="0">
                <a:solidFill>
                  <a:srgbClr val="C00000"/>
                </a:solidFill>
              </a:rPr>
              <a:t> .  </a:t>
            </a: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5566</TotalTime>
  <Words>4326</Words>
  <Application>Microsoft Office PowerPoint</Application>
  <PresentationFormat>عرض على الشاشة (3:4)‏</PresentationFormat>
  <Paragraphs>218</Paragraphs>
  <Slides>29</Slides>
  <Notes>2</Notes>
  <HiddenSlides>0</HiddenSlides>
  <MMClips>0</MMClips>
  <ScaleCrop>false</ScaleCrop>
  <HeadingPairs>
    <vt:vector size="4" baseType="variant">
      <vt:variant>
        <vt:lpstr>سمة</vt:lpstr>
      </vt:variant>
      <vt:variant>
        <vt:i4>1</vt:i4>
      </vt:variant>
      <vt:variant>
        <vt:lpstr>عناوين الشرائح</vt:lpstr>
      </vt:variant>
      <vt:variant>
        <vt:i4>29</vt:i4>
      </vt:variant>
    </vt:vector>
  </HeadingPairs>
  <TitlesOfParts>
    <vt:vector size="30" baseType="lpstr">
      <vt:lpstr>وافر</vt:lpstr>
      <vt:lpstr>استكمال  دور الوالدين في مواجهة مشكلات أطفالهم أثناء التنشئة</vt:lpstr>
      <vt:lpstr>الشريحة 2</vt:lpstr>
      <vt:lpstr>ثالثاً : الخوف</vt:lpstr>
      <vt:lpstr>الشريحة 4</vt:lpstr>
      <vt:lpstr>الشريحة 5</vt:lpstr>
      <vt:lpstr>الشريحة 6</vt:lpstr>
      <vt:lpstr>الشريحة 7</vt:lpstr>
      <vt:lpstr>الشريحة 8</vt:lpstr>
      <vt:lpstr>الشريحة 9</vt:lpstr>
      <vt:lpstr>رابعاً :سلوك عدم الطاعة </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خامسا: العدوانية</vt:lpstr>
      <vt:lpstr>الشريحة 22</vt:lpstr>
      <vt:lpstr>الشريحة 23</vt:lpstr>
      <vt:lpstr>الشريحة 24</vt:lpstr>
      <vt:lpstr>الشريحة 25</vt:lpstr>
      <vt:lpstr>الشريحة 26</vt:lpstr>
      <vt:lpstr>سادساً : النشاط الزائد </vt:lpstr>
      <vt:lpstr>الشريحة 28</vt:lpstr>
      <vt:lpstr>الشريحة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التربية من المنظور التاريخي</dc:title>
  <dc:creator>user</dc:creator>
  <cp:lastModifiedBy>user</cp:lastModifiedBy>
  <cp:revision>239</cp:revision>
  <dcterms:created xsi:type="dcterms:W3CDTF">2011-03-02T15:20:48Z</dcterms:created>
  <dcterms:modified xsi:type="dcterms:W3CDTF">2011-05-09T09:01:51Z</dcterms:modified>
</cp:coreProperties>
</file>