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85" r:id="rId3"/>
    <p:sldId id="294" r:id="rId4"/>
    <p:sldId id="257" r:id="rId5"/>
    <p:sldId id="289" r:id="rId6"/>
    <p:sldId id="281" r:id="rId7"/>
    <p:sldId id="280" r:id="rId8"/>
    <p:sldId id="290" r:id="rId9"/>
    <p:sldId id="291" r:id="rId10"/>
    <p:sldId id="283" r:id="rId11"/>
    <p:sldId id="292" r:id="rId12"/>
    <p:sldId id="282" r:id="rId13"/>
    <p:sldId id="293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3399"/>
    <a:srgbClr val="660066"/>
    <a:srgbClr val="003300"/>
    <a:srgbClr val="CC99FF"/>
    <a:srgbClr val="FF99CC"/>
    <a:srgbClr val="660033"/>
    <a:srgbClr val="FFFFCC"/>
    <a:srgbClr val="99CC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3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667FC-CB94-4197-A2A4-A7CA4AC84A9E}" type="doc">
      <dgm:prSet loTypeId="urn:microsoft.com/office/officeart/2005/8/layout/cycle2" loCatId="cycle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pPr rtl="1"/>
          <a:endParaRPr lang="ar-SA"/>
        </a:p>
      </dgm:t>
    </dgm:pt>
    <dgm:pt modelId="{4C6E83D5-228B-4012-97A2-D1FA14F1353B}">
      <dgm:prSet phldrT="[نص]"/>
      <dgm:spPr/>
      <dgm:t>
        <a:bodyPr/>
        <a:lstStyle/>
        <a:p>
          <a:pPr rtl="1"/>
          <a:r>
            <a:rPr lang="ar-SA" dirty="0" smtClean="0"/>
            <a:t>الأهداف التعليمية</a:t>
          </a:r>
          <a:endParaRPr lang="ar-SA" dirty="0"/>
        </a:p>
      </dgm:t>
    </dgm:pt>
    <dgm:pt modelId="{D9A27B2D-6A92-4E73-83EF-D95EC2A1D859}" type="parTrans" cxnId="{29C16F29-3FA7-4853-8AE5-792B2878B277}">
      <dgm:prSet/>
      <dgm:spPr/>
      <dgm:t>
        <a:bodyPr/>
        <a:lstStyle/>
        <a:p>
          <a:pPr rtl="1"/>
          <a:endParaRPr lang="ar-SA"/>
        </a:p>
      </dgm:t>
    </dgm:pt>
    <dgm:pt modelId="{391F2679-606A-4739-A33D-D7F89B31091D}" type="sibTrans" cxnId="{29C16F29-3FA7-4853-8AE5-792B2878B277}">
      <dgm:prSet/>
      <dgm:spPr/>
      <dgm:t>
        <a:bodyPr/>
        <a:lstStyle/>
        <a:p>
          <a:pPr rtl="1"/>
          <a:endParaRPr lang="ar-SA"/>
        </a:p>
      </dgm:t>
    </dgm:pt>
    <dgm:pt modelId="{25485351-5DD0-43C4-A5D3-4562B1E1AFFF}">
      <dgm:prSet phldrT="[نص]"/>
      <dgm:spPr/>
      <dgm:t>
        <a:bodyPr/>
        <a:lstStyle/>
        <a:p>
          <a:pPr rtl="1"/>
          <a:r>
            <a:rPr lang="ar-SA" dirty="0" smtClean="0"/>
            <a:t>المحتوى</a:t>
          </a:r>
          <a:endParaRPr lang="ar-SA" dirty="0"/>
        </a:p>
      </dgm:t>
    </dgm:pt>
    <dgm:pt modelId="{1C399327-BE77-4F0B-AACB-8FB4A9E46BE0}" type="parTrans" cxnId="{3D264FFC-3F49-4515-B815-A4AAFDB4B162}">
      <dgm:prSet/>
      <dgm:spPr/>
      <dgm:t>
        <a:bodyPr/>
        <a:lstStyle/>
        <a:p>
          <a:pPr rtl="1"/>
          <a:endParaRPr lang="ar-SA"/>
        </a:p>
      </dgm:t>
    </dgm:pt>
    <dgm:pt modelId="{CD0875DB-19F4-4FD1-A7B0-5951ED216F1C}" type="sibTrans" cxnId="{3D264FFC-3F49-4515-B815-A4AAFDB4B162}">
      <dgm:prSet/>
      <dgm:spPr/>
      <dgm:t>
        <a:bodyPr/>
        <a:lstStyle/>
        <a:p>
          <a:pPr rtl="1"/>
          <a:endParaRPr lang="ar-SA"/>
        </a:p>
      </dgm:t>
    </dgm:pt>
    <dgm:pt modelId="{DD4E2896-EE7F-4909-84FC-CA85A152A68B}">
      <dgm:prSet phldrT="[نص]"/>
      <dgm:spPr/>
      <dgm:t>
        <a:bodyPr/>
        <a:lstStyle/>
        <a:p>
          <a:pPr rtl="1"/>
          <a:r>
            <a:rPr lang="ar-SA" dirty="0" smtClean="0"/>
            <a:t>طرائق التدريس</a:t>
          </a:r>
          <a:endParaRPr lang="ar-SA" dirty="0"/>
        </a:p>
      </dgm:t>
    </dgm:pt>
    <dgm:pt modelId="{BBBDA11B-4FB3-46FE-B5EB-B4ED44B9AE17}" type="parTrans" cxnId="{B37A37EA-FC68-49C0-A60E-8D17F88B7F43}">
      <dgm:prSet/>
      <dgm:spPr/>
      <dgm:t>
        <a:bodyPr/>
        <a:lstStyle/>
        <a:p>
          <a:pPr rtl="1"/>
          <a:endParaRPr lang="ar-SA"/>
        </a:p>
      </dgm:t>
    </dgm:pt>
    <dgm:pt modelId="{ACD6A6E8-F41F-4F76-B3A6-95A44264FDE2}" type="sibTrans" cxnId="{B37A37EA-FC68-49C0-A60E-8D17F88B7F43}">
      <dgm:prSet/>
      <dgm:spPr/>
      <dgm:t>
        <a:bodyPr/>
        <a:lstStyle/>
        <a:p>
          <a:pPr rtl="1"/>
          <a:endParaRPr lang="ar-SA"/>
        </a:p>
      </dgm:t>
    </dgm:pt>
    <dgm:pt modelId="{3EAB7545-6454-48A9-B5D7-BF842D7759AD}">
      <dgm:prSet phldrT="[نص]"/>
      <dgm:spPr/>
      <dgm:t>
        <a:bodyPr/>
        <a:lstStyle/>
        <a:p>
          <a:pPr rtl="1"/>
          <a:r>
            <a:rPr lang="ar-SA" dirty="0" smtClean="0"/>
            <a:t>الأنشطة التعليمية</a:t>
          </a:r>
          <a:endParaRPr lang="ar-SA" dirty="0"/>
        </a:p>
      </dgm:t>
    </dgm:pt>
    <dgm:pt modelId="{891F9678-054D-4EA8-948B-9484801EBCF2}" type="parTrans" cxnId="{24741F7B-60B9-4710-B2F8-4BABD8968838}">
      <dgm:prSet/>
      <dgm:spPr/>
      <dgm:t>
        <a:bodyPr/>
        <a:lstStyle/>
        <a:p>
          <a:pPr rtl="1"/>
          <a:endParaRPr lang="ar-SA"/>
        </a:p>
      </dgm:t>
    </dgm:pt>
    <dgm:pt modelId="{5D1E62A9-8492-47C7-9D73-FA530B9412CD}" type="sibTrans" cxnId="{24741F7B-60B9-4710-B2F8-4BABD8968838}">
      <dgm:prSet/>
      <dgm:spPr/>
      <dgm:t>
        <a:bodyPr/>
        <a:lstStyle/>
        <a:p>
          <a:pPr rtl="1"/>
          <a:endParaRPr lang="ar-SA"/>
        </a:p>
      </dgm:t>
    </dgm:pt>
    <dgm:pt modelId="{30475BD3-4842-4FF6-A34E-21307B2A6142}">
      <dgm:prSet phldrT="[نص]"/>
      <dgm:spPr/>
      <dgm:t>
        <a:bodyPr/>
        <a:lstStyle/>
        <a:p>
          <a:pPr rtl="1"/>
          <a:r>
            <a:rPr lang="ar-SA" dirty="0" smtClean="0"/>
            <a:t>الوسائل التعليمية</a:t>
          </a:r>
          <a:endParaRPr lang="ar-SA" dirty="0"/>
        </a:p>
      </dgm:t>
    </dgm:pt>
    <dgm:pt modelId="{ED2BB6CD-E119-4484-BFD5-1221339A0985}" type="parTrans" cxnId="{2D2ECE17-0E9C-4E8E-82E4-6E041F4F2277}">
      <dgm:prSet/>
      <dgm:spPr/>
      <dgm:t>
        <a:bodyPr/>
        <a:lstStyle/>
        <a:p>
          <a:pPr rtl="1"/>
          <a:endParaRPr lang="ar-SA"/>
        </a:p>
      </dgm:t>
    </dgm:pt>
    <dgm:pt modelId="{DC825C04-8F43-4C51-8B2E-72D078A7B0DC}" type="sibTrans" cxnId="{2D2ECE17-0E9C-4E8E-82E4-6E041F4F2277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pPr rtl="1"/>
          <a:endParaRPr lang="ar-SA"/>
        </a:p>
      </dgm:t>
    </dgm:pt>
    <dgm:pt modelId="{4FACF013-6EE4-4493-9003-B8A9D72D8C95}" type="pres">
      <dgm:prSet presAssocID="{7B5667FC-CB94-4197-A2A4-A7CA4AC84A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53EB15E-947E-4B8E-BDDF-D1D206AA365B}" type="pres">
      <dgm:prSet presAssocID="{4C6E83D5-228B-4012-97A2-D1FA14F1353B}" presName="node" presStyleLbl="node1" presStyleIdx="0" presStyleCnt="5" custRadScaleRad="119095" custRadScaleInc="9525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10C3FEF-430A-4446-AC8A-B085638FB6E1}" type="pres">
      <dgm:prSet presAssocID="{391F2679-606A-4739-A33D-D7F89B31091D}" presName="sibTrans" presStyleLbl="sibTrans2D1" presStyleIdx="0" presStyleCnt="5" custLinFactX="16869" custLinFactNeighborX="100000" custLinFactNeighborY="-23800"/>
      <dgm:spPr/>
      <dgm:t>
        <a:bodyPr/>
        <a:lstStyle/>
        <a:p>
          <a:pPr rtl="1"/>
          <a:endParaRPr lang="ar-SA"/>
        </a:p>
      </dgm:t>
    </dgm:pt>
    <dgm:pt modelId="{966B291A-8C70-4FA7-892C-D8FE6A699467}" type="pres">
      <dgm:prSet presAssocID="{391F2679-606A-4739-A33D-D7F89B31091D}" presName="connectorText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23BFCAE7-C776-4E15-A348-F8887145DEC0}" type="pres">
      <dgm:prSet presAssocID="{25485351-5DD0-43C4-A5D3-4562B1E1AFFF}" presName="node" presStyleLbl="node1" presStyleIdx="1" presStyleCnt="5" custRadScaleRad="134290" custRadScaleInc="4840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762D629-6CE5-40B9-B9FE-90B026F8BF95}" type="pres">
      <dgm:prSet presAssocID="{CD0875DB-19F4-4FD1-A7B0-5951ED216F1C}" presName="sibTrans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0A355CF7-0B48-46B1-A6A3-3471C7671304}" type="pres">
      <dgm:prSet presAssocID="{CD0875DB-19F4-4FD1-A7B0-5951ED216F1C}" presName="connectorText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41A3CF77-A815-4216-966A-25EE004C00B2}" type="pres">
      <dgm:prSet presAssocID="{DD4E2896-EE7F-4909-84FC-CA85A152A68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7840227-A265-4178-A5D3-03542F056ABA}" type="pres">
      <dgm:prSet presAssocID="{ACD6A6E8-F41F-4F76-B3A6-95A44264FDE2}" presName="sibTrans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6EE005F6-F278-494C-BA8C-C1CDD725214D}" type="pres">
      <dgm:prSet presAssocID="{ACD6A6E8-F41F-4F76-B3A6-95A44264FDE2}" presName="connectorText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F73A3861-CC5D-4DB9-B842-F507AD7106CF}" type="pres">
      <dgm:prSet presAssocID="{3EAB7545-6454-48A9-B5D7-BF842D7759AD}" presName="node" presStyleLbl="node1" presStyleIdx="3" presStyleCnt="5" custRadScaleRad="107549" custRadScaleInc="1478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D770FAB-FCDA-4E1C-9021-23B61B080A24}" type="pres">
      <dgm:prSet presAssocID="{5D1E62A9-8492-47C7-9D73-FA530B9412CD}" presName="sibTrans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87F2678B-6716-4E96-BD20-8B16C615DB4A}" type="pres">
      <dgm:prSet presAssocID="{5D1E62A9-8492-47C7-9D73-FA530B9412CD}" presName="connectorText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C4637487-716F-4859-BF24-9F4BA5FA4CE8}" type="pres">
      <dgm:prSet presAssocID="{30475BD3-4842-4FF6-A34E-21307B2A6142}" presName="node" presStyleLbl="node1" presStyleIdx="4" presStyleCnt="5" custRadScaleRad="146572" custRadScaleInc="-3228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E4F07AA-33CF-404B-B622-875110FEF0F1}" type="pres">
      <dgm:prSet presAssocID="{DC825C04-8F43-4C51-8B2E-72D078A7B0DC}" presName="sibTrans" presStyleLbl="sibTrans2D1" presStyleIdx="4" presStyleCnt="5" custAng="19680303" custScaleX="31281" custScaleY="96650" custLinFactX="-5405" custLinFactNeighborX="-100000" custLinFactNeighborY="-61710"/>
      <dgm:spPr/>
      <dgm:t>
        <a:bodyPr/>
        <a:lstStyle/>
        <a:p>
          <a:pPr rtl="1"/>
          <a:endParaRPr lang="ar-SA"/>
        </a:p>
      </dgm:t>
    </dgm:pt>
    <dgm:pt modelId="{DE5E0BDD-99AB-4769-B441-98436D2D9AC6}" type="pres">
      <dgm:prSet presAssocID="{DC825C04-8F43-4C51-8B2E-72D078A7B0DC}" presName="connectorText" presStyleLbl="sibTrans2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AD9C161D-B169-49DE-8776-AEA5DA73FBA4}" type="presOf" srcId="{ACD6A6E8-F41F-4F76-B3A6-95A44264FDE2}" destId="{6EE005F6-F278-494C-BA8C-C1CDD725214D}" srcOrd="1" destOrd="0" presId="urn:microsoft.com/office/officeart/2005/8/layout/cycle2"/>
    <dgm:cxn modelId="{82003F57-5DDF-465B-85A2-655D365918DE}" type="presOf" srcId="{CD0875DB-19F4-4FD1-A7B0-5951ED216F1C}" destId="{7762D629-6CE5-40B9-B9FE-90B026F8BF95}" srcOrd="0" destOrd="0" presId="urn:microsoft.com/office/officeart/2005/8/layout/cycle2"/>
    <dgm:cxn modelId="{1A050B0B-B236-4116-8197-1346B4F306C2}" type="presOf" srcId="{7B5667FC-CB94-4197-A2A4-A7CA4AC84A9E}" destId="{4FACF013-6EE4-4493-9003-B8A9D72D8C95}" srcOrd="0" destOrd="0" presId="urn:microsoft.com/office/officeart/2005/8/layout/cycle2"/>
    <dgm:cxn modelId="{CC8BBD6B-1768-40FC-BA07-898055D5069D}" type="presOf" srcId="{30475BD3-4842-4FF6-A34E-21307B2A6142}" destId="{C4637487-716F-4859-BF24-9F4BA5FA4CE8}" srcOrd="0" destOrd="0" presId="urn:microsoft.com/office/officeart/2005/8/layout/cycle2"/>
    <dgm:cxn modelId="{2A1D5873-8B19-4044-91F0-D46FF5CF2C9D}" type="presOf" srcId="{CD0875DB-19F4-4FD1-A7B0-5951ED216F1C}" destId="{0A355CF7-0B48-46B1-A6A3-3471C7671304}" srcOrd="1" destOrd="0" presId="urn:microsoft.com/office/officeart/2005/8/layout/cycle2"/>
    <dgm:cxn modelId="{1F75EB43-49C2-43EA-8810-669B9FCC807E}" type="presOf" srcId="{391F2679-606A-4739-A33D-D7F89B31091D}" destId="{966B291A-8C70-4FA7-892C-D8FE6A699467}" srcOrd="1" destOrd="0" presId="urn:microsoft.com/office/officeart/2005/8/layout/cycle2"/>
    <dgm:cxn modelId="{4E1220D9-F43E-40DE-A428-D7FE3FA2C7BE}" type="presOf" srcId="{DC825C04-8F43-4C51-8B2E-72D078A7B0DC}" destId="{DE5E0BDD-99AB-4769-B441-98436D2D9AC6}" srcOrd="1" destOrd="0" presId="urn:microsoft.com/office/officeart/2005/8/layout/cycle2"/>
    <dgm:cxn modelId="{5FAD76E9-1AF1-4227-A5BA-F91C12C3365D}" type="presOf" srcId="{4C6E83D5-228B-4012-97A2-D1FA14F1353B}" destId="{953EB15E-947E-4B8E-BDDF-D1D206AA365B}" srcOrd="0" destOrd="0" presId="urn:microsoft.com/office/officeart/2005/8/layout/cycle2"/>
    <dgm:cxn modelId="{24741F7B-60B9-4710-B2F8-4BABD8968838}" srcId="{7B5667FC-CB94-4197-A2A4-A7CA4AC84A9E}" destId="{3EAB7545-6454-48A9-B5D7-BF842D7759AD}" srcOrd="3" destOrd="0" parTransId="{891F9678-054D-4EA8-948B-9484801EBCF2}" sibTransId="{5D1E62A9-8492-47C7-9D73-FA530B9412CD}"/>
    <dgm:cxn modelId="{DF3A534A-60FE-4CE0-BF9A-D4522CB0211D}" type="presOf" srcId="{DD4E2896-EE7F-4909-84FC-CA85A152A68B}" destId="{41A3CF77-A815-4216-966A-25EE004C00B2}" srcOrd="0" destOrd="0" presId="urn:microsoft.com/office/officeart/2005/8/layout/cycle2"/>
    <dgm:cxn modelId="{2375B7F1-1825-43E4-AE69-296933D5F9B4}" type="presOf" srcId="{5D1E62A9-8492-47C7-9D73-FA530B9412CD}" destId="{87F2678B-6716-4E96-BD20-8B16C615DB4A}" srcOrd="1" destOrd="0" presId="urn:microsoft.com/office/officeart/2005/8/layout/cycle2"/>
    <dgm:cxn modelId="{B37A37EA-FC68-49C0-A60E-8D17F88B7F43}" srcId="{7B5667FC-CB94-4197-A2A4-A7CA4AC84A9E}" destId="{DD4E2896-EE7F-4909-84FC-CA85A152A68B}" srcOrd="2" destOrd="0" parTransId="{BBBDA11B-4FB3-46FE-B5EB-B4ED44B9AE17}" sibTransId="{ACD6A6E8-F41F-4F76-B3A6-95A44264FDE2}"/>
    <dgm:cxn modelId="{6A31C261-9FB3-4786-95F8-D0599DD9A2B2}" type="presOf" srcId="{391F2679-606A-4739-A33D-D7F89B31091D}" destId="{C10C3FEF-430A-4446-AC8A-B085638FB6E1}" srcOrd="0" destOrd="0" presId="urn:microsoft.com/office/officeart/2005/8/layout/cycle2"/>
    <dgm:cxn modelId="{2D2ECE17-0E9C-4E8E-82E4-6E041F4F2277}" srcId="{7B5667FC-CB94-4197-A2A4-A7CA4AC84A9E}" destId="{30475BD3-4842-4FF6-A34E-21307B2A6142}" srcOrd="4" destOrd="0" parTransId="{ED2BB6CD-E119-4484-BFD5-1221339A0985}" sibTransId="{DC825C04-8F43-4C51-8B2E-72D078A7B0DC}"/>
    <dgm:cxn modelId="{A1E2CF01-D98F-4A9D-BAF7-17487FE9FFF4}" type="presOf" srcId="{DC825C04-8F43-4C51-8B2E-72D078A7B0DC}" destId="{BE4F07AA-33CF-404B-B622-875110FEF0F1}" srcOrd="0" destOrd="0" presId="urn:microsoft.com/office/officeart/2005/8/layout/cycle2"/>
    <dgm:cxn modelId="{9ECC3CEA-CEBD-4E33-B1F5-0E7877F3BE97}" type="presOf" srcId="{3EAB7545-6454-48A9-B5D7-BF842D7759AD}" destId="{F73A3861-CC5D-4DB9-B842-F507AD7106CF}" srcOrd="0" destOrd="0" presId="urn:microsoft.com/office/officeart/2005/8/layout/cycle2"/>
    <dgm:cxn modelId="{07190122-52E7-41B1-8FE0-D24F39D24FC8}" type="presOf" srcId="{25485351-5DD0-43C4-A5D3-4562B1E1AFFF}" destId="{23BFCAE7-C776-4E15-A348-F8887145DEC0}" srcOrd="0" destOrd="0" presId="urn:microsoft.com/office/officeart/2005/8/layout/cycle2"/>
    <dgm:cxn modelId="{29C16F29-3FA7-4853-8AE5-792B2878B277}" srcId="{7B5667FC-CB94-4197-A2A4-A7CA4AC84A9E}" destId="{4C6E83D5-228B-4012-97A2-D1FA14F1353B}" srcOrd="0" destOrd="0" parTransId="{D9A27B2D-6A92-4E73-83EF-D95EC2A1D859}" sibTransId="{391F2679-606A-4739-A33D-D7F89B31091D}"/>
    <dgm:cxn modelId="{3D264FFC-3F49-4515-B815-A4AAFDB4B162}" srcId="{7B5667FC-CB94-4197-A2A4-A7CA4AC84A9E}" destId="{25485351-5DD0-43C4-A5D3-4562B1E1AFFF}" srcOrd="1" destOrd="0" parTransId="{1C399327-BE77-4F0B-AACB-8FB4A9E46BE0}" sibTransId="{CD0875DB-19F4-4FD1-A7B0-5951ED216F1C}"/>
    <dgm:cxn modelId="{BFB20835-E019-48DF-99CB-02E5B6DCF5E8}" type="presOf" srcId="{ACD6A6E8-F41F-4F76-B3A6-95A44264FDE2}" destId="{F7840227-A265-4178-A5D3-03542F056ABA}" srcOrd="0" destOrd="0" presId="urn:microsoft.com/office/officeart/2005/8/layout/cycle2"/>
    <dgm:cxn modelId="{12CD0A3C-03A6-4980-A25B-16EF5147972D}" type="presOf" srcId="{5D1E62A9-8492-47C7-9D73-FA530B9412CD}" destId="{6D770FAB-FCDA-4E1C-9021-23B61B080A24}" srcOrd="0" destOrd="0" presId="urn:microsoft.com/office/officeart/2005/8/layout/cycle2"/>
    <dgm:cxn modelId="{8E9A07DE-EC19-4D5B-A068-CF815F29F5FA}" type="presParOf" srcId="{4FACF013-6EE4-4493-9003-B8A9D72D8C95}" destId="{953EB15E-947E-4B8E-BDDF-D1D206AA365B}" srcOrd="0" destOrd="0" presId="urn:microsoft.com/office/officeart/2005/8/layout/cycle2"/>
    <dgm:cxn modelId="{5150B320-5364-47A5-A888-10DA50D03933}" type="presParOf" srcId="{4FACF013-6EE4-4493-9003-B8A9D72D8C95}" destId="{C10C3FEF-430A-4446-AC8A-B085638FB6E1}" srcOrd="1" destOrd="0" presId="urn:microsoft.com/office/officeart/2005/8/layout/cycle2"/>
    <dgm:cxn modelId="{4D4C9427-CA20-4483-8332-632317BC349D}" type="presParOf" srcId="{C10C3FEF-430A-4446-AC8A-B085638FB6E1}" destId="{966B291A-8C70-4FA7-892C-D8FE6A699467}" srcOrd="0" destOrd="0" presId="urn:microsoft.com/office/officeart/2005/8/layout/cycle2"/>
    <dgm:cxn modelId="{847416F4-315A-4051-9BED-8A593ED1FB8A}" type="presParOf" srcId="{4FACF013-6EE4-4493-9003-B8A9D72D8C95}" destId="{23BFCAE7-C776-4E15-A348-F8887145DEC0}" srcOrd="2" destOrd="0" presId="urn:microsoft.com/office/officeart/2005/8/layout/cycle2"/>
    <dgm:cxn modelId="{E3F05249-1101-477E-9643-0B0FED9C1E5E}" type="presParOf" srcId="{4FACF013-6EE4-4493-9003-B8A9D72D8C95}" destId="{7762D629-6CE5-40B9-B9FE-90B026F8BF95}" srcOrd="3" destOrd="0" presId="urn:microsoft.com/office/officeart/2005/8/layout/cycle2"/>
    <dgm:cxn modelId="{3652E115-58B6-44C9-A007-9996D845C291}" type="presParOf" srcId="{7762D629-6CE5-40B9-B9FE-90B026F8BF95}" destId="{0A355CF7-0B48-46B1-A6A3-3471C7671304}" srcOrd="0" destOrd="0" presId="urn:microsoft.com/office/officeart/2005/8/layout/cycle2"/>
    <dgm:cxn modelId="{512D41E9-F0EC-4C9C-A269-1B0BA3DD6CEB}" type="presParOf" srcId="{4FACF013-6EE4-4493-9003-B8A9D72D8C95}" destId="{41A3CF77-A815-4216-966A-25EE004C00B2}" srcOrd="4" destOrd="0" presId="urn:microsoft.com/office/officeart/2005/8/layout/cycle2"/>
    <dgm:cxn modelId="{10C096A6-ED75-4966-B5A0-055755BA1DDD}" type="presParOf" srcId="{4FACF013-6EE4-4493-9003-B8A9D72D8C95}" destId="{F7840227-A265-4178-A5D3-03542F056ABA}" srcOrd="5" destOrd="0" presId="urn:microsoft.com/office/officeart/2005/8/layout/cycle2"/>
    <dgm:cxn modelId="{F35747B1-1A0E-4185-9E71-289F0A7137A9}" type="presParOf" srcId="{F7840227-A265-4178-A5D3-03542F056ABA}" destId="{6EE005F6-F278-494C-BA8C-C1CDD725214D}" srcOrd="0" destOrd="0" presId="urn:microsoft.com/office/officeart/2005/8/layout/cycle2"/>
    <dgm:cxn modelId="{87973941-C596-4503-8233-AEC13F134A1D}" type="presParOf" srcId="{4FACF013-6EE4-4493-9003-B8A9D72D8C95}" destId="{F73A3861-CC5D-4DB9-B842-F507AD7106CF}" srcOrd="6" destOrd="0" presId="urn:microsoft.com/office/officeart/2005/8/layout/cycle2"/>
    <dgm:cxn modelId="{AE710851-406F-4C2F-ACA4-1AF5CE5329A7}" type="presParOf" srcId="{4FACF013-6EE4-4493-9003-B8A9D72D8C95}" destId="{6D770FAB-FCDA-4E1C-9021-23B61B080A24}" srcOrd="7" destOrd="0" presId="urn:microsoft.com/office/officeart/2005/8/layout/cycle2"/>
    <dgm:cxn modelId="{64A70061-5A2D-4586-9C2B-C79DBBF4FD83}" type="presParOf" srcId="{6D770FAB-FCDA-4E1C-9021-23B61B080A24}" destId="{87F2678B-6716-4E96-BD20-8B16C615DB4A}" srcOrd="0" destOrd="0" presId="urn:microsoft.com/office/officeart/2005/8/layout/cycle2"/>
    <dgm:cxn modelId="{BA84F0C0-77A7-442D-AC4C-EA8B71EBF13A}" type="presParOf" srcId="{4FACF013-6EE4-4493-9003-B8A9D72D8C95}" destId="{C4637487-716F-4859-BF24-9F4BA5FA4CE8}" srcOrd="8" destOrd="0" presId="urn:microsoft.com/office/officeart/2005/8/layout/cycle2"/>
    <dgm:cxn modelId="{B39806B7-F326-44A6-9843-268E3A1F29E6}" type="presParOf" srcId="{4FACF013-6EE4-4493-9003-B8A9D72D8C95}" destId="{BE4F07AA-33CF-404B-B622-875110FEF0F1}" srcOrd="9" destOrd="0" presId="urn:microsoft.com/office/officeart/2005/8/layout/cycle2"/>
    <dgm:cxn modelId="{331525DD-7E14-40C8-B772-B022D2DEAE6B}" type="presParOf" srcId="{BE4F07AA-33CF-404B-B622-875110FEF0F1}" destId="{DE5E0BDD-99AB-4769-B441-98436D2D9AC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3EB15E-947E-4B8E-BDDF-D1D206AA365B}">
      <dsp:nvSpPr>
        <dsp:cNvPr id="0" name=""/>
        <dsp:cNvSpPr/>
      </dsp:nvSpPr>
      <dsp:spPr>
        <a:xfrm>
          <a:off x="4363127" y="35146"/>
          <a:ext cx="1617645" cy="161764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الأهداف التعليمية</a:t>
          </a:r>
          <a:endParaRPr lang="ar-SA" sz="3100" kern="1200" dirty="0"/>
        </a:p>
      </dsp:txBody>
      <dsp:txXfrm>
        <a:off x="4363127" y="35146"/>
        <a:ext cx="1617645" cy="1617645"/>
      </dsp:txXfrm>
    </dsp:sp>
    <dsp:sp modelId="{C10C3FEF-430A-4446-AC8A-B085638FB6E1}">
      <dsp:nvSpPr>
        <dsp:cNvPr id="0" name=""/>
        <dsp:cNvSpPr/>
      </dsp:nvSpPr>
      <dsp:spPr>
        <a:xfrm rot="3318307">
          <a:off x="6149433" y="1433120"/>
          <a:ext cx="434692" cy="545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/>
        </a:p>
      </dsp:txBody>
      <dsp:txXfrm rot="3318307">
        <a:off x="6149433" y="1433120"/>
        <a:ext cx="434692" cy="545955"/>
      </dsp:txXfrm>
    </dsp:sp>
    <dsp:sp modelId="{23BFCAE7-C776-4E15-A348-F8887145DEC0}">
      <dsp:nvSpPr>
        <dsp:cNvPr id="0" name=""/>
        <dsp:cNvSpPr/>
      </dsp:nvSpPr>
      <dsp:spPr>
        <a:xfrm>
          <a:off x="5750750" y="2039509"/>
          <a:ext cx="1617645" cy="161764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المحتوى</a:t>
          </a:r>
          <a:endParaRPr lang="ar-SA" sz="3100" kern="1200" dirty="0"/>
        </a:p>
      </dsp:txBody>
      <dsp:txXfrm>
        <a:off x="5750750" y="2039509"/>
        <a:ext cx="1617645" cy="1617645"/>
      </dsp:txXfrm>
    </dsp:sp>
    <dsp:sp modelId="{7762D629-6CE5-40B9-B9FE-90B026F8BF95}">
      <dsp:nvSpPr>
        <dsp:cNvPr id="0" name=""/>
        <dsp:cNvSpPr/>
      </dsp:nvSpPr>
      <dsp:spPr>
        <a:xfrm rot="7953133">
          <a:off x="5604461" y="3417088"/>
          <a:ext cx="364783" cy="545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54392"/>
            <a:satOff val="-1482"/>
            <a:lumOff val="80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/>
        </a:p>
      </dsp:txBody>
      <dsp:txXfrm rot="7953133">
        <a:off x="5604461" y="3417088"/>
        <a:ext cx="364783" cy="545955"/>
      </dsp:txXfrm>
    </dsp:sp>
    <dsp:sp modelId="{41A3CF77-A815-4216-966A-25EE004C00B2}">
      <dsp:nvSpPr>
        <dsp:cNvPr id="0" name=""/>
        <dsp:cNvSpPr/>
      </dsp:nvSpPr>
      <dsp:spPr>
        <a:xfrm>
          <a:off x="4191347" y="3738188"/>
          <a:ext cx="1617645" cy="161764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طرائق التدريس</a:t>
          </a:r>
          <a:endParaRPr lang="ar-SA" sz="3100" kern="1200" dirty="0"/>
        </a:p>
      </dsp:txBody>
      <dsp:txXfrm>
        <a:off x="4191347" y="3738188"/>
        <a:ext cx="1617645" cy="1617645"/>
      </dsp:txXfrm>
    </dsp:sp>
    <dsp:sp modelId="{F7840227-A265-4178-A5D3-03542F056ABA}">
      <dsp:nvSpPr>
        <dsp:cNvPr id="0" name=""/>
        <dsp:cNvSpPr/>
      </dsp:nvSpPr>
      <dsp:spPr>
        <a:xfrm rot="10803449">
          <a:off x="3394147" y="4272704"/>
          <a:ext cx="563354" cy="545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08785"/>
            <a:satOff val="-2965"/>
            <a:lumOff val="160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/>
        </a:p>
      </dsp:txBody>
      <dsp:txXfrm rot="10803449">
        <a:off x="3394147" y="4272704"/>
        <a:ext cx="563354" cy="545955"/>
      </dsp:txXfrm>
    </dsp:sp>
    <dsp:sp modelId="{F73A3861-CC5D-4DB9-B842-F507AD7106CF}">
      <dsp:nvSpPr>
        <dsp:cNvPr id="0" name=""/>
        <dsp:cNvSpPr/>
      </dsp:nvSpPr>
      <dsp:spPr>
        <a:xfrm>
          <a:off x="1510769" y="3735499"/>
          <a:ext cx="1617645" cy="161764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الأنشطة التعليمية</a:t>
          </a:r>
          <a:endParaRPr lang="ar-SA" sz="3100" kern="1200" dirty="0"/>
        </a:p>
      </dsp:txBody>
      <dsp:txXfrm>
        <a:off x="1510769" y="3735499"/>
        <a:ext cx="1617645" cy="1617645"/>
      </dsp:txXfrm>
    </dsp:sp>
    <dsp:sp modelId="{6D770FAB-FCDA-4E1C-9021-23B61B080A24}">
      <dsp:nvSpPr>
        <dsp:cNvPr id="0" name=""/>
        <dsp:cNvSpPr/>
      </dsp:nvSpPr>
      <dsp:spPr>
        <a:xfrm rot="13979580">
          <a:off x="1335803" y="3279857"/>
          <a:ext cx="472920" cy="545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63177"/>
            <a:satOff val="-4447"/>
            <a:lumOff val="240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/>
        </a:p>
      </dsp:txBody>
      <dsp:txXfrm rot="13979580">
        <a:off x="1335803" y="3279857"/>
        <a:ext cx="472920" cy="545955"/>
      </dsp:txXfrm>
    </dsp:sp>
    <dsp:sp modelId="{C4637487-716F-4859-BF24-9F4BA5FA4CE8}">
      <dsp:nvSpPr>
        <dsp:cNvPr id="0" name=""/>
        <dsp:cNvSpPr/>
      </dsp:nvSpPr>
      <dsp:spPr>
        <a:xfrm>
          <a:off x="0" y="1731149"/>
          <a:ext cx="1617645" cy="161764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الوسائل التعليمية</a:t>
          </a:r>
          <a:endParaRPr lang="ar-SA" sz="3100" kern="1200" dirty="0"/>
        </a:p>
      </dsp:txBody>
      <dsp:txXfrm>
        <a:off x="0" y="1731149"/>
        <a:ext cx="1617645" cy="1617645"/>
      </dsp:txXfrm>
    </dsp:sp>
    <dsp:sp modelId="{BE4F07AA-33CF-404B-B622-875110FEF0F1}">
      <dsp:nvSpPr>
        <dsp:cNvPr id="0" name=""/>
        <dsp:cNvSpPr/>
      </dsp:nvSpPr>
      <dsp:spPr>
        <a:xfrm rot="18405799">
          <a:off x="982181" y="1107877"/>
          <a:ext cx="507898" cy="527665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kern="1200"/>
        </a:p>
      </dsp:txBody>
      <dsp:txXfrm rot="18405799">
        <a:off x="982181" y="1107877"/>
        <a:ext cx="507898" cy="527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44B4FA-0996-4336-8996-ED2F1B1BA1E0}" type="datetimeFigureOut">
              <a:rPr lang="ar-SA" smtClean="0"/>
              <a:pPr/>
              <a:t>23/11/33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94DB6A1-AB0B-438D-B829-57FC1AD650E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DB6A1-AB0B-438D-B829-57FC1AD650E0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CFE6-EC13-4998-98DC-6AF2C4534F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randomBar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1785918" y="1357298"/>
            <a:ext cx="6335714" cy="2260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63"/>
              </a:avLst>
            </a:prstTxWarp>
          </a:bodyPr>
          <a:lstStyle/>
          <a:p>
            <a:pPr algn="ctr" rtl="1"/>
            <a:r>
              <a:rPr lang="ar-SA" sz="2800" b="1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FFCC">
                        <a:gamma/>
                        <a:tint val="0"/>
                        <a:invGamma/>
                      </a:srgbClr>
                    </a:gs>
                  </a:gsLst>
                  <a:lin ang="5400000" scaled="1"/>
                </a:gradFill>
                <a:cs typeface="DecoType Naskh Variants"/>
              </a:rPr>
              <a:t>الوحدة الثانية</a:t>
            </a:r>
          </a:p>
          <a:p>
            <a:pPr algn="ctr" rtl="1"/>
            <a:r>
              <a:rPr lang="ar-SA" sz="2800" b="1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FFCC">
                        <a:gamma/>
                        <a:tint val="0"/>
                        <a:invGamma/>
                      </a:srgbClr>
                    </a:gs>
                  </a:gsLst>
                  <a:lin ang="5400000" scaled="1"/>
                </a:gradFill>
                <a:cs typeface="DecoType Naskh Variants"/>
              </a:rPr>
              <a:t>الوسائل التعليمية</a:t>
            </a:r>
            <a:endParaRPr lang="ar-SA" sz="2800" b="1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FFCC">
                      <a:gamma/>
                      <a:tint val="0"/>
                      <a:invGamma/>
                    </a:srgbClr>
                  </a:gs>
                </a:gsLst>
                <a:lin ang="5400000" scaled="1"/>
              </a:gradFill>
              <a:cs typeface="DecoType Naskh Variants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785918" y="4071942"/>
            <a:ext cx="646042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3300"/>
                </a:solidFill>
              </a:rPr>
              <a:t>المفهوم, المسميات , الأهمية , ومعايير الاختيار</a:t>
            </a:r>
            <a:endParaRPr lang="ar-SA" sz="3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835696" y="332656"/>
            <a:ext cx="50497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40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علاقة الوسائل التعليمية بمنظومة المنهج</a:t>
            </a:r>
            <a:endParaRPr lang="en-US" sz="40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graphicFrame>
        <p:nvGraphicFramePr>
          <p:cNvPr id="5" name="رسم تخطيطي 4"/>
          <p:cNvGraphicFramePr/>
          <p:nvPr/>
        </p:nvGraphicFramePr>
        <p:xfrm>
          <a:off x="571472" y="1142984"/>
          <a:ext cx="757242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مجموعة 5"/>
          <p:cNvGrpSpPr/>
          <p:nvPr/>
        </p:nvGrpSpPr>
        <p:grpSpPr>
          <a:xfrm>
            <a:off x="2214546" y="1285860"/>
            <a:ext cx="1455026" cy="1455026"/>
            <a:chOff x="1113499" y="1284900"/>
            <a:chExt cx="1455026" cy="1455026"/>
          </a:xfrm>
          <a:solidFill>
            <a:schemeClr val="accent2">
              <a:lumMod val="50000"/>
            </a:schemeClr>
          </a:solidFill>
        </p:grpSpPr>
        <p:sp>
          <p:nvSpPr>
            <p:cNvPr id="7" name="شكل بيضاوي 6"/>
            <p:cNvSpPr/>
            <p:nvPr/>
          </p:nvSpPr>
          <p:spPr>
            <a:xfrm>
              <a:off x="1113499" y="1284900"/>
              <a:ext cx="1455026" cy="14550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شكل بيضاوي 4"/>
            <p:cNvSpPr/>
            <p:nvPr/>
          </p:nvSpPr>
          <p:spPr>
            <a:xfrm>
              <a:off x="1326583" y="1497983"/>
              <a:ext cx="1028858" cy="10288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kern="1200" dirty="0" smtClean="0"/>
                <a:t>ا</a:t>
              </a:r>
              <a:r>
                <a:rPr lang="ar-SA" sz="2400" kern="1200" dirty="0" smtClean="0"/>
                <a:t>لتقويم</a:t>
              </a:r>
              <a:endParaRPr lang="ar-SA" sz="2400" kern="1200" dirty="0"/>
            </a:p>
          </p:txBody>
        </p:sp>
      </p:grpSp>
      <p:grpSp>
        <p:nvGrpSpPr>
          <p:cNvPr id="9" name="مجموعة 8"/>
          <p:cNvGrpSpPr/>
          <p:nvPr/>
        </p:nvGrpSpPr>
        <p:grpSpPr>
          <a:xfrm>
            <a:off x="3643306" y="3071810"/>
            <a:ext cx="1428760" cy="1383588"/>
            <a:chOff x="1113499" y="1284900"/>
            <a:chExt cx="1455026" cy="1455026"/>
          </a:xfrm>
          <a:solidFill>
            <a:srgbClr val="CC3399"/>
          </a:solidFill>
        </p:grpSpPr>
        <p:sp>
          <p:nvSpPr>
            <p:cNvPr id="10" name="شكل بيضاوي 9"/>
            <p:cNvSpPr/>
            <p:nvPr/>
          </p:nvSpPr>
          <p:spPr>
            <a:xfrm>
              <a:off x="1113499" y="1284900"/>
              <a:ext cx="1455026" cy="145502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شكل بيضاوي 4"/>
            <p:cNvSpPr/>
            <p:nvPr/>
          </p:nvSpPr>
          <p:spPr>
            <a:xfrm>
              <a:off x="1326583" y="1497983"/>
              <a:ext cx="1028858" cy="10288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000" kern="1200" dirty="0" smtClean="0"/>
                <a:t>منظومة المنهج</a:t>
              </a:r>
              <a:endParaRPr lang="ar-SA" sz="2800" kern="1200" dirty="0"/>
            </a:p>
          </p:txBody>
        </p:sp>
      </p:grpSp>
      <p:grpSp>
        <p:nvGrpSpPr>
          <p:cNvPr id="12" name="مجموعة 11"/>
          <p:cNvGrpSpPr/>
          <p:nvPr/>
        </p:nvGrpSpPr>
        <p:grpSpPr>
          <a:xfrm rot="3329371">
            <a:off x="4090601" y="1741147"/>
            <a:ext cx="488206" cy="475495"/>
            <a:chOff x="1183599" y="1031921"/>
            <a:chExt cx="488206" cy="475495"/>
          </a:xfrm>
          <a:solidFill>
            <a:schemeClr val="accent2">
              <a:lumMod val="50000"/>
            </a:schemeClr>
          </a:solidFill>
        </p:grpSpPr>
        <p:sp>
          <p:nvSpPr>
            <p:cNvPr id="13" name="سهم إلى اليمين 12"/>
            <p:cNvSpPr/>
            <p:nvPr/>
          </p:nvSpPr>
          <p:spPr>
            <a:xfrm rot="18414008">
              <a:off x="1189954" y="1025566"/>
              <a:ext cx="475495" cy="48820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سهم إلى اليمين 4"/>
            <p:cNvSpPr/>
            <p:nvPr/>
          </p:nvSpPr>
          <p:spPr>
            <a:xfrm rot="18414008">
              <a:off x="1218453" y="1180244"/>
              <a:ext cx="332847" cy="292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200" kern="1200"/>
            </a:p>
          </p:txBody>
        </p:sp>
      </p:grpSp>
      <p:cxnSp>
        <p:nvCxnSpPr>
          <p:cNvPr id="16" name="رابط كسهم مستقيم 15"/>
          <p:cNvCxnSpPr/>
          <p:nvPr/>
        </p:nvCxnSpPr>
        <p:spPr bwMode="auto">
          <a:xfrm rot="16200000" flipH="1">
            <a:off x="3428992" y="2786058"/>
            <a:ext cx="428628" cy="4286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رابط كسهم مستقيم 16"/>
          <p:cNvCxnSpPr/>
          <p:nvPr/>
        </p:nvCxnSpPr>
        <p:spPr bwMode="auto">
          <a:xfrm>
            <a:off x="2285984" y="3643314"/>
            <a:ext cx="1285884" cy="7143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رابط كسهم مستقيم 17"/>
          <p:cNvCxnSpPr/>
          <p:nvPr/>
        </p:nvCxnSpPr>
        <p:spPr bwMode="auto">
          <a:xfrm rot="10800000">
            <a:off x="5072066" y="3857628"/>
            <a:ext cx="1143008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رابط كسهم مستقيم 18"/>
          <p:cNvCxnSpPr/>
          <p:nvPr/>
        </p:nvCxnSpPr>
        <p:spPr bwMode="auto">
          <a:xfrm rot="5400000">
            <a:off x="4750595" y="2750339"/>
            <a:ext cx="571504" cy="3571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رابط كسهم مستقيم 22"/>
          <p:cNvCxnSpPr/>
          <p:nvPr/>
        </p:nvCxnSpPr>
        <p:spPr bwMode="auto">
          <a:xfrm rot="5400000" flipH="1" flipV="1">
            <a:off x="3357554" y="4429132"/>
            <a:ext cx="571504" cy="4286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رابط كسهم مستقيم 24"/>
          <p:cNvCxnSpPr/>
          <p:nvPr/>
        </p:nvCxnSpPr>
        <p:spPr bwMode="auto">
          <a:xfrm rot="16200000" flipV="1">
            <a:off x="4643438" y="4429132"/>
            <a:ext cx="571504" cy="4286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051720" y="548680"/>
            <a:ext cx="45656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36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علاقة الوسائل التعليمية بمنظومة المنهج</a:t>
            </a:r>
            <a:endParaRPr lang="en-US" sz="36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57224" y="1214422"/>
            <a:ext cx="850392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</a:t>
            </a:r>
          </a:p>
          <a:p>
            <a:pPr marL="1005840" marR="0" lvl="2" indent="-45720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cs typeface="+mn-cs"/>
              </a:rPr>
              <a:t>تساعد الوسائل التعليمية في تحقيق الأهداف التعليمية المختلفة .</a:t>
            </a:r>
          </a:p>
          <a:p>
            <a:pPr marL="1005840" marR="0" lvl="2" indent="-45720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cs typeface="+mn-cs"/>
              </a:rPr>
              <a:t>تساعد الوسائل التعليمية في تقديم محتوى المنهج .</a:t>
            </a:r>
          </a:p>
          <a:p>
            <a:pPr marL="1005840" marR="0" lvl="2" indent="-45720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cs typeface="+mn-cs"/>
              </a:rPr>
              <a:t>تساعد الوسائل التعليمية في تيسير عملية التدريس .</a:t>
            </a:r>
          </a:p>
          <a:p>
            <a:pPr marL="1005840" marR="0" lvl="2" indent="-45720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cs typeface="+mn-cs"/>
              </a:rPr>
              <a:t>تساعد الوسائل التعليمية في تقديم بعض الأنشطة التعليمية .</a:t>
            </a:r>
          </a:p>
          <a:p>
            <a:pPr marL="1005840" marR="0" lvl="2" indent="-45720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cs typeface="+mn-cs"/>
              </a:rPr>
              <a:t>تساعد الوسائل التعليمية في إجراء عمليات تقويم المنهج .</a:t>
            </a: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ar-SA" sz="280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483768" y="476672"/>
            <a:ext cx="44518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 </a:t>
            </a:r>
            <a:r>
              <a:rPr lang="ar-SA" sz="36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أسس ومعايير اختيار الوسائل التعليمية</a:t>
            </a:r>
            <a:endParaRPr lang="en-US" sz="36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00174"/>
            <a:ext cx="8932516" cy="13573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أن تتوافق الوسيلة التعليمية (المواد والأجهزة التعليمية) مع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    </a:t>
            </a: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 الأهداف المراد تحقيقها 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2643182"/>
            <a:ext cx="8503920" cy="39559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2.  أن يتكامل استخدام الوسيلة التعليمية مع المنهج .</a:t>
            </a: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ar-S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0034" y="3429000"/>
            <a:ext cx="8503920" cy="445599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AutoNum type="arabicPeriod" startAt="3"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أن تتناسب الوسائل التعليمية مع أعمار التلاميذ ومستوياتهم العقلية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AutoNum type="arabicPeriod" startAt="3"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أن يكون المحتوى صحيح علمياً وحديثاً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AutoNum type="arabicPeriod" startAt="3"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أن يتوافر في المحتوى حسن العرض والبساطة والوضوح 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     والتسلسل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6.  أن تكون الوسيلة التعليمية سهلة الاستخدام وقليلة التكاليف.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7.  أن توفر الوسيلة التعليمية وقت المعلم والطالب.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ar-S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627784" y="404664"/>
            <a:ext cx="4398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36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أسس ومعايير اختيار الوسائل التعليمية</a:t>
            </a:r>
            <a:endParaRPr lang="en-US" sz="36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85720" y="1285860"/>
            <a:ext cx="8503920" cy="47149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أن يناسب حجم الوسيلة التعليمية حجرة الدراسة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أن تنمي الوسائل التعليمية لدى المتعلمين التفكير بأنواعه 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000" kern="0" dirty="0" smtClean="0">
                <a:latin typeface="+mn-lt"/>
                <a:cs typeface="+mn-cs"/>
                <a:sym typeface="AGA Arabesque"/>
              </a:rPr>
              <a:t>      </a:t>
            </a: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المختلفة (الناقد – الابتكاري) والتحليل والملاحظة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10.  الرغبة والألفة.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GA Arabesque"/>
              </a:rPr>
              <a:t>11.  التكامل والتفاعل .</a:t>
            </a: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2643174" y="357166"/>
            <a:ext cx="4158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3600" dirty="0" smtClean="0">
                <a:solidFill>
                  <a:srgbClr val="660066"/>
                </a:solidFill>
                <a:latin typeface="Verdana" pitchFamily="34" charset="0"/>
                <a:cs typeface="PT Bold Heading" pitchFamily="2" charset="-78"/>
              </a:rPr>
              <a:t>الوسائل التعليمية</a:t>
            </a:r>
          </a:p>
          <a:p>
            <a:pPr algn="ctr"/>
            <a:r>
              <a:rPr lang="ar-SA" sz="3600" dirty="0" smtClean="0">
                <a:solidFill>
                  <a:srgbClr val="660066"/>
                </a:solidFill>
                <a:latin typeface="Verdana" pitchFamily="34" charset="0"/>
                <a:cs typeface="PT Bold Heading" pitchFamily="2" charset="-78"/>
              </a:rPr>
              <a:t>الجزء الأول </a:t>
            </a:r>
            <a:endParaRPr lang="ar-SA" sz="3600" dirty="0">
              <a:solidFill>
                <a:srgbClr val="660066"/>
              </a:solidFill>
              <a:latin typeface="Verdana" pitchFamily="34" charset="0"/>
              <a:cs typeface="PT Bold Heading" pitchFamily="2" charset="-78"/>
            </a:endParaRP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8728075" y="1989138"/>
            <a:ext cx="18415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ar-SA" sz="3200">
              <a:latin typeface="Verdana" pitchFamily="34" charset="0"/>
            </a:endParaRPr>
          </a:p>
          <a:p>
            <a:pPr algn="r"/>
            <a:endParaRPr lang="ar-SA" sz="3200">
              <a:latin typeface="Verdana" pitchFamily="34" charset="0"/>
            </a:endParaRPr>
          </a:p>
          <a:p>
            <a:pPr algn="r"/>
            <a:endParaRPr lang="en-GB" sz="3200">
              <a:latin typeface="Verdana" pitchFamily="34" charset="0"/>
            </a:endParaRPr>
          </a:p>
        </p:txBody>
      </p:sp>
      <p:grpSp>
        <p:nvGrpSpPr>
          <p:cNvPr id="90149" name="Group 37"/>
          <p:cNvGrpSpPr>
            <a:grpSpLocks/>
          </p:cNvGrpSpPr>
          <p:nvPr/>
        </p:nvGrpSpPr>
        <p:grpSpPr bwMode="auto">
          <a:xfrm>
            <a:off x="0" y="0"/>
            <a:ext cx="1133475" cy="6858000"/>
            <a:chOff x="0" y="0"/>
            <a:chExt cx="714" cy="4320"/>
          </a:xfrm>
        </p:grpSpPr>
        <p:sp>
          <p:nvSpPr>
            <p:cNvPr id="90150" name="Rectangle 38"/>
            <p:cNvSpPr>
              <a:spLocks noChangeArrowheads="1"/>
            </p:cNvSpPr>
            <p:nvPr/>
          </p:nvSpPr>
          <p:spPr bwMode="auto">
            <a:xfrm>
              <a:off x="0" y="0"/>
              <a:ext cx="703" cy="4320"/>
            </a:xfrm>
            <a:prstGeom prst="rect">
              <a:avLst/>
            </a:prstGeom>
            <a:solidFill>
              <a:schemeClr val="bg1"/>
            </a:solidFill>
            <a:ln w="76200" cmpd="tri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90151" name="Group 39"/>
            <p:cNvGrpSpPr>
              <a:grpSpLocks/>
            </p:cNvGrpSpPr>
            <p:nvPr/>
          </p:nvGrpSpPr>
          <p:grpSpPr bwMode="auto">
            <a:xfrm>
              <a:off x="0" y="0"/>
              <a:ext cx="714" cy="4229"/>
              <a:chOff x="0" y="0"/>
              <a:chExt cx="714" cy="4229"/>
            </a:xfrm>
          </p:grpSpPr>
          <p:pic>
            <p:nvPicPr>
              <p:cNvPr id="90152" name="Picture 40" descr="سماعات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714" cy="533"/>
              </a:xfrm>
              <a:prstGeom prst="rect">
                <a:avLst/>
              </a:prstGeom>
              <a:noFill/>
            </p:spPr>
          </p:pic>
          <p:pic>
            <p:nvPicPr>
              <p:cNvPr id="90153" name="Picture 41" descr="microphone_flashing_md_wht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" y="618"/>
                <a:ext cx="544" cy="544"/>
              </a:xfrm>
              <a:prstGeom prst="rect">
                <a:avLst/>
              </a:prstGeom>
              <a:noFill/>
            </p:spPr>
          </p:pic>
          <p:pic>
            <p:nvPicPr>
              <p:cNvPr id="90154" name="Picture 42" descr="Computa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" y="1107"/>
                <a:ext cx="612" cy="551"/>
              </a:xfrm>
              <a:prstGeom prst="rect">
                <a:avLst/>
              </a:prstGeom>
              <a:noFill/>
            </p:spPr>
          </p:pic>
          <p:pic>
            <p:nvPicPr>
              <p:cNvPr id="90155" name="Picture 43" descr="Pc_audio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" y="3203"/>
                <a:ext cx="621" cy="495"/>
              </a:xfrm>
              <a:prstGeom prst="rect">
                <a:avLst/>
              </a:prstGeom>
              <a:noFill/>
            </p:spPr>
          </p:pic>
          <p:pic>
            <p:nvPicPr>
              <p:cNvPr id="90156" name="Picture 44" descr="Multimd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1" y="3721"/>
                <a:ext cx="612" cy="508"/>
              </a:xfrm>
              <a:prstGeom prst="rect">
                <a:avLst/>
              </a:prstGeom>
              <a:noFill/>
            </p:spPr>
          </p:pic>
          <p:pic>
            <p:nvPicPr>
              <p:cNvPr id="90157" name="Picture 45" descr="Bells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45" y="1707"/>
                <a:ext cx="612" cy="612"/>
              </a:xfrm>
              <a:prstGeom prst="rect">
                <a:avLst/>
              </a:prstGeom>
              <a:noFill/>
            </p:spPr>
          </p:pic>
          <p:pic>
            <p:nvPicPr>
              <p:cNvPr id="90158" name="Picture 46" descr="Choirboy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59" y="2370"/>
                <a:ext cx="529" cy="77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571604" y="1928802"/>
            <a:ext cx="711771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SA" sz="4000" dirty="0" smtClean="0"/>
              <a:t>1- المسميات المختلفة للوسائل التعليمية</a:t>
            </a:r>
          </a:p>
          <a:p>
            <a:pPr algn="r" rtl="1"/>
            <a:r>
              <a:rPr lang="ar-SA" sz="4000" dirty="0" smtClean="0"/>
              <a:t>2- مفهوم الوسائل التعليمية</a:t>
            </a:r>
          </a:p>
          <a:p>
            <a:pPr algn="r" rtl="1"/>
            <a:r>
              <a:rPr lang="ar-SA" sz="4000" dirty="0" smtClean="0"/>
              <a:t>3- أهمية استخدام الوسائل التعليمية</a:t>
            </a:r>
          </a:p>
          <a:p>
            <a:pPr algn="r" rtl="1"/>
            <a:r>
              <a:rPr lang="ar-SA" sz="4000" dirty="0" smtClean="0"/>
              <a:t>4- علاقة الوسائل التعليمية بمنظومة المنهج</a:t>
            </a:r>
          </a:p>
          <a:p>
            <a:pPr algn="r" rtl="1"/>
            <a:r>
              <a:rPr lang="ar-SA" sz="4000" dirty="0" smtClean="0"/>
              <a:t>5- أسس ومعايير اختيار الوسائل التعليمية</a:t>
            </a:r>
            <a:endParaRPr lang="en-US" sz="4000" dirty="0"/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1071546"/>
            <a:ext cx="514353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استخدام الرسول صلى الله عليه وسلم للوسائل:</a:t>
            </a:r>
          </a:p>
          <a:p>
            <a:pPr algn="ctr"/>
            <a:endParaRPr lang="ar-SA" sz="2400" dirty="0" smtClean="0"/>
          </a:p>
          <a:p>
            <a:pPr algn="ctr"/>
            <a:r>
              <a:rPr lang="ar-SA" sz="2400" dirty="0" smtClean="0"/>
              <a:t>عن عائشه قالت: قال رسول الله صلي الله عليه وسلم أنا وكافل اليتيم في الجنه كهاتين وجمع بين السبابه ووالوسطى .</a:t>
            </a:r>
          </a:p>
          <a:p>
            <a:pPr algn="r" rtl="1"/>
            <a:endParaRPr lang="en-US" sz="2400" dirty="0" smtClean="0"/>
          </a:p>
          <a:p>
            <a:pPr algn="ctr"/>
            <a:r>
              <a:rPr lang="ar-SA" sz="2400" dirty="0" smtClean="0"/>
              <a:t>(صلوا كما رأيتموني أصلي)</a:t>
            </a:r>
          </a:p>
        </p:txBody>
      </p:sp>
    </p:spTree>
  </p:cSld>
  <p:clrMapOvr>
    <a:masterClrMapping/>
  </p:clrMapOvr>
  <p:transition>
    <p:randomBar/>
    <p:sndAc>
      <p:stSnd>
        <p:snd r:embed="rId3" name="arrow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1835696" y="476672"/>
            <a:ext cx="49327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40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المسميات المختلفة للوسائل التعليمية</a:t>
            </a:r>
            <a:endParaRPr lang="en-US" sz="40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928926" y="1428736"/>
            <a:ext cx="529984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SA" sz="3200" dirty="0" smtClean="0"/>
              <a:t>1- الوسائل البصرية</a:t>
            </a:r>
          </a:p>
          <a:p>
            <a:pPr algn="r" rtl="1"/>
            <a:r>
              <a:rPr lang="ar-SA" sz="3200" dirty="0" smtClean="0"/>
              <a:t>2- الوسائل السمعية</a:t>
            </a:r>
          </a:p>
          <a:p>
            <a:pPr algn="r" rtl="1"/>
            <a:r>
              <a:rPr lang="ar-SA" sz="3200" dirty="0" smtClean="0"/>
              <a:t>3- الوسائل السمعية البصرية</a:t>
            </a:r>
          </a:p>
          <a:p>
            <a:pPr algn="r" rtl="1"/>
            <a:r>
              <a:rPr lang="ar-SA" sz="3200" dirty="0" smtClean="0"/>
              <a:t>4- وسائل الإيضاح</a:t>
            </a:r>
          </a:p>
          <a:p>
            <a:pPr algn="r" rtl="1"/>
            <a:r>
              <a:rPr lang="ar-SA" sz="3200" dirty="0" smtClean="0"/>
              <a:t>5- معينات التدريس / المعينات التعليمية</a:t>
            </a:r>
          </a:p>
          <a:p>
            <a:pPr algn="r" rtl="1"/>
            <a:r>
              <a:rPr lang="ar-SA" sz="3200" dirty="0" smtClean="0"/>
              <a:t>6- المعينات الإدراكية</a:t>
            </a:r>
          </a:p>
          <a:p>
            <a:pPr algn="r" rtl="1"/>
            <a:r>
              <a:rPr lang="ar-SA" sz="3200" dirty="0" smtClean="0"/>
              <a:t>7- الوسائط التعليمية</a:t>
            </a:r>
          </a:p>
          <a:p>
            <a:pPr algn="r" rtl="1"/>
            <a:r>
              <a:rPr lang="ar-SA" sz="3200" dirty="0" smtClean="0"/>
              <a:t>8- وسائل الاتصال التعليمية</a:t>
            </a:r>
          </a:p>
          <a:p>
            <a:pPr algn="r" rtl="1"/>
            <a:r>
              <a:rPr lang="ar-SA" sz="3200" dirty="0" smtClean="0"/>
              <a:t>9- التقنيات التعليمية</a:t>
            </a:r>
          </a:p>
          <a:p>
            <a:pPr algn="r" rtl="1"/>
            <a:r>
              <a:rPr lang="ar-SA" sz="3200" dirty="0" smtClean="0"/>
              <a:t>10- وسائل تكنولوجيا التعليم</a:t>
            </a:r>
            <a:endParaRPr lang="en-US" sz="3200" dirty="0"/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1643042" y="1285860"/>
            <a:ext cx="65722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5400" dirty="0" smtClean="0">
                <a:solidFill>
                  <a:srgbClr val="003300"/>
                </a:solidFill>
                <a:latin typeface="Verdana" pitchFamily="34" charset="0"/>
                <a:cs typeface="PT Simple Bold Ruled" pitchFamily="2" charset="-78"/>
              </a:rPr>
              <a:t>الوسائل التعليمية هي :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71738" y="2857496"/>
            <a:ext cx="49696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SA" sz="4800" dirty="0" smtClean="0"/>
              <a:t>1- تكنولوجيا التعليم</a:t>
            </a:r>
          </a:p>
          <a:p>
            <a:pPr algn="r" rtl="1"/>
            <a:endParaRPr lang="ar-SA" dirty="0" smtClean="0"/>
          </a:p>
          <a:p>
            <a:pPr algn="r" rtl="1"/>
            <a:r>
              <a:rPr lang="ar-SA" sz="4800" dirty="0" smtClean="0"/>
              <a:t>2- التكنولوجيا في التعليم</a:t>
            </a:r>
            <a:endParaRPr lang="en-US" sz="4800" dirty="0"/>
          </a:p>
        </p:txBody>
      </p:sp>
      <p:sp>
        <p:nvSpPr>
          <p:cNvPr id="6" name="مستطيل 5"/>
          <p:cNvSpPr/>
          <p:nvPr/>
        </p:nvSpPr>
        <p:spPr bwMode="auto">
          <a:xfrm>
            <a:off x="3143240" y="3960748"/>
            <a:ext cx="4857784" cy="714380"/>
          </a:xfrm>
          <a:prstGeom prst="rect">
            <a:avLst/>
          </a:prstGeom>
          <a:solidFill>
            <a:srgbClr val="C00000">
              <a:alpha val="24000"/>
            </a:srgbClr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123728" y="332656"/>
            <a:ext cx="60851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40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مفهوم الوسائل التعليمية:  </a:t>
            </a:r>
            <a:r>
              <a:rPr lang="ar-SA" sz="28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التعريف 4 ص </a:t>
            </a:r>
            <a:r>
              <a:rPr lang="ar-SA" sz="32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55</a:t>
            </a:r>
            <a:endParaRPr lang="ar-SA" sz="4000" b="1" dirty="0" smtClean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  <a:p>
            <a:endParaRPr lang="en-US" sz="4000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63688" y="1556792"/>
            <a:ext cx="6552728" cy="42484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هي منظومة فرعية من منظومة تكنولوجيا التعليم تتضمن المواد والأدوات والأجهزة التعليمية وطرق العرض التي يستخدمها المعلم أو المتعلم أو كليهما في المواقف التعليمية بطريقة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SA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منظومية لتسهيل عملية التعليم والتعلم.</a:t>
            </a:r>
            <a:endParaRPr kumimoji="0" lang="ar-SA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ar-SA" sz="3200" kern="0" dirty="0" smtClean="0">
              <a:latin typeface="+mn-lt"/>
              <a:cs typeface="+mn-cs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400" b="1" kern="0" dirty="0" smtClean="0">
                <a:latin typeface="+mn-lt"/>
                <a:cs typeface="+mn-cs"/>
              </a:rPr>
              <a:t>منظومة:  أي تقوم على نظام وليست عشوائية </a:t>
            </a:r>
            <a:endParaRPr kumimoji="0" lang="ar-S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555776" y="548680"/>
            <a:ext cx="41953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40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أهمية استخدام الوسائل التعليمية</a:t>
            </a:r>
            <a:endParaRPr lang="en-US" sz="40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714356"/>
            <a:ext cx="8503920" cy="5357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800" b="1" i="0" u="none" strike="noStrike" kern="0" cap="none" spc="0" normalizeH="0" baseline="0" noProof="0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تساعد الوسائل التعليمية في التغلب على مشكلة زيادة أعداد المتعلمين. </a:t>
            </a:r>
          </a:p>
          <a:p>
            <a:pPr marL="457200" marR="0" lvl="0" indent="-4572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تساعد الوسائل التعليمية في التغلب على مشكلة الفروق الفردية بين المتعلمين . </a:t>
            </a:r>
          </a:p>
          <a:p>
            <a:pPr marL="457200" marR="0" lvl="0" indent="-4572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تساعد الوسائل التعليمية على تحقيق التعلم بجوانبه المختلفة المعرفية </a:t>
            </a:r>
            <a:r>
              <a:rPr kumimoji="0" lang="ar-SA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والمهارية</a:t>
            </a:r>
            <a:r>
              <a:rPr kumimoji="0" 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والوجدانية .</a:t>
            </a:r>
          </a:p>
          <a:p>
            <a:pPr marL="457200" marR="0" lvl="0" indent="-4572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 تساعد الوسائل التعليمية في التغلب على صعوبات تعلم موضوعات معينة – البعد المكاني’  البعد الزماني’ بطء أو سرعة الحدث’ خطورة الحدث’ صغر أو كبر حجم الظاهرة أو الحدث.  </a:t>
            </a: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699792" y="404664"/>
            <a:ext cx="41953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4000" b="1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أهمية استخدام الوسائل التعليمية</a:t>
            </a:r>
            <a:endParaRPr lang="en-US" sz="4000" b="1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785794"/>
            <a:ext cx="8503920" cy="5357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800" b="1" i="0" u="none" strike="noStrike" kern="0" cap="none" spc="0" normalizeH="0" baseline="0" noProof="0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AGA Arabesque"/>
            </a:endParaRP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AutoNum type="arabicPeriod" startAt="5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تساعد الوسائل التعليمية في زيادة دافعية التلاميذ إلى التعلم والمشاركة والانتباه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AutoNum type="arabicPeriod" startAt="5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تساعد الوسائل التعليمية التلميذ على تعديل بعض المفاهيم والسلوكيات الخاطئة . 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AutoNum type="arabicPeriod" startAt="5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تساعد الوسائل التعليمية على التعلم الذاتي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AutoNum type="arabicPeriod" startAt="5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تساعد الوسائل التعليمية على زيادة الثروة اللغوية للتلميذ .</a:t>
            </a:r>
          </a:p>
          <a:p>
            <a:pPr marL="514350" marR="0" lvl="0" indent="-514350" algn="r" defTabSz="914400" rtl="1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AutoNum type="arabicPeriod" startAt="5"/>
              <a:tabLst/>
              <a:defRPr/>
            </a:pPr>
            <a:r>
              <a:rPr lang="ar-SA" sz="2400" kern="0" dirty="0" smtClean="0">
                <a:latin typeface="+mn-lt"/>
                <a:cs typeface="+mn-cs"/>
              </a:rPr>
              <a:t>تساعد الوسائل التعليمية في بقاء أثر التعلم.</a:t>
            </a:r>
          </a:p>
          <a:p>
            <a:pPr marL="457200" marR="0" lvl="0" indent="-4572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627784" y="548680"/>
            <a:ext cx="41857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4000" dirty="0" smtClean="0">
                <a:solidFill>
                  <a:srgbClr val="660033"/>
                </a:solidFill>
                <a:latin typeface="Verdana" pitchFamily="34" charset="0"/>
                <a:cs typeface="PT Simple Bold Ruled" pitchFamily="2" charset="-78"/>
              </a:rPr>
              <a:t>أهمية استخدام الوسائل التعليمية</a:t>
            </a:r>
            <a:endParaRPr lang="en-US" sz="4000" dirty="0">
              <a:solidFill>
                <a:srgbClr val="660033"/>
              </a:solidFill>
              <a:latin typeface="Verdana" pitchFamily="34" charset="0"/>
              <a:cs typeface="PT Simple Bold Ruled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785794"/>
            <a:ext cx="8503920" cy="5357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800" b="1" i="0" u="none" strike="noStrike" kern="0" cap="none" spc="0" normalizeH="0" baseline="0" noProof="0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AGA Arabesque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4282" y="1857364"/>
            <a:ext cx="8789672" cy="457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kern="0" dirty="0" smtClean="0">
                <a:latin typeface="+mn-lt"/>
                <a:cs typeface="+mn-cs"/>
              </a:rPr>
              <a:t>10</a:t>
            </a:r>
            <a:r>
              <a:rPr kumimoji="0" lang="ar-S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ar-SA" sz="2800" dirty="0" smtClean="0"/>
              <a:t>تساعد الوسائل التعليمية في التدريب على أساليب التفكير العلمي السليم .</a:t>
            </a:r>
          </a:p>
          <a:p>
            <a:pPr marL="514350" indent="-514350"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11. تساعد الوسائل التعليمية في التغلب على بعض مشكلات أعضاء هيئة التدريس .</a:t>
            </a:r>
          </a:p>
          <a:p>
            <a:pPr marL="514350" indent="-514350"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/>
              <a:t>12. تساعد الوسائل التعليمية في توفير وقت وجهد المعلم .</a:t>
            </a:r>
          </a:p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489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 name placeholder</dc:creator>
  <cp:lastModifiedBy>admin</cp:lastModifiedBy>
  <cp:revision>88</cp:revision>
  <dcterms:created xsi:type="dcterms:W3CDTF">2007-03-19T16:43:09Z</dcterms:created>
  <dcterms:modified xsi:type="dcterms:W3CDTF">2012-10-08T09:14:48Z</dcterms:modified>
</cp:coreProperties>
</file>