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4AC010-D103-4297-8CBD-78EBC70F54E7}">
          <p14:sldIdLst>
            <p14:sldId id="256"/>
            <p14:sldId id="257"/>
          </p14:sldIdLst>
        </p14:section>
        <p14:section name="Untitled Section" id="{404B958E-C9A5-418A-A1E4-636112CE5A66}">
          <p14:sldIdLst>
            <p14:sldId id="258"/>
            <p14:sldId id="263"/>
            <p14:sldId id="259"/>
            <p14:sldId id="260"/>
          </p14:sldIdLst>
        </p14:section>
        <p14:section name="Untitled Section" id="{AE74CD92-4C40-476E-9B07-4DF30D7D8ED1}">
          <p14:sldIdLst>
            <p14:sldId id="264"/>
            <p14:sldId id="265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94671" autoAdjust="0"/>
  </p:normalViewPr>
  <p:slideViewPr>
    <p:cSldViewPr>
      <p:cViewPr>
        <p:scale>
          <a:sx n="81" d="100"/>
          <a:sy n="81" d="100"/>
        </p:scale>
        <p:origin x="-11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3B8930-F1E6-4E04-8E2A-250F16BD1625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10D73A-98FE-438C-BA61-F0D3263D6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6600" dirty="0" smtClean="0">
                <a:solidFill>
                  <a:srgbClr val="FF0000"/>
                </a:solidFill>
              </a:rPr>
              <a:t/>
            </a:r>
            <a:br>
              <a:rPr lang="ar-SA" sz="6600" dirty="0" smtClean="0">
                <a:solidFill>
                  <a:srgbClr val="FF0000"/>
                </a:solidFill>
              </a:rPr>
            </a:br>
            <a:r>
              <a:rPr lang="ar-SA" sz="8000" dirty="0" smtClean="0">
                <a:solidFill>
                  <a:srgbClr val="FF0000"/>
                </a:solidFill>
              </a:rPr>
              <a:t>ظن و اخواتها 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المهارات اللغوية</a:t>
            </a:r>
            <a:br>
              <a:rPr lang="ar-SA" dirty="0" smtClean="0"/>
            </a:br>
            <a:r>
              <a:rPr lang="ar-SA" dirty="0" smtClean="0"/>
              <a:t>عرب 101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4953000" cy="1752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ar-SA" sz="3500" dirty="0" smtClean="0"/>
          </a:p>
          <a:p>
            <a:pPr algn="ctr"/>
            <a:r>
              <a:rPr lang="ar-SA" sz="3500" dirty="0" smtClean="0"/>
              <a:t>الدكتور : يوسف محمود فجال </a:t>
            </a:r>
          </a:p>
          <a:p>
            <a:pPr algn="ctr"/>
            <a:r>
              <a:rPr lang="ar-SA" sz="3500" dirty="0" smtClean="0"/>
              <a:t>الطالب: مساعد محمد الاحمدي </a:t>
            </a:r>
          </a:p>
          <a:p>
            <a:pPr algn="ctr"/>
            <a:r>
              <a:rPr lang="ar-SA" sz="3500" dirty="0" smtClean="0"/>
              <a:t>432100213</a:t>
            </a:r>
            <a:r>
              <a:rPr lang="ar-S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703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تعريف ظن واخواتها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000" dirty="0" smtClean="0">
                <a:latin typeface="Adobe Arabic" pitchFamily="18" charset="-78"/>
                <a:ea typeface="Tahoma" pitchFamily="34" charset="0"/>
                <a:cs typeface="Adobe Arabic" pitchFamily="18" charset="-78"/>
              </a:rPr>
              <a:t>ظن واخواتها </a:t>
            </a:r>
            <a:r>
              <a:rPr lang="ar-SA" sz="6000" dirty="0">
                <a:latin typeface="Adobe Arabic" pitchFamily="18" charset="-78"/>
                <a:ea typeface="Tahoma" pitchFamily="34" charset="0"/>
                <a:cs typeface="Adobe Arabic" pitchFamily="18" charset="-78"/>
              </a:rPr>
              <a:t>: هي افعال تدخل على المبتدا والخبر فتنصبهما على انهما </a:t>
            </a:r>
            <a:r>
              <a:rPr lang="ar-SA" sz="6000" dirty="0" smtClean="0">
                <a:latin typeface="Adobe Arabic" pitchFamily="18" charset="-78"/>
                <a:ea typeface="Tahoma" pitchFamily="34" charset="0"/>
                <a:cs typeface="Adobe Arabic" pitchFamily="18" charset="-78"/>
              </a:rPr>
              <a:t> مفعولان لها</a:t>
            </a:r>
            <a:endParaRPr lang="en-US" sz="6000" dirty="0">
              <a:latin typeface="Adobe Arabic" pitchFamily="18" charset="-78"/>
              <a:ea typeface="Tahoma" pitchFamily="34" charset="0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631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تعدادها ومعانيها 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495048"/>
              </p:ext>
            </p:extLst>
          </p:nvPr>
        </p:nvGraphicFramePr>
        <p:xfrm>
          <a:off x="539552" y="1268760"/>
          <a:ext cx="8229600" cy="515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ar-SA" sz="5400" dirty="0" smtClean="0"/>
                        <a:t>معناها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5400" dirty="0" smtClean="0"/>
                        <a:t>تعدادها</a:t>
                      </a:r>
                      <a:endParaRPr lang="en-US" sz="5400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تدل على اليقين</a:t>
                      </a:r>
                    </a:p>
                    <a:p>
                      <a:pPr algn="ctr"/>
                      <a:r>
                        <a:rPr kumimoji="0" lang="ar-SA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 يدل</a:t>
                      </a:r>
                      <a:r>
                        <a:rPr kumimoji="0" lang="ar-SA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على</a:t>
                      </a:r>
                      <a:r>
                        <a:rPr kumimoji="0" lang="ar-SA" sz="2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تحقق وقوع الخبر بنسبة %100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رأى،عَلِمَ،وَجَدَ،دَرَى</a:t>
                      </a:r>
                      <a:r>
                        <a:rPr lang="ar-SA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تدل على الرجحان</a:t>
                      </a:r>
                    </a:p>
                    <a:p>
                      <a:pPr algn="ctr"/>
                      <a:r>
                        <a:rPr kumimoji="0" lang="ar-SA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ترجيح وقوع الخبر بنسبة تفوق %50</a:t>
                      </a:r>
                      <a:r>
                        <a:rPr lang="ar-SA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خالَ،ظن،حَسِبَ،زَعَمَ،عَد،جَعَلَ</a:t>
                      </a:r>
                      <a:endParaRPr lang="en-US" sz="4400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تدل على التحويل 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جعل،اتخذ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8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7200" dirty="0">
                <a:cs typeface="DecoType Thuluth" pitchFamily="2" charset="-78"/>
              </a:rPr>
              <a:t>الأمثلة </a:t>
            </a:r>
            <a:endParaRPr lang="en-US" sz="7200" dirty="0">
              <a:cs typeface="DecoType Thuluth" pitchFamily="2" charset="-78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23528" y="1700808"/>
            <a:ext cx="4114800" cy="4525963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ar-SA" dirty="0" smtClean="0"/>
              <a:t>1-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sz="3200" dirty="0">
                <a:solidFill>
                  <a:srgbClr val="FF0000"/>
                </a:solidFill>
              </a:rPr>
              <a:t>ظن </a:t>
            </a:r>
            <a:r>
              <a:rPr lang="ar-SA" sz="3200" dirty="0"/>
              <a:t>أحمد القيادة َ سهلة ً</a:t>
            </a:r>
            <a:r>
              <a:rPr lang="ar-SA" dirty="0"/>
              <a:t> </a:t>
            </a:r>
          </a:p>
          <a:p>
            <a:pPr algn="r">
              <a:lnSpc>
                <a:spcPct val="90000"/>
              </a:lnSpc>
            </a:pPr>
            <a:endParaRPr lang="ar-SA" dirty="0" smtClean="0"/>
          </a:p>
          <a:p>
            <a:pPr algn="r">
              <a:lnSpc>
                <a:spcPct val="90000"/>
              </a:lnSpc>
            </a:pPr>
            <a:r>
              <a:rPr lang="ar-SA" dirty="0" smtClean="0"/>
              <a:t>2- </a:t>
            </a:r>
            <a:r>
              <a:rPr lang="ar-SA" sz="3200" dirty="0">
                <a:solidFill>
                  <a:srgbClr val="FF0000"/>
                </a:solidFill>
              </a:rPr>
              <a:t>حسب</a:t>
            </a:r>
            <a:r>
              <a:rPr lang="ar-SA" sz="3200" dirty="0"/>
              <a:t> الأمرَ يسيرًا </a:t>
            </a:r>
          </a:p>
          <a:p>
            <a:pPr algn="r">
              <a:lnSpc>
                <a:spcPct val="90000"/>
              </a:lnSpc>
            </a:pPr>
            <a:endParaRPr lang="ar-SA" sz="3200" dirty="0" smtClean="0"/>
          </a:p>
          <a:p>
            <a:pPr algn="r">
              <a:lnSpc>
                <a:spcPct val="90000"/>
              </a:lnSpc>
            </a:pPr>
            <a:r>
              <a:rPr lang="ar-SA" sz="3200" dirty="0" smtClean="0"/>
              <a:t>3- </a:t>
            </a:r>
            <a:r>
              <a:rPr lang="ar-SA" sz="3200" dirty="0">
                <a:solidFill>
                  <a:srgbClr val="FF0000"/>
                </a:solidFill>
              </a:rPr>
              <a:t>علم</a:t>
            </a:r>
            <a:r>
              <a:rPr lang="ar-SA" sz="3200" dirty="0"/>
              <a:t> أحمد القيادة َ تحتاج ُ إلى تعليم</a:t>
            </a:r>
          </a:p>
          <a:p>
            <a:pPr marL="109728" indent="0" algn="r">
              <a:lnSpc>
                <a:spcPct val="90000"/>
              </a:lnSpc>
              <a:buNone/>
            </a:pPr>
            <a:r>
              <a:rPr lang="ar-SA" sz="3200" dirty="0" smtClean="0"/>
              <a:t> </a:t>
            </a:r>
            <a:endParaRPr lang="ar-SA" sz="3200" dirty="0"/>
          </a:p>
          <a:p>
            <a:pPr algn="r">
              <a:lnSpc>
                <a:spcPct val="90000"/>
              </a:lnSpc>
            </a:pPr>
            <a:r>
              <a:rPr lang="ar-SA" sz="3200" dirty="0" smtClean="0"/>
              <a:t>4- </a:t>
            </a:r>
            <a:r>
              <a:rPr lang="ar-SA" sz="3200" dirty="0">
                <a:solidFill>
                  <a:srgbClr val="FF0000"/>
                </a:solidFill>
              </a:rPr>
              <a:t>جعل</a:t>
            </a:r>
            <a:r>
              <a:rPr lang="ar-SA" sz="3200" dirty="0"/>
              <a:t> المدرب أحمدَ قيادتـُه نظامية ٌ </a:t>
            </a:r>
            <a:endParaRPr lang="en-US" sz="320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073958" y="1844824"/>
            <a:ext cx="4038600" cy="4525963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ar-SA" sz="3200" dirty="0" smtClean="0"/>
              <a:t>1- </a:t>
            </a:r>
            <a:r>
              <a:rPr lang="ar-SA" sz="3200" dirty="0"/>
              <a:t>القيادة ُ سهلة ٌ </a:t>
            </a:r>
          </a:p>
          <a:p>
            <a:pPr algn="r">
              <a:lnSpc>
                <a:spcPct val="90000"/>
              </a:lnSpc>
            </a:pPr>
            <a:endParaRPr lang="ar-SA" sz="3200" dirty="0" smtClean="0"/>
          </a:p>
          <a:p>
            <a:pPr algn="r">
              <a:lnSpc>
                <a:spcPct val="90000"/>
              </a:lnSpc>
            </a:pPr>
            <a:r>
              <a:rPr lang="ar-SA" sz="3200" dirty="0" smtClean="0"/>
              <a:t>2- </a:t>
            </a:r>
            <a:r>
              <a:rPr lang="ar-SA" sz="3200" dirty="0"/>
              <a:t>الأمرُ يسيرٌ</a:t>
            </a:r>
          </a:p>
          <a:p>
            <a:pPr algn="r">
              <a:lnSpc>
                <a:spcPct val="90000"/>
              </a:lnSpc>
            </a:pPr>
            <a:endParaRPr lang="ar-SA" sz="3200" dirty="0" smtClean="0"/>
          </a:p>
          <a:p>
            <a:pPr algn="r">
              <a:lnSpc>
                <a:spcPct val="90000"/>
              </a:lnSpc>
            </a:pPr>
            <a:r>
              <a:rPr lang="ar-SA" sz="3200" dirty="0" smtClean="0"/>
              <a:t>3- </a:t>
            </a:r>
            <a:r>
              <a:rPr lang="ar-SA" sz="3200" dirty="0"/>
              <a:t>القيادة ُ تحتاج ُ إلى تعليم</a:t>
            </a:r>
          </a:p>
          <a:p>
            <a:pPr marL="109728" indent="0" algn="r">
              <a:lnSpc>
                <a:spcPct val="90000"/>
              </a:lnSpc>
              <a:buNone/>
            </a:pPr>
            <a:endParaRPr lang="ar-SA" sz="3200" dirty="0"/>
          </a:p>
          <a:p>
            <a:pPr algn="r">
              <a:lnSpc>
                <a:spcPct val="90000"/>
              </a:lnSpc>
            </a:pPr>
            <a:r>
              <a:rPr lang="ar-SA" sz="3200" dirty="0" smtClean="0"/>
              <a:t>4- </a:t>
            </a:r>
            <a:r>
              <a:rPr lang="ar-SA" sz="3200" dirty="0"/>
              <a:t>أحمدُ قيادتـُه نظامية ٌ  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امثلة على ( ظن واخواتها )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ar-SA" sz="2800" dirty="0" smtClean="0"/>
              <a:t>1- </a:t>
            </a:r>
            <a:r>
              <a:rPr lang="ar-SA" sz="2800" dirty="0"/>
              <a:t>جعلت محمداً مسؤولا عن </a:t>
            </a:r>
            <a:r>
              <a:rPr lang="ar-SA" sz="2800" dirty="0" smtClean="0"/>
              <a:t>المزرعة         </a:t>
            </a:r>
          </a:p>
          <a:p>
            <a:pPr marL="109728" indent="0" algn="r">
              <a:buNone/>
            </a:pPr>
            <a:r>
              <a:rPr lang="ar-SA" sz="2800" dirty="0" smtClean="0"/>
              <a:t>     </a:t>
            </a:r>
            <a:r>
              <a:rPr lang="ar-SA" sz="2800" dirty="0" smtClean="0">
                <a:solidFill>
                  <a:srgbClr val="FF0000"/>
                </a:solidFill>
              </a:rPr>
              <a:t>الفعل : جلعت</a:t>
            </a:r>
            <a:r>
              <a:rPr lang="ar-SA" sz="2800" dirty="0" smtClean="0"/>
              <a:t>                                    </a:t>
            </a:r>
            <a:r>
              <a:rPr lang="ar-SA" sz="2800" dirty="0" smtClean="0">
                <a:solidFill>
                  <a:srgbClr val="FF0000"/>
                </a:solidFill>
              </a:rPr>
              <a:t>تدل على الرجحان </a:t>
            </a:r>
          </a:p>
          <a:p>
            <a:pPr marL="109728" indent="0" algn="r">
              <a:buNone/>
            </a:pPr>
            <a:r>
              <a:rPr lang="ar-SA" sz="2800" dirty="0" smtClean="0"/>
              <a:t>2-</a:t>
            </a:r>
            <a:r>
              <a:rPr lang="ar-SA" sz="2800" dirty="0"/>
              <a:t>اتخذ الله ابراهيم خليلا </a:t>
            </a:r>
            <a:endParaRPr lang="ar-SA" sz="2800" dirty="0" smtClean="0"/>
          </a:p>
          <a:p>
            <a:pPr marL="109728" indent="0" algn="r">
              <a:buNone/>
            </a:pPr>
            <a:r>
              <a:rPr lang="ar-SA" sz="2800" dirty="0" smtClean="0"/>
              <a:t>    </a:t>
            </a:r>
            <a:r>
              <a:rPr lang="ar-SA" dirty="0" smtClean="0">
                <a:solidFill>
                  <a:srgbClr val="FF0000"/>
                </a:solidFill>
              </a:rPr>
              <a:t>الفعل اتخذ</a:t>
            </a:r>
            <a:r>
              <a:rPr lang="ar-SA" sz="2800" dirty="0" smtClean="0"/>
              <a:t>                                        </a:t>
            </a:r>
            <a:r>
              <a:rPr lang="ar-SA" sz="2800" dirty="0" smtClean="0">
                <a:solidFill>
                  <a:srgbClr val="FF0000"/>
                </a:solidFill>
              </a:rPr>
              <a:t>تدل على التحويل</a:t>
            </a:r>
          </a:p>
          <a:p>
            <a:pPr marL="109728" indent="0" algn="r">
              <a:buNone/>
            </a:pPr>
            <a:r>
              <a:rPr lang="ar-SA" sz="2800" dirty="0" smtClean="0"/>
              <a:t>3-</a:t>
            </a:r>
            <a:r>
              <a:rPr lang="ar-SA" sz="2800" dirty="0"/>
              <a:t>وجدت الصدقَ أحسنَ </a:t>
            </a:r>
            <a:r>
              <a:rPr lang="ar-SA" sz="2800" dirty="0" smtClean="0"/>
              <a:t>الأخلاق </a:t>
            </a:r>
          </a:p>
          <a:p>
            <a:pPr marL="109728" indent="0" algn="r">
              <a:buNone/>
            </a:pPr>
            <a:r>
              <a:rPr lang="ar-SA" sz="2800" dirty="0" smtClean="0"/>
              <a:t>    </a:t>
            </a:r>
            <a:r>
              <a:rPr lang="ar-SA" sz="2800" dirty="0" smtClean="0">
                <a:solidFill>
                  <a:srgbClr val="FF0000"/>
                </a:solidFill>
              </a:rPr>
              <a:t>الفعل وجدت                                     تدل على اليقين</a:t>
            </a:r>
          </a:p>
          <a:p>
            <a:pPr marL="109728" indent="0" algn="r">
              <a:buNone/>
            </a:pPr>
            <a:r>
              <a:rPr lang="ar-SA" sz="2800" dirty="0" smtClean="0"/>
              <a:t>4- </a:t>
            </a:r>
            <a:r>
              <a:rPr lang="ar-SA" sz="2800" dirty="0"/>
              <a:t>زعم الطبيب المرضَ </a:t>
            </a:r>
            <a:r>
              <a:rPr lang="ar-SA" sz="2800" dirty="0" smtClean="0"/>
              <a:t>بسيطاً</a:t>
            </a:r>
          </a:p>
          <a:p>
            <a:pPr marL="109728" indent="0" algn="r">
              <a:buNone/>
            </a:pPr>
            <a:r>
              <a:rPr lang="ar-SA" sz="2800" dirty="0" smtClean="0"/>
              <a:t>     </a:t>
            </a:r>
            <a:r>
              <a:rPr lang="ar-SA" dirty="0" smtClean="0">
                <a:solidFill>
                  <a:srgbClr val="FF0000"/>
                </a:solidFill>
              </a:rPr>
              <a:t>الفعل زعم</a:t>
            </a:r>
            <a:r>
              <a:rPr lang="ar-SA" sz="2800" dirty="0" smtClean="0"/>
              <a:t>                                      </a:t>
            </a:r>
            <a:r>
              <a:rPr lang="ar-SA" sz="2800" dirty="0" smtClean="0">
                <a:solidFill>
                  <a:srgbClr val="FF0000"/>
                </a:solidFill>
              </a:rPr>
              <a:t>تدل على الرجحان</a:t>
            </a:r>
          </a:p>
          <a:p>
            <a:pPr marL="109728" indent="0" algn="r">
              <a:buNone/>
            </a:pPr>
            <a:r>
              <a:rPr lang="ar-SA" sz="2800" dirty="0" smtClean="0"/>
              <a:t>5- </a:t>
            </a:r>
            <a:r>
              <a:rPr lang="ar-SA" sz="2800" dirty="0"/>
              <a:t>علمت العلمَ أساسَ </a:t>
            </a:r>
            <a:r>
              <a:rPr lang="ar-SA" sz="2800" dirty="0" smtClean="0"/>
              <a:t>النهضة</a:t>
            </a:r>
          </a:p>
          <a:p>
            <a:pPr marL="109728" indent="0" algn="r">
              <a:buNone/>
            </a:pPr>
            <a:r>
              <a:rPr lang="ar-SA" sz="2800" dirty="0" smtClean="0"/>
              <a:t>      </a:t>
            </a:r>
            <a:r>
              <a:rPr lang="ar-SA" sz="2800" dirty="0" smtClean="0">
                <a:solidFill>
                  <a:srgbClr val="FF0000"/>
                </a:solidFill>
              </a:rPr>
              <a:t>الفعل علمت                                   تدل على اليقين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975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pPr algn="ctr"/>
            <a:r>
              <a:rPr lang="ar-SA" dirty="0"/>
              <a:t>امثلة على ( ظن واخواتها )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237931"/>
          </a:xfrm>
        </p:spPr>
        <p:txBody>
          <a:bodyPr/>
          <a:lstStyle/>
          <a:p>
            <a:pPr marL="109728" indent="0" algn="r">
              <a:buNone/>
            </a:pPr>
            <a:r>
              <a:rPr lang="ar-SA" dirty="0" smtClean="0"/>
              <a:t>6- </a:t>
            </a:r>
            <a:r>
              <a:rPr lang="ar-SA" dirty="0"/>
              <a:t>ظننت اللعبةَ </a:t>
            </a:r>
            <a:r>
              <a:rPr lang="ar-SA" dirty="0" smtClean="0"/>
              <a:t>سهلةً</a:t>
            </a:r>
          </a:p>
          <a:p>
            <a:pPr marL="109728" indent="0" algn="r">
              <a:buNone/>
            </a:pPr>
            <a:r>
              <a:rPr lang="ar-SA" dirty="0" smtClean="0"/>
              <a:t>    </a:t>
            </a:r>
            <a:r>
              <a:rPr lang="ar-SA" dirty="0" smtClean="0">
                <a:solidFill>
                  <a:srgbClr val="FF0000"/>
                </a:solidFill>
              </a:rPr>
              <a:t>الفعل ظننت</a:t>
            </a:r>
            <a:r>
              <a:rPr lang="ar-SA" dirty="0" smtClean="0"/>
              <a:t>      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تدل على الرجحان</a:t>
            </a:r>
          </a:p>
          <a:p>
            <a:pPr marL="109728" indent="0" algn="r">
              <a:buNone/>
            </a:pPr>
            <a:r>
              <a:rPr lang="ar-SA" dirty="0" smtClean="0"/>
              <a:t>7- </a:t>
            </a:r>
            <a:r>
              <a:rPr lang="ar-SA" dirty="0"/>
              <a:t>خال التلميذ اللعبَ أفضلَ من </a:t>
            </a:r>
            <a:r>
              <a:rPr lang="ar-SA" dirty="0" smtClean="0"/>
              <a:t>الدراسة</a:t>
            </a:r>
          </a:p>
          <a:p>
            <a:pPr marL="109728" indent="0" algn="r">
              <a:buNone/>
            </a:pPr>
            <a:r>
              <a:rPr lang="ar-SA" dirty="0" smtClean="0"/>
              <a:t>    </a:t>
            </a:r>
            <a:r>
              <a:rPr lang="ar-SA" dirty="0" smtClean="0">
                <a:solidFill>
                  <a:srgbClr val="FF0000"/>
                </a:solidFill>
              </a:rPr>
              <a:t>الفعل خال </a:t>
            </a:r>
            <a:r>
              <a:rPr lang="ar-SA" dirty="0" smtClean="0"/>
              <a:t>       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تدل على الرجحان</a:t>
            </a:r>
          </a:p>
          <a:p>
            <a:pPr marL="109728" indent="0" algn="r">
              <a:buNone/>
            </a:pPr>
            <a:r>
              <a:rPr lang="ar-SA" dirty="0" smtClean="0"/>
              <a:t>8-</a:t>
            </a:r>
            <a:r>
              <a:rPr lang="ar-SA" dirty="0"/>
              <a:t>رأيت حسنَ الخلق أفضلَ من </a:t>
            </a:r>
            <a:r>
              <a:rPr lang="ar-SA" dirty="0" smtClean="0"/>
              <a:t>المال</a:t>
            </a:r>
          </a:p>
          <a:p>
            <a:pPr marL="109728" indent="0" algn="r">
              <a:buNone/>
            </a:pPr>
            <a:r>
              <a:rPr lang="ar-SA" dirty="0" smtClean="0"/>
              <a:t>    </a:t>
            </a:r>
            <a:r>
              <a:rPr lang="ar-SA" dirty="0" smtClean="0">
                <a:solidFill>
                  <a:srgbClr val="FF0000"/>
                </a:solidFill>
              </a:rPr>
              <a:t>الفعل رايت</a:t>
            </a:r>
            <a:r>
              <a:rPr lang="ar-SA" dirty="0" smtClean="0"/>
              <a:t>      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تدل على اليقين</a:t>
            </a:r>
          </a:p>
          <a:p>
            <a:pPr marL="109728" indent="0" algn="r">
              <a:buNone/>
            </a:pPr>
            <a:r>
              <a:rPr lang="ar-SA" dirty="0" smtClean="0"/>
              <a:t>9- </a:t>
            </a:r>
            <a:r>
              <a:rPr lang="ar-SA" dirty="0"/>
              <a:t>وجدتُ العلمَ </a:t>
            </a:r>
            <a:r>
              <a:rPr lang="ar-SA" dirty="0" smtClean="0"/>
              <a:t>نورًا</a:t>
            </a:r>
          </a:p>
          <a:p>
            <a:pPr marL="109728" indent="0" algn="r">
              <a:buNone/>
            </a:pPr>
            <a:r>
              <a:rPr lang="ar-SA" dirty="0" smtClean="0"/>
              <a:t>   </a:t>
            </a:r>
            <a:r>
              <a:rPr lang="ar-SA" dirty="0" smtClean="0">
                <a:solidFill>
                  <a:srgbClr val="FF0000"/>
                </a:solidFill>
              </a:rPr>
              <a:t>الفعل وجدت</a:t>
            </a:r>
            <a:r>
              <a:rPr lang="ar-SA" dirty="0" smtClean="0"/>
              <a:t>                                        </a:t>
            </a:r>
            <a:r>
              <a:rPr lang="ar-SA" dirty="0" smtClean="0">
                <a:solidFill>
                  <a:srgbClr val="FF0000"/>
                </a:solidFill>
              </a:rPr>
              <a:t>تدل على اليقين</a:t>
            </a:r>
          </a:p>
          <a:p>
            <a:pPr marL="109728" indent="0" algn="r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marL="109728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6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اعراب ظن واخوتها </a:t>
            </a:r>
            <a:br>
              <a:rPr lang="ar-SA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571889"/>
              </p:ext>
            </p:extLst>
          </p:nvPr>
        </p:nvGraphicFramePr>
        <p:xfrm>
          <a:off x="0" y="2291269"/>
          <a:ext cx="9036496" cy="4536505"/>
        </p:xfrm>
        <a:graphic>
          <a:graphicData uri="http://schemas.openxmlformats.org/drawingml/2006/table">
            <a:tbl>
              <a:tblPr rtl="1">
                <a:tableStyleId>{16D9F66E-5EB9-4882-86FB-DCBF35E3C3E4}</a:tableStyleId>
              </a:tblPr>
              <a:tblGrid>
                <a:gridCol w="1197095"/>
                <a:gridCol w="7839401"/>
              </a:tblGrid>
              <a:tr h="999569">
                <a:tc>
                  <a:txBody>
                    <a:bodyPr/>
                    <a:lstStyle/>
                    <a:p>
                      <a:pPr algn="ctr" rtl="0"/>
                      <a:r>
                        <a:rPr lang="ar-SA" sz="2800" dirty="0">
                          <a:effectLst/>
                        </a:rPr>
                        <a:t>الكلمـة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>
                          <a:effectLst/>
                        </a:rPr>
                        <a:t>إعرابهــــــــــــــــــــا</a:t>
                      </a:r>
                    </a:p>
                  </a:txBody>
                  <a:tcPr marL="68580" marR="68580" marT="0" marB="0"/>
                </a:tc>
              </a:tr>
              <a:tr h="1537798">
                <a:tc>
                  <a:txBody>
                    <a:bodyPr/>
                    <a:lstStyle/>
                    <a:p>
                      <a:pPr algn="just" rtl="1"/>
                      <a:r>
                        <a:rPr lang="ar-SA" sz="2800">
                          <a:effectLst/>
                        </a:rPr>
                        <a:t>وجدت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800" dirty="0">
                          <a:effectLst/>
                        </a:rPr>
                        <a:t>فعل ، ماض، مبني على السكون ؛ لاتصاله بتاء الفاعل المتحركة ، والتاء : ضمير متصل، مبني على الضم، في محل رفع، فاعل .</a:t>
                      </a:r>
                    </a:p>
                  </a:txBody>
                  <a:tcPr marL="68580" marR="68580" marT="0" marB="0"/>
                </a:tc>
              </a:tr>
              <a:tr h="999569">
                <a:tc>
                  <a:txBody>
                    <a:bodyPr/>
                    <a:lstStyle/>
                    <a:p>
                      <a:pPr algn="just" rtl="1"/>
                      <a:r>
                        <a:rPr lang="ar-SA" sz="2800">
                          <a:effectLst/>
                        </a:rPr>
                        <a:t>العلم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800">
                          <a:effectLst/>
                        </a:rPr>
                        <a:t>مفعول به أول ، منصوب، وعلامة نصبه : الفتحة الظاهرة .</a:t>
                      </a:r>
                    </a:p>
                  </a:txBody>
                  <a:tcPr marL="68580" marR="68580" marT="0" marB="0"/>
                </a:tc>
              </a:tr>
              <a:tr h="999569">
                <a:tc>
                  <a:txBody>
                    <a:bodyPr/>
                    <a:lstStyle/>
                    <a:p>
                      <a:pPr algn="just" rtl="1"/>
                      <a:r>
                        <a:rPr lang="ar-SA" sz="2800">
                          <a:effectLst/>
                        </a:rPr>
                        <a:t>نورا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800" dirty="0">
                          <a:effectLst/>
                        </a:rPr>
                        <a:t>مفعول به ثان ، منصوب، وعلامة نصبه : الفتحة الظاهرة 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340768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800" dirty="0" smtClean="0"/>
              <a:t>المثال : ( </a:t>
            </a:r>
            <a:r>
              <a:rPr lang="ar-SA" sz="4800" dirty="0" smtClean="0">
                <a:solidFill>
                  <a:srgbClr val="FF0000"/>
                </a:solidFill>
              </a:rPr>
              <a:t>وجدت العلم نورا </a:t>
            </a:r>
            <a:r>
              <a:rPr lang="ar-SA" sz="4800" dirty="0" smtClean="0"/>
              <a:t>)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946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8424" y="2892274"/>
            <a:ext cx="288032" cy="24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نماذج الاختبارات السابقة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42481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73162"/>
            <a:ext cx="860622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2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* تنبيهات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r">
              <a:buNone/>
            </a:pPr>
            <a:r>
              <a:rPr lang="ar-SA" dirty="0"/>
              <a:t>1) ظن وأخواتها تعمل في الماضي والمضارع </a:t>
            </a:r>
            <a:r>
              <a:rPr lang="ar-SA" dirty="0" smtClean="0"/>
              <a:t>والأمر </a:t>
            </a:r>
          </a:p>
          <a:p>
            <a:pPr marL="109728" indent="0" algn="r">
              <a:buNone/>
            </a:pPr>
            <a:endParaRPr lang="ar-SA" dirty="0"/>
          </a:p>
          <a:p>
            <a:pPr marL="109728" indent="0" algn="r">
              <a:buNone/>
            </a:pPr>
            <a:r>
              <a:rPr lang="ar-SA" dirty="0"/>
              <a:t>2) ما يشتق من ظن وأخواتها يعمل عملها</a:t>
            </a:r>
            <a:r>
              <a:rPr lang="ar-SA" dirty="0" smtClean="0"/>
              <a:t>.</a:t>
            </a:r>
          </a:p>
          <a:p>
            <a:pPr marL="109728" indent="0" algn="r">
              <a:buNone/>
            </a:pPr>
            <a:r>
              <a:rPr lang="ar-SA" u="sng" dirty="0" smtClean="0">
                <a:solidFill>
                  <a:srgbClr val="FF0000"/>
                </a:solidFill>
              </a:rPr>
              <a:t>مثال</a:t>
            </a:r>
            <a:r>
              <a:rPr lang="ar-SA" dirty="0" smtClean="0"/>
              <a:t>: كنت </a:t>
            </a:r>
            <a:r>
              <a:rPr lang="ar-SA" dirty="0"/>
              <a:t>ظانا نجاحَك أمراً </a:t>
            </a:r>
            <a:r>
              <a:rPr lang="ar-SA" dirty="0" smtClean="0"/>
              <a:t>طبيعيا</a:t>
            </a:r>
          </a:p>
          <a:p>
            <a:pPr marL="109728" indent="0" algn="r">
              <a:buNone/>
            </a:pPr>
            <a:endParaRPr lang="ar-SA" dirty="0"/>
          </a:p>
          <a:p>
            <a:pPr marL="109728" indent="0" algn="r">
              <a:buNone/>
            </a:pPr>
            <a:endParaRPr lang="ar-SA" dirty="0" smtClean="0"/>
          </a:p>
          <a:p>
            <a:pPr marL="109728" indent="0" algn="r">
              <a:buNone/>
            </a:pPr>
            <a:endParaRPr lang="ar-SA" dirty="0"/>
          </a:p>
          <a:p>
            <a:pPr marL="109728" indent="0" algn="ctr">
              <a:buNone/>
            </a:pPr>
            <a:r>
              <a:rPr lang="ar-SA" sz="9600" dirty="0" smtClean="0">
                <a:solidFill>
                  <a:srgbClr val="FF0000"/>
                </a:solidFill>
              </a:rPr>
              <a:t>النهاية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5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217</Words>
  <Application>Microsoft Office PowerPoint</Application>
  <PresentationFormat>عرض على الشاشة (3:4)‏</PresentationFormat>
  <Paragraphs>74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Urban</vt:lpstr>
      <vt:lpstr> ظن و اخواتها   المهارات اللغوية عرب 101 </vt:lpstr>
      <vt:lpstr>تعريف ظن واخواتها :</vt:lpstr>
      <vt:lpstr>تعدادها ومعانيها : </vt:lpstr>
      <vt:lpstr>الأمثلة </vt:lpstr>
      <vt:lpstr>امثلة على ( ظن واخواتها ) </vt:lpstr>
      <vt:lpstr>امثلة على ( ظن واخواتها ) </vt:lpstr>
      <vt:lpstr>اعراب ظن واخوتها  </vt:lpstr>
      <vt:lpstr>نماذج الاختبارات السابقة </vt:lpstr>
      <vt:lpstr>* تنبيهات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ظن و اخواتها   المهارات اللغوية عرب 101</dc:title>
  <dc:creator>MUSAAD</dc:creator>
  <cp:lastModifiedBy>dr yousef</cp:lastModifiedBy>
  <cp:revision>15</cp:revision>
  <dcterms:created xsi:type="dcterms:W3CDTF">2012-06-29T18:49:40Z</dcterms:created>
  <dcterms:modified xsi:type="dcterms:W3CDTF">2012-07-16T23:43:21Z</dcterms:modified>
</cp:coreProperties>
</file>