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8" r:id="rId9"/>
    <p:sldId id="269" r:id="rId10"/>
    <p:sldId id="270" r:id="rId11"/>
    <p:sldId id="272" r:id="rId1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0066"/>
    <a:srgbClr val="FF33CC"/>
    <a:srgbClr val="DA58CB"/>
    <a:srgbClr val="6ADB57"/>
    <a:srgbClr val="99FF99"/>
    <a:srgbClr val="000000"/>
    <a:srgbClr val="8AD8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709" autoAdjust="0"/>
  </p:normalViewPr>
  <p:slideViewPr>
    <p:cSldViewPr>
      <p:cViewPr>
        <p:scale>
          <a:sx n="50" d="100"/>
          <a:sy n="50" d="100"/>
        </p:scale>
        <p:origin x="-1932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6E30296-354E-4832-BD17-B855B311E802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8ACBACA-B6AF-4650-906D-E9AB94185F3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عنصر نائب لصورة الشريحة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ar-SA" smtClean="0"/>
          </a:p>
        </p:txBody>
      </p:sp>
      <p:sp>
        <p:nvSpPr>
          <p:cNvPr id="15363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B6F5A8-A4CF-45C2-AC0E-4B40746B1211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10.wav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C2A8DB-9E3E-4A72-B3E0-DCF89171ECF4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7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EA696D-0D3B-453A-8D41-7A8766EE337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14DA4-55F1-4445-81A7-0A2565DBA670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5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AD12-21AA-415A-B787-0C60848D00B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15293D-E74D-44D7-A45D-2283A6C83885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636A4C0-2AD9-4235-8F7A-D86B90E5F45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CDCD4-18D5-46B4-B5A0-C677AA9ADC0A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5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D2FC8-8F1C-48DA-9A24-028198E2974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1CAE142-E2ED-4DD7-B1FC-BF64D9D497D1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2723F8-D5EC-486E-AE85-0972E9473D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F362-B78F-46E7-84C1-3EC7F224C7BA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6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37EC0-BA94-489A-B39E-F99634CD6DC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DBF4E-181C-4578-AB6A-CC587B834CCB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8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0634B-CD88-4870-BA10-6106F4B991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42EF2-04F5-46DA-A23A-89EDC8CC705F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3EC7-B37A-4BC0-8C9A-4944287DA0C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39A9-8764-4487-8B5C-8471AE21D999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3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F1662-27A6-4DAC-BD2F-9736B1D2031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5F01D-BD51-4E3E-9F7A-A40F8AD230E5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6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5E87F-09E5-4E87-B319-94445D59CB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  <p:transition>
    <p:cut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7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3D3952-19CA-426E-8EA8-F2F62247583F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8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A50686-566D-4970-ADBD-5BBE58450ED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  <p:sndAc>
      <p:stSnd>
        <p:snd r:embed="rId2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wrap="square" lIns="45720" tIns="0" rIns="45720" bIns="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30" name="عنصر نائب للنص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ED40528-1C29-45C8-BE79-997E675DE323}" type="datetimeFigureOut">
              <a:rPr lang="ar-SA"/>
              <a:pPr>
                <a:defRPr/>
              </a:pPr>
              <a:t>16/01/33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150DB9-F0CF-43C5-A359-2682D163E2E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5" r:id="rId3"/>
    <p:sldLayoutId id="2147483802" r:id="rId4"/>
    <p:sldLayoutId id="2147483801" r:id="rId5"/>
    <p:sldLayoutId id="2147483800" r:id="rId6"/>
    <p:sldLayoutId id="2147483799" r:id="rId7"/>
    <p:sldLayoutId id="2147483798" r:id="rId8"/>
    <p:sldLayoutId id="2147483806" r:id="rId9"/>
    <p:sldLayoutId id="2147483797" r:id="rId10"/>
    <p:sldLayoutId id="2147483807" r:id="rId11"/>
  </p:sldLayoutIdLst>
  <p:transition>
    <p:cut/>
    <p:sndAc>
      <p:stSnd>
        <p:snd r:embed="rId13" name="cashreg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1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9pPr>
      <a:extLst/>
    </p:titleStyle>
    <p:bodyStyle>
      <a:lvl1pPr marL="273050" indent="-273050" algn="r" rtl="1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r" rtl="1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r" rtl="1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r" rtl="1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r" rtl="1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00364" y="2143116"/>
            <a:ext cx="5929354" cy="2571768"/>
          </a:xfrm>
          <a:ln>
            <a:solidFill>
              <a:schemeClr val="accent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7200" dirty="0" smtClean="0">
                <a:solidFill>
                  <a:srgbClr val="FFC000"/>
                </a:solidFill>
                <a:latin typeface="Estrangelo Edessa" pitchFamily="66"/>
                <a:cs typeface="Estrangelo Edessa" pitchFamily="66"/>
              </a:rPr>
              <a:t>الآراء التربوية لبعض مفكري الإسلام </a:t>
            </a:r>
            <a:endParaRPr lang="ar-SA" sz="7200" dirty="0">
              <a:solidFill>
                <a:srgbClr val="FFC000"/>
              </a:solidFill>
              <a:latin typeface="Estrangelo Edessa" pitchFamily="66"/>
              <a:cs typeface="Estrangelo Edessa" pitchFamily="66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14313" y="285750"/>
            <a:ext cx="2286000" cy="85725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/>
              <a:t>المحاضرة الثامنة</a:t>
            </a:r>
            <a:endParaRPr lang="ar-SA" sz="2800" dirty="0"/>
          </a:p>
        </p:txBody>
      </p:sp>
    </p:spTree>
  </p:cSld>
  <p:clrMapOvr>
    <a:masterClrMapping/>
  </p:clrMapOvr>
  <p:transition spd="med">
    <p:wheel spokes="8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643938" cy="685800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ar-SA" sz="3200" b="1" smtClean="0">
              <a:solidFill>
                <a:srgbClr val="00206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2060"/>
                </a:solidFill>
              </a:rPr>
              <a:t>3- محتوى التعليم :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C00000"/>
                </a:solidFill>
              </a:rPr>
              <a:t>تنقسم العلوم إلى : </a:t>
            </a:r>
          </a:p>
          <a:p>
            <a:pPr>
              <a:buFont typeface="Wingdings 2" pitchFamily="18" charset="2"/>
              <a:buNone/>
            </a:pPr>
            <a:r>
              <a:rPr lang="ar-SA" sz="2800" b="1" smtClean="0">
                <a:solidFill>
                  <a:srgbClr val="00B050"/>
                </a:solidFill>
              </a:rPr>
              <a:t>أ – العلوم العقلية</a:t>
            </a:r>
            <a:r>
              <a:rPr lang="ar-SA" sz="2800" b="1" smtClean="0">
                <a:solidFill>
                  <a:srgbClr val="C00000"/>
                </a:solidFill>
              </a:rPr>
              <a:t> </a:t>
            </a:r>
            <a:r>
              <a:rPr lang="ar-SA" b="1" smtClean="0">
                <a:solidFill>
                  <a:srgbClr val="0070C0"/>
                </a:solidFill>
              </a:rPr>
              <a:t>: يهتدي إليها الإنسان بفكره .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9900FF"/>
                </a:solidFill>
              </a:rPr>
              <a:t>وهي : الطبيعيات – علم الموسيقى – علم الإلهيات – العلوم العددية – الهندسة – علم الهيئة –علم المنطق.</a:t>
            </a:r>
          </a:p>
          <a:p>
            <a:pPr>
              <a:buFont typeface="Wingdings 2" pitchFamily="18" charset="2"/>
              <a:buNone/>
            </a:pPr>
            <a:endParaRPr lang="ar-SA" sz="2800" b="1" smtClean="0">
              <a:solidFill>
                <a:srgbClr val="00B05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ar-SA" sz="2800" b="1" smtClean="0">
                <a:solidFill>
                  <a:srgbClr val="00B050"/>
                </a:solidFill>
              </a:rPr>
              <a:t>ب- العلوم النقلية </a:t>
            </a:r>
            <a:r>
              <a:rPr lang="ar-SA" b="1" smtClean="0">
                <a:solidFill>
                  <a:srgbClr val="0070C0"/>
                </a:solidFill>
              </a:rPr>
              <a:t>:</a:t>
            </a:r>
            <a:r>
              <a:rPr lang="ar-SA" b="1" smtClean="0">
                <a:solidFill>
                  <a:srgbClr val="C00000"/>
                </a:solidFill>
              </a:rPr>
              <a:t> </a:t>
            </a:r>
            <a:r>
              <a:rPr lang="ar-SA" b="1" smtClean="0">
                <a:solidFill>
                  <a:srgbClr val="0070C0"/>
                </a:solidFill>
              </a:rPr>
              <a:t>وهي لا مجال فيها  للعقل ويؤخذ عن السلف.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0D0D0D"/>
                </a:solidFill>
              </a:rPr>
              <a:t>وهي :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0D0D0D"/>
                </a:solidFill>
              </a:rPr>
              <a:t> </a:t>
            </a:r>
            <a:r>
              <a:rPr lang="ar-SA" b="1" smtClean="0">
                <a:solidFill>
                  <a:srgbClr val="FF0066"/>
                </a:solidFill>
              </a:rPr>
              <a:t>1- العلوم اللسانية </a:t>
            </a:r>
            <a:r>
              <a:rPr lang="ar-SA" b="1" smtClean="0">
                <a:solidFill>
                  <a:srgbClr val="9900FF"/>
                </a:solidFill>
              </a:rPr>
              <a:t>: علم النحو وعلم اللغة.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FF0066"/>
                </a:solidFill>
              </a:rPr>
              <a:t> 2- الشرعيات من الكتاب والسنة </a:t>
            </a:r>
            <a:r>
              <a:rPr lang="ar-SA" b="1" smtClean="0">
                <a:solidFill>
                  <a:srgbClr val="9900FF"/>
                </a:solidFill>
              </a:rPr>
              <a:t>: علم القران – علم الحديث – علم الفقه.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643938" cy="6858000"/>
          </a:xfrm>
          <a:solidFill>
            <a:schemeClr val="bg2"/>
          </a:solidFill>
        </p:spPr>
        <p:txBody>
          <a:bodyPr/>
          <a:lstStyle/>
          <a:p>
            <a:pPr>
              <a:buFont typeface="Wingdings 2" pitchFamily="18" charset="2"/>
              <a:buNone/>
            </a:pPr>
            <a:endParaRPr lang="ar-SA" sz="2800" b="1" smtClean="0">
              <a:solidFill>
                <a:srgbClr val="00206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2060"/>
                </a:solidFill>
              </a:rPr>
              <a:t>4- مبادئ التعلم والتعليم :</a:t>
            </a:r>
          </a:p>
          <a:p>
            <a:pPr>
              <a:buFont typeface="Wingdings 2" pitchFamily="18" charset="2"/>
              <a:buNone/>
            </a:pPr>
            <a:r>
              <a:rPr lang="ar-SA" sz="2800" b="1" smtClean="0">
                <a:solidFill>
                  <a:srgbClr val="9900FF"/>
                </a:solidFill>
              </a:rPr>
              <a:t>أ- ترك الفكر على سجيته حتى يصل إلى ما يريد من العلم .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9900FF"/>
                </a:solidFill>
              </a:rPr>
              <a:t>ب- مراعاة أثر المستوى الحضاري للمجتمع الذي يتم فيه التعلم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9900FF"/>
                </a:solidFill>
              </a:rPr>
              <a:t>ج- مراعاة أثر العلوم في التعلم .</a:t>
            </a: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9900FF"/>
                </a:solidFill>
              </a:rPr>
              <a:t>د -مراعاة الاستعداد في التعلم .</a:t>
            </a:r>
          </a:p>
          <a:p>
            <a:pPr>
              <a:buFont typeface="Wingdings 2" pitchFamily="18" charset="2"/>
              <a:buNone/>
            </a:pPr>
            <a:endParaRPr lang="ar-SA" b="1" smtClean="0">
              <a:solidFill>
                <a:srgbClr val="9900FF"/>
              </a:solidFill>
            </a:endParaRPr>
          </a:p>
          <a:p>
            <a:pPr>
              <a:buFont typeface="Wingdings 2" pitchFamily="18" charset="2"/>
              <a:buNone/>
            </a:pPr>
            <a:endParaRPr lang="ar-SA" b="1" smtClean="0">
              <a:solidFill>
                <a:srgbClr val="9900FF"/>
              </a:solidFill>
            </a:endParaRPr>
          </a:p>
          <a:p>
            <a:pPr>
              <a:buFont typeface="Wingdings 2" pitchFamily="18" charset="2"/>
              <a:buNone/>
            </a:pPr>
            <a:endParaRPr lang="ar-SA" b="1" smtClean="0">
              <a:solidFill>
                <a:srgbClr val="9900FF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ar-SA" b="1" smtClean="0">
                <a:solidFill>
                  <a:srgbClr val="9900FF"/>
                </a:solidFill>
              </a:rPr>
              <a:t>                                                         انتهى..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358188" cy="68580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ar-SA" sz="3000" smtClean="0">
                <a:solidFill>
                  <a:srgbClr val="00B050"/>
                </a:solidFill>
              </a:rPr>
              <a:t>أولاً : ابن تيمية :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E36406"/>
                </a:solidFill>
              </a:rPr>
              <a:t>1- نسبة وحياته.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E36406"/>
                </a:solidFill>
              </a:rPr>
              <a:t>2-نتاجه الفكري.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E36406"/>
                </a:solidFill>
              </a:rPr>
              <a:t>3-آراؤه التربوية :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0D0D0D"/>
                </a:solidFill>
              </a:rPr>
              <a:t>أ- فلسفة التربية والتعليم      ب-أهداف التربية      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0D0D0D"/>
                </a:solidFill>
              </a:rPr>
              <a:t>ج- المنهج                         د- طريقة التربية وأساليبها   </a:t>
            </a:r>
          </a:p>
          <a:p>
            <a:r>
              <a:rPr lang="ar-SA" sz="3000" smtClean="0">
                <a:solidFill>
                  <a:srgbClr val="00B050"/>
                </a:solidFill>
              </a:rPr>
              <a:t>ثانياً : ابن خلدون :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E36406"/>
                </a:solidFill>
              </a:rPr>
              <a:t>1- نسبه وحياته.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E36406"/>
                </a:solidFill>
              </a:rPr>
              <a:t>2- نتاجه الفكري.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E36406"/>
                </a:solidFill>
              </a:rPr>
              <a:t>3- آراؤه التربوية :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0D0D0D"/>
                </a:solidFill>
              </a:rPr>
              <a:t>أ- نظرته إلى الطبيعة الإنسانية .    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0D0D0D"/>
                </a:solidFill>
              </a:rPr>
              <a:t>ب- دور التربية في المجتمع وارتباطها بمستواه الحضاري.</a:t>
            </a:r>
          </a:p>
          <a:p>
            <a:pPr>
              <a:buFont typeface="Wingdings 2" pitchFamily="18" charset="2"/>
              <a:buNone/>
            </a:pPr>
            <a:r>
              <a:rPr lang="ar-SA" sz="2800" smtClean="0">
                <a:solidFill>
                  <a:srgbClr val="0D0D0D"/>
                </a:solidFill>
              </a:rPr>
              <a:t>ج-محتوى التعليم                د-مبادئ التعلم والتعليم  </a:t>
            </a:r>
          </a:p>
          <a:p>
            <a:pPr>
              <a:buFont typeface="Wingdings 2" pitchFamily="18" charset="2"/>
              <a:buNone/>
            </a:pPr>
            <a:endParaRPr lang="ar-SA" sz="2800" smtClean="0">
              <a:solidFill>
                <a:srgbClr val="0D0D0D"/>
              </a:solidFill>
            </a:endParaRPr>
          </a:p>
          <a:p>
            <a:pPr>
              <a:buFont typeface="Wingdings 2" pitchFamily="18" charset="2"/>
              <a:buNone/>
            </a:pPr>
            <a:endParaRPr lang="ar-SA" sz="28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25"/>
            <a:ext cx="8143875" cy="585787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ar-SA" sz="3600" smtClean="0">
                <a:solidFill>
                  <a:srgbClr val="00B050"/>
                </a:solidFill>
              </a:rPr>
              <a:t>1- نسبة وحياته  :</a:t>
            </a:r>
          </a:p>
          <a:p>
            <a:pPr>
              <a:buFont typeface="Wingdings 2" pitchFamily="18" charset="2"/>
              <a:buNone/>
            </a:pPr>
            <a:r>
              <a:rPr lang="ar-SA" sz="3200" smtClean="0">
                <a:solidFill>
                  <a:srgbClr val="0070C0"/>
                </a:solidFill>
              </a:rPr>
              <a:t>هو تقي الدين أحمد بن عبد الحليم بن تيمية ,ولد في مدينة حران في شمال سوريا عام 661هـ ,وتوفي عام 728 هـ</a:t>
            </a:r>
          </a:p>
          <a:p>
            <a:pPr>
              <a:buFont typeface="Wingdings 2" pitchFamily="18" charset="2"/>
              <a:buNone/>
            </a:pPr>
            <a:r>
              <a:rPr lang="ar-SA" sz="3200" smtClean="0">
                <a:solidFill>
                  <a:srgbClr val="51253A"/>
                </a:solidFill>
              </a:rPr>
              <a:t>* اشتغل ابن تيمية بالتدريس أغلب سنوات عمره </a:t>
            </a:r>
          </a:p>
          <a:p>
            <a:pPr>
              <a:buFont typeface="Wingdings 2" pitchFamily="18" charset="2"/>
              <a:buNone/>
            </a:pPr>
            <a:r>
              <a:rPr lang="ar-SA" sz="3200" smtClean="0">
                <a:solidFill>
                  <a:srgbClr val="C00000"/>
                </a:solidFill>
              </a:rPr>
              <a:t> -بدأ في دار الحديث بالسكرية .</a:t>
            </a:r>
          </a:p>
          <a:p>
            <a:pPr>
              <a:buFont typeface="Wingdings 2" pitchFamily="18" charset="2"/>
              <a:buNone/>
            </a:pPr>
            <a:r>
              <a:rPr lang="ar-SA" sz="3200" smtClean="0">
                <a:solidFill>
                  <a:srgbClr val="C00000"/>
                </a:solidFill>
              </a:rPr>
              <a:t>- وعندما أعجب كبار العلماء بأسلوبه وفكره ومعرفته بدأ في التدريس بالجامع الأموي .</a:t>
            </a:r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143800" cy="714380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400" cap="none" spc="-15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أولاً : ابن تيمية </a:t>
            </a:r>
            <a:endParaRPr lang="ar-SA" sz="340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B050"/>
                </a:solidFill>
              </a:rPr>
              <a:t>2- نتاجه الفكري :</a:t>
            </a:r>
            <a:endParaRPr lang="ar-SA" sz="2700" b="1" smtClean="0">
              <a:solidFill>
                <a:srgbClr val="FF0066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C00000"/>
                </a:solidFill>
              </a:rPr>
              <a:t>من أشهر مؤلفاته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0D0D0D"/>
                </a:solidFill>
              </a:rPr>
              <a:t>أ- الفتاوى في التوحيد والتفسير والفقه والتصوف والسلوك.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0D0D0D"/>
                </a:solidFill>
              </a:rPr>
              <a:t>ب-درء تعارض العقل والنقل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0D0D0D"/>
                </a:solidFill>
              </a:rPr>
              <a:t>ج- مجموعة الرسائل الكبرى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0D0D0D"/>
                </a:solidFill>
              </a:rPr>
              <a:t>د- الجواب الصحيح لمن بدل دين المسيح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00B050"/>
                </a:solidFill>
              </a:rPr>
              <a:t>3</a:t>
            </a:r>
            <a:r>
              <a:rPr lang="ar-SA" sz="2700" b="1" smtClean="0">
                <a:solidFill>
                  <a:srgbClr val="00B050"/>
                </a:solidFill>
              </a:rPr>
              <a:t>- آراؤه التربوية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C00000"/>
                </a:solidFill>
              </a:rPr>
              <a:t>-أهم آراء ابن تيمية التربوية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800" b="1" smtClean="0">
                <a:solidFill>
                  <a:srgbClr val="002060"/>
                </a:solidFill>
              </a:rPr>
              <a:t>1- فلسفة التربية والتعليم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70C0"/>
                </a:solidFill>
              </a:rPr>
              <a:t>أ-العلم النافع أساس الحياة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70C0"/>
                </a:solidFill>
              </a:rPr>
              <a:t>ب- طلب العلم عبادة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70C0"/>
                </a:solidFill>
              </a:rPr>
              <a:t>ج- التوحيد محور فلسفة التربية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70C0"/>
                </a:solidFill>
              </a:rPr>
              <a:t>د- العقل البشري يحتاج إلى رسالة الأنبياء والرسل.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9900FF"/>
                </a:solidFill>
              </a:rPr>
              <a:t>* ويرى ابن تيمية أن تربية الإنسان تبلغ كمالها حين يحقق العبادة بمعناها الصحيح ومفهومها الشامل الذي يشمل علاقات الأفراد والجماعات والأمم والبيئات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ar-SA" sz="2700" b="1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ar-SA" sz="2200" b="1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ar-SA" b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0"/>
            <a:ext cx="8786813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** العبادة من وجهة نظر ابن تيمية فرعان :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FF0000"/>
                </a:solidFill>
              </a:rPr>
              <a:t>أ-عبادة دينية : </a:t>
            </a:r>
            <a:r>
              <a:rPr lang="ar-SA" sz="3200" b="1" smtClean="0">
                <a:solidFill>
                  <a:srgbClr val="9900FF"/>
                </a:solidFill>
              </a:rPr>
              <a:t>وموضوعها تنظيم علاقة المسلم بالخالق , وعلاقات الأفراد والجماعات والأمم </a:t>
            </a:r>
            <a:r>
              <a:rPr lang="ar-SA" sz="3200" smtClean="0">
                <a:solidFill>
                  <a:srgbClr val="9900FF"/>
                </a:solidFill>
              </a:rPr>
              <a:t>.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FF0000"/>
                </a:solidFill>
              </a:rPr>
              <a:t>ب-عبادة كونية : </a:t>
            </a:r>
            <a:r>
              <a:rPr lang="ar-SA" sz="3200" b="1" smtClean="0">
                <a:solidFill>
                  <a:srgbClr val="9900FF"/>
                </a:solidFill>
              </a:rPr>
              <a:t>ومعناها الخضوع لتدبير الله وتصريفه , والانسجام مع قوانينه التي تنظم الكائنات الطبيعية ومظاهر الاجتماع والحياة .</a:t>
            </a:r>
          </a:p>
          <a:p>
            <a:pPr>
              <a:buFont typeface="Wingdings 2" pitchFamily="18" charset="2"/>
              <a:buNone/>
            </a:pPr>
            <a:endParaRPr lang="ar-SA" sz="3200" b="1" smtClean="0">
              <a:solidFill>
                <a:srgbClr val="9900FF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2060"/>
                </a:solidFill>
              </a:rPr>
              <a:t>2- أهداف التربية :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70C0"/>
                </a:solidFill>
              </a:rPr>
              <a:t>أ-تربية الفرد المسلم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70C0"/>
                </a:solidFill>
              </a:rPr>
              <a:t>ب- إخراج الأمة المسلمة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70C0"/>
                </a:solidFill>
              </a:rPr>
              <a:t>ج- الدعوة للإسلام في العالم </a:t>
            </a:r>
            <a:r>
              <a:rPr lang="ar-SA" sz="3200" b="1" smtClean="0">
                <a:solidFill>
                  <a:srgbClr val="9900FF"/>
                </a:solidFill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0" y="0"/>
            <a:ext cx="8786813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ar-SA" sz="3600" b="1" smtClean="0">
                <a:solidFill>
                  <a:srgbClr val="002060"/>
                </a:solidFill>
              </a:rPr>
              <a:t>3- المنهج :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70C0"/>
                </a:solidFill>
              </a:rPr>
              <a:t>أ- العلوم كلها شرعية إسلامية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70C0"/>
                </a:solidFill>
              </a:rPr>
              <a:t>ب- العلوم نوعان :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         * سمعية (الوحي –الرسل )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         * عقلية  ( العقل – الحواس )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70C0"/>
                </a:solidFill>
              </a:rPr>
              <a:t>ج- للمنهج أربعة ميادين :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2060"/>
                </a:solidFill>
              </a:rPr>
              <a:t>          </a:t>
            </a:r>
            <a:r>
              <a:rPr lang="ar-SA" sz="3200" b="1" smtClean="0">
                <a:solidFill>
                  <a:srgbClr val="00B050"/>
                </a:solidFill>
              </a:rPr>
              <a:t>* دينية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          *عقلية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          * عسكرية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          *صناعات  </a:t>
            </a:r>
          </a:p>
          <a:p>
            <a:pPr>
              <a:buFont typeface="Wingdings 2" pitchFamily="18" charset="2"/>
              <a:buNone/>
            </a:pPr>
            <a:r>
              <a:rPr lang="ar-SA" sz="3200" b="1" smtClean="0">
                <a:solidFill>
                  <a:srgbClr val="00B050"/>
                </a:solidFill>
              </a:rPr>
              <a:t>  </a:t>
            </a:r>
          </a:p>
          <a:p>
            <a:pPr>
              <a:buFont typeface="Wingdings 2" pitchFamily="18" charset="2"/>
              <a:buNone/>
            </a:pPr>
            <a:endParaRPr lang="ar-SA" sz="32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3100" b="1" smtClean="0">
                <a:solidFill>
                  <a:srgbClr val="002060"/>
                </a:solidFill>
              </a:rPr>
              <a:t>4- طريقة التربية 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70C0"/>
                </a:solidFill>
              </a:rPr>
              <a:t>أ- الطريقة العلمية 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C00000"/>
                </a:solidFill>
              </a:rPr>
              <a:t>   </a:t>
            </a:r>
            <a:r>
              <a:rPr lang="ar-SA" sz="2700" b="1" smtClean="0">
                <a:solidFill>
                  <a:srgbClr val="00B050"/>
                </a:solidFill>
              </a:rPr>
              <a:t>* إصلاح أداة التعلم (القلب)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B050"/>
                </a:solidFill>
              </a:rPr>
              <a:t>   *الإحاطة بموضوع التعلم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B050"/>
                </a:solidFill>
              </a:rPr>
              <a:t>   * توفير فرص التطبيق العملي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FF0000"/>
                </a:solidFill>
              </a:rPr>
              <a:t>وأدرج ابن تيمية في هذه الطريقة ثلاثة أساليب 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D0D0D"/>
                </a:solidFill>
              </a:rPr>
              <a:t>1- أسلوب الحكمة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D0D0D"/>
                </a:solidFill>
              </a:rPr>
              <a:t>2-أسلوب الموعظة الحسنة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D0D0D"/>
                </a:solidFill>
              </a:rPr>
              <a:t>3- أسلوب الجدال الحسن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70C0"/>
                </a:solidFill>
              </a:rPr>
              <a:t>ب- طريقة الإرادة 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C00000"/>
                </a:solidFill>
              </a:rPr>
              <a:t>    </a:t>
            </a:r>
            <a:r>
              <a:rPr lang="ar-SA" sz="2700" b="1" smtClean="0">
                <a:solidFill>
                  <a:srgbClr val="00B050"/>
                </a:solidFill>
              </a:rPr>
              <a:t>* معرفة الإرادة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B050"/>
                </a:solidFill>
              </a:rPr>
              <a:t>    * معرفة المقاصد التي تتحرك نحوها الإرادات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00B050"/>
                </a:solidFill>
              </a:rPr>
              <a:t>    * توفير البيئة المناسبة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>
                <a:solidFill>
                  <a:srgbClr val="FF0000"/>
                </a:solidFill>
              </a:rPr>
              <a:t>والأساليب التربوية في طريقة الإرادة :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ar-SA" sz="2700" b="1" smtClean="0"/>
              <a:t>1-الصلاة   2- الصوم   3- الزكاة   4- الحج    5- الخبرات النافعة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ar-SA" sz="22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عنصر نائب للمحتوى 2"/>
          <p:cNvSpPr>
            <a:spLocks noGrp="1"/>
          </p:cNvSpPr>
          <p:nvPr>
            <p:ph idx="1"/>
          </p:nvPr>
        </p:nvSpPr>
        <p:spPr>
          <a:xfrm>
            <a:off x="0" y="857250"/>
            <a:ext cx="8286750" cy="6000750"/>
          </a:xfrm>
          <a:solidFill>
            <a:schemeClr val="bg2"/>
          </a:solidFill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r>
              <a:rPr lang="ar-SA" sz="3600" b="1" smtClean="0">
                <a:solidFill>
                  <a:srgbClr val="00B050"/>
                </a:solidFill>
              </a:rPr>
              <a:t>1- نسبه وحياته :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ar-SA" sz="3600" b="1" smtClean="0">
                <a:solidFill>
                  <a:srgbClr val="0070C0"/>
                </a:solidFill>
              </a:rPr>
              <a:t>هو ولي الدين أبو زيد عبد الرحمن بن محمد بن خلدون ,ولد في تونس عام 732هـ من أسرة عربية من أصل يماني حضرمي.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ar-SA" sz="3600" b="1" smtClean="0">
                <a:solidFill>
                  <a:srgbClr val="9900FF"/>
                </a:solidFill>
              </a:rPr>
              <a:t>- قرأ ابن خلدون القران الكريم على والده وحفظه وهو ابن سبع سنين .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ar-SA" sz="3600" b="1" smtClean="0">
                <a:solidFill>
                  <a:srgbClr val="C00000"/>
                </a:solidFill>
              </a:rPr>
              <a:t>- بدأ ابن خلدون حياته العلمية في مصر بالتدريس بالأزهر حيث حاضر في الحديث والفقه المالكي .</a:t>
            </a:r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500990" cy="571504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200" cap="none" spc="-15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ثانياً: ابن خلدون </a:t>
            </a:r>
            <a:endParaRPr lang="ar-SA" sz="320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3000" b="1" smtClean="0">
                <a:solidFill>
                  <a:srgbClr val="00B050"/>
                </a:solidFill>
              </a:rPr>
              <a:t>2- نتاجه الفكري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874396"/>
                </a:solidFill>
              </a:rPr>
              <a:t>- مقدمة ابن خلدون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874396"/>
                </a:solidFill>
              </a:rPr>
              <a:t>- الباب المحصل في أصول الدين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400" b="1" smtClean="0">
                <a:solidFill>
                  <a:srgbClr val="874396"/>
                </a:solidFill>
              </a:rPr>
              <a:t>- الإحاطة في أخبار غرناطة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3000" b="1" smtClean="0">
                <a:solidFill>
                  <a:srgbClr val="00B050"/>
                </a:solidFill>
              </a:rPr>
              <a:t>3- آراؤه التربوية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800" b="1" smtClean="0">
                <a:solidFill>
                  <a:srgbClr val="002060"/>
                </a:solidFill>
              </a:rPr>
              <a:t>1- نظرته إلى الطبيعة الإنسانية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b="1" smtClean="0">
                <a:solidFill>
                  <a:srgbClr val="C00000"/>
                </a:solidFill>
              </a:rPr>
              <a:t>أ- العقل التميزي:</a:t>
            </a:r>
            <a:r>
              <a:rPr lang="ar-SA" b="1" smtClean="0">
                <a:solidFill>
                  <a:srgbClr val="9900FF"/>
                </a:solidFill>
              </a:rPr>
              <a:t>وتحصل به المنفعة والمعاش ودفع الضرر.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b="1" smtClean="0">
                <a:solidFill>
                  <a:srgbClr val="C00000"/>
                </a:solidFill>
              </a:rPr>
              <a:t>ب-العقل التجريبي</a:t>
            </a:r>
            <a:r>
              <a:rPr lang="ar-SA" b="1" smtClean="0">
                <a:solidFill>
                  <a:srgbClr val="9900FF"/>
                </a:solidFill>
              </a:rPr>
              <a:t>:يفيد الآراء في معاملة جنسه وسياسته.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b="1" smtClean="0">
                <a:solidFill>
                  <a:srgbClr val="C00000"/>
                </a:solidFill>
              </a:rPr>
              <a:t>ج- العقل النظري : </a:t>
            </a:r>
            <a:r>
              <a:rPr lang="ar-SA" b="1" smtClean="0">
                <a:solidFill>
                  <a:srgbClr val="9900FF"/>
                </a:solidFill>
              </a:rPr>
              <a:t>يعني بما وراء الحس ويستهدف تصوراً كلياً للوجود وأسبابه وعلله.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sz="2800" b="1" smtClean="0">
                <a:solidFill>
                  <a:srgbClr val="002060"/>
                </a:solidFill>
              </a:rPr>
              <a:t>2- دور التربية في المجتمع وارتباطها بمستواه الحضاري 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b="1" smtClean="0">
                <a:solidFill>
                  <a:srgbClr val="FF0000"/>
                </a:solidFill>
              </a:rPr>
              <a:t>*يرى ابن خلدون أن العلم والتعليم ضرورة من ضرورات العمران البشري .. عللي ؟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ar-SA" b="1" smtClean="0">
                <a:solidFill>
                  <a:srgbClr val="0070C0"/>
                </a:solidFill>
              </a:rPr>
              <a:t>لأن الإنسان يتميز عن الحيوان بالفكر ,وعن الفكر تنشأ العلوم 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ar-SA" b="1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ar-SA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وافر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3705</TotalTime>
  <Words>554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قالب التصميم</vt:lpstr>
      </vt:variant>
      <vt:variant>
        <vt:i4>5</vt:i4>
      </vt:variant>
      <vt:variant>
        <vt:lpstr>عناوين الشرائح</vt:lpstr>
      </vt:variant>
      <vt:variant>
        <vt:i4>11</vt:i4>
      </vt:variant>
    </vt:vector>
  </HeadingPairs>
  <TitlesOfParts>
    <vt:vector size="22" baseType="lpstr">
      <vt:lpstr>Trebuchet MS</vt:lpstr>
      <vt:lpstr>Tahoma</vt:lpstr>
      <vt:lpstr>Arial</vt:lpstr>
      <vt:lpstr>Wingdings 2</vt:lpstr>
      <vt:lpstr>Wingdings</vt:lpstr>
      <vt:lpstr>Calibri</vt:lpstr>
      <vt:lpstr>وافر</vt:lpstr>
      <vt:lpstr>وافر</vt:lpstr>
      <vt:lpstr>وافر</vt:lpstr>
      <vt:lpstr>وافر</vt:lpstr>
      <vt:lpstr>وافر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التربية من المنظور التاريخي</dc:title>
  <dc:creator>user</dc:creator>
  <cp:lastModifiedBy>DELL</cp:lastModifiedBy>
  <cp:revision>157</cp:revision>
  <dcterms:created xsi:type="dcterms:W3CDTF">2011-03-02T15:20:48Z</dcterms:created>
  <dcterms:modified xsi:type="dcterms:W3CDTF">2011-12-11T17:19:51Z</dcterms:modified>
</cp:coreProperties>
</file>