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68" r:id="rId3"/>
    <p:sldId id="269" r:id="rId4"/>
    <p:sldId id="270" r:id="rId5"/>
    <p:sldId id="271" r:id="rId6"/>
    <p:sldId id="272" r:id="rId7"/>
    <p:sldId id="273" r:id="rId8"/>
    <p:sldId id="274" r:id="rId9"/>
    <p:sldId id="276" r:id="rId10"/>
    <p:sldId id="275" r:id="rId11"/>
    <p:sldId id="256" r:id="rId12"/>
    <p:sldId id="257" r:id="rId13"/>
    <p:sldId id="258" r:id="rId14"/>
    <p:sldId id="259" r:id="rId15"/>
    <p:sldId id="260" r:id="rId16"/>
    <p:sldId id="261" r:id="rId17"/>
    <p:sldId id="262" r:id="rId18"/>
    <p:sldId id="263" r:id="rId19"/>
    <p:sldId id="264" r:id="rId20"/>
    <p:sldId id="265" r:id="rId21"/>
    <p:sldId id="266" r:id="rId22"/>
    <p:sldId id="282" r:id="rId23"/>
    <p:sldId id="283" r:id="rId24"/>
    <p:sldId id="278" r:id="rId25"/>
    <p:sldId id="277" r:id="rId26"/>
    <p:sldId id="279" r:id="rId27"/>
    <p:sldId id="280"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E9AFE81-86D6-4F58-A823-D9E81928414C}"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E9AFE81-86D6-4F58-A823-D9E81928414C}" type="datetimeFigureOut">
              <a:rPr lang="ar-SA" smtClean="0"/>
              <a:pPr/>
              <a:t>18/11/35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E9AFE81-86D6-4F58-A823-D9E81928414C}" type="datetimeFigureOut">
              <a:rPr lang="ar-SA" smtClean="0"/>
              <a:pPr/>
              <a:t>18/11/35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9AFE81-86D6-4F58-A823-D9E81928414C}" type="datetimeFigureOut">
              <a:rPr lang="ar-SA" smtClean="0"/>
              <a:pPr/>
              <a:t>18/11/35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9AFE81-86D6-4F58-A823-D9E81928414C}"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9AFE81-86D6-4F58-A823-D9E81928414C}"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9AFE81-86D6-4F58-A823-D9E81928414C}" type="datetimeFigureOut">
              <a:rPr lang="ar-SA" smtClean="0"/>
              <a:pPr/>
              <a:t>18/11/35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007597-2F0E-444A-9510-BD2EEB3E72E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6" name="مستطيل 5"/>
          <p:cNvSpPr/>
          <p:nvPr/>
        </p:nvSpPr>
        <p:spPr>
          <a:xfrm>
            <a:off x="3347864" y="1124744"/>
            <a:ext cx="4395755" cy="830997"/>
          </a:xfrm>
          <a:prstGeom prst="rect">
            <a:avLst/>
          </a:prstGeom>
        </p:spPr>
        <p:txBody>
          <a:bodyPr wrap="none">
            <a:spAutoFit/>
          </a:bodyPr>
          <a:lstStyle/>
          <a:p>
            <a:r>
              <a:rPr lang="ar-SY" sz="4800" b="1" u="sng" dirty="0" smtClean="0">
                <a:latin typeface="Andalus" pitchFamily="18" charset="-78"/>
                <a:cs typeface="Andalus" pitchFamily="18" charset="-78"/>
              </a:rPr>
              <a:t>أنماط </a:t>
            </a:r>
            <a:r>
              <a:rPr lang="ar-SY" sz="4800" b="1" u="sng" dirty="0">
                <a:latin typeface="Andalus" pitchFamily="18" charset="-78"/>
                <a:cs typeface="Andalus" pitchFamily="18" charset="-78"/>
              </a:rPr>
              <a:t>الإدارة </a:t>
            </a:r>
            <a:r>
              <a:rPr lang="ar-SY" sz="4800" b="1" u="sng" dirty="0" smtClean="0">
                <a:latin typeface="Andalus" pitchFamily="18" charset="-78"/>
                <a:cs typeface="Andalus" pitchFamily="18" charset="-78"/>
              </a:rPr>
              <a:t>المدرسية</a:t>
            </a:r>
            <a:endParaRPr lang="ar-SA" sz="4800" b="1" dirty="0">
              <a:latin typeface="Andalus" pitchFamily="18" charset="-78"/>
              <a:cs typeface="Andalus" pitchFamily="18" charset="-78"/>
            </a:endParaRPr>
          </a:p>
        </p:txBody>
      </p:sp>
      <p:sp>
        <p:nvSpPr>
          <p:cNvPr id="7" name="مستطيل 6"/>
          <p:cNvSpPr/>
          <p:nvPr/>
        </p:nvSpPr>
        <p:spPr>
          <a:xfrm>
            <a:off x="1115616" y="2204864"/>
            <a:ext cx="7200800" cy="3416320"/>
          </a:xfrm>
          <a:prstGeom prst="rect">
            <a:avLst/>
          </a:prstGeom>
        </p:spPr>
        <p:txBody>
          <a:bodyPr wrap="square">
            <a:spAutoFit/>
          </a:bodyPr>
          <a:lstStyle/>
          <a:p>
            <a:pPr algn="just"/>
            <a:r>
              <a:rPr lang="ar-SY" sz="2400" b="1" dirty="0"/>
              <a:t>قد تتصف ممارسات إدارات المدارس وتصرفاتها بالسلطة والسيطرة </a:t>
            </a:r>
            <a:r>
              <a:rPr lang="ar-SY" sz="2400" b="1" dirty="0" err="1"/>
              <a:t>المطلقة </a:t>
            </a:r>
            <a:r>
              <a:rPr lang="ar-SY" sz="2400" b="1" dirty="0">
                <a:solidFill>
                  <a:schemeClr val="tx2">
                    <a:lumMod val="40000"/>
                    <a:lumOff val="60000"/>
                  </a:schemeClr>
                </a:solidFill>
              </a:rPr>
              <a:t>، أو تميل إلى التعاون والمشاركة في الرأي </a:t>
            </a:r>
            <a:r>
              <a:rPr lang="ar-SY" sz="2400" b="1" dirty="0" err="1">
                <a:solidFill>
                  <a:schemeClr val="tx2">
                    <a:lumMod val="40000"/>
                    <a:lumOff val="60000"/>
                  </a:schemeClr>
                </a:solidFill>
              </a:rPr>
              <a:t>والعمل </a:t>
            </a:r>
            <a:r>
              <a:rPr lang="ar-SY" sz="2400" b="1" dirty="0"/>
              <a:t>، أو قد يغلب عليها الإحجام عن التصدي للمشكلات وتنأى بنفسها عن الأخذ بزمام الأمور والمبادرة </a:t>
            </a:r>
            <a:r>
              <a:rPr lang="ar-SY" sz="2400" b="1" dirty="0" err="1"/>
              <a:t>المبدعة .</a:t>
            </a:r>
            <a:r>
              <a:rPr lang="ar-SY" sz="2400" b="1" dirty="0"/>
              <a:t> </a:t>
            </a:r>
            <a:endParaRPr lang="ar-SA" sz="2400" b="1" dirty="0" smtClean="0"/>
          </a:p>
          <a:p>
            <a:pPr algn="just"/>
            <a:r>
              <a:rPr lang="ar-SY" sz="2400" b="1" dirty="0" smtClean="0"/>
              <a:t>وهذا </a:t>
            </a:r>
            <a:r>
              <a:rPr lang="ar-SY" sz="2400" b="1" dirty="0"/>
              <a:t>التنوع في الممارسات والتصرفات من قبل إدارات المدارس تضفي عليها نمطاً معيناً يمكن وصفها </a:t>
            </a:r>
            <a:r>
              <a:rPr lang="ar-SY" sz="2400" b="1" dirty="0" err="1"/>
              <a:t>به</a:t>
            </a:r>
            <a:r>
              <a:rPr lang="ar-SY" sz="2400" b="1" dirty="0"/>
              <a:t> </a:t>
            </a:r>
            <a:r>
              <a:rPr lang="ar-SY" sz="2400" b="1" dirty="0" err="1"/>
              <a:t>.</a:t>
            </a:r>
            <a:r>
              <a:rPr lang="ar-SY" sz="2400" b="1" dirty="0"/>
              <a:t> و </a:t>
            </a:r>
            <a:r>
              <a:rPr lang="ar-SY" sz="2400" b="1" u="sng" dirty="0"/>
              <a:t>يقصد </a:t>
            </a:r>
            <a:r>
              <a:rPr lang="ar-SY" sz="2400" b="1" u="sng" dirty="0">
                <a:solidFill>
                  <a:srgbClr val="FF0000"/>
                </a:solidFill>
              </a:rPr>
              <a:t>بالنمط</a:t>
            </a:r>
            <a:r>
              <a:rPr lang="ar-SY" sz="2400" b="1" u="sng" dirty="0"/>
              <a:t> في هذا المقام نظام العمل الذي يتبعه مدير المدرسة في الإدارة ويتخذه له </a:t>
            </a:r>
            <a:r>
              <a:rPr lang="ar-SY" sz="2400" b="1" u="sng" dirty="0" err="1"/>
              <a:t>سبيلاً </a:t>
            </a:r>
            <a:r>
              <a:rPr lang="ar-SY" sz="2400" b="1" u="sng" dirty="0"/>
              <a:t>، أو أسلوبه المتجسد في السلوك والتصرفات الشخصية والمهنية في كافة المواقف التربوية والإدارية </a:t>
            </a:r>
            <a:endParaRPr lang="ar-SA" sz="2400" b="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6" name="مستطيل 5"/>
          <p:cNvSpPr/>
          <p:nvPr/>
        </p:nvSpPr>
        <p:spPr>
          <a:xfrm>
            <a:off x="3491880" y="2348880"/>
            <a:ext cx="3326552" cy="830997"/>
          </a:xfrm>
          <a:prstGeom prst="rect">
            <a:avLst/>
          </a:prstGeom>
        </p:spPr>
        <p:txBody>
          <a:bodyPr wrap="none">
            <a:spAutoFit/>
          </a:bodyPr>
          <a:lstStyle/>
          <a:p>
            <a:r>
              <a:rPr lang="ar-SA" sz="4800" b="1" u="sng" dirty="0" smtClean="0">
                <a:latin typeface="Andalus" pitchFamily="18" charset="-78"/>
                <a:cs typeface="Andalus" pitchFamily="18" charset="-78"/>
              </a:rPr>
              <a:t>القيادة والإدارة </a:t>
            </a:r>
            <a:endParaRPr lang="ar-SA" sz="4800" b="1" dirty="0">
              <a:latin typeface="Andalus" pitchFamily="18" charset="-78"/>
              <a:cs typeface="Andalus"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5121" name="Rectangle 1"/>
          <p:cNvSpPr>
            <a:spLocks noChangeArrowheads="1"/>
          </p:cNvSpPr>
          <p:nvPr/>
        </p:nvSpPr>
        <p:spPr bwMode="auto">
          <a:xfrm>
            <a:off x="1259632" y="1023700"/>
            <a:ext cx="67687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Low" defTabSz="914400" rtl="1" eaLnBrk="1" fontAlgn="base" latinLnBrk="0" hangingPunct="1">
              <a:lnSpc>
                <a:spcPct val="100000"/>
              </a:lnSpc>
              <a:spcBef>
                <a:spcPct val="0"/>
              </a:spcBef>
              <a:spcAft>
                <a:spcPct val="0"/>
              </a:spcAft>
              <a:buClrTx/>
              <a:buSzTx/>
              <a:buFontTx/>
              <a:buNone/>
              <a:tabLst/>
            </a:pPr>
            <a:r>
              <a:rPr kumimoji="0" lang="ar-SA" altLang="zh-CN" sz="2800" b="0" i="0" u="sng"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أولاً </a:t>
            </a:r>
            <a:r>
              <a:rPr kumimoji="0" lang="ar-SA" altLang="zh-CN" sz="2800" b="0" i="0" u="sng" strike="noStrike" cap="none" normalizeH="0" baseline="0" dirty="0" smtClean="0">
                <a:ln>
                  <a:noFill/>
                </a:ln>
                <a:solidFill>
                  <a:srgbClr val="FF0000"/>
                </a:solidFill>
                <a:effectLst/>
                <a:latin typeface="Arial" pitchFamily="34" charset="0"/>
                <a:ea typeface="SimSun" pitchFamily="2" charset="-122"/>
                <a:cs typeface="PT Bold Heading" pitchFamily="2" charset="-78"/>
              </a:rPr>
              <a:t>: مفهوم القيادة</a:t>
            </a:r>
            <a:endParaRPr kumimoji="0" lang="en-US" altLang="zh-CN"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342900" algn="justLow" defTabSz="914400" rtl="1" eaLnBrk="0" fontAlgn="base" latinLnBrk="0" hangingPunct="0">
              <a:lnSpc>
                <a:spcPct val="150000"/>
              </a:lnSpc>
              <a:spcBef>
                <a:spcPct val="0"/>
              </a:spcBef>
              <a:spcAft>
                <a:spcPct val="0"/>
              </a:spcAft>
              <a:buClrTx/>
              <a:buSzTx/>
              <a:buFontTx/>
              <a:buNone/>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كثيرون هم الذين تطرقوا إلى تعريف القيادة سواء كانوا علماء أم قادة ظهروا في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التاريخ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،لكن القيادة لم تكن في كل هذه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التعاريف</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موضوعا قابلا للجدل بقدر ما كانت موضوعا يستدعي الرصد المستمر و الدراسة و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المناقشة.</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1" u="sng" strike="noStrike" cap="none" normalizeH="0" baseline="0" dirty="0" smtClean="0">
                <a:ln>
                  <a:noFill/>
                </a:ln>
                <a:solidFill>
                  <a:schemeClr val="tx2">
                    <a:lumMod val="60000"/>
                    <a:lumOff val="40000"/>
                  </a:schemeClr>
                </a:solidFill>
                <a:effectLst/>
                <a:latin typeface="Arial" pitchFamily="34" charset="0"/>
                <a:ea typeface="SimSun" pitchFamily="2" charset="-122"/>
                <a:cs typeface="Arial" pitchFamily="34" charset="0"/>
              </a:rPr>
              <a:t>وتعرف القيادة التربوية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بأنها النشاط الذي يمارسه القائد الإداري في المجال التربوي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لإتخاذ</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وإصدار القرار والإشراف على الآخرين باستخدام السلطة الرسمية وعن طريق التأثير بغية تحقيق الأهداف  المنشودة.</a:t>
            </a:r>
            <a:endParaRPr kumimoji="0" lang="ar-SA" altLang="zh-CN"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4097" name="Rectangle 1"/>
          <p:cNvSpPr>
            <a:spLocks noChangeArrowheads="1"/>
          </p:cNvSpPr>
          <p:nvPr/>
        </p:nvSpPr>
        <p:spPr bwMode="auto">
          <a:xfrm>
            <a:off x="1187624" y="621268"/>
            <a:ext cx="7056784"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ثانياً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PT Bold Heading" pitchFamily="2" charset="-78"/>
              </a:rPr>
              <a:t>: صفات القائد التربوي الفعال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altLang="zh-CN"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1- </a:t>
            </a:r>
            <a:r>
              <a:rPr kumimoji="0" lang="ar-SA" altLang="zh-CN" sz="2400" b="1" i="0" u="none" strike="noStrike" cap="none" normalizeH="0" baseline="0" dirty="0" smtClean="0">
                <a:ln>
                  <a:noFill/>
                </a:ln>
                <a:solidFill>
                  <a:schemeClr val="tx2">
                    <a:lumMod val="60000"/>
                    <a:lumOff val="40000"/>
                  </a:schemeClr>
                </a:solidFill>
                <a:effectLst/>
                <a:latin typeface="Arial" pitchFamily="34" charset="0"/>
                <a:ea typeface="SimSun" pitchFamily="2" charset="-122"/>
                <a:cs typeface="Arial" pitchFamily="34" charset="0"/>
              </a:rPr>
              <a:t>القدرة أو </a:t>
            </a:r>
            <a:r>
              <a:rPr kumimoji="0" lang="ar-SA" altLang="zh-CN" sz="2400" b="1" i="0" u="none" strike="noStrike" cap="none" normalizeH="0" baseline="0" dirty="0" err="1" smtClean="0">
                <a:ln>
                  <a:noFill/>
                </a:ln>
                <a:solidFill>
                  <a:schemeClr val="tx2">
                    <a:lumMod val="60000"/>
                    <a:lumOff val="40000"/>
                  </a:schemeClr>
                </a:solidFill>
                <a:effectLst/>
                <a:latin typeface="Arial" pitchFamily="34" charset="0"/>
                <a:ea typeface="SimSun" pitchFamily="2" charset="-122"/>
                <a:cs typeface="Arial" pitchFamily="34" charset="0"/>
              </a:rPr>
              <a:t>الكفاءة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الذكاء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المرتفع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القدرة على التحليل و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الإستبصار</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اليقظة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الطلاقة اللغوية ن القدرة على إصدار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الأحكام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القدرة على فهم المشكلات وطرح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الحلول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الجرأة في إبداء الآراء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والمقترحات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المبادأة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والطموح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2- </a:t>
            </a:r>
            <a:r>
              <a:rPr kumimoji="0" lang="ar-SA" altLang="zh-CN" sz="2400" b="1" i="0" u="none" strike="noStrike" cap="none" normalizeH="0" baseline="0" dirty="0" smtClean="0">
                <a:ln>
                  <a:noFill/>
                </a:ln>
                <a:solidFill>
                  <a:schemeClr val="tx2">
                    <a:lumMod val="60000"/>
                    <a:lumOff val="40000"/>
                  </a:schemeClr>
                </a:solidFill>
                <a:effectLst/>
                <a:latin typeface="Arial" pitchFamily="34" charset="0"/>
                <a:ea typeface="SimSun" pitchFamily="2" charset="-122"/>
                <a:cs typeface="Arial" pitchFamily="34" charset="0"/>
              </a:rPr>
              <a:t>صفات جسمية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مناسبة مثل الصحة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الجيدة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والمظهر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الممتاز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والطول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والقوام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المتناسق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3- </a:t>
            </a:r>
            <a:r>
              <a:rPr kumimoji="0" lang="ar-SA" altLang="zh-CN" sz="2400" b="1" i="0" u="none" strike="noStrike" cap="none" normalizeH="0" baseline="0" dirty="0" smtClean="0">
                <a:ln>
                  <a:noFill/>
                </a:ln>
                <a:solidFill>
                  <a:schemeClr val="tx2">
                    <a:lumMod val="60000"/>
                    <a:lumOff val="40000"/>
                  </a:schemeClr>
                </a:solidFill>
                <a:effectLst/>
                <a:latin typeface="Arial" pitchFamily="34" charset="0"/>
                <a:ea typeface="SimSun" pitchFamily="2" charset="-122"/>
                <a:cs typeface="Arial" pitchFamily="34" charset="0"/>
              </a:rPr>
              <a:t>التفوق الأكاديمي والمعرفي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وأن تتوفر لدى القائد المهارات العلمية والفنية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اللازمة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ويكون على علم تام بجميع النواحي الفنية التي يشرف عليها ويوجهها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مثل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تحليل المواقف إلى مكوناتها واستنباط النتائج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المحتملة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وقوة التصور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والإدراك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وربط الأسباب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بالمسببات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والاتصال الجيد بالتلاميذ والمعلمين وأولياء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الأمور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وحسن استخدام الإمكانيات المادية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والبشرية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ar-SA" altLang="zh-CN"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3073" name="Rectangle 1"/>
          <p:cNvSpPr>
            <a:spLocks noChangeArrowheads="1"/>
          </p:cNvSpPr>
          <p:nvPr/>
        </p:nvSpPr>
        <p:spPr bwMode="auto">
          <a:xfrm>
            <a:off x="1115616" y="514440"/>
            <a:ext cx="7200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lang="ar-SA" altLang="zh-CN" sz="2400" b="1" dirty="0">
                <a:solidFill>
                  <a:srgbClr val="000000"/>
                </a:solidFill>
                <a:latin typeface="Arial" pitchFamily="34" charset="0"/>
                <a:ea typeface="SimSun" pitchFamily="2" charset="-122"/>
                <a:cs typeface="Arial" pitchFamily="34" charset="0"/>
              </a:rPr>
              <a:t>4- </a:t>
            </a:r>
            <a:r>
              <a:rPr lang="ar-SA" altLang="zh-CN" sz="2400" b="1" dirty="0">
                <a:solidFill>
                  <a:schemeClr val="tx2">
                    <a:lumMod val="60000"/>
                    <a:lumOff val="40000"/>
                  </a:schemeClr>
                </a:solidFill>
                <a:latin typeface="Arial" pitchFamily="34" charset="0"/>
                <a:ea typeface="SimSun" pitchFamily="2" charset="-122"/>
                <a:cs typeface="Arial" pitchFamily="34" charset="0"/>
              </a:rPr>
              <a:t>صفات شخصية </a:t>
            </a:r>
            <a:r>
              <a:rPr lang="ar-SA" altLang="zh-CN" sz="2400" b="1" dirty="0" err="1">
                <a:solidFill>
                  <a:schemeClr val="tx2">
                    <a:lumMod val="60000"/>
                    <a:lumOff val="40000"/>
                  </a:schemeClr>
                </a:solidFill>
                <a:latin typeface="Arial" pitchFamily="34" charset="0"/>
                <a:ea typeface="SimSun" pitchFamily="2" charset="-122"/>
                <a:cs typeface="Arial" pitchFamily="34" charset="0"/>
              </a:rPr>
              <a:t>مثل </a:t>
            </a:r>
            <a:r>
              <a:rPr lang="ar-SA" altLang="zh-CN" sz="2400" b="1" dirty="0">
                <a:solidFill>
                  <a:schemeClr val="tx2">
                    <a:lumMod val="60000"/>
                    <a:lumOff val="40000"/>
                  </a:schemeClr>
                </a:solidFill>
                <a:latin typeface="Arial" pitchFamily="34" charset="0"/>
                <a:ea typeface="SimSun" pitchFamily="2" charset="-122"/>
                <a:cs typeface="Arial" pitchFamily="34" charset="0"/>
              </a:rPr>
              <a:t>: </a:t>
            </a:r>
            <a:r>
              <a:rPr lang="ar-SA" altLang="zh-CN" sz="2400" b="1" dirty="0">
                <a:solidFill>
                  <a:srgbClr val="000000"/>
                </a:solidFill>
                <a:latin typeface="Arial" pitchFamily="34" charset="0"/>
                <a:ea typeface="SimSun" pitchFamily="2" charset="-122"/>
                <a:cs typeface="Arial" pitchFamily="34" charset="0"/>
              </a:rPr>
              <a:t>القدرة على تحمل </a:t>
            </a:r>
            <a:r>
              <a:rPr lang="ar-SA" altLang="zh-CN" sz="2400" b="1" dirty="0" err="1">
                <a:solidFill>
                  <a:srgbClr val="000000"/>
                </a:solidFill>
                <a:latin typeface="Arial" pitchFamily="34" charset="0"/>
                <a:ea typeface="SimSun" pitchFamily="2" charset="-122"/>
                <a:cs typeface="Arial" pitchFamily="34" charset="0"/>
              </a:rPr>
              <a:t>المسؤولية </a:t>
            </a:r>
            <a:r>
              <a:rPr lang="ar-SA" altLang="zh-CN" sz="2400" b="1" dirty="0">
                <a:solidFill>
                  <a:srgbClr val="000000"/>
                </a:solidFill>
                <a:latin typeface="Arial" pitchFamily="34" charset="0"/>
                <a:ea typeface="SimSun" pitchFamily="2" charset="-122"/>
                <a:cs typeface="Arial" pitchFamily="34" charset="0"/>
              </a:rPr>
              <a:t>، الاعتماد على </a:t>
            </a:r>
            <a:r>
              <a:rPr lang="ar-SA" altLang="zh-CN" sz="2400" b="1" dirty="0" err="1">
                <a:solidFill>
                  <a:srgbClr val="000000"/>
                </a:solidFill>
                <a:latin typeface="Arial" pitchFamily="34" charset="0"/>
                <a:ea typeface="SimSun" pitchFamily="2" charset="-122"/>
                <a:cs typeface="Arial" pitchFamily="34" charset="0"/>
              </a:rPr>
              <a:t>النفس </a:t>
            </a:r>
            <a:r>
              <a:rPr lang="ar-SA" altLang="zh-CN" sz="2400" b="1" dirty="0">
                <a:solidFill>
                  <a:srgbClr val="000000"/>
                </a:solidFill>
                <a:latin typeface="Arial" pitchFamily="34" charset="0"/>
                <a:ea typeface="SimSun" pitchFamily="2" charset="-122"/>
                <a:cs typeface="Arial" pitchFamily="34" charset="0"/>
              </a:rPr>
              <a:t>، </a:t>
            </a:r>
            <a:r>
              <a:rPr lang="ar-SA" altLang="zh-CN" sz="2400" b="1" dirty="0" err="1">
                <a:solidFill>
                  <a:srgbClr val="000000"/>
                </a:solidFill>
                <a:latin typeface="Arial" pitchFamily="34" charset="0"/>
                <a:ea typeface="SimSun" pitchFamily="2" charset="-122"/>
                <a:cs typeface="Arial" pitchFamily="34" charset="0"/>
              </a:rPr>
              <a:t>النشاط </a:t>
            </a:r>
            <a:r>
              <a:rPr lang="ar-SA" altLang="zh-CN" sz="2400" b="1" dirty="0">
                <a:solidFill>
                  <a:srgbClr val="000000"/>
                </a:solidFill>
                <a:latin typeface="Arial" pitchFamily="34" charset="0"/>
                <a:ea typeface="SimSun" pitchFamily="2" charset="-122"/>
                <a:cs typeface="Arial" pitchFamily="34" charset="0"/>
              </a:rPr>
              <a:t>، </a:t>
            </a:r>
            <a:r>
              <a:rPr lang="ar-SA" altLang="zh-CN" sz="2400" b="1" dirty="0" err="1">
                <a:solidFill>
                  <a:srgbClr val="000000"/>
                </a:solidFill>
                <a:latin typeface="Arial" pitchFamily="34" charset="0"/>
                <a:ea typeface="SimSun" pitchFamily="2" charset="-122"/>
                <a:cs typeface="Arial" pitchFamily="34" charset="0"/>
              </a:rPr>
              <a:t>التعاون </a:t>
            </a:r>
            <a:r>
              <a:rPr lang="ar-SA" altLang="zh-CN" sz="2400" b="1" dirty="0">
                <a:solidFill>
                  <a:srgbClr val="000000"/>
                </a:solidFill>
                <a:latin typeface="Arial" pitchFamily="34" charset="0"/>
                <a:ea typeface="SimSun" pitchFamily="2" charset="-122"/>
                <a:cs typeface="Arial" pitchFamily="34" charset="0"/>
              </a:rPr>
              <a:t>، الصداقة </a:t>
            </a:r>
            <a:r>
              <a:rPr lang="ar-SA" altLang="zh-CN" sz="2400" b="1" dirty="0" err="1">
                <a:solidFill>
                  <a:srgbClr val="000000"/>
                </a:solidFill>
                <a:latin typeface="Arial" pitchFamily="34" charset="0"/>
                <a:ea typeface="SimSun" pitchFamily="2" charset="-122"/>
                <a:cs typeface="Arial" pitchFamily="34" charset="0"/>
              </a:rPr>
              <a:t>والمودة </a:t>
            </a:r>
            <a:r>
              <a:rPr lang="ar-SA" altLang="zh-CN" sz="2400" b="1" dirty="0">
                <a:solidFill>
                  <a:srgbClr val="000000"/>
                </a:solidFill>
                <a:latin typeface="Arial" pitchFamily="34" charset="0"/>
                <a:ea typeface="SimSun" pitchFamily="2" charset="-122"/>
                <a:cs typeface="Arial" pitchFamily="34" charset="0"/>
              </a:rPr>
              <a:t>، العدل </a:t>
            </a:r>
            <a:r>
              <a:rPr lang="ar-SA" altLang="zh-CN" sz="2400" b="1" dirty="0" err="1">
                <a:solidFill>
                  <a:srgbClr val="000000"/>
                </a:solidFill>
                <a:latin typeface="Arial" pitchFamily="34" charset="0"/>
                <a:ea typeface="SimSun" pitchFamily="2" charset="-122"/>
                <a:cs typeface="Arial" pitchFamily="34" charset="0"/>
              </a:rPr>
              <a:t>والحزم </a:t>
            </a:r>
            <a:r>
              <a:rPr lang="ar-SA" altLang="zh-CN" sz="2400" b="1" dirty="0">
                <a:solidFill>
                  <a:srgbClr val="000000"/>
                </a:solidFill>
                <a:latin typeface="Arial" pitchFamily="34" charset="0"/>
                <a:ea typeface="SimSun" pitchFamily="2" charset="-122"/>
                <a:cs typeface="Arial" pitchFamily="34" charset="0"/>
              </a:rPr>
              <a:t>، القدرة على </a:t>
            </a:r>
            <a:r>
              <a:rPr lang="ar-SA" altLang="zh-CN" sz="2400" b="1" dirty="0" err="1">
                <a:solidFill>
                  <a:srgbClr val="000000"/>
                </a:solidFill>
                <a:latin typeface="Arial" pitchFamily="34" charset="0"/>
                <a:ea typeface="SimSun" pitchFamily="2" charset="-122"/>
                <a:cs typeface="Arial" pitchFamily="34" charset="0"/>
              </a:rPr>
              <a:t>إتخاذ</a:t>
            </a:r>
            <a:r>
              <a:rPr lang="ar-SA" altLang="zh-CN" sz="2400" b="1" dirty="0">
                <a:solidFill>
                  <a:srgbClr val="000000"/>
                </a:solidFill>
                <a:latin typeface="Arial" pitchFamily="34" charset="0"/>
                <a:ea typeface="SimSun" pitchFamily="2" charset="-122"/>
                <a:cs typeface="Arial" pitchFamily="34" charset="0"/>
              </a:rPr>
              <a:t> </a:t>
            </a:r>
            <a:r>
              <a:rPr lang="ar-SA" altLang="zh-CN" sz="2400" b="1" dirty="0" err="1">
                <a:solidFill>
                  <a:srgbClr val="000000"/>
                </a:solidFill>
                <a:latin typeface="Arial" pitchFamily="34" charset="0"/>
                <a:ea typeface="SimSun" pitchFamily="2" charset="-122"/>
                <a:cs typeface="Arial" pitchFamily="34" charset="0"/>
              </a:rPr>
              <a:t>القرارات </a:t>
            </a:r>
            <a:r>
              <a:rPr lang="ar-SA" altLang="zh-CN" sz="2400" b="1" dirty="0">
                <a:solidFill>
                  <a:srgbClr val="000000"/>
                </a:solidFill>
                <a:latin typeface="Arial" pitchFamily="34" charset="0"/>
                <a:ea typeface="SimSun" pitchFamily="2" charset="-122"/>
                <a:cs typeface="Arial" pitchFamily="34" charset="0"/>
              </a:rPr>
              <a:t>، التواضع </a:t>
            </a:r>
            <a:r>
              <a:rPr lang="ar-SA" altLang="zh-CN" sz="2400" b="1" dirty="0" err="1">
                <a:solidFill>
                  <a:srgbClr val="000000"/>
                </a:solidFill>
                <a:latin typeface="Arial" pitchFamily="34" charset="0"/>
                <a:ea typeface="SimSun" pitchFamily="2" charset="-122"/>
                <a:cs typeface="Arial" pitchFamily="34" charset="0"/>
              </a:rPr>
              <a:t>واللباقة .</a:t>
            </a:r>
            <a:endParaRPr lang="en-US" altLang="zh-CN" sz="2400" b="1" dirty="0">
              <a:solidFill>
                <a:srgbClr val="000000"/>
              </a:solidFill>
              <a:latin typeface="Arial" pitchFamily="34" charset="0"/>
              <a:ea typeface="SimSun" pitchFamily="2" charset="-122"/>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lang="ar-SA" altLang="zh-CN" sz="2400" b="1" dirty="0">
                <a:solidFill>
                  <a:srgbClr val="000000"/>
                </a:solidFill>
                <a:latin typeface="Arial" pitchFamily="34" charset="0"/>
                <a:ea typeface="SimSun" pitchFamily="2" charset="-122"/>
                <a:cs typeface="Arial" pitchFamily="34" charset="0"/>
              </a:rPr>
              <a:t>5- </a:t>
            </a:r>
            <a:r>
              <a:rPr lang="ar-SA" altLang="zh-CN" sz="2400" b="1" dirty="0">
                <a:solidFill>
                  <a:schemeClr val="tx2">
                    <a:lumMod val="60000"/>
                    <a:lumOff val="40000"/>
                  </a:schemeClr>
                </a:solidFill>
                <a:latin typeface="Arial" pitchFamily="34" charset="0"/>
                <a:ea typeface="SimSun" pitchFamily="2" charset="-122"/>
                <a:cs typeface="Arial" pitchFamily="34" charset="0"/>
              </a:rPr>
              <a:t>صفات خلقية </a:t>
            </a:r>
            <a:r>
              <a:rPr lang="ar-SA" altLang="zh-CN" sz="2400" b="1" dirty="0" err="1">
                <a:solidFill>
                  <a:schemeClr val="tx2">
                    <a:lumMod val="60000"/>
                    <a:lumOff val="40000"/>
                  </a:schemeClr>
                </a:solidFill>
                <a:latin typeface="Arial" pitchFamily="34" charset="0"/>
                <a:ea typeface="SimSun" pitchFamily="2" charset="-122"/>
                <a:cs typeface="Arial" pitchFamily="34" charset="0"/>
              </a:rPr>
              <a:t>مثل </a:t>
            </a:r>
            <a:r>
              <a:rPr lang="ar-SA" altLang="zh-CN" sz="2400" b="1" dirty="0">
                <a:solidFill>
                  <a:srgbClr val="000000"/>
                </a:solidFill>
                <a:latin typeface="Arial" pitchFamily="34" charset="0"/>
                <a:ea typeface="SimSun" pitchFamily="2" charset="-122"/>
                <a:cs typeface="Arial" pitchFamily="34" charset="0"/>
              </a:rPr>
              <a:t>: الأمانة والإخلاص </a:t>
            </a:r>
            <a:r>
              <a:rPr lang="ar-SA" altLang="zh-CN" sz="2400" b="1" dirty="0" err="1">
                <a:solidFill>
                  <a:srgbClr val="000000"/>
                </a:solidFill>
                <a:latin typeface="Arial" pitchFamily="34" charset="0"/>
                <a:ea typeface="SimSun" pitchFamily="2" charset="-122"/>
                <a:cs typeface="Arial" pitchFamily="34" charset="0"/>
              </a:rPr>
              <a:t>والكرامة </a:t>
            </a:r>
            <a:r>
              <a:rPr lang="ar-SA" altLang="zh-CN" sz="2400" b="1" dirty="0">
                <a:solidFill>
                  <a:srgbClr val="000000"/>
                </a:solidFill>
                <a:latin typeface="Arial" pitchFamily="34" charset="0"/>
                <a:ea typeface="SimSun" pitchFamily="2" charset="-122"/>
                <a:cs typeface="Arial" pitchFamily="34" charset="0"/>
              </a:rPr>
              <a:t>، العدل و </a:t>
            </a:r>
            <a:r>
              <a:rPr lang="ar-SA" altLang="zh-CN" sz="2400" b="1" dirty="0" err="1">
                <a:solidFill>
                  <a:srgbClr val="000000"/>
                </a:solidFill>
                <a:latin typeface="Arial" pitchFamily="34" charset="0"/>
                <a:ea typeface="SimSun" pitchFamily="2" charset="-122"/>
                <a:cs typeface="Arial" pitchFamily="34" charset="0"/>
              </a:rPr>
              <a:t>الإبتعاد</a:t>
            </a:r>
            <a:r>
              <a:rPr lang="ar-SA" altLang="zh-CN" sz="2400" b="1" dirty="0">
                <a:solidFill>
                  <a:srgbClr val="000000"/>
                </a:solidFill>
                <a:latin typeface="Arial" pitchFamily="34" charset="0"/>
                <a:ea typeface="SimSun" pitchFamily="2" charset="-122"/>
                <a:cs typeface="Arial" pitchFamily="34" charset="0"/>
              </a:rPr>
              <a:t> عن </a:t>
            </a:r>
            <a:r>
              <a:rPr lang="ar-SA" altLang="zh-CN" sz="2400" b="1" dirty="0" err="1">
                <a:solidFill>
                  <a:srgbClr val="000000"/>
                </a:solidFill>
                <a:latin typeface="Arial" pitchFamily="34" charset="0"/>
                <a:ea typeface="SimSun" pitchFamily="2" charset="-122"/>
                <a:cs typeface="Arial" pitchFamily="34" charset="0"/>
              </a:rPr>
              <a:t>التحيز </a:t>
            </a:r>
            <a:r>
              <a:rPr lang="ar-SA" altLang="zh-CN" sz="2400" b="1" dirty="0">
                <a:solidFill>
                  <a:srgbClr val="000000"/>
                </a:solidFill>
                <a:latin typeface="Arial" pitchFamily="34" charset="0"/>
                <a:ea typeface="SimSun" pitchFamily="2" charset="-122"/>
                <a:cs typeface="Arial" pitchFamily="34" charset="0"/>
              </a:rPr>
              <a:t>، الاستقامة </a:t>
            </a:r>
            <a:r>
              <a:rPr lang="ar-SA" altLang="zh-CN" sz="2400" b="1" dirty="0" err="1">
                <a:solidFill>
                  <a:srgbClr val="000000"/>
                </a:solidFill>
                <a:latin typeface="Arial" pitchFamily="34" charset="0"/>
                <a:ea typeface="SimSun" pitchFamily="2" charset="-122"/>
                <a:cs typeface="Arial" pitchFamily="34" charset="0"/>
              </a:rPr>
              <a:t>والصدق </a:t>
            </a:r>
            <a:r>
              <a:rPr lang="ar-SA" altLang="zh-CN" sz="2400" b="1" dirty="0">
                <a:solidFill>
                  <a:srgbClr val="000000"/>
                </a:solidFill>
                <a:latin typeface="Arial" pitchFamily="34" charset="0"/>
                <a:ea typeface="SimSun" pitchFamily="2" charset="-122"/>
                <a:cs typeface="Arial" pitchFamily="34" charset="0"/>
              </a:rPr>
              <a:t>، والقدوة الحسنة.</a:t>
            </a:r>
            <a:endParaRPr lang="en-US" altLang="zh-CN" sz="2400" b="1" dirty="0">
              <a:solidFill>
                <a:srgbClr val="000000"/>
              </a:solidFill>
              <a:latin typeface="Arial" pitchFamily="34" charset="0"/>
              <a:ea typeface="SimSun" pitchFamily="2" charset="-122"/>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lang="ar-SA" altLang="zh-CN" sz="2400" b="1" dirty="0">
                <a:solidFill>
                  <a:srgbClr val="000000"/>
                </a:solidFill>
                <a:latin typeface="Arial" pitchFamily="34" charset="0"/>
                <a:ea typeface="SimSun" pitchFamily="2" charset="-122"/>
                <a:cs typeface="Arial" pitchFamily="34" charset="0"/>
              </a:rPr>
              <a:t>6- </a:t>
            </a:r>
            <a:r>
              <a:rPr lang="ar-SA" altLang="zh-CN" sz="2400" b="1" dirty="0">
                <a:solidFill>
                  <a:schemeClr val="tx2">
                    <a:lumMod val="60000"/>
                    <a:lumOff val="40000"/>
                  </a:schemeClr>
                </a:solidFill>
                <a:latin typeface="Arial" pitchFamily="34" charset="0"/>
                <a:ea typeface="SimSun" pitchFamily="2" charset="-122"/>
                <a:cs typeface="Arial" pitchFamily="34" charset="0"/>
              </a:rPr>
              <a:t>صفات اجتماعية </a:t>
            </a:r>
            <a:r>
              <a:rPr lang="ar-SA" altLang="zh-CN" sz="2400" b="1" dirty="0" err="1">
                <a:solidFill>
                  <a:schemeClr val="tx2">
                    <a:lumMod val="60000"/>
                    <a:lumOff val="40000"/>
                  </a:schemeClr>
                </a:solidFill>
                <a:latin typeface="Arial" pitchFamily="34" charset="0"/>
                <a:ea typeface="SimSun" pitchFamily="2" charset="-122"/>
                <a:cs typeface="Arial" pitchFamily="34" charset="0"/>
              </a:rPr>
              <a:t>مثل </a:t>
            </a:r>
            <a:r>
              <a:rPr lang="ar-SA" altLang="zh-CN" sz="2400" b="1" dirty="0">
                <a:solidFill>
                  <a:schemeClr val="tx2">
                    <a:lumMod val="60000"/>
                    <a:lumOff val="40000"/>
                  </a:schemeClr>
                </a:solidFill>
                <a:latin typeface="Arial" pitchFamily="34" charset="0"/>
                <a:ea typeface="SimSun" pitchFamily="2" charset="-122"/>
                <a:cs typeface="Arial" pitchFamily="34" charset="0"/>
              </a:rPr>
              <a:t>: </a:t>
            </a:r>
            <a:r>
              <a:rPr lang="ar-SA" altLang="zh-CN" sz="2400" b="1" dirty="0">
                <a:solidFill>
                  <a:srgbClr val="000000"/>
                </a:solidFill>
                <a:latin typeface="Arial" pitchFamily="34" charset="0"/>
                <a:ea typeface="SimSun" pitchFamily="2" charset="-122"/>
                <a:cs typeface="Arial" pitchFamily="34" charset="0"/>
              </a:rPr>
              <a:t>أن يكون من مستوى اجتماعي واقتصادي </a:t>
            </a:r>
            <a:r>
              <a:rPr lang="ar-SA" altLang="zh-CN" sz="2400" b="1" dirty="0" err="1">
                <a:solidFill>
                  <a:srgbClr val="000000"/>
                </a:solidFill>
                <a:latin typeface="Arial" pitchFamily="34" charset="0"/>
                <a:ea typeface="SimSun" pitchFamily="2" charset="-122"/>
                <a:cs typeface="Arial" pitchFamily="34" charset="0"/>
              </a:rPr>
              <a:t>متميز </a:t>
            </a:r>
            <a:r>
              <a:rPr lang="ar-SA" altLang="zh-CN" sz="2400" b="1" dirty="0">
                <a:solidFill>
                  <a:srgbClr val="000000"/>
                </a:solidFill>
                <a:latin typeface="Arial" pitchFamily="34" charset="0"/>
                <a:ea typeface="SimSun" pitchFamily="2" charset="-122"/>
                <a:cs typeface="Arial" pitchFamily="34" charset="0"/>
              </a:rPr>
              <a:t>، ذو شعبية عند </a:t>
            </a:r>
            <a:r>
              <a:rPr lang="ar-SA" altLang="zh-CN" sz="2400" b="1" dirty="0" err="1">
                <a:solidFill>
                  <a:srgbClr val="000000"/>
                </a:solidFill>
                <a:latin typeface="Arial" pitchFamily="34" charset="0"/>
                <a:ea typeface="SimSun" pitchFamily="2" charset="-122"/>
                <a:cs typeface="Arial" pitchFamily="34" charset="0"/>
              </a:rPr>
              <a:t>الآخرين </a:t>
            </a:r>
            <a:r>
              <a:rPr lang="ar-SA" altLang="zh-CN" sz="2400" b="1" dirty="0">
                <a:solidFill>
                  <a:srgbClr val="000000"/>
                </a:solidFill>
                <a:latin typeface="Arial" pitchFamily="34" charset="0"/>
                <a:ea typeface="SimSun" pitchFamily="2" charset="-122"/>
                <a:cs typeface="Arial" pitchFamily="34" charset="0"/>
              </a:rPr>
              <a:t>، ديمقراطي ويشارك الآخرين في اتخاذ </a:t>
            </a:r>
            <a:r>
              <a:rPr lang="ar-SA" altLang="zh-CN" sz="2400" b="1" dirty="0" err="1">
                <a:solidFill>
                  <a:srgbClr val="000000"/>
                </a:solidFill>
                <a:latin typeface="Arial" pitchFamily="34" charset="0"/>
                <a:ea typeface="SimSun" pitchFamily="2" charset="-122"/>
                <a:cs typeface="Arial" pitchFamily="34" charset="0"/>
              </a:rPr>
              <a:t>القرار </a:t>
            </a:r>
            <a:r>
              <a:rPr lang="ar-SA" altLang="zh-CN" sz="2400" b="1" dirty="0">
                <a:solidFill>
                  <a:srgbClr val="000000"/>
                </a:solidFill>
                <a:latin typeface="Arial" pitchFamily="34" charset="0"/>
                <a:ea typeface="SimSun" pitchFamily="2" charset="-122"/>
                <a:cs typeface="Arial" pitchFamily="34" charset="0"/>
              </a:rPr>
              <a:t>، يحترم </a:t>
            </a:r>
            <a:r>
              <a:rPr lang="ar-SA" altLang="zh-CN" sz="2400" b="1" dirty="0" err="1">
                <a:solidFill>
                  <a:srgbClr val="000000"/>
                </a:solidFill>
                <a:latin typeface="Arial" pitchFamily="34" charset="0"/>
                <a:ea typeface="SimSun" pitchFamily="2" charset="-122"/>
                <a:cs typeface="Arial" pitchFamily="34" charset="0"/>
              </a:rPr>
              <a:t>الآخرين </a:t>
            </a:r>
            <a:r>
              <a:rPr lang="ar-SA" altLang="zh-CN" sz="2400" b="1" dirty="0">
                <a:solidFill>
                  <a:srgbClr val="000000"/>
                </a:solidFill>
                <a:latin typeface="Arial" pitchFamily="34" charset="0"/>
                <a:ea typeface="SimSun" pitchFamily="2" charset="-122"/>
                <a:cs typeface="Arial" pitchFamily="34" charset="0"/>
              </a:rPr>
              <a:t>، المعرفة </a:t>
            </a:r>
            <a:r>
              <a:rPr lang="ar-SA" altLang="zh-CN" sz="2400" b="1" dirty="0" err="1">
                <a:solidFill>
                  <a:srgbClr val="000000"/>
                </a:solidFill>
                <a:latin typeface="Arial" pitchFamily="34" charset="0"/>
                <a:ea typeface="SimSun" pitchFamily="2" charset="-122"/>
                <a:cs typeface="Arial" pitchFamily="34" charset="0"/>
              </a:rPr>
              <a:t>بالعادت</a:t>
            </a:r>
            <a:r>
              <a:rPr lang="ar-SA" altLang="zh-CN" sz="2400" b="1" dirty="0">
                <a:solidFill>
                  <a:srgbClr val="000000"/>
                </a:solidFill>
                <a:latin typeface="Arial" pitchFamily="34" charset="0"/>
                <a:ea typeface="SimSun" pitchFamily="2" charset="-122"/>
                <a:cs typeface="Arial" pitchFamily="34" charset="0"/>
              </a:rPr>
              <a:t> الاجتماعية والتقاليد والسلوك </a:t>
            </a:r>
            <a:r>
              <a:rPr lang="ar-SA" altLang="zh-CN" sz="2400" b="1" dirty="0" err="1">
                <a:solidFill>
                  <a:srgbClr val="000000"/>
                </a:solidFill>
                <a:latin typeface="Arial" pitchFamily="34" charset="0"/>
                <a:ea typeface="SimSun" pitchFamily="2" charset="-122"/>
                <a:cs typeface="Arial" pitchFamily="34" charset="0"/>
              </a:rPr>
              <a:t>البشري </a:t>
            </a:r>
            <a:r>
              <a:rPr lang="ar-SA" altLang="zh-CN" sz="2400" b="1" dirty="0">
                <a:solidFill>
                  <a:srgbClr val="000000"/>
                </a:solidFill>
                <a:latin typeface="Arial" pitchFamily="34" charset="0"/>
                <a:ea typeface="SimSun" pitchFamily="2" charset="-122"/>
                <a:cs typeface="Arial" pitchFamily="34" charset="0"/>
              </a:rPr>
              <a:t>، إصدار تعليماته بشكل مقبول والابتعاد عن الألفاظ شديدة </a:t>
            </a:r>
            <a:r>
              <a:rPr lang="ar-SA" altLang="zh-CN" sz="2400" b="1" dirty="0" err="1">
                <a:solidFill>
                  <a:srgbClr val="000000"/>
                </a:solidFill>
                <a:latin typeface="Arial" pitchFamily="34" charset="0"/>
                <a:ea typeface="SimSun" pitchFamily="2" charset="-122"/>
                <a:cs typeface="Arial" pitchFamily="34" charset="0"/>
              </a:rPr>
              <a:t>اللهجة </a:t>
            </a:r>
            <a:r>
              <a:rPr lang="ar-SA" altLang="zh-CN" sz="2400" b="1" dirty="0">
                <a:solidFill>
                  <a:srgbClr val="000000"/>
                </a:solidFill>
                <a:latin typeface="Arial" pitchFamily="34" charset="0"/>
                <a:ea typeface="SimSun" pitchFamily="2" charset="-122"/>
                <a:cs typeface="Arial" pitchFamily="34" charset="0"/>
              </a:rPr>
              <a:t>، سماع وجهات نظر الآخرين والقدرة على </a:t>
            </a:r>
            <a:r>
              <a:rPr lang="ar-SA" altLang="zh-CN" sz="2400" b="1" dirty="0" err="1">
                <a:solidFill>
                  <a:srgbClr val="000000"/>
                </a:solidFill>
                <a:latin typeface="Arial" pitchFamily="34" charset="0"/>
                <a:ea typeface="SimSun" pitchFamily="2" charset="-122"/>
                <a:cs typeface="Arial" pitchFamily="34" charset="0"/>
              </a:rPr>
              <a:t>التكيف.</a:t>
            </a:r>
            <a:r>
              <a:rPr lang="ar-SA" altLang="zh-CN" sz="2400" b="1" dirty="0">
                <a:solidFill>
                  <a:srgbClr val="000000"/>
                </a:solidFill>
                <a:latin typeface="Arial" pitchFamily="34" charset="0"/>
                <a:ea typeface="SimSun" pitchFamily="2" charset="-122"/>
                <a:cs typeface="Arial"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324544" y="-243408"/>
            <a:ext cx="9937104" cy="7101408"/>
          </a:xfrm>
          <a:prstGeom prst="rect">
            <a:avLst/>
          </a:prstGeom>
        </p:spPr>
      </p:pic>
      <p:sp>
        <p:nvSpPr>
          <p:cNvPr id="2049" name="Rectangle 1"/>
          <p:cNvSpPr>
            <a:spLocks noChangeArrowheads="1"/>
          </p:cNvSpPr>
          <p:nvPr/>
        </p:nvSpPr>
        <p:spPr bwMode="auto">
          <a:xfrm>
            <a:off x="-2124744" y="548680"/>
            <a:ext cx="87849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altLang="zh-CN" sz="2400" b="0" i="0" u="sng"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ثالثاً </a:t>
            </a:r>
            <a:r>
              <a:rPr kumimoji="0" lang="ar-SA" altLang="zh-CN" sz="2400" b="0" i="0" u="sng" strike="noStrike" cap="none" normalizeH="0" baseline="0" dirty="0" smtClean="0">
                <a:ln>
                  <a:noFill/>
                </a:ln>
                <a:solidFill>
                  <a:srgbClr val="FF0000"/>
                </a:solidFill>
                <a:effectLst/>
                <a:latin typeface="Arial" pitchFamily="34" charset="0"/>
                <a:ea typeface="SimSun" pitchFamily="2" charset="-122"/>
                <a:cs typeface="PT Bold Heading" pitchFamily="2" charset="-78"/>
              </a:rPr>
              <a:t>: الفرق بين القائد والإداري </a:t>
            </a:r>
            <a:endParaRPr kumimoji="0" lang="ar-SA" altLang="zh-CN" sz="2800" b="0"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4" name="جدول 3"/>
          <p:cNvGraphicFramePr>
            <a:graphicFrameLocks noGrp="1"/>
          </p:cNvGraphicFramePr>
          <p:nvPr/>
        </p:nvGraphicFramePr>
        <p:xfrm>
          <a:off x="467544" y="1052736"/>
          <a:ext cx="8676456" cy="5326380"/>
        </p:xfrm>
        <a:graphic>
          <a:graphicData uri="http://schemas.openxmlformats.org/drawingml/2006/table">
            <a:tbl>
              <a:tblPr rtl="1"/>
              <a:tblGrid>
                <a:gridCol w="319183"/>
                <a:gridCol w="4080221"/>
                <a:gridCol w="4277052"/>
              </a:tblGrid>
              <a:tr h="269106">
                <a:tc>
                  <a:txBody>
                    <a:bodyPr/>
                    <a:lstStyle/>
                    <a:p>
                      <a:pPr algn="ctr" rtl="1">
                        <a:lnSpc>
                          <a:spcPct val="150000"/>
                        </a:lnSpc>
                        <a:spcAft>
                          <a:spcPts val="0"/>
                        </a:spcAft>
                      </a:pPr>
                      <a:r>
                        <a:rPr lang="ar-SA" sz="1200" b="1" dirty="0">
                          <a:solidFill>
                            <a:srgbClr val="000000"/>
                          </a:solidFill>
                          <a:latin typeface="Times New Roman"/>
                          <a:ea typeface="Times New Roman"/>
                          <a:cs typeface="Arial"/>
                        </a:rPr>
                        <a:t>م</a:t>
                      </a:r>
                      <a:endParaRPr lang="en-US" sz="1200" dirty="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200" b="1">
                          <a:solidFill>
                            <a:srgbClr val="000000"/>
                          </a:solidFill>
                          <a:latin typeface="Times New Roman"/>
                          <a:ea typeface="Times New Roman"/>
                          <a:cs typeface="Arial"/>
                        </a:rPr>
                        <a:t>الإداري</a:t>
                      </a:r>
                      <a:endParaRPr lang="en-US" sz="120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200" b="1">
                          <a:solidFill>
                            <a:srgbClr val="000000"/>
                          </a:solidFill>
                          <a:latin typeface="Times New Roman"/>
                          <a:ea typeface="Times New Roman"/>
                          <a:cs typeface="Arial"/>
                        </a:rPr>
                        <a:t>القائد</a:t>
                      </a:r>
                      <a:endParaRPr lang="en-US" sz="120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1</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dirty="0" smtClean="0">
                          <a:solidFill>
                            <a:srgbClr val="000000"/>
                          </a:solidFill>
                          <a:latin typeface="Times New Roman"/>
                          <a:ea typeface="Times New Roman"/>
                          <a:cs typeface="Arial"/>
                        </a:rPr>
                        <a:t>ينفذ </a:t>
                      </a:r>
                      <a:r>
                        <a:rPr lang="ar-SA" sz="1700" b="1" dirty="0">
                          <a:solidFill>
                            <a:srgbClr val="000000"/>
                          </a:solidFill>
                          <a:latin typeface="Times New Roman"/>
                          <a:ea typeface="Times New Roman"/>
                          <a:cs typeface="Arial"/>
                        </a:rPr>
                        <a:t>أكثر مما </a:t>
                      </a:r>
                      <a:r>
                        <a:rPr lang="ar-SA" sz="1700" b="1" dirty="0" err="1">
                          <a:solidFill>
                            <a:srgbClr val="000000"/>
                          </a:solidFill>
                          <a:latin typeface="Times New Roman"/>
                          <a:ea typeface="Times New Roman"/>
                          <a:cs typeface="Arial"/>
                        </a:rPr>
                        <a:t>يخطط </a:t>
                      </a:r>
                      <a:r>
                        <a:rPr lang="ar-SA" sz="1700" b="1" dirty="0">
                          <a:solidFill>
                            <a:srgbClr val="000000"/>
                          </a:solidFill>
                          <a:latin typeface="Times New Roman"/>
                          <a:ea typeface="Times New Roman"/>
                          <a:cs typeface="Arial"/>
                        </a:rPr>
                        <a:t>، فهو معني بتوفير الظروف المناسبة و الإمكانات المادية والبشرية </a:t>
                      </a:r>
                      <a:r>
                        <a:rPr lang="ar-SA" sz="1700" b="1" dirty="0" smtClean="0">
                          <a:solidFill>
                            <a:srgbClr val="000000"/>
                          </a:solidFill>
                          <a:latin typeface="Times New Roman"/>
                          <a:ea typeface="Times New Roman"/>
                          <a:cs typeface="Arial"/>
                        </a:rPr>
                        <a:t>للعلمية </a:t>
                      </a:r>
                      <a:r>
                        <a:rPr lang="ar-SA" sz="1700" b="1" dirty="0">
                          <a:solidFill>
                            <a:srgbClr val="000000"/>
                          </a:solidFill>
                          <a:latin typeface="Times New Roman"/>
                          <a:ea typeface="Times New Roman"/>
                          <a:cs typeface="Arial"/>
                        </a:rPr>
                        <a:t>التربوية</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يخطط أكثر مما ينفذ ، فهو يهتم برسم السياسة العامة للمؤسسة بصورة رئيسية.</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2</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يقتصر عمل المدير على تنسيق نشاط </a:t>
                      </a:r>
                      <a:r>
                        <a:rPr lang="ar-SA" sz="1700" b="1" dirty="0" err="1">
                          <a:solidFill>
                            <a:srgbClr val="000000"/>
                          </a:solidFill>
                          <a:latin typeface="Times New Roman"/>
                          <a:ea typeface="Times New Roman"/>
                          <a:cs typeface="Arial"/>
                        </a:rPr>
                        <a:t>الأفراد </a:t>
                      </a:r>
                      <a:r>
                        <a:rPr lang="ar-SA" sz="1700" b="1" dirty="0">
                          <a:solidFill>
                            <a:srgbClr val="000000"/>
                          </a:solidFill>
                          <a:latin typeface="Times New Roman"/>
                          <a:ea typeface="Times New Roman"/>
                          <a:cs typeface="Arial"/>
                        </a:rPr>
                        <a:t>( </a:t>
                      </a:r>
                      <a:r>
                        <a:rPr lang="ar-SA" sz="1700" b="1" dirty="0" err="1">
                          <a:solidFill>
                            <a:srgbClr val="000000"/>
                          </a:solidFill>
                          <a:latin typeface="Times New Roman"/>
                          <a:ea typeface="Times New Roman"/>
                          <a:cs typeface="Arial"/>
                        </a:rPr>
                        <a:t>المعلمين </a:t>
                      </a:r>
                      <a:r>
                        <a:rPr lang="ar-SA" sz="1700" b="1" dirty="0">
                          <a:solidFill>
                            <a:srgbClr val="000000"/>
                          </a:solidFill>
                          <a:latin typeface="Times New Roman"/>
                          <a:ea typeface="Times New Roman"/>
                          <a:cs typeface="Arial"/>
                        </a:rPr>
                        <a:t>) لتحقيق أهداف محددة</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يقوم القائد بالتأثير في نشاطات الأفراد وسلوكهم لتحقيق الأهداف العامة </a:t>
                      </a:r>
                      <a:r>
                        <a:rPr lang="ar-SA" sz="1700" b="1" dirty="0" err="1">
                          <a:solidFill>
                            <a:srgbClr val="000000"/>
                          </a:solidFill>
                          <a:latin typeface="Times New Roman"/>
                          <a:ea typeface="Times New Roman"/>
                          <a:cs typeface="Arial"/>
                        </a:rPr>
                        <a:t>للمؤسسة .</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3</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يحاول الحفاظ على الوضع الراهن وليس له دور في تغييره فهو عنصر من عناصر </a:t>
                      </a:r>
                      <a:r>
                        <a:rPr lang="ar-SA" sz="1700" b="1" dirty="0" err="1">
                          <a:solidFill>
                            <a:srgbClr val="000000"/>
                          </a:solidFill>
                          <a:latin typeface="Times New Roman"/>
                          <a:ea typeface="Times New Roman"/>
                          <a:cs typeface="Arial"/>
                        </a:rPr>
                        <a:t>الإتزان</a:t>
                      </a:r>
                      <a:r>
                        <a:rPr lang="ar-SA" sz="1700" b="1" dirty="0">
                          <a:solidFill>
                            <a:srgbClr val="000000"/>
                          </a:solidFill>
                          <a:latin typeface="Times New Roman"/>
                          <a:ea typeface="Times New Roman"/>
                          <a:cs typeface="Arial"/>
                        </a:rPr>
                        <a:t> </a:t>
                      </a:r>
                      <a:r>
                        <a:rPr lang="ar-SA" sz="1700" b="1" dirty="0" err="1">
                          <a:solidFill>
                            <a:srgbClr val="000000"/>
                          </a:solidFill>
                          <a:latin typeface="Times New Roman"/>
                          <a:ea typeface="Times New Roman"/>
                          <a:cs typeface="Arial"/>
                        </a:rPr>
                        <a:t>.</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يحاول تغيير الواقع وتجديده فهو داعية للتغيير ومطلوب منه أن يحدث تغييرات في البناء التنظيمي.</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6">
                <a:tc>
                  <a:txBody>
                    <a:bodyPr/>
                    <a:lstStyle/>
                    <a:p>
                      <a:pPr algn="ctr" rtl="1">
                        <a:lnSpc>
                          <a:spcPct val="150000"/>
                        </a:lnSpc>
                        <a:spcAft>
                          <a:spcPts val="0"/>
                        </a:spcAft>
                      </a:pPr>
                      <a:r>
                        <a:rPr lang="ar-SA" sz="1200" b="1">
                          <a:solidFill>
                            <a:srgbClr val="000000"/>
                          </a:solidFill>
                          <a:latin typeface="Times New Roman"/>
                          <a:ea typeface="Times New Roman"/>
                          <a:cs typeface="Arial"/>
                        </a:rPr>
                        <a:t>4</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يفكر في الحاضر أكثر مما يفكر في المستقبل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يفكر في المستقبل أكثر مما يفكر في الحاضر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6">
                <a:tc>
                  <a:txBody>
                    <a:bodyPr/>
                    <a:lstStyle/>
                    <a:p>
                      <a:pPr algn="ctr" rtl="1">
                        <a:lnSpc>
                          <a:spcPct val="150000"/>
                        </a:lnSpc>
                        <a:spcAft>
                          <a:spcPts val="0"/>
                        </a:spcAft>
                      </a:pPr>
                      <a:r>
                        <a:rPr lang="ar-SA" sz="1200" b="1">
                          <a:solidFill>
                            <a:srgbClr val="000000"/>
                          </a:solidFill>
                          <a:latin typeface="Times New Roman"/>
                          <a:ea typeface="Times New Roman"/>
                          <a:cs typeface="Arial"/>
                        </a:rPr>
                        <a:t>5</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يعمل وفق خطوات محددة سلفا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يبتكر ويبدع ويجدد.</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6</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سلطته رسمية ، يستمدها من القوانين والتشريعات والنظم التي تحكم المؤسسة.</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سلطته غير رسمية في </a:t>
                      </a:r>
                      <a:r>
                        <a:rPr lang="ar-SA" sz="1700" b="1" dirty="0" err="1">
                          <a:solidFill>
                            <a:srgbClr val="000000"/>
                          </a:solidFill>
                          <a:latin typeface="Times New Roman"/>
                          <a:ea typeface="Times New Roman"/>
                          <a:cs typeface="Arial"/>
                        </a:rPr>
                        <a:t>الغالب </a:t>
                      </a:r>
                      <a:r>
                        <a:rPr lang="ar-SA" sz="1700" b="1" dirty="0">
                          <a:solidFill>
                            <a:srgbClr val="000000"/>
                          </a:solidFill>
                          <a:latin typeface="Times New Roman"/>
                          <a:ea typeface="Times New Roman"/>
                          <a:cs typeface="Arial"/>
                        </a:rPr>
                        <a:t>، ويستمدها من قدرته على التأثير على الأفراد للتعاون والعمل المشترك.</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6">
                <a:tc>
                  <a:txBody>
                    <a:bodyPr/>
                    <a:lstStyle/>
                    <a:p>
                      <a:pPr algn="ctr" rtl="1">
                        <a:lnSpc>
                          <a:spcPct val="150000"/>
                        </a:lnSpc>
                        <a:spcAft>
                          <a:spcPts val="0"/>
                        </a:spcAft>
                      </a:pPr>
                      <a:r>
                        <a:rPr lang="ar-SA" sz="1200" b="1">
                          <a:solidFill>
                            <a:srgbClr val="000000"/>
                          </a:solidFill>
                          <a:latin typeface="Times New Roman"/>
                          <a:ea typeface="Times New Roman"/>
                          <a:cs typeface="Arial"/>
                        </a:rPr>
                        <a:t>7</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الإدارة مفروضة على الجماعة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تقوم القيادة على النفوذ والقدرة على </a:t>
                      </a:r>
                      <a:r>
                        <a:rPr lang="ar-SA" sz="1700" b="1" dirty="0" err="1">
                          <a:solidFill>
                            <a:srgbClr val="000000"/>
                          </a:solidFill>
                          <a:latin typeface="Times New Roman"/>
                          <a:ea typeface="Times New Roman"/>
                          <a:cs typeface="Arial"/>
                        </a:rPr>
                        <a:t>التأثير .</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8</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الإدارة هي التي تحدد الأهداف دون أي اعتبار لمشاركة الأفراد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يشارك الأفراد القيادة في تحديد </a:t>
                      </a:r>
                      <a:r>
                        <a:rPr lang="ar-SA" sz="1700" b="1" dirty="0" err="1">
                          <a:solidFill>
                            <a:srgbClr val="000000"/>
                          </a:solidFill>
                          <a:latin typeface="Times New Roman"/>
                          <a:ea typeface="Times New Roman"/>
                          <a:cs typeface="Arial"/>
                        </a:rPr>
                        <a:t>الأهداف .</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1025" name="Rectangle 1"/>
          <p:cNvSpPr>
            <a:spLocks noChangeArrowheads="1"/>
          </p:cNvSpPr>
          <p:nvPr/>
        </p:nvSpPr>
        <p:spPr bwMode="auto">
          <a:xfrm>
            <a:off x="1547664" y="2348880"/>
            <a:ext cx="662473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l-QuranAlKareem" pitchFamily="2" charset="-78"/>
                <a:ea typeface="Calibri" pitchFamily="34" charset="0"/>
                <a:cs typeface="Al-QuranAlKareem" pitchFamily="2" charset="-78"/>
              </a:rPr>
              <a:t>مخرجات نظام الإدارة في التربية الخاصة</a:t>
            </a:r>
            <a:endParaRPr kumimoji="0" lang="ar-SA" sz="3200" b="0" i="0" u="none" strike="noStrike" cap="none" normalizeH="0" baseline="0" dirty="0" smtClean="0">
              <a:ln>
                <a:noFill/>
              </a:ln>
              <a:solidFill>
                <a:schemeClr val="tx1"/>
              </a:solidFill>
              <a:effectLst/>
              <a:latin typeface="Al-QuranAlKareem" pitchFamily="2" charset="-78"/>
              <a:cs typeface="Al-QuranAlKareem"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27649" name="Rectangle 1"/>
          <p:cNvSpPr>
            <a:spLocks noChangeArrowheads="1"/>
          </p:cNvSpPr>
          <p:nvPr/>
        </p:nvSpPr>
        <p:spPr bwMode="auto">
          <a:xfrm>
            <a:off x="1259632" y="692696"/>
            <a:ext cx="684076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أولاً: تعريف المخرجات:</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 ما تقدمه المنظمة للمجتمع من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نتاجات</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بشرية ومادية ومعنوية نتيجة للتفاعل بين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المدخلات</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والعمليات واندماجها، مثل الخريجين والسلع والخدمات والإنتاج المعنوي.</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يرى الغنام(</a:t>
            </a:r>
            <a:r>
              <a:rPr kumimoji="0" lang="ar-SA" sz="2400" b="1"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1972م</a:t>
            </a: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أن مخرجات النظام التعليمية المتعلقة بالطالب متعددة الأبعاد وهي: بعد التحصيل الدراسي، وبعد الاتزان العاطفي، وبعد التكيف الاجتماعي، وبعد البناء الخلقي للطالب،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ونظراً لصعوبة قياس جميع هذه الأبعاد، فقد أجمعت الدراسات على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الإكتفاء</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ببعد قياس التحصيل الدراسي للمواد الدراسية، وما يتضمنه من اكتساب الطالب للمعارف والخبرات والمهارات والاتجاهات.</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26625" name="Rectangle 1"/>
          <p:cNvSpPr>
            <a:spLocks noChangeArrowheads="1"/>
          </p:cNvSpPr>
          <p:nvPr/>
        </p:nvSpPr>
        <p:spPr bwMode="auto">
          <a:xfrm>
            <a:off x="1187624" y="818129"/>
            <a:ext cx="70567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أما مخرجات نظام الإدارة التعليمية فيرى الغنام(</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1976م</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أنها تتمثل مجموعة القرارات والإجراءات التي تتخذ، والحلول التي تدبر للمشكلات، والعلاقات التي تنمو والمهارات الفنية والإدارية التي تستخدم.</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 نفس السياق أورد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لوننبيرج</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وزميله(</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2000م</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أمثلة عديدة على مخرجات النظم التعليمية ومنها: تحصيل الطلبة، وأداء المعلمين، والنمو والتطور للطلبة والعاملين، وتسرب الطلبة والعاملين، وغياب الطلبة والعاملين، وعلاقات الإدارة بالعاملين، وعلاقة المدرسة بالمجتمع المحلي، واتجاهات الطلبة نحو المدرسة، والرضا الوظيفي للعاملين.</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25601" name="Rectangle 1"/>
          <p:cNvSpPr>
            <a:spLocks noChangeArrowheads="1"/>
          </p:cNvSpPr>
          <p:nvPr/>
        </p:nvSpPr>
        <p:spPr bwMode="auto">
          <a:xfrm>
            <a:off x="1187624" y="836712"/>
            <a:ext cx="69847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وتتفق وجهتى نظر الغنام(</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1972م</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1976م</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وعطوي</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2004م</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حول مخرجات النظام التعليمي، حيث يرى أنها تتمثل في المعرفة الذهنية والقيم والاتجاهات والمهارات والأفكار والمعلومات والتغيرات السلوكية التي طرأت على التلاميذ، والنمو المهني للمعلمين، وحل مشاكل التلاميذ ونجاهم ورسوبهم، وخدمة المجتمع.</a:t>
            </a:r>
          </a:p>
          <a:p>
            <a:pPr marL="0" marR="0" lvl="0" indent="0" algn="just" defTabSz="914400" eaLnBrk="0" fontAlgn="base" latinLnBrk="0" hangingPunct="0">
              <a:lnSpc>
                <a:spcPct val="100000"/>
              </a:lnSpc>
              <a:spcBef>
                <a:spcPct val="0"/>
              </a:spcBef>
              <a:spcAft>
                <a:spcPct val="0"/>
              </a:spcAft>
              <a:buClrTx/>
              <a:buSzTx/>
              <a:buFontTx/>
              <a:buNone/>
              <a:tabLst/>
            </a:pPr>
            <a:r>
              <a:rPr kumimoji="0" lang="ar-SA" sz="2400" b="1" i="1" u="sng" strike="noStrike" cap="none" normalizeH="0" baseline="0" dirty="0" smtClean="0">
                <a:ln>
                  <a:noFill/>
                </a:ln>
                <a:solidFill>
                  <a:schemeClr val="accent1"/>
                </a:solidFill>
                <a:effectLst/>
                <a:latin typeface="Calibri" pitchFamily="34" charset="0"/>
                <a:ea typeface="Calibri" pitchFamily="34" charset="0"/>
                <a:cs typeface="Arial" pitchFamily="34" charset="0"/>
              </a:rPr>
              <a:t>مما سبق يتضح تنوع المخرجات التعليمية التي وردت في أدبيات التربية، ولسهولة استيعابها فإنه بالإمكان تصنيفها إلى أنواع مثل:</a:t>
            </a:r>
            <a:r>
              <a:rPr kumimoji="0" lang="en-US" sz="2400" b="1" i="1" u="sng" strike="noStrike" cap="none" normalizeH="0" baseline="0" dirty="0" smtClean="0">
                <a:ln>
                  <a:noFill/>
                </a:ln>
                <a:solidFill>
                  <a:schemeClr val="accent1"/>
                </a:solidFill>
                <a:effectLst/>
                <a:latin typeface="Arial" pitchFamily="34" charset="0"/>
                <a:cs typeface="Arial" pitchFamily="34" charset="0"/>
              </a:rPr>
              <a:t> </a:t>
            </a:r>
          </a:p>
        </p:txBody>
      </p:sp>
      <p:sp>
        <p:nvSpPr>
          <p:cNvPr id="4" name="مستطيل 3"/>
          <p:cNvSpPr/>
          <p:nvPr/>
        </p:nvSpPr>
        <p:spPr>
          <a:xfrm>
            <a:off x="5292080" y="3717032"/>
            <a:ext cx="2768707" cy="523220"/>
          </a:xfrm>
          <a:prstGeom prst="rect">
            <a:avLst/>
          </a:prstGeom>
        </p:spPr>
        <p:txBody>
          <a:bodyPr wrap="none">
            <a:spAutoFit/>
          </a:bodyPr>
          <a:lstStyle/>
          <a:p>
            <a:r>
              <a:rPr lang="ar-SA" sz="2800" b="1" dirty="0"/>
              <a:t>مخرجات كمية ونوعية</a:t>
            </a:r>
          </a:p>
        </p:txBody>
      </p:sp>
      <p:sp>
        <p:nvSpPr>
          <p:cNvPr id="5" name="مستطيل 4"/>
          <p:cNvSpPr/>
          <p:nvPr/>
        </p:nvSpPr>
        <p:spPr>
          <a:xfrm>
            <a:off x="755576" y="4221088"/>
            <a:ext cx="4113627" cy="523220"/>
          </a:xfrm>
          <a:prstGeom prst="rect">
            <a:avLst/>
          </a:prstGeom>
        </p:spPr>
        <p:txBody>
          <a:bodyPr wrap="none">
            <a:spAutoFit/>
          </a:bodyPr>
          <a:lstStyle/>
          <a:p>
            <a:r>
              <a:rPr lang="ar-SA" sz="2800" b="1" dirty="0"/>
              <a:t>مخرجات تتعلق بالفرد أو بالمنظمة</a:t>
            </a:r>
          </a:p>
        </p:txBody>
      </p:sp>
      <p:sp>
        <p:nvSpPr>
          <p:cNvPr id="6" name="مستطيل 5"/>
          <p:cNvSpPr/>
          <p:nvPr/>
        </p:nvSpPr>
        <p:spPr>
          <a:xfrm>
            <a:off x="4644008" y="4797152"/>
            <a:ext cx="3746538" cy="523220"/>
          </a:xfrm>
          <a:prstGeom prst="rect">
            <a:avLst/>
          </a:prstGeom>
        </p:spPr>
        <p:txBody>
          <a:bodyPr wrap="none">
            <a:spAutoFit/>
          </a:bodyPr>
          <a:lstStyle/>
          <a:p>
            <a:r>
              <a:rPr lang="ar-SA" sz="2800" b="1" dirty="0"/>
              <a:t>مخرجات مباشرة وغير مباشرة</a:t>
            </a:r>
          </a:p>
        </p:txBody>
      </p:sp>
      <p:sp>
        <p:nvSpPr>
          <p:cNvPr id="7" name="مستطيل 6"/>
          <p:cNvSpPr/>
          <p:nvPr/>
        </p:nvSpPr>
        <p:spPr>
          <a:xfrm>
            <a:off x="1619672" y="5445224"/>
            <a:ext cx="4208203" cy="523220"/>
          </a:xfrm>
          <a:prstGeom prst="rect">
            <a:avLst/>
          </a:prstGeom>
        </p:spPr>
        <p:txBody>
          <a:bodyPr wrap="none">
            <a:spAutoFit/>
          </a:bodyPr>
          <a:lstStyle/>
          <a:p>
            <a:r>
              <a:rPr lang="ar-SA" sz="2800" b="1" dirty="0"/>
              <a:t>مخرجات ارتدادية ومخرجات نهائية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21505" name="Rectangle 1"/>
          <p:cNvSpPr>
            <a:spLocks noChangeArrowheads="1"/>
          </p:cNvSpPr>
          <p:nvPr/>
        </p:nvSpPr>
        <p:spPr bwMode="auto">
          <a:xfrm>
            <a:off x="1043608" y="836712"/>
            <a:ext cx="741682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381000" algn="l"/>
              </a:tabLst>
            </a:pPr>
            <a:r>
              <a:rPr kumimoji="0" lang="ar-SY"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الإدارة </a:t>
            </a:r>
            <a:r>
              <a:rPr kumimoji="0" lang="ar-SY"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الأوتوقراطية  (</a:t>
            </a:r>
            <a:r>
              <a:rPr kumimoji="0" lang="ar-SY"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en-US"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Autocratic</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ولها مسميات متعددة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مثل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السلطوية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التسلطية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الفردية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المتحكمة.</a:t>
            </a:r>
            <a:r>
              <a:rPr kumimoji="0" lang="ar-SA" altLang="zh-CN" sz="24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وتتخذ هذه الإدارة التسلط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والإستبداد</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كمنهج تتبعه في التعامل مع العاملين في سبيل تحقيق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أهدافها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وأهم ما يميز المدير الأوتوقراطي ما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يلي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إصدار القرارات والتعليمات الفردية والتفتيش للتأكد من تنفيذها دون مراعاة لمصالح العاملين معه وقدراتهم وفروقهم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الفردية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عدم تقبله للنقد الموضوعي أو التراجع عما يصدره من تعليمات حتى لو أدرك  أنها تعليمات غير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سليمة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انعدام روح الألفة والولاء بين المدير والعاملين وبين العاملين وبعضهم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البعض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 سيطرة الخوف والرهبة على العاملين من المدير مع انعدام الرقابة الذاتية لهم.</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يبحث المدير الأوتوقراطي عن أخطاء العاملين من خلال التفتيش المفاجئ ومعاقبة المخطئ ليكون عبرة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للآخرين.</a:t>
            </a: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 </a:t>
            </a:r>
            <a:endParaRPr kumimoji="0" lang="ar-SA" altLang="zh-CN" sz="24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 name="مستطيل 2"/>
          <p:cNvSpPr/>
          <p:nvPr/>
        </p:nvSpPr>
        <p:spPr>
          <a:xfrm>
            <a:off x="1547664" y="1124744"/>
            <a:ext cx="6552728" cy="3901837"/>
          </a:xfrm>
          <a:prstGeom prst="rect">
            <a:avLst/>
          </a:prstGeom>
        </p:spPr>
        <p:txBody>
          <a:bodyPr wrap="square">
            <a:spAutoFit/>
          </a:bodyPr>
          <a:lstStyle/>
          <a:p>
            <a:pPr algn="just">
              <a:lnSpc>
                <a:spcPct val="150000"/>
              </a:lnSpc>
            </a:pPr>
            <a:r>
              <a:rPr lang="ar-SA" sz="2400" b="1" dirty="0"/>
              <a:t>ومهما اختلفت طريقة تصنيف المخرجات التعليمية فإنها تتأثر بدرجة جودة </a:t>
            </a:r>
            <a:r>
              <a:rPr lang="ar-SA" sz="2400" b="1" dirty="0" err="1"/>
              <a:t>المدخلات</a:t>
            </a:r>
            <a:r>
              <a:rPr lang="ar-SA" sz="2400" b="1" dirty="0"/>
              <a:t> التعليمية والإدارية وبجودة العمليات والوظائف الإدارية والتعليمية، </a:t>
            </a:r>
            <a:r>
              <a:rPr lang="ar-SA" sz="2400" b="1" dirty="0">
                <a:solidFill>
                  <a:schemeClr val="accent1"/>
                </a:solidFill>
              </a:rPr>
              <a:t>فالعناية على سبيل المثال باختيار المعلمين، واختيار المنهاج، وتوافر المعلومات والإحصاءات، واختيار المباني المدرسية الجيدة تؤدي كلها إلى مخرجات تعليمية جيدة، أي أن </a:t>
            </a:r>
            <a:r>
              <a:rPr lang="ar-SA" sz="2400" b="1" dirty="0" err="1">
                <a:solidFill>
                  <a:schemeClr val="accent1"/>
                </a:solidFill>
              </a:rPr>
              <a:t>المدخلات</a:t>
            </a:r>
            <a:r>
              <a:rPr lang="ar-SA" sz="2400" b="1" dirty="0">
                <a:solidFill>
                  <a:schemeClr val="accent1"/>
                </a:solidFill>
              </a:rPr>
              <a:t> الجيدة تؤدي على مخرجات جيدة، والعكس </a:t>
            </a:r>
            <a:r>
              <a:rPr lang="ar-SA" sz="2400" b="1" dirty="0" smtClean="0">
                <a:solidFill>
                  <a:schemeClr val="accent1"/>
                </a:solidFill>
              </a:rPr>
              <a:t>صحيح</a:t>
            </a:r>
            <a:r>
              <a:rPr lang="ar-SA" sz="2400" b="1" dirty="0">
                <a:solidFill>
                  <a:schemeClr val="accent1"/>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 name="مستطيل 2"/>
          <p:cNvSpPr/>
          <p:nvPr/>
        </p:nvSpPr>
        <p:spPr>
          <a:xfrm>
            <a:off x="1403648" y="1412776"/>
            <a:ext cx="6624736" cy="4154984"/>
          </a:xfrm>
          <a:prstGeom prst="rect">
            <a:avLst/>
          </a:prstGeom>
        </p:spPr>
        <p:txBody>
          <a:bodyPr wrap="square">
            <a:spAutoFit/>
          </a:bodyPr>
          <a:lstStyle/>
          <a:p>
            <a:pPr algn="just"/>
            <a:r>
              <a:rPr lang="ar-SA" sz="2400" b="1" u="sng" dirty="0">
                <a:solidFill>
                  <a:srgbClr val="FF0000"/>
                </a:solidFill>
              </a:rPr>
              <a:t>وتلعب عملية التغذية الراجعة </a:t>
            </a:r>
            <a:endParaRPr lang="ar-SA" sz="2400" b="1" u="sng" dirty="0" smtClean="0">
              <a:solidFill>
                <a:srgbClr val="FF0000"/>
              </a:solidFill>
            </a:endParaRPr>
          </a:p>
          <a:p>
            <a:pPr algn="just"/>
            <a:endParaRPr lang="ar-SA" sz="2400" b="1" u="sng" dirty="0" smtClean="0">
              <a:solidFill>
                <a:srgbClr val="FF0000"/>
              </a:solidFill>
            </a:endParaRPr>
          </a:p>
          <a:p>
            <a:pPr algn="just"/>
            <a:r>
              <a:rPr lang="ar-SA" sz="2400" b="1" dirty="0" smtClean="0"/>
              <a:t>المستمرة </a:t>
            </a:r>
            <a:r>
              <a:rPr lang="ar-SA" sz="2400" b="1" dirty="0"/>
              <a:t>دوراً هاماً في جمع معلومات عن المخرجات التعليمية، وتزويد النظام التعليمي بسماتها وخصائصها ومدى تحقيقها لأهداف النظام، بما يؤدي لتطوير </a:t>
            </a:r>
            <a:r>
              <a:rPr lang="ar-SA" sz="2400" b="1" dirty="0" err="1"/>
              <a:t>المدخلات</a:t>
            </a:r>
            <a:r>
              <a:rPr lang="ar-SA" sz="2400" b="1" dirty="0"/>
              <a:t> والعمليات، وبالتالي تطوير مستوى جودة المخرجات </a:t>
            </a:r>
            <a:r>
              <a:rPr lang="ar-SA" sz="2400" b="1" dirty="0" err="1"/>
              <a:t>التعليمية.</a:t>
            </a:r>
            <a:r>
              <a:rPr lang="ar-SA" sz="2400" b="1" dirty="0"/>
              <a:t> وجدير بالذكر أنه في إطار السعي نحو تطبيق الجودة، شرعت بعض من المؤسسات التربوية مؤخراً في الاهتمام بعملية التغذية الراجعة حول المخرجات التعليمية، في حين أدى إغفال البعض الآخر لها مما ترتب عليه مواجهة عدد من المشكلات والمعوقات، وعدم التأهل </a:t>
            </a:r>
            <a:r>
              <a:rPr lang="ar-SA" sz="2400" b="1" dirty="0" err="1"/>
              <a:t>والجاهزية</a:t>
            </a:r>
            <a:r>
              <a:rPr lang="ar-SA" sz="2400" b="1" dirty="0"/>
              <a:t> لمواجهة التحديات المعاصرة والمستقبلية.</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8913" name="Rectangle 1"/>
          <p:cNvSpPr>
            <a:spLocks noChangeArrowheads="1"/>
          </p:cNvSpPr>
          <p:nvPr/>
        </p:nvSpPr>
        <p:spPr bwMode="auto">
          <a:xfrm>
            <a:off x="1043608" y="836712"/>
            <a:ext cx="7200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 typeface="Arial" pitchFamily="34" charset="0"/>
              <a:buChar char="•"/>
              <a:tabLst/>
            </a:pP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PT Bold Heading" pitchFamily="2" charset="-78"/>
              </a:rPr>
              <a:t>بعض من المشكلات الإدارية في  التربية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الخاصة </a:t>
            </a:r>
            <a:r>
              <a:rPr kumimoji="0" lang="ar-SA" altLang="zh-CN" sz="2400" b="1" i="0" u="none"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a:t>
            </a:r>
            <a:r>
              <a:rPr kumimoji="0" lang="ar-SA" altLang="zh-CN" sz="2400" b="1" i="0" u="none" strike="noStrike" cap="none" normalizeH="0" baseline="0" dirty="0" smtClean="0">
                <a:ln>
                  <a:noFill/>
                </a:ln>
                <a:solidFill>
                  <a:srgbClr val="FF0000"/>
                </a:solidFill>
                <a:effectLst/>
                <a:latin typeface="Arial" pitchFamily="34" charset="0"/>
                <a:ea typeface="SimSun" pitchFamily="2" charset="-122"/>
                <a:cs typeface="PT Bold Heading" pitchFamily="2" charset="-78"/>
              </a:rPr>
              <a:t> </a:t>
            </a:r>
          </a:p>
          <a:p>
            <a:pPr marL="0" marR="0" lvl="0" indent="0" defTabSz="914400" rtl="1" eaLnBrk="1" fontAlgn="base" latinLnBrk="0" hangingPunct="1">
              <a:lnSpc>
                <a:spcPct val="100000"/>
              </a:lnSpc>
              <a:spcBef>
                <a:spcPct val="0"/>
              </a:spcBef>
              <a:spcAft>
                <a:spcPct val="0"/>
              </a:spcAft>
              <a:buClrTx/>
              <a:buSzTx/>
              <a:buFont typeface="Arial" pitchFamily="34" charset="0"/>
              <a:buChar char="•"/>
              <a:tabLst/>
            </a:pPr>
            <a:endParaRPr kumimoji="0" lang="en-US" altLang="zh-CN"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تعاني الإدارة المدرسية من عدد من المشكلات مثل:</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 عدم توفر الإمكانات المادية والبشرية اللازمة للعم</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ل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المدرسي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2/ عدم وضوح النظم واللوائح المنظمة للعمل المدرسي.</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3/ عدم توافر الصلاحيات بسبب نمط الإدارة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المركزي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4/ التمسك بالروتين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والتقيد</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الحرفي باللوائح.</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5/ ضعف التنسيق بين سلطات مدير المدرسة وسلطات إدارة التعليم.بسبب صعوبة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الاتصال.</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6/ قلة زيارات المشرفين التربويين.</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7/ ضعف الكفاءة المهنية لدى مدراء المدارس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والمعلمين.</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8/نقص الموارد البشرية في الإدارة، وتأخر تسديد العجز</a:t>
            </a:r>
            <a:r>
              <a:rPr kumimoji="0" lang="en-US" altLang="zh-CN" sz="24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40961" name="Rectangle 1"/>
          <p:cNvSpPr>
            <a:spLocks noChangeArrowheads="1"/>
          </p:cNvSpPr>
          <p:nvPr/>
        </p:nvSpPr>
        <p:spPr bwMode="auto">
          <a:xfrm>
            <a:off x="1115616" y="548680"/>
            <a:ext cx="7056784" cy="5563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10/ عدم قدرة الإدارة المدرسية على رفع المستوى المهني والفني للعاملين.</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11/عدم قدرة الإدارة المدرسية على مساعدة المعلمين المستجدين للتكيف مع المهنة وتفهم طبيعة العمل.</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11/ عدم توفر الوقت الكافي لدارسة مشكلات الطلبة داخل المدرسة وخارجها وتهيئة البيئة النفسية والاجتماعية المحفزة على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التعلم،</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12/ عدم قدرة المدرسة على توطيد الصلة مع البيئة المحيطة واستثمار قدرات وخبرات الأهالي.</a:t>
            </a:r>
          </a:p>
          <a:p>
            <a:pPr marL="0" marR="0" lvl="0" indent="0" algn="just" defTabSz="914400" eaLnBrk="0" fontAlgn="base" latinLnBrk="0" hangingPunct="0">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13/ عدم قدرة الإدارة المدرسية على التخطيط الجيد مما يجعل قراراتها عشوائية</a:t>
            </a:r>
            <a:r>
              <a:rPr kumimoji="0" lang="en-US" altLang="zh-CN" sz="24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4817" name="Rectangle 1"/>
          <p:cNvSpPr>
            <a:spLocks noChangeArrowheads="1"/>
          </p:cNvSpPr>
          <p:nvPr/>
        </p:nvSpPr>
        <p:spPr bwMode="auto">
          <a:xfrm>
            <a:off x="1259632" y="836712"/>
            <a:ext cx="705678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SA" altLang="zh-CN" sz="1400" b="0" i="0" u="none" strike="noStrike" cap="none" normalizeH="0" baseline="0" dirty="0" err="1" smtClean="0">
                <a:ln>
                  <a:noFill/>
                </a:ln>
                <a:solidFill>
                  <a:srgbClr val="FF0000"/>
                </a:solidFill>
                <a:effectLst/>
                <a:latin typeface="Arial" pitchFamily="34" charset="0"/>
                <a:ea typeface="SimSun" pitchFamily="2" charset="-122"/>
                <a:cs typeface="Arial" pitchFamily="34" charset="0"/>
              </a:rPr>
              <a:t>.</a:t>
            </a:r>
            <a:r>
              <a:rPr kumimoji="0" lang="ar-SA" altLang="zh-CN" sz="1400" b="0" i="0" u="none"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0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ومن </a:t>
            </a:r>
            <a:r>
              <a:rPr kumimoji="0" lang="ar-SA" altLang="zh-CN" sz="2000" b="1" i="0" u="sng" strike="noStrike" cap="none" normalizeH="0" baseline="0" dirty="0" smtClean="0">
                <a:ln>
                  <a:noFill/>
                </a:ln>
                <a:solidFill>
                  <a:srgbClr val="FF0000"/>
                </a:solidFill>
                <a:effectLst/>
                <a:latin typeface="Arial" pitchFamily="34" charset="0"/>
                <a:ea typeface="SimSun" pitchFamily="2" charset="-122"/>
                <a:cs typeface="Arial" pitchFamily="34" charset="0"/>
              </a:rPr>
              <a:t>التحديات التي تواجه الإدارة المدرسية </a:t>
            </a:r>
            <a:r>
              <a:rPr kumimoji="0" lang="ar-SA" altLang="zh-CN" sz="20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 ما </a:t>
            </a:r>
            <a:r>
              <a:rPr kumimoji="0" lang="ar-SA" altLang="zh-CN" sz="2000" b="1" i="0" u="none" strike="noStrike" cap="none" normalizeH="0" baseline="0" dirty="0" err="1" smtClean="0">
                <a:ln>
                  <a:noFill/>
                </a:ln>
                <a:solidFill>
                  <a:srgbClr val="FF0000"/>
                </a:solidFill>
                <a:effectLst/>
                <a:latin typeface="Arial" pitchFamily="34" charset="0"/>
                <a:ea typeface="SimSun" pitchFamily="2" charset="-122"/>
                <a:cs typeface="Arial" pitchFamily="34" charset="0"/>
              </a:rPr>
              <a:t>يلي :</a:t>
            </a:r>
            <a:endParaRPr kumimoji="0" lang="ar-SA" altLang="zh-CN" sz="2000" b="1" i="0" u="none" strike="noStrike" cap="none" normalizeH="0" baseline="0" dirty="0" smtClean="0">
              <a:ln>
                <a:noFill/>
              </a:ln>
              <a:solidFill>
                <a:srgbClr val="FF0000"/>
              </a:solidFill>
              <a:effectLst/>
              <a:latin typeface="Arial" pitchFamily="34" charset="0"/>
              <a:ea typeface="SimSun" pitchFamily="2" charset="-122"/>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endParaRPr kumimoji="0" lang="en-US" altLang="zh-CN"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فلسفة واضحة ومحددة المعالم حول الإدارة المدرسية برمتها.</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استراتيجية وخطط واضحة ومحددة تترجم الفلسفة إلى واقع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ملموس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استراتيجية محددة لإعداد وتدريب القيادات التربوية قبل الخدمة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وأثنائها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كثير من القيادات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التربوية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مدراء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المدارس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المؤهلة والمدربة علميا وتربويا وفنيا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ومهنيا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معايير واضحة ومحددة للتحقق من مدى تنفيذ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الأهداف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آلية تحد من الواسطة التي تؤدي إلى إضعاف عمل الإدارة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المدرسية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وإفساد العمل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التربوي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والعمل على مواجهتها وقهرها من خلال تطبيق النظم واللوائح دون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محاباة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إغراق القيادات التربوية بأعمال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روتينية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 ورقية على حساب الأعمال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الإبداعية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عدم توفر الموارد المالية اللازمة لمواكبة الطموحات والخطط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المقترحة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افتقار القيادات التربوية إلى السلطات والصلاحيات اللازمة لممارسة المهام والمسؤوليات الموكولة إليها على أكمل وجه.</a:t>
            </a:r>
            <a:endParaRPr kumimoji="0" lang="ar-SA" altLang="zh-CN"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5841" name="Rectangle 1"/>
          <p:cNvSpPr>
            <a:spLocks noChangeArrowheads="1"/>
          </p:cNvSpPr>
          <p:nvPr/>
        </p:nvSpPr>
        <p:spPr bwMode="auto">
          <a:xfrm>
            <a:off x="1403648" y="1364085"/>
            <a:ext cx="662473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الحوافز المادية والمعنوية المجزية للقيادات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التربوية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مما يشجعها على الاستمرار في المهنة وعدم الالتفاف أو التفكير بمزاولة مهنة أخرى بعد انقضاء فترة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الدوام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قدم المناهج وعدم فاعلية طرق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التدريس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استراتيجية محددة للاستفادة من القيادات الإدارية المؤهلة والمدربة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المتاحة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عدم وجود خطة واضحة ومحددة وواعية لتوريث خبرات القيادات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التربوية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من مدراء المدارس إلى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وكلائهم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ليصبح الوكلاء مؤهلين وعلى مستوى من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الكفاءة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ليحلوا محل المدراء حينما تحين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إنتهاء</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خدمتهم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بدلا من عزوف كثير من الوكلاء عن قيادة الإدارة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المدرسية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ar-SA" altLang="zh-CN"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6865" name="Rectangle 1"/>
          <p:cNvSpPr>
            <a:spLocks noChangeArrowheads="1"/>
          </p:cNvSpPr>
          <p:nvPr/>
        </p:nvSpPr>
        <p:spPr bwMode="auto">
          <a:xfrm>
            <a:off x="1259632" y="1268760"/>
            <a:ext cx="676875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تحديات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العولمة </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أو بالأحرى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الأمركة </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كأسلوب استعماري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جديد.</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حيت أن العولمة تعمل على فرض أسلوب الهيمنة والوصاية على كثير من الدول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النامية </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وذلك من خلال مجالات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عدة :</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المجال </a:t>
            </a:r>
            <a:r>
              <a:rPr kumimoji="0" lang="ar-SA" altLang="zh-CN" sz="2800" b="1" i="0" u="none" strike="noStrike" cap="none" normalizeH="0" baseline="0" dirty="0" err="1" smtClean="0">
                <a:ln>
                  <a:noFill/>
                </a:ln>
                <a:solidFill>
                  <a:schemeClr val="tx2"/>
                </a:solidFill>
                <a:effectLst/>
                <a:latin typeface="Arial" pitchFamily="34" charset="0"/>
                <a:ea typeface="SimSun" pitchFamily="2" charset="-122"/>
                <a:cs typeface="Arial" pitchFamily="34" charset="0"/>
              </a:rPr>
              <a:t>الاقتصادي .</a:t>
            </a: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 </a:t>
            </a:r>
            <a:endParaRPr kumimoji="0" lang="en-US" altLang="zh-CN"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المجال </a:t>
            </a:r>
            <a:r>
              <a:rPr kumimoji="0" lang="ar-SA" altLang="zh-CN" sz="2800" b="1" i="0" u="none" strike="noStrike" cap="none" normalizeH="0" baseline="0" dirty="0" err="1" smtClean="0">
                <a:ln>
                  <a:noFill/>
                </a:ln>
                <a:solidFill>
                  <a:schemeClr val="tx2"/>
                </a:solidFill>
                <a:effectLst/>
                <a:latin typeface="Arial" pitchFamily="34" charset="0"/>
                <a:ea typeface="SimSun" pitchFamily="2" charset="-122"/>
                <a:cs typeface="Arial" pitchFamily="34" charset="0"/>
              </a:rPr>
              <a:t>الثقافي .</a:t>
            </a: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 </a:t>
            </a:r>
            <a:endParaRPr kumimoji="0" lang="en-US" altLang="zh-CN"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المجال </a:t>
            </a:r>
            <a:r>
              <a:rPr kumimoji="0" lang="ar-SA" altLang="zh-CN" sz="2800" b="1" i="0" u="none" strike="noStrike" cap="none" normalizeH="0" baseline="0" dirty="0" err="1" smtClean="0">
                <a:ln>
                  <a:noFill/>
                </a:ln>
                <a:solidFill>
                  <a:schemeClr val="tx2"/>
                </a:solidFill>
                <a:effectLst/>
                <a:latin typeface="Arial" pitchFamily="34" charset="0"/>
                <a:ea typeface="SimSun" pitchFamily="2" charset="-122"/>
                <a:cs typeface="Arial" pitchFamily="34" charset="0"/>
              </a:rPr>
              <a:t>السياسي .</a:t>
            </a: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 </a:t>
            </a:r>
            <a:endParaRPr kumimoji="0" lang="en-US" altLang="zh-CN"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المجال </a:t>
            </a:r>
            <a:r>
              <a:rPr kumimoji="0" lang="ar-SA" altLang="zh-CN" sz="2800" b="1" i="0" u="none" strike="noStrike" cap="none" normalizeH="0" baseline="0" dirty="0" err="1" smtClean="0">
                <a:ln>
                  <a:noFill/>
                </a:ln>
                <a:solidFill>
                  <a:schemeClr val="tx2"/>
                </a:solidFill>
                <a:effectLst/>
                <a:latin typeface="Arial" pitchFamily="34" charset="0"/>
                <a:ea typeface="SimSun" pitchFamily="2" charset="-122"/>
                <a:cs typeface="Arial" pitchFamily="34" charset="0"/>
              </a:rPr>
              <a:t>العسكري .</a:t>
            </a:r>
            <a:endParaRPr kumimoji="0" lang="ar-SA" altLang="zh-CN" sz="2800" b="1" i="0" u="none" strike="noStrike" cap="none" normalizeH="0" baseline="0" dirty="0" smtClean="0">
              <a:ln>
                <a:noFill/>
              </a:ln>
              <a:solidFill>
                <a:schemeClr val="tx2"/>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7889" name="Rectangle 1"/>
          <p:cNvSpPr>
            <a:spLocks noChangeArrowheads="1"/>
          </p:cNvSpPr>
          <p:nvPr/>
        </p:nvSpPr>
        <p:spPr bwMode="auto">
          <a:xfrm>
            <a:off x="1259632" y="827421"/>
            <a:ext cx="70567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457200" algn="l"/>
              </a:tabLst>
            </a:pP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وعلى الإدارة المدرسية القيام بدورها تجاه العولمة  من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خلال :</a:t>
            </a:r>
            <a:endPar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endParaRPr>
          </a:p>
          <a:p>
            <a:pPr marL="0" marR="0" lvl="0" indent="0" algn="just" defTabSz="914400" eaLnBrk="1" fontAlgn="base" latinLnBrk="0" hangingPunct="1">
              <a:lnSpc>
                <a:spcPct val="100000"/>
              </a:lnSpc>
              <a:spcBef>
                <a:spcPct val="0"/>
              </a:spcBef>
              <a:spcAft>
                <a:spcPct val="0"/>
              </a:spcAft>
              <a:buClrTx/>
              <a:buSzTx/>
              <a:buFontTx/>
              <a:buNone/>
              <a:tabLst>
                <a:tab pos="457200" algn="l"/>
              </a:tabLst>
            </a:pPr>
            <a:endParaRPr kumimoji="0" lang="en-US" altLang="zh-CN"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تبصير التلاميذ وأولياء الأمور والمجتمع المحلي بتثقيفهم عن العولمة وما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هيتها</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ومخاطرها و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أبعاداها</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 كمحاولة لفهمها وكيفية التعامل معها من خلال برامج وأنشطة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فعالة .</a:t>
            </a:r>
            <a:endPar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endPar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وضع استراتيجية واضحة وخطط محددة لإعداد التلاميذ في كيفية التعامل مع معطيات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العصر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وغرس القيم والمبادئ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إسلامية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والتأكيد على تقديم نماذج سلوكية متزنة تعكس روح الإسلام وسماحته </a:t>
            </a: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endPar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p>
            <a:pPr marL="0" marR="0" lvl="0" indent="0" algn="just" defTabSz="914400" eaLnBrk="0" fontAlgn="base" latinLnBrk="0" hangingPunct="0">
              <a:lnSpc>
                <a:spcPct val="100000"/>
              </a:lnSpc>
              <a:spcBef>
                <a:spcPct val="0"/>
              </a:spcBef>
              <a:spcAft>
                <a:spcPct val="0"/>
              </a:spcAft>
              <a:buClrTx/>
              <a:buSzTx/>
              <a:buFont typeface="Arial" pitchFamily="34" charset="0"/>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لابد من تضافر جهود كل من الإدارة التعليمية والتربوية والمدرسية معا كفريق عمل واحد لان يد واحدة لا تصفق </a:t>
            </a:r>
            <a:endParaRPr kumimoji="0" lang="ar-SA" altLang="zh-CN"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20481" name="Rectangle 1"/>
          <p:cNvSpPr>
            <a:spLocks noChangeArrowheads="1"/>
          </p:cNvSpPr>
          <p:nvPr/>
        </p:nvSpPr>
        <p:spPr bwMode="auto">
          <a:xfrm>
            <a:off x="1475656" y="1352316"/>
            <a:ext cx="6408712" cy="3890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altLang="zh-CN" sz="2800" b="1" i="0" strike="noStrike" cap="none" normalizeH="0" baseline="0" dirty="0" smtClean="0">
                <a:ln>
                  <a:noFill/>
                </a:ln>
                <a:solidFill>
                  <a:srgbClr val="FF0000"/>
                </a:solidFill>
                <a:effectLst/>
                <a:latin typeface="Arial" pitchFamily="34" charset="0"/>
                <a:ea typeface="SimSun" pitchFamily="2" charset="-122"/>
                <a:cs typeface="Arial" pitchFamily="34" charset="0"/>
              </a:rPr>
              <a:t>هذا النمط من الأنماط المرفوضة من وجهة نظر الفكر الإداري المعاصر </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لأنه يهدم شخصيات العاملين ويعيق بناءها ونموها ويسبب القلق و </a:t>
            </a:r>
            <a:r>
              <a:rPr kumimoji="0" lang="ar-SA" altLang="zh-CN" sz="2800" b="1" i="0" u="sng" strike="noStrike" cap="none" normalizeH="0" baseline="0" dirty="0" err="1" smtClean="0">
                <a:ln>
                  <a:noFill/>
                </a:ln>
                <a:solidFill>
                  <a:schemeClr val="accent1"/>
                </a:solidFill>
                <a:effectLst/>
                <a:latin typeface="Arial" pitchFamily="34" charset="0"/>
                <a:ea typeface="SimSun" pitchFamily="2" charset="-122"/>
                <a:cs typeface="Arial" pitchFamily="34" charset="0"/>
              </a:rPr>
              <a:t>الإضطراب</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 في نفوس </a:t>
            </a:r>
            <a:r>
              <a:rPr kumimoji="0" lang="ar-SA" altLang="zh-CN" sz="2800" b="1" i="0" u="sng" strike="noStrike" cap="none" normalizeH="0" baseline="0" dirty="0" err="1" smtClean="0">
                <a:ln>
                  <a:noFill/>
                </a:ln>
                <a:solidFill>
                  <a:schemeClr val="accent1"/>
                </a:solidFill>
                <a:effectLst/>
                <a:latin typeface="Arial" pitchFamily="34" charset="0"/>
                <a:ea typeface="SimSun" pitchFamily="2" charset="-122"/>
                <a:cs typeface="Arial" pitchFamily="34" charset="0"/>
              </a:rPr>
              <a:t>العاملين </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 وتنعدم فيه وحدة العمل الإنساني بين مدير المدرسة والمدرس والتلميذ وهذا ما يتعارض مع روح التربية الحديثة.</a:t>
            </a:r>
            <a:endParaRPr kumimoji="0" lang="ar-SA" altLang="zh-CN" sz="2800" b="1" i="0" u="sng"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180528" y="-315416"/>
            <a:ext cx="9721080" cy="7173416"/>
          </a:xfrm>
          <a:prstGeom prst="rect">
            <a:avLst/>
          </a:prstGeom>
        </p:spPr>
      </p:pic>
      <p:sp>
        <p:nvSpPr>
          <p:cNvPr id="19457" name="Rectangle 1"/>
          <p:cNvSpPr>
            <a:spLocks noChangeArrowheads="1"/>
          </p:cNvSpPr>
          <p:nvPr/>
        </p:nvSpPr>
        <p:spPr bwMode="auto">
          <a:xfrm>
            <a:off x="827584" y="620688"/>
            <a:ext cx="770485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381000" algn="l"/>
              </a:tabLst>
            </a:pP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الإدارة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الترسلية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en-US"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Laissez – Fair</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ولها مسميات متعددة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مثل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المتساهلة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السائبة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الحرة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المطلقة</a:t>
            </a:r>
            <a:r>
              <a:rPr kumimoji="0" lang="ar-SA" altLang="zh-CN" sz="2400" b="1" i="0" u="none" strike="noStrike" cap="none" normalizeH="0" baseline="0" dirty="0" err="1" smtClean="0">
                <a:ln>
                  <a:noFill/>
                </a:ln>
                <a:solidFill>
                  <a:srgbClr val="FF0000"/>
                </a:solidFill>
                <a:effectLst/>
                <a:latin typeface="Arial" pitchFamily="34" charset="0"/>
                <a:ea typeface="SimSun" pitchFamily="2" charset="-122"/>
                <a:cs typeface="Arial" pitchFamily="34" charset="0"/>
              </a:rPr>
              <a:t> .</a:t>
            </a:r>
            <a:r>
              <a:rPr kumimoji="0" lang="ar-SA" altLang="zh-CN" sz="24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والإدارة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الترسلية</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أو المتساهلة هي عكس الإدارة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الأوتوقراطية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فبعد أن كان المدير الأوتوقراطي متسلطاً على العاملين متجاهلاً شخصياتهم يأتي المدير الترسلي ليكون منعدم القيادة وغير قادر مسك زمام الأمور والسيطرة على العاملين بطريقة مباشرة أو غير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مباشرة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مما يجعل المدرسة في حالة من التسيب والقلق والتوتر وبالتالي غير قادرة على تحقيق أهدافها والقيام بواجباتها المتوقعة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منها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ولعل أبرز ما يميز مدير هذه الإدارة ما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يلي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غير قادر على اتخاذ القرارات مع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العاملين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يجد صعوبة في ضبط العاملين في المدرسة.</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لا يحرص على قيام وظائف الإدارة من تخطيط وتنظيم وتنسيق ومتابعة وتقويم.</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لا يحرص على إكساب العاملين المهارات والقدرات التي ترفع من مستوى أدائهم في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المدرسة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لا يهتم بمعالجة وتقويم الأخطاء الواقعة في المدرسة ولا تحرص على اتخاذ اللازم تجاهها.</a:t>
            </a:r>
            <a:endParaRPr kumimoji="0" lang="ar-SA" altLang="zh-CN" sz="24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30721" name="Rectangle 1"/>
          <p:cNvSpPr>
            <a:spLocks noChangeArrowheads="1"/>
          </p:cNvSpPr>
          <p:nvPr/>
        </p:nvSpPr>
        <p:spPr bwMode="auto">
          <a:xfrm>
            <a:off x="1259632" y="1562154"/>
            <a:ext cx="6840760" cy="32441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altLang="zh-CN" sz="2800" b="0" i="0" u="none" strike="noStrike" cap="none" normalizeH="0" baseline="0" dirty="0" smtClean="0">
                <a:ln>
                  <a:noFill/>
                </a:ln>
                <a:solidFill>
                  <a:srgbClr val="FF0000"/>
                </a:solidFill>
                <a:effectLst/>
                <a:latin typeface="Arial" pitchFamily="34" charset="0"/>
                <a:ea typeface="SimSun" pitchFamily="2" charset="-122"/>
                <a:cs typeface="Arial" pitchFamily="34" charset="0"/>
              </a:rPr>
              <a:t>هذا النمط من الأنماط المرفوضة من وجهة الفكر الإداري المعاصر </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لأنه يؤثر على الإنجاز والإنتاجية في العمل نتيجة تساهل العاملين وعدم جديتهم في إنجاز ما يكلفون </a:t>
            </a:r>
            <a:r>
              <a:rPr kumimoji="0" lang="ar-SA" altLang="zh-CN" sz="2800" b="1" i="0" u="sng" strike="noStrike" cap="none" normalizeH="0" baseline="0" dirty="0" err="1" smtClean="0">
                <a:ln>
                  <a:noFill/>
                </a:ln>
                <a:solidFill>
                  <a:schemeClr val="accent1"/>
                </a:solidFill>
                <a:effectLst/>
                <a:latin typeface="Arial" pitchFamily="34" charset="0"/>
                <a:ea typeface="SimSun" pitchFamily="2" charset="-122"/>
                <a:cs typeface="Arial" pitchFamily="34" charset="0"/>
              </a:rPr>
              <a:t>به</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 من مهام لتساهل مدير هذه الإدارة وعدم قدرته على تحقيق أهداف المدرسة.</a:t>
            </a:r>
            <a:endParaRPr kumimoji="0" lang="ar-SA" altLang="zh-CN" sz="2800" b="1" i="0" u="sng"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29697" name="Rectangle 1"/>
          <p:cNvSpPr>
            <a:spLocks noChangeArrowheads="1"/>
          </p:cNvSpPr>
          <p:nvPr/>
        </p:nvSpPr>
        <p:spPr bwMode="auto">
          <a:xfrm>
            <a:off x="899592" y="620688"/>
            <a:ext cx="74888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Char char="•"/>
              <a:tabLst>
                <a:tab pos="381000" algn="l"/>
              </a:tabLst>
            </a:pP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الإدارة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الديموقراطية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en-US"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Democratic</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ولها مسميات متعددة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مثل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التشاركية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الشورية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التشاورية</a:t>
            </a:r>
            <a:r>
              <a:rPr kumimoji="0" lang="ar-SA" altLang="zh-CN" sz="24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FF0000"/>
                </a:solidFill>
                <a:effectLst/>
                <a:latin typeface="Arial" pitchFamily="34" charset="0"/>
                <a:ea typeface="SimSun" pitchFamily="2" charset="-122"/>
                <a:cs typeface="Arial" pitchFamily="34" charset="0"/>
              </a:rPr>
              <a:t>.</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إن هذا النمط من الإدارة يأخذ بمبدأ المشاركة الجماعية في اتخاذ القرارات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وتنفيذها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وهي تأخذ الوضع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الوسط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المتوازن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بين الإدارة الأوتوقراطية والإدارة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الترسلية</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بحيث تكون قادرة على الإنجاز وتحقيق أهداف المدرسة بمشاركة العاملين فيها في جو من التعاون والألفة والعلاقة الإنسانية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المتميزة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ولعل أهم ما يميز هذه الإدارة ما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يلي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يشرك المدير الديمقراطي العاملين معه في التخطيط ووضع الأهداف وتنفيذ وتقويم العمل </a:t>
            </a:r>
            <a:r>
              <a:rPr kumimoji="0" lang="ar-SY"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المدرسي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يقدّر المدير حاجات وقدرات وميول العاملين معه ويسعى لتلبيتها </a:t>
            </a:r>
            <a:r>
              <a:rPr kumimoji="0" lang="ar-SY"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ونموها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الحرص على تنمية العلاقات الإنسانية وبث روح الألفة والأمن بينه وبين العاملين وبين العاملين وبعضهم البعض.</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يشجع المدير الديمقراطي العاملين معه بالمكافآت التي تحفزهم على العمل.</a:t>
            </a:r>
          </a:p>
          <a:p>
            <a:pPr marL="0" marR="0" lvl="0" indent="0" algn="just" defTabSz="914400" eaLnBrk="0" fontAlgn="base" latinLnBrk="0" hangingPunct="0">
              <a:lnSpc>
                <a:spcPct val="100000"/>
              </a:lnSpc>
              <a:spcBef>
                <a:spcPct val="0"/>
              </a:spcBef>
              <a:spcAft>
                <a:spcPct val="0"/>
              </a:spcAft>
              <a:buClrTx/>
              <a:buSzTx/>
              <a:buFontTx/>
              <a:buNone/>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يعالج المدير الديمقراطي الأخطاء على أنها ظاهرة طبيعية فالكل يخطئ فيتخذ الإجراءات المناسبة </a:t>
            </a: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لتعديل الخطأ دون الحاق الأذى بالآخرين </a:t>
            </a:r>
            <a:endParaRPr kumimoji="0" lang="ar-SY" altLang="zh-CN" sz="24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252536" y="-243408"/>
            <a:ext cx="9865096" cy="7101408"/>
          </a:xfrm>
          <a:prstGeom prst="rect">
            <a:avLst/>
          </a:prstGeom>
        </p:spPr>
      </p:pic>
      <p:sp>
        <p:nvSpPr>
          <p:cNvPr id="5" name="مستطيل 4"/>
          <p:cNvSpPr/>
          <p:nvPr/>
        </p:nvSpPr>
        <p:spPr>
          <a:xfrm>
            <a:off x="1115616" y="1028343"/>
            <a:ext cx="7128792" cy="4832092"/>
          </a:xfrm>
          <a:prstGeom prst="rect">
            <a:avLst/>
          </a:prstGeom>
        </p:spPr>
        <p:txBody>
          <a:bodyPr wrap="square">
            <a:spAutoFit/>
          </a:bodyPr>
          <a:lstStyle/>
          <a:p>
            <a:pPr algn="just"/>
            <a:r>
              <a:rPr lang="ar-SY" sz="2200" b="1" dirty="0"/>
              <a:t>وهذا النمط من الإدارة ما يدعو إليه الفكر الإداري المعاصر والتربية الحديثة من حيث جودة العمل وتميزه نتيجة للقرارات </a:t>
            </a:r>
            <a:r>
              <a:rPr lang="ar-SY" sz="2200" b="1" dirty="0" err="1"/>
              <a:t>الجماعية </a:t>
            </a:r>
            <a:r>
              <a:rPr lang="ar-SY" sz="2200" b="1" dirty="0"/>
              <a:t>، تميز العاملين نتيجة معرفة حاجاتهم وقدراتهم وفروقهم الفردية والحرص على نموهم وتطورهم  وإحساسهم بالأمن والراحة و </a:t>
            </a:r>
            <a:r>
              <a:rPr lang="ar-SY" sz="2200" b="1" dirty="0" err="1"/>
              <a:t>الإستقرار</a:t>
            </a:r>
            <a:r>
              <a:rPr lang="ar-SY" sz="2200" b="1" dirty="0"/>
              <a:t> نتيجة العلاقة الطيبة بينهم وبين </a:t>
            </a:r>
            <a:r>
              <a:rPr lang="ar-SY" sz="2200" b="1" dirty="0" err="1"/>
              <a:t>المدير .</a:t>
            </a:r>
            <a:r>
              <a:rPr lang="ar-SA" sz="2200" b="1" dirty="0">
                <a:solidFill>
                  <a:schemeClr val="accent1"/>
                </a:solidFill>
              </a:rPr>
              <a:t>على الرغم من أن النمط </a:t>
            </a:r>
            <a:r>
              <a:rPr lang="ar-SA" sz="2200" b="1" dirty="0" err="1">
                <a:solidFill>
                  <a:schemeClr val="accent1"/>
                </a:solidFill>
              </a:rPr>
              <a:t>الديموقراطي</a:t>
            </a:r>
            <a:r>
              <a:rPr lang="ar-SA" sz="2200" b="1" dirty="0">
                <a:solidFill>
                  <a:schemeClr val="accent1"/>
                </a:solidFill>
              </a:rPr>
              <a:t> (التشاركي) يبدو أنسب الأنماط الثلاثة للقيادة التربوية إلا أن لكل نمط مزاياه واستخداماته، فلا يوجد نمط صحيح ونمط خاطئ، فالقيادة الأوتوقراطية قد تكون مؤثرة وناجحة في بعض الحالات التي تفشل فيها الأساليب </a:t>
            </a:r>
            <a:r>
              <a:rPr lang="ar-SA" sz="2200" b="1" dirty="0" err="1">
                <a:solidFill>
                  <a:schemeClr val="accent1"/>
                </a:solidFill>
              </a:rPr>
              <a:t>الديموقراطية</a:t>
            </a:r>
            <a:r>
              <a:rPr lang="ar-SA" sz="2200" b="1" dirty="0">
                <a:solidFill>
                  <a:schemeClr val="accent1"/>
                </a:solidFill>
              </a:rPr>
              <a:t>، والقيادة </a:t>
            </a:r>
            <a:r>
              <a:rPr lang="ar-SA" sz="2200" b="1" dirty="0" err="1">
                <a:solidFill>
                  <a:schemeClr val="accent1"/>
                </a:solidFill>
              </a:rPr>
              <a:t>الترسلية</a:t>
            </a:r>
            <a:r>
              <a:rPr lang="ar-SA" sz="2200" b="1" dirty="0">
                <a:solidFill>
                  <a:schemeClr val="accent1"/>
                </a:solidFill>
              </a:rPr>
              <a:t> في ظل الظروف المناسبة القليلة قد تقدم أيضاً نتائج أفضل من الأسلوبين الآخرين وإن كانت غالباً ما تُستبعد لعدم </a:t>
            </a:r>
            <a:r>
              <a:rPr lang="ar-SA" sz="2200" b="1" dirty="0" err="1">
                <a:solidFill>
                  <a:schemeClr val="accent1"/>
                </a:solidFill>
              </a:rPr>
              <a:t>فعاليتها.</a:t>
            </a:r>
            <a:r>
              <a:rPr lang="ar-SA" sz="2200" b="1" dirty="0"/>
              <a:t> ففي مواقف الانضباط والالتزام بتعليمات الدوام وتسيير الأمور الروتينية كالبريد والصيانة وما إليه، قد يبدو النمط الديكتاتوري هو المناسب، بينما في حالة تطوير أساليب التدريس أو تنمية </a:t>
            </a:r>
            <a:r>
              <a:rPr lang="ar-SA" sz="2200" b="1" dirty="0" err="1"/>
              <a:t>كفايات</a:t>
            </a:r>
            <a:r>
              <a:rPr lang="ar-SA" sz="2200" b="1" dirty="0"/>
              <a:t> المعلمين في مجال التخطيط والتقويم مثلاً، فإن النمط </a:t>
            </a:r>
            <a:r>
              <a:rPr lang="ar-SA" sz="2200" b="1" dirty="0" err="1"/>
              <a:t>الديموقراطي</a:t>
            </a:r>
            <a:r>
              <a:rPr lang="ar-SA" sz="2200" b="1" dirty="0"/>
              <a:t> يكون أكثر فعالية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5" name="عنصر نائب للمحتوى 4"/>
          <p:cNvGraphicFramePr>
            <a:graphicFrameLocks noGrp="1"/>
          </p:cNvGraphicFramePr>
          <p:nvPr>
            <p:ph idx="1"/>
          </p:nvPr>
        </p:nvGraphicFramePr>
        <p:xfrm>
          <a:off x="1043608" y="404664"/>
          <a:ext cx="7272809" cy="5486400"/>
        </p:xfrm>
        <a:graphic>
          <a:graphicData uri="http://schemas.openxmlformats.org/drawingml/2006/table">
            <a:tbl>
              <a:tblPr rtl="1"/>
              <a:tblGrid>
                <a:gridCol w="1340623"/>
                <a:gridCol w="2040694"/>
                <a:gridCol w="1673652"/>
                <a:gridCol w="2217840"/>
              </a:tblGrid>
              <a:tr h="357313">
                <a:tc>
                  <a:txBody>
                    <a:bodyPr/>
                    <a:lstStyle/>
                    <a:p>
                      <a:pPr marL="228600" algn="ctr" rtl="1">
                        <a:lnSpc>
                          <a:spcPts val="1800"/>
                        </a:lnSpc>
                        <a:spcAft>
                          <a:spcPts val="0"/>
                        </a:spcAft>
                      </a:pPr>
                      <a:r>
                        <a:rPr lang="ar-SA" sz="600" b="1" dirty="0">
                          <a:solidFill>
                            <a:srgbClr val="000000"/>
                          </a:solidFill>
                          <a:latin typeface="Times New Roman"/>
                          <a:ea typeface="Times New Roman"/>
                          <a:cs typeface="Arial"/>
                        </a:rPr>
                        <a:t>عامل المقارنة</a:t>
                      </a:r>
                      <a:endParaRPr lang="en-US" sz="600" dirty="0">
                        <a:latin typeface="Times New Roman"/>
                        <a:ea typeface="SimSun"/>
                      </a:endParaRPr>
                    </a:p>
                  </a:txBody>
                  <a:tcPr marL="35731" marR="35731"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600" b="1">
                          <a:solidFill>
                            <a:srgbClr val="000000"/>
                          </a:solidFill>
                          <a:latin typeface="Times New Roman"/>
                          <a:ea typeface="Times New Roman"/>
                          <a:cs typeface="Arial"/>
                        </a:rPr>
                        <a:t>الإدارة الديموقراطية</a:t>
                      </a:r>
                      <a:endParaRPr lang="en-US" sz="600">
                        <a:latin typeface="Times New Roman"/>
                        <a:ea typeface="SimSun"/>
                      </a:endParaRPr>
                    </a:p>
                    <a:p>
                      <a:pPr marL="228600" algn="ctr" rtl="1">
                        <a:lnSpc>
                          <a:spcPts val="1800"/>
                        </a:lnSpc>
                        <a:spcAft>
                          <a:spcPts val="0"/>
                        </a:spcAft>
                      </a:pPr>
                      <a:r>
                        <a:rPr lang="ar-SA" sz="600" b="1">
                          <a:solidFill>
                            <a:srgbClr val="000000"/>
                          </a:solidFill>
                          <a:latin typeface="Times New Roman"/>
                          <a:ea typeface="Times New Roman"/>
                          <a:cs typeface="Arial"/>
                        </a:rPr>
                        <a:t>(التشاورية)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600" b="1">
                          <a:solidFill>
                            <a:srgbClr val="000000"/>
                          </a:solidFill>
                          <a:latin typeface="Times New Roman"/>
                          <a:ea typeface="Times New Roman"/>
                          <a:cs typeface="Arial"/>
                        </a:rPr>
                        <a:t>الإدارة الأوتوقراطية</a:t>
                      </a:r>
                      <a:endParaRPr lang="en-US" sz="600">
                        <a:latin typeface="Times New Roman"/>
                        <a:ea typeface="SimSun"/>
                      </a:endParaRPr>
                    </a:p>
                    <a:p>
                      <a:pPr marL="228600" algn="ctr" rtl="1">
                        <a:lnSpc>
                          <a:spcPts val="1800"/>
                        </a:lnSpc>
                        <a:spcAft>
                          <a:spcPts val="0"/>
                        </a:spcAft>
                      </a:pPr>
                      <a:r>
                        <a:rPr lang="ar-SA" sz="600" b="1">
                          <a:solidFill>
                            <a:srgbClr val="000000"/>
                          </a:solidFill>
                          <a:latin typeface="Times New Roman"/>
                          <a:ea typeface="Times New Roman"/>
                          <a:cs typeface="Arial"/>
                        </a:rPr>
                        <a:t>(الاستبدادية أو التسلطية)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600" b="1">
                          <a:solidFill>
                            <a:srgbClr val="000000"/>
                          </a:solidFill>
                          <a:latin typeface="Times New Roman"/>
                          <a:ea typeface="Times New Roman"/>
                          <a:cs typeface="Arial"/>
                        </a:rPr>
                        <a:t>الإدارة الترسلية </a:t>
                      </a:r>
                      <a:endParaRPr lang="en-US" sz="600">
                        <a:latin typeface="Times New Roman"/>
                        <a:ea typeface="SimSun"/>
                      </a:endParaRPr>
                    </a:p>
                    <a:p>
                      <a:pPr marL="228600" algn="ctr" rtl="1">
                        <a:lnSpc>
                          <a:spcPts val="1800"/>
                        </a:lnSpc>
                        <a:spcAft>
                          <a:spcPts val="0"/>
                        </a:spcAft>
                      </a:pPr>
                      <a:r>
                        <a:rPr lang="ar-SA" sz="600" b="1">
                          <a:solidFill>
                            <a:srgbClr val="000000"/>
                          </a:solidFill>
                          <a:latin typeface="Times New Roman"/>
                          <a:ea typeface="Times New Roman"/>
                          <a:cs typeface="Arial"/>
                        </a:rPr>
                        <a:t>(الفوضوية أو الغوغائية)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r>
              <a:tr h="833730">
                <a:tc>
                  <a:txBody>
                    <a:bodyPr/>
                    <a:lstStyle/>
                    <a:p>
                      <a:pPr marL="228600" algn="just" rtl="1">
                        <a:lnSpc>
                          <a:spcPts val="1800"/>
                        </a:lnSpc>
                        <a:spcAft>
                          <a:spcPts val="0"/>
                        </a:spcAft>
                      </a:pPr>
                      <a:endParaRPr lang="en-US" sz="600">
                        <a:latin typeface="Times New Roman"/>
                        <a:ea typeface="SimSun"/>
                      </a:endParaRPr>
                    </a:p>
                    <a:p>
                      <a:pPr algn="ctr" rtl="1">
                        <a:lnSpc>
                          <a:spcPts val="1800"/>
                        </a:lnSpc>
                        <a:spcAft>
                          <a:spcPts val="0"/>
                        </a:spcAft>
                      </a:pPr>
                      <a:r>
                        <a:rPr lang="ar-SA" sz="600" b="1">
                          <a:solidFill>
                            <a:srgbClr val="000000"/>
                          </a:solidFill>
                          <a:latin typeface="Times New Roman"/>
                          <a:ea typeface="Times New Roman"/>
                          <a:cs typeface="Arial"/>
                        </a:rPr>
                        <a:t>1- المناخ الاجتماعي</a:t>
                      </a:r>
                      <a:endParaRPr lang="en-US" sz="60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endParaRPr lang="ar-SA" sz="600">
                        <a:solidFill>
                          <a:srgbClr val="000000"/>
                        </a:solidFill>
                        <a:latin typeface="Times New Roman"/>
                        <a:ea typeface="Times New Roman"/>
                        <a:cs typeface="Arial"/>
                      </a:endParaRPr>
                    </a:p>
                    <a:p>
                      <a:pPr marL="228600" algn="just" rtl="1">
                        <a:lnSpc>
                          <a:spcPts val="1800"/>
                        </a:lnSpc>
                        <a:spcAft>
                          <a:spcPts val="0"/>
                        </a:spcAft>
                      </a:pPr>
                      <a:r>
                        <a:rPr lang="ar-SA" sz="600">
                          <a:solidFill>
                            <a:srgbClr val="000000"/>
                          </a:solidFill>
                          <a:latin typeface="Times New Roman"/>
                          <a:ea typeface="Times New Roman"/>
                          <a:cs typeface="Arial"/>
                        </a:rPr>
                        <a:t>- تشبع حاجات المدير والأعضاء.</a:t>
                      </a:r>
                      <a:endParaRPr lang="en-US" sz="600">
                        <a:latin typeface="Times New Roman"/>
                        <a:ea typeface="SimSun"/>
                      </a:endParaRPr>
                    </a:p>
                    <a:p>
                      <a:pPr marL="228600" algn="ctr" rtl="1">
                        <a:lnSpc>
                          <a:spcPts val="1800"/>
                        </a:lnSpc>
                        <a:spcAft>
                          <a:spcPts val="0"/>
                        </a:spcAft>
                      </a:pPr>
                      <a:r>
                        <a:rPr lang="ar-SA" sz="600">
                          <a:solidFill>
                            <a:srgbClr val="000000"/>
                          </a:solidFill>
                          <a:latin typeface="Times New Roman"/>
                          <a:ea typeface="Times New Roman"/>
                          <a:cs typeface="Arial"/>
                        </a:rPr>
                        <a:t>- يسود الاحترام المتبادل بين الأفراد.</a:t>
                      </a:r>
                      <a:endParaRPr lang="en-US" sz="600">
                        <a:latin typeface="Times New Roman"/>
                        <a:ea typeface="SimSun"/>
                      </a:endParaRPr>
                    </a:p>
                    <a:p>
                      <a:pPr marL="228600" algn="ctr" rtl="1">
                        <a:lnSpc>
                          <a:spcPts val="1800"/>
                        </a:lnSpc>
                        <a:spcAft>
                          <a:spcPts val="0"/>
                        </a:spcAft>
                      </a:pPr>
                      <a:r>
                        <a:rPr lang="ar-SA" sz="600">
                          <a:solidFill>
                            <a:srgbClr val="000000"/>
                          </a:solidFill>
                          <a:latin typeface="Times New Roman"/>
                          <a:ea typeface="Times New Roman"/>
                          <a:cs typeface="Arial"/>
                        </a:rPr>
                        <a:t>- تتحدد السياسات نتيجة المناقشة الجماعية.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228600" algn="just" rtl="1">
                        <a:lnSpc>
                          <a:spcPts val="1800"/>
                        </a:lnSpc>
                        <a:spcAft>
                          <a:spcPts val="0"/>
                        </a:spcAft>
                      </a:pPr>
                      <a:r>
                        <a:rPr lang="ar-SA" sz="600">
                          <a:solidFill>
                            <a:srgbClr val="000000"/>
                          </a:solidFill>
                          <a:latin typeface="Times New Roman"/>
                          <a:ea typeface="Times New Roman"/>
                          <a:cs typeface="Arial"/>
                        </a:rPr>
                        <a:t>- دكتاتوري.</a:t>
                      </a:r>
                      <a:endParaRPr lang="en-US" sz="600">
                        <a:latin typeface="Times New Roman"/>
                        <a:ea typeface="SimSun"/>
                      </a:endParaRPr>
                    </a:p>
                    <a:p>
                      <a:pPr marL="228600" algn="just" rtl="1">
                        <a:lnSpc>
                          <a:spcPts val="1800"/>
                        </a:lnSpc>
                        <a:spcAft>
                          <a:spcPts val="0"/>
                        </a:spcAft>
                      </a:pPr>
                      <a:r>
                        <a:rPr lang="ar-SA" sz="600">
                          <a:solidFill>
                            <a:srgbClr val="000000"/>
                          </a:solidFill>
                          <a:latin typeface="Times New Roman"/>
                          <a:ea typeface="Times New Roman"/>
                          <a:cs typeface="Arial"/>
                        </a:rPr>
                        <a:t>- استبدادي أوتوقراطي تسلطي.</a:t>
                      </a:r>
                      <a:endParaRPr lang="en-US" sz="600">
                        <a:latin typeface="Times New Roman"/>
                        <a:ea typeface="SimSun"/>
                      </a:endParaRPr>
                    </a:p>
                    <a:p>
                      <a:pPr marL="228600" algn="just" rtl="1">
                        <a:lnSpc>
                          <a:spcPts val="1800"/>
                        </a:lnSpc>
                        <a:spcAft>
                          <a:spcPts val="0"/>
                        </a:spcAft>
                      </a:pPr>
                      <a:r>
                        <a:rPr lang="ar-SA" sz="600">
                          <a:solidFill>
                            <a:srgbClr val="000000"/>
                          </a:solidFill>
                          <a:latin typeface="Times New Roman"/>
                          <a:ea typeface="Times New Roman"/>
                          <a:cs typeface="Arial"/>
                        </a:rPr>
                        <a:t>- تبنى فيه العلاقة بين المدير والأعضاء على الإرغام.</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ts val="1800"/>
                        </a:lnSpc>
                        <a:spcAft>
                          <a:spcPts val="0"/>
                        </a:spcAft>
                      </a:pPr>
                      <a:r>
                        <a:rPr lang="ar-SA" sz="600">
                          <a:solidFill>
                            <a:srgbClr val="000000"/>
                          </a:solidFill>
                          <a:latin typeface="Times New Roman"/>
                          <a:ea typeface="Times New Roman"/>
                          <a:cs typeface="Arial"/>
                        </a:rPr>
                        <a:t>- فوضوي حيث يتمتع فيه أفراد الجماعة والمدير بحرية مطلقة دون ضابط.</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952834">
                <a:tc>
                  <a:txBody>
                    <a:bodyPr/>
                    <a:lstStyle/>
                    <a:p>
                      <a:pPr marL="228600" algn="just" rtl="1">
                        <a:lnSpc>
                          <a:spcPts val="1800"/>
                        </a:lnSpc>
                        <a:spcAft>
                          <a:spcPts val="0"/>
                        </a:spcAft>
                      </a:pPr>
                      <a:endParaRPr lang="en-US" sz="600">
                        <a:latin typeface="Times New Roman"/>
                        <a:ea typeface="SimSun"/>
                      </a:endParaRPr>
                    </a:p>
                    <a:p>
                      <a:pPr marL="228600" algn="r" rtl="1">
                        <a:lnSpc>
                          <a:spcPts val="1800"/>
                        </a:lnSpc>
                        <a:spcAft>
                          <a:spcPts val="0"/>
                        </a:spcAft>
                      </a:pPr>
                      <a:r>
                        <a:rPr lang="ar-SA" sz="600" b="1">
                          <a:solidFill>
                            <a:srgbClr val="000000"/>
                          </a:solidFill>
                          <a:latin typeface="Times New Roman"/>
                          <a:ea typeface="Times New Roman"/>
                          <a:cs typeface="Arial"/>
                        </a:rPr>
                        <a:t> 2-المدير</a:t>
                      </a:r>
                      <a:endParaRPr lang="en-US" sz="60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600">
                          <a:solidFill>
                            <a:srgbClr val="000000"/>
                          </a:solidFill>
                          <a:latin typeface="Times New Roman"/>
                          <a:ea typeface="Times New Roman"/>
                          <a:cs typeface="Arial"/>
                        </a:rPr>
                        <a:t>- يشترك في مناقشات الجماعة ويشجع الأعضاء على المناقشة والتعاون.</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يترك للجماعة حرية توزيع العمل بين الأفراد.</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يشجع النقد الذاتي.</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228600" algn="ctr" rtl="1">
                        <a:lnSpc>
                          <a:spcPts val="1800"/>
                        </a:lnSpc>
                        <a:spcAft>
                          <a:spcPts val="0"/>
                        </a:spcAft>
                      </a:pPr>
                      <a:endParaRPr lang="ar-SA" sz="600">
                        <a:solidFill>
                          <a:srgbClr val="000000"/>
                        </a:solidFill>
                        <a:latin typeface="Times New Roman"/>
                        <a:ea typeface="Times New Roman"/>
                        <a:cs typeface="Arial"/>
                      </a:endParaRPr>
                    </a:p>
                    <a:p>
                      <a:pPr algn="just" rtl="1">
                        <a:lnSpc>
                          <a:spcPts val="1800"/>
                        </a:lnSpc>
                        <a:spcAft>
                          <a:spcPts val="0"/>
                        </a:spcAft>
                      </a:pPr>
                      <a:r>
                        <a:rPr lang="ar-SA" sz="600">
                          <a:solidFill>
                            <a:srgbClr val="000000"/>
                          </a:solidFill>
                          <a:latin typeface="Times New Roman"/>
                          <a:ea typeface="Times New Roman"/>
                          <a:cs typeface="Arial"/>
                        </a:rPr>
                        <a:t>- يحدّد بنفسه السياسة تحديداً كلياً ويملي خطوات العمل وأوجه النشاط.</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يحدد نوع العمل لكل فرد.</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يُعطي أوامر كثيرة تعارض رغبة الجماعة.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يظل محور انتباه الجماعة.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محايد لا يشارك إلا بحد أدنى من المشاركة.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يترك الحبل على الغارب للفرد والجماعة.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لا يسعى لتحسين العمل.</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لا يمدح ولا يذم.</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833730">
                <a:tc>
                  <a:txBody>
                    <a:bodyPr/>
                    <a:lstStyle/>
                    <a:p>
                      <a:pPr marL="228600" algn="ctr" rtl="1">
                        <a:lnSpc>
                          <a:spcPts val="1800"/>
                        </a:lnSpc>
                        <a:spcAft>
                          <a:spcPts val="0"/>
                        </a:spcAft>
                      </a:pPr>
                      <a:endParaRPr lang="en-US" sz="600">
                        <a:latin typeface="Times New Roman"/>
                        <a:ea typeface="SimSun"/>
                      </a:endParaRPr>
                    </a:p>
                    <a:p>
                      <a:pPr marR="355600" indent="228600" algn="ctr" rtl="1">
                        <a:lnSpc>
                          <a:spcPts val="1800"/>
                        </a:lnSpc>
                        <a:spcAft>
                          <a:spcPts val="0"/>
                        </a:spcAft>
                      </a:pPr>
                      <a:r>
                        <a:rPr lang="ar-SA" sz="600" b="1">
                          <a:solidFill>
                            <a:srgbClr val="000000"/>
                          </a:solidFill>
                          <a:latin typeface="Times New Roman"/>
                          <a:ea typeface="Times New Roman"/>
                          <a:cs typeface="Arial"/>
                        </a:rPr>
                        <a:t>3-الأفراد</a:t>
                      </a:r>
                      <a:endParaRPr lang="en-US" sz="60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600">
                          <a:solidFill>
                            <a:srgbClr val="000000"/>
                          </a:solidFill>
                          <a:latin typeface="Times New Roman"/>
                          <a:ea typeface="Times New Roman"/>
                          <a:cs typeface="Arial"/>
                        </a:rPr>
                        <a:t>- يشعر كل منهم بأهمية مساهمته الإيجابية في التفاعل الاجتماعي.</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يترك أمامهم حرية الاختيار.</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يفيد كل منهم حسب قدراته.</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الجماعة أكثر تماسكاً، وارتباطاً ودواماً، والشعور بال نحن.</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ينفذ خطوات العمل خطوة بصورة يصعب عليهم معها معرفة الخطوات التالية أو الخطة كاملة.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ليس لهم حرية الاختيار لرفاق العمل بل يعين القائد العمل ورفاق العمل.</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يختارون الأصدقاء ورفاق العمل بحرية كاملة.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476417">
                <a:tc>
                  <a:txBody>
                    <a:bodyPr/>
                    <a:lstStyle/>
                    <a:p>
                      <a:pPr marL="228600" algn="ctr" rtl="1">
                        <a:lnSpc>
                          <a:spcPts val="1800"/>
                        </a:lnSpc>
                        <a:spcAft>
                          <a:spcPts val="0"/>
                        </a:spcAft>
                      </a:pPr>
                      <a:endParaRPr lang="en-US" sz="600">
                        <a:latin typeface="Times New Roman"/>
                        <a:ea typeface="SimSun"/>
                      </a:endParaRPr>
                    </a:p>
                    <a:p>
                      <a:pPr marR="7620" algn="ctr" rtl="1">
                        <a:lnSpc>
                          <a:spcPts val="1800"/>
                        </a:lnSpc>
                        <a:spcAft>
                          <a:spcPts val="0"/>
                        </a:spcAft>
                      </a:pPr>
                      <a:r>
                        <a:rPr lang="ar-SA" sz="600" b="1">
                          <a:solidFill>
                            <a:srgbClr val="000000"/>
                          </a:solidFill>
                          <a:latin typeface="Times New Roman"/>
                          <a:ea typeface="Times New Roman"/>
                          <a:cs typeface="Arial"/>
                        </a:rPr>
                        <a:t>4 -  ترك المدير لمكانه </a:t>
                      </a:r>
                      <a:endParaRPr lang="en-US" sz="600">
                        <a:latin typeface="Times New Roman"/>
                        <a:ea typeface="SimSun"/>
                      </a:endParaRPr>
                    </a:p>
                    <a:p>
                      <a:pPr marR="7620" algn="ctr" rtl="1">
                        <a:lnSpc>
                          <a:spcPts val="1800"/>
                        </a:lnSpc>
                        <a:spcAft>
                          <a:spcPts val="0"/>
                        </a:spcAft>
                      </a:pPr>
                      <a:r>
                        <a:rPr lang="ar-SA" sz="600" b="1">
                          <a:solidFill>
                            <a:srgbClr val="000000"/>
                          </a:solidFill>
                          <a:latin typeface="Times New Roman"/>
                          <a:ea typeface="Times New Roman"/>
                          <a:cs typeface="Arial"/>
                        </a:rPr>
                        <a:t>أو إذا تنحى</a:t>
                      </a:r>
                      <a:endParaRPr lang="en-US" sz="60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600">
                          <a:solidFill>
                            <a:srgbClr val="000000"/>
                          </a:solidFill>
                          <a:latin typeface="Times New Roman"/>
                          <a:ea typeface="Times New Roman"/>
                          <a:cs typeface="Arial"/>
                        </a:rPr>
                        <a:t>- يتساوى الإنتاج والعمل في غيابه مع الإنتاج والعمل في حضوره.</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تحدث أزمة شديدة قد تؤدي إلى انحلال الجماعة أو الهبوط بالروح المعنوية لها.</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ts val="1800"/>
                        </a:lnSpc>
                        <a:spcAft>
                          <a:spcPts val="0"/>
                        </a:spcAft>
                      </a:pPr>
                      <a:r>
                        <a:rPr lang="ar-SA" sz="600">
                          <a:solidFill>
                            <a:srgbClr val="000000"/>
                          </a:solidFill>
                          <a:latin typeface="Times New Roman"/>
                          <a:ea typeface="Times New Roman"/>
                          <a:cs typeface="Arial"/>
                        </a:rPr>
                        <a:t>- يكون الإنتاج في غيابه مادياً أو أقل أو أكثر مما هو في حضوره حسب ظروف التفاعل الاجتماعي.</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1071939">
                <a:tc>
                  <a:txBody>
                    <a:bodyPr/>
                    <a:lstStyle/>
                    <a:p>
                      <a:pPr marL="228600" algn="just" rtl="1">
                        <a:lnSpc>
                          <a:spcPts val="1800"/>
                        </a:lnSpc>
                        <a:spcAft>
                          <a:spcPts val="0"/>
                        </a:spcAft>
                      </a:pPr>
                      <a:endParaRPr lang="en-US" sz="600" dirty="0">
                        <a:latin typeface="Times New Roman"/>
                        <a:ea typeface="SimSun"/>
                      </a:endParaRPr>
                    </a:p>
                    <a:p>
                      <a:pPr algn="ctr" rtl="1">
                        <a:lnSpc>
                          <a:spcPts val="1800"/>
                        </a:lnSpc>
                        <a:spcAft>
                          <a:spcPts val="0"/>
                        </a:spcAft>
                      </a:pPr>
                      <a:r>
                        <a:rPr lang="ar-SA" sz="600" b="1" dirty="0">
                          <a:solidFill>
                            <a:srgbClr val="000000"/>
                          </a:solidFill>
                          <a:latin typeface="Times New Roman"/>
                          <a:ea typeface="Times New Roman"/>
                          <a:cs typeface="Arial"/>
                        </a:rPr>
                        <a:t>5- </a:t>
                      </a:r>
                      <a:r>
                        <a:rPr lang="ar-SA" sz="600" b="1" dirty="0" err="1">
                          <a:solidFill>
                            <a:srgbClr val="000000"/>
                          </a:solidFill>
                          <a:latin typeface="Times New Roman"/>
                          <a:ea typeface="Times New Roman"/>
                          <a:cs typeface="Arial"/>
                        </a:rPr>
                        <a:t>1لسلوك</a:t>
                      </a:r>
                      <a:r>
                        <a:rPr lang="ar-SA" sz="600" b="1" dirty="0">
                          <a:solidFill>
                            <a:srgbClr val="000000"/>
                          </a:solidFill>
                          <a:latin typeface="Times New Roman"/>
                          <a:ea typeface="Times New Roman"/>
                          <a:cs typeface="Arial"/>
                        </a:rPr>
                        <a:t> الاجتماعي</a:t>
                      </a:r>
                      <a:endParaRPr lang="en-US" sz="600" dirty="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600">
                          <a:solidFill>
                            <a:srgbClr val="000000"/>
                          </a:solidFill>
                          <a:latin typeface="Times New Roman"/>
                          <a:ea typeface="Times New Roman"/>
                          <a:cs typeface="Arial"/>
                        </a:rPr>
                        <a:t>- يميزه الشعور بالثقة المتبادلة والود بين الأفراد بعضهم البعض، وبينهم وبين المدير. </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يسود الشعور بالاستقرار والمسالمة والراحة النفسية.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يميزه روح العدوان والسلوك التخريبي وكثرة المناقشة أو الخنوع والسلبية والعجز واللامبالاة.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يشعر الأفراد بالقصور ويزداد اعتمادهم على القائد، ويسود التملق والتزلف للقائد</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تسود حدة الطبع وانخفاض الروح المعنوية.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dirty="0">
                          <a:solidFill>
                            <a:srgbClr val="000000"/>
                          </a:solidFill>
                          <a:latin typeface="Times New Roman"/>
                          <a:ea typeface="Times New Roman"/>
                          <a:cs typeface="Arial"/>
                        </a:rPr>
                        <a:t>- الثقة المتبادلة والود بين الأفراد بعضهم بعضاً وبينهم وبين المدير متوسطة.</a:t>
                      </a:r>
                      <a:endParaRPr lang="en-US" sz="600" dirty="0">
                        <a:latin typeface="Times New Roman"/>
                        <a:ea typeface="SimSun"/>
                      </a:endParaRPr>
                    </a:p>
                    <a:p>
                      <a:pPr algn="ctr" rtl="1">
                        <a:lnSpc>
                          <a:spcPts val="1800"/>
                        </a:lnSpc>
                        <a:spcAft>
                          <a:spcPts val="0"/>
                        </a:spcAft>
                      </a:pPr>
                      <a:r>
                        <a:rPr lang="ar-SA" sz="600" dirty="0">
                          <a:solidFill>
                            <a:srgbClr val="000000"/>
                          </a:solidFill>
                          <a:latin typeface="Times New Roman"/>
                          <a:ea typeface="Times New Roman"/>
                          <a:cs typeface="Arial"/>
                        </a:rPr>
                        <a:t>- التذمر والقلق بدرجة متوسطة.</a:t>
                      </a:r>
                      <a:endParaRPr lang="en-US" sz="600" dirty="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graphicFrame>
        <p:nvGraphicFramePr>
          <p:cNvPr id="7" name="جدول 6"/>
          <p:cNvGraphicFramePr>
            <a:graphicFrameLocks noGrp="1"/>
          </p:cNvGraphicFramePr>
          <p:nvPr/>
        </p:nvGraphicFramePr>
        <p:xfrm>
          <a:off x="1259631" y="908720"/>
          <a:ext cx="7028295" cy="914400"/>
        </p:xfrm>
        <a:graphic>
          <a:graphicData uri="http://schemas.openxmlformats.org/drawingml/2006/table">
            <a:tbl>
              <a:tblPr rtl="1"/>
              <a:tblGrid>
                <a:gridCol w="1258370"/>
                <a:gridCol w="2018746"/>
                <a:gridCol w="1624046"/>
                <a:gridCol w="2127133"/>
              </a:tblGrid>
              <a:tr h="641434">
                <a:tc>
                  <a:txBody>
                    <a:bodyPr/>
                    <a:lstStyle/>
                    <a:p>
                      <a:pPr marL="228600" algn="ctr" rtl="1">
                        <a:lnSpc>
                          <a:spcPts val="1800"/>
                        </a:lnSpc>
                        <a:spcAft>
                          <a:spcPts val="0"/>
                        </a:spcAft>
                      </a:pPr>
                      <a:r>
                        <a:rPr lang="ar-SA" sz="1800" b="1" dirty="0">
                          <a:solidFill>
                            <a:srgbClr val="000000"/>
                          </a:solidFill>
                          <a:latin typeface="Times New Roman"/>
                          <a:ea typeface="Times New Roman"/>
                          <a:cs typeface="Arial"/>
                        </a:rPr>
                        <a:t>عامل المقارنة</a:t>
                      </a:r>
                      <a:endParaRPr lang="en-US" sz="1800" dirty="0">
                        <a:latin typeface="Times New Roman"/>
                        <a:ea typeface="SimSun"/>
                      </a:endParaRPr>
                    </a:p>
                  </a:txBody>
                  <a:tcPr marL="64143" marR="6414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1800" b="1" dirty="0">
                          <a:solidFill>
                            <a:srgbClr val="000000"/>
                          </a:solidFill>
                          <a:latin typeface="Times New Roman"/>
                          <a:ea typeface="Times New Roman"/>
                          <a:cs typeface="Arial"/>
                        </a:rPr>
                        <a:t>الإدارة </a:t>
                      </a:r>
                      <a:r>
                        <a:rPr lang="ar-SA" sz="1800" b="1" dirty="0" err="1">
                          <a:solidFill>
                            <a:srgbClr val="000000"/>
                          </a:solidFill>
                          <a:latin typeface="Times New Roman"/>
                          <a:ea typeface="Times New Roman"/>
                          <a:cs typeface="Arial"/>
                        </a:rPr>
                        <a:t>الديموقراطية</a:t>
                      </a:r>
                      <a:endParaRPr lang="en-US" sz="1800" dirty="0">
                        <a:latin typeface="Times New Roman"/>
                        <a:ea typeface="SimSun"/>
                      </a:endParaRPr>
                    </a:p>
                    <a:p>
                      <a:pPr marL="228600" algn="ctr" rtl="1">
                        <a:lnSpc>
                          <a:spcPts val="1800"/>
                        </a:lnSpc>
                        <a:spcAft>
                          <a:spcPts val="0"/>
                        </a:spcAft>
                      </a:pPr>
                      <a:r>
                        <a:rPr lang="ar-SA" sz="1800" b="1" dirty="0">
                          <a:solidFill>
                            <a:srgbClr val="000000"/>
                          </a:solidFill>
                          <a:latin typeface="Times New Roman"/>
                          <a:ea typeface="Times New Roman"/>
                          <a:cs typeface="Arial"/>
                        </a:rPr>
                        <a:t>(</a:t>
                      </a:r>
                      <a:r>
                        <a:rPr lang="ar-SA" sz="1800" b="1" dirty="0" err="1">
                          <a:solidFill>
                            <a:srgbClr val="000000"/>
                          </a:solidFill>
                          <a:latin typeface="Times New Roman"/>
                          <a:ea typeface="Times New Roman"/>
                          <a:cs typeface="Arial"/>
                        </a:rPr>
                        <a:t>التشاورية)</a:t>
                      </a:r>
                      <a:endParaRPr lang="en-US" sz="1800" dirty="0">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1800" b="1" dirty="0">
                          <a:solidFill>
                            <a:srgbClr val="000000"/>
                          </a:solidFill>
                          <a:latin typeface="Times New Roman"/>
                          <a:ea typeface="Times New Roman"/>
                          <a:cs typeface="Arial"/>
                        </a:rPr>
                        <a:t>الإدارة الأوتوقراطية</a:t>
                      </a:r>
                      <a:endParaRPr lang="en-US" sz="1800" dirty="0">
                        <a:latin typeface="Times New Roman"/>
                        <a:ea typeface="SimSun"/>
                      </a:endParaRPr>
                    </a:p>
                    <a:p>
                      <a:pPr marL="228600" algn="ctr" rtl="1">
                        <a:lnSpc>
                          <a:spcPts val="1800"/>
                        </a:lnSpc>
                        <a:spcAft>
                          <a:spcPts val="0"/>
                        </a:spcAft>
                      </a:pPr>
                      <a:r>
                        <a:rPr lang="ar-SA" sz="1800" b="1" dirty="0">
                          <a:solidFill>
                            <a:srgbClr val="000000"/>
                          </a:solidFill>
                          <a:latin typeface="Times New Roman"/>
                          <a:ea typeface="Times New Roman"/>
                          <a:cs typeface="Arial"/>
                        </a:rPr>
                        <a:t>(الاستبدادية أو التسلطية</a:t>
                      </a:r>
                      <a:r>
                        <a:rPr lang="ar-SA" sz="1800" b="1" dirty="0" err="1">
                          <a:solidFill>
                            <a:srgbClr val="000000"/>
                          </a:solidFill>
                          <a:latin typeface="Times New Roman"/>
                          <a:ea typeface="Times New Roman"/>
                          <a:cs typeface="Arial"/>
                        </a:rPr>
                        <a:t>)</a:t>
                      </a:r>
                      <a:endParaRPr lang="en-US" sz="1800" dirty="0">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1800" b="1" dirty="0">
                          <a:solidFill>
                            <a:srgbClr val="000000"/>
                          </a:solidFill>
                          <a:latin typeface="Times New Roman"/>
                          <a:ea typeface="Times New Roman"/>
                          <a:cs typeface="Arial"/>
                        </a:rPr>
                        <a:t>الإدارة </a:t>
                      </a:r>
                      <a:r>
                        <a:rPr lang="ar-SA" sz="1800" b="1" dirty="0" err="1">
                          <a:solidFill>
                            <a:srgbClr val="000000"/>
                          </a:solidFill>
                          <a:latin typeface="Times New Roman"/>
                          <a:ea typeface="Times New Roman"/>
                          <a:cs typeface="Arial"/>
                        </a:rPr>
                        <a:t>الترسلية</a:t>
                      </a:r>
                      <a:r>
                        <a:rPr lang="ar-SA" sz="1800" b="1" dirty="0">
                          <a:solidFill>
                            <a:srgbClr val="000000"/>
                          </a:solidFill>
                          <a:latin typeface="Times New Roman"/>
                          <a:ea typeface="Times New Roman"/>
                          <a:cs typeface="Arial"/>
                        </a:rPr>
                        <a:t> </a:t>
                      </a:r>
                      <a:endParaRPr lang="en-US" sz="1800" dirty="0">
                        <a:latin typeface="Times New Roman"/>
                        <a:ea typeface="SimSun"/>
                      </a:endParaRPr>
                    </a:p>
                    <a:p>
                      <a:pPr marL="228600" algn="ctr" rtl="1">
                        <a:lnSpc>
                          <a:spcPts val="1800"/>
                        </a:lnSpc>
                        <a:spcAft>
                          <a:spcPts val="0"/>
                        </a:spcAft>
                      </a:pPr>
                      <a:r>
                        <a:rPr lang="ar-SA" sz="1800" b="1" dirty="0">
                          <a:solidFill>
                            <a:srgbClr val="000000"/>
                          </a:solidFill>
                          <a:latin typeface="Times New Roman"/>
                          <a:ea typeface="Times New Roman"/>
                          <a:cs typeface="Arial"/>
                        </a:rPr>
                        <a:t>(الفوضوية أو الغوغائية</a:t>
                      </a:r>
                      <a:r>
                        <a:rPr lang="ar-SA" sz="1800" b="1" dirty="0" err="1">
                          <a:solidFill>
                            <a:srgbClr val="000000"/>
                          </a:solidFill>
                          <a:latin typeface="Times New Roman"/>
                          <a:ea typeface="Times New Roman"/>
                          <a:cs typeface="Arial"/>
                        </a:rPr>
                        <a:t>)</a:t>
                      </a:r>
                      <a:endParaRPr lang="en-US" sz="1800" dirty="0">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r>
            </a:tbl>
          </a:graphicData>
        </a:graphic>
      </p:graphicFrame>
      <p:graphicFrame>
        <p:nvGraphicFramePr>
          <p:cNvPr id="8" name="جدول 7"/>
          <p:cNvGraphicFramePr>
            <a:graphicFrameLocks noGrp="1"/>
          </p:cNvGraphicFramePr>
          <p:nvPr/>
        </p:nvGraphicFramePr>
        <p:xfrm>
          <a:off x="1259633" y="1916832"/>
          <a:ext cx="7056784" cy="4343400"/>
        </p:xfrm>
        <a:graphic>
          <a:graphicData uri="http://schemas.openxmlformats.org/drawingml/2006/table">
            <a:tbl>
              <a:tblPr rtl="1"/>
              <a:tblGrid>
                <a:gridCol w="1300803"/>
                <a:gridCol w="1980080"/>
                <a:gridCol w="1623940"/>
                <a:gridCol w="2151961"/>
              </a:tblGrid>
              <a:tr h="1496680">
                <a:tc>
                  <a:txBody>
                    <a:bodyPr/>
                    <a:lstStyle/>
                    <a:p>
                      <a:pPr marL="228600" algn="just" rtl="1">
                        <a:lnSpc>
                          <a:spcPts val="1800"/>
                        </a:lnSpc>
                        <a:spcAft>
                          <a:spcPts val="0"/>
                        </a:spcAft>
                      </a:pPr>
                      <a:endParaRPr lang="en-US" sz="1600" b="1" dirty="0">
                        <a:latin typeface="Times New Roman"/>
                        <a:ea typeface="SimSun"/>
                      </a:endParaRPr>
                    </a:p>
                    <a:p>
                      <a:pPr algn="ctr" rtl="1">
                        <a:lnSpc>
                          <a:spcPts val="1800"/>
                        </a:lnSpc>
                        <a:spcAft>
                          <a:spcPts val="0"/>
                        </a:spcAft>
                      </a:pPr>
                      <a:r>
                        <a:rPr lang="ar-SA" sz="1600" b="1" dirty="0">
                          <a:solidFill>
                            <a:srgbClr val="000000"/>
                          </a:solidFill>
                          <a:latin typeface="Times New Roman"/>
                          <a:ea typeface="Times New Roman"/>
                          <a:cs typeface="Arial"/>
                        </a:rPr>
                        <a:t>1- المناخ الاجتماعي</a:t>
                      </a:r>
                      <a:endParaRPr lang="en-US" sz="1600" b="1" dirty="0">
                        <a:latin typeface="Times New Roman"/>
                        <a:ea typeface="SimSun"/>
                      </a:endParaRPr>
                    </a:p>
                  </a:txBody>
                  <a:tcPr marL="64143" marR="64143"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endParaRPr lang="en-US" sz="1600" b="1">
                        <a:latin typeface="Times New Roman"/>
                        <a:ea typeface="SimSun"/>
                      </a:endParaRPr>
                    </a:p>
                    <a:p>
                      <a:pPr marL="228600" algn="just" rtl="1">
                        <a:lnSpc>
                          <a:spcPts val="1800"/>
                        </a:lnSpc>
                        <a:spcAft>
                          <a:spcPts val="0"/>
                        </a:spcAft>
                      </a:pPr>
                      <a:r>
                        <a:rPr lang="ar-SA" sz="1600" b="1">
                          <a:solidFill>
                            <a:srgbClr val="000000"/>
                          </a:solidFill>
                          <a:latin typeface="Times New Roman"/>
                          <a:ea typeface="Times New Roman"/>
                          <a:cs typeface="Arial"/>
                        </a:rPr>
                        <a:t>- تشبع حاجات المدير والأعضاء.</a:t>
                      </a:r>
                      <a:endParaRPr lang="en-US" sz="1600" b="1">
                        <a:latin typeface="Times New Roman"/>
                        <a:ea typeface="SimSun"/>
                      </a:endParaRPr>
                    </a:p>
                    <a:p>
                      <a:pPr marL="228600" algn="ctr" rtl="1">
                        <a:lnSpc>
                          <a:spcPts val="1800"/>
                        </a:lnSpc>
                        <a:spcAft>
                          <a:spcPts val="0"/>
                        </a:spcAft>
                      </a:pPr>
                      <a:r>
                        <a:rPr lang="ar-SA" sz="1600" b="1">
                          <a:solidFill>
                            <a:srgbClr val="000000"/>
                          </a:solidFill>
                          <a:latin typeface="Times New Roman"/>
                          <a:ea typeface="Times New Roman"/>
                          <a:cs typeface="Arial"/>
                        </a:rPr>
                        <a:t>- يسود الاحترام المتبادل بين الأفراد.</a:t>
                      </a:r>
                      <a:endParaRPr lang="en-US" sz="1600" b="1">
                        <a:latin typeface="Times New Roman"/>
                        <a:ea typeface="SimSun"/>
                      </a:endParaRPr>
                    </a:p>
                    <a:p>
                      <a:pPr marL="228600" algn="ctr" rtl="1">
                        <a:lnSpc>
                          <a:spcPts val="1800"/>
                        </a:lnSpc>
                        <a:spcAft>
                          <a:spcPts val="0"/>
                        </a:spcAft>
                      </a:pPr>
                      <a:r>
                        <a:rPr lang="ar-SA" sz="1600" b="1">
                          <a:solidFill>
                            <a:srgbClr val="000000"/>
                          </a:solidFill>
                          <a:latin typeface="Times New Roman"/>
                          <a:ea typeface="Times New Roman"/>
                          <a:cs typeface="Arial"/>
                        </a:rPr>
                        <a:t>- تتحدد السياسات نتيجة المناقشة الجماعية.</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228600" algn="just" rtl="1">
                        <a:lnSpc>
                          <a:spcPts val="1800"/>
                        </a:lnSpc>
                        <a:spcAft>
                          <a:spcPts val="0"/>
                        </a:spcAft>
                      </a:pPr>
                      <a:r>
                        <a:rPr lang="ar-SA" sz="1600" b="1">
                          <a:solidFill>
                            <a:srgbClr val="000000"/>
                          </a:solidFill>
                          <a:latin typeface="Times New Roman"/>
                          <a:ea typeface="Times New Roman"/>
                          <a:cs typeface="Arial"/>
                        </a:rPr>
                        <a:t>- دكتاتوري.</a:t>
                      </a:r>
                      <a:endParaRPr lang="en-US" sz="1600" b="1">
                        <a:latin typeface="Times New Roman"/>
                        <a:ea typeface="SimSun"/>
                      </a:endParaRPr>
                    </a:p>
                    <a:p>
                      <a:pPr marL="228600" algn="just" rtl="1">
                        <a:lnSpc>
                          <a:spcPts val="1800"/>
                        </a:lnSpc>
                        <a:spcAft>
                          <a:spcPts val="0"/>
                        </a:spcAft>
                      </a:pPr>
                      <a:r>
                        <a:rPr lang="ar-SA" sz="1600" b="1">
                          <a:solidFill>
                            <a:srgbClr val="000000"/>
                          </a:solidFill>
                          <a:latin typeface="Times New Roman"/>
                          <a:ea typeface="Times New Roman"/>
                          <a:cs typeface="Arial"/>
                        </a:rPr>
                        <a:t>- استبدادي أوتوقراطي تسلطي.</a:t>
                      </a:r>
                      <a:endParaRPr lang="en-US" sz="1600" b="1">
                        <a:latin typeface="Times New Roman"/>
                        <a:ea typeface="SimSun"/>
                      </a:endParaRPr>
                    </a:p>
                    <a:p>
                      <a:pPr marL="228600" algn="just" rtl="1">
                        <a:lnSpc>
                          <a:spcPts val="1800"/>
                        </a:lnSpc>
                        <a:spcAft>
                          <a:spcPts val="0"/>
                        </a:spcAft>
                      </a:pPr>
                      <a:r>
                        <a:rPr lang="ar-SA" sz="1600" b="1">
                          <a:solidFill>
                            <a:srgbClr val="000000"/>
                          </a:solidFill>
                          <a:latin typeface="Times New Roman"/>
                          <a:ea typeface="Times New Roman"/>
                          <a:cs typeface="Arial"/>
                        </a:rPr>
                        <a:t>- تبنى فيه العلاقة بين المدير والأعضاء على الإرغام.</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ts val="1800"/>
                        </a:lnSpc>
                        <a:spcAft>
                          <a:spcPts val="0"/>
                        </a:spcAft>
                      </a:pPr>
                      <a:r>
                        <a:rPr lang="ar-SA" sz="1600" b="1">
                          <a:solidFill>
                            <a:srgbClr val="000000"/>
                          </a:solidFill>
                          <a:latin typeface="Times New Roman"/>
                          <a:ea typeface="Times New Roman"/>
                          <a:cs typeface="Arial"/>
                        </a:rPr>
                        <a:t>- فوضوي حيث يتمتع فيه أفراد الجماعة والمدير بحرية مطلقة دون ضابط.</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1924302">
                <a:tc>
                  <a:txBody>
                    <a:bodyPr/>
                    <a:lstStyle/>
                    <a:p>
                      <a:pPr marL="228600" algn="just" rtl="1">
                        <a:lnSpc>
                          <a:spcPts val="1800"/>
                        </a:lnSpc>
                        <a:spcAft>
                          <a:spcPts val="0"/>
                        </a:spcAft>
                      </a:pPr>
                      <a:endParaRPr lang="en-US" sz="1600" b="1">
                        <a:latin typeface="Times New Roman"/>
                        <a:ea typeface="SimSun"/>
                      </a:endParaRPr>
                    </a:p>
                    <a:p>
                      <a:pPr marL="228600" algn="r" rtl="1">
                        <a:lnSpc>
                          <a:spcPts val="1800"/>
                        </a:lnSpc>
                        <a:spcAft>
                          <a:spcPts val="0"/>
                        </a:spcAft>
                      </a:pPr>
                      <a:r>
                        <a:rPr lang="ar-SA" sz="1600" b="1">
                          <a:solidFill>
                            <a:srgbClr val="000000"/>
                          </a:solidFill>
                          <a:latin typeface="Times New Roman"/>
                          <a:ea typeface="Times New Roman"/>
                          <a:cs typeface="Arial"/>
                        </a:rPr>
                        <a:t> 2-المدير</a:t>
                      </a:r>
                      <a:endParaRPr lang="en-US" sz="1600" b="1">
                        <a:latin typeface="Times New Roman"/>
                        <a:ea typeface="SimSun"/>
                      </a:endParaRPr>
                    </a:p>
                  </a:txBody>
                  <a:tcPr marL="64143" marR="64143"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يشترك في مناقشات الجماعة ويشجع الأعضاء على المناقشة والتعاون.</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يترك للجماعة حرية توزيع العمل بين الأفراد.</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يشجع النقد الذاتي.</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228600" algn="ctr" rtl="1">
                        <a:lnSpc>
                          <a:spcPts val="1800"/>
                        </a:lnSpc>
                        <a:spcAft>
                          <a:spcPts val="0"/>
                        </a:spcAft>
                      </a:pP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يحدّد بنفسه السياسة تحديداً كلياً ويملي خطوات العمل وأوجه النشاط.</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يحدد نوع العمل لكل فرد.</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يُعطي أوامر كثيرة تعارض رغبة الجماعة.</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يظل محور انتباه الجماعة.</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dirty="0">
                          <a:solidFill>
                            <a:srgbClr val="000000"/>
                          </a:solidFill>
                          <a:latin typeface="Times New Roman"/>
                          <a:ea typeface="Times New Roman"/>
                          <a:cs typeface="Arial"/>
                        </a:rPr>
                        <a:t>- محايد لا يشارك إلا بحد أدنى من المشاركة.</a:t>
                      </a:r>
                      <a:endParaRPr lang="en-US" sz="1600" b="1" dirty="0">
                        <a:latin typeface="Times New Roman"/>
                        <a:ea typeface="SimSun"/>
                      </a:endParaRPr>
                    </a:p>
                    <a:p>
                      <a:pPr algn="just" rtl="1">
                        <a:lnSpc>
                          <a:spcPts val="1800"/>
                        </a:lnSpc>
                        <a:spcAft>
                          <a:spcPts val="0"/>
                        </a:spcAft>
                      </a:pPr>
                      <a:r>
                        <a:rPr lang="ar-SA" sz="1600" b="1" dirty="0">
                          <a:solidFill>
                            <a:srgbClr val="000000"/>
                          </a:solidFill>
                          <a:latin typeface="Times New Roman"/>
                          <a:ea typeface="Times New Roman"/>
                          <a:cs typeface="Arial"/>
                        </a:rPr>
                        <a:t>- يترك الحبل على الغارب للفرد والجماعة.</a:t>
                      </a:r>
                      <a:endParaRPr lang="en-US" sz="1600" b="1" dirty="0">
                        <a:latin typeface="Times New Roman"/>
                        <a:ea typeface="SimSun"/>
                      </a:endParaRPr>
                    </a:p>
                    <a:p>
                      <a:pPr algn="just" rtl="1">
                        <a:lnSpc>
                          <a:spcPts val="1800"/>
                        </a:lnSpc>
                        <a:spcAft>
                          <a:spcPts val="0"/>
                        </a:spcAft>
                      </a:pPr>
                      <a:r>
                        <a:rPr lang="ar-SA" sz="1600" b="1" dirty="0">
                          <a:solidFill>
                            <a:srgbClr val="000000"/>
                          </a:solidFill>
                          <a:latin typeface="Times New Roman"/>
                          <a:ea typeface="Times New Roman"/>
                          <a:cs typeface="Arial"/>
                        </a:rPr>
                        <a:t>- لا يسعى لتحسين العمل.</a:t>
                      </a:r>
                      <a:endParaRPr lang="en-US" sz="1600" b="1" dirty="0">
                        <a:latin typeface="Times New Roman"/>
                        <a:ea typeface="SimSun"/>
                      </a:endParaRPr>
                    </a:p>
                    <a:p>
                      <a:pPr algn="just" rtl="1">
                        <a:lnSpc>
                          <a:spcPts val="1800"/>
                        </a:lnSpc>
                        <a:spcAft>
                          <a:spcPts val="0"/>
                        </a:spcAft>
                      </a:pPr>
                      <a:r>
                        <a:rPr lang="ar-SA" sz="1600" b="1" dirty="0">
                          <a:solidFill>
                            <a:srgbClr val="000000"/>
                          </a:solidFill>
                          <a:latin typeface="Times New Roman"/>
                          <a:ea typeface="Times New Roman"/>
                          <a:cs typeface="Arial"/>
                        </a:rPr>
                        <a:t>- لا يمدح ولا يذم.</a:t>
                      </a:r>
                      <a:endParaRPr lang="en-US" sz="1600" b="1" dirty="0">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t68004.jpg"/>
          <p:cNvPicPr>
            <a:picLocks noChangeAspect="1"/>
          </p:cNvPicPr>
          <p:nvPr/>
        </p:nvPicPr>
        <p:blipFill>
          <a:blip r:embed="rId2" cstate="print"/>
          <a:stretch>
            <a:fillRect/>
          </a:stretch>
        </p:blipFill>
        <p:spPr>
          <a:xfrm>
            <a:off x="-252536" y="-243408"/>
            <a:ext cx="9793088" cy="7101408"/>
          </a:xfrm>
          <a:prstGeom prst="rect">
            <a:avLst/>
          </a:prstGeom>
        </p:spPr>
      </p:pic>
      <p:graphicFrame>
        <p:nvGraphicFramePr>
          <p:cNvPr id="6" name="جدول 5"/>
          <p:cNvGraphicFramePr>
            <a:graphicFrameLocks noGrp="1"/>
          </p:cNvGraphicFramePr>
          <p:nvPr/>
        </p:nvGraphicFramePr>
        <p:xfrm>
          <a:off x="899592" y="620688"/>
          <a:ext cx="7632847" cy="5715000"/>
        </p:xfrm>
        <a:graphic>
          <a:graphicData uri="http://schemas.openxmlformats.org/drawingml/2006/table">
            <a:tbl>
              <a:tblPr rtl="1"/>
              <a:tblGrid>
                <a:gridCol w="1406989"/>
                <a:gridCol w="2141719"/>
                <a:gridCol w="1756507"/>
                <a:gridCol w="2327632"/>
              </a:tblGrid>
              <a:tr h="1293091">
                <a:tc>
                  <a:txBody>
                    <a:bodyPr/>
                    <a:lstStyle/>
                    <a:p>
                      <a:pPr marL="228600" algn="ctr" rtl="1">
                        <a:lnSpc>
                          <a:spcPts val="1800"/>
                        </a:lnSpc>
                        <a:spcAft>
                          <a:spcPts val="0"/>
                        </a:spcAft>
                      </a:pPr>
                      <a:endParaRPr lang="en-US" sz="1600" b="1">
                        <a:latin typeface="Times New Roman"/>
                        <a:ea typeface="SimSun"/>
                      </a:endParaRPr>
                    </a:p>
                    <a:p>
                      <a:pPr marR="355600" indent="228600" algn="ctr" rtl="1">
                        <a:lnSpc>
                          <a:spcPts val="1800"/>
                        </a:lnSpc>
                        <a:spcAft>
                          <a:spcPts val="0"/>
                        </a:spcAft>
                      </a:pPr>
                      <a:r>
                        <a:rPr lang="ar-SA" sz="1600" b="1">
                          <a:solidFill>
                            <a:srgbClr val="000000"/>
                          </a:solidFill>
                          <a:latin typeface="Times New Roman"/>
                          <a:ea typeface="Times New Roman"/>
                          <a:cs typeface="Arial"/>
                        </a:rPr>
                        <a:t>3-الأفراد</a:t>
                      </a:r>
                      <a:endParaRPr lang="en-US" sz="1600" b="1">
                        <a:latin typeface="Times New Roman"/>
                        <a:ea typeface="SimSun"/>
                      </a:endParaRPr>
                    </a:p>
                  </a:txBody>
                  <a:tcPr marL="55418" marR="55418"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يشعر كل منهم بأهمية مساهمته الإيجابية في التفاعل الاجتماعي.</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يترك أمامهم حرية الاختيار.</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يفيد كل منهم حسب قدراته.</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الجماعة أكثر تماسكاً، وارتباطاً ودواماً، والشعور بال نحن.</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ينفذ خطوات العمل خطوة بصورة يصعب عليهم معها معرفة الخطوات التالية أو الخطة كاملة.</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ليس لهم حرية الاختيار لرفاق العمل بل يعين القائد العمل ورفاق العمل.</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يختارون الأصدقاء ورفاق العمل بحرية كاملة.</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738909">
                <a:tc>
                  <a:txBody>
                    <a:bodyPr/>
                    <a:lstStyle/>
                    <a:p>
                      <a:pPr marL="228600" algn="ctr" rtl="1">
                        <a:lnSpc>
                          <a:spcPts val="1800"/>
                        </a:lnSpc>
                        <a:spcAft>
                          <a:spcPts val="0"/>
                        </a:spcAft>
                      </a:pPr>
                      <a:endParaRPr lang="en-US" sz="1600" b="1">
                        <a:latin typeface="Times New Roman"/>
                        <a:ea typeface="SimSun"/>
                      </a:endParaRPr>
                    </a:p>
                    <a:p>
                      <a:pPr marR="7620" algn="ctr" rtl="1">
                        <a:lnSpc>
                          <a:spcPts val="1800"/>
                        </a:lnSpc>
                        <a:spcAft>
                          <a:spcPts val="0"/>
                        </a:spcAft>
                      </a:pPr>
                      <a:r>
                        <a:rPr lang="ar-SA" sz="1600" b="1">
                          <a:solidFill>
                            <a:srgbClr val="000000"/>
                          </a:solidFill>
                          <a:latin typeface="Times New Roman"/>
                          <a:ea typeface="Times New Roman"/>
                          <a:cs typeface="Arial"/>
                        </a:rPr>
                        <a:t>4 -  ترك المدير لمكانه </a:t>
                      </a:r>
                      <a:endParaRPr lang="en-US" sz="1600" b="1">
                        <a:latin typeface="Times New Roman"/>
                        <a:ea typeface="SimSun"/>
                      </a:endParaRPr>
                    </a:p>
                    <a:p>
                      <a:pPr marR="7620" algn="ctr" rtl="1">
                        <a:lnSpc>
                          <a:spcPts val="1800"/>
                        </a:lnSpc>
                        <a:spcAft>
                          <a:spcPts val="0"/>
                        </a:spcAft>
                      </a:pPr>
                      <a:r>
                        <a:rPr lang="ar-SA" sz="1600" b="1">
                          <a:solidFill>
                            <a:srgbClr val="000000"/>
                          </a:solidFill>
                          <a:latin typeface="Times New Roman"/>
                          <a:ea typeface="Times New Roman"/>
                          <a:cs typeface="Arial"/>
                        </a:rPr>
                        <a:t>أو إذا تنحى</a:t>
                      </a:r>
                      <a:endParaRPr lang="en-US" sz="1600" b="1">
                        <a:latin typeface="Times New Roman"/>
                        <a:ea typeface="SimSun"/>
                      </a:endParaRPr>
                    </a:p>
                  </a:txBody>
                  <a:tcPr marL="55418" marR="55418"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يتساوى الإنتاج والعمل في غيابه مع الإنتاج والعمل في حضوره.</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تحدث أزمة شديدة قد تؤدي إلى انحلال الجماعة أو الهبوط بالروح المعنوية لها.</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ts val="1800"/>
                        </a:lnSpc>
                        <a:spcAft>
                          <a:spcPts val="0"/>
                        </a:spcAft>
                      </a:pPr>
                      <a:r>
                        <a:rPr lang="ar-SA" sz="1600" b="1">
                          <a:solidFill>
                            <a:srgbClr val="000000"/>
                          </a:solidFill>
                          <a:latin typeface="Times New Roman"/>
                          <a:ea typeface="Times New Roman"/>
                          <a:cs typeface="Arial"/>
                        </a:rPr>
                        <a:t>- يكون الإنتاج في غيابه مادياً أو أقل أو أكثر مما هو في حضوره حسب ظروف التفاعل الاجتماعي.</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2032000">
                <a:tc>
                  <a:txBody>
                    <a:bodyPr/>
                    <a:lstStyle/>
                    <a:p>
                      <a:pPr marL="228600" algn="just" rtl="1">
                        <a:lnSpc>
                          <a:spcPts val="1800"/>
                        </a:lnSpc>
                        <a:spcAft>
                          <a:spcPts val="0"/>
                        </a:spcAft>
                      </a:pPr>
                      <a:endParaRPr lang="en-US" sz="1600" b="1">
                        <a:latin typeface="Times New Roman"/>
                        <a:ea typeface="SimSun"/>
                      </a:endParaRPr>
                    </a:p>
                    <a:p>
                      <a:pPr algn="ctr" rtl="1">
                        <a:lnSpc>
                          <a:spcPts val="1800"/>
                        </a:lnSpc>
                        <a:spcAft>
                          <a:spcPts val="0"/>
                        </a:spcAft>
                      </a:pPr>
                      <a:r>
                        <a:rPr lang="ar-SA" sz="1600" b="1">
                          <a:solidFill>
                            <a:srgbClr val="000000"/>
                          </a:solidFill>
                          <a:latin typeface="Times New Roman"/>
                          <a:ea typeface="Times New Roman"/>
                          <a:cs typeface="Arial"/>
                        </a:rPr>
                        <a:t>5- 1لسلوك الاجتماعي</a:t>
                      </a:r>
                      <a:endParaRPr lang="en-US" sz="1600" b="1">
                        <a:latin typeface="Times New Roman"/>
                        <a:ea typeface="SimSun"/>
                      </a:endParaRPr>
                    </a:p>
                  </a:txBody>
                  <a:tcPr marL="55418" marR="55418"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يميزه الشعور بالثقة المتبادلة والود بين الأفراد بعضهم البعض، وبينهم وبين المدير. </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يسود الشعور بالاستقرار والمسالمة والراحة النفسية.</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يميزه روح العدوان والسلوك التخريبي وكثرة المناقشة أو الخنوع والسلبية والعجز واللامبالاة.</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يشعر الأفراد بالقصور ويزداد اعتمادهم على القائد، ويسود التملق والتزلف للقائد</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تسود حدة الطبع وانخفاض الروح المعنوية.</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dirty="0">
                          <a:solidFill>
                            <a:srgbClr val="000000"/>
                          </a:solidFill>
                          <a:latin typeface="Times New Roman"/>
                          <a:ea typeface="Times New Roman"/>
                          <a:cs typeface="Arial"/>
                        </a:rPr>
                        <a:t>- الثقة المتبادلة والود بين الأفراد بعضهم بعضاً وبينهم وبين المدير متوسطة.</a:t>
                      </a:r>
                      <a:endParaRPr lang="en-US" sz="1600" b="1" dirty="0">
                        <a:latin typeface="Times New Roman"/>
                        <a:ea typeface="SimSun"/>
                      </a:endParaRPr>
                    </a:p>
                    <a:p>
                      <a:pPr algn="ctr" rtl="1">
                        <a:lnSpc>
                          <a:spcPts val="1800"/>
                        </a:lnSpc>
                        <a:spcAft>
                          <a:spcPts val="0"/>
                        </a:spcAft>
                      </a:pPr>
                      <a:r>
                        <a:rPr lang="ar-SA" sz="1600" b="1" dirty="0">
                          <a:solidFill>
                            <a:srgbClr val="000000"/>
                          </a:solidFill>
                          <a:latin typeface="Times New Roman"/>
                          <a:ea typeface="Times New Roman"/>
                          <a:cs typeface="Arial"/>
                        </a:rPr>
                        <a:t>- التذمر والقلق بدرجة متوسطة.</a:t>
                      </a:r>
                      <a:endParaRPr lang="en-US" sz="1600" b="1" dirty="0">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2891</Words>
  <Application>Microsoft Office PowerPoint</Application>
  <PresentationFormat>عرض على الشاشة (3:4)‏</PresentationFormat>
  <Paragraphs>233</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Amjad</dc:creator>
  <cp:lastModifiedBy>ONE</cp:lastModifiedBy>
  <cp:revision>12</cp:revision>
  <dcterms:created xsi:type="dcterms:W3CDTF">2014-03-18T19:08:42Z</dcterms:created>
  <dcterms:modified xsi:type="dcterms:W3CDTF">2014-09-12T08:01:01Z</dcterms:modified>
</cp:coreProperties>
</file>