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BB1B457-E72E-4864-824E-361F70D817BF}" type="datetimeFigureOut">
              <a:rPr lang="ar-SA" smtClean="0"/>
              <a:pPr/>
              <a:t>18/11/35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129565D-4021-4B0C-BD3E-DE8C0AB4CF69}"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BB1B457-E72E-4864-824E-361F70D817BF}" type="datetimeFigureOut">
              <a:rPr lang="ar-SA" smtClean="0"/>
              <a:pPr/>
              <a:t>18/11/35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129565D-4021-4B0C-BD3E-DE8C0AB4CF69}"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BB1B457-E72E-4864-824E-361F70D817BF}" type="datetimeFigureOut">
              <a:rPr lang="ar-SA" smtClean="0"/>
              <a:pPr/>
              <a:t>18/11/35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129565D-4021-4B0C-BD3E-DE8C0AB4CF69}"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BB1B457-E72E-4864-824E-361F70D817BF}" type="datetimeFigureOut">
              <a:rPr lang="ar-SA" smtClean="0"/>
              <a:pPr/>
              <a:t>18/11/35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129565D-4021-4B0C-BD3E-DE8C0AB4CF69}"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BB1B457-E72E-4864-824E-361F70D817BF}" type="datetimeFigureOut">
              <a:rPr lang="ar-SA" smtClean="0"/>
              <a:pPr/>
              <a:t>18/11/35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129565D-4021-4B0C-BD3E-DE8C0AB4CF69}"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BB1B457-E72E-4864-824E-361F70D817BF}" type="datetimeFigureOut">
              <a:rPr lang="ar-SA" smtClean="0"/>
              <a:pPr/>
              <a:t>18/11/35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129565D-4021-4B0C-BD3E-DE8C0AB4CF69}"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BB1B457-E72E-4864-824E-361F70D817BF}" type="datetimeFigureOut">
              <a:rPr lang="ar-SA" smtClean="0"/>
              <a:pPr/>
              <a:t>18/11/35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129565D-4021-4B0C-BD3E-DE8C0AB4CF69}"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BB1B457-E72E-4864-824E-361F70D817BF}" type="datetimeFigureOut">
              <a:rPr lang="ar-SA" smtClean="0"/>
              <a:pPr/>
              <a:t>18/11/35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129565D-4021-4B0C-BD3E-DE8C0AB4CF69}"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BB1B457-E72E-4864-824E-361F70D817BF}" type="datetimeFigureOut">
              <a:rPr lang="ar-SA" smtClean="0"/>
              <a:pPr/>
              <a:t>18/11/35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129565D-4021-4B0C-BD3E-DE8C0AB4CF69}"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BB1B457-E72E-4864-824E-361F70D817BF}" type="datetimeFigureOut">
              <a:rPr lang="ar-SA" smtClean="0"/>
              <a:pPr/>
              <a:t>18/11/35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129565D-4021-4B0C-BD3E-DE8C0AB4CF69}"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BB1B457-E72E-4864-824E-361F70D817BF}" type="datetimeFigureOut">
              <a:rPr lang="ar-SA" smtClean="0"/>
              <a:pPr/>
              <a:t>18/11/35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129565D-4021-4B0C-BD3E-DE8C0AB4CF69}"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BB1B457-E72E-4864-824E-361F70D817BF}" type="datetimeFigureOut">
              <a:rPr lang="ar-SA" smtClean="0"/>
              <a:pPr/>
              <a:t>18/11/35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129565D-4021-4B0C-BD3E-DE8C0AB4CF69}"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03_paper_3888x2cn.jpg"/>
          <p:cNvPicPr>
            <a:picLocks noChangeAspect="1"/>
          </p:cNvPicPr>
          <p:nvPr/>
        </p:nvPicPr>
        <p:blipFill>
          <a:blip r:embed="rId2" cstate="print"/>
          <a:stretch>
            <a:fillRect/>
          </a:stretch>
        </p:blipFill>
        <p:spPr>
          <a:xfrm>
            <a:off x="0" y="-171400"/>
            <a:ext cx="9144000" cy="7029400"/>
          </a:xfrm>
          <a:prstGeom prst="rect">
            <a:avLst/>
          </a:prstGeom>
        </p:spPr>
      </p:pic>
      <p:sp>
        <p:nvSpPr>
          <p:cNvPr id="5" name="مستطيل 4"/>
          <p:cNvSpPr/>
          <p:nvPr/>
        </p:nvSpPr>
        <p:spPr>
          <a:xfrm>
            <a:off x="1331640" y="2564904"/>
            <a:ext cx="5993949" cy="584775"/>
          </a:xfrm>
          <a:prstGeom prst="rect">
            <a:avLst/>
          </a:prstGeom>
        </p:spPr>
        <p:txBody>
          <a:bodyPr wrap="none">
            <a:spAutoFit/>
          </a:bodyPr>
          <a:lstStyle/>
          <a:p>
            <a:pPr algn="ctr"/>
            <a:r>
              <a:rPr lang="ar-SA" sz="3200" b="1" u="sng" dirty="0"/>
              <a:t>وظائف وعمليات الإدارة في التربية الخاصة </a:t>
            </a:r>
            <a:endParaRPr lang="ar-SA" sz="3200"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25602" name="Rectangle 2"/>
          <p:cNvSpPr>
            <a:spLocks noChangeArrowheads="1"/>
          </p:cNvSpPr>
          <p:nvPr/>
        </p:nvSpPr>
        <p:spPr bwMode="auto">
          <a:xfrm>
            <a:off x="827584" y="481100"/>
            <a:ext cx="7272808" cy="54399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Arabic Typesetting" pitchFamily="66" charset="-78"/>
                <a:ea typeface="Times New Roman" pitchFamily="18" charset="0"/>
              </a:rPr>
              <a:t>ثانياً: التنظيم</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dirty="0" smtClean="0">
              <a:ln>
                <a:noFill/>
              </a:ln>
              <a:solidFill>
                <a:srgbClr val="FF0000"/>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Arabic Typesetting" pitchFamily="66" charset="-78"/>
                <a:ea typeface="Times New Roman" pitchFamily="18" charset="0"/>
              </a:rPr>
              <a:t>1- تعريف </a:t>
            </a:r>
            <a:r>
              <a:rPr kumimoji="0" lang="ar-SA" sz="2400" b="1" i="0" u="none" strike="noStrike" cap="none" normalizeH="0" baseline="0" dirty="0" err="1" smtClean="0">
                <a:ln>
                  <a:noFill/>
                </a:ln>
                <a:solidFill>
                  <a:srgbClr val="FF0000"/>
                </a:solidFill>
                <a:effectLst/>
                <a:latin typeface="Arabic Typesetting" pitchFamily="66" charset="-78"/>
                <a:ea typeface="Times New Roman" pitchFamily="18" charset="0"/>
              </a:rPr>
              <a:t>التنظيم:</a:t>
            </a:r>
            <a:endParaRPr kumimoji="0" lang="ar-SA" sz="2400" b="1" i="0" u="none" strike="noStrike" cap="none" normalizeH="0" baseline="0" dirty="0" smtClean="0">
              <a:ln>
                <a:noFill/>
              </a:ln>
              <a:solidFill>
                <a:srgbClr val="FF0000"/>
              </a:solidFill>
              <a:effectLst/>
              <a:latin typeface="Arabic Typesetting" pitchFamily="66" charset="-78"/>
              <a:ea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rgbClr val="FF0000"/>
              </a:solidFill>
              <a:effectLst/>
              <a:latin typeface="Arial" pitchFamily="34" charset="0"/>
            </a:endParaRPr>
          </a:p>
          <a:p>
            <a:pPr lvl="0" algn="just" eaLnBrk="0" fontAlgn="base" hangingPunct="0">
              <a:spcBef>
                <a:spcPct val="0"/>
              </a:spcBef>
              <a:spcAft>
                <a:spcPct val="0"/>
              </a:spcAft>
            </a:pPr>
            <a:r>
              <a:rPr kumimoji="0" lang="ar-SA" sz="2000" b="0" i="0" u="none" strike="noStrike" cap="none" normalizeH="0" baseline="0" dirty="0" smtClean="0">
                <a:ln>
                  <a:noFill/>
                </a:ln>
                <a:solidFill>
                  <a:schemeClr val="tx1"/>
                </a:solidFill>
                <a:effectLst/>
                <a:latin typeface="Arabic Typesetting" pitchFamily="66" charset="-78"/>
                <a:ea typeface="Times New Roman" pitchFamily="18" charset="0"/>
              </a:rPr>
              <a:t> </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يمكن تعريف التنظيم بأنه عملية حصر الواجبات اللازمة لتحقيق الهدف وتقسيمها إلى اختصاصات للإدارات والأفراد، وتحديد وتوزيع السلطة والمسؤولية، وإنشاء العلاقات بغرض تمكين مجموعة من الأفراد من العمل معاً في انسجام وتعاون بأكثر كفاية لتحقيق هدف مشترك،</a:t>
            </a:r>
            <a:r>
              <a:rPr kumimoji="0" lang="ar-SA" sz="2000" b="1" i="0" u="none" strike="noStrike" cap="none" normalizeH="0" baseline="0" dirty="0" smtClean="0">
                <a:ln>
                  <a:noFill/>
                </a:ln>
                <a:solidFill>
                  <a:schemeClr val="bg1"/>
                </a:solidFill>
                <a:effectLst/>
                <a:latin typeface="Arabic Typesetting" pitchFamily="66" charset="-78"/>
                <a:ea typeface="Times New Roman" pitchFamily="18" charset="0"/>
              </a:rPr>
              <a:t> </a:t>
            </a:r>
            <a:r>
              <a:rPr kumimoji="0" lang="ar-SA" sz="2000" b="0" i="0" u="none" strike="noStrike" cap="none" normalizeH="0" baseline="0" dirty="0" smtClean="0">
                <a:ln>
                  <a:noFill/>
                </a:ln>
                <a:solidFill>
                  <a:schemeClr val="bg1"/>
                </a:solidFill>
                <a:effectLst/>
                <a:latin typeface="Arabic Typesetting" pitchFamily="66" charset="-78"/>
                <a:ea typeface="Times New Roman" pitchFamily="18" charset="0"/>
              </a:rPr>
              <a:t>وقد ذكر كل </a:t>
            </a:r>
            <a:r>
              <a:rPr kumimoji="0" lang="ar-SA" sz="2000" b="0" i="0" u="none" strike="noStrike" cap="none" normalizeH="0" baseline="0" dirty="0" err="1" smtClean="0">
                <a:ln>
                  <a:noFill/>
                </a:ln>
                <a:solidFill>
                  <a:schemeClr val="bg1"/>
                </a:solidFill>
                <a:effectLst/>
                <a:latin typeface="Arabic Typesetting" pitchFamily="66" charset="-78"/>
                <a:ea typeface="Times New Roman" pitchFamily="18" charset="0"/>
              </a:rPr>
              <a:t>من </a:t>
            </a:r>
            <a:r>
              <a:rPr kumimoji="0" lang="ar-SA" sz="2000" b="0" i="0" u="none" strike="noStrike" cap="none" normalizeH="0" baseline="0" dirty="0" smtClean="0">
                <a:ln>
                  <a:noFill/>
                </a:ln>
                <a:solidFill>
                  <a:schemeClr val="bg1"/>
                </a:solidFill>
                <a:effectLst/>
                <a:latin typeface="Arabic Typesetting" pitchFamily="66" charset="-78"/>
                <a:ea typeface="Times New Roman" pitchFamily="18" charset="0"/>
              </a:rPr>
              <a:t>(حسين، </a:t>
            </a:r>
            <a:r>
              <a:rPr kumimoji="0" lang="ar-SA" sz="2000" b="0" i="0" u="none" strike="noStrike" cap="none" normalizeH="0" baseline="0" dirty="0" err="1" smtClean="0">
                <a:ln>
                  <a:noFill/>
                </a:ln>
                <a:solidFill>
                  <a:schemeClr val="bg1"/>
                </a:solidFill>
                <a:effectLst/>
                <a:latin typeface="Arabic Typesetting" pitchFamily="66" charset="-78"/>
                <a:ea typeface="Times New Roman" pitchFamily="18" charset="0"/>
              </a:rPr>
              <a:t>2006م</a:t>
            </a:r>
            <a:r>
              <a:rPr kumimoji="0" lang="ar-SA" sz="2000" b="0" i="0" u="none" strike="noStrike" cap="none" normalizeH="0" baseline="0" dirty="0" smtClean="0">
                <a:ln>
                  <a:noFill/>
                </a:ln>
                <a:solidFill>
                  <a:schemeClr val="bg1"/>
                </a:solidFill>
                <a:effectLst/>
                <a:latin typeface="Arabic Typesetting" pitchFamily="66" charset="-78"/>
                <a:ea typeface="Times New Roman" pitchFamily="18" charset="0"/>
              </a:rPr>
              <a:t>، </a:t>
            </a:r>
            <a:r>
              <a:rPr kumimoji="0" lang="ar-SA" sz="2000" b="0" i="0" u="none" strike="noStrike" cap="none" normalizeH="0" baseline="0" dirty="0" err="1" smtClean="0">
                <a:ln>
                  <a:noFill/>
                </a:ln>
                <a:solidFill>
                  <a:schemeClr val="bg1"/>
                </a:solidFill>
                <a:effectLst/>
                <a:latin typeface="Arabic Typesetting" pitchFamily="66" charset="-78"/>
                <a:ea typeface="Times New Roman" pitchFamily="18" charset="0"/>
              </a:rPr>
              <a:t>عطوي</a:t>
            </a:r>
            <a:r>
              <a:rPr kumimoji="0" lang="ar-SA" sz="2000" b="0" i="0" u="none" strike="noStrike" cap="none" normalizeH="0" baseline="0" dirty="0" smtClean="0">
                <a:ln>
                  <a:noFill/>
                </a:ln>
                <a:solidFill>
                  <a:schemeClr val="bg1"/>
                </a:solidFill>
                <a:effectLst/>
                <a:latin typeface="Arabic Typesetting" pitchFamily="66" charset="-78"/>
                <a:ea typeface="Times New Roman" pitchFamily="18" charset="0"/>
              </a:rPr>
              <a:t>، </a:t>
            </a:r>
            <a:r>
              <a:rPr kumimoji="0" lang="ar-SA" sz="2000" b="0" i="0" u="none" strike="noStrike" cap="none" normalizeH="0" baseline="0" dirty="0" err="1" smtClean="0">
                <a:ln>
                  <a:noFill/>
                </a:ln>
                <a:solidFill>
                  <a:schemeClr val="bg1"/>
                </a:solidFill>
                <a:effectLst/>
                <a:latin typeface="Arabic Typesetting" pitchFamily="66" charset="-78"/>
                <a:ea typeface="Times New Roman" pitchFamily="18" charset="0"/>
              </a:rPr>
              <a:t>2001م</a:t>
            </a:r>
            <a:r>
              <a:rPr kumimoji="0" lang="ar-SA" sz="2000" b="0" i="0" u="none" strike="noStrike" cap="none" normalizeH="0" baseline="0" dirty="0" smtClean="0">
                <a:ln>
                  <a:noFill/>
                </a:ln>
                <a:solidFill>
                  <a:schemeClr val="bg1"/>
                </a:solidFill>
                <a:effectLst/>
                <a:latin typeface="Arabic Typesetting" pitchFamily="66" charset="-78"/>
                <a:ea typeface="Times New Roman" pitchFamily="18" charset="0"/>
              </a:rPr>
              <a:t>) بأن التنظيم </a:t>
            </a:r>
            <a:r>
              <a:rPr kumimoji="0" lang="ar-SA" sz="2000" b="0" i="0" u="none" strike="noStrike" cap="none" normalizeH="0" baseline="0" dirty="0" err="1" smtClean="0">
                <a:ln>
                  <a:noFill/>
                </a:ln>
                <a:solidFill>
                  <a:schemeClr val="bg1"/>
                </a:solidFill>
                <a:effectLst/>
                <a:latin typeface="Arabic Typesetting" pitchFamily="66" charset="-78"/>
                <a:ea typeface="Times New Roman" pitchFamily="18" charset="0"/>
              </a:rPr>
              <a:t>يشتمل</a:t>
            </a:r>
            <a:r>
              <a:rPr kumimoji="0" lang="ar-SA" sz="2000" b="0" i="0" u="none" strike="noStrike" cap="none" normalizeH="0" baseline="0" dirty="0" smtClean="0">
                <a:ln>
                  <a:noFill/>
                </a:ln>
                <a:solidFill>
                  <a:schemeClr val="bg1"/>
                </a:solidFill>
                <a:effectLst/>
                <a:latin typeface="Arabic Typesetting" pitchFamily="66" charset="-78"/>
                <a:ea typeface="Times New Roman" pitchFamily="18" charset="0"/>
              </a:rPr>
              <a:t> </a:t>
            </a:r>
            <a:r>
              <a:rPr kumimoji="0" lang="ar-SA" sz="2000" b="1" i="0" u="none" strike="noStrike" cap="none" normalizeH="0" baseline="0" dirty="0" err="1" smtClean="0">
                <a:ln>
                  <a:noFill/>
                </a:ln>
                <a:solidFill>
                  <a:schemeClr val="bg1"/>
                </a:solidFill>
                <a:effectLst/>
                <a:latin typeface="Arabic Typesetting" pitchFamily="66" charset="-78"/>
                <a:ea typeface="Times New Roman" pitchFamily="18" charset="0"/>
              </a:rPr>
              <a:t>على:</a:t>
            </a:r>
            <a:r>
              <a:rPr kumimoji="0" lang="ar-SA" sz="2000" b="0" i="0" u="none" strike="noStrike" cap="none" normalizeH="0" baseline="0" dirty="0" smtClean="0">
                <a:ln>
                  <a:noFill/>
                </a:ln>
                <a:solidFill>
                  <a:schemeClr val="tx1"/>
                </a:solidFill>
                <a:effectLst/>
                <a:latin typeface="Arabic Typesetting" pitchFamily="66" charset="-78"/>
                <a:ea typeface="Times New Roman" pitchFamily="18" charset="0"/>
              </a:rPr>
              <a:t> </a:t>
            </a:r>
            <a:endParaRPr kumimoji="0" lang="en-US" sz="2000" b="0" i="0" u="none" strike="noStrike" cap="none" normalizeH="0" baseline="0" dirty="0" smtClean="0">
              <a:ln>
                <a:noFill/>
              </a:ln>
              <a:solidFill>
                <a:schemeClr val="bg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 </a:t>
            </a:r>
            <a:r>
              <a:rPr kumimoji="0" lang="ar-SA" sz="2000" b="1" i="0" u="sng" strike="noStrike" cap="none" normalizeH="0" baseline="0" dirty="0" smtClean="0">
                <a:ln>
                  <a:noFill/>
                </a:ln>
                <a:solidFill>
                  <a:schemeClr val="tx2"/>
                </a:solidFill>
                <a:effectLst/>
                <a:latin typeface="Arabic Typesetting" pitchFamily="66" charset="-78"/>
                <a:ea typeface="Times New Roman" pitchFamily="18" charset="0"/>
              </a:rPr>
              <a:t>1- تقسيم العمل: </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أي تقسيم أوجه النشاط إلى مجموعة من الواجبات المتجانسة والمتشابهة التي يستطيع شخص واحد القيام بمجموعة منها بغرض تحديد مسؤولية الواجبات على كل مجموعة.</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sng" strike="noStrike" cap="none" normalizeH="0" baseline="0" dirty="0" smtClean="0">
                <a:ln>
                  <a:noFill/>
                </a:ln>
                <a:solidFill>
                  <a:schemeClr val="tx2"/>
                </a:solidFill>
                <a:effectLst/>
                <a:latin typeface="Arabic Typesetting" pitchFamily="66" charset="-78"/>
                <a:ea typeface="Times New Roman" pitchFamily="18" charset="0"/>
              </a:rPr>
              <a:t>2- تحديد السلطات: </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أي إعطاء السلطة الملائمة للقيام بهذه الواجبات وربط المستويات الإدارية بعضها مع بعض من الناحيتين الأفقية والرأسية بقصد تنسيق المجهود الجماعي.</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sng" strike="noStrike" cap="none" normalizeH="0" baseline="0" dirty="0" smtClean="0">
                <a:ln>
                  <a:noFill/>
                </a:ln>
                <a:solidFill>
                  <a:schemeClr val="tx2"/>
                </a:solidFill>
                <a:effectLst/>
                <a:latin typeface="Arabic Typesetting" pitchFamily="66" charset="-78"/>
                <a:ea typeface="Times New Roman" pitchFamily="18" charset="0"/>
              </a:rPr>
              <a:t>3- تنمية الهيئة الإدارية: </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أي وضع الإداريين </a:t>
            </a:r>
            <a:r>
              <a:rPr kumimoji="0" lang="ar-SA" sz="2000" b="1" i="0" u="none" strike="noStrike" cap="none" normalizeH="0" baseline="0" dirty="0" err="1" smtClean="0">
                <a:ln>
                  <a:noFill/>
                </a:ln>
                <a:solidFill>
                  <a:schemeClr val="tx1"/>
                </a:solidFill>
                <a:effectLst/>
                <a:latin typeface="Arabic Typesetting" pitchFamily="66" charset="-78"/>
                <a:ea typeface="Times New Roman" pitchFamily="18" charset="0"/>
              </a:rPr>
              <a:t>المسؤولين</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 عن الوحدات الإدارية كل في منصبه الملائم، وتفويضهم بالصلاحيات، وما يتطلبه ذلك من تعيين وتدريب وترقية ونقل وفصل.</a:t>
            </a:r>
            <a:endParaRPr kumimoji="0" lang="ar-SA" sz="20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24577" name="Rectangle 1"/>
          <p:cNvSpPr>
            <a:spLocks noChangeArrowheads="1"/>
          </p:cNvSpPr>
          <p:nvPr/>
        </p:nvSpPr>
        <p:spPr bwMode="auto">
          <a:xfrm>
            <a:off x="899592" y="528936"/>
            <a:ext cx="727280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sng" strike="noStrike" cap="none" normalizeH="0" baseline="0" dirty="0" smtClean="0">
                <a:ln>
                  <a:noFill/>
                </a:ln>
                <a:solidFill>
                  <a:schemeClr val="tx2"/>
                </a:solidFill>
                <a:effectLst/>
                <a:latin typeface="Arabic Typesetting" pitchFamily="66" charset="-78"/>
                <a:ea typeface="Times New Roman" pitchFamily="18" charset="0"/>
              </a:rPr>
              <a:t>4- الشؤون التنظيمية في المدرسة: </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يتسنى للتنظيم المدرسي المدروس في إطار قيادة مدرسية فعّالة تحقيق نتائج إيجابية بالنسبة للعمل المدرسي، من خلال تحقيق أهداف المدرسة وتلبية حاجات العاملين فيها وطلابها وانتظام الروتين المدرسي، </a:t>
            </a:r>
            <a:r>
              <a:rPr kumimoji="0" lang="ar-SA" sz="2000" b="1" i="0" u="none" strike="noStrike" cap="none" normalizeH="0" baseline="0" dirty="0" smtClean="0">
                <a:ln>
                  <a:noFill/>
                </a:ln>
                <a:solidFill>
                  <a:schemeClr val="bg1"/>
                </a:solidFill>
                <a:effectLst/>
                <a:latin typeface="Arabic Typesetting" pitchFamily="66" charset="-78"/>
                <a:ea typeface="Times New Roman" pitchFamily="18" charset="0"/>
              </a:rPr>
              <a:t>ويشمل تنظيم العمل المدرسي المجالات </a:t>
            </a:r>
            <a:r>
              <a:rPr kumimoji="0" lang="ar-SA" sz="2000" b="1" i="0" u="none" strike="noStrike" cap="none" normalizeH="0" baseline="0" dirty="0" err="1" smtClean="0">
                <a:ln>
                  <a:noFill/>
                </a:ln>
                <a:solidFill>
                  <a:schemeClr val="bg1"/>
                </a:solidFill>
                <a:effectLst/>
                <a:latin typeface="Arabic Typesetting" pitchFamily="66" charset="-78"/>
                <a:ea typeface="Times New Roman" pitchFamily="18" charset="0"/>
              </a:rPr>
              <a:t>التالية:</a:t>
            </a:r>
            <a:r>
              <a:rPr kumimoji="0" lang="ar-SA" sz="2000" b="1" i="0" u="none" strike="noStrike" cap="none" normalizeH="0" baseline="0" dirty="0" smtClean="0">
                <a:ln>
                  <a:noFill/>
                </a:ln>
                <a:solidFill>
                  <a:schemeClr val="bg1"/>
                </a:solidFill>
                <a:effectLst/>
                <a:latin typeface="Arabic Typesetting" pitchFamily="66" charset="-78"/>
                <a:ea typeface="Times New Roman" pitchFamily="18" charset="0"/>
              </a:rPr>
              <a:t> </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Arabic Typesetting" pitchFamily="66" charset="-78"/>
                <a:ea typeface="Times New Roman" pitchFamily="18" charset="0"/>
              </a:rPr>
              <a:t>أ- التشكيلات المدرسية: </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يتعاون مدير المدرسة في هذا المجال مع وزارة أو إدارة التعليم في المنطقة في:</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2000" b="1" i="0" u="none" strike="noStrike" cap="none" normalizeH="0" baseline="0" dirty="0" smtClean="0">
                <a:ln>
                  <a:noFill/>
                </a:ln>
                <a:solidFill>
                  <a:srgbClr val="FFFF00"/>
                </a:solidFill>
                <a:effectLst/>
                <a:latin typeface="Arabic Typesetting" pitchFamily="66" charset="-78"/>
                <a:ea typeface="Times New Roman" pitchFamily="18" charset="0"/>
              </a:rPr>
              <a:t>حصر عدد الصفوف والشعب </a:t>
            </a:r>
            <a:r>
              <a:rPr kumimoji="0" lang="ar-SA" sz="2000" b="1" i="0" u="none" strike="noStrike" cap="none" normalizeH="0" baseline="0" dirty="0" err="1" smtClean="0">
                <a:ln>
                  <a:noFill/>
                </a:ln>
                <a:solidFill>
                  <a:srgbClr val="FFFF00"/>
                </a:solidFill>
                <a:effectLst/>
                <a:latin typeface="Arabic Typesetting" pitchFamily="66" charset="-78"/>
                <a:ea typeface="Times New Roman" pitchFamily="18" charset="0"/>
              </a:rPr>
              <a:t>والمرافق </a:t>
            </a:r>
            <a:r>
              <a:rPr kumimoji="0" lang="ar-SA" sz="2000" b="1" i="0" u="none" strike="noStrike" cap="none" normalizeH="0" baseline="0" dirty="0" smtClean="0">
                <a:ln>
                  <a:noFill/>
                </a:ln>
                <a:solidFill>
                  <a:srgbClr val="FFFF00"/>
                </a:solidFill>
                <a:effectLst/>
                <a:latin typeface="Arabic Typesetting" pitchFamily="66" charset="-78"/>
                <a:ea typeface="Times New Roman" pitchFamily="18" charset="0"/>
              </a:rPr>
              <a:t>(مكتبات، مختبرات، </a:t>
            </a:r>
            <a:r>
              <a:rPr kumimoji="0" lang="ar-SA" sz="2000" b="1" i="0" u="none" strike="noStrike" cap="none" normalizeH="0" baseline="0" dirty="0" err="1" smtClean="0">
                <a:ln>
                  <a:noFill/>
                </a:ln>
                <a:solidFill>
                  <a:srgbClr val="FFFF00"/>
                </a:solidFill>
                <a:effectLst/>
                <a:latin typeface="Arabic Typesetting" pitchFamily="66" charset="-78"/>
                <a:ea typeface="Times New Roman" pitchFamily="18" charset="0"/>
              </a:rPr>
              <a:t>مشاغل...</a:t>
            </a:r>
            <a:r>
              <a:rPr kumimoji="0" lang="ar-SA" sz="2000" b="1" i="0" u="none" strike="noStrike" cap="none" normalizeH="0" baseline="0" dirty="0" smtClean="0">
                <a:ln>
                  <a:noFill/>
                </a:ln>
                <a:solidFill>
                  <a:srgbClr val="FFFF00"/>
                </a:solidFill>
                <a:effectLst/>
                <a:latin typeface="Arabic Typesetting" pitchFamily="66" charset="-78"/>
                <a:ea typeface="Times New Roman" pitchFamily="18" charset="0"/>
              </a:rPr>
              <a:t> الخ) في المدرسة.</a:t>
            </a:r>
            <a:endParaRPr kumimoji="0" lang="en-US" sz="2000" b="1" i="0" u="none" strike="noStrike" cap="none" normalizeH="0" baseline="0" dirty="0" smtClean="0">
              <a:ln>
                <a:noFill/>
              </a:ln>
              <a:solidFill>
                <a:srgbClr val="FFFF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2000" b="1" i="0" u="none" strike="noStrike" cap="none" normalizeH="0" baseline="0" dirty="0" smtClean="0">
                <a:ln>
                  <a:noFill/>
                </a:ln>
                <a:solidFill>
                  <a:srgbClr val="FFFF00"/>
                </a:solidFill>
                <a:effectLst/>
                <a:latin typeface="Arabic Typesetting" pitchFamily="66" charset="-78"/>
                <a:ea typeface="Times New Roman" pitchFamily="18" charset="0"/>
              </a:rPr>
              <a:t>حصر عدد الطلبة الذين يمكن استيعابهم في المدرسة وتخصصاتهم الأكاديمية والمهنية.</a:t>
            </a:r>
            <a:endParaRPr kumimoji="0" lang="en-US" sz="2000" b="1" i="0" u="none" strike="noStrike" cap="none" normalizeH="0" baseline="0" dirty="0" smtClean="0">
              <a:ln>
                <a:noFill/>
              </a:ln>
              <a:solidFill>
                <a:srgbClr val="FFFF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2000" b="1" i="0" u="none" strike="noStrike" cap="none" normalizeH="0" baseline="0" dirty="0" smtClean="0">
                <a:ln>
                  <a:noFill/>
                </a:ln>
                <a:solidFill>
                  <a:srgbClr val="FFFF00"/>
                </a:solidFill>
                <a:effectLst/>
                <a:latin typeface="Arabic Typesetting" pitchFamily="66" charset="-78"/>
                <a:ea typeface="Times New Roman" pitchFamily="18" charset="0"/>
              </a:rPr>
              <a:t>تحصر عدد وتخصصات الكادر الوظيفي من المعلمين والإداريين والعاملين الآخرين في المدرسة مثل: أمين المكتبة، محضر المختبر، المرشد التربوي، أمين </a:t>
            </a:r>
            <a:r>
              <a:rPr kumimoji="0" lang="ar-SA" sz="2000" b="1" i="0" u="none" strike="noStrike" cap="none" normalizeH="0" baseline="0" dirty="0" err="1" smtClean="0">
                <a:ln>
                  <a:noFill/>
                </a:ln>
                <a:solidFill>
                  <a:srgbClr val="FFFF00"/>
                </a:solidFill>
                <a:effectLst/>
                <a:latin typeface="Arabic Typesetting" pitchFamily="66" charset="-78"/>
                <a:ea typeface="Times New Roman" pitchFamily="18" charset="0"/>
              </a:rPr>
              <a:t>العهدة...</a:t>
            </a:r>
            <a:r>
              <a:rPr kumimoji="0" lang="ar-SA" sz="2000" b="1" i="0" u="none" strike="noStrike" cap="none" normalizeH="0" baseline="0" dirty="0" smtClean="0">
                <a:ln>
                  <a:noFill/>
                </a:ln>
                <a:solidFill>
                  <a:srgbClr val="FFFF00"/>
                </a:solidFill>
                <a:effectLst/>
                <a:latin typeface="Arabic Typesetting" pitchFamily="66" charset="-78"/>
                <a:ea typeface="Times New Roman" pitchFamily="18" charset="0"/>
              </a:rPr>
              <a:t> الخ.</a:t>
            </a:r>
            <a:endParaRPr kumimoji="0" lang="en-US" sz="2000" b="1" i="0" u="none" strike="noStrike" cap="none" normalizeH="0" baseline="0" dirty="0" smtClean="0">
              <a:ln>
                <a:noFill/>
              </a:ln>
              <a:solidFill>
                <a:srgbClr val="FFFF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2000" b="1" i="0" u="none" strike="noStrike" cap="none" normalizeH="0" baseline="0" dirty="0" smtClean="0">
                <a:ln>
                  <a:noFill/>
                </a:ln>
                <a:solidFill>
                  <a:srgbClr val="FFFF00"/>
                </a:solidFill>
                <a:effectLst/>
                <a:latin typeface="Arabic Typesetting" pitchFamily="66" charset="-78"/>
                <a:ea typeface="Times New Roman" pitchFamily="18" charset="0"/>
              </a:rPr>
              <a:t>الطلب من مديرية التربية والتعليم تزويد المدرسة بالمعلمين حسب التخصصات التي يوجد </a:t>
            </a:r>
            <a:r>
              <a:rPr kumimoji="0" lang="ar-SA" sz="2000" b="1" i="0" u="none" strike="noStrike" cap="none" normalizeH="0" baseline="0" dirty="0" err="1" smtClean="0">
                <a:ln>
                  <a:noFill/>
                </a:ln>
                <a:solidFill>
                  <a:srgbClr val="FFFF00"/>
                </a:solidFill>
                <a:effectLst/>
                <a:latin typeface="Arabic Typesetting" pitchFamily="66" charset="-78"/>
                <a:ea typeface="Times New Roman" pitchFamily="18" charset="0"/>
              </a:rPr>
              <a:t>بها</a:t>
            </a:r>
            <a:r>
              <a:rPr kumimoji="0" lang="ar-SA" sz="2000" b="1" i="0" u="none" strike="noStrike" cap="none" normalizeH="0" baseline="0" dirty="0" smtClean="0">
                <a:ln>
                  <a:noFill/>
                </a:ln>
                <a:solidFill>
                  <a:srgbClr val="FFFF00"/>
                </a:solidFill>
                <a:effectLst/>
                <a:latin typeface="Arabic Typesetting" pitchFamily="66" charset="-78"/>
                <a:ea typeface="Times New Roman" pitchFamily="18" charset="0"/>
              </a:rPr>
              <a:t> نقص سواء بالتعيين أو النقل الداخلي أو النقل الخارجي.</a:t>
            </a:r>
            <a:endParaRPr kumimoji="0" lang="en-US" sz="2000" b="1" i="0" u="none" strike="noStrike" cap="none" normalizeH="0" baseline="0" dirty="0" smtClean="0">
              <a:ln>
                <a:noFill/>
              </a:ln>
              <a:solidFill>
                <a:srgbClr val="FFFF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2000" b="1" i="0" u="none" strike="noStrike" cap="none" normalizeH="0" baseline="0" dirty="0" smtClean="0">
                <a:ln>
                  <a:noFill/>
                </a:ln>
                <a:solidFill>
                  <a:srgbClr val="FFFF00"/>
                </a:solidFill>
                <a:effectLst/>
                <a:latin typeface="Arabic Typesetting" pitchFamily="66" charset="-78"/>
                <a:ea typeface="Times New Roman" pitchFamily="18" charset="0"/>
              </a:rPr>
              <a:t>مراعاة تناسب أعداد طلبة الشعب الصفية مع مساحات الغرف واستكمال المعلمين لأنصبتهم المقرّرة.</a:t>
            </a:r>
            <a:endParaRPr kumimoji="0" lang="ar-SA" sz="2000" b="1" i="0" u="none" strike="noStrike" cap="none" normalizeH="0" baseline="0" dirty="0" smtClean="0">
              <a:ln>
                <a:noFill/>
              </a:ln>
              <a:solidFill>
                <a:srgbClr val="FFFF00"/>
              </a:solidFill>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23554" name="Rectangle 2"/>
          <p:cNvSpPr>
            <a:spLocks noChangeArrowheads="1"/>
          </p:cNvSpPr>
          <p:nvPr/>
        </p:nvSpPr>
        <p:spPr bwMode="auto">
          <a:xfrm>
            <a:off x="899592" y="1628800"/>
            <a:ext cx="7200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Arabic Typesetting" pitchFamily="66" charset="-78"/>
                <a:ea typeface="Times New Roman" pitchFamily="18" charset="0"/>
              </a:rPr>
              <a:t>ب- إدارة الشؤون المالية في المدرسة</a:t>
            </a:r>
            <a:endParaRPr kumimoji="0" lang="en-US" sz="2400" b="1" i="0" u="none" strike="noStrike" cap="none" normalizeH="0" baseline="0" dirty="0" smtClean="0">
              <a:ln>
                <a:noFill/>
              </a:ln>
              <a:solidFill>
                <a:srgbClr val="FF00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إن إدارة ميزانية المدرسة إدارة سليمة يعتبر من أهم الأمور التي تدعم المدرسة في تحقيق الأهداف التي من أجلها تم تخصيص هذه الأموال، وتتولى إدارة الشؤون المالية في المدارس لجان مختلفة برئاسة مدير المدرسة الذي يُشرف إشرافاً تاماً على مصادر صرف هذه الميزانية، ويقوم برسم السياسات المالية الكفيلة بتحقيق الأهداف التربوية في المؤسسة التعليمية.</a:t>
            </a:r>
            <a:endParaRPr kumimoji="0" lang="ar-SA" sz="24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22529" name="Rectangle 1"/>
          <p:cNvSpPr>
            <a:spLocks noChangeArrowheads="1"/>
          </p:cNvSpPr>
          <p:nvPr/>
        </p:nvSpPr>
        <p:spPr bwMode="auto">
          <a:xfrm>
            <a:off x="827584" y="620688"/>
            <a:ext cx="7488832"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Arabic Typesetting" pitchFamily="66" charset="-78"/>
                <a:ea typeface="Times New Roman" pitchFamily="18" charset="0"/>
              </a:rPr>
              <a:t>ج- اللوازم المدرسية:</a:t>
            </a:r>
            <a:endParaRPr kumimoji="0" lang="en-US" sz="2400" b="1" i="0" u="none" strike="noStrike" cap="none" normalizeH="0" baseline="0" dirty="0" smtClean="0">
              <a:ln>
                <a:noFill/>
              </a:ln>
              <a:solidFill>
                <a:srgbClr val="FF00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000" b="1" i="0" u="sng" strike="noStrike" cap="none" normalizeH="0" baseline="0" dirty="0" smtClean="0">
                <a:ln>
                  <a:noFill/>
                </a:ln>
                <a:solidFill>
                  <a:schemeClr val="bg1"/>
                </a:solidFill>
                <a:effectLst/>
                <a:latin typeface="Arabic Typesetting" pitchFamily="66" charset="-78"/>
                <a:ea typeface="Times New Roman" pitchFamily="18" charset="0"/>
              </a:rPr>
              <a:t>تأمين الاحتياجات </a:t>
            </a:r>
            <a:r>
              <a:rPr kumimoji="0" lang="ar-SA" sz="2000" b="1" i="0" u="sng" strike="noStrike" cap="none" normalizeH="0" baseline="0" dirty="0" err="1" smtClean="0">
                <a:ln>
                  <a:noFill/>
                </a:ln>
                <a:solidFill>
                  <a:schemeClr val="bg1"/>
                </a:solidFill>
                <a:effectLst/>
                <a:latin typeface="Arabic Typesetting" pitchFamily="66" charset="-78"/>
                <a:ea typeface="Times New Roman" pitchFamily="18" charset="0"/>
              </a:rPr>
              <a:t>المدرسية </a:t>
            </a:r>
            <a:r>
              <a:rPr kumimoji="0" lang="ar-SA" sz="2000" b="1" i="0" u="sng" strike="noStrike" cap="none" normalizeH="0" baseline="0" dirty="0" smtClean="0">
                <a:ln>
                  <a:noFill/>
                </a:ln>
                <a:solidFill>
                  <a:schemeClr val="bg1"/>
                </a:solidFill>
                <a:effectLst/>
                <a:latin typeface="Arabic Typesetting" pitchFamily="66" charset="-78"/>
                <a:ea typeface="Times New Roman" pitchFamily="18" charset="0"/>
              </a:rPr>
              <a:t>(العهدة): </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يقوم مدير المدرسة بشراء اللوازم المدرسية، إما من ميزانية المقصف المدرسي، أو السلف المقطوعة، أو من خلال أخذ موافقة الوزارة المبدئية على التأمين المباشر.</a:t>
            </a:r>
            <a:endParaRPr kumimoji="0" lang="en-US" sz="2000" b="1" i="0" u="none" strike="noStrike" cap="none" normalizeH="0" baseline="0" dirty="0" smtClean="0">
              <a:ln>
                <a:noFill/>
              </a:ln>
              <a:solidFill>
                <a:schemeClr val="tx1"/>
              </a:solidFill>
              <a:effectLst/>
              <a:latin typeface="Arial" pitchFamily="34" charset="0"/>
            </a:endParaRPr>
          </a:p>
          <a:p>
            <a:pPr marL="457200" marR="0" lvl="0" indent="-457200" algn="just"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000" b="1" i="0" u="sng" strike="noStrike" cap="none" normalizeH="0" baseline="0" dirty="0" smtClean="0">
                <a:ln>
                  <a:noFill/>
                </a:ln>
                <a:solidFill>
                  <a:schemeClr val="bg1"/>
                </a:solidFill>
                <a:effectLst/>
                <a:latin typeface="Arabic Typesetting" pitchFamily="66" charset="-78"/>
                <a:ea typeface="Times New Roman" pitchFamily="18" charset="0"/>
              </a:rPr>
              <a:t>استلام الاحتياجات المدرسية: </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تتوفر نماذج رسمية معتمدة لهذا الغرض تعرف ب نموذج" جرد استلام عهدة" من أصل وعدد من النسخ، حيث يتم تشكيل لجنة تتولى استلام وجرد العهد في هذه النماذج بدقة وتفصيل تام، ويتم بعد ذلك التوقيع على التسليم والاستلام </a:t>
            </a:r>
            <a:endParaRPr kumimoji="0" lang="en-US" sz="2000" b="1" i="0" u="none" strike="noStrike" cap="none" normalizeH="0" baseline="0" dirty="0" smtClean="0">
              <a:ln>
                <a:noFill/>
              </a:ln>
              <a:solidFill>
                <a:schemeClr val="tx1"/>
              </a:solidFill>
              <a:effectLst/>
              <a:latin typeface="Arial" pitchFamily="34" charset="0"/>
            </a:endParaRPr>
          </a:p>
          <a:p>
            <a:pPr marL="457200" marR="0" lvl="0" indent="-457200" algn="just"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000" b="1" i="0" u="sng" strike="noStrike" cap="none" normalizeH="0" baseline="0" dirty="0" smtClean="0">
                <a:ln>
                  <a:noFill/>
                </a:ln>
                <a:solidFill>
                  <a:schemeClr val="bg1"/>
                </a:solidFill>
                <a:effectLst/>
                <a:latin typeface="Arabic Typesetting" pitchFamily="66" charset="-78"/>
                <a:ea typeface="Times New Roman" pitchFamily="18" charset="0"/>
              </a:rPr>
              <a:t>إتلاف عهدة: </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عند وجود أثاث أو لوازم غير صالحة للاستعمال أو فائضة عن الحاجة، يتولى مدير المدرسة تشكيل لجنة" إتلاف" لا يقل أعضاؤها عن ثلاث أعضاء من منسوبي المدرسة، وذلك بهدف جرد العهدة التالفة والمرغوب التخلص منها في النماذج الرسمية المعتمدة </a:t>
            </a:r>
            <a:r>
              <a:rPr kumimoji="0" lang="ar-SA" sz="2000" b="1" i="0" u="none" strike="noStrike" cap="none" normalizeH="0" baseline="0" dirty="0" err="1" smtClean="0">
                <a:ln>
                  <a:noFill/>
                </a:ln>
                <a:solidFill>
                  <a:schemeClr val="tx1"/>
                </a:solidFill>
                <a:effectLst/>
                <a:latin typeface="Arabic Typesetting" pitchFamily="66" charset="-78"/>
                <a:ea typeface="Times New Roman" pitchFamily="18" charset="0"/>
              </a:rPr>
              <a:t>وتعرف </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 نموذج استرجاع عهدة" وتتكون من أصل وعدد من النسخ، ويفترض مراعاة الدقة التامة في تعبئة هذه النماذج وتوضيح العدد والمواصفات الخاصة بكل قطعة وحالتها( صالح للاستخدام/ يحتاج تصليح/ تالف غير صالح للاستخدام)، ويلزم تدوين أسماء أعضاء اللجنة والتاريخ والتوقيع، ثم يقوم المدير بمخاطبة الإدارة المختصة بوزارة التربية والتعليم </a:t>
            </a:r>
            <a:endParaRPr kumimoji="0" lang="ar-SA" sz="20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21505" name="Rectangle 1"/>
          <p:cNvSpPr>
            <a:spLocks noChangeArrowheads="1"/>
          </p:cNvSpPr>
          <p:nvPr/>
        </p:nvSpPr>
        <p:spPr bwMode="auto">
          <a:xfrm>
            <a:off x="827584" y="548680"/>
            <a:ext cx="734481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Arabic Typesetting" pitchFamily="66" charset="-78"/>
                <a:ea typeface="Times New Roman" pitchFamily="18" charset="0"/>
              </a:rPr>
              <a:t>د- تنظيم حسابات المدرسة:</a:t>
            </a:r>
            <a:endParaRPr kumimoji="0" lang="en-US" sz="2000" b="1" i="0" u="none" strike="noStrike" cap="none" normalizeH="0" baseline="0" dirty="0" smtClean="0">
              <a:ln>
                <a:noFill/>
              </a:ln>
              <a:solidFill>
                <a:srgbClr val="FF00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ولتنظيم ميزانية المدرسة يُفترض تخصيص سجل خاص لكل نوع من المصروفات المدرسية، بالإضافة إلى تخصيص ملفات مستقلة لحفظ مستندات وفواتير التأمين والصرف لكل نوع من أنواع المصروفات بهدف تسهيل عملية التدقيق </a:t>
            </a:r>
            <a:r>
              <a:rPr kumimoji="0" lang="ar-SA" sz="2000" b="1" i="0" u="none" strike="noStrike" cap="none" normalizeH="0" baseline="0" dirty="0" err="1" smtClean="0">
                <a:ln>
                  <a:noFill/>
                </a:ln>
                <a:solidFill>
                  <a:schemeClr val="tx1"/>
                </a:solidFill>
                <a:effectLst/>
                <a:latin typeface="Arabic Typesetting" pitchFamily="66" charset="-78"/>
                <a:ea typeface="Times New Roman" pitchFamily="18" charset="0"/>
              </a:rPr>
              <a:t>والمراجعة.</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 ويفترض أن يتحمل هذه المسؤولية محاسب مختص، وعند تعذر وجود المحاسب، يتولى مدير المدرسة إسناد هذه المسؤولية إلى مساعده أو السكرتير أو أحد المعلمين ممن يمتلك المهارات المحاسبية اللازمة لذلك، على أن يُتابع مدير المدرسة عملية التدقيق بنفسه.</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err="1" smtClean="0">
                <a:ln>
                  <a:noFill/>
                </a:ln>
                <a:solidFill>
                  <a:srgbClr val="FF0000"/>
                </a:solidFill>
                <a:effectLst/>
                <a:latin typeface="Arabic Typesetting" pitchFamily="66" charset="-78"/>
                <a:ea typeface="Times New Roman" pitchFamily="18" charset="0"/>
              </a:rPr>
              <a:t>هـ </a:t>
            </a:r>
            <a:r>
              <a:rPr kumimoji="0" lang="ar-SA" sz="2000" b="1" i="0" u="none" strike="noStrike" cap="none" normalizeH="0" baseline="0" dirty="0" smtClean="0">
                <a:ln>
                  <a:noFill/>
                </a:ln>
                <a:solidFill>
                  <a:srgbClr val="FF0000"/>
                </a:solidFill>
                <a:effectLst/>
                <a:latin typeface="Arabic Typesetting" pitchFamily="66" charset="-78"/>
                <a:ea typeface="Times New Roman" pitchFamily="18" charset="0"/>
              </a:rPr>
              <a:t>- تنظيم الجدول الدراسي:</a:t>
            </a:r>
            <a:endParaRPr kumimoji="0" lang="en-US" sz="2000" b="1" i="0" u="none" strike="noStrike" cap="none" normalizeH="0" baseline="0" dirty="0" smtClean="0">
              <a:ln>
                <a:noFill/>
              </a:ln>
              <a:solidFill>
                <a:srgbClr val="FF00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يمثل الجدول الدراسي الخريطة التي توضح الحصص اليومية، ومواد الدراسة، ومختلف الأنشطة المدرسية وأماكنها </a:t>
            </a:r>
            <a:r>
              <a:rPr kumimoji="0" lang="ar-SA" sz="2000" b="1" i="0" u="none" strike="noStrike" cap="none" normalizeH="0" baseline="0" dirty="0" err="1" smtClean="0">
                <a:ln>
                  <a:noFill/>
                </a:ln>
                <a:solidFill>
                  <a:schemeClr val="tx1"/>
                </a:solidFill>
                <a:effectLst/>
                <a:latin typeface="Arabic Typesetting" pitchFamily="66" charset="-78"/>
                <a:ea typeface="Times New Roman" pitchFamily="18" charset="0"/>
              </a:rPr>
              <a:t>ومواعيدها.</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 والجدول المدرسي ضروري لضمان تنظيم العمل المدرسي بكفاءة وفاعلية.</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ويستهدف وضع الجدول خدمة العملية التربوية وإعطاء كل مادة دراسية أو نشاط تربوي الوقت والاهتمام الذي يستحقه بما يحقق في النهاية أهداف العملية التربوية.</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Arabic Typesetting" pitchFamily="66" charset="-78"/>
                <a:ea typeface="Times New Roman" pitchFamily="18" charset="0"/>
              </a:rPr>
              <a:t>و- دور مدير المدرسة في تنظيم المرافق المدرسية:</a:t>
            </a:r>
            <a:endParaRPr kumimoji="0" lang="en-US" sz="2000" b="1" i="0" u="none" strike="noStrike" cap="none" normalizeH="0" baseline="0" dirty="0" smtClean="0">
              <a:ln>
                <a:noFill/>
              </a:ln>
              <a:solidFill>
                <a:srgbClr val="FF00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 يؤدي مدير المدرسة دوراً مهماً في تنظيم مرافق المدرسة التعليمية من خلال التعاون والمتابعة مع المعلمين </a:t>
            </a:r>
            <a:r>
              <a:rPr kumimoji="0" lang="ar-SA" sz="2000" b="1" i="0" u="none" strike="noStrike" cap="none" normalizeH="0" baseline="0" dirty="0" err="1" smtClean="0">
                <a:ln>
                  <a:noFill/>
                </a:ln>
                <a:solidFill>
                  <a:schemeClr val="tx1"/>
                </a:solidFill>
                <a:effectLst/>
                <a:latin typeface="Arabic Typesetting" pitchFamily="66" charset="-78"/>
                <a:ea typeface="Times New Roman" pitchFamily="18" charset="0"/>
              </a:rPr>
              <a:t>المسؤولين</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 عن هذه الأنشطة، فيحصر احتياجهم ويبذل جهده لتأمينها، ومتابعة المحافظة على صيانتها الدورية لضمان سلامة الطلاب.</a:t>
            </a:r>
            <a:endParaRPr kumimoji="0" lang="ar-SA" sz="20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33793" name="Rectangle 1"/>
          <p:cNvSpPr>
            <a:spLocks noChangeArrowheads="1"/>
          </p:cNvSpPr>
          <p:nvPr/>
        </p:nvSpPr>
        <p:spPr bwMode="auto">
          <a:xfrm>
            <a:off x="827584" y="691535"/>
            <a:ext cx="727280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Arabic Typesetting" pitchFamily="66" charset="-78"/>
                <a:ea typeface="Times New Roman" pitchFamily="18" charset="0"/>
              </a:rPr>
              <a:t>ز- دور مدير المدرسة في تنظيم السجلات والملفات:</a:t>
            </a:r>
            <a:endParaRPr kumimoji="0" lang="en-US" sz="2400" b="0" i="0" u="none" strike="noStrike" cap="none" normalizeH="0" baseline="0" dirty="0" smtClean="0">
              <a:ln>
                <a:noFill/>
              </a:ln>
              <a:solidFill>
                <a:srgbClr val="FF0000"/>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abic Typesetting" pitchFamily="66" charset="-78"/>
                <a:ea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chemeClr val="bg1"/>
                </a:solidFill>
                <a:effectLst/>
                <a:latin typeface="Arabic Typesetting" pitchFamily="66" charset="-78"/>
                <a:ea typeface="Times New Roman" pitchFamily="18" charset="0"/>
              </a:rPr>
              <a:t> </a:t>
            </a:r>
            <a:r>
              <a:rPr kumimoji="0" lang="ar-SA" sz="2000" b="1" i="0" u="none" strike="noStrike" cap="none" normalizeH="0" baseline="0" dirty="0" smtClean="0">
                <a:ln>
                  <a:noFill/>
                </a:ln>
                <a:solidFill>
                  <a:schemeClr val="bg1"/>
                </a:solidFill>
                <a:effectLst/>
                <a:latin typeface="Arabic Typesetting" pitchFamily="66" charset="-78"/>
                <a:ea typeface="Times New Roman" pitchFamily="18" charset="0"/>
              </a:rPr>
              <a:t>السجلات: </a:t>
            </a:r>
            <a:r>
              <a:rPr kumimoji="0" lang="ar-SA" sz="2000" b="1" i="0" u="none" strike="noStrike" cap="none" normalizeH="0" baseline="0" dirty="0" smtClean="0">
                <a:ln>
                  <a:noFill/>
                </a:ln>
                <a:solidFill>
                  <a:schemeClr val="tx2"/>
                </a:solidFill>
                <a:effectLst/>
                <a:latin typeface="Arabic Typesetting" pitchFamily="66" charset="-78"/>
                <a:ea typeface="Times New Roman" pitchFamily="18" charset="0"/>
              </a:rPr>
              <a:t>يمكن تعريف السجل بأنه مجموعة الأوراق ذات التصميم الموحد والتي أعدت لغاية محددة وجُمعت في شكل دفتر، وفي كثير من الأحيان تُعطى هذه الأوراق أرقاماً متسلسلة إما لأهميتها أو عدم جواز نزع أوراق منها أو لسهولة التعامل </a:t>
            </a:r>
            <a:r>
              <a:rPr kumimoji="0" lang="ar-SA" sz="2000" b="1" i="0" u="none" strike="noStrike" cap="none" normalizeH="0" baseline="0" dirty="0" err="1" smtClean="0">
                <a:ln>
                  <a:noFill/>
                </a:ln>
                <a:solidFill>
                  <a:schemeClr val="tx2"/>
                </a:solidFill>
                <a:effectLst/>
                <a:latin typeface="Arabic Typesetting" pitchFamily="66" charset="-78"/>
                <a:ea typeface="Times New Roman" pitchFamily="18" charset="0"/>
              </a:rPr>
              <a:t>بها</a:t>
            </a:r>
            <a:r>
              <a:rPr kumimoji="0" lang="ar-SA" sz="2000" b="1" i="0" u="none" strike="noStrike" cap="none" normalizeH="0" baseline="0" dirty="0" smtClean="0">
                <a:ln>
                  <a:noFill/>
                </a:ln>
                <a:solidFill>
                  <a:schemeClr val="tx2"/>
                </a:solidFill>
                <a:effectLst/>
                <a:latin typeface="Arabic Typesetting" pitchFamily="66" charset="-78"/>
                <a:ea typeface="Times New Roman" pitchFamily="18" charset="0"/>
              </a:rPr>
              <a:t>، ولعلّ أهم هذه السجلات في المدرسة ما يخدم النواحي المالية، بالإضافة على عدد من السجلات الخاصة بالنواحي التنظيمية الأخرى مثل سجل الاجتماعات- سجلات الصادر والوارد، سجل الزيارات الإدارية وسجل الزيارات </a:t>
            </a:r>
            <a:r>
              <a:rPr kumimoji="0" lang="ar-SA" sz="2000" b="1" i="0" u="none" strike="noStrike" cap="none" normalizeH="0" baseline="0" dirty="0" err="1" smtClean="0">
                <a:ln>
                  <a:noFill/>
                </a:ln>
                <a:solidFill>
                  <a:schemeClr val="tx2"/>
                </a:solidFill>
                <a:effectLst/>
                <a:latin typeface="Arabic Typesetting" pitchFamily="66" charset="-78"/>
                <a:ea typeface="Times New Roman" pitchFamily="18" charset="0"/>
              </a:rPr>
              <a:t>الإشرافية </a:t>
            </a:r>
            <a:r>
              <a:rPr kumimoji="0" lang="ar-SA" sz="2000" b="1" i="0" u="none" strike="noStrike" cap="none" normalizeH="0" baseline="0" dirty="0" smtClean="0">
                <a:ln>
                  <a:noFill/>
                </a:ln>
                <a:solidFill>
                  <a:schemeClr val="tx2"/>
                </a:solidFill>
                <a:effectLst/>
                <a:latin typeface="Arabic Typesetting" pitchFamily="66" charset="-78"/>
                <a:ea typeface="Times New Roman" pitchFamily="18" charset="0"/>
              </a:rPr>
              <a:t>، سجل العهدة.</a:t>
            </a: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en-US" sz="2000" b="1" i="0" u="none" strike="noStrike" cap="none" normalizeH="0" baseline="0" dirty="0" smtClean="0">
              <a:ln>
                <a:noFill/>
              </a:ln>
              <a:solidFill>
                <a:schemeClr val="tx2"/>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chemeClr val="tx2"/>
                </a:solidFill>
                <a:effectLst/>
                <a:latin typeface="Arabic Typesetting" pitchFamily="66" charset="-78"/>
                <a:ea typeface="Times New Roman" pitchFamily="18" charset="0"/>
              </a:rPr>
              <a:t>الملفات: </a:t>
            </a:r>
            <a:r>
              <a:rPr kumimoji="0" lang="ar-SA" sz="2000" b="1" i="0" u="none" strike="noStrike" cap="none" normalizeH="0" baseline="0" dirty="0" smtClean="0">
                <a:ln>
                  <a:noFill/>
                </a:ln>
                <a:solidFill>
                  <a:schemeClr val="bg1"/>
                </a:solidFill>
                <a:effectLst/>
                <a:latin typeface="Arabic Typesetting" pitchFamily="66" charset="-78"/>
                <a:ea typeface="Times New Roman" pitchFamily="18" charset="0"/>
              </a:rPr>
              <a:t>يمكن تعريف الملف بأنه مجموعة الأوراق التي تتعلق بموضوع معين </a:t>
            </a:r>
            <a:r>
              <a:rPr kumimoji="0" lang="ar-SA" sz="2000" b="1" i="0" u="none" strike="noStrike" cap="none" normalizeH="0" baseline="0" dirty="0" err="1" smtClean="0">
                <a:ln>
                  <a:noFill/>
                </a:ln>
                <a:solidFill>
                  <a:schemeClr val="bg1"/>
                </a:solidFill>
                <a:effectLst/>
                <a:latin typeface="Arabic Typesetting" pitchFamily="66" charset="-78"/>
                <a:ea typeface="Times New Roman" pitchFamily="18" charset="0"/>
              </a:rPr>
              <a:t>واحد.</a:t>
            </a:r>
            <a:r>
              <a:rPr kumimoji="0" lang="ar-SA" sz="2000" b="1" i="0" u="none" strike="noStrike" cap="none" normalizeH="0" baseline="0" dirty="0" smtClean="0">
                <a:ln>
                  <a:noFill/>
                </a:ln>
                <a:solidFill>
                  <a:schemeClr val="bg1"/>
                </a:solidFill>
                <a:effectLst/>
                <a:latin typeface="Arabic Typesetting" pitchFamily="66" charset="-78"/>
                <a:ea typeface="Times New Roman" pitchFamily="18" charset="0"/>
              </a:rPr>
              <a:t> وعادة يتم جمع هذه الأوراق وبناؤها حتى يتكوّن الملف الخاص بذلك الموضوع، ويحقق تنظيم الملفات وتوفيرها فوائد عدة للمهتمين بأمور المدرسة من حيث توفير المعلومات اللازمة لهم بسهولة ويسر، وإعطاء فكرة عن أعمال المدرسة للمتعاقبين عليها من مديرين ومعلمين، لذلك لا بد من مراعاة ترتيب هذه الملفات بشكل يُسهل تناولها، كما يُراعى ضرورة متابعة تحديثها، وصيانتها، وحفظها في أماكن </a:t>
            </a:r>
            <a:r>
              <a:rPr kumimoji="0" lang="ar-SA" sz="2000" b="1" i="0" u="none" strike="noStrike" cap="none" normalizeH="0" baseline="0" dirty="0" err="1" smtClean="0">
                <a:ln>
                  <a:noFill/>
                </a:ln>
                <a:solidFill>
                  <a:schemeClr val="bg1"/>
                </a:solidFill>
                <a:effectLst/>
                <a:latin typeface="Arabic Typesetting" pitchFamily="66" charset="-78"/>
                <a:ea typeface="Times New Roman" pitchFamily="18" charset="0"/>
              </a:rPr>
              <a:t>أمينة.</a:t>
            </a:r>
            <a:r>
              <a:rPr kumimoji="0" lang="ar-SA" sz="2000" b="1" i="0" u="none" strike="noStrike" cap="none" normalizeH="0" baseline="0" dirty="0" smtClean="0">
                <a:ln>
                  <a:noFill/>
                </a:ln>
                <a:solidFill>
                  <a:schemeClr val="bg1"/>
                </a:solidFill>
                <a:effectLst/>
                <a:latin typeface="Arabic Typesetting" pitchFamily="66" charset="-78"/>
                <a:ea typeface="Times New Roman" pitchFamily="18" charset="0"/>
              </a:rPr>
              <a:t> مثل الملفات الخاصة بالمعلمين، وملفات الشؤون المالية وخلافه.</a:t>
            </a:r>
            <a:endParaRPr kumimoji="0" lang="ar-SA" sz="2000" b="1"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32769" name="Rectangle 1"/>
          <p:cNvSpPr>
            <a:spLocks noChangeArrowheads="1"/>
          </p:cNvSpPr>
          <p:nvPr/>
        </p:nvSpPr>
        <p:spPr bwMode="auto">
          <a:xfrm>
            <a:off x="827584" y="908720"/>
            <a:ext cx="734481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Arabic Typesetting" pitchFamily="66" charset="-78"/>
                <a:ea typeface="Times New Roman" pitchFamily="18" charset="0"/>
              </a:rPr>
              <a:t>ح- مدير المدرسة والأنشطة المدرسية:</a:t>
            </a:r>
            <a:endParaRPr kumimoji="0" lang="en-US" sz="2400" b="1" i="0" u="none" strike="noStrike" cap="none" normalizeH="0" baseline="0" dirty="0" smtClean="0">
              <a:ln>
                <a:noFill/>
              </a:ln>
              <a:solidFill>
                <a:srgbClr val="FF0000"/>
              </a:solidFill>
              <a:effectLst/>
              <a:latin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يمكن تعريف الأنشطة المدرسية بأنها تلك البرامج التي تضعها أو تنظمها الإدارة العامة أو إدارة المدرسة بهدف تكامل البرنامج التعليمي وتحقيق أهداف تربوية معينة، ترتبط بتعليم المواد الدراسية، أو باكتساب خبرة، أو مهارة، أو اتجاه علمي، أو عملي، داخل الصفة أو خارجه، أثناء اليوم الدراسي أو بعد انتهاء الدراسة، على أن يؤدي لذلك إلى نمو في خبرة الطالب، وتنمية هواياته، وقدراته، في الاتجاهات التربوية </a:t>
            </a:r>
            <a:r>
              <a:rPr kumimoji="0" lang="ar-SA" sz="2400" b="1" i="0" u="none" strike="noStrike" cap="none" normalizeH="0" baseline="0" dirty="0" err="1" smtClean="0">
                <a:ln>
                  <a:noFill/>
                </a:ln>
                <a:solidFill>
                  <a:schemeClr val="tx1"/>
                </a:solidFill>
                <a:effectLst/>
                <a:latin typeface="Arabic Typesetting" pitchFamily="66" charset="-78"/>
                <a:ea typeface="Times New Roman" pitchFamily="18" charset="0"/>
              </a:rPr>
              <a:t>المرغوبة.</a:t>
            </a: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 </a:t>
            </a:r>
          </a:p>
          <a:p>
            <a:pPr marL="0" marR="0" lvl="0" indent="0" algn="just" defTabSz="914400" eaLnBrk="0" fontAlgn="base" latinLnBrk="0" hangingPunct="0">
              <a:lnSpc>
                <a:spcPct val="100000"/>
              </a:lnSpc>
              <a:spcBef>
                <a:spcPct val="0"/>
              </a:spcBef>
              <a:spcAft>
                <a:spcPct val="0"/>
              </a:spcAft>
              <a:buClrTx/>
              <a:buSzTx/>
              <a:buFontTx/>
              <a:buNone/>
              <a:tabLst/>
            </a:pPr>
            <a:r>
              <a:rPr kumimoji="0" lang="ar-SA" sz="2400" b="1" i="0" u="sng" strike="noStrike" cap="none" normalizeH="0" baseline="0" dirty="0" smtClean="0">
                <a:ln>
                  <a:noFill/>
                </a:ln>
                <a:solidFill>
                  <a:schemeClr val="bg1"/>
                </a:solidFill>
                <a:effectLst/>
                <a:latin typeface="Arabic Typesetting" pitchFamily="66" charset="-78"/>
                <a:ea typeface="Times New Roman" pitchFamily="18" charset="0"/>
              </a:rPr>
              <a:t>هذا ويتجلى دور مدير المدرسة في الأنشطة التالية:</a:t>
            </a:r>
            <a:endParaRPr kumimoji="0" lang="en-US" sz="2400" b="1" i="0" u="sng" strike="noStrike" cap="none" normalizeH="0" baseline="0" dirty="0" smtClean="0">
              <a:ln>
                <a:noFill/>
              </a:ln>
              <a:solidFill>
                <a:schemeClr val="bg1"/>
              </a:solidFill>
              <a:effectLst/>
              <a:latin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وضع المخطط  العام للجان النشاط في مدرسته بالتعاون مع المعلمين.</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إدارة جلسات مجلس المعلمين بشكل تسوده مبادئ الديمقراطية العلمية.</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التنسيق بين أعمال لجان النشاط المختلفة.</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متابعة أعمال اللجان وتقديم المشورة لها.</a:t>
            </a:r>
          </a:p>
          <a:p>
            <a:pPr marL="0" marR="0" lvl="0" indent="0" algn="just" defTabSz="914400"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تقديم التسهيلات المالية والإدارية التي تساعد على نجاح عمل اللجان</a:t>
            </a:r>
            <a:r>
              <a:rPr kumimoji="0" lang="en-US" sz="800" b="1" i="0" u="none" strike="noStrike" cap="none" normalizeH="0" baseline="0" dirty="0" smtClean="0">
                <a:ln>
                  <a:noFill/>
                </a:ln>
                <a:solidFill>
                  <a:schemeClr val="tx1"/>
                </a:solidFill>
                <a:effectLst/>
                <a:latin typeface="Arial" pitchFamily="34" charset="0"/>
                <a:cs typeface="Arial" pitchFamily="34" charset="0"/>
              </a:rPr>
              <a:t>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31746" name="Rectangle 2"/>
          <p:cNvSpPr>
            <a:spLocks noChangeArrowheads="1"/>
          </p:cNvSpPr>
          <p:nvPr/>
        </p:nvSpPr>
        <p:spPr bwMode="auto">
          <a:xfrm>
            <a:off x="755576" y="733346"/>
            <a:ext cx="74888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Arabic Typesetting" pitchFamily="66" charset="-78"/>
                <a:ea typeface="Times New Roman" pitchFamily="18" charset="0"/>
              </a:rPr>
              <a:t>ثالثاً: التوجيه </a:t>
            </a:r>
            <a:endParaRPr kumimoji="0" lang="en-US" sz="2400" b="1" i="0" u="none" strike="noStrike" cap="none" normalizeH="0" baseline="0" dirty="0" smtClean="0">
              <a:ln>
                <a:noFill/>
              </a:ln>
              <a:solidFill>
                <a:srgbClr val="FF00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 يعرف التوجيه على </a:t>
            </a:r>
            <a:r>
              <a:rPr kumimoji="0" lang="ar-SA" sz="2400" b="1" i="0" u="none" strike="noStrike" cap="none" normalizeH="0" baseline="0" dirty="0" err="1" smtClean="0">
                <a:ln>
                  <a:noFill/>
                </a:ln>
                <a:solidFill>
                  <a:schemeClr val="tx1"/>
                </a:solidFill>
                <a:effectLst/>
                <a:latin typeface="Arabic Typesetting" pitchFamily="66" charset="-78"/>
                <a:ea typeface="Times New Roman" pitchFamily="18" charset="0"/>
              </a:rPr>
              <a:t>أنه </a:t>
            </a: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 إصدار التعليمات للمرؤوسين لإخبارهم بالأعمال التي يجب القيام </a:t>
            </a:r>
            <a:r>
              <a:rPr kumimoji="0" lang="ar-SA" sz="2400" b="1" i="0" u="none" strike="noStrike" cap="none" normalizeH="0" baseline="0" dirty="0" err="1" smtClean="0">
                <a:ln>
                  <a:noFill/>
                </a:ln>
                <a:solidFill>
                  <a:schemeClr val="tx1"/>
                </a:solidFill>
                <a:effectLst/>
                <a:latin typeface="Arabic Typesetting" pitchFamily="66" charset="-78"/>
                <a:ea typeface="Times New Roman" pitchFamily="18" charset="0"/>
              </a:rPr>
              <a:t>بها</a:t>
            </a: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 وموعد </a:t>
            </a:r>
            <a:r>
              <a:rPr kumimoji="0" lang="ar-SA" sz="2400" b="1" i="0" u="none" strike="noStrike" cap="none" normalizeH="0" baseline="0" dirty="0" err="1" smtClean="0">
                <a:ln>
                  <a:noFill/>
                </a:ln>
                <a:solidFill>
                  <a:schemeClr val="tx1"/>
                </a:solidFill>
                <a:effectLst/>
                <a:latin typeface="Arabic Typesetting" pitchFamily="66" charset="-78"/>
                <a:ea typeface="Times New Roman" pitchFamily="18" charset="0"/>
              </a:rPr>
              <a:t>أدائها.</a:t>
            </a: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 والتوجيه عنصر مهم من عناصر الإدارة، حيث تعتبر حلقة الاتصال بين الخطة الموضوعة لتحقيق الهدف من جهة والتنفيذ من جهة أخرى" </a:t>
            </a:r>
            <a:r>
              <a:rPr kumimoji="0" lang="ar-SA" sz="2400" b="1" i="0" u="none" strike="noStrike" cap="none" normalizeH="0" baseline="0" dirty="0" smtClean="0">
                <a:ln>
                  <a:noFill/>
                </a:ln>
                <a:solidFill>
                  <a:schemeClr val="bg1"/>
                </a:solidFill>
                <a:effectLst/>
                <a:latin typeface="Arabic Typesetting" pitchFamily="66" charset="-78"/>
                <a:ea typeface="Times New Roman" pitchFamily="18" charset="0"/>
              </a:rPr>
              <a:t>التوجيه يتضمن:</a:t>
            </a:r>
            <a:endParaRPr kumimoji="0" lang="en-US" sz="2400" b="1" i="0" u="none" strike="noStrike" cap="none" normalizeH="0" baseline="0" dirty="0" smtClean="0">
              <a:ln>
                <a:noFill/>
              </a:ln>
              <a:solidFill>
                <a:schemeClr val="bg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FF00"/>
                </a:solidFill>
                <a:effectLst/>
                <a:latin typeface="Arabic Typesetting" pitchFamily="66" charset="-78"/>
                <a:ea typeface="Times New Roman" pitchFamily="18" charset="0"/>
              </a:rPr>
              <a:t>1- الاتصال بالمرؤوسين وإرشادهم إلى كيفية إتمام الأعمال من خلال إصدار التعليمات والتوضيح مع ضرب </a:t>
            </a:r>
            <a:r>
              <a:rPr kumimoji="0" lang="ar-SA" sz="2400" b="1" i="0" u="none" strike="noStrike" cap="none" normalizeH="0" baseline="0" dirty="0" err="1" smtClean="0">
                <a:ln>
                  <a:noFill/>
                </a:ln>
                <a:solidFill>
                  <a:srgbClr val="FFFF00"/>
                </a:solidFill>
                <a:effectLst/>
                <a:latin typeface="Arabic Typesetting" pitchFamily="66" charset="-78"/>
                <a:ea typeface="Times New Roman" pitchFamily="18" charset="0"/>
              </a:rPr>
              <a:t>الأمثلة.</a:t>
            </a:r>
            <a:r>
              <a:rPr kumimoji="0" lang="ar-SA" sz="2400" b="1" i="0" u="none" strike="noStrike" cap="none" normalizeH="0" baseline="0" dirty="0" smtClean="0">
                <a:ln>
                  <a:noFill/>
                </a:ln>
                <a:solidFill>
                  <a:srgbClr val="FFFF00"/>
                </a:solidFill>
                <a:effectLst/>
                <a:latin typeface="Arabic Typesetting" pitchFamily="66" charset="-78"/>
                <a:ea typeface="Times New Roman" pitchFamily="18" charset="0"/>
              </a:rPr>
              <a:t> وقد يتم الاتصال بطريقة مكتوبة أو شفوية، وقد </a:t>
            </a:r>
            <a:r>
              <a:rPr kumimoji="0" lang="ar-SA" sz="2400" b="1" i="0" u="none" strike="noStrike" cap="none" normalizeH="0" baseline="0" dirty="0" err="1" smtClean="0">
                <a:ln>
                  <a:noFill/>
                </a:ln>
                <a:solidFill>
                  <a:srgbClr val="FFFF00"/>
                </a:solidFill>
                <a:effectLst/>
                <a:latin typeface="Arabic Typesetting" pitchFamily="66" charset="-78"/>
                <a:ea typeface="Times New Roman" pitchFamily="18" charset="0"/>
              </a:rPr>
              <a:t>يشتمل</a:t>
            </a:r>
            <a:r>
              <a:rPr kumimoji="0" lang="ar-SA" sz="2400" b="1" i="0" u="none" strike="noStrike" cap="none" normalizeH="0" baseline="0" dirty="0" smtClean="0">
                <a:ln>
                  <a:noFill/>
                </a:ln>
                <a:solidFill>
                  <a:srgbClr val="FFFF00"/>
                </a:solidFill>
                <a:effectLst/>
                <a:latin typeface="Arabic Typesetting" pitchFamily="66" charset="-78"/>
                <a:ea typeface="Times New Roman" pitchFamily="18" charset="0"/>
              </a:rPr>
              <a:t> الاتصال على أوامر عامة لا تحتوي تفصيلاً لكل الأعمال المطلوب إنجازها وإنما يُترك للمرؤوس فرصة التكيف من أجل إنجاز العمل، وقد تكون الأوامر محددة وتشتمل على كافة التفاصيل المطلوبة وهو الأفضل.</a:t>
            </a:r>
            <a:endParaRPr kumimoji="0" lang="en-US" sz="2400" b="1" i="0" u="none" strike="noStrike" cap="none" normalizeH="0" baseline="0" dirty="0" smtClean="0">
              <a:ln>
                <a:noFill/>
              </a:ln>
              <a:solidFill>
                <a:srgbClr val="FFFF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FF00"/>
                </a:solidFill>
                <a:effectLst/>
                <a:latin typeface="Arabic Typesetting" pitchFamily="66" charset="-78"/>
                <a:ea typeface="Times New Roman" pitchFamily="18" charset="0"/>
              </a:rPr>
              <a:t>2- رفع الحالة المعنوية للمرؤوسين والالتزام بمفاهيم القيادة بقصد الحصول على تعاونهم الاختياري في تنفيذ الأعمال.</a:t>
            </a:r>
            <a:endParaRPr kumimoji="0" lang="en-US" sz="2400" b="1" i="0" u="none" strike="noStrike" cap="none" normalizeH="0" baseline="0" dirty="0" smtClean="0">
              <a:ln>
                <a:noFill/>
              </a:ln>
              <a:solidFill>
                <a:srgbClr val="FFFF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FF00"/>
                </a:solidFill>
                <a:effectLst/>
                <a:latin typeface="Arabic Typesetting" pitchFamily="66" charset="-78"/>
                <a:ea typeface="Times New Roman" pitchFamily="18" charset="0"/>
              </a:rPr>
              <a:t>3- توظيف الأساليب العلمية لتعزيز وتشجيع المتميزين أداءً وسلوكاً.</a:t>
            </a:r>
            <a:endParaRPr kumimoji="0" lang="ar-SA" sz="2400" b="1" i="0" u="none" strike="noStrike" cap="none" normalizeH="0" baseline="0" dirty="0" smtClean="0">
              <a:ln>
                <a:noFill/>
              </a:ln>
              <a:solidFill>
                <a:srgbClr val="FFFF00"/>
              </a:solidFill>
              <a:effectLst/>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30721" name="Rectangle 1"/>
          <p:cNvSpPr>
            <a:spLocks noChangeArrowheads="1"/>
          </p:cNvSpPr>
          <p:nvPr/>
        </p:nvSpPr>
        <p:spPr bwMode="auto">
          <a:xfrm>
            <a:off x="827584" y="645949"/>
            <a:ext cx="734481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200" b="1" i="0" u="none" strike="noStrike" cap="none" normalizeH="0" baseline="0" dirty="0" smtClean="0">
                <a:ln>
                  <a:noFill/>
                </a:ln>
                <a:solidFill>
                  <a:srgbClr val="FF0000"/>
                </a:solidFill>
                <a:effectLst/>
                <a:latin typeface="Arabic Typesetting" pitchFamily="66" charset="-78"/>
                <a:ea typeface="Times New Roman" pitchFamily="18" charset="0"/>
              </a:rPr>
              <a:t>رابعا التقويم:</a:t>
            </a:r>
            <a:endParaRPr kumimoji="0" lang="en-US" sz="2200" b="1" i="0" u="none" strike="noStrike" cap="none" normalizeH="0" baseline="0" dirty="0" smtClean="0">
              <a:ln>
                <a:noFill/>
              </a:ln>
              <a:solidFill>
                <a:srgbClr val="FF00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1" i="0" u="none" strike="noStrike" cap="none" normalizeH="0" baseline="0" dirty="0" smtClean="0">
                <a:ln>
                  <a:noFill/>
                </a:ln>
                <a:solidFill>
                  <a:schemeClr val="tx1"/>
                </a:solidFill>
                <a:effectLst/>
                <a:latin typeface="Arabic Typesetting" pitchFamily="66" charset="-78"/>
                <a:ea typeface="Times New Roman" pitchFamily="18" charset="0"/>
              </a:rPr>
              <a:t> </a:t>
            </a:r>
            <a:r>
              <a:rPr kumimoji="0" lang="ar-SA" sz="2200" b="1" i="0" u="none" strike="noStrike" cap="none" normalizeH="0" baseline="0" dirty="0" smtClean="0">
                <a:ln>
                  <a:noFill/>
                </a:ln>
                <a:solidFill>
                  <a:schemeClr val="bg1"/>
                </a:solidFill>
                <a:effectLst/>
                <a:latin typeface="Arabic Typesetting" pitchFamily="66" charset="-78"/>
                <a:ea typeface="Times New Roman" pitchFamily="18" charset="0"/>
              </a:rPr>
              <a:t>يقصد بالتقويم: التأكد من أن التنفيذ يتم وفقاً للخطة الموضوعة لتحقيق الأهداف التي سبق تحديدها، والتعرف على جوانب الضعف لعلاجها </a:t>
            </a:r>
            <a:r>
              <a:rPr kumimoji="0" lang="ar-SA" sz="2200" b="1" i="0" u="none" strike="noStrike" cap="none" normalizeH="0" baseline="0" dirty="0" err="1" smtClean="0">
                <a:ln>
                  <a:noFill/>
                </a:ln>
                <a:solidFill>
                  <a:schemeClr val="bg1"/>
                </a:solidFill>
                <a:effectLst/>
                <a:latin typeface="Arabic Typesetting" pitchFamily="66" charset="-78"/>
                <a:ea typeface="Times New Roman" pitchFamily="18" charset="0"/>
              </a:rPr>
              <a:t>وتقويمها.</a:t>
            </a:r>
            <a:r>
              <a:rPr kumimoji="0" lang="ar-SA" sz="2200" b="1" i="0" u="none" strike="noStrike" cap="none" normalizeH="0" baseline="0" dirty="0" smtClean="0">
                <a:ln>
                  <a:noFill/>
                </a:ln>
                <a:solidFill>
                  <a:schemeClr val="bg1"/>
                </a:solidFill>
                <a:effectLst/>
                <a:latin typeface="Arabic Typesetting" pitchFamily="66" charset="-78"/>
                <a:ea typeface="Times New Roman" pitchFamily="18" charset="0"/>
              </a:rPr>
              <a:t> ونظام التقويم الأمثل هو الذي يتدارك وقوع الخطأ ويقضي على </a:t>
            </a:r>
            <a:r>
              <a:rPr kumimoji="0" lang="ar-SA" sz="2200" b="1" i="0" u="none" strike="noStrike" cap="none" normalizeH="0" baseline="0" dirty="0" err="1" smtClean="0">
                <a:ln>
                  <a:noFill/>
                </a:ln>
                <a:solidFill>
                  <a:schemeClr val="bg1"/>
                </a:solidFill>
                <a:effectLst/>
                <a:latin typeface="Arabic Typesetting" pitchFamily="66" charset="-78"/>
                <a:ea typeface="Times New Roman" pitchFamily="18" charset="0"/>
              </a:rPr>
              <a:t>أسبابه.</a:t>
            </a:r>
            <a:r>
              <a:rPr kumimoji="0" lang="ar-SA" sz="2200" b="1" i="0" u="none" strike="noStrike" cap="none" normalizeH="0" baseline="0" dirty="0" smtClean="0">
                <a:ln>
                  <a:noFill/>
                </a:ln>
                <a:solidFill>
                  <a:schemeClr val="bg1"/>
                </a:solidFill>
                <a:effectLst/>
                <a:latin typeface="Arabic Typesetting" pitchFamily="66" charset="-78"/>
                <a:ea typeface="Times New Roman" pitchFamily="18" charset="0"/>
              </a:rPr>
              <a:t> والتقويم قد يكون داخلياً نابعاً من التنظيم الإداري الداخلي أو قد يكون خارجياً ينبع من النظام والقانون العام للدولة، ويمكن القول أن التقويم أصبح من العمليات الإدارية الضرورية بسبب تضخم حجم التنظيمات وتعدّد نشاطاتها، وعدد الأفراد العاملين </a:t>
            </a:r>
            <a:r>
              <a:rPr kumimoji="0" lang="ar-SA" sz="2200" b="1" i="0" u="none" strike="noStrike" cap="none" normalizeH="0" baseline="0" dirty="0" err="1" smtClean="0">
                <a:ln>
                  <a:noFill/>
                </a:ln>
                <a:solidFill>
                  <a:schemeClr val="bg1"/>
                </a:solidFill>
                <a:effectLst/>
                <a:latin typeface="Arabic Typesetting" pitchFamily="66" charset="-78"/>
                <a:ea typeface="Times New Roman" pitchFamily="18" charset="0"/>
              </a:rPr>
              <a:t>بها.</a:t>
            </a:r>
            <a:r>
              <a:rPr kumimoji="0" lang="ar-SA" sz="2200" b="1" i="0" u="none" strike="noStrike" cap="none" normalizeH="0" baseline="0" dirty="0" smtClean="0">
                <a:ln>
                  <a:noFill/>
                </a:ln>
                <a:solidFill>
                  <a:schemeClr val="bg1"/>
                </a:solidFill>
                <a:effectLst/>
                <a:latin typeface="Arabic Typesetting" pitchFamily="66" charset="-78"/>
                <a:ea typeface="Times New Roman" pitchFamily="18" charset="0"/>
              </a:rPr>
              <a:t> كما أن شعور العاملين بوجود رقابة فعّالة ومستمرة من شأنه أن يؤدي الى الالتزام بالأنظمة الداخلية والقوانين، هذا </a:t>
            </a:r>
            <a:r>
              <a:rPr kumimoji="0" lang="ar-SA" sz="2200" b="1" i="0" u="none" strike="noStrike" cap="none" normalizeH="0" baseline="0" dirty="0" err="1" smtClean="0">
                <a:ln>
                  <a:noFill/>
                </a:ln>
                <a:solidFill>
                  <a:schemeClr val="bg1"/>
                </a:solidFill>
                <a:effectLst/>
                <a:latin typeface="Arabic Typesetting" pitchFamily="66" charset="-78"/>
                <a:ea typeface="Times New Roman" pitchFamily="18" charset="0"/>
              </a:rPr>
              <a:t>ويشتمل</a:t>
            </a:r>
            <a:r>
              <a:rPr kumimoji="0" lang="ar-SA" sz="2200" b="1" i="0" u="none" strike="noStrike" cap="none" normalizeH="0" baseline="0" dirty="0" smtClean="0">
                <a:ln>
                  <a:noFill/>
                </a:ln>
                <a:solidFill>
                  <a:schemeClr val="bg1"/>
                </a:solidFill>
                <a:effectLst/>
                <a:latin typeface="Arabic Typesetting" pitchFamily="66" charset="-78"/>
                <a:ea typeface="Times New Roman" pitchFamily="18" charset="0"/>
              </a:rPr>
              <a:t> التقويم على العناصر التالية:</a:t>
            </a:r>
            <a:endParaRPr kumimoji="0" lang="en-US" sz="2200" b="1" i="0" u="none" strike="noStrike" cap="none" normalizeH="0" baseline="0" dirty="0" smtClean="0">
              <a:ln>
                <a:noFill/>
              </a:ln>
              <a:solidFill>
                <a:schemeClr val="bg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1" i="0" u="none" strike="noStrike" cap="none" normalizeH="0" baseline="0" dirty="0" smtClean="0">
                <a:ln>
                  <a:noFill/>
                </a:ln>
                <a:solidFill>
                  <a:schemeClr val="tx1"/>
                </a:solidFill>
                <a:effectLst/>
                <a:latin typeface="Arabic Typesetting" pitchFamily="66" charset="-78"/>
                <a:ea typeface="Times New Roman" pitchFamily="18" charset="0"/>
              </a:rPr>
              <a:t>1- تحديد المقاييس والمعايير والضوابط التي يمكن بواسطتها معرفة ما إذا كانت الأعمال التي ينجزها العاملون مطابقة للأهداف التي سبق تحديدها.</a:t>
            </a:r>
            <a:endParaRPr kumimoji="0" lang="en-US" sz="22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1" i="0" u="none" strike="noStrike" cap="none" normalizeH="0" baseline="0" dirty="0" smtClean="0">
                <a:ln>
                  <a:noFill/>
                </a:ln>
                <a:solidFill>
                  <a:schemeClr val="tx1"/>
                </a:solidFill>
                <a:effectLst/>
                <a:latin typeface="Arabic Typesetting" pitchFamily="66" charset="-78"/>
                <a:ea typeface="Times New Roman" pitchFamily="18" charset="0"/>
              </a:rPr>
              <a:t>2- مقارنة </a:t>
            </a:r>
            <a:r>
              <a:rPr kumimoji="0" lang="ar-SA" sz="2200" b="1" i="0" u="none" strike="noStrike" cap="none" normalizeH="0" baseline="0" dirty="0" err="1" smtClean="0">
                <a:ln>
                  <a:noFill/>
                </a:ln>
                <a:solidFill>
                  <a:schemeClr val="tx1"/>
                </a:solidFill>
                <a:effectLst/>
                <a:latin typeface="Arabic Typesetting" pitchFamily="66" charset="-78"/>
                <a:ea typeface="Times New Roman" pitchFamily="18" charset="0"/>
              </a:rPr>
              <a:t>الأداء </a:t>
            </a:r>
            <a:r>
              <a:rPr kumimoji="0" lang="ar-SA" sz="2200" b="1" i="0" u="none" strike="noStrike" cap="none" normalizeH="0" baseline="0" dirty="0" smtClean="0">
                <a:ln>
                  <a:noFill/>
                </a:ln>
                <a:solidFill>
                  <a:schemeClr val="tx1"/>
                </a:solidFill>
                <a:effectLst/>
                <a:latin typeface="Arabic Typesetting" pitchFamily="66" charset="-78"/>
                <a:ea typeface="Times New Roman" pitchFamily="18" charset="0"/>
              </a:rPr>
              <a:t>(النتائج) بواسطة المعايير لمعرفة انحراف التنفيذ عما تم التخطيط له.</a:t>
            </a:r>
            <a:endParaRPr kumimoji="0" lang="en-US" sz="22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1" i="0" u="none" strike="noStrike" cap="none" normalizeH="0" baseline="0" dirty="0" smtClean="0">
                <a:ln>
                  <a:noFill/>
                </a:ln>
                <a:solidFill>
                  <a:schemeClr val="tx1"/>
                </a:solidFill>
                <a:effectLst/>
                <a:latin typeface="Arabic Typesetting" pitchFamily="66" charset="-78"/>
                <a:ea typeface="Times New Roman" pitchFamily="18" charset="0"/>
              </a:rPr>
              <a:t>3- دراسة أسباب انحراف أو تأخر تنفيذ الخطط والعمل على حل المشاكل وتصحيح الأخطاء بقصد تحقيق الأهداف الموضوعة أو إعادة تحديد أهداف جديدة.</a:t>
            </a:r>
            <a:endParaRPr kumimoji="0" lang="ar-SA" sz="22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29697" name="Rectangle 1"/>
          <p:cNvSpPr>
            <a:spLocks noChangeArrowheads="1"/>
          </p:cNvSpPr>
          <p:nvPr/>
        </p:nvSpPr>
        <p:spPr bwMode="auto">
          <a:xfrm>
            <a:off x="899592" y="899428"/>
            <a:ext cx="727280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SA" altLang="zh-CN" sz="2400" b="1" u="sng" dirty="0" smtClean="0">
                <a:solidFill>
                  <a:srgbClr val="FF0000"/>
                </a:solidFill>
                <a:latin typeface="Arial" pitchFamily="34" charset="0"/>
                <a:ea typeface="SimSun" pitchFamily="2" charset="-122"/>
              </a:rPr>
              <a:t>خامساً</a:t>
            </a:r>
            <a:r>
              <a:rPr kumimoji="0" lang="ar-SY" altLang="zh-CN" sz="2400" b="1" i="0" u="sng" strike="noStrike" cap="none" normalizeH="0" baseline="0" dirty="0" smtClean="0">
                <a:ln>
                  <a:noFill/>
                </a:ln>
                <a:solidFill>
                  <a:srgbClr val="FF0000"/>
                </a:solidFill>
                <a:effectLst/>
                <a:latin typeface="Arial" pitchFamily="34" charset="0"/>
                <a:ea typeface="SimSun" pitchFamily="2" charset="-122"/>
              </a:rPr>
              <a:t>: الاتصال </a:t>
            </a:r>
            <a:endParaRPr kumimoji="0" lang="ar-SA" altLang="zh-CN" sz="2400" b="1" i="0" u="sng" strike="noStrike" cap="none" normalizeH="0" baseline="0" dirty="0" smtClean="0">
              <a:ln>
                <a:noFill/>
              </a:ln>
              <a:solidFill>
                <a:srgbClr val="FF0000"/>
              </a:solidFill>
              <a:effectLst/>
              <a:latin typeface="Arial" pitchFamily="34" charset="0"/>
              <a:ea typeface="SimSun" pitchFamily="2" charset="-122"/>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altLang="zh-CN" sz="2400" b="1" i="0" u="none" strike="noStrike" cap="none" normalizeH="0" baseline="0" dirty="0" smtClean="0">
              <a:ln>
                <a:noFill/>
              </a:ln>
              <a:solidFill>
                <a:srgbClr val="FF0000"/>
              </a:solidFill>
              <a:effectLst/>
              <a:latin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altLang="zh-CN" sz="2400" b="1" i="0" u="sng" strike="noStrike" cap="none" normalizeH="0" baseline="0" dirty="0" smtClean="0">
                <a:ln>
                  <a:noFill/>
                </a:ln>
                <a:solidFill>
                  <a:schemeClr val="tx2"/>
                </a:solidFill>
                <a:effectLst/>
                <a:latin typeface="Arial" pitchFamily="34" charset="0"/>
                <a:ea typeface="SimSun" pitchFamily="2" charset="-122"/>
              </a:rPr>
              <a:t>1</a:t>
            </a:r>
            <a:r>
              <a:rPr kumimoji="0" lang="ar-SY" altLang="zh-CN" sz="2400" b="1" i="0" u="sng" strike="noStrike" cap="none" normalizeH="0" baseline="0" dirty="0" smtClean="0">
                <a:ln>
                  <a:noFill/>
                </a:ln>
                <a:solidFill>
                  <a:schemeClr val="tx2"/>
                </a:solidFill>
                <a:effectLst/>
                <a:latin typeface="Times New Roman" pitchFamily="18" charset="0"/>
                <a:ea typeface="SimSun" pitchFamily="2" charset="-122"/>
              </a:rPr>
              <a:t>-1:</a:t>
            </a:r>
            <a:r>
              <a:rPr kumimoji="0" lang="ar-SY" altLang="zh-CN" sz="2400" b="1" i="0" u="sng" strike="noStrike" cap="none" normalizeH="0" baseline="0" dirty="0" smtClean="0">
                <a:ln>
                  <a:noFill/>
                </a:ln>
                <a:solidFill>
                  <a:schemeClr val="tx2"/>
                </a:solidFill>
                <a:effectLst/>
                <a:latin typeface="Arial" pitchFamily="34" charset="0"/>
                <a:ea typeface="SimSun" pitchFamily="2" charset="-122"/>
              </a:rPr>
              <a:t> تعريف الاتصال  </a:t>
            </a:r>
            <a:endParaRPr kumimoji="0" lang="ar-SA" altLang="zh-CN" sz="2400" b="1" i="0" u="sng" strike="noStrike" cap="none" normalizeH="0" baseline="0" dirty="0" smtClean="0">
              <a:ln>
                <a:noFill/>
              </a:ln>
              <a:solidFill>
                <a:schemeClr val="tx2"/>
              </a:solidFill>
              <a:effectLst/>
              <a:latin typeface="Arial" pitchFamily="34" charset="0"/>
              <a:ea typeface="SimSun" pitchFamily="2" charset="-122"/>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altLang="zh-CN" sz="2400" b="1" i="0" u="none" strike="noStrike" cap="none" normalizeH="0" baseline="0" dirty="0" smtClean="0">
              <a:ln>
                <a:noFill/>
              </a:ln>
              <a:solidFill>
                <a:schemeClr val="tx2"/>
              </a:solidFill>
              <a:effectLst/>
              <a:latin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altLang="zh-CN" sz="2400" b="1" i="0" u="none" strike="noStrike" cap="none" normalizeH="0" baseline="0" dirty="0" smtClean="0">
                <a:ln>
                  <a:noFill/>
                </a:ln>
                <a:solidFill>
                  <a:schemeClr val="tx1"/>
                </a:solidFill>
                <a:effectLst/>
                <a:latin typeface="Arial" pitchFamily="34" charset="0"/>
                <a:ea typeface="SimSun" pitchFamily="2" charset="-122"/>
              </a:rPr>
              <a:t>استخدمت كلمة اتصال في مضامين مختلفة وتعدّدت مدلولاته، فكلمة اتصال في أقدم معانيها، تعني نقل الأفكار والمعلومات والاتجاهات من فرد لآخر ولكن بعد ذلك أصبحت كلمة اتصال تعني أيضاً أي خطوط للمواصلات أو قنوات تقوم بربط مكان بآخر أو تقوم بنقل سلع وأفراد.</a:t>
            </a:r>
            <a:endParaRPr kumimoji="0" lang="en-US" altLang="zh-CN" sz="2400" b="1" i="0" u="none" strike="noStrike" cap="none" normalizeH="0" baseline="0" dirty="0" smtClean="0">
              <a:ln>
                <a:noFill/>
              </a:ln>
              <a:solidFill>
                <a:schemeClr val="tx1"/>
              </a:solidFill>
              <a:effectLst/>
              <a:latin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altLang="zh-CN" sz="2400" b="1" i="0" u="sng" strike="noStrike" cap="none" normalizeH="0" baseline="0" dirty="0" smtClean="0">
                <a:ln>
                  <a:noFill/>
                </a:ln>
                <a:solidFill>
                  <a:schemeClr val="bg1"/>
                </a:solidFill>
                <a:effectLst/>
                <a:latin typeface="Arial" pitchFamily="34" charset="0"/>
                <a:ea typeface="SimSun" pitchFamily="2" charset="-122"/>
              </a:rPr>
              <a:t>ويمكن تعريف الاتصال الإداري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rPr>
              <a:t>بأنه تبادل المعلومات والأفكار والاتجاهات بين أفراد المنظمة في إطار نفسي واجتماعي وثقافي معين مما يساعد على تحقيق التفاعل بينهم من أجل تحقيق الأهداف المنشودة.</a:t>
            </a:r>
            <a:endParaRPr kumimoji="0" lang="ar-SY" altLang="zh-CN" sz="24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171400"/>
            <a:ext cx="9144000" cy="7029400"/>
          </a:xfrm>
          <a:prstGeom prst="rect">
            <a:avLst/>
          </a:prstGeom>
        </p:spPr>
      </p:pic>
      <p:sp>
        <p:nvSpPr>
          <p:cNvPr id="7169" name="Rectangle 1"/>
          <p:cNvSpPr>
            <a:spLocks noChangeArrowheads="1"/>
          </p:cNvSpPr>
          <p:nvPr/>
        </p:nvSpPr>
        <p:spPr bwMode="auto">
          <a:xfrm>
            <a:off x="1043608" y="764704"/>
            <a:ext cx="712777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   نتيجة للبحوث والدراسات المتواصلة في العملية الإدارية وتحديد وظائفها، فقد أسفر النتائج عن تحديد وظائف متسلسلة للعملية الإدارية وهي: التخطيط، والتنظيم، والتوجيه، والرقابة والتقويم والاتصال </a:t>
            </a:r>
            <a:r>
              <a:rPr kumimoji="0" lang="ar-SA" sz="2400" b="1" i="0" u="none" strike="noStrike" cap="none" normalizeH="0" baseline="0" dirty="0" err="1" smtClean="0">
                <a:ln>
                  <a:noFill/>
                </a:ln>
                <a:solidFill>
                  <a:schemeClr val="tx1"/>
                </a:solidFill>
                <a:effectLst/>
                <a:latin typeface="Arabic Typesetting" pitchFamily="66" charset="-78"/>
                <a:ea typeface="Times New Roman" pitchFamily="18" charset="0"/>
              </a:rPr>
              <a:t>والقيادة.</a:t>
            </a: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 وفيما يلي سرح مفصل لكل </a:t>
            </a:r>
            <a:r>
              <a:rPr kumimoji="0" lang="ar-SA" sz="2400" b="1" i="0" u="none" strike="noStrike" cap="none" normalizeH="0" baseline="0" dirty="0" err="1" smtClean="0">
                <a:ln>
                  <a:noFill/>
                </a:ln>
                <a:solidFill>
                  <a:schemeClr val="tx1"/>
                </a:solidFill>
                <a:effectLst/>
                <a:latin typeface="Arabic Typesetting" pitchFamily="66" charset="-78"/>
                <a:ea typeface="Times New Roman" pitchFamily="18" charset="0"/>
              </a:rPr>
              <a:t>منها:</a:t>
            </a:r>
            <a:endParaRPr kumimoji="0" lang="ar-SA" sz="2400" b="1" i="0" u="none" strike="noStrike" cap="none" normalizeH="0" baseline="0" dirty="0" smtClean="0">
              <a:ln>
                <a:noFill/>
              </a:ln>
              <a:solidFill>
                <a:schemeClr val="tx1"/>
              </a:solidFill>
              <a:effectLst/>
              <a:latin typeface="Arial" pitchFamily="34" charset="0"/>
            </a:endParaRPr>
          </a:p>
        </p:txBody>
      </p:sp>
      <p:sp>
        <p:nvSpPr>
          <p:cNvPr id="7170" name="Rectangle 2"/>
          <p:cNvSpPr>
            <a:spLocks noChangeArrowheads="1"/>
          </p:cNvSpPr>
          <p:nvPr/>
        </p:nvSpPr>
        <p:spPr bwMode="auto">
          <a:xfrm>
            <a:off x="899592" y="2647945"/>
            <a:ext cx="727179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Arabic Typesetting" pitchFamily="66" charset="-78"/>
                <a:ea typeface="Times New Roman" pitchFamily="18" charset="0"/>
              </a:rPr>
              <a:t>أولاً: التخطيط:</a:t>
            </a:r>
            <a:endParaRPr kumimoji="0" lang="en-US" sz="2400" b="1" i="0" u="none" strike="noStrike" cap="none" normalizeH="0" baseline="0" dirty="0" smtClean="0">
              <a:ln>
                <a:noFill/>
              </a:ln>
              <a:solidFill>
                <a:srgbClr val="FF0000"/>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Arabic Typesetting" pitchFamily="66" charset="-78"/>
                <a:ea typeface="Times New Roman" pitchFamily="18" charset="0"/>
              </a:rPr>
              <a:t>1- </a:t>
            </a:r>
            <a:r>
              <a:rPr kumimoji="0" lang="ar-SA" sz="2400" b="1" i="0" u="sng" strike="noStrike" cap="none" normalizeH="0" baseline="0" dirty="0" smtClean="0">
                <a:ln>
                  <a:noFill/>
                </a:ln>
                <a:solidFill>
                  <a:srgbClr val="FF0000"/>
                </a:solidFill>
                <a:effectLst/>
                <a:latin typeface="Arabic Typesetting" pitchFamily="66" charset="-78"/>
                <a:ea typeface="Times New Roman" pitchFamily="18" charset="0"/>
              </a:rPr>
              <a:t>تعريف التخطيط </a:t>
            </a:r>
            <a:r>
              <a:rPr kumimoji="0" lang="ar-SA" sz="2400" b="1" i="0" u="sng" strike="noStrike" cap="none" normalizeH="0" baseline="0" dirty="0" err="1" smtClean="0">
                <a:ln>
                  <a:noFill/>
                </a:ln>
                <a:solidFill>
                  <a:srgbClr val="FF0000"/>
                </a:solidFill>
                <a:effectLst/>
                <a:latin typeface="Arabic Typesetting" pitchFamily="66" charset="-78"/>
                <a:ea typeface="Times New Roman" pitchFamily="18" charset="0"/>
              </a:rPr>
              <a:t>والخطة:</a:t>
            </a:r>
            <a:endParaRPr kumimoji="0" lang="ar-SA" sz="2400" b="1" i="0" u="sng" strike="noStrike" cap="none" normalizeH="0" baseline="0" dirty="0" smtClean="0">
              <a:ln>
                <a:noFill/>
              </a:ln>
              <a:solidFill>
                <a:srgbClr val="FF0000"/>
              </a:solidFill>
              <a:effectLst/>
              <a:latin typeface="Arabic Typesetting" pitchFamily="66" charset="-78"/>
              <a:ea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1" i="0" u="sng" strike="noStrike" cap="none" normalizeH="0" baseline="0" dirty="0" smtClean="0">
              <a:ln>
                <a:noFill/>
              </a:ln>
              <a:solidFill>
                <a:srgbClr val="FF00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1800" b="0"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   </a:t>
            </a:r>
            <a:r>
              <a:rPr kumimoji="0" lang="ar-SA" sz="2400" b="1" i="0" u="none" strike="noStrike" cap="none" normalizeH="0" baseline="0" dirty="0" smtClean="0">
                <a:ln>
                  <a:noFill/>
                </a:ln>
                <a:solidFill>
                  <a:schemeClr val="bg1"/>
                </a:solidFill>
                <a:effectLst/>
                <a:latin typeface="Arabic Typesetting" pitchFamily="66" charset="-78"/>
                <a:ea typeface="Times New Roman" pitchFamily="18" charset="0"/>
              </a:rPr>
              <a:t>يعرف التخطيط بأنه عملية مُنظمة واعية أحسن الحلول الممكنة للوصول إلى أهداف معينة، أو هو عملية ترتيب الأولويات في ضوء الإمكانيات المادية </a:t>
            </a:r>
            <a:r>
              <a:rPr kumimoji="0" lang="ar-SA" sz="2400" b="1" i="0" u="none" strike="noStrike" cap="none" normalizeH="0" baseline="0" dirty="0" err="1" smtClean="0">
                <a:ln>
                  <a:noFill/>
                </a:ln>
                <a:solidFill>
                  <a:schemeClr val="bg1"/>
                </a:solidFill>
                <a:effectLst/>
                <a:latin typeface="Arabic Typesetting" pitchFamily="66" charset="-78"/>
                <a:ea typeface="Times New Roman" pitchFamily="18" charset="0"/>
              </a:rPr>
              <a:t>والبشرية.</a:t>
            </a:r>
            <a:r>
              <a:rPr kumimoji="0" lang="ar-SA" sz="2400" b="1" i="0" u="none" strike="noStrike" cap="none" normalizeH="0" baseline="0" dirty="0" smtClean="0">
                <a:ln>
                  <a:noFill/>
                </a:ln>
                <a:solidFill>
                  <a:schemeClr val="bg1"/>
                </a:solidFill>
                <a:effectLst/>
                <a:latin typeface="Arabic Typesetting" pitchFamily="66" charset="-78"/>
                <a:ea typeface="Times New Roman" pitchFamily="18" charset="0"/>
              </a:rPr>
              <a:t> ويرى كل من </a:t>
            </a:r>
            <a:r>
              <a:rPr kumimoji="0" lang="ar-SA" sz="2400" b="1" i="0" u="none" strike="noStrike" cap="none" normalizeH="0" baseline="0" dirty="0" err="1" smtClean="0">
                <a:ln>
                  <a:noFill/>
                </a:ln>
                <a:solidFill>
                  <a:schemeClr val="bg1"/>
                </a:solidFill>
                <a:effectLst/>
                <a:latin typeface="Arabic Typesetting" pitchFamily="66" charset="-78"/>
                <a:ea typeface="Times New Roman" pitchFamily="18" charset="0"/>
              </a:rPr>
              <a:t>أبوصعليك</a:t>
            </a:r>
            <a:r>
              <a:rPr kumimoji="0" lang="ar-SA" sz="2400" b="1" i="0" u="none" strike="noStrike" cap="none" normalizeH="0" baseline="0" dirty="0" smtClean="0">
                <a:ln>
                  <a:noFill/>
                </a:ln>
                <a:solidFill>
                  <a:schemeClr val="bg1"/>
                </a:solidFill>
                <a:effectLst/>
                <a:latin typeface="Arabic Typesetting" pitchFamily="66" charset="-78"/>
                <a:ea typeface="Times New Roman" pitchFamily="18" charset="0"/>
              </a:rPr>
              <a:t> </a:t>
            </a:r>
            <a:r>
              <a:rPr kumimoji="0" lang="ar-SA" sz="2400" b="1" i="0" u="none" strike="noStrike" cap="none" normalizeH="0" baseline="0" dirty="0" err="1" smtClean="0">
                <a:ln>
                  <a:noFill/>
                </a:ln>
                <a:solidFill>
                  <a:schemeClr val="bg1"/>
                </a:solidFill>
                <a:effectLst/>
                <a:latin typeface="Arabic Typesetting" pitchFamily="66" charset="-78"/>
                <a:ea typeface="Times New Roman" pitchFamily="18" charset="0"/>
              </a:rPr>
              <a:t>ودعمس</a:t>
            </a:r>
            <a:r>
              <a:rPr kumimoji="0" lang="ar-SA" sz="2400" b="1" i="0" u="none" strike="noStrike" cap="none" normalizeH="0" baseline="0" dirty="0" smtClean="0">
                <a:ln>
                  <a:noFill/>
                </a:ln>
                <a:solidFill>
                  <a:schemeClr val="bg1"/>
                </a:solidFill>
                <a:effectLst/>
                <a:latin typeface="Arabic Typesetting" pitchFamily="66" charset="-78"/>
                <a:ea typeface="Times New Roman" pitchFamily="18" charset="0"/>
              </a:rPr>
              <a:t>(</a:t>
            </a:r>
            <a:r>
              <a:rPr kumimoji="0" lang="ar-SA" sz="2400" b="1" i="0" u="none" strike="noStrike" cap="none" normalizeH="0" baseline="0" dirty="0" err="1" smtClean="0">
                <a:ln>
                  <a:noFill/>
                </a:ln>
                <a:solidFill>
                  <a:schemeClr val="bg1"/>
                </a:solidFill>
                <a:effectLst/>
                <a:latin typeface="Arabic Typesetting" pitchFamily="66" charset="-78"/>
                <a:ea typeface="Times New Roman" pitchFamily="18" charset="0"/>
              </a:rPr>
              <a:t>2008م</a:t>
            </a:r>
            <a:r>
              <a:rPr kumimoji="0" lang="ar-SA" sz="2400" b="1" i="0" u="none" strike="noStrike" cap="none" normalizeH="0" baseline="0" dirty="0" smtClean="0">
                <a:ln>
                  <a:noFill/>
                </a:ln>
                <a:solidFill>
                  <a:schemeClr val="bg1"/>
                </a:solidFill>
                <a:effectLst/>
                <a:latin typeface="Arabic Typesetting" pitchFamily="66" charset="-78"/>
                <a:ea typeface="Times New Roman" pitchFamily="18" charset="0"/>
              </a:rPr>
              <a:t>) أن التخطيط هو أساس الإدارة البارعة التي تستلزم تحديد الموقف والهدف والطريقة أو الأسلوب لتحقيق الهدف.</a:t>
            </a:r>
            <a:endParaRPr kumimoji="0" lang="ar-SA" sz="1800" b="1"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28673" name="Rectangle 1"/>
          <p:cNvSpPr>
            <a:spLocks noChangeArrowheads="1"/>
          </p:cNvSpPr>
          <p:nvPr/>
        </p:nvSpPr>
        <p:spPr bwMode="auto">
          <a:xfrm>
            <a:off x="899592" y="733346"/>
            <a:ext cx="7200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58775" algn="l"/>
                <a:tab pos="523875" algn="l"/>
              </a:tabLst>
            </a:pPr>
            <a:r>
              <a:rPr kumimoji="0" lang="ar-SY" altLang="zh-CN" sz="2400" b="1" i="0" u="sng" strike="noStrike" cap="none" normalizeH="0" baseline="0" dirty="0" smtClean="0">
                <a:ln>
                  <a:noFill/>
                </a:ln>
                <a:solidFill>
                  <a:schemeClr val="tx2"/>
                </a:solidFill>
                <a:effectLst/>
                <a:latin typeface="Arial" pitchFamily="34" charset="0"/>
                <a:ea typeface="SimSun" pitchFamily="2" charset="-122"/>
              </a:rPr>
              <a:t>1</a:t>
            </a:r>
            <a:r>
              <a:rPr kumimoji="0" lang="ar-SY" altLang="zh-CN" sz="2400" b="1" i="0" u="sng" strike="noStrike" cap="none" normalizeH="0" baseline="0" dirty="0" smtClean="0">
                <a:ln>
                  <a:noFill/>
                </a:ln>
                <a:solidFill>
                  <a:schemeClr val="tx2"/>
                </a:solidFill>
                <a:effectLst/>
                <a:latin typeface="Times New Roman" pitchFamily="18" charset="0"/>
                <a:ea typeface="SimSun" pitchFamily="2" charset="-122"/>
              </a:rPr>
              <a:t>-2</a:t>
            </a:r>
            <a:r>
              <a:rPr kumimoji="0" lang="ar-SY" altLang="zh-CN" sz="2400" b="1" i="0" u="sng" strike="noStrike" cap="none" normalizeH="0" baseline="0" dirty="0" smtClean="0">
                <a:ln>
                  <a:noFill/>
                </a:ln>
                <a:solidFill>
                  <a:schemeClr val="tx2"/>
                </a:solidFill>
                <a:effectLst/>
                <a:latin typeface="Arial" pitchFamily="34" charset="0"/>
                <a:ea typeface="SimSun" pitchFamily="2" charset="-122"/>
              </a:rPr>
              <a:t>: أهمية الاتصال </a:t>
            </a:r>
            <a:endParaRPr kumimoji="0" lang="en-US" altLang="zh-CN" sz="2400" b="1" i="0" u="none" strike="noStrike" cap="none" normalizeH="0" baseline="0" dirty="0" smtClean="0">
              <a:ln>
                <a:noFill/>
              </a:ln>
              <a:solidFill>
                <a:schemeClr val="tx2"/>
              </a:solidFill>
              <a:effectLst/>
              <a:latin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358775" algn="l"/>
                <a:tab pos="523875" algn="l"/>
              </a:tabLst>
            </a:pPr>
            <a:r>
              <a:rPr kumimoji="0" lang="ar-SY" altLang="zh-CN" sz="2400" b="0" i="0" u="none" strike="noStrike" cap="none" normalizeH="0" baseline="0" dirty="0" smtClean="0">
                <a:ln>
                  <a:noFill/>
                </a:ln>
                <a:solidFill>
                  <a:schemeClr val="bg1"/>
                </a:solidFill>
                <a:effectLst/>
                <a:latin typeface="Arial" pitchFamily="34" charset="0"/>
                <a:ea typeface="SimSun" pitchFamily="2" charset="-122"/>
              </a:rPr>
              <a:t>يمكن تلخيص أهمية الاتصال فيما </a:t>
            </a:r>
            <a:r>
              <a:rPr kumimoji="0" lang="ar-SY" altLang="zh-CN" sz="2400" b="0" i="0" u="none" strike="noStrike" cap="none" normalizeH="0" baseline="0" dirty="0" err="1" smtClean="0">
                <a:ln>
                  <a:noFill/>
                </a:ln>
                <a:solidFill>
                  <a:schemeClr val="bg1"/>
                </a:solidFill>
                <a:effectLst/>
                <a:latin typeface="Arial" pitchFamily="34" charset="0"/>
                <a:ea typeface="SimSun" pitchFamily="2" charset="-122"/>
              </a:rPr>
              <a:t>يلي:</a:t>
            </a:r>
            <a:r>
              <a:rPr kumimoji="0" lang="ar-SY" altLang="zh-CN" sz="2400" b="0" i="0" u="none" strike="noStrike" cap="none" normalizeH="0" baseline="0" dirty="0" smtClean="0">
                <a:ln>
                  <a:noFill/>
                </a:ln>
                <a:solidFill>
                  <a:schemeClr val="bg1"/>
                </a:solidFill>
                <a:effectLst/>
                <a:latin typeface="Arial" pitchFamily="34" charset="0"/>
                <a:ea typeface="SimSun" pitchFamily="2" charset="-122"/>
              </a:rPr>
              <a:t> </a:t>
            </a:r>
            <a:endParaRPr kumimoji="0" lang="en-US" altLang="zh-CN" sz="2400" b="0" i="0" u="none" strike="noStrike" cap="none" normalizeH="0" baseline="0" dirty="0" smtClean="0">
              <a:ln>
                <a:noFill/>
              </a:ln>
              <a:solidFill>
                <a:schemeClr val="bg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358775" algn="l"/>
                <a:tab pos="523875" algn="l"/>
              </a:tabLst>
            </a:pPr>
            <a:r>
              <a:rPr kumimoji="0" lang="ar-SY" altLang="zh-CN" sz="2400" b="1" i="0" u="none" strike="noStrike" cap="none" normalizeH="0" baseline="0" dirty="0" smtClean="0">
                <a:ln>
                  <a:noFill/>
                </a:ln>
                <a:solidFill>
                  <a:schemeClr val="tx1"/>
                </a:solidFill>
                <a:effectLst/>
                <a:latin typeface="Arial" pitchFamily="34" charset="0"/>
                <a:ea typeface="SimSun" pitchFamily="2" charset="-122"/>
              </a:rPr>
              <a:t>يعمل الاتصال على نشر المعرفة الإنسانية الهادفة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rPr>
              <a:t>وتعميمها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rPr>
              <a:t> </a:t>
            </a:r>
            <a:endParaRPr kumimoji="0" lang="en-US" altLang="zh-CN"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358775" algn="l"/>
                <a:tab pos="523875" algn="l"/>
              </a:tabLst>
            </a:pPr>
            <a:r>
              <a:rPr kumimoji="0" lang="ar-SY" altLang="zh-CN" sz="2400" b="1" i="0" u="none" strike="noStrike" cap="none" normalizeH="0" baseline="0" dirty="0" smtClean="0">
                <a:ln>
                  <a:noFill/>
                </a:ln>
                <a:solidFill>
                  <a:schemeClr val="tx1"/>
                </a:solidFill>
                <a:effectLst/>
                <a:latin typeface="Arial" pitchFamily="34" charset="0"/>
                <a:ea typeface="SimSun" pitchFamily="2" charset="-122"/>
              </a:rPr>
              <a:t> يُتيح الفرصة للإنسان كي يتزود بأنباء الآخرين في محيطه الاجتماعي والإنساني، وهذا يزيد من فرص التعارف الاجتماعي، والتقارب والتفاهم لظروف وأحوال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rPr>
              <a:t>الآخرين .</a:t>
            </a:r>
            <a:endParaRPr kumimoji="0" lang="en-US" altLang="zh-CN"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358775" algn="l"/>
                <a:tab pos="523875" algn="l"/>
              </a:tabLst>
            </a:pPr>
            <a:r>
              <a:rPr kumimoji="0" lang="ar-SY" altLang="zh-CN" sz="2400" b="1" i="0" u="none" strike="noStrike" cap="none" normalizeH="0" baseline="0" dirty="0" smtClean="0">
                <a:ln>
                  <a:noFill/>
                </a:ln>
                <a:solidFill>
                  <a:schemeClr val="tx1"/>
                </a:solidFill>
                <a:effectLst/>
                <a:latin typeface="Arial" pitchFamily="34" charset="0"/>
                <a:ea typeface="SimSun" pitchFamily="2" charset="-122"/>
              </a:rPr>
              <a:t>يسهم في اكتساب الفرد القيم والسلوكيات المقبولة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rPr>
              <a:t>اجتماعياً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rPr>
              <a:t> </a:t>
            </a:r>
            <a:endParaRPr kumimoji="0" lang="en-US" altLang="zh-CN"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358775" algn="l"/>
                <a:tab pos="523875" algn="l"/>
              </a:tabLst>
            </a:pPr>
            <a:r>
              <a:rPr kumimoji="0" lang="ar-SY" altLang="zh-CN" sz="2400" b="1" i="0" u="none" strike="noStrike" cap="none" normalizeH="0" baseline="0" dirty="0" smtClean="0">
                <a:ln>
                  <a:noFill/>
                </a:ln>
                <a:solidFill>
                  <a:schemeClr val="tx1"/>
                </a:solidFill>
                <a:effectLst/>
                <a:latin typeface="Arial" pitchFamily="34" charset="0"/>
                <a:ea typeface="SimSun" pitchFamily="2" charset="-122"/>
              </a:rPr>
              <a:t>وسيلة للتعبير عن الذات والمهارات والقدرات التي يمتلكها الفرد ومشاركة الآخرين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rPr>
              <a:t>له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rPr>
              <a:t> </a:t>
            </a:r>
            <a:endParaRPr kumimoji="0" lang="en-US" altLang="zh-CN"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358775" algn="l"/>
                <a:tab pos="523875" algn="l"/>
              </a:tabLst>
            </a:pPr>
            <a:r>
              <a:rPr kumimoji="0" lang="ar-SY" altLang="zh-CN" sz="2400" b="1" i="0" u="none" strike="noStrike" cap="none" normalizeH="0" baseline="0" dirty="0" smtClean="0">
                <a:ln>
                  <a:noFill/>
                </a:ln>
                <a:solidFill>
                  <a:schemeClr val="tx1"/>
                </a:solidFill>
                <a:effectLst/>
                <a:latin typeface="Arial" pitchFamily="34" charset="0"/>
                <a:ea typeface="SimSun" pitchFamily="2" charset="-122"/>
              </a:rPr>
              <a:t>وسيلة للتنفيس و التخفيف من المعاناة والتوتر الذي يستشعره الإنسان نتيجة ضغوط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rPr>
              <a:t>الحياة .</a:t>
            </a:r>
            <a:endParaRPr kumimoji="0" lang="en-US" altLang="zh-CN"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358775" algn="l"/>
                <a:tab pos="523875" algn="l"/>
              </a:tabLst>
            </a:pPr>
            <a:r>
              <a:rPr kumimoji="0" lang="ar-SY" altLang="zh-CN" sz="2400" b="1" i="0" u="none" strike="noStrike" cap="none" normalizeH="0" baseline="0" dirty="0" smtClean="0">
                <a:ln>
                  <a:noFill/>
                </a:ln>
                <a:solidFill>
                  <a:schemeClr val="tx1"/>
                </a:solidFill>
                <a:effectLst/>
                <a:latin typeface="Arial" pitchFamily="34" charset="0"/>
                <a:ea typeface="SimSun" pitchFamily="2" charset="-122"/>
              </a:rPr>
              <a:t> يهدف الاتصال في المنظمات الإدارية إلى مساعدة الأفراد على فهم أغراض وواجبات المنظمة</a:t>
            </a:r>
            <a:r>
              <a:rPr kumimoji="0" lang="ar-SA" altLang="zh-CN" sz="2400" b="1" i="0" u="none" strike="noStrike" cap="none" normalizeH="0" dirty="0" smtClean="0">
                <a:ln>
                  <a:noFill/>
                </a:ln>
                <a:solidFill>
                  <a:schemeClr val="tx1"/>
                </a:solidFill>
                <a:effectLst/>
                <a:latin typeface="Arial" pitchFamily="34" charset="0"/>
                <a:ea typeface="SimSun" pitchFamily="2" charset="-122"/>
              </a:rPr>
              <a:t>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rPr>
              <a:t>ولمساعدتهم أيضاً على التعاون</a:t>
            </a:r>
            <a:r>
              <a:rPr kumimoji="0" lang="ar-SA" altLang="zh-CN" sz="2400" b="1" i="0" u="none" strike="noStrike" cap="none" normalizeH="0" baseline="0" dirty="0" smtClean="0">
                <a:ln>
                  <a:noFill/>
                </a:ln>
                <a:solidFill>
                  <a:schemeClr val="tx1"/>
                </a:solidFill>
                <a:effectLst/>
                <a:latin typeface="Arial" pitchFamily="34" charset="0"/>
                <a:ea typeface="SimSun" pitchFamily="2" charset="-122"/>
              </a:rPr>
              <a:t>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rPr>
              <a:t>بينهم، فهو مهم لعملية اتخاذ القرار وعمليات التخطيط والتنظيم والتوجيه والتقويم.</a:t>
            </a:r>
            <a:endParaRPr kumimoji="0" lang="ar-SY" altLang="zh-CN" sz="24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27649" name="Rectangle 1"/>
          <p:cNvSpPr>
            <a:spLocks noChangeArrowheads="1"/>
          </p:cNvSpPr>
          <p:nvPr/>
        </p:nvSpPr>
        <p:spPr bwMode="auto">
          <a:xfrm>
            <a:off x="971600" y="621269"/>
            <a:ext cx="712879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58775" algn="l"/>
                <a:tab pos="542925" algn="l"/>
              </a:tabLst>
            </a:pPr>
            <a:r>
              <a:rPr kumimoji="0" lang="ar-SY" altLang="zh-CN" sz="2800" b="1" i="0" u="sng" strike="noStrike" cap="none" normalizeH="0" baseline="0" dirty="0" err="1" smtClean="0">
                <a:ln>
                  <a:noFill/>
                </a:ln>
                <a:solidFill>
                  <a:schemeClr val="tx2"/>
                </a:solidFill>
                <a:effectLst/>
                <a:latin typeface="Arial" pitchFamily="34" charset="0"/>
                <a:ea typeface="SimSun" pitchFamily="2" charset="-122"/>
              </a:rPr>
              <a:t>1</a:t>
            </a:r>
            <a:r>
              <a:rPr kumimoji="0" lang="ar-SY" altLang="zh-CN" sz="2800" b="1" i="0" u="sng" strike="noStrike" cap="none" normalizeH="0" baseline="0" dirty="0" err="1" smtClean="0">
                <a:ln>
                  <a:noFill/>
                </a:ln>
                <a:solidFill>
                  <a:schemeClr val="tx2"/>
                </a:solidFill>
                <a:effectLst/>
                <a:latin typeface="Times New Roman" pitchFamily="18" charset="0"/>
                <a:ea typeface="SimSun" pitchFamily="2" charset="-122"/>
              </a:rPr>
              <a:t>-3</a:t>
            </a:r>
            <a:r>
              <a:rPr kumimoji="0" lang="ar-SY" altLang="zh-CN" sz="2800" b="1" i="0" u="sng" strike="noStrike" cap="none" normalizeH="0" baseline="0" dirty="0" err="1" smtClean="0">
                <a:ln>
                  <a:noFill/>
                </a:ln>
                <a:solidFill>
                  <a:schemeClr val="tx2"/>
                </a:solidFill>
                <a:effectLst/>
                <a:latin typeface="Arial" pitchFamily="34" charset="0"/>
                <a:ea typeface="SimSun" pitchFamily="2" charset="-122"/>
              </a:rPr>
              <a:t> </a:t>
            </a:r>
            <a:r>
              <a:rPr kumimoji="0" lang="ar-SY" altLang="zh-CN" sz="2800" b="1" i="0" u="sng" strike="noStrike" cap="none" normalizeH="0" baseline="0" dirty="0" smtClean="0">
                <a:ln>
                  <a:noFill/>
                </a:ln>
                <a:solidFill>
                  <a:schemeClr val="tx2"/>
                </a:solidFill>
                <a:effectLst/>
                <a:latin typeface="Arial" pitchFamily="34" charset="0"/>
                <a:ea typeface="SimSun" pitchFamily="2" charset="-122"/>
              </a:rPr>
              <a:t>: أساليب الاتصال  </a:t>
            </a:r>
            <a:endParaRPr kumimoji="0" lang="ar-SA" altLang="zh-CN" sz="2800" b="1" i="0" u="sng" strike="noStrike" cap="none" normalizeH="0" baseline="0" dirty="0" smtClean="0">
              <a:ln>
                <a:noFill/>
              </a:ln>
              <a:solidFill>
                <a:schemeClr val="tx2"/>
              </a:solidFill>
              <a:effectLst/>
              <a:latin typeface="Arial" pitchFamily="34" charset="0"/>
              <a:ea typeface="SimSun" pitchFamily="2" charset="-122"/>
            </a:endParaRPr>
          </a:p>
          <a:p>
            <a:pPr marL="0" marR="0" lvl="0" indent="0" algn="justLow" defTabSz="914400" rtl="1" eaLnBrk="1" fontAlgn="base" latinLnBrk="0" hangingPunct="1">
              <a:lnSpc>
                <a:spcPct val="100000"/>
              </a:lnSpc>
              <a:spcBef>
                <a:spcPct val="0"/>
              </a:spcBef>
              <a:spcAft>
                <a:spcPct val="0"/>
              </a:spcAft>
              <a:buClrTx/>
              <a:buSzTx/>
              <a:buFontTx/>
              <a:buNone/>
              <a:tabLst>
                <a:tab pos="358775" algn="l"/>
                <a:tab pos="542925" algn="l"/>
              </a:tabLst>
            </a:pPr>
            <a:r>
              <a:rPr kumimoji="0" lang="ar-SY" altLang="zh-CN" sz="2800" b="0" i="0" u="none" strike="noStrike" cap="none" normalizeH="0" baseline="0" dirty="0" smtClean="0">
                <a:ln>
                  <a:noFill/>
                </a:ln>
                <a:solidFill>
                  <a:schemeClr val="tx1"/>
                </a:solidFill>
                <a:effectLst/>
                <a:latin typeface="Arial" pitchFamily="34" charset="0"/>
                <a:ea typeface="SimSun" pitchFamily="2" charset="-122"/>
              </a:rPr>
              <a:t>يمكن تصنيف أساليب الاتصال على النحو </a:t>
            </a:r>
            <a:r>
              <a:rPr kumimoji="0" lang="ar-SY" altLang="zh-CN" sz="2800" b="0" i="0" u="none" strike="noStrike" cap="none" normalizeH="0" baseline="0" dirty="0" err="1" smtClean="0">
                <a:ln>
                  <a:noFill/>
                </a:ln>
                <a:solidFill>
                  <a:schemeClr val="tx1"/>
                </a:solidFill>
                <a:effectLst/>
                <a:latin typeface="Arial" pitchFamily="34" charset="0"/>
                <a:ea typeface="SimSun" pitchFamily="2" charset="-122"/>
              </a:rPr>
              <a:t>التالي :</a:t>
            </a:r>
            <a:endParaRPr kumimoji="0" lang="en-US" altLang="zh-CN" sz="2800" b="0" i="0" u="none" strike="noStrike" cap="none" normalizeH="0" baseline="0" dirty="0" smtClean="0">
              <a:ln>
                <a:noFill/>
              </a:ln>
              <a:solidFill>
                <a:schemeClr val="tx1"/>
              </a:solidFill>
              <a:effectLst/>
              <a:latin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358775" algn="l"/>
                <a:tab pos="542925" algn="l"/>
              </a:tabLst>
            </a:pPr>
            <a:r>
              <a:rPr kumimoji="0" lang="ar-SY" altLang="zh-CN" sz="2800" b="1" i="0" u="none" strike="noStrike" cap="none" normalizeH="0" baseline="0" dirty="0" smtClean="0">
                <a:ln>
                  <a:noFill/>
                </a:ln>
                <a:solidFill>
                  <a:schemeClr val="tx1"/>
                </a:solidFill>
                <a:effectLst/>
                <a:latin typeface="Arial" pitchFamily="34" charset="0"/>
                <a:ea typeface="SimSun" pitchFamily="2" charset="-122"/>
              </a:rPr>
              <a:t>الاتصال </a:t>
            </a:r>
            <a:r>
              <a:rPr kumimoji="0" lang="ar-SY" altLang="zh-CN" sz="2800" b="1" i="0" u="none" strike="noStrike" cap="none" normalizeH="0" baseline="0" dirty="0" err="1" smtClean="0">
                <a:ln>
                  <a:noFill/>
                </a:ln>
                <a:solidFill>
                  <a:schemeClr val="tx1"/>
                </a:solidFill>
                <a:effectLst/>
                <a:latin typeface="Arial" pitchFamily="34" charset="0"/>
                <a:ea typeface="SimSun" pitchFamily="2" charset="-122"/>
              </a:rPr>
              <a:t>اللفظي</a:t>
            </a:r>
            <a:r>
              <a:rPr kumimoji="0" lang="ar-SY" altLang="zh-CN" sz="2800" b="0" i="0" u="none" strike="noStrike" cap="none" normalizeH="0" baseline="0" dirty="0" err="1" smtClean="0">
                <a:ln>
                  <a:noFill/>
                </a:ln>
                <a:solidFill>
                  <a:schemeClr val="tx1"/>
                </a:solidFill>
                <a:effectLst/>
                <a:latin typeface="Arial" pitchFamily="34" charset="0"/>
                <a:ea typeface="SimSun" pitchFamily="2" charset="-122"/>
              </a:rPr>
              <a:t> </a:t>
            </a:r>
            <a:r>
              <a:rPr kumimoji="0" lang="ar-SY" altLang="zh-CN" sz="2800" b="0" i="0" u="none" strike="noStrike" cap="none" normalizeH="0" baseline="0" dirty="0" smtClean="0">
                <a:ln>
                  <a:noFill/>
                </a:ln>
                <a:solidFill>
                  <a:schemeClr val="tx1"/>
                </a:solidFill>
                <a:effectLst/>
                <a:latin typeface="Arial" pitchFamily="34" charset="0"/>
                <a:ea typeface="SimSun" pitchFamily="2" charset="-122"/>
              </a:rPr>
              <a:t>: </a:t>
            </a:r>
            <a:r>
              <a:rPr kumimoji="0" lang="ar-SY" altLang="zh-CN" sz="2800" b="1" i="0" u="none" strike="noStrike" cap="none" normalizeH="0" baseline="0" dirty="0" smtClean="0">
                <a:ln>
                  <a:noFill/>
                </a:ln>
                <a:solidFill>
                  <a:schemeClr val="bg1"/>
                </a:solidFill>
                <a:effectLst/>
                <a:latin typeface="Arial" pitchFamily="34" charset="0"/>
                <a:ea typeface="SimSun" pitchFamily="2" charset="-122"/>
              </a:rPr>
              <a:t>ويكون عن طريق المحادثة أو الكتابة من خلال الاجتماعات والمؤتمرات والمقابلات والتقارير والمذكرات والتعليمات المكتوبة والشفوية والشكاوى وغيرها.</a:t>
            </a:r>
            <a:endParaRPr kumimoji="0" lang="ar-SA" altLang="zh-CN" sz="2800" b="1" i="0" u="none" strike="noStrike" cap="none" normalizeH="0" baseline="0" dirty="0" smtClean="0">
              <a:ln>
                <a:noFill/>
              </a:ln>
              <a:solidFill>
                <a:schemeClr val="bg1"/>
              </a:solidFill>
              <a:effectLst/>
              <a:latin typeface="Arial" pitchFamily="34" charset="0"/>
              <a:ea typeface="SimSun" pitchFamily="2" charset="-122"/>
            </a:endParaRPr>
          </a:p>
          <a:p>
            <a:pPr marL="0" marR="0" lvl="0" indent="0" algn="justLow" defTabSz="914400" rtl="1" eaLnBrk="0" fontAlgn="base" latinLnBrk="0" hangingPunct="0">
              <a:lnSpc>
                <a:spcPct val="100000"/>
              </a:lnSpc>
              <a:spcBef>
                <a:spcPct val="0"/>
              </a:spcBef>
              <a:spcAft>
                <a:spcPct val="0"/>
              </a:spcAft>
              <a:buClrTx/>
              <a:buSzTx/>
              <a:buFontTx/>
              <a:buChar char="•"/>
              <a:tabLst>
                <a:tab pos="358775" algn="l"/>
                <a:tab pos="542925" algn="l"/>
              </a:tabLst>
            </a:pPr>
            <a:r>
              <a:rPr kumimoji="0" lang="ar-SY" altLang="zh-CN" sz="2800" b="1" i="0" u="none" strike="noStrike" cap="none" normalizeH="0" baseline="0" dirty="0" smtClean="0">
                <a:ln>
                  <a:noFill/>
                </a:ln>
                <a:solidFill>
                  <a:schemeClr val="tx1"/>
                </a:solidFill>
                <a:effectLst/>
                <a:latin typeface="Arial" pitchFamily="34" charset="0"/>
                <a:ea typeface="SimSun" pitchFamily="2" charset="-122"/>
              </a:rPr>
              <a:t>الاتصال غير </a:t>
            </a:r>
            <a:r>
              <a:rPr kumimoji="0" lang="ar-SY" altLang="zh-CN" sz="2800" b="1" i="0" u="none" strike="noStrike" cap="none" normalizeH="0" baseline="0" dirty="0" err="1" smtClean="0">
                <a:ln>
                  <a:noFill/>
                </a:ln>
                <a:solidFill>
                  <a:schemeClr val="tx1"/>
                </a:solidFill>
                <a:effectLst/>
                <a:latin typeface="Arial" pitchFamily="34" charset="0"/>
                <a:ea typeface="SimSun" pitchFamily="2" charset="-122"/>
              </a:rPr>
              <a:t>اللفظي </a:t>
            </a:r>
            <a:r>
              <a:rPr kumimoji="0" lang="ar-SY" altLang="zh-CN" sz="2800" b="1" i="0" u="none" strike="noStrike" cap="none" normalizeH="0" baseline="0" dirty="0" smtClean="0">
                <a:ln>
                  <a:noFill/>
                </a:ln>
                <a:solidFill>
                  <a:schemeClr val="tx1"/>
                </a:solidFill>
                <a:effectLst/>
                <a:latin typeface="Arial" pitchFamily="34" charset="0"/>
                <a:ea typeface="SimSun" pitchFamily="2" charset="-122"/>
              </a:rPr>
              <a:t>:</a:t>
            </a:r>
            <a:r>
              <a:rPr kumimoji="0" lang="ar-SY" altLang="zh-CN" sz="2800" b="1" i="0" u="none" strike="noStrike" cap="none" normalizeH="0" baseline="0" dirty="0" smtClean="0">
                <a:ln>
                  <a:noFill/>
                </a:ln>
                <a:solidFill>
                  <a:schemeClr val="bg1"/>
                </a:solidFill>
                <a:effectLst/>
                <a:latin typeface="Arial" pitchFamily="34" charset="0"/>
                <a:ea typeface="SimSun" pitchFamily="2" charset="-122"/>
              </a:rPr>
              <a:t> و يتم عن طريق الحركات التعبيرية والإشارات والإيماءات مثل الابتسامة، التجهم، العبوس، حركة الرأس، المصافحة باليد، المعانقة، الدفع  </a:t>
            </a:r>
            <a:r>
              <a:rPr kumimoji="0" lang="ar-SY" altLang="zh-CN" sz="2800" b="1" i="0" u="none" strike="noStrike" cap="none" normalizeH="0" baseline="0" dirty="0" err="1" smtClean="0">
                <a:ln>
                  <a:noFill/>
                </a:ln>
                <a:solidFill>
                  <a:schemeClr val="bg1"/>
                </a:solidFill>
                <a:effectLst/>
                <a:latin typeface="Arial" pitchFamily="34" charset="0"/>
                <a:ea typeface="SimSun" pitchFamily="2" charset="-122"/>
              </a:rPr>
              <a:t>وغيرها.</a:t>
            </a:r>
            <a:r>
              <a:rPr kumimoji="0" lang="ar-SY" altLang="zh-CN" sz="2800" b="1" i="0" u="none" strike="noStrike" cap="none" normalizeH="0" baseline="0" dirty="0" smtClean="0">
                <a:ln>
                  <a:noFill/>
                </a:ln>
                <a:solidFill>
                  <a:schemeClr val="bg1"/>
                </a:solidFill>
                <a:effectLst/>
                <a:latin typeface="Arial" pitchFamily="34" charset="0"/>
                <a:ea typeface="SimSun" pitchFamily="2" charset="-122"/>
              </a:rPr>
              <a:t> أو قد يتم عن طريق الصور الفوتوغرافية والملصقات والأفلام السينمائية، </a:t>
            </a:r>
            <a:r>
              <a:rPr kumimoji="0" lang="ar-SY" altLang="zh-CN" sz="2800" b="1" i="0" u="none" strike="noStrike" cap="none" normalizeH="0" baseline="0" dirty="0" err="1" smtClean="0">
                <a:ln>
                  <a:noFill/>
                </a:ln>
                <a:solidFill>
                  <a:schemeClr val="bg1"/>
                </a:solidFill>
                <a:effectLst/>
                <a:latin typeface="Arial" pitchFamily="34" charset="0"/>
                <a:ea typeface="SimSun" pitchFamily="2" charset="-122"/>
              </a:rPr>
              <a:t>التلفاز..</a:t>
            </a:r>
            <a:r>
              <a:rPr kumimoji="0" lang="ar-SY" altLang="zh-CN" sz="2800" b="1" i="0" u="none" strike="noStrike" cap="none" normalizeH="0" baseline="0" dirty="0" smtClean="0">
                <a:ln>
                  <a:noFill/>
                </a:ln>
                <a:solidFill>
                  <a:schemeClr val="bg1"/>
                </a:solidFill>
                <a:effectLst/>
                <a:latin typeface="Arial" pitchFamily="34" charset="0"/>
                <a:ea typeface="SimSun" pitchFamily="2" charset="-122"/>
              </a:rPr>
              <a:t> </a:t>
            </a:r>
            <a:r>
              <a:rPr kumimoji="0" lang="ar-SY" altLang="zh-CN" sz="2800" b="1" i="0" u="none" strike="noStrike" cap="none" normalizeH="0" baseline="0" dirty="0" err="1" smtClean="0">
                <a:ln>
                  <a:noFill/>
                </a:ln>
                <a:solidFill>
                  <a:schemeClr val="bg1"/>
                </a:solidFill>
                <a:effectLst/>
                <a:latin typeface="Arial" pitchFamily="34" charset="0"/>
                <a:ea typeface="SimSun" pitchFamily="2" charset="-122"/>
              </a:rPr>
              <a:t>إلخ</a:t>
            </a:r>
            <a:r>
              <a:rPr kumimoji="0" lang="ar-SY" altLang="zh-CN" sz="2800" b="1" i="0" u="none" strike="noStrike" cap="none" normalizeH="0" baseline="0" dirty="0" smtClean="0">
                <a:ln>
                  <a:noFill/>
                </a:ln>
                <a:solidFill>
                  <a:schemeClr val="bg1"/>
                </a:solidFill>
                <a:effectLst/>
                <a:latin typeface="Arial" pitchFamily="34" charset="0"/>
                <a:ea typeface="SimSun" pitchFamily="2" charset="-122"/>
              </a:rPr>
              <a:t>، وأكثر الأساليب الاتصال شيوعاً هو الاتصال </a:t>
            </a:r>
            <a:r>
              <a:rPr kumimoji="0" lang="ar-SY" altLang="zh-CN" sz="2800" b="1" i="0" u="none" strike="noStrike" cap="none" normalizeH="0" baseline="0" dirty="0" err="1" smtClean="0">
                <a:ln>
                  <a:noFill/>
                </a:ln>
                <a:solidFill>
                  <a:schemeClr val="bg1"/>
                </a:solidFill>
                <a:effectLst/>
                <a:latin typeface="Arial" pitchFamily="34" charset="0"/>
                <a:ea typeface="SimSun" pitchFamily="2" charset="-122"/>
              </a:rPr>
              <a:t>اللفظي.</a:t>
            </a:r>
            <a:r>
              <a:rPr kumimoji="0" lang="ar-SY" altLang="zh-CN" sz="2800" b="1" i="0" u="none" strike="noStrike" cap="none" normalizeH="0" baseline="0" dirty="0" smtClean="0">
                <a:ln>
                  <a:noFill/>
                </a:ln>
                <a:solidFill>
                  <a:schemeClr val="bg1"/>
                </a:solidFill>
                <a:effectLst/>
                <a:latin typeface="Arial" pitchFamily="34" charset="0"/>
                <a:ea typeface="SimSun" pitchFamily="2" charset="-122"/>
              </a:rPr>
              <a:t> </a:t>
            </a:r>
            <a:endParaRPr kumimoji="0" lang="ar-SY" altLang="zh-CN" sz="2800" b="1" i="0" u="none" strike="noStrike" cap="none" normalizeH="0" baseline="0" dirty="0" smtClean="0">
              <a:ln>
                <a:noFill/>
              </a:ln>
              <a:solidFill>
                <a:schemeClr val="bg1"/>
              </a:solidFill>
              <a:effectLst/>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38913" name="Rectangle 1"/>
          <p:cNvSpPr>
            <a:spLocks noChangeArrowheads="1"/>
          </p:cNvSpPr>
          <p:nvPr/>
        </p:nvSpPr>
        <p:spPr bwMode="auto">
          <a:xfrm>
            <a:off x="971600" y="620688"/>
            <a:ext cx="7200800" cy="54553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533400" algn="l"/>
              </a:tabLst>
            </a:pPr>
            <a:r>
              <a:rPr kumimoji="0" lang="ar-SY" altLang="zh-CN" sz="2400" b="1" i="0" u="sng" strike="noStrike" cap="none" normalizeH="0" baseline="0" dirty="0" err="1" smtClean="0">
                <a:ln>
                  <a:noFill/>
                </a:ln>
                <a:solidFill>
                  <a:schemeClr val="tx2"/>
                </a:solidFill>
                <a:effectLst/>
                <a:latin typeface="Arial" pitchFamily="34" charset="0"/>
                <a:ea typeface="SimSun" pitchFamily="2" charset="-122"/>
                <a:cs typeface="PT Bold Heading" pitchFamily="2" charset="-78"/>
              </a:rPr>
              <a:t>1</a:t>
            </a:r>
            <a:r>
              <a:rPr kumimoji="0" lang="ar-SY" altLang="zh-CN" sz="2400" b="1" i="0" u="sng" strike="noStrike" cap="none" normalizeH="0" baseline="0" dirty="0" err="1" smtClean="0">
                <a:ln>
                  <a:noFill/>
                </a:ln>
                <a:solidFill>
                  <a:schemeClr val="tx2"/>
                </a:solidFill>
                <a:effectLst/>
                <a:latin typeface="Times New Roman" pitchFamily="18" charset="0"/>
                <a:ea typeface="SimSun" pitchFamily="2" charset="-122"/>
                <a:cs typeface="PT Bold Heading" pitchFamily="2" charset="-78"/>
              </a:rPr>
              <a:t>-4</a:t>
            </a:r>
            <a:r>
              <a:rPr kumimoji="0" lang="ar-SY" altLang="zh-CN" sz="2400" b="1" i="0" u="sng" strike="noStrike" cap="none" normalizeH="0" baseline="0" dirty="0" err="1" smtClean="0">
                <a:ln>
                  <a:noFill/>
                </a:ln>
                <a:solidFill>
                  <a:schemeClr val="tx2"/>
                </a:solidFill>
                <a:effectLst/>
                <a:latin typeface="Arial" pitchFamily="34" charset="0"/>
                <a:ea typeface="SimSun" pitchFamily="2" charset="-122"/>
                <a:cs typeface="PT Bold Heading" pitchFamily="2" charset="-78"/>
              </a:rPr>
              <a:t> </a:t>
            </a:r>
            <a:r>
              <a:rPr kumimoji="0" lang="ar-SY" altLang="zh-CN" sz="2400" b="1" i="0" u="sng" strike="noStrike" cap="none" normalizeH="0" baseline="0" dirty="0" smtClean="0">
                <a:ln>
                  <a:noFill/>
                </a:ln>
                <a:solidFill>
                  <a:schemeClr val="tx2"/>
                </a:solidFill>
                <a:effectLst/>
                <a:latin typeface="Arial" pitchFamily="34" charset="0"/>
                <a:ea typeface="SimSun" pitchFamily="2" charset="-122"/>
                <a:cs typeface="PT Bold Heading" pitchFamily="2" charset="-78"/>
              </a:rPr>
              <a:t>: عناصر عملية الاتصال  </a:t>
            </a:r>
            <a:endParaRPr kumimoji="0" lang="ar-SA" altLang="zh-CN" sz="2400" b="1" i="0" u="sng" strike="noStrike" cap="none" normalizeH="0" baseline="0" dirty="0" smtClean="0">
              <a:ln>
                <a:noFill/>
              </a:ln>
              <a:solidFill>
                <a:schemeClr val="tx2"/>
              </a:solidFill>
              <a:effectLst/>
              <a:latin typeface="Arial" pitchFamily="34" charset="0"/>
              <a:ea typeface="SimSun" pitchFamily="2" charset="-122"/>
              <a:cs typeface="PT Bold Heading"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tab pos="533400" algn="l"/>
              </a:tabLst>
            </a:pPr>
            <a:endParaRPr kumimoji="0" lang="en-US" altLang="zh-CN" sz="24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533400" algn="l"/>
              </a:tabLst>
            </a:pPr>
            <a:r>
              <a:rPr kumimoji="0" lang="ar-SY" altLang="zh-CN" sz="2400" b="1" i="0" u="none" strike="noStrike" cap="none" normalizeH="0" baseline="0" dirty="0" smtClean="0">
                <a:ln>
                  <a:noFill/>
                </a:ln>
                <a:solidFill>
                  <a:schemeClr val="bg1"/>
                </a:solidFill>
                <a:effectLst/>
                <a:latin typeface="Arial" pitchFamily="34" charset="0"/>
                <a:ea typeface="SimSun" pitchFamily="2" charset="-122"/>
                <a:cs typeface="Arial" pitchFamily="34" charset="0"/>
              </a:rPr>
              <a:t>تتكون عملية الاتصال من العناصر الأربعة </a:t>
            </a:r>
            <a:r>
              <a:rPr kumimoji="0" lang="ar-SY" altLang="zh-CN" sz="2400" b="1" i="0" u="none" strike="noStrike" cap="none" normalizeH="0" baseline="0" dirty="0" err="1" smtClean="0">
                <a:ln>
                  <a:noFill/>
                </a:ln>
                <a:solidFill>
                  <a:schemeClr val="bg1"/>
                </a:solidFill>
                <a:effectLst/>
                <a:latin typeface="Arial" pitchFamily="34" charset="0"/>
                <a:ea typeface="SimSun" pitchFamily="2" charset="-122"/>
                <a:cs typeface="Arial" pitchFamily="34" charset="0"/>
              </a:rPr>
              <a:t>التالية :</a:t>
            </a:r>
            <a:r>
              <a:rPr kumimoji="0" lang="ar-SY" altLang="zh-CN" sz="2400" b="1" i="0" u="none" strike="noStrike" cap="none" normalizeH="0" baseline="0" dirty="0" smtClean="0">
                <a:ln>
                  <a:noFill/>
                </a:ln>
                <a:solidFill>
                  <a:schemeClr val="bg1"/>
                </a:solidFill>
                <a:effectLst/>
                <a:latin typeface="Arial" pitchFamily="34" charset="0"/>
                <a:ea typeface="SimSun" pitchFamily="2" charset="-122"/>
                <a:cs typeface="Arial" pitchFamily="34" charset="0"/>
              </a:rPr>
              <a:t> </a:t>
            </a:r>
            <a:endParaRPr kumimoji="0" lang="en-US" altLang="zh-CN" sz="2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533400" algn="l"/>
              </a:tabLst>
            </a:pPr>
            <a:r>
              <a:rPr kumimoji="0" lang="ar-SY" altLang="zh-CN" sz="2400" b="1" i="0" u="sng" strike="noStrike" cap="none" normalizeH="0" baseline="0" dirty="0" smtClean="0">
                <a:ln>
                  <a:noFill/>
                </a:ln>
                <a:solidFill>
                  <a:schemeClr val="tx1"/>
                </a:solidFill>
                <a:effectLst/>
                <a:latin typeface="Arial" pitchFamily="34" charset="0"/>
                <a:ea typeface="SimSun" pitchFamily="2" charset="-122"/>
                <a:cs typeface="Arial" pitchFamily="34" charset="0"/>
              </a:rPr>
              <a:t>المرسل: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هو الهيئة أو الفرد الذي يود التأثير في الآخرين ليشاركوه في أفكار وإحساسات واتجاهات معينة كالمفكرين والفلاسفة والمدرسين والمرشدين الاجتماعيين والمذيعين ورجال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الأعلام...</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الخ .</a:t>
            </a:r>
            <a:endParaRPr kumimoji="0" lang="ar-SA"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533400" algn="l"/>
              </a:tabLst>
            </a:pPr>
            <a:endParaRPr kumimoji="0" lang="en-US" altLang="zh-CN"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533400" algn="l"/>
              </a:tabLst>
            </a:pPr>
            <a:r>
              <a:rPr kumimoji="0" lang="ar-SY" altLang="zh-CN" sz="2400" b="1" i="0" u="sng" strike="noStrike" cap="none" normalizeH="0" baseline="0" dirty="0" smtClean="0">
                <a:ln>
                  <a:noFill/>
                </a:ln>
                <a:solidFill>
                  <a:schemeClr val="tx1"/>
                </a:solidFill>
                <a:effectLst/>
                <a:latin typeface="Arial" pitchFamily="34" charset="0"/>
                <a:ea typeface="SimSun" pitchFamily="2" charset="-122"/>
                <a:cs typeface="Arial" pitchFamily="34" charset="0"/>
              </a:rPr>
              <a:t>المستقبل: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هو الفرد أو الجماهير التي يوجه إليها المرسل رسالته، فالصديق الذي يستمع لصديقه والتلاميذ في حجرة الدراسة.</a:t>
            </a:r>
            <a:endParaRPr kumimoji="0" lang="ar-SA"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533400" algn="l"/>
              </a:tabLst>
            </a:pPr>
            <a:endParaRPr kumimoji="0" lang="en-US" altLang="zh-CN"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533400" algn="l"/>
              </a:tabLst>
            </a:pPr>
            <a:r>
              <a:rPr kumimoji="0" lang="ar-SY" altLang="zh-CN" sz="2400" b="1" i="0" u="sng" strike="noStrike" cap="none" normalizeH="0" baseline="0" dirty="0" smtClean="0">
                <a:ln>
                  <a:noFill/>
                </a:ln>
                <a:solidFill>
                  <a:schemeClr val="tx1"/>
                </a:solidFill>
                <a:effectLst/>
                <a:latin typeface="Arial" pitchFamily="34" charset="0"/>
                <a:ea typeface="SimSun" pitchFamily="2" charset="-122"/>
                <a:cs typeface="Arial" pitchFamily="34" charset="0"/>
              </a:rPr>
              <a:t>الرسالة: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وهي الأفكار والمفاهيم والإحساسات والاتجاهات التي يرغب المرسل في اشتراك الآخرين فيها، فالحقائق العلمية التي يقدمها المدرس لتلاميذه، والاتجاهات التي يرغب المصلح في تعليمها للناس.</a:t>
            </a:r>
            <a:endParaRPr kumimoji="0" lang="ar-SA"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533400" algn="l"/>
              </a:tabLst>
            </a:pPr>
            <a:endParaRPr kumimoji="0" lang="en-US" altLang="zh-CN"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533400" algn="l"/>
              </a:tabLst>
            </a:pPr>
            <a:r>
              <a:rPr kumimoji="0" lang="ar-SY" altLang="zh-CN" sz="2400" b="1" i="0" u="sng" strike="noStrike" cap="none" normalizeH="0" baseline="0" dirty="0" smtClean="0">
                <a:ln>
                  <a:noFill/>
                </a:ln>
                <a:solidFill>
                  <a:schemeClr val="tx1"/>
                </a:solidFill>
                <a:effectLst/>
                <a:latin typeface="Arial" pitchFamily="34" charset="0"/>
                <a:ea typeface="SimSun" pitchFamily="2" charset="-122"/>
                <a:cs typeface="Arial" pitchFamily="34" charset="0"/>
              </a:rPr>
              <a:t>وسيلة أو قناة الاتصال: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وهي المنهج الذي تنقل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به</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الرسالة من المرسل إلى المستقبل، مثل: اللغة اللفظية، والإشارات، والحركات، والصور.</a:t>
            </a:r>
            <a:endParaRPr kumimoji="0" lang="ar-SY" altLang="zh-CN"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37889" name="Rectangle 1"/>
          <p:cNvSpPr>
            <a:spLocks noChangeArrowheads="1"/>
          </p:cNvSpPr>
          <p:nvPr/>
        </p:nvSpPr>
        <p:spPr bwMode="auto">
          <a:xfrm>
            <a:off x="827584" y="548680"/>
            <a:ext cx="734481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58775" algn="l"/>
                <a:tab pos="533400" algn="l"/>
              </a:tabLst>
            </a:pPr>
            <a:r>
              <a:rPr kumimoji="0" lang="ar-SY" altLang="zh-CN" sz="2000" b="1" i="0" u="sng" strike="noStrike" cap="none" normalizeH="0" baseline="0" dirty="0" err="1" smtClean="0">
                <a:ln>
                  <a:noFill/>
                </a:ln>
                <a:solidFill>
                  <a:schemeClr val="tx2"/>
                </a:solidFill>
                <a:effectLst/>
                <a:latin typeface="Arial" pitchFamily="34" charset="0"/>
                <a:ea typeface="SimSun" pitchFamily="2" charset="-122"/>
                <a:cs typeface="PT Bold Heading" pitchFamily="2" charset="-78"/>
              </a:rPr>
              <a:t>1</a:t>
            </a:r>
            <a:r>
              <a:rPr kumimoji="0" lang="ar-SY" altLang="zh-CN" sz="2000" b="1" i="0" u="sng" strike="noStrike" cap="none" normalizeH="0" baseline="0" dirty="0" err="1" smtClean="0">
                <a:ln>
                  <a:noFill/>
                </a:ln>
                <a:solidFill>
                  <a:schemeClr val="tx2"/>
                </a:solidFill>
                <a:effectLst/>
                <a:latin typeface="Times New Roman" pitchFamily="18" charset="0"/>
                <a:ea typeface="SimSun" pitchFamily="2" charset="-122"/>
                <a:cs typeface="PT Bold Heading" pitchFamily="2" charset="-78"/>
              </a:rPr>
              <a:t>-5</a:t>
            </a:r>
            <a:r>
              <a:rPr kumimoji="0" lang="ar-SY" altLang="zh-CN" sz="2000" b="1" i="0" u="sng" strike="noStrike" cap="none" normalizeH="0" baseline="0" dirty="0" err="1" smtClean="0">
                <a:ln>
                  <a:noFill/>
                </a:ln>
                <a:solidFill>
                  <a:schemeClr val="tx2"/>
                </a:solidFill>
                <a:effectLst/>
                <a:latin typeface="Arial" pitchFamily="34" charset="0"/>
                <a:ea typeface="SimSun" pitchFamily="2" charset="-122"/>
                <a:cs typeface="PT Bold Heading" pitchFamily="2" charset="-78"/>
              </a:rPr>
              <a:t> </a:t>
            </a:r>
            <a:r>
              <a:rPr kumimoji="0" lang="ar-SY" altLang="zh-CN" sz="2000" b="1" i="0" u="sng" strike="noStrike" cap="none" normalizeH="0" baseline="0" dirty="0" smtClean="0">
                <a:ln>
                  <a:noFill/>
                </a:ln>
                <a:solidFill>
                  <a:schemeClr val="tx2"/>
                </a:solidFill>
                <a:effectLst/>
                <a:latin typeface="Arial" pitchFamily="34" charset="0"/>
                <a:ea typeface="SimSun" pitchFamily="2" charset="-122"/>
                <a:cs typeface="PT Bold Heading" pitchFamily="2" charset="-78"/>
              </a:rPr>
              <a:t>: أنواع الاتصال </a:t>
            </a:r>
            <a:endParaRPr kumimoji="0" lang="en-US" altLang="zh-CN" sz="20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358775" algn="l"/>
                <a:tab pos="533400" algn="l"/>
              </a:tabLst>
            </a:pPr>
            <a:r>
              <a:rPr kumimoji="0" lang="ar-SY" altLang="zh-CN" sz="2000" b="1" i="0" u="sng" strike="noStrike" cap="none" normalizeH="0" baseline="0" dirty="0" smtClean="0">
                <a:ln>
                  <a:noFill/>
                </a:ln>
                <a:solidFill>
                  <a:srgbClr val="FFFF00"/>
                </a:solidFill>
                <a:effectLst/>
                <a:latin typeface="Arial" pitchFamily="34" charset="0"/>
                <a:ea typeface="SimSun" pitchFamily="2" charset="-122"/>
                <a:cs typeface="Arial" pitchFamily="34" charset="0"/>
              </a:rPr>
              <a:t>أولاً: الاتصال الرسمي</a:t>
            </a:r>
            <a:endParaRPr kumimoji="0" lang="en-US" altLang="zh-CN" sz="2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358775" algn="l"/>
                <a:tab pos="533400" algn="l"/>
              </a:tabLst>
            </a:pP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ويتم في إطار بناء تنظيمي يحدد قنواته </a:t>
            </a:r>
            <a:r>
              <a:rPr kumimoji="0" lang="ar-SY" altLang="zh-CN" sz="20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واتجاهاته </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ومن أشكال هذا </a:t>
            </a:r>
            <a:r>
              <a:rPr kumimoji="0" lang="ar-SY" altLang="zh-CN" sz="20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الاتصال :</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358775" algn="l"/>
                <a:tab pos="533400" algn="l"/>
              </a:tabLst>
            </a:pPr>
            <a:r>
              <a:rPr kumimoji="0" lang="ar-SY" altLang="zh-CN" sz="2000" b="1" i="0" u="none" strike="noStrike" cap="none" normalizeH="0" baseline="0" dirty="0" smtClean="0">
                <a:ln>
                  <a:noFill/>
                </a:ln>
                <a:solidFill>
                  <a:schemeClr val="bg1"/>
                </a:solidFill>
                <a:effectLst/>
                <a:latin typeface="Arial" pitchFamily="34" charset="0"/>
                <a:ea typeface="SimSun" pitchFamily="2" charset="-122"/>
                <a:cs typeface="Arial" pitchFamily="34" charset="0"/>
              </a:rPr>
              <a:t>الاتصال من أعلى إلى أسفل:</a:t>
            </a:r>
            <a:r>
              <a:rPr kumimoji="0" lang="ar-SY" altLang="zh-CN" sz="2000" b="0" i="0" u="none" strike="noStrike" cap="none" normalizeH="0" baseline="0" dirty="0" smtClean="0">
                <a:ln>
                  <a:noFill/>
                </a:ln>
                <a:solidFill>
                  <a:schemeClr val="bg1"/>
                </a:solidFill>
                <a:effectLst/>
                <a:latin typeface="Arial" pitchFamily="34" charset="0"/>
                <a:ea typeface="SimSun" pitchFamily="2" charset="-122"/>
                <a:cs typeface="Arial" pitchFamily="34" charset="0"/>
              </a:rPr>
              <a:t> </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ويعني تدفق المعلومات والأفكار والمقترحات والتوجيهات والأوامر والتعليمات من الرؤساء إلى المرؤوسين.</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358775" algn="l"/>
                <a:tab pos="533400" algn="l"/>
              </a:tabLst>
            </a:pP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ويهدف هذا النوع إلى زيادة فهم المرؤوسين للمؤسسة ونظامها ولمسؤولياتهم من أجل تحقيق قدرتهم على العمل ولزيادة ارتباطهم وانتمائهم </a:t>
            </a:r>
            <a:r>
              <a:rPr kumimoji="0" lang="ar-SY" altLang="zh-CN" sz="20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له.</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ويمكن أن يتم من خلال المواجهة والتفاعل اللفظي أو التعليمات الخطية أو الشرح والتوضيح والنشرات </a:t>
            </a:r>
            <a:r>
              <a:rPr kumimoji="0" lang="ar-SY" altLang="zh-CN" sz="20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والتعاميم</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والتقارير والإعلانات.</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358775" algn="l"/>
                <a:tab pos="533400" algn="l"/>
              </a:tabLst>
            </a:pPr>
            <a:r>
              <a:rPr kumimoji="0" lang="ar-SY" altLang="zh-CN" sz="2000" b="1" i="0" u="none" strike="noStrike" cap="none" normalizeH="0" baseline="0" dirty="0" smtClean="0">
                <a:ln>
                  <a:noFill/>
                </a:ln>
                <a:solidFill>
                  <a:schemeClr val="bg1"/>
                </a:solidFill>
                <a:effectLst/>
                <a:latin typeface="Arial" pitchFamily="34" charset="0"/>
                <a:ea typeface="SimSun" pitchFamily="2" charset="-122"/>
                <a:cs typeface="Arial" pitchFamily="34" charset="0"/>
              </a:rPr>
              <a:t>الاتصال من أسفل إلى أعلى:</a:t>
            </a:r>
            <a:r>
              <a:rPr kumimoji="0" lang="ar-SY" altLang="zh-CN" sz="2000" b="0" i="0" u="none" strike="noStrike" cap="none" normalizeH="0" baseline="0" dirty="0" smtClean="0">
                <a:ln>
                  <a:noFill/>
                </a:ln>
                <a:solidFill>
                  <a:schemeClr val="bg1"/>
                </a:solidFill>
                <a:effectLst/>
                <a:latin typeface="Arial" pitchFamily="34" charset="0"/>
                <a:ea typeface="SimSun" pitchFamily="2" charset="-122"/>
                <a:cs typeface="Arial" pitchFamily="34" charset="0"/>
              </a:rPr>
              <a:t> </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ويشير إلى ما يرسله المرؤوسين إلى مديرهم من تقارير حول أعمالهم ومهامهم ومشاكلهم وعلاقاتهم داخل المؤسسة، وتكمن أهمية هذا النوع من إتاحة الفرصة للمرؤوسين للمشاركة في التخطيط واتخاذ القرارات، كما أنه يساعد المدير على معرفة مدى تقبل الأفكار الموصلة وتلافي نشوء المشاكل.</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358775" algn="l"/>
                <a:tab pos="533400" algn="l"/>
              </a:tabLst>
            </a:pPr>
            <a:r>
              <a:rPr kumimoji="0" lang="ar-SY" altLang="zh-CN" sz="2000" b="1" i="0" u="none" strike="noStrike" cap="none" normalizeH="0" baseline="0" dirty="0" smtClean="0">
                <a:ln>
                  <a:noFill/>
                </a:ln>
                <a:solidFill>
                  <a:schemeClr val="bg1"/>
                </a:solidFill>
                <a:effectLst/>
                <a:latin typeface="Arial" pitchFamily="34" charset="0"/>
                <a:ea typeface="SimSun" pitchFamily="2" charset="-122"/>
                <a:cs typeface="Arial" pitchFamily="34" charset="0"/>
              </a:rPr>
              <a:t>الاتصال </a:t>
            </a:r>
            <a:r>
              <a:rPr kumimoji="0" lang="ar-SY" altLang="zh-CN" sz="2000" b="1" i="0" u="none" strike="noStrike" cap="none" normalizeH="0" baseline="0" dirty="0" err="1" smtClean="0">
                <a:ln>
                  <a:noFill/>
                </a:ln>
                <a:solidFill>
                  <a:schemeClr val="bg1"/>
                </a:solidFill>
                <a:effectLst/>
                <a:latin typeface="Arial" pitchFamily="34" charset="0"/>
                <a:ea typeface="SimSun" pitchFamily="2" charset="-122"/>
                <a:cs typeface="Arial" pitchFamily="34" charset="0"/>
              </a:rPr>
              <a:t>الأفقي </a:t>
            </a:r>
            <a:r>
              <a:rPr kumimoji="0" lang="ar-SY" altLang="zh-CN" sz="2000" b="1" i="0" u="none" strike="noStrike" cap="none" normalizeH="0" baseline="0" dirty="0" smtClean="0">
                <a:ln>
                  <a:noFill/>
                </a:ln>
                <a:solidFill>
                  <a:schemeClr val="bg1"/>
                </a:solidFill>
                <a:effectLst/>
                <a:latin typeface="Arial" pitchFamily="34" charset="0"/>
                <a:ea typeface="SimSun" pitchFamily="2" charset="-122"/>
                <a:cs typeface="Arial" pitchFamily="34" charset="0"/>
              </a:rPr>
              <a:t>:</a:t>
            </a:r>
            <a:r>
              <a:rPr kumimoji="0" lang="ar-SY" altLang="zh-CN" sz="2000" b="0" i="0" u="none" strike="noStrike" cap="none" normalizeH="0" baseline="0" dirty="0" smtClean="0">
                <a:ln>
                  <a:noFill/>
                </a:ln>
                <a:solidFill>
                  <a:schemeClr val="bg1"/>
                </a:solidFill>
                <a:effectLst/>
                <a:latin typeface="Arial" pitchFamily="34" charset="0"/>
                <a:ea typeface="SimSun" pitchFamily="2" charset="-122"/>
                <a:cs typeface="Arial" pitchFamily="34" charset="0"/>
              </a:rPr>
              <a:t> </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ويحدث بين اثنين أو أكثر من أفراد المؤسسة ممن هم في نفس المستوى التنظيمي كاتصال المديرين فيما بينهم أو المشرفين أو رؤساء الأقسام، أو </a:t>
            </a:r>
            <a:r>
              <a:rPr kumimoji="0" lang="ar-SY" altLang="zh-CN" sz="20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المعلمين.</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فالاتصال الأفقي يساعد أو يشجع على تدفق المعلومات والأفكار بين الأعضاء العاملين الذين يقومون بمسؤوليات متشابهة سواء أكانوا في مدرسة واحدة أم في مدارس </a:t>
            </a:r>
            <a:r>
              <a:rPr kumimoji="0" lang="ar-SY" altLang="zh-CN" sz="20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منفصلة.</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كما يساعد أيضاً على مزجهم جميعاً في مجموعة مترابطة مهنياً واجتماعياً.</a:t>
            </a:r>
            <a:endParaRPr kumimoji="0" lang="ar-SY" altLang="zh-CN"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36865" name="Rectangle 1"/>
          <p:cNvSpPr>
            <a:spLocks noChangeArrowheads="1"/>
          </p:cNvSpPr>
          <p:nvPr/>
        </p:nvSpPr>
        <p:spPr bwMode="auto">
          <a:xfrm>
            <a:off x="899592" y="436022"/>
            <a:ext cx="7272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1" eaLnBrk="1" fontAlgn="base" latinLnBrk="0" hangingPunct="1">
              <a:lnSpc>
                <a:spcPct val="100000"/>
              </a:lnSpc>
              <a:spcBef>
                <a:spcPct val="0"/>
              </a:spcBef>
              <a:spcAft>
                <a:spcPct val="0"/>
              </a:spcAft>
              <a:buClrTx/>
              <a:buSzTx/>
              <a:buFontTx/>
              <a:buNone/>
              <a:tabLst/>
            </a:pPr>
            <a:r>
              <a:rPr kumimoji="0" lang="ar-SA" altLang="zh-CN" sz="2400" b="1" i="0" u="sng" strike="noStrike" cap="none" normalizeH="0" baseline="0" dirty="0" smtClean="0">
                <a:ln>
                  <a:noFill/>
                </a:ln>
                <a:solidFill>
                  <a:srgbClr val="FFFF00"/>
                </a:solidFill>
                <a:effectLst/>
                <a:latin typeface="Arial" pitchFamily="34" charset="0"/>
                <a:ea typeface="SimSun" pitchFamily="2" charset="-122"/>
                <a:cs typeface="Arial" pitchFamily="34" charset="0"/>
              </a:rPr>
              <a:t>ث</a:t>
            </a:r>
            <a:r>
              <a:rPr kumimoji="0" lang="ar-SY" altLang="zh-CN" sz="2400" b="1" i="0" u="sng" strike="noStrike" cap="none" normalizeH="0" baseline="0" dirty="0" err="1" smtClean="0">
                <a:ln>
                  <a:noFill/>
                </a:ln>
                <a:solidFill>
                  <a:srgbClr val="FFFF00"/>
                </a:solidFill>
                <a:effectLst/>
                <a:latin typeface="Arial" pitchFamily="34" charset="0"/>
                <a:ea typeface="SimSun" pitchFamily="2" charset="-122"/>
                <a:cs typeface="Arial" pitchFamily="34" charset="0"/>
              </a:rPr>
              <a:t>انياً </a:t>
            </a:r>
            <a:r>
              <a:rPr kumimoji="0" lang="ar-SY" altLang="zh-CN" sz="2400" b="1" i="0" u="sng" strike="noStrike" cap="none" normalizeH="0" baseline="0" dirty="0" smtClean="0">
                <a:ln>
                  <a:noFill/>
                </a:ln>
                <a:solidFill>
                  <a:srgbClr val="FFFF00"/>
                </a:solidFill>
                <a:effectLst/>
                <a:latin typeface="Arial" pitchFamily="34" charset="0"/>
                <a:ea typeface="SimSun" pitchFamily="2" charset="-122"/>
                <a:cs typeface="Arial" pitchFamily="34" charset="0"/>
              </a:rPr>
              <a:t>:الاتصال غير الرسمي </a:t>
            </a:r>
            <a:endParaRPr lang="ar-SA" altLang="zh-CN" sz="2400" dirty="0">
              <a:solidFill>
                <a:srgbClr val="FFFF00"/>
              </a:solidFill>
              <a:latin typeface="Arial" pitchFamily="34" charset="0"/>
              <a:cs typeface="Arial" pitchFamily="34" charset="0"/>
            </a:endParaRPr>
          </a:p>
          <a:p>
            <a:pPr marL="0" marR="0" lvl="0" indent="457200" algn="just" defTabSz="914400" rtl="1" eaLnBrk="1" fontAlgn="base" latinLnBrk="0" hangingPunct="1">
              <a:lnSpc>
                <a:spcPct val="100000"/>
              </a:lnSpc>
              <a:spcBef>
                <a:spcPct val="0"/>
              </a:spcBef>
              <a:spcAft>
                <a:spcPct val="0"/>
              </a:spcAft>
              <a:buClrTx/>
              <a:buSzTx/>
              <a:buFontTx/>
              <a:buNone/>
              <a:tabLst/>
            </a:pP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ويتم خارج إطار القنوات الرسمية للاتصال في المؤسسة، ويحدث في جميع المؤسسات دون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التقيد</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بمراكز المتواصلين ورتبهم وعلاقاتهم الرسمية فيما يتعلق بالعمل أو الحياة الاجتماعية أو الجوانب الشخصية، ويحدث في كل الأوقات داخل العمل أو خارجه دون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التقيد</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بشكليات التواصل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الرسمي.</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ويقوم هذا النوع من الاتصال على أساس العلاقات الشخصية والاجتماعية للأعضاء أكثر من كونه على أساس السلطة والمركز مع الرغبة في عدم تجاهل ذلك أيضاً.</a:t>
            </a:r>
            <a:endParaRPr kumimoji="0" lang="ar-SA"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457200" algn="just" defTabSz="914400" rtl="1" eaLnBrk="1" fontAlgn="base" latinLnBrk="0" hangingPunct="1">
              <a:lnSpc>
                <a:spcPct val="100000"/>
              </a:lnSpc>
              <a:spcBef>
                <a:spcPct val="0"/>
              </a:spcBef>
              <a:spcAft>
                <a:spcPct val="0"/>
              </a:spcAft>
              <a:buClrTx/>
              <a:buSzTx/>
              <a:buFontTx/>
              <a:buNone/>
              <a:tabLst/>
            </a:pPr>
            <a:endParaRPr lang="ar-SA" altLang="zh-CN" sz="1400" b="1" dirty="0">
              <a:latin typeface="Arial" pitchFamily="34" charset="0"/>
              <a:cs typeface="Arial" pitchFamily="34" charset="0"/>
            </a:endParaRPr>
          </a:p>
          <a:p>
            <a:pPr marL="0" marR="0" lvl="0" indent="457200" algn="just" defTabSz="914400" rtl="1" eaLnBrk="1" fontAlgn="base" latinLnBrk="0" hangingPunct="1">
              <a:lnSpc>
                <a:spcPct val="100000"/>
              </a:lnSpc>
              <a:spcBef>
                <a:spcPct val="0"/>
              </a:spcBef>
              <a:spcAft>
                <a:spcPct val="0"/>
              </a:spcAft>
              <a:buClrTx/>
              <a:buSzTx/>
              <a:buFontTx/>
              <a:buNone/>
              <a:tabLst/>
            </a:pPr>
            <a:r>
              <a:rPr kumimoji="0" lang="ar-SY" altLang="zh-CN" sz="2400" b="1" i="0" u="sng" strike="noStrike" cap="none" normalizeH="0" baseline="0" dirty="0" smtClean="0">
                <a:ln>
                  <a:noFill/>
                </a:ln>
                <a:solidFill>
                  <a:schemeClr val="bg1"/>
                </a:solidFill>
                <a:effectLst/>
                <a:latin typeface="Arial" pitchFamily="34" charset="0"/>
                <a:ea typeface="SimSun" pitchFamily="2" charset="-122"/>
                <a:cs typeface="Arial" pitchFamily="34" charset="0"/>
              </a:rPr>
              <a:t>وتتركز عملية الاتصال غير الرسمي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حول الأهداف الشخصية أكثر من كونها أهدافاً للمؤسسة نفسها، ويتوقف التماسك بين نوعي الاتصال على مدى تجانس أهداف المؤسسة مع الأهداف الشخصية واتجاهات العاملين ويساعد هذا الاتصال على معرفة معلومات وأفكار مهمة قد لا يتعين ذكرها بصورة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رسمية.</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ويساعد أيضاً على تنمية الروابط والصداقة والعلاقات الإنسانية الحسنة بين أعضاء المؤسسة.</a:t>
            </a:r>
            <a:endParaRPr kumimoji="0" lang="ar-SY" altLang="zh-CN"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35841" name="Rectangle 1"/>
          <p:cNvSpPr>
            <a:spLocks noChangeArrowheads="1"/>
          </p:cNvSpPr>
          <p:nvPr/>
        </p:nvSpPr>
        <p:spPr bwMode="auto">
          <a:xfrm>
            <a:off x="899592" y="548680"/>
            <a:ext cx="7272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44475" algn="l"/>
                <a:tab pos="523875" algn="l"/>
              </a:tabLst>
            </a:pPr>
            <a:r>
              <a:rPr kumimoji="0" lang="ar-SY" altLang="zh-CN" sz="2000" b="0" i="0" u="sng" strike="noStrike" cap="none" normalizeH="0" baseline="0" dirty="0" err="1" smtClean="0">
                <a:ln>
                  <a:noFill/>
                </a:ln>
                <a:solidFill>
                  <a:schemeClr val="tx1"/>
                </a:solidFill>
                <a:effectLst/>
                <a:latin typeface="Arial" pitchFamily="34" charset="0"/>
                <a:ea typeface="SimSun" pitchFamily="2" charset="-122"/>
                <a:cs typeface="PT Bold Heading" pitchFamily="2" charset="-78"/>
              </a:rPr>
              <a:t>1</a:t>
            </a:r>
            <a:r>
              <a:rPr kumimoji="0" lang="ar-SY" altLang="zh-CN" sz="2000" b="0" i="0" u="sng" strike="noStrike" cap="none" normalizeH="0" baseline="0" dirty="0" err="1" smtClean="0">
                <a:ln>
                  <a:noFill/>
                </a:ln>
                <a:solidFill>
                  <a:schemeClr val="tx1"/>
                </a:solidFill>
                <a:effectLst/>
                <a:latin typeface="Times New Roman" pitchFamily="18" charset="0"/>
                <a:ea typeface="SimSun" pitchFamily="2" charset="-122"/>
                <a:cs typeface="PT Bold Heading" pitchFamily="2" charset="-78"/>
              </a:rPr>
              <a:t>-6</a:t>
            </a:r>
            <a:r>
              <a:rPr kumimoji="0" lang="ar-SY" altLang="zh-CN" sz="2000" b="0" i="0" u="sng" strike="noStrike" cap="none" normalizeH="0" baseline="0" dirty="0" err="1" smtClean="0">
                <a:ln>
                  <a:noFill/>
                </a:ln>
                <a:solidFill>
                  <a:schemeClr val="tx1"/>
                </a:solidFill>
                <a:effectLst/>
                <a:latin typeface="Arial" pitchFamily="34" charset="0"/>
                <a:ea typeface="SimSun" pitchFamily="2" charset="-122"/>
                <a:cs typeface="PT Bold Heading" pitchFamily="2" charset="-78"/>
              </a:rPr>
              <a:t> </a:t>
            </a:r>
            <a:r>
              <a:rPr kumimoji="0" lang="ar-SY" altLang="zh-CN" sz="2000" b="0" i="0" u="sng" strike="noStrike" cap="none" normalizeH="0" baseline="0" dirty="0" smtClean="0">
                <a:ln>
                  <a:noFill/>
                </a:ln>
                <a:solidFill>
                  <a:schemeClr val="tx1"/>
                </a:solidFill>
                <a:effectLst/>
                <a:latin typeface="Arial" pitchFamily="34" charset="0"/>
                <a:ea typeface="SimSun" pitchFamily="2" charset="-122"/>
                <a:cs typeface="PT Bold Heading" pitchFamily="2" charset="-78"/>
              </a:rPr>
              <a:t>: معوقات الاتصال </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44475" algn="l"/>
                <a:tab pos="523875" algn="l"/>
              </a:tabLst>
            </a:pP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هناك مشكلات يمكن أن تحول بين القائم بالاتصال وبين توصيل رسالته ومن</a:t>
            </a:r>
            <a:r>
              <a:rPr kumimoji="0" lang="ar-SA" altLang="zh-CN" sz="20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ها :</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Low" defTabSz="914400" rtl="1" eaLnBrk="0" fontAlgn="base" latinLnBrk="0" hangingPunct="0">
              <a:lnSpc>
                <a:spcPct val="100000"/>
              </a:lnSpc>
              <a:spcBef>
                <a:spcPct val="0"/>
              </a:spcBef>
              <a:spcAft>
                <a:spcPct val="0"/>
              </a:spcAft>
              <a:buClrTx/>
              <a:buSzTx/>
              <a:buFont typeface="+mj-lt"/>
              <a:buAutoNum type="arabicPeriod"/>
              <a:tabLst>
                <a:tab pos="244475" algn="l"/>
                <a:tab pos="523875" algn="l"/>
              </a:tabLst>
            </a:pPr>
            <a:r>
              <a:rPr kumimoji="0" lang="ar-SY"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التشويش:</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ar-SY" altLang="zh-CN" sz="2000" b="1" i="0" u="none" strike="noStrike" cap="none" normalizeH="0" baseline="0" dirty="0" smtClean="0">
                <a:ln>
                  <a:noFill/>
                </a:ln>
                <a:solidFill>
                  <a:schemeClr val="bg1"/>
                </a:solidFill>
                <a:effectLst/>
                <a:latin typeface="Arial" pitchFamily="34" charset="0"/>
                <a:ea typeface="SimSun" pitchFamily="2" charset="-122"/>
                <a:cs typeface="Arial" pitchFamily="34" charset="0"/>
              </a:rPr>
              <a:t>وهو مصطلح يستخدم لوصف أي شيء يتدخل في أمانة النقل </a:t>
            </a:r>
            <a:r>
              <a:rPr kumimoji="0" lang="ar-SY" altLang="zh-CN" sz="2000" b="1" i="0" u="none" strike="noStrike" cap="none" normalizeH="0" baseline="0" dirty="0" err="1" smtClean="0">
                <a:ln>
                  <a:noFill/>
                </a:ln>
                <a:solidFill>
                  <a:schemeClr val="bg1"/>
                </a:solidFill>
                <a:effectLst/>
                <a:latin typeface="Arial" pitchFamily="34" charset="0"/>
                <a:ea typeface="SimSun" pitchFamily="2" charset="-122"/>
                <a:cs typeface="Arial" pitchFamily="34" charset="0"/>
              </a:rPr>
              <a:t>للرسالة.</a:t>
            </a:r>
            <a:r>
              <a:rPr kumimoji="0" lang="ar-SY" altLang="zh-CN" sz="2000" b="1" i="0" u="none" strike="noStrike" cap="none" normalizeH="0" baseline="0" dirty="0" smtClean="0">
                <a:ln>
                  <a:noFill/>
                </a:ln>
                <a:solidFill>
                  <a:schemeClr val="bg1"/>
                </a:solidFill>
                <a:effectLst/>
                <a:latin typeface="Arial" pitchFamily="34" charset="0"/>
                <a:ea typeface="SimSun" pitchFamily="2" charset="-122"/>
                <a:cs typeface="Arial" pitchFamily="34" charset="0"/>
              </a:rPr>
              <a:t> وهناك نوعان من التشويش أحدهما يتعلق بوسيلة الاتصال مثل أزيز الراديو أو </a:t>
            </a:r>
            <a:r>
              <a:rPr kumimoji="0" lang="ar-SY" altLang="zh-CN" sz="2000" b="1" i="0" u="none" strike="noStrike" cap="none" normalizeH="0" baseline="0" dirty="0" err="1" smtClean="0">
                <a:ln>
                  <a:noFill/>
                </a:ln>
                <a:solidFill>
                  <a:schemeClr val="bg1"/>
                </a:solidFill>
                <a:effectLst/>
                <a:latin typeface="Arial" pitchFamily="34" charset="0"/>
                <a:ea typeface="SimSun" pitchFamily="2" charset="-122"/>
                <a:cs typeface="Arial" pitchFamily="34" charset="0"/>
              </a:rPr>
              <a:t>الغباش</a:t>
            </a:r>
            <a:r>
              <a:rPr kumimoji="0" lang="ar-SY" altLang="zh-CN" sz="2000" b="1" i="0" u="none" strike="noStrike" cap="none" normalizeH="0" baseline="0" dirty="0" smtClean="0">
                <a:ln>
                  <a:noFill/>
                </a:ln>
                <a:solidFill>
                  <a:schemeClr val="bg1"/>
                </a:solidFill>
                <a:effectLst/>
                <a:latin typeface="Arial" pitchFamily="34" charset="0"/>
                <a:ea typeface="SimSun" pitchFamily="2" charset="-122"/>
                <a:cs typeface="Arial" pitchFamily="34" charset="0"/>
              </a:rPr>
              <a:t> على شاشة التلفزيون والآخر يتعلق بالمعنى أي عدم القدرة على تفسير الرسالة تفسيراً صحيحاً بحيث يفهمها المستقبل فهماً خاطئاً.</a:t>
            </a:r>
            <a:endParaRPr kumimoji="0" lang="en-US" altLang="zh-CN" sz="2000" b="1" i="0" u="none" strike="noStrike" cap="none" normalizeH="0" baseline="0" dirty="0" smtClean="0">
              <a:ln>
                <a:noFill/>
              </a:ln>
              <a:solidFill>
                <a:schemeClr val="bg1"/>
              </a:solidFill>
              <a:effectLst/>
              <a:latin typeface="Arial" pitchFamily="34" charset="0"/>
              <a:cs typeface="Arial" pitchFamily="34" charset="0"/>
            </a:endParaRPr>
          </a:p>
          <a:p>
            <a:pPr marL="457200" marR="0" lvl="0" indent="-457200" algn="justLow" defTabSz="914400" rtl="1" eaLnBrk="0" fontAlgn="base" latinLnBrk="0" hangingPunct="0">
              <a:lnSpc>
                <a:spcPct val="100000"/>
              </a:lnSpc>
              <a:spcBef>
                <a:spcPct val="0"/>
              </a:spcBef>
              <a:spcAft>
                <a:spcPct val="0"/>
              </a:spcAft>
              <a:buClrTx/>
              <a:buSzTx/>
              <a:buFont typeface="+mj-lt"/>
              <a:buAutoNum type="arabicPeriod"/>
              <a:tabLst>
                <a:tab pos="244475" algn="l"/>
                <a:tab pos="523875" algn="l"/>
              </a:tabLst>
            </a:pPr>
            <a:r>
              <a:rPr kumimoji="0" lang="ar-SY"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الشرود الذهني وعدم </a:t>
            </a:r>
            <a:r>
              <a:rPr kumimoji="0" lang="ar-SY" altLang="zh-CN" sz="20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الانتباه </a:t>
            </a:r>
            <a:r>
              <a:rPr kumimoji="0" lang="ar-SY"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ar-SY" altLang="zh-CN" sz="2000" b="1" i="0" u="none" strike="noStrike" cap="none" normalizeH="0" baseline="0" dirty="0" smtClean="0">
                <a:ln>
                  <a:noFill/>
                </a:ln>
                <a:solidFill>
                  <a:schemeClr val="tx2"/>
                </a:solidFill>
                <a:effectLst/>
                <a:latin typeface="Arial" pitchFamily="34" charset="0"/>
                <a:ea typeface="SimSun" pitchFamily="2" charset="-122"/>
                <a:cs typeface="Arial" pitchFamily="34" charset="0"/>
              </a:rPr>
              <a:t>إن عدم التركيز والشرود الذهني يعني عدم الرغبة في التفاعل مع الرسالة، ويحدث نتيجة تصارع المنبهات والاهتمامات وعدم القدرة على التركيز بسبب الاهتمام بأكثر من أمر واحد في آن واحد.</a:t>
            </a:r>
            <a:endParaRPr kumimoji="0" lang="en-US" altLang="zh-CN" sz="2000" b="1" i="0" u="none" strike="noStrike" cap="none" normalizeH="0" baseline="0" dirty="0" smtClean="0">
              <a:ln>
                <a:noFill/>
              </a:ln>
              <a:solidFill>
                <a:schemeClr val="tx2"/>
              </a:solidFill>
              <a:effectLst/>
              <a:latin typeface="Arial" pitchFamily="34" charset="0"/>
              <a:cs typeface="Arial" pitchFamily="34" charset="0"/>
            </a:endParaRPr>
          </a:p>
          <a:p>
            <a:pPr marL="457200" marR="0" lvl="0" indent="-457200" algn="justLow" defTabSz="914400" rtl="1" eaLnBrk="0" fontAlgn="base" latinLnBrk="0" hangingPunct="0">
              <a:lnSpc>
                <a:spcPct val="100000"/>
              </a:lnSpc>
              <a:spcBef>
                <a:spcPct val="0"/>
              </a:spcBef>
              <a:spcAft>
                <a:spcPct val="0"/>
              </a:spcAft>
              <a:buClrTx/>
              <a:buSzTx/>
              <a:buFont typeface="+mj-lt"/>
              <a:buAutoNum type="arabicPeriod"/>
              <a:tabLst>
                <a:tab pos="244475" algn="l"/>
                <a:tab pos="523875" algn="l"/>
              </a:tabLst>
            </a:pPr>
            <a:r>
              <a:rPr kumimoji="0" lang="ar-SY"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التباين في المستوى </a:t>
            </a:r>
            <a:r>
              <a:rPr kumimoji="0" lang="ar-SY" altLang="zh-CN" sz="20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والإدراك </a:t>
            </a:r>
            <a:r>
              <a:rPr kumimoji="0" lang="ar-SY" altLang="zh-CN" sz="2000" b="1" i="0" u="none" strike="noStrike" cap="none" normalizeH="0" baseline="0" dirty="0" smtClean="0">
                <a:ln>
                  <a:noFill/>
                </a:ln>
                <a:solidFill>
                  <a:schemeClr val="bg1"/>
                </a:solidFill>
                <a:effectLst/>
                <a:latin typeface="Arial" pitchFamily="34" charset="0"/>
                <a:ea typeface="SimSun" pitchFamily="2" charset="-122"/>
                <a:cs typeface="Arial" pitchFamily="34" charset="0"/>
              </a:rPr>
              <a:t>، ويرجع هذا إلى تباين مستويات الثقافة والمعرفة والإدراك والخبرة مما ينجم عنه أن تكون الاستنتاجات من الرسالة خاطئة إذا كان المرسل والمستقبل مختلفين.</a:t>
            </a:r>
            <a:endParaRPr kumimoji="0" lang="en-US" altLang="zh-CN" sz="2000" b="1" i="0" u="none" strike="noStrike" cap="none" normalizeH="0" baseline="0" dirty="0" smtClean="0">
              <a:ln>
                <a:noFill/>
              </a:ln>
              <a:solidFill>
                <a:schemeClr val="bg1"/>
              </a:solidFill>
              <a:effectLst/>
              <a:latin typeface="Arial" pitchFamily="34" charset="0"/>
              <a:cs typeface="Arial" pitchFamily="34" charset="0"/>
            </a:endParaRPr>
          </a:p>
          <a:p>
            <a:pPr marL="457200" marR="0" lvl="0" indent="-457200" algn="justLow" defTabSz="914400" rtl="1" eaLnBrk="0" fontAlgn="base" latinLnBrk="0" hangingPunct="0">
              <a:lnSpc>
                <a:spcPct val="100000"/>
              </a:lnSpc>
              <a:spcBef>
                <a:spcPct val="0"/>
              </a:spcBef>
              <a:spcAft>
                <a:spcPct val="0"/>
              </a:spcAft>
              <a:buClrTx/>
              <a:buSzTx/>
              <a:buFont typeface="+mj-lt"/>
              <a:buAutoNum type="arabicPeriod"/>
              <a:tabLst>
                <a:tab pos="244475" algn="l"/>
                <a:tab pos="523875" algn="l"/>
              </a:tabLst>
            </a:pPr>
            <a:r>
              <a:rPr kumimoji="0" lang="ar-SY"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النزعة </a:t>
            </a:r>
            <a:r>
              <a:rPr kumimoji="0" lang="ar-SY" altLang="zh-CN" sz="20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الانتقائية </a:t>
            </a:r>
            <a:r>
              <a:rPr kumimoji="0" lang="ar-SY"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ar-SY" altLang="zh-CN" sz="2000" b="1" i="0" u="none" strike="noStrike" cap="none" normalizeH="0" baseline="0" dirty="0" smtClean="0">
                <a:ln>
                  <a:noFill/>
                </a:ln>
                <a:solidFill>
                  <a:schemeClr val="tx2"/>
                </a:solidFill>
                <a:effectLst/>
                <a:latin typeface="Arial" pitchFamily="34" charset="0"/>
                <a:ea typeface="SimSun" pitchFamily="2" charset="-122"/>
                <a:cs typeface="Arial" pitchFamily="34" charset="0"/>
              </a:rPr>
              <a:t>فبفعل الميول الشخصية والاتجاه الفكري والعقيدة الدينية والتنشئة نجد المستقبل للرسالة الإعلامية في كثير من الأحيان- لا يفتح عقله لكل ما يتعرض له، وإنما قد يُتيح لنفسه فرص سماع أو مشاهدة ما يمكن أن يوافق عليه مُعرضاً عن غير ذلك.</a:t>
            </a:r>
            <a:endParaRPr kumimoji="0" lang="en-US" altLang="zh-CN" sz="2000" b="1" i="0" u="none" strike="noStrike" cap="none" normalizeH="0" baseline="0" dirty="0" smtClean="0">
              <a:ln>
                <a:noFill/>
              </a:ln>
              <a:solidFill>
                <a:schemeClr val="tx2"/>
              </a:solidFill>
              <a:effectLst/>
              <a:latin typeface="Arial" pitchFamily="34" charset="0"/>
              <a:cs typeface="Arial" pitchFamily="34" charset="0"/>
            </a:endParaRPr>
          </a:p>
          <a:p>
            <a:pPr marL="457200" marR="0" lvl="0" indent="-457200" algn="justLow" defTabSz="914400" rtl="1" eaLnBrk="0" fontAlgn="base" latinLnBrk="0" hangingPunct="0">
              <a:lnSpc>
                <a:spcPct val="100000"/>
              </a:lnSpc>
              <a:spcBef>
                <a:spcPct val="0"/>
              </a:spcBef>
              <a:spcAft>
                <a:spcPct val="0"/>
              </a:spcAft>
              <a:buClrTx/>
              <a:buSzTx/>
              <a:buFont typeface="+mj-lt"/>
              <a:buAutoNum type="arabicPeriod"/>
              <a:tabLst>
                <a:tab pos="244475" algn="l"/>
                <a:tab pos="523875" algn="l"/>
              </a:tabLst>
            </a:pPr>
            <a:r>
              <a:rPr kumimoji="0" lang="ar-SY"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إغلاق قنوات الاتصال</a:t>
            </a:r>
            <a:r>
              <a:rPr kumimoji="0" lang="ar-SY"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ar-SY" altLang="zh-CN" sz="2000" b="1" i="0" u="none" strike="noStrike" cap="none" normalizeH="0" baseline="0" dirty="0" smtClean="0">
                <a:ln>
                  <a:noFill/>
                </a:ln>
                <a:solidFill>
                  <a:schemeClr val="bg1"/>
                </a:solidFill>
                <a:effectLst/>
                <a:latin typeface="Arial" pitchFamily="34" charset="0"/>
                <a:ea typeface="SimSun" pitchFamily="2" charset="-122"/>
                <a:cs typeface="Arial" pitchFamily="34" charset="0"/>
              </a:rPr>
              <a:t>بين الأطراف المشاركة في العملية الاتصالية، فالاتصال يساعد على إزالة الجفوة والغموض بين </a:t>
            </a:r>
            <a:r>
              <a:rPr kumimoji="0" lang="ar-SY" altLang="zh-CN" sz="2000" b="1" i="0" u="none" strike="noStrike" cap="none" normalizeH="0" baseline="0" dirty="0" err="1" smtClean="0">
                <a:ln>
                  <a:noFill/>
                </a:ln>
                <a:solidFill>
                  <a:schemeClr val="bg1"/>
                </a:solidFill>
                <a:effectLst/>
                <a:latin typeface="Arial" pitchFamily="34" charset="0"/>
                <a:ea typeface="SimSun" pitchFamily="2" charset="-122"/>
                <a:cs typeface="Arial" pitchFamily="34" charset="0"/>
              </a:rPr>
              <a:t>الفرقاء.</a:t>
            </a:r>
            <a:endParaRPr kumimoji="0" lang="ar-SY" altLang="zh-CN" sz="20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3" name="مستطيل 2"/>
          <p:cNvSpPr/>
          <p:nvPr/>
        </p:nvSpPr>
        <p:spPr>
          <a:xfrm>
            <a:off x="5620060" y="836712"/>
            <a:ext cx="2484976" cy="584775"/>
          </a:xfrm>
          <a:prstGeom prst="rect">
            <a:avLst/>
          </a:prstGeom>
        </p:spPr>
        <p:txBody>
          <a:bodyPr wrap="none">
            <a:spAutoFit/>
          </a:bodyPr>
          <a:lstStyle/>
          <a:p>
            <a:r>
              <a:rPr lang="ar-SY" sz="3200" b="1" u="sng" dirty="0">
                <a:solidFill>
                  <a:srgbClr val="C00000"/>
                </a:solidFill>
              </a:rPr>
              <a:t>العلاقات الإنسانية</a:t>
            </a:r>
            <a:endParaRPr lang="ar-SA" sz="3200" b="1" dirty="0">
              <a:solidFill>
                <a:srgbClr val="C00000"/>
              </a:solidFill>
            </a:endParaRPr>
          </a:p>
        </p:txBody>
      </p:sp>
      <p:sp>
        <p:nvSpPr>
          <p:cNvPr id="34817" name="Rectangle 1"/>
          <p:cNvSpPr>
            <a:spLocks noChangeArrowheads="1"/>
          </p:cNvSpPr>
          <p:nvPr/>
        </p:nvSpPr>
        <p:spPr bwMode="auto">
          <a:xfrm>
            <a:off x="899592" y="1516142"/>
            <a:ext cx="7200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Low" defTabSz="914400" rtl="1" eaLnBrk="1" fontAlgn="base" latinLnBrk="0" hangingPunct="1">
              <a:lnSpc>
                <a:spcPct val="100000"/>
              </a:lnSpc>
              <a:spcBef>
                <a:spcPct val="0"/>
              </a:spcBef>
              <a:spcAft>
                <a:spcPct val="0"/>
              </a:spcAft>
              <a:buClrTx/>
              <a:buSzTx/>
              <a:buFontTx/>
              <a:buNone/>
              <a:tabLst/>
            </a:pPr>
            <a:r>
              <a:rPr kumimoji="0" lang="ar-SY" altLang="zh-CN" sz="2400" b="1" i="0" u="sng" strike="noStrike" cap="none" normalizeH="0" baseline="0" dirty="0" err="1" smtClean="0">
                <a:ln>
                  <a:noFill/>
                </a:ln>
                <a:solidFill>
                  <a:schemeClr val="tx2"/>
                </a:solidFill>
                <a:effectLst/>
                <a:latin typeface="Arial" pitchFamily="34" charset="0"/>
                <a:ea typeface="SimSun" pitchFamily="2" charset="-122"/>
                <a:cs typeface="PT Bold Heading" pitchFamily="2" charset="-78"/>
              </a:rPr>
              <a:t>2</a:t>
            </a:r>
            <a:r>
              <a:rPr kumimoji="0" lang="ar-SY" altLang="zh-CN" sz="2400" b="1" i="0" u="sng" strike="noStrike" cap="none" normalizeH="0" baseline="0" dirty="0" err="1" smtClean="0">
                <a:ln>
                  <a:noFill/>
                </a:ln>
                <a:solidFill>
                  <a:schemeClr val="tx2"/>
                </a:solidFill>
                <a:effectLst/>
                <a:latin typeface="Times New Roman" pitchFamily="18" charset="0"/>
                <a:ea typeface="SimSun" pitchFamily="2" charset="-122"/>
                <a:cs typeface="PT Bold Heading" pitchFamily="2" charset="-78"/>
              </a:rPr>
              <a:t>-1 </a:t>
            </a:r>
            <a:r>
              <a:rPr kumimoji="0" lang="ar-SY" altLang="zh-CN" sz="2400" b="1" i="0" u="sng" strike="noStrike" cap="none" normalizeH="0" baseline="0" dirty="0" smtClean="0">
                <a:ln>
                  <a:noFill/>
                </a:ln>
                <a:solidFill>
                  <a:schemeClr val="tx2"/>
                </a:solidFill>
                <a:effectLst/>
                <a:latin typeface="Times New Roman" pitchFamily="18" charset="0"/>
                <a:ea typeface="SimSun" pitchFamily="2" charset="-122"/>
                <a:cs typeface="PT Bold Heading" pitchFamily="2" charset="-78"/>
              </a:rPr>
              <a:t>:</a:t>
            </a:r>
            <a:r>
              <a:rPr kumimoji="0" lang="ar-SY" altLang="zh-CN" sz="2400" b="1" i="0" u="sng" strike="noStrike" cap="none" normalizeH="0" baseline="0" dirty="0" smtClean="0">
                <a:ln>
                  <a:noFill/>
                </a:ln>
                <a:solidFill>
                  <a:schemeClr val="tx2"/>
                </a:solidFill>
                <a:effectLst/>
                <a:latin typeface="Arial" pitchFamily="34" charset="0"/>
                <a:ea typeface="SimSun" pitchFamily="2" charset="-122"/>
                <a:cs typeface="PT Bold Heading" pitchFamily="2" charset="-78"/>
              </a:rPr>
              <a:t> تعريف العلاقات الإنسانية </a:t>
            </a:r>
            <a:endParaRPr kumimoji="0" lang="en-US" altLang="zh-CN" sz="2400" b="1" i="0" u="none" strike="noStrike" cap="none" normalizeH="0" baseline="0" dirty="0" smtClean="0">
              <a:ln>
                <a:noFill/>
              </a:ln>
              <a:solidFill>
                <a:schemeClr val="tx2"/>
              </a:solidFill>
              <a:effectLst/>
              <a:latin typeface="Arial" pitchFamily="34" charset="0"/>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buFontTx/>
              <a:buNone/>
              <a:tabLst/>
            </a:pP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تعتبر العلاقات الإنسانية قديمة قدم الإنسان، وتنشأ عند وجود عدة كائنات إنسانية تتفاعل فيما بينها وتشترك بأهداف ومصالح وغايات وبيئة واحدة، وإن أقوى العلاقات هي تلك التي تربط أناساً تشغلهم نفس الأعمال مثل زملاء العمل، زملاء الفن، زملاء العلم والدين.</a:t>
            </a:r>
            <a:endParaRPr kumimoji="0" lang="ar-SA"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buFontTx/>
              <a:buNone/>
              <a:tabLst/>
            </a:pPr>
            <a:endParaRPr kumimoji="0" lang="en-US" altLang="zh-CN"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buFontTx/>
              <a:buNone/>
              <a:tabLst/>
            </a:pPr>
            <a:r>
              <a:rPr kumimoji="0" lang="ar-SY" altLang="zh-CN" sz="2400" b="1" i="0" u="sng" strike="noStrike" cap="none" normalizeH="0" baseline="0" dirty="0" smtClean="0">
                <a:ln>
                  <a:noFill/>
                </a:ln>
                <a:solidFill>
                  <a:schemeClr val="bg1"/>
                </a:solidFill>
                <a:effectLst/>
                <a:latin typeface="Arial" pitchFamily="34" charset="0"/>
                <a:ea typeface="SimSun" pitchFamily="2" charset="-122"/>
                <a:cs typeface="Arial" pitchFamily="34" charset="0"/>
              </a:rPr>
              <a:t>وتعرف العلاقات الإنسانية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على أنها تفهم عميق لقدرات الناس وطاقاتهم وإمكانياتهم وظروفهم ودوافعهم وحاجاتهم واستخدام كل هذه العوامل في حفزهم على العمل معاً كجماعة تسعى لتحقيق هدف واحد في جو من التفاهم والتعاون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والتعاطف .</a:t>
            </a:r>
            <a:endParaRPr kumimoji="0" lang="ar-SY" altLang="zh-CN"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44033" name="Rectangle 1"/>
          <p:cNvSpPr>
            <a:spLocks noChangeArrowheads="1"/>
          </p:cNvSpPr>
          <p:nvPr/>
        </p:nvSpPr>
        <p:spPr bwMode="auto">
          <a:xfrm>
            <a:off x="899592" y="868070"/>
            <a:ext cx="727280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58775" algn="l"/>
                <a:tab pos="542925" algn="l"/>
              </a:tabLst>
            </a:pPr>
            <a:r>
              <a:rPr kumimoji="0" lang="ar-SY" altLang="zh-CN" sz="2400" b="0" i="0" u="sng" strike="noStrike" cap="none" normalizeH="0" baseline="0" dirty="0" err="1" smtClean="0">
                <a:ln>
                  <a:noFill/>
                </a:ln>
                <a:solidFill>
                  <a:schemeClr val="tx2"/>
                </a:solidFill>
                <a:effectLst/>
                <a:latin typeface="Arial" pitchFamily="34" charset="0"/>
                <a:ea typeface="SimSun" pitchFamily="2" charset="-122"/>
                <a:cs typeface="PT Bold Heading" pitchFamily="2" charset="-78"/>
              </a:rPr>
              <a:t>2</a:t>
            </a:r>
            <a:r>
              <a:rPr kumimoji="0" lang="ar-SY" altLang="zh-CN" sz="2400" b="0" i="0" u="sng" strike="noStrike" cap="none" normalizeH="0" baseline="0" dirty="0" err="1" smtClean="0">
                <a:ln>
                  <a:noFill/>
                </a:ln>
                <a:solidFill>
                  <a:schemeClr val="tx2"/>
                </a:solidFill>
                <a:effectLst/>
                <a:latin typeface="Times New Roman" pitchFamily="18" charset="0"/>
                <a:ea typeface="SimSun" pitchFamily="2" charset="-122"/>
                <a:cs typeface="PT Bold Heading" pitchFamily="2" charset="-78"/>
              </a:rPr>
              <a:t>-2</a:t>
            </a:r>
            <a:r>
              <a:rPr kumimoji="0" lang="ar-SY" altLang="zh-CN" sz="2400" b="0" i="0" u="sng" strike="noStrike" cap="none" normalizeH="0" baseline="0" dirty="0" err="1" smtClean="0">
                <a:ln>
                  <a:noFill/>
                </a:ln>
                <a:solidFill>
                  <a:schemeClr val="tx2"/>
                </a:solidFill>
                <a:effectLst/>
                <a:latin typeface="Arial" pitchFamily="34" charset="0"/>
                <a:ea typeface="SimSun" pitchFamily="2" charset="-122"/>
                <a:cs typeface="PT Bold Heading" pitchFamily="2" charset="-78"/>
              </a:rPr>
              <a:t> </a:t>
            </a:r>
            <a:r>
              <a:rPr kumimoji="0" lang="ar-SY" altLang="zh-CN" sz="2400" b="0" i="0" u="sng" strike="noStrike" cap="none" normalizeH="0" baseline="0" dirty="0" smtClean="0">
                <a:ln>
                  <a:noFill/>
                </a:ln>
                <a:solidFill>
                  <a:schemeClr val="tx2"/>
                </a:solidFill>
                <a:effectLst/>
                <a:latin typeface="Arial" pitchFamily="34" charset="0"/>
                <a:ea typeface="SimSun" pitchFamily="2" charset="-122"/>
                <a:cs typeface="PT Bold Heading" pitchFamily="2" charset="-78"/>
              </a:rPr>
              <a:t>: كيفية بناء العلاقات الإنسانية في الإدارة المدرسية وتطويرها</a:t>
            </a:r>
            <a:endParaRPr kumimoji="0" lang="en-US" altLang="zh-CN" sz="24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358775" algn="l"/>
                <a:tab pos="542925" algn="l"/>
              </a:tabLst>
            </a:pPr>
            <a:r>
              <a:rPr kumimoji="0" lang="ar-SY" altLang="zh-CN" sz="2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تعددت الأساليب المستخدمة في المؤسسات لتحقيق العلاقات الإنسانية وتطورها ولخلق جو يسوده الوئام والولاء </a:t>
            </a:r>
            <a:r>
              <a:rPr kumimoji="0" lang="ar-SY" altLang="zh-CN" sz="24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للمدرسة </a:t>
            </a:r>
            <a:r>
              <a:rPr kumimoji="0" lang="ar-SY" altLang="zh-CN" sz="2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ومن هذه الأساليب ما يلي:</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358775" algn="l"/>
                <a:tab pos="542925" algn="l"/>
              </a:tabLst>
            </a:pPr>
            <a:r>
              <a:rPr kumimoji="0" lang="ar-SY" altLang="zh-CN" sz="2400" b="1" i="0" u="none" strike="noStrike" cap="none" normalizeH="0" baseline="0" dirty="0" smtClean="0">
                <a:ln>
                  <a:noFill/>
                </a:ln>
                <a:solidFill>
                  <a:schemeClr val="bg1"/>
                </a:solidFill>
                <a:effectLst/>
                <a:latin typeface="Arial" pitchFamily="34" charset="0"/>
                <a:ea typeface="SimSun" pitchFamily="2" charset="-122"/>
                <a:cs typeface="Arial" pitchFamily="34" charset="0"/>
              </a:rPr>
              <a:t>توفير الاتصال الفعال: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للاتصال أهمية كبرى في تماسك الجماعة وتفاعلها وتوجيهها لأنه يتعلق بنقل المعلومات والبيانات والمعارف المتصلة في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العمل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والاتصال الفعّال يتحقق من خلال التنظيم العلمي للاتصال وليس بمجرد الكلمات.</a:t>
            </a:r>
            <a:endParaRPr kumimoji="0" lang="en-US" altLang="zh-CN"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358775" algn="l"/>
                <a:tab pos="542925" algn="l"/>
              </a:tabLst>
            </a:pPr>
            <a:r>
              <a:rPr kumimoji="0" lang="ar-SY" altLang="zh-CN" sz="2400" b="1" i="0" u="none" strike="noStrike" cap="none" normalizeH="0" baseline="0" dirty="0" smtClean="0">
                <a:ln>
                  <a:noFill/>
                </a:ln>
                <a:solidFill>
                  <a:schemeClr val="bg1"/>
                </a:solidFill>
                <a:effectLst/>
                <a:latin typeface="Arial" pitchFamily="34" charset="0"/>
                <a:ea typeface="SimSun" pitchFamily="2" charset="-122"/>
                <a:cs typeface="Arial" pitchFamily="34" charset="0"/>
              </a:rPr>
              <a:t>أسلوب عمل الفريق: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الفريق هو عبارة عن مجموعة من الأفراد تربط بينهم روابط مشتركة في الهوايات والميول إلى الأشياء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والمهنة.</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وتتكون المؤسسة من فئات مختلفة تشكل كل منها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فريقاً.</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ويقوم كل فريق بممارسة نشاطات داخل المؤسسة تكون متشابهة بين أعضائها، ويقوم الأعضاء بالاحتكاك فيما بينهم ويتعاطفون في اتجاهاتهم نحو مواضيع تهمهم.</a:t>
            </a:r>
            <a:endParaRPr kumimoji="0" lang="ar-SY" altLang="zh-CN"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43009" name="Rectangle 1"/>
          <p:cNvSpPr>
            <a:spLocks noChangeArrowheads="1"/>
          </p:cNvSpPr>
          <p:nvPr/>
        </p:nvSpPr>
        <p:spPr bwMode="auto">
          <a:xfrm>
            <a:off x="1043608" y="764704"/>
            <a:ext cx="7056784"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tab pos="358775" algn="l"/>
                <a:tab pos="542925" algn="l"/>
              </a:tabLst>
            </a:pPr>
            <a:r>
              <a:rPr kumimoji="0" lang="ar-SY" altLang="zh-CN" sz="2200" b="1" i="0" u="none" strike="noStrike" cap="none" normalizeH="0" baseline="0" dirty="0" smtClean="0">
                <a:ln>
                  <a:noFill/>
                </a:ln>
                <a:solidFill>
                  <a:schemeClr val="bg1"/>
                </a:solidFill>
                <a:effectLst/>
                <a:latin typeface="Arial" pitchFamily="34" charset="0"/>
                <a:ea typeface="SimSun" pitchFamily="2" charset="-122"/>
                <a:cs typeface="Arial" pitchFamily="34" charset="0"/>
              </a:rPr>
              <a:t>المشاركة: </a:t>
            </a:r>
            <a:r>
              <a:rPr kumimoji="0" lang="ar-SY" altLang="zh-CN" sz="2200" b="1" i="0" u="none" strike="noStrike" cap="none" normalizeH="0" baseline="0" dirty="0" smtClean="0">
                <a:ln>
                  <a:noFill/>
                </a:ln>
                <a:solidFill>
                  <a:schemeClr val="tx1"/>
                </a:solidFill>
                <a:effectLst/>
                <a:latin typeface="Arial" pitchFamily="34" charset="0"/>
                <a:ea typeface="SimSun" pitchFamily="2" charset="-122"/>
                <a:cs typeface="Arial" pitchFamily="34" charset="0"/>
              </a:rPr>
              <a:t>ظهرت اتجاهات حديثة في المؤسسات وهي إعطاء الفرد فرصة المشاركة في إصدار القرارات التي تهم مصيره أو عمله في </a:t>
            </a:r>
            <a:r>
              <a:rPr kumimoji="0" lang="ar-SY" altLang="zh-CN" sz="22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المؤسسة.</a:t>
            </a:r>
            <a:r>
              <a:rPr kumimoji="0" lang="ar-SY" altLang="zh-CN" sz="22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وهي من الأساليب التي تدعم العلاقات الإنسانية وتطورها بين العاملين </a:t>
            </a:r>
            <a:r>
              <a:rPr kumimoji="0" lang="ar-SY" altLang="zh-CN" sz="22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فيها.</a:t>
            </a:r>
            <a:r>
              <a:rPr kumimoji="0" lang="ar-SY" altLang="zh-CN" sz="22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والمشاركة عملية نفسية سلوكية تساعد الأفراد على إشباع حاجاتهم إلى تحقيق الذات والتقدير الاجتماعي، كما أنها تجعل الفرد يشعر بأهميته وأن له دوراً في توجيه العمل أو اتخاذ القرار وهذا كله يساهم في زيادة ارتباط العاملين بعملهم وتحمسهم له.</a:t>
            </a:r>
            <a:endParaRPr kumimoji="0" lang="ar-SA" altLang="zh-CN" sz="2200" b="1"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358775" algn="l"/>
                <a:tab pos="542925" algn="l"/>
              </a:tabLst>
            </a:pPr>
            <a:r>
              <a:rPr kumimoji="0" lang="ar-SY" altLang="zh-CN" sz="2200" b="1" i="0" u="none" strike="noStrike" cap="none" normalizeH="0" baseline="0" dirty="0" smtClean="0">
                <a:ln>
                  <a:noFill/>
                </a:ln>
                <a:solidFill>
                  <a:schemeClr val="bg1"/>
                </a:solidFill>
                <a:effectLst/>
                <a:latin typeface="Arial" pitchFamily="34" charset="0"/>
                <a:ea typeface="SimSun" pitchFamily="2" charset="-122"/>
                <a:cs typeface="Arial" pitchFamily="34" charset="0"/>
              </a:rPr>
              <a:t>التشاور: </a:t>
            </a:r>
            <a:r>
              <a:rPr kumimoji="0" lang="ar-SY" altLang="zh-CN" sz="2200" b="1" i="0" u="none" strike="noStrike" cap="none" normalizeH="0" baseline="0" dirty="0" smtClean="0">
                <a:ln>
                  <a:noFill/>
                </a:ln>
                <a:solidFill>
                  <a:schemeClr val="tx1"/>
                </a:solidFill>
                <a:effectLst/>
                <a:latin typeface="Arial" pitchFamily="34" charset="0"/>
                <a:ea typeface="SimSun" pitchFamily="2" charset="-122"/>
                <a:cs typeface="Arial" pitchFamily="34" charset="0"/>
              </a:rPr>
              <a:t>ويعني أخذ رأي الفرد في القرارات ذات العلاقة </a:t>
            </a:r>
            <a:r>
              <a:rPr kumimoji="0" lang="ar-SY" altLang="zh-CN" sz="22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به</a:t>
            </a:r>
            <a:r>
              <a:rPr kumimoji="0" lang="ar-SY" altLang="zh-CN" sz="22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أو بأمور </a:t>
            </a:r>
            <a:r>
              <a:rPr kumimoji="0" lang="ar-SY" altLang="zh-CN" sz="22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المدرسة </a:t>
            </a:r>
            <a:r>
              <a:rPr kumimoji="0" lang="ar-SY" altLang="zh-CN" sz="22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وهذا يعني احترام كرامة الفرد واحترام قدراته وإشعاره بالثقة في رأيه وتشجيعه على المشاركة في التوصل إلى البدائل والحلول لأية مشكلات </a:t>
            </a:r>
            <a:r>
              <a:rPr kumimoji="0" lang="ar-SY" altLang="zh-CN" sz="22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قائمة.</a:t>
            </a:r>
            <a:r>
              <a:rPr kumimoji="0" lang="ar-SY" altLang="zh-CN" sz="22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ويترتب على التشاور الوصول إلى قرارات أفضل ويزيد من تماسك الجماعة وإسهامها في العمل وهو ما يُعتبر هدفاً رئيسياً للعلاقات الإنسانية.</a:t>
            </a:r>
            <a:endParaRPr kumimoji="0" lang="ar-SA" altLang="zh-CN" sz="2200" b="1"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358775" algn="l"/>
                <a:tab pos="542925" algn="l"/>
              </a:tabLst>
            </a:pPr>
            <a:endParaRPr kumimoji="0" lang="ar-SY" altLang="zh-C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43010" name="Rectangle 2"/>
          <p:cNvSpPr>
            <a:spLocks noChangeArrowheads="1"/>
          </p:cNvSpPr>
          <p:nvPr/>
        </p:nvSpPr>
        <p:spPr bwMode="auto">
          <a:xfrm>
            <a:off x="971600" y="4869160"/>
            <a:ext cx="705678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358775" algn="l"/>
                <a:tab pos="542925" algn="l"/>
              </a:tabLst>
            </a:pPr>
            <a:r>
              <a:rPr kumimoji="0" lang="ar-SY" altLang="zh-CN" sz="2200" b="1" i="0" u="none" strike="noStrike" cap="none" normalizeH="0" baseline="0" dirty="0" smtClean="0">
                <a:ln>
                  <a:noFill/>
                </a:ln>
                <a:solidFill>
                  <a:schemeClr val="bg1"/>
                </a:solidFill>
                <a:effectLst/>
                <a:latin typeface="Arial" pitchFamily="34" charset="0"/>
                <a:ea typeface="SimSun" pitchFamily="2" charset="-122"/>
                <a:cs typeface="Arial" pitchFamily="34" charset="0"/>
              </a:rPr>
              <a:t>أسلوب اللجان: </a:t>
            </a:r>
            <a:r>
              <a:rPr kumimoji="0" lang="ar-SY" altLang="zh-CN" sz="2200" b="1" i="0" u="none" strike="noStrike" cap="none" normalizeH="0" baseline="0" dirty="0" smtClean="0">
                <a:ln>
                  <a:noFill/>
                </a:ln>
                <a:solidFill>
                  <a:schemeClr val="tx1"/>
                </a:solidFill>
                <a:effectLst/>
                <a:latin typeface="Arial" pitchFamily="34" charset="0"/>
                <a:ea typeface="SimSun" pitchFamily="2" charset="-122"/>
                <a:cs typeface="Arial" pitchFamily="34" charset="0"/>
              </a:rPr>
              <a:t>تتكون اللجنة من عدة أشخاص مختصين لمناقشة موضوع معين والوصول إلى توصيات تُرفع للإدارة لمساعدتها في اتخاذ القرارات وإعطاء اللجان الدور الهام، حيث يجب أن يُعطى الفرد فرصة ممارسة السلطة وتحمل المسؤولية.</a:t>
            </a:r>
            <a:endParaRPr kumimoji="0" lang="ar-SY" altLang="zh-CN" sz="2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41985" name="Rectangle 1"/>
          <p:cNvSpPr>
            <a:spLocks noChangeArrowheads="1"/>
          </p:cNvSpPr>
          <p:nvPr/>
        </p:nvSpPr>
        <p:spPr bwMode="auto">
          <a:xfrm>
            <a:off x="899592" y="548680"/>
            <a:ext cx="7272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358775" algn="l"/>
                <a:tab pos="542925" algn="l"/>
              </a:tabLst>
            </a:pPr>
            <a:r>
              <a:rPr kumimoji="0" lang="ar-SY" altLang="zh-CN" sz="2400" b="1" i="0" u="none" strike="noStrike" cap="none" normalizeH="0" baseline="0" dirty="0" smtClean="0">
                <a:ln>
                  <a:noFill/>
                </a:ln>
                <a:solidFill>
                  <a:schemeClr val="bg1"/>
                </a:solidFill>
                <a:effectLst/>
                <a:latin typeface="Arial" pitchFamily="34" charset="0"/>
                <a:ea typeface="SimSun" pitchFamily="2" charset="-122"/>
                <a:cs typeface="Arial" pitchFamily="34" charset="0"/>
              </a:rPr>
              <a:t>الاهتمام بالنواحي النفسية والاجتماعية:</a:t>
            </a:r>
            <a:r>
              <a:rPr kumimoji="0" lang="ar-SY" altLang="zh-CN" sz="2400" b="1" i="0" u="none" strike="noStrike" cap="none" normalizeH="0" baseline="0" dirty="0" smtClean="0">
                <a:ln>
                  <a:noFill/>
                </a:ln>
                <a:effectLst/>
                <a:latin typeface="Arial" pitchFamily="34" charset="0"/>
                <a:ea typeface="SimSun" pitchFamily="2" charset="-122"/>
                <a:cs typeface="Arial" pitchFamily="34" charset="0"/>
              </a:rPr>
              <a:t> إن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كثيراً من مشكلات العلاقات الإنسانية ينجم عن المشكلات النفسية والاجتماعية التي يواجهها الأفراد في حياتهم أو مجال </a:t>
            </a:r>
            <a:r>
              <a:rPr kumimoji="0" lang="ar-SY"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عملهم.</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وقد يترتب على عدم معالجة هذه المشكلات مظاهر سلوكية تؤثر على العمل مثل كثرة حالات الغياب، والمرض وانخفاض مستوى الأداء وكثرة الشقاق والخلافات و الشكاوى بين الأفراد ولذلك ينبغي العمل على مواجهة هذه المشكلات كلّما ظهرت عن طريق توفير مناخ صحي مناسب من العلاقات السليمة بين الأفراد وتوفير برامج ترفيهية رياضية اجتماعية ثقافية.</a:t>
            </a:r>
            <a:endParaRPr kumimoji="0" lang="en-US" altLang="zh-CN"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358775" algn="l"/>
                <a:tab pos="542925" algn="l"/>
              </a:tabLst>
            </a:pPr>
            <a:r>
              <a:rPr kumimoji="0" lang="ar-SY" altLang="zh-CN" sz="2400" b="1" i="0" u="none" strike="noStrike" cap="none" normalizeH="0" baseline="0" dirty="0" smtClean="0">
                <a:ln>
                  <a:noFill/>
                </a:ln>
                <a:solidFill>
                  <a:schemeClr val="bg1"/>
                </a:solidFill>
                <a:effectLst/>
                <a:latin typeface="Arial" pitchFamily="34" charset="0"/>
                <a:ea typeface="SimSun" pitchFamily="2" charset="-122"/>
                <a:cs typeface="Arial" pitchFamily="34" charset="0"/>
              </a:rPr>
              <a:t>أسلوب الاستفتاءات والبيانات: </a:t>
            </a:r>
            <a:r>
              <a:rPr kumimoji="0" lang="ar-SY"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أسلوب الاستفتاءات والبيانات أسلوب مستخدم على نطاق واسع في المؤسسات والدراسات والأبحاث العلمية، والاستفتاء عبارة عن نشرة تتضمن العديد من الأسئلة للكشف عن اتجاهات العاملين وحاجاتهم ومواطن الشكوى وعدم الرضى عندهم، وإتاحة الفرصة أمامهم ليعبروا بصراحة عن الحلول التي يرونها مناسبة لحل هذه المشاكل، ويظهر بعد ذلك نتيجة الاستفتاء والنسب المئوية من الموظفين والعمال على أسئلة محددة.</a:t>
            </a:r>
            <a:endParaRPr kumimoji="0" lang="ar-SY" altLang="zh-CN"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171400"/>
            <a:ext cx="9144000" cy="7029400"/>
          </a:xfrm>
          <a:prstGeom prst="rect">
            <a:avLst/>
          </a:prstGeom>
        </p:spPr>
      </p:pic>
      <p:sp>
        <p:nvSpPr>
          <p:cNvPr id="6145" name="Rectangle 1"/>
          <p:cNvSpPr>
            <a:spLocks noChangeArrowheads="1"/>
          </p:cNvSpPr>
          <p:nvPr/>
        </p:nvSpPr>
        <p:spPr bwMode="auto">
          <a:xfrm>
            <a:off x="971600" y="980728"/>
            <a:ext cx="712879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chemeClr val="tx1"/>
                </a:solidFill>
                <a:effectLst/>
                <a:latin typeface="Arabic Typesetting" pitchFamily="66" charset="-78"/>
                <a:ea typeface="Times New Roman" pitchFamily="18" charset="0"/>
              </a:rPr>
              <a:t>   </a:t>
            </a:r>
            <a:r>
              <a:rPr kumimoji="0" lang="ar-SA" sz="2800" b="1" i="0" u="none" strike="noStrike" cap="none" normalizeH="0" baseline="0" dirty="0" smtClean="0">
                <a:ln>
                  <a:noFill/>
                </a:ln>
                <a:solidFill>
                  <a:schemeClr val="tx1"/>
                </a:solidFill>
                <a:effectLst/>
                <a:latin typeface="Arabic Typesetting" pitchFamily="66" charset="-78"/>
                <a:ea typeface="Times New Roman" pitchFamily="18" charset="0"/>
              </a:rPr>
              <a:t>كما يُعرف التخطيط التربوي بأنه عملية وضع البرامج، والمشاريع، والسياسات، والوسائل، وتوزيع المصادر البشرية والمادية للنظام التربوي الذي يكفل تحقيق الأهداف التربوية ضمن إطار السياسة التربوية في كامل </a:t>
            </a:r>
            <a:r>
              <a:rPr kumimoji="0" lang="ar-SA" sz="2800" b="1" i="0" u="none" strike="noStrike" cap="none" normalizeH="0" baseline="0" dirty="0" err="1" smtClean="0">
                <a:ln>
                  <a:noFill/>
                </a:ln>
                <a:solidFill>
                  <a:schemeClr val="tx1"/>
                </a:solidFill>
                <a:effectLst/>
                <a:latin typeface="Arabic Typesetting" pitchFamily="66" charset="-78"/>
                <a:ea typeface="Times New Roman" pitchFamily="18" charset="0"/>
              </a:rPr>
              <a:t>صورتها.</a:t>
            </a:r>
            <a:r>
              <a:rPr kumimoji="0" lang="ar-SA" sz="2800" b="1" i="0" u="none" strike="noStrike" cap="none" normalizeH="0" baseline="0" dirty="0" smtClean="0">
                <a:ln>
                  <a:noFill/>
                </a:ln>
                <a:solidFill>
                  <a:schemeClr val="tx1"/>
                </a:solidFill>
                <a:effectLst/>
                <a:latin typeface="Arabic Typesetting" pitchFamily="66" charset="-78"/>
                <a:ea typeface="Times New Roman" pitchFamily="18" charset="0"/>
              </a:rPr>
              <a:t> </a:t>
            </a:r>
            <a:r>
              <a:rPr kumimoji="0" lang="ar-SA" sz="2800" b="1" i="0" u="sng" strike="noStrike" cap="none" normalizeH="0" baseline="0" dirty="0" smtClean="0">
                <a:ln>
                  <a:noFill/>
                </a:ln>
                <a:solidFill>
                  <a:schemeClr val="tx2">
                    <a:lumMod val="75000"/>
                  </a:schemeClr>
                </a:solidFill>
                <a:effectLst/>
                <a:latin typeface="Arabic Typesetting" pitchFamily="66" charset="-78"/>
                <a:ea typeface="Times New Roman" pitchFamily="18" charset="0"/>
              </a:rPr>
              <a:t>وبذلك يمكن اعتبار التخطيط التدبير الذي يرمي إلى مواجهة المستقبل بإجراءات منظمة لتحقيق أهداف </a:t>
            </a:r>
            <a:r>
              <a:rPr kumimoji="0" lang="ar-SA" sz="2800" b="1" i="0" u="sng" strike="noStrike" cap="none" normalizeH="0" baseline="0" dirty="0" err="1" smtClean="0">
                <a:ln>
                  <a:noFill/>
                </a:ln>
                <a:solidFill>
                  <a:schemeClr val="tx2">
                    <a:lumMod val="75000"/>
                  </a:schemeClr>
                </a:solidFill>
                <a:effectLst/>
                <a:latin typeface="Arabic Typesetting" pitchFamily="66" charset="-78"/>
                <a:ea typeface="Times New Roman" pitchFamily="18" charset="0"/>
              </a:rPr>
              <a:t>محددة.</a:t>
            </a:r>
            <a:r>
              <a:rPr kumimoji="0" lang="ar-SA" sz="2800" b="1" i="0" u="none" strike="noStrike" cap="none" normalizeH="0" baseline="0" dirty="0" smtClean="0">
                <a:ln>
                  <a:noFill/>
                </a:ln>
                <a:solidFill>
                  <a:schemeClr val="tx1"/>
                </a:solidFill>
                <a:effectLst/>
                <a:latin typeface="Arabic Typesetting" pitchFamily="66" charset="-78"/>
                <a:ea typeface="Times New Roman" pitchFamily="18" charset="0"/>
              </a:rPr>
              <a:t> كما يعتبره البعض بأنه الوظيفة الأساسية لمدير المدرسة ومن أهم </a:t>
            </a:r>
            <a:r>
              <a:rPr kumimoji="0" lang="ar-SA" sz="2800" b="1" i="0" u="none" strike="noStrike" cap="none" normalizeH="0" baseline="0" dirty="0" err="1" smtClean="0">
                <a:ln>
                  <a:noFill/>
                </a:ln>
                <a:solidFill>
                  <a:schemeClr val="tx1"/>
                </a:solidFill>
                <a:effectLst/>
                <a:latin typeface="Arabic Typesetting" pitchFamily="66" charset="-78"/>
                <a:ea typeface="Times New Roman" pitchFamily="18" charset="0"/>
              </a:rPr>
              <a:t>الكفايات</a:t>
            </a:r>
            <a:r>
              <a:rPr kumimoji="0" lang="ar-SA" sz="2800" b="1" i="0" u="none" strike="noStrike" cap="none" normalizeH="0" baseline="0" dirty="0" smtClean="0">
                <a:ln>
                  <a:noFill/>
                </a:ln>
                <a:solidFill>
                  <a:schemeClr val="tx1"/>
                </a:solidFill>
                <a:effectLst/>
                <a:latin typeface="Arabic Typesetting" pitchFamily="66" charset="-78"/>
                <a:ea typeface="Times New Roman" pitchFamily="18" charset="0"/>
              </a:rPr>
              <a:t> التعليمية التي يجب أن يمتلكها، حيث أنه يشكل القاعدة والمنطلق الأساسي الذي يتصدر بقية الوظائف التربوية الأخرى.</a:t>
            </a:r>
            <a:endParaRPr kumimoji="0" lang="ar-SA" sz="18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171400"/>
            <a:ext cx="9144000" cy="7029400"/>
          </a:xfrm>
          <a:prstGeom prst="rect">
            <a:avLst/>
          </a:prstGeom>
        </p:spPr>
      </p:pic>
      <p:sp>
        <p:nvSpPr>
          <p:cNvPr id="3" name="مستطيل 2"/>
          <p:cNvSpPr/>
          <p:nvPr/>
        </p:nvSpPr>
        <p:spPr>
          <a:xfrm>
            <a:off x="1187624" y="980728"/>
            <a:ext cx="6840760" cy="4401205"/>
          </a:xfrm>
          <a:prstGeom prst="rect">
            <a:avLst/>
          </a:prstGeom>
        </p:spPr>
        <p:txBody>
          <a:bodyPr wrap="square">
            <a:spAutoFit/>
          </a:bodyPr>
          <a:lstStyle/>
          <a:p>
            <a:pPr algn="just"/>
            <a:r>
              <a:rPr lang="ar-SA" sz="2800" b="1" dirty="0"/>
              <a:t> أما الخطة فتعرف بأنها مجموعة من التدابير المحددة التي تتخذ من أجل تحقيق هدف </a:t>
            </a:r>
            <a:r>
              <a:rPr lang="ar-SA" sz="2800" b="1" dirty="0" err="1"/>
              <a:t>معين.</a:t>
            </a:r>
            <a:r>
              <a:rPr lang="ar-SA" sz="2800" b="1" dirty="0"/>
              <a:t> </a:t>
            </a:r>
            <a:r>
              <a:rPr lang="ar-SA" sz="2800" b="1" u="sng" dirty="0">
                <a:solidFill>
                  <a:schemeClr val="bg1"/>
                </a:solidFill>
              </a:rPr>
              <a:t>وهي جزء من </a:t>
            </a:r>
            <a:r>
              <a:rPr lang="ar-SA" sz="2800" b="1" u="sng" dirty="0" err="1">
                <a:solidFill>
                  <a:schemeClr val="bg1"/>
                </a:solidFill>
              </a:rPr>
              <a:t>التخطيط </a:t>
            </a:r>
            <a:r>
              <a:rPr lang="ar-SA" sz="2800" b="1" dirty="0" err="1"/>
              <a:t>.</a:t>
            </a:r>
            <a:r>
              <a:rPr lang="ar-SA" sz="2800" b="1" dirty="0"/>
              <a:t> </a:t>
            </a:r>
            <a:r>
              <a:rPr lang="ar-SA" sz="2800" b="1" u="sng" dirty="0">
                <a:solidFill>
                  <a:srgbClr val="FFFF00"/>
                </a:solidFill>
              </a:rPr>
              <a:t>وعن الخطة المدرسية فهي برنامج عمل يستطيع </a:t>
            </a:r>
            <a:r>
              <a:rPr lang="ar-SA" sz="2800" b="1" u="sng" dirty="0" err="1">
                <a:solidFill>
                  <a:srgbClr val="FFFF00"/>
                </a:solidFill>
              </a:rPr>
              <a:t>به</a:t>
            </a:r>
            <a:r>
              <a:rPr lang="ar-SA" sz="2800" b="1" u="sng" dirty="0">
                <a:solidFill>
                  <a:srgbClr val="FFFF00"/>
                </a:solidFill>
              </a:rPr>
              <a:t> العاملون في المدرسة بلوغ أهدافهم في تحسين عملية التعليم، ويسعى مدير المدرسة باعتباره قائداً تربوياً في مدرسته إلى وضع عمله في إطار محدد يُبيّن سبيله نحو تحقيق الأهداف التربوية، وهذا يتطلب منه التخطيط الفعال الذي يمكن المدرسة كمؤسسة تربوية من الوصول إلى غاياتها</a:t>
            </a:r>
            <a:r>
              <a:rPr lang="ar-SA" sz="2800" b="1" dirty="0"/>
              <a:t>، لذا فإن التخطيط ليس غاية في حد ذاته وإنما هو وسيلة لتحقيق الأهداف التربوية</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171400"/>
            <a:ext cx="9144000" cy="7029400"/>
          </a:xfrm>
          <a:prstGeom prst="rect">
            <a:avLst/>
          </a:prstGeom>
        </p:spPr>
      </p:pic>
      <p:sp>
        <p:nvSpPr>
          <p:cNvPr id="4097" name="Rectangle 1"/>
          <p:cNvSpPr>
            <a:spLocks noChangeArrowheads="1"/>
          </p:cNvSpPr>
          <p:nvPr/>
        </p:nvSpPr>
        <p:spPr bwMode="auto">
          <a:xfrm>
            <a:off x="827584" y="733926"/>
            <a:ext cx="734481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rgbClr val="FF0000"/>
                </a:solidFill>
                <a:effectLst/>
                <a:latin typeface="Arabic Typesetting" pitchFamily="66" charset="-78"/>
                <a:ea typeface="Times New Roman" pitchFamily="18" charset="0"/>
              </a:rPr>
              <a:t>2- أهمية التخطيط المدرسي:</a:t>
            </a:r>
            <a:endParaRPr kumimoji="0" lang="en-US" sz="2800" b="1" i="0" u="sng" strike="noStrike" cap="none" normalizeH="0" baseline="0" dirty="0" smtClean="0">
              <a:ln>
                <a:noFill/>
              </a:ln>
              <a:solidFill>
                <a:srgbClr val="FF00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تحديد الإمكانات المطلوبة، ويساعد على توفير الظروف والمناخ اللازم</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2400" b="1" i="0" u="none" strike="noStrike" cap="none" normalizeH="0" baseline="0" dirty="0" smtClean="0">
                <a:ln>
                  <a:noFill/>
                </a:ln>
                <a:solidFill>
                  <a:schemeClr val="tx2"/>
                </a:solidFill>
                <a:effectLst/>
                <a:latin typeface="Arabic Typesetting" pitchFamily="66" charset="-78"/>
                <a:ea typeface="Times New Roman" pitchFamily="18" charset="0"/>
              </a:rPr>
              <a:t>رسم معالم الطريق للعمل الإداري وتجنب مدير المدرسة التخبط والعشوائية في القرارات وما ينتج عن ذلك من خسارة وتعثر </a:t>
            </a:r>
            <a:r>
              <a:rPr kumimoji="0" lang="ar-SA" sz="2400" b="1" i="0" u="none" strike="noStrike" cap="none" normalizeH="0" baseline="0" dirty="0" err="1" smtClean="0">
                <a:ln>
                  <a:noFill/>
                </a:ln>
                <a:solidFill>
                  <a:schemeClr val="tx2"/>
                </a:solidFill>
                <a:effectLst/>
                <a:latin typeface="Arabic Typesetting" pitchFamily="66" charset="-78"/>
                <a:ea typeface="Times New Roman" pitchFamily="18" charset="0"/>
              </a:rPr>
              <a:t>للأهداف.</a:t>
            </a:r>
            <a:r>
              <a:rPr kumimoji="0" lang="ar-SA" sz="2400" b="1" i="0" u="none" strike="noStrike" cap="none" normalizeH="0" baseline="0" dirty="0" smtClean="0">
                <a:ln>
                  <a:noFill/>
                </a:ln>
                <a:solidFill>
                  <a:schemeClr val="tx2"/>
                </a:solidFill>
                <a:effectLst/>
                <a:latin typeface="Arabic Typesetting" pitchFamily="66" charset="-78"/>
                <a:ea typeface="Times New Roman" pitchFamily="18" charset="0"/>
              </a:rPr>
              <a:t> </a:t>
            </a:r>
            <a:endParaRPr kumimoji="0" lang="en-US" sz="2400" b="1" i="0" u="none" strike="noStrike" cap="none" normalizeH="0" baseline="0" dirty="0" smtClean="0">
              <a:ln>
                <a:noFill/>
              </a:ln>
              <a:solidFill>
                <a:schemeClr val="tx2"/>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تنمية الإحساس بروح الفريق والتوافق ما بين أعضاء المنظمة من أجل تحقيق الأهداف الموضوعة وفي جو يسوده الوئام والتماسك.</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2400" b="1" i="0" u="none" strike="noStrike" cap="none" normalizeH="0" baseline="0" dirty="0" smtClean="0">
                <a:ln>
                  <a:noFill/>
                </a:ln>
                <a:solidFill>
                  <a:schemeClr val="tx2"/>
                </a:solidFill>
                <a:effectLst/>
                <a:latin typeface="Arabic Typesetting" pitchFamily="66" charset="-78"/>
                <a:ea typeface="Times New Roman" pitchFamily="18" charset="0"/>
              </a:rPr>
              <a:t>دعم التوظيف الأمثل لموارد البيئة المحلية.</a:t>
            </a:r>
            <a:endParaRPr kumimoji="0" lang="en-US" sz="2400" b="1" i="0" u="none" strike="noStrike" cap="none" normalizeH="0" baseline="0" dirty="0" smtClean="0">
              <a:ln>
                <a:noFill/>
              </a:ln>
              <a:solidFill>
                <a:schemeClr val="tx2"/>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المساعدة على تحقيق الرقابة الداخلية والخارجية في أي جهاز إداري، كما إنه يحاول أن يتعرف على المشكلات الإدارية</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2400" b="1" i="0" u="none" strike="noStrike" cap="none" normalizeH="0" baseline="0" dirty="0" smtClean="0">
                <a:ln>
                  <a:noFill/>
                </a:ln>
                <a:solidFill>
                  <a:schemeClr val="tx2"/>
                </a:solidFill>
                <a:effectLst/>
                <a:latin typeface="Arabic Typesetting" pitchFamily="66" charset="-78"/>
                <a:ea typeface="Times New Roman" pitchFamily="18" charset="0"/>
              </a:rPr>
              <a:t>تأمين الراحة النفسية للأفراد حيث يوحي لهم بأن كافة الأمور قد رسمت وُحددت معالم طريق العلم.</a:t>
            </a:r>
            <a:endParaRPr kumimoji="0" lang="en-US" sz="2400" b="1" i="0" u="none" strike="noStrike" cap="none" normalizeH="0" baseline="0" dirty="0" smtClean="0">
              <a:ln>
                <a:noFill/>
              </a:ln>
              <a:solidFill>
                <a:schemeClr val="tx2"/>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2400" b="1" i="0" u="none" strike="noStrike" cap="none" normalizeH="0" baseline="0" dirty="0" smtClean="0">
                <a:ln>
                  <a:noFill/>
                </a:ln>
                <a:solidFill>
                  <a:schemeClr val="tx1"/>
                </a:solidFill>
                <a:effectLst/>
                <a:latin typeface="Arabic Typesetting" pitchFamily="66" charset="-78"/>
                <a:ea typeface="Times New Roman" pitchFamily="18" charset="0"/>
              </a:rPr>
              <a:t>الاستعداد للطوارئ.</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2400" b="1" i="0" u="none" strike="noStrike" cap="none" normalizeH="0" baseline="0" dirty="0" smtClean="0">
                <a:ln>
                  <a:noFill/>
                </a:ln>
                <a:solidFill>
                  <a:schemeClr val="tx2"/>
                </a:solidFill>
                <a:effectLst/>
                <a:latin typeface="Arabic Typesetting" pitchFamily="66" charset="-78"/>
                <a:ea typeface="Times New Roman" pitchFamily="18" charset="0"/>
              </a:rPr>
              <a:t>المساهمة في استثمار قدرات العاملين، ورفع كفاءتهم من خلال تحديد المهام والمسؤوليات</a:t>
            </a:r>
            <a:endParaRPr kumimoji="0" lang="ar-SA" sz="2400" b="1" i="0" u="none" strike="noStrike" cap="none" normalizeH="0" baseline="0" dirty="0" smtClean="0">
              <a:ln>
                <a:noFill/>
              </a:ln>
              <a:solidFill>
                <a:schemeClr val="tx2"/>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171400"/>
            <a:ext cx="9144000" cy="7029400"/>
          </a:xfrm>
          <a:prstGeom prst="rect">
            <a:avLst/>
          </a:prstGeom>
        </p:spPr>
      </p:pic>
      <p:sp>
        <p:nvSpPr>
          <p:cNvPr id="3073" name="Rectangle 1"/>
          <p:cNvSpPr>
            <a:spLocks noChangeArrowheads="1"/>
          </p:cNvSpPr>
          <p:nvPr/>
        </p:nvSpPr>
        <p:spPr bwMode="auto">
          <a:xfrm>
            <a:off x="899592" y="548680"/>
            <a:ext cx="7272808"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smtClean="0">
                <a:ln>
                  <a:noFill/>
                </a:ln>
                <a:solidFill>
                  <a:srgbClr val="FF0000"/>
                </a:solidFill>
                <a:effectLst/>
                <a:latin typeface="Arabic Typesetting" pitchFamily="66" charset="-78"/>
                <a:ea typeface="Times New Roman" pitchFamily="18" charset="0"/>
              </a:rPr>
              <a:t>3- المبادئ الأساسية للتخطيط المدرسي:</a:t>
            </a:r>
            <a:endParaRPr kumimoji="0" lang="en-US" sz="2400" b="1" i="0" u="sng" strike="noStrike" cap="none" normalizeH="0" baseline="0" dirty="0" smtClean="0">
              <a:ln>
                <a:noFill/>
              </a:ln>
              <a:solidFill>
                <a:srgbClr val="FF0000"/>
              </a:solidFill>
              <a:effectLst/>
              <a:latin typeface="Arial" pitchFamily="34" charset="0"/>
            </a:endParaRPr>
          </a:p>
          <a:p>
            <a:pPr marL="0" marR="0" lvl="0" indent="0" algn="just" defTabSz="914400" eaLnBrk="0" fontAlgn="base" latinLnBrk="0" hangingPunct="0">
              <a:spcBef>
                <a:spcPct val="0"/>
              </a:spcBef>
              <a:spcAft>
                <a:spcPts val="600"/>
              </a:spcAft>
              <a:buClrTx/>
              <a:buSzTx/>
              <a:buFont typeface="Wingdings" pitchFamily="2" charset="2"/>
              <a:buChar char="q"/>
              <a:tabLst/>
            </a:pPr>
            <a:r>
              <a:rPr kumimoji="0" lang="ar-SA" sz="2200" b="1" i="0" u="none" strike="noStrike" cap="none" normalizeH="0" baseline="0" dirty="0" smtClean="0">
                <a:ln>
                  <a:noFill/>
                </a:ln>
                <a:solidFill>
                  <a:schemeClr val="tx1"/>
                </a:solidFill>
                <a:effectLst/>
                <a:latin typeface="Arabic Typesetting" pitchFamily="66" charset="-78"/>
                <a:ea typeface="Times New Roman" pitchFamily="18" charset="0"/>
              </a:rPr>
              <a:t>   أن يكون التخطيط المدرسي مبنياً على حاجات </a:t>
            </a:r>
            <a:r>
              <a:rPr kumimoji="0" lang="ar-SA" sz="2200" b="1" i="0" u="none" strike="noStrike" cap="none" normalizeH="0" baseline="0" dirty="0" err="1" smtClean="0">
                <a:ln>
                  <a:noFill/>
                </a:ln>
                <a:solidFill>
                  <a:schemeClr val="tx1"/>
                </a:solidFill>
                <a:effectLst/>
                <a:latin typeface="Arabic Typesetting" pitchFamily="66" charset="-78"/>
                <a:ea typeface="Times New Roman" pitchFamily="18" charset="0"/>
              </a:rPr>
              <a:t>حقيقية</a:t>
            </a:r>
            <a:r>
              <a:rPr kumimoji="0" lang="ar-SA" sz="2200" b="1" i="0" u="none" strike="noStrike" cap="none" normalizeH="0" baseline="0" dirty="0" smtClean="0">
                <a:ln>
                  <a:noFill/>
                </a:ln>
                <a:solidFill>
                  <a:schemeClr val="tx1"/>
                </a:solidFill>
                <a:effectLst/>
                <a:latin typeface="Arabic Typesetting" pitchFamily="66" charset="-78"/>
                <a:ea typeface="Times New Roman" pitchFamily="18" charset="0"/>
              </a:rPr>
              <a:t> يشعر </a:t>
            </a:r>
            <a:r>
              <a:rPr kumimoji="0" lang="ar-SA" sz="2200" b="1" i="0" u="none" strike="noStrike" cap="none" normalizeH="0" baseline="0" dirty="0" err="1" smtClean="0">
                <a:ln>
                  <a:noFill/>
                </a:ln>
                <a:solidFill>
                  <a:schemeClr val="tx1"/>
                </a:solidFill>
                <a:effectLst/>
                <a:latin typeface="Arabic Typesetting" pitchFamily="66" charset="-78"/>
                <a:ea typeface="Times New Roman" pitchFamily="18" charset="0"/>
              </a:rPr>
              <a:t>بها</a:t>
            </a:r>
            <a:r>
              <a:rPr kumimoji="0" lang="ar-SA" sz="2200" b="1" i="0" u="none" strike="noStrike" cap="none" normalizeH="0" baseline="0" dirty="0" smtClean="0">
                <a:ln>
                  <a:noFill/>
                </a:ln>
                <a:solidFill>
                  <a:schemeClr val="tx1"/>
                </a:solidFill>
                <a:effectLst/>
                <a:latin typeface="Arabic Typesetting" pitchFamily="66" charset="-78"/>
                <a:ea typeface="Times New Roman" pitchFamily="18" charset="0"/>
              </a:rPr>
              <a:t> المخطط التربوي نتيجة المعلومات والإمكانات التي يحصل عليها.</a:t>
            </a:r>
            <a:endParaRPr kumimoji="0" lang="en-US" sz="2200" b="1" i="0" u="none" strike="noStrike" cap="none" normalizeH="0" baseline="0" dirty="0" smtClean="0">
              <a:ln>
                <a:noFill/>
              </a:ln>
              <a:solidFill>
                <a:schemeClr val="tx1"/>
              </a:solidFill>
              <a:effectLst/>
              <a:latin typeface="Arial" pitchFamily="34" charset="0"/>
            </a:endParaRPr>
          </a:p>
          <a:p>
            <a:pPr marL="0" marR="0" lvl="0" indent="0" algn="just" defTabSz="914400" eaLnBrk="0" fontAlgn="base" latinLnBrk="0" hangingPunct="0">
              <a:spcBef>
                <a:spcPct val="0"/>
              </a:spcBef>
              <a:spcAft>
                <a:spcPts val="600"/>
              </a:spcAft>
              <a:buClrTx/>
              <a:buSzTx/>
              <a:buFont typeface="Wingdings" pitchFamily="2" charset="2"/>
              <a:buChar char="q"/>
              <a:tabLst/>
            </a:pPr>
            <a:r>
              <a:rPr kumimoji="0" lang="ar-SA" sz="2200" b="1" i="0" u="none" strike="noStrike" cap="none" normalizeH="0" baseline="0" dirty="0" smtClean="0">
                <a:ln>
                  <a:noFill/>
                </a:ln>
                <a:solidFill>
                  <a:schemeClr val="bg1"/>
                </a:solidFill>
                <a:effectLst/>
                <a:latin typeface="Arabic Typesetting" pitchFamily="66" charset="-78"/>
                <a:ea typeface="Times New Roman" pitchFamily="18" charset="0"/>
              </a:rPr>
              <a:t>أن تكون الأهداف محددة وقابلة للتنفيذ في زمن مناسب.</a:t>
            </a:r>
            <a:endParaRPr kumimoji="0" lang="en-US" sz="2200" b="1" i="0" u="none" strike="noStrike" cap="none" normalizeH="0" baseline="0" dirty="0" smtClean="0">
              <a:ln>
                <a:noFill/>
              </a:ln>
              <a:solidFill>
                <a:schemeClr val="bg1"/>
              </a:solidFill>
              <a:effectLst/>
              <a:latin typeface="Arial" pitchFamily="34" charset="0"/>
            </a:endParaRPr>
          </a:p>
          <a:p>
            <a:pPr marL="0" marR="0" lvl="0" indent="0" algn="just" defTabSz="914400" eaLnBrk="0" fontAlgn="base" latinLnBrk="0" hangingPunct="0">
              <a:spcBef>
                <a:spcPct val="0"/>
              </a:spcBef>
              <a:spcAft>
                <a:spcPts val="600"/>
              </a:spcAft>
              <a:buClrTx/>
              <a:buSzTx/>
              <a:buFont typeface="Wingdings" pitchFamily="2" charset="2"/>
              <a:buChar char="q"/>
              <a:tabLst/>
            </a:pPr>
            <a:r>
              <a:rPr kumimoji="0" lang="ar-SA" sz="2200" b="1" i="0" u="none" strike="noStrike" cap="none" normalizeH="0" baseline="0" dirty="0" smtClean="0">
                <a:ln>
                  <a:noFill/>
                </a:ln>
                <a:solidFill>
                  <a:schemeClr val="tx1"/>
                </a:solidFill>
                <a:effectLst/>
                <a:latin typeface="Arabic Typesetting" pitchFamily="66" charset="-78"/>
                <a:ea typeface="Times New Roman" pitchFamily="18" charset="0"/>
              </a:rPr>
              <a:t>أن يكون التخطيط مرناً بالقدر الذي يستطيع فيه مدير المدرسة التكيف مع الظروف </a:t>
            </a:r>
            <a:endParaRPr kumimoji="0" lang="en-US" sz="2200" b="1" i="0" u="none" strike="noStrike" cap="none" normalizeH="0" baseline="0" dirty="0" smtClean="0">
              <a:ln>
                <a:noFill/>
              </a:ln>
              <a:solidFill>
                <a:schemeClr val="tx1"/>
              </a:solidFill>
              <a:effectLst/>
              <a:latin typeface="Arial" pitchFamily="34" charset="0"/>
            </a:endParaRPr>
          </a:p>
          <a:p>
            <a:pPr marL="0" marR="0" lvl="0" indent="0" algn="just" defTabSz="914400" eaLnBrk="0" fontAlgn="base" latinLnBrk="0" hangingPunct="0">
              <a:spcBef>
                <a:spcPct val="0"/>
              </a:spcBef>
              <a:spcAft>
                <a:spcPts val="600"/>
              </a:spcAft>
              <a:buClrTx/>
              <a:buSzTx/>
              <a:buFont typeface="Wingdings" pitchFamily="2" charset="2"/>
              <a:buChar char="q"/>
              <a:tabLst/>
            </a:pPr>
            <a:r>
              <a:rPr kumimoji="0" lang="ar-SA" sz="2200" b="1" i="0" u="none" strike="noStrike" cap="none" normalizeH="0" baseline="0" dirty="0" smtClean="0">
                <a:ln>
                  <a:noFill/>
                </a:ln>
                <a:solidFill>
                  <a:schemeClr val="bg1"/>
                </a:solidFill>
                <a:effectLst/>
                <a:latin typeface="Arabic Typesetting" pitchFamily="66" charset="-78"/>
                <a:ea typeface="Times New Roman" pitchFamily="18" charset="0"/>
              </a:rPr>
              <a:t>أن يكون التخطيط شاملاً لجميع مجالات العمل المدرسي في إطار الأولويات.</a:t>
            </a:r>
            <a:endParaRPr kumimoji="0" lang="en-US" sz="2200" b="1" i="0" u="none" strike="noStrike" cap="none" normalizeH="0" baseline="0" dirty="0" smtClean="0">
              <a:ln>
                <a:noFill/>
              </a:ln>
              <a:solidFill>
                <a:schemeClr val="bg1"/>
              </a:solidFill>
              <a:effectLst/>
              <a:latin typeface="Arial" pitchFamily="34" charset="0"/>
            </a:endParaRPr>
          </a:p>
          <a:p>
            <a:pPr marL="0" marR="0" lvl="0" indent="0" algn="just" defTabSz="914400" eaLnBrk="0" fontAlgn="base" latinLnBrk="0" hangingPunct="0">
              <a:spcBef>
                <a:spcPct val="0"/>
              </a:spcBef>
              <a:spcAft>
                <a:spcPts val="600"/>
              </a:spcAft>
              <a:buClrTx/>
              <a:buSzTx/>
              <a:buFont typeface="Wingdings" pitchFamily="2" charset="2"/>
              <a:buChar char="q"/>
              <a:tabLst/>
            </a:pPr>
            <a:r>
              <a:rPr kumimoji="0" lang="ar-SA" sz="2200" b="1" i="0" u="none" strike="noStrike" cap="none" normalizeH="0" baseline="0" dirty="0" smtClean="0">
                <a:ln>
                  <a:noFill/>
                </a:ln>
                <a:solidFill>
                  <a:schemeClr val="tx1"/>
                </a:solidFill>
                <a:effectLst/>
                <a:latin typeface="Arabic Typesetting" pitchFamily="66" charset="-78"/>
                <a:ea typeface="Times New Roman" pitchFamily="18" charset="0"/>
              </a:rPr>
              <a:t>أن تكون الخطة واقعية بحيث تكون التقديرات والحسابات متمشية مع الظروف الفعلية والعملية.</a:t>
            </a:r>
            <a:endParaRPr kumimoji="0" lang="en-US" sz="2200" b="1" i="0" u="none" strike="noStrike" cap="none" normalizeH="0" baseline="0" dirty="0" smtClean="0">
              <a:ln>
                <a:noFill/>
              </a:ln>
              <a:solidFill>
                <a:schemeClr val="tx1"/>
              </a:solidFill>
              <a:effectLst/>
              <a:latin typeface="Arial" pitchFamily="34" charset="0"/>
            </a:endParaRPr>
          </a:p>
          <a:p>
            <a:pPr marL="0" marR="0" lvl="0" indent="0" algn="just" defTabSz="914400" eaLnBrk="0" fontAlgn="base" latinLnBrk="0" hangingPunct="0">
              <a:spcBef>
                <a:spcPct val="0"/>
              </a:spcBef>
              <a:spcAft>
                <a:spcPts val="600"/>
              </a:spcAft>
              <a:buClrTx/>
              <a:buSzTx/>
              <a:buFont typeface="Wingdings" pitchFamily="2" charset="2"/>
              <a:buChar char="q"/>
              <a:tabLst/>
            </a:pPr>
            <a:r>
              <a:rPr kumimoji="0" lang="ar-SA" sz="2200" b="1" i="0" u="none" strike="noStrike" cap="none" normalizeH="0" baseline="0" dirty="0" smtClean="0">
                <a:ln>
                  <a:noFill/>
                </a:ln>
                <a:solidFill>
                  <a:schemeClr val="bg1"/>
                </a:solidFill>
                <a:effectLst/>
                <a:latin typeface="Arabic Typesetting" pitchFamily="66" charset="-78"/>
                <a:ea typeface="Times New Roman" pitchFamily="18" charset="0"/>
              </a:rPr>
              <a:t>أن يُحدد جدول زمني لتحقيق أهداف الخطة.</a:t>
            </a:r>
            <a:endParaRPr kumimoji="0" lang="en-US" sz="2200" b="1" i="0" u="none" strike="noStrike" cap="none" normalizeH="0" baseline="0" dirty="0" smtClean="0">
              <a:ln>
                <a:noFill/>
              </a:ln>
              <a:solidFill>
                <a:schemeClr val="bg1"/>
              </a:solidFill>
              <a:effectLst/>
              <a:latin typeface="Arial" pitchFamily="34" charset="0"/>
            </a:endParaRPr>
          </a:p>
          <a:p>
            <a:pPr marL="0" marR="0" lvl="0" indent="0" algn="just" defTabSz="914400" eaLnBrk="0" fontAlgn="base" latinLnBrk="0" hangingPunct="0">
              <a:spcBef>
                <a:spcPct val="0"/>
              </a:spcBef>
              <a:spcAft>
                <a:spcPts val="600"/>
              </a:spcAft>
              <a:buClrTx/>
              <a:buSzTx/>
              <a:buFont typeface="Wingdings" pitchFamily="2" charset="2"/>
              <a:buChar char="q"/>
              <a:tabLst/>
            </a:pPr>
            <a:r>
              <a:rPr kumimoji="0" lang="ar-SA" sz="2200" b="1" i="0" u="none" strike="noStrike" cap="none" normalizeH="0" baseline="0" dirty="0" smtClean="0">
                <a:ln>
                  <a:noFill/>
                </a:ln>
                <a:solidFill>
                  <a:schemeClr val="tx1"/>
                </a:solidFill>
                <a:effectLst/>
                <a:latin typeface="Arabic Typesetting" pitchFamily="66" charset="-78"/>
                <a:ea typeface="Times New Roman" pitchFamily="18" charset="0"/>
              </a:rPr>
              <a:t>أن يشارك في بناء الخطة جميع المعنيين </a:t>
            </a:r>
            <a:r>
              <a:rPr kumimoji="0" lang="ar-SA" sz="2200" b="1" i="0" u="none" strike="noStrike" cap="none" normalizeH="0" baseline="0" dirty="0" err="1" smtClean="0">
                <a:ln>
                  <a:noFill/>
                </a:ln>
                <a:solidFill>
                  <a:schemeClr val="tx1"/>
                </a:solidFill>
                <a:effectLst/>
                <a:latin typeface="Arabic Typesetting" pitchFamily="66" charset="-78"/>
                <a:ea typeface="Times New Roman" pitchFamily="18" charset="0"/>
              </a:rPr>
              <a:t>بها.</a:t>
            </a:r>
            <a:endParaRPr kumimoji="0" lang="en-US" sz="2200" b="1" i="0" u="none" strike="noStrike" cap="none" normalizeH="0" baseline="0" dirty="0" smtClean="0">
              <a:ln>
                <a:noFill/>
              </a:ln>
              <a:solidFill>
                <a:schemeClr val="tx1"/>
              </a:solidFill>
              <a:effectLst/>
              <a:latin typeface="Arial" pitchFamily="34" charset="0"/>
            </a:endParaRPr>
          </a:p>
          <a:p>
            <a:pPr marL="0" marR="0" lvl="0" indent="0" algn="just" defTabSz="914400" eaLnBrk="0" fontAlgn="base" latinLnBrk="0" hangingPunct="0">
              <a:spcBef>
                <a:spcPct val="0"/>
              </a:spcBef>
              <a:spcAft>
                <a:spcPts val="600"/>
              </a:spcAft>
              <a:buClrTx/>
              <a:buSzTx/>
              <a:buFont typeface="Wingdings" pitchFamily="2" charset="2"/>
              <a:buChar char="q"/>
              <a:tabLst/>
            </a:pPr>
            <a:r>
              <a:rPr kumimoji="0" lang="ar-SA" sz="2200" b="1" i="0" u="none" strike="noStrike" cap="none" normalizeH="0" baseline="0" dirty="0" smtClean="0">
                <a:ln>
                  <a:noFill/>
                </a:ln>
                <a:solidFill>
                  <a:schemeClr val="bg1"/>
                </a:solidFill>
                <a:effectLst/>
                <a:latin typeface="Arabic Typesetting" pitchFamily="66" charset="-78"/>
                <a:ea typeface="Times New Roman" pitchFamily="18" charset="0"/>
              </a:rPr>
              <a:t>أن يؤخذ بعين الاعتبار التكلفة التي تحتاجها الخطة حيث أن الإمكانات المادية والبشرية تُحدد في معظم الأحيان نوع الأساليب والنشاطات التي تتضمنها الخطة.</a:t>
            </a:r>
          </a:p>
          <a:p>
            <a:pPr marL="0" marR="0" lvl="0" indent="0" algn="just" defTabSz="914400" eaLnBrk="0" fontAlgn="base" latinLnBrk="0" hangingPunct="0">
              <a:spcBef>
                <a:spcPct val="0"/>
              </a:spcBef>
              <a:spcAft>
                <a:spcPts val="600"/>
              </a:spcAft>
              <a:buClrTx/>
              <a:buSzTx/>
              <a:buFont typeface="Wingdings" pitchFamily="2" charset="2"/>
              <a:buChar char="q"/>
              <a:tabLst/>
            </a:pPr>
            <a:r>
              <a:rPr kumimoji="0" lang="ar-SA" sz="2200" b="1" i="0" u="none" strike="noStrike" cap="none" normalizeH="0" baseline="0" dirty="0" smtClean="0">
                <a:ln>
                  <a:noFill/>
                </a:ln>
                <a:solidFill>
                  <a:schemeClr val="tx1"/>
                </a:solidFill>
                <a:effectLst/>
                <a:latin typeface="Arabic Typesetting" pitchFamily="66" charset="-78"/>
                <a:ea typeface="Times New Roman" pitchFamily="18" charset="0"/>
              </a:rPr>
              <a:t>أن يتضمن التخطيط إجراءات التقويم بمستوييه المرحلي والختامي</a:t>
            </a:r>
            <a:r>
              <a:rPr kumimoji="0" lang="ar-SA" sz="2200" b="1" i="0" u="none" strike="noStrike" cap="none" normalizeH="0" dirty="0" smtClean="0">
                <a:ln>
                  <a:noFill/>
                </a:ln>
                <a:solidFill>
                  <a:schemeClr val="tx1"/>
                </a:solidFill>
                <a:effectLst/>
                <a:latin typeface="Arabic Typesetting" pitchFamily="66" charset="-78"/>
                <a:ea typeface="Times New Roman" pitchFamily="18" charset="0"/>
              </a:rPr>
              <a:t> </a:t>
            </a:r>
            <a:endParaRPr kumimoji="0" lang="en-US" sz="22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171400"/>
            <a:ext cx="9144000" cy="7029400"/>
          </a:xfrm>
          <a:prstGeom prst="rect">
            <a:avLst/>
          </a:prstGeom>
        </p:spPr>
      </p:pic>
      <p:sp>
        <p:nvSpPr>
          <p:cNvPr id="2049" name="Rectangle 1"/>
          <p:cNvSpPr>
            <a:spLocks noChangeArrowheads="1"/>
          </p:cNvSpPr>
          <p:nvPr/>
        </p:nvSpPr>
        <p:spPr bwMode="auto">
          <a:xfrm>
            <a:off x="1043608" y="594644"/>
            <a:ext cx="712879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rgbClr val="FF0000"/>
                </a:solidFill>
                <a:effectLst/>
                <a:latin typeface="Arabic Typesetting" pitchFamily="66" charset="-78"/>
                <a:ea typeface="Times New Roman" pitchFamily="18" charset="0"/>
              </a:rPr>
              <a:t>4- مصادر معلومات الخطة:</a:t>
            </a:r>
            <a:endParaRPr kumimoji="0" lang="en-US" sz="2800" b="1" i="0" u="sng" strike="noStrike" cap="none" normalizeH="0" baseline="0" dirty="0" smtClean="0">
              <a:ln>
                <a:noFill/>
              </a:ln>
              <a:solidFill>
                <a:srgbClr val="FF00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abic Typesetting" pitchFamily="66" charset="-78"/>
                <a:ea typeface="Times New Roman" pitchFamily="18" charset="0"/>
              </a:rPr>
              <a:t> عند بناء الخطة المدرسية يستند مدير المدرسة على مصادر عديدة تشمل مجالات عملية الرئيسية الإدارية منها والفنية، ومن هذه المصادر التي أوضحها </a:t>
            </a:r>
            <a:r>
              <a:rPr kumimoji="0" lang="ar-SA" sz="2800" b="0" i="0" u="none" strike="noStrike" cap="none" normalizeH="0" baseline="0" dirty="0" err="1" smtClean="0">
                <a:ln>
                  <a:noFill/>
                </a:ln>
                <a:solidFill>
                  <a:schemeClr val="tx1"/>
                </a:solidFill>
                <a:effectLst/>
                <a:latin typeface="Arabic Typesetting" pitchFamily="66" charset="-78"/>
                <a:ea typeface="Times New Roman" pitchFamily="18" charset="0"/>
              </a:rPr>
              <a:t>عطوي</a:t>
            </a:r>
            <a:r>
              <a:rPr kumimoji="0" lang="ar-SA" sz="2800" b="0" i="0" u="none" strike="noStrike" cap="none" normalizeH="0" baseline="0" dirty="0" smtClean="0">
                <a:ln>
                  <a:noFill/>
                </a:ln>
                <a:solidFill>
                  <a:schemeClr val="tx1"/>
                </a:solidFill>
                <a:effectLst/>
                <a:latin typeface="Arabic Typesetting" pitchFamily="66" charset="-78"/>
                <a:ea typeface="Times New Roman" pitchFamily="18" charset="0"/>
              </a:rPr>
              <a:t>(</a:t>
            </a:r>
            <a:r>
              <a:rPr kumimoji="0" lang="ar-SA" sz="2800" b="0" i="0" u="none" strike="noStrike" cap="none" normalizeH="0" baseline="0" dirty="0" err="1" smtClean="0">
                <a:ln>
                  <a:noFill/>
                </a:ln>
                <a:solidFill>
                  <a:schemeClr val="tx1"/>
                </a:solidFill>
                <a:effectLst/>
                <a:latin typeface="Arabic Typesetting" pitchFamily="66" charset="-78"/>
                <a:ea typeface="Times New Roman" pitchFamily="18" charset="0"/>
              </a:rPr>
              <a:t>2001م</a:t>
            </a:r>
            <a:r>
              <a:rPr kumimoji="0" lang="ar-SA" sz="2800" b="0" i="0" u="none" strike="noStrike" cap="none" normalizeH="0" baseline="0" dirty="0" smtClean="0">
                <a:ln>
                  <a:noFill/>
                </a:ln>
                <a:solidFill>
                  <a:schemeClr val="tx1"/>
                </a:solidFill>
                <a:effectLst/>
                <a:latin typeface="Arabic Typesetting" pitchFamily="66" charset="-78"/>
                <a:ea typeface="Times New Roman" pitchFamily="18" charset="0"/>
              </a:rPr>
              <a:t>،209</a:t>
            </a:r>
            <a:r>
              <a:rPr kumimoji="0" lang="ar-SA" sz="2800" b="0" i="0" u="none" strike="noStrike" cap="none" normalizeH="0" baseline="0" dirty="0" err="1" smtClean="0">
                <a:ln>
                  <a:noFill/>
                </a:ln>
                <a:solidFill>
                  <a:schemeClr val="tx1"/>
                </a:solidFill>
                <a:effectLst/>
                <a:latin typeface="Arabic Typesetting" pitchFamily="66" charset="-78"/>
                <a:ea typeface="Times New Roman" pitchFamily="18" charset="0"/>
              </a:rPr>
              <a:t>).</a:t>
            </a:r>
            <a:endParaRPr kumimoji="0" lang="ar-SA" sz="2800" b="0" i="0" u="none" strike="noStrike" cap="none" normalizeH="0" baseline="0" dirty="0" smtClean="0">
              <a:ln>
                <a:noFill/>
              </a:ln>
              <a:solidFill>
                <a:schemeClr val="tx1"/>
              </a:solidFill>
              <a:effectLst/>
              <a:latin typeface="Arabic Typesetting" pitchFamily="66" charset="-78"/>
              <a:ea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Times New Roman" pitchFamily="18" charset="0"/>
              </a:rPr>
              <a:t>الأهداف العامة للتربية التعليم وأهداف كل مرحلة تعليمية.</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Times New Roman" pitchFamily="18" charset="0"/>
              </a:rPr>
              <a:t>الاتجاهات والتجديدات التربوية الحديثة.</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Times New Roman" pitchFamily="18" charset="0"/>
              </a:rPr>
              <a:t>المعلمون.</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Times New Roman" pitchFamily="18" charset="0"/>
              </a:rPr>
              <a:t>المناهج المدرسية.</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Times New Roman" pitchFamily="18" charset="0"/>
              </a:rPr>
              <a:t>الإدارة التربوية.</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Times New Roman" pitchFamily="18" charset="0"/>
              </a:rPr>
              <a:t>الإدارة التعليمية.</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Times New Roman" pitchFamily="18" charset="0"/>
              </a:rPr>
              <a:t>البناء المدرسي.</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Times New Roman" pitchFamily="18" charset="0"/>
              </a:rPr>
              <a:t>المجتمع المحلي.</a:t>
            </a:r>
            <a:endParaRPr kumimoji="0" lang="ar-SA" sz="28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243408"/>
            <a:ext cx="9144000" cy="7029400"/>
          </a:xfrm>
          <a:prstGeom prst="rect">
            <a:avLst/>
          </a:prstGeom>
        </p:spPr>
      </p:pic>
      <p:sp>
        <p:nvSpPr>
          <p:cNvPr id="1025" name="Rectangle 1"/>
          <p:cNvSpPr>
            <a:spLocks noChangeArrowheads="1"/>
          </p:cNvSpPr>
          <p:nvPr/>
        </p:nvSpPr>
        <p:spPr bwMode="auto">
          <a:xfrm>
            <a:off x="899592" y="1124744"/>
            <a:ext cx="7200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rgbClr val="FF0000"/>
                </a:solidFill>
                <a:effectLst/>
                <a:latin typeface="Arabic Typesetting" pitchFamily="66" charset="-78"/>
                <a:ea typeface="Times New Roman" pitchFamily="18" charset="0"/>
              </a:rPr>
              <a:t>5- مجالات الخطة المدرسية:</a:t>
            </a:r>
            <a:endParaRPr kumimoji="0" lang="en-US" sz="2800" b="0" i="0" u="sng" strike="noStrike" cap="none" normalizeH="0" baseline="0" dirty="0" smtClean="0">
              <a:ln>
                <a:noFill/>
              </a:ln>
              <a:solidFill>
                <a:srgbClr val="FF0000"/>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abic Typesetting" pitchFamily="66" charset="-78"/>
                <a:ea typeface="Times New Roman" pitchFamily="18" charset="0"/>
              </a:rPr>
              <a:t> يقوم مدير المدرسة كقائد تربوي بمهمة حساسة تتمثل في تنسيق كافة الجهود وتوفير جميع التسهيلات والإمكانات لتحقيق أهداف مدرسته المنبثقة من فلسفة التربية في مجتمعه، وهذه المهمة تتطلب قيام المدير بأدوار ونشاطات مختلفة يؤديها كوحدة متكاملة متفاعلة في مجالات إدارية وأخرى فنية، </a:t>
            </a:r>
            <a:r>
              <a:rPr kumimoji="0" lang="ar-SA" sz="2800" b="1" i="1" u="none" strike="noStrike" cap="none" normalizeH="0" baseline="0" dirty="0" smtClean="0">
                <a:ln>
                  <a:noFill/>
                </a:ln>
                <a:solidFill>
                  <a:schemeClr val="tx2"/>
                </a:solidFill>
                <a:effectLst/>
                <a:latin typeface="Arabic Typesetting" pitchFamily="66" charset="-78"/>
                <a:ea typeface="Times New Roman" pitchFamily="18" charset="0"/>
              </a:rPr>
              <a:t>حيث يبني المدير خطته ضمن هذه المجالات وهي: شؤون الطلاب، شئون المعلمين، شؤون المنهاج وغيرها.</a:t>
            </a:r>
            <a:endParaRPr kumimoji="0" lang="ar-SA" sz="2800" b="1" i="1" u="none" strike="noStrike" cap="none" normalizeH="0" baseline="0" dirty="0" smtClean="0">
              <a:ln>
                <a:noFill/>
              </a:ln>
              <a:solidFill>
                <a:schemeClr val="tx2"/>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3_paper_3888x2cn.jpg"/>
          <p:cNvPicPr>
            <a:picLocks noChangeAspect="1"/>
          </p:cNvPicPr>
          <p:nvPr/>
        </p:nvPicPr>
        <p:blipFill>
          <a:blip r:embed="rId2" cstate="print"/>
          <a:stretch>
            <a:fillRect/>
          </a:stretch>
        </p:blipFill>
        <p:spPr>
          <a:xfrm>
            <a:off x="0" y="-144016"/>
            <a:ext cx="9144000" cy="7029400"/>
          </a:xfrm>
          <a:prstGeom prst="rect">
            <a:avLst/>
          </a:prstGeom>
        </p:spPr>
      </p:pic>
      <p:sp>
        <p:nvSpPr>
          <p:cNvPr id="26625" name="Rectangle 1"/>
          <p:cNvSpPr>
            <a:spLocks noChangeArrowheads="1"/>
          </p:cNvSpPr>
          <p:nvPr/>
        </p:nvSpPr>
        <p:spPr bwMode="auto">
          <a:xfrm>
            <a:off x="683568" y="693276"/>
            <a:ext cx="7488832"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smtClean="0">
                <a:ln>
                  <a:noFill/>
                </a:ln>
                <a:solidFill>
                  <a:srgbClr val="FF0000"/>
                </a:solidFill>
                <a:effectLst/>
                <a:latin typeface="Arabic Typesetting" pitchFamily="66" charset="-78"/>
                <a:ea typeface="Times New Roman" pitchFamily="18" charset="0"/>
              </a:rPr>
              <a:t>6- خطوات التخطيط </a:t>
            </a:r>
            <a:r>
              <a:rPr kumimoji="0" lang="ar-SA" sz="2400" b="1" i="0" u="sng" strike="noStrike" cap="none" normalizeH="0" baseline="0" dirty="0" err="1" smtClean="0">
                <a:ln>
                  <a:noFill/>
                </a:ln>
                <a:solidFill>
                  <a:srgbClr val="FF0000"/>
                </a:solidFill>
                <a:effectLst/>
                <a:latin typeface="Arabic Typesetting" pitchFamily="66" charset="-78"/>
                <a:ea typeface="Times New Roman" pitchFamily="18" charset="0"/>
              </a:rPr>
              <a:t>وإجراءاته:</a:t>
            </a:r>
            <a:endParaRPr kumimoji="0" lang="ar-SA" sz="2400" b="1" i="0" u="sng" strike="noStrike" cap="none" normalizeH="0" baseline="0" dirty="0" smtClean="0">
              <a:ln>
                <a:noFill/>
              </a:ln>
              <a:solidFill>
                <a:srgbClr val="FF0000"/>
              </a:solidFill>
              <a:effectLst/>
              <a:latin typeface="Arabic Typesetting" pitchFamily="66" charset="-78"/>
              <a:ea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dirty="0" smtClean="0">
              <a:ln>
                <a:noFill/>
              </a:ln>
              <a:solidFill>
                <a:srgbClr val="FF0000"/>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err="1" smtClean="0">
                <a:ln>
                  <a:noFill/>
                </a:ln>
                <a:solidFill>
                  <a:schemeClr val="bg1"/>
                </a:solidFill>
                <a:effectLst/>
                <a:latin typeface="Arabic Typesetting" pitchFamily="66" charset="-78"/>
                <a:ea typeface="Times New Roman" pitchFamily="18" charset="0"/>
              </a:rPr>
              <a:t>أشار </a:t>
            </a:r>
            <a:r>
              <a:rPr kumimoji="0" lang="ar-SA" sz="2000" b="1" i="0" u="none" strike="noStrike" cap="none" normalizeH="0" baseline="0" dirty="0" smtClean="0">
                <a:ln>
                  <a:noFill/>
                </a:ln>
                <a:solidFill>
                  <a:schemeClr val="bg1"/>
                </a:solidFill>
                <a:effectLst/>
                <a:latin typeface="Arabic Typesetting" pitchFamily="66" charset="-78"/>
                <a:ea typeface="Times New Roman" pitchFamily="18" charset="0"/>
              </a:rPr>
              <a:t>(حسين، </a:t>
            </a:r>
            <a:r>
              <a:rPr kumimoji="0" lang="ar-SA" sz="2000" b="1" i="0" u="none" strike="noStrike" cap="none" normalizeH="0" baseline="0" dirty="0" err="1" smtClean="0">
                <a:ln>
                  <a:noFill/>
                </a:ln>
                <a:solidFill>
                  <a:schemeClr val="bg1"/>
                </a:solidFill>
                <a:effectLst/>
                <a:latin typeface="Arabic Typesetting" pitchFamily="66" charset="-78"/>
                <a:ea typeface="Times New Roman" pitchFamily="18" charset="0"/>
              </a:rPr>
              <a:t>2006م</a:t>
            </a:r>
            <a:r>
              <a:rPr kumimoji="0" lang="ar-SA" sz="2000" b="1" i="0" u="none" strike="noStrike" cap="none" normalizeH="0" baseline="0" dirty="0" smtClean="0">
                <a:ln>
                  <a:noFill/>
                </a:ln>
                <a:solidFill>
                  <a:schemeClr val="bg1"/>
                </a:solidFill>
                <a:effectLst/>
                <a:latin typeface="Arabic Typesetting" pitchFamily="66" charset="-78"/>
                <a:ea typeface="Times New Roman" pitchFamily="18" charset="0"/>
              </a:rPr>
              <a:t>، </a:t>
            </a:r>
            <a:r>
              <a:rPr kumimoji="0" lang="ar-SA" sz="2000" b="1" i="0" u="none" strike="noStrike" cap="none" normalizeH="0" baseline="0" dirty="0" err="1" smtClean="0">
                <a:ln>
                  <a:noFill/>
                </a:ln>
                <a:solidFill>
                  <a:schemeClr val="bg1"/>
                </a:solidFill>
                <a:effectLst/>
                <a:latin typeface="Arabic Typesetting" pitchFamily="66" charset="-78"/>
                <a:ea typeface="Times New Roman" pitchFamily="18" charset="0"/>
              </a:rPr>
              <a:t>عطوي</a:t>
            </a:r>
            <a:r>
              <a:rPr kumimoji="0" lang="ar-SA" sz="2000" b="1" i="0" u="none" strike="noStrike" cap="none" normalizeH="0" baseline="0" dirty="0" smtClean="0">
                <a:ln>
                  <a:noFill/>
                </a:ln>
                <a:solidFill>
                  <a:schemeClr val="bg1"/>
                </a:solidFill>
                <a:effectLst/>
                <a:latin typeface="Arabic Typesetting" pitchFamily="66" charset="-78"/>
                <a:ea typeface="Times New Roman" pitchFamily="18" charset="0"/>
              </a:rPr>
              <a:t>، </a:t>
            </a:r>
            <a:r>
              <a:rPr kumimoji="0" lang="ar-SA" sz="2000" b="1" i="0" u="none" strike="noStrike" cap="none" normalizeH="0" baseline="0" dirty="0" err="1" smtClean="0">
                <a:ln>
                  <a:noFill/>
                </a:ln>
                <a:solidFill>
                  <a:schemeClr val="bg1"/>
                </a:solidFill>
                <a:effectLst/>
                <a:latin typeface="Arabic Typesetting" pitchFamily="66" charset="-78"/>
                <a:ea typeface="Times New Roman" pitchFamily="18" charset="0"/>
              </a:rPr>
              <a:t>2001م</a:t>
            </a:r>
            <a:r>
              <a:rPr kumimoji="0" lang="ar-SA" sz="2000" b="1" i="0" u="none" strike="noStrike" cap="none" normalizeH="0" baseline="0" dirty="0" smtClean="0">
                <a:ln>
                  <a:noFill/>
                </a:ln>
                <a:solidFill>
                  <a:schemeClr val="bg1"/>
                </a:solidFill>
                <a:effectLst/>
                <a:latin typeface="Arabic Typesetting" pitchFamily="66" charset="-78"/>
                <a:ea typeface="Times New Roman" pitchFamily="18" charset="0"/>
              </a:rPr>
              <a:t>) بأن عملية إعداد الخطة المدرسية تمر بعدة مراحل على النحو التالي:</a:t>
            </a:r>
            <a:endParaRPr kumimoji="0" lang="en-US" sz="2000" b="1" i="0" u="none" strike="noStrike" cap="none" normalizeH="0" baseline="0" dirty="0" smtClean="0">
              <a:ln>
                <a:noFill/>
              </a:ln>
              <a:solidFill>
                <a:schemeClr val="bg1"/>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1- تحديد الاحتياجات باستخدام أدوات متعددة.</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2- اشتقاق الأهداف المرتبطة بجميع الجوانب التي تم تحديدها مع مراعاة ضوابط وضع الأهداف.</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2"/>
                </a:solidFill>
                <a:effectLst/>
                <a:latin typeface="Arabic Typesetting" pitchFamily="66" charset="-78"/>
                <a:ea typeface="Times New Roman" pitchFamily="18" charset="0"/>
              </a:rPr>
              <a:t>3- تصنيف الاحتياجات بالتنسيق والتعاون مع جميع الأطراف ذات العلاقة بالخطة.</a:t>
            </a:r>
            <a:endParaRPr kumimoji="0" lang="en-US" sz="2000" b="1" i="0" u="none" strike="noStrike" cap="none" normalizeH="0" baseline="0" dirty="0" smtClean="0">
              <a:ln>
                <a:noFill/>
              </a:ln>
              <a:solidFill>
                <a:schemeClr val="tx2"/>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2"/>
                </a:solidFill>
                <a:effectLst/>
                <a:latin typeface="Arabic Typesetting" pitchFamily="66" charset="-78"/>
                <a:ea typeface="Times New Roman" pitchFamily="18" charset="0"/>
              </a:rPr>
              <a:t>4- التعرف على الإمكانات المادية والبشرية والمصادر اللازمة</a:t>
            </a: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FF00"/>
                </a:solidFill>
                <a:effectLst/>
                <a:latin typeface="Arabic Typesetting" pitchFamily="66" charset="-78"/>
                <a:ea typeface="Times New Roman" pitchFamily="18" charset="0"/>
              </a:rPr>
              <a:t>5- اختيار الأولويات في ضوء المتوفر من الإمكانات.</a:t>
            </a:r>
            <a:endParaRPr kumimoji="0" lang="en-US" sz="2000" b="1" i="0" u="none" strike="noStrike" cap="none" normalizeH="0" baseline="0" dirty="0" smtClean="0">
              <a:ln>
                <a:noFill/>
              </a:ln>
              <a:solidFill>
                <a:srgbClr val="FFFF00"/>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FF00"/>
                </a:solidFill>
                <a:effectLst/>
                <a:latin typeface="Arabic Typesetting" pitchFamily="66" charset="-78"/>
                <a:ea typeface="Times New Roman" pitchFamily="18" charset="0"/>
              </a:rPr>
              <a:t>6- اختيار المجالات المرتبطة بالأولويات وتقسيم هذه الجوانب إلى جوانب أو مهام فرعية.</a:t>
            </a:r>
            <a:endParaRPr kumimoji="0" lang="en-US" sz="2000" b="1" i="0" u="none" strike="noStrike" cap="none" normalizeH="0" baseline="0" dirty="0" smtClean="0">
              <a:ln>
                <a:noFill/>
              </a:ln>
              <a:solidFill>
                <a:srgbClr val="FFFF00"/>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effectLst/>
                <a:latin typeface="Arabic Typesetting" pitchFamily="66" charset="-78"/>
                <a:ea typeface="Times New Roman" pitchFamily="18" charset="0"/>
              </a:rPr>
              <a:t>7- اختيار النشاطات وتحديد الإجراءات والخطوات التفصيلية المرتبطة بمختلف النشاطات.</a:t>
            </a:r>
            <a:endParaRPr kumimoji="0" lang="en-US" sz="2000" b="1" i="0" u="none" strike="noStrike" cap="none" normalizeH="0" baseline="0" dirty="0" smtClean="0">
              <a:ln>
                <a:noFill/>
              </a:ln>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effectLst/>
                <a:latin typeface="Arabic Typesetting" pitchFamily="66" charset="-78"/>
                <a:ea typeface="Times New Roman" pitchFamily="18" charset="0"/>
              </a:rPr>
              <a:t>8- تحديد الزمن اللازم لتحقيق كل هدف من الأهداف من خلال تنفيذ النشاطات المتصلة </a:t>
            </a:r>
            <a:r>
              <a:rPr kumimoji="0" lang="ar-SA" sz="2000" b="1" i="0" u="none" strike="noStrike" cap="none" normalizeH="0" baseline="0" dirty="0" err="1" smtClean="0">
                <a:ln>
                  <a:noFill/>
                </a:ln>
                <a:effectLst/>
                <a:latin typeface="Arabic Typesetting" pitchFamily="66" charset="-78"/>
                <a:ea typeface="Times New Roman" pitchFamily="18" charset="0"/>
              </a:rPr>
              <a:t>به.</a:t>
            </a:r>
            <a:endParaRPr kumimoji="0" lang="en-US" sz="2000" b="1" i="0" u="none" strike="noStrike" cap="none" normalizeH="0" baseline="0" dirty="0" smtClean="0">
              <a:ln>
                <a:noFill/>
              </a:ln>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accent3">
                    <a:lumMod val="50000"/>
                  </a:schemeClr>
                </a:solidFill>
                <a:effectLst/>
                <a:latin typeface="Arabic Typesetting" pitchFamily="66" charset="-78"/>
                <a:ea typeface="Times New Roman" pitchFamily="18" charset="0"/>
              </a:rPr>
              <a:t>9- عرض الخطة بصورتها الأولية على الجهات التربوية المعنية لمناقشتها لتعديل ما يلزم.</a:t>
            </a:r>
            <a:endParaRPr kumimoji="0" lang="en-US" sz="2000" b="1" i="0" u="none" strike="noStrike" cap="none" normalizeH="0" baseline="0" dirty="0" smtClean="0">
              <a:ln>
                <a:noFill/>
              </a:ln>
              <a:solidFill>
                <a:schemeClr val="accent3">
                  <a:lumMod val="50000"/>
                </a:schemeClr>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accent3">
                    <a:lumMod val="50000"/>
                  </a:schemeClr>
                </a:solidFill>
                <a:effectLst/>
                <a:latin typeface="Arabic Typesetting" pitchFamily="66" charset="-78"/>
                <a:ea typeface="Times New Roman" pitchFamily="18" charset="0"/>
              </a:rPr>
              <a:t>10- اتخاذ الإجراءات اللازمة لتوفير الموارد وتنسيق الجهود لتنفيذ الخطة.</a:t>
            </a:r>
            <a:endParaRPr kumimoji="0" lang="en-US" sz="2000" b="1" i="0" u="none" strike="noStrike" cap="none" normalizeH="0" baseline="0" dirty="0" smtClean="0">
              <a:ln>
                <a:noFill/>
              </a:ln>
              <a:solidFill>
                <a:schemeClr val="accent3">
                  <a:lumMod val="50000"/>
                </a:schemeClr>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abic Typesetting" pitchFamily="66" charset="-78"/>
                <a:ea typeface="Times New Roman" pitchFamily="18" charset="0"/>
              </a:rPr>
              <a:t>11- إعداد الخطة التفصيلية.</a:t>
            </a:r>
            <a:endParaRPr kumimoji="0" lang="ar-SA" sz="20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3507</Words>
  <Application>Microsoft Office PowerPoint</Application>
  <PresentationFormat>عرض على الشاشة (3:4)‏</PresentationFormat>
  <Paragraphs>167</Paragraphs>
  <Slides>29</Slides>
  <Notes>0</Notes>
  <HiddenSlides>0</HiddenSlides>
  <MMClips>0</MMClips>
  <ScaleCrop>false</ScaleCrop>
  <HeadingPairs>
    <vt:vector size="4" baseType="variant">
      <vt:variant>
        <vt:lpstr>سمة</vt:lpstr>
      </vt:variant>
      <vt:variant>
        <vt:i4>1</vt:i4>
      </vt:variant>
      <vt:variant>
        <vt:lpstr>عناوين الشرائح</vt:lpstr>
      </vt:variant>
      <vt:variant>
        <vt:i4>29</vt:i4>
      </vt:variant>
    </vt:vector>
  </HeadingPairs>
  <TitlesOfParts>
    <vt:vector size="30"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Amjad</dc:creator>
  <cp:lastModifiedBy>ONE</cp:lastModifiedBy>
  <cp:revision>17</cp:revision>
  <dcterms:created xsi:type="dcterms:W3CDTF">2014-03-11T20:09:14Z</dcterms:created>
  <dcterms:modified xsi:type="dcterms:W3CDTF">2014-09-12T08:00:33Z</dcterms:modified>
</cp:coreProperties>
</file>