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60" r:id="rId2"/>
    <p:sldId id="261" r:id="rId3"/>
    <p:sldId id="262" r:id="rId4"/>
    <p:sldId id="263" r:id="rId5"/>
    <p:sldId id="264" r:id="rId6"/>
    <p:sldId id="257" r:id="rId7"/>
    <p:sldId id="256" r:id="rId8"/>
    <p:sldId id="258" r:id="rId9"/>
    <p:sldId id="259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FD951F-D273-414B-895E-D5089711C746}" type="datetimeFigureOut">
              <a:rPr lang="ar-SA" smtClean="0"/>
              <a:pPr/>
              <a:t>09/11/33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860FC8-EF22-4CC3-AC6D-B6E48D481614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FD951F-D273-414B-895E-D5089711C746}" type="datetimeFigureOut">
              <a:rPr lang="ar-SA" smtClean="0"/>
              <a:pPr/>
              <a:t>09/11/33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860FC8-EF22-4CC3-AC6D-B6E48D48161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FD951F-D273-414B-895E-D5089711C746}" type="datetimeFigureOut">
              <a:rPr lang="ar-SA" smtClean="0"/>
              <a:pPr/>
              <a:t>09/11/33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860FC8-EF22-4CC3-AC6D-B6E48D48161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FD951F-D273-414B-895E-D5089711C746}" type="datetimeFigureOut">
              <a:rPr lang="ar-SA" smtClean="0"/>
              <a:pPr/>
              <a:t>09/11/33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860FC8-EF22-4CC3-AC6D-B6E48D48161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FD951F-D273-414B-895E-D5089711C746}" type="datetimeFigureOut">
              <a:rPr lang="ar-SA" smtClean="0"/>
              <a:pPr/>
              <a:t>09/11/33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860FC8-EF22-4CC3-AC6D-B6E48D481614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FD951F-D273-414B-895E-D5089711C746}" type="datetimeFigureOut">
              <a:rPr lang="ar-SA" smtClean="0"/>
              <a:pPr/>
              <a:t>09/11/33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860FC8-EF22-4CC3-AC6D-B6E48D48161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FD951F-D273-414B-895E-D5089711C746}" type="datetimeFigureOut">
              <a:rPr lang="ar-SA" smtClean="0"/>
              <a:pPr/>
              <a:t>09/11/33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860FC8-EF22-4CC3-AC6D-B6E48D48161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FD951F-D273-414B-895E-D5089711C746}" type="datetimeFigureOut">
              <a:rPr lang="ar-SA" smtClean="0"/>
              <a:pPr/>
              <a:t>09/11/33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860FC8-EF22-4CC3-AC6D-B6E48D48161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FD951F-D273-414B-895E-D5089711C746}" type="datetimeFigureOut">
              <a:rPr lang="ar-SA" smtClean="0"/>
              <a:pPr/>
              <a:t>09/11/33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860FC8-EF22-4CC3-AC6D-B6E48D481614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FD951F-D273-414B-895E-D5089711C746}" type="datetimeFigureOut">
              <a:rPr lang="ar-SA" smtClean="0"/>
              <a:pPr/>
              <a:t>09/11/33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860FC8-EF22-4CC3-AC6D-B6E48D48161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FD951F-D273-414B-895E-D5089711C746}" type="datetimeFigureOut">
              <a:rPr lang="ar-SA" smtClean="0"/>
              <a:pPr/>
              <a:t>09/11/33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1860FC8-EF22-4CC3-AC6D-B6E48D481614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BFD951F-D273-414B-895E-D5089711C746}" type="datetimeFigureOut">
              <a:rPr lang="ar-SA" smtClean="0"/>
              <a:pPr/>
              <a:t>09/11/33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1860FC8-EF22-4CC3-AC6D-B6E48D481614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SA" b="1" dirty="0" smtClean="0"/>
              <a:t>المحاضرة الثالثة</a:t>
            </a:r>
            <a:endParaRPr lang="ar-SA" b="1" dirty="0"/>
          </a:p>
        </p:txBody>
      </p:sp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2650506"/>
          </a:xfrm>
        </p:spPr>
        <p:txBody>
          <a:bodyPr>
            <a:normAutofit/>
          </a:bodyPr>
          <a:lstStyle/>
          <a:p>
            <a:endParaRPr lang="ar-SA" sz="4800" b="1" dirty="0" smtClean="0"/>
          </a:p>
          <a:p>
            <a:endParaRPr lang="ar-SA" sz="4800" b="1" dirty="0" smtClean="0"/>
          </a:p>
          <a:p>
            <a:r>
              <a:rPr lang="ar-SA" sz="4800" b="1" dirty="0" smtClean="0"/>
              <a:t>العوامل المؤثرة في النمو 1.</a:t>
            </a:r>
            <a:endParaRPr lang="ar-SA" sz="4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/>
              <a:t>التقاء الصفات السائدة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/>
              <a:t>في المثال السابق كانت إحدى الصفتين سائدة والأخرى متنحية وبالتالي فإن السائدة هي التي ستظهر, ولن تظهر المتنحية إلا إذا لم تقابل صفة سائدة..</a:t>
            </a:r>
          </a:p>
          <a:p>
            <a:r>
              <a:rPr lang="ar-SA" b="1" dirty="0" smtClean="0"/>
              <a:t>لكن:</a:t>
            </a:r>
          </a:p>
          <a:p>
            <a:r>
              <a:rPr lang="ar-SA" b="1" dirty="0" smtClean="0"/>
              <a:t>ما الذي يحدث عندما تكون الصفتان متساويتان في القوة وهما مختلفتان؟</a:t>
            </a:r>
          </a:p>
          <a:p>
            <a:r>
              <a:rPr lang="ar-SA" b="1" dirty="0" smtClean="0"/>
              <a:t>الذي يحدث هو ظهور صفة ثالثة تجمع بين هاتين الصفتين..    مثال: فصائل الدم..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/>
              <a:t>الخريطة الوراثية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3600" b="1" dirty="0" smtClean="0"/>
              <a:t>مخطط يوضح:</a:t>
            </a:r>
          </a:p>
          <a:p>
            <a:r>
              <a:rPr lang="ar-SA" sz="3600" b="1" dirty="0" smtClean="0"/>
              <a:t>1- مواقع المورثات على </a:t>
            </a:r>
            <a:r>
              <a:rPr lang="ar-SA" sz="3600" b="1" dirty="0" err="1" smtClean="0"/>
              <a:t>الصبغيات</a:t>
            </a:r>
            <a:r>
              <a:rPr lang="ar-SA" sz="3600" b="1" dirty="0" smtClean="0"/>
              <a:t> المختلفة.</a:t>
            </a:r>
          </a:p>
          <a:p>
            <a:r>
              <a:rPr lang="ar-SA" sz="3600" b="1" dirty="0" smtClean="0"/>
              <a:t>2- نوعية تلك المورثات ما إذا كانت وحيدة بالنسبة لنقل الصفة أم تشترك مع مورثات أخرى.</a:t>
            </a:r>
            <a:endParaRPr lang="ar-SA" sz="36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/>
              <a:t>البصمة الوراثية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3600" b="1" dirty="0" smtClean="0"/>
              <a:t>التعرف على البصمة الوراثية عملية غير سهلة, مقارنة بالتعرف على بصمة اليد؛ فالتعرف عليها يحتاج إلى فحوص </a:t>
            </a:r>
            <a:r>
              <a:rPr lang="ar-SA" sz="3600" b="1" dirty="0" err="1" smtClean="0"/>
              <a:t>مخبرية</a:t>
            </a:r>
            <a:r>
              <a:rPr lang="ar-SA" sz="3600" b="1" dirty="0" smtClean="0"/>
              <a:t> وكيميائية معقدة.</a:t>
            </a:r>
          </a:p>
          <a:p>
            <a:endParaRPr lang="ar-SA" sz="3600" b="1" dirty="0" smtClean="0"/>
          </a:p>
          <a:p>
            <a:r>
              <a:rPr lang="ar-SA" sz="3600" b="1" dirty="0" smtClean="0"/>
              <a:t>ما الفرق بين التوائم الأخوية, والتوائم المتماثلة (المتطابقة)؟؟.</a:t>
            </a:r>
            <a:endParaRPr lang="ar-SA" sz="3600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SA" b="1" dirty="0" smtClean="0"/>
              <a:t>وقت ظهور الصفة الوراثية وظروف ظهورها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/>
              <a:t>ظهور الصفة الوراثية لا يعني ضرورة ظهورها بعد الولادة مباشرة, وإنما تظهر الصفات الوراثية في وقتها المحدد للظهور..</a:t>
            </a:r>
          </a:p>
          <a:p>
            <a:r>
              <a:rPr lang="ar-SA" b="1" dirty="0" smtClean="0"/>
              <a:t>ظروف ظهور الصفة الوراثية مرتبط بعدد من الظروف الذي يكون بعضها فسيولوجي وبعضها بيئي.</a:t>
            </a:r>
          </a:p>
          <a:p>
            <a:r>
              <a:rPr lang="ar-SA" b="1" dirty="0" smtClean="0"/>
              <a:t>على سبيل المثال:</a:t>
            </a:r>
          </a:p>
          <a:p>
            <a:r>
              <a:rPr lang="ar-SA" b="1" dirty="0" smtClean="0"/>
              <a:t>الصلع الوراثي..</a:t>
            </a:r>
            <a:endParaRPr lang="ar-SA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/>
              <a:t>الجوانب التطبيقية للوراثة في حياتنا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/>
              <a:t>* الزواج من الأقارب والأباعد:</a:t>
            </a:r>
          </a:p>
          <a:p>
            <a:r>
              <a:rPr lang="ar-SA" b="1" dirty="0" smtClean="0"/>
              <a:t>تتردد عبارة الزواج من غير الأقارب أفضل تجنباً للأمراض,</a:t>
            </a:r>
          </a:p>
          <a:p>
            <a:r>
              <a:rPr lang="ar-SA" b="1" dirty="0" smtClean="0"/>
              <a:t>إلى أي مدى تصل صحة هذه العبارة؟</a:t>
            </a:r>
            <a:endParaRPr lang="ar-SA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بعض حالات الاختلال في عدد </a:t>
            </a:r>
            <a:r>
              <a:rPr lang="ar-SA" dirty="0" err="1" smtClean="0"/>
              <a:t>الصبغيات</a:t>
            </a:r>
            <a:r>
              <a:rPr lang="ar-SA" dirty="0" smtClean="0"/>
              <a:t>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>
                <a:solidFill>
                  <a:srgbClr val="00B050"/>
                </a:solidFill>
              </a:rPr>
              <a:t>متلازمة </a:t>
            </a:r>
            <a:r>
              <a:rPr lang="ar-SA" b="1" dirty="0" err="1" smtClean="0">
                <a:solidFill>
                  <a:srgbClr val="00B050"/>
                </a:solidFill>
              </a:rPr>
              <a:t>داون</a:t>
            </a:r>
            <a:r>
              <a:rPr lang="ar-SA" b="1" dirty="0" smtClean="0">
                <a:solidFill>
                  <a:srgbClr val="00B050"/>
                </a:solidFill>
              </a:rPr>
              <a:t>:</a:t>
            </a:r>
            <a:r>
              <a:rPr lang="ar-SA" b="1" dirty="0" smtClean="0"/>
              <a:t>هي الاضطراب الوراثي الأكثر شيوعاً بين أسباب الإعاقة العقلية, وهو نوعاً من الإعاقة العقلية يكون فيها الشخص المصاب يحتوي في كل خلية من خلاياه على 47 </a:t>
            </a:r>
            <a:r>
              <a:rPr lang="ar-SA" b="1" dirty="0" err="1" smtClean="0"/>
              <a:t>صبغياً</a:t>
            </a:r>
            <a:r>
              <a:rPr lang="ar-SA" b="1" dirty="0" smtClean="0"/>
              <a:t>, والصبغ الزائد هو رقم 21</a:t>
            </a:r>
            <a:r>
              <a:rPr lang="ar-SA" b="1" dirty="0" smtClean="0"/>
              <a:t>.</a:t>
            </a:r>
          </a:p>
          <a:p>
            <a:r>
              <a:rPr lang="ar-SA" b="1" dirty="0" smtClean="0"/>
              <a:t>سيتم عرض مقطع يوضح الخصائص الشكلية لمتلازمة </a:t>
            </a:r>
            <a:r>
              <a:rPr lang="ar-SA" b="1" dirty="0" err="1" smtClean="0"/>
              <a:t>داون</a:t>
            </a:r>
            <a:r>
              <a:rPr lang="ar-SA" b="1" dirty="0" smtClean="0"/>
              <a:t>.</a:t>
            </a:r>
            <a:endParaRPr lang="ar-SA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/>
              <a:t>العوامل البيئية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4000" b="1" dirty="0" smtClean="0"/>
              <a:t>جميع العوامل الخارجية عن المورثات, والتي يبدأ بعضها في التأثير من لحظة الإخصاب.</a:t>
            </a:r>
            <a:endParaRPr lang="ar-SA" sz="40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/>
              <a:t>أولاً: عوامل بيئية أثناء فترة الحمل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A" b="1" dirty="0" smtClean="0"/>
              <a:t>1- سن الأم ( كبر وصغر سن الأم ).</a:t>
            </a:r>
          </a:p>
          <a:p>
            <a:r>
              <a:rPr lang="ar-SA" b="1" dirty="0" smtClean="0"/>
              <a:t>2- الأمراض التي تتعرض لها الأم أثناء الحمل.</a:t>
            </a:r>
          </a:p>
          <a:p>
            <a:r>
              <a:rPr lang="ar-SA" b="1" dirty="0" smtClean="0"/>
              <a:t>3- العقاقير التي تتناولها الأم أثناء الحمل.</a:t>
            </a:r>
          </a:p>
          <a:p>
            <a:r>
              <a:rPr lang="ar-SA" b="1" dirty="0" smtClean="0"/>
              <a:t>4- اختلال عامل </a:t>
            </a:r>
            <a:r>
              <a:rPr lang="en-US" b="1" dirty="0" err="1" smtClean="0"/>
              <a:t>Rh</a:t>
            </a:r>
            <a:r>
              <a:rPr lang="ar-SA" b="1" dirty="0" smtClean="0"/>
              <a:t> بين فصيلة دم الأم ودم الجنين.</a:t>
            </a:r>
          </a:p>
          <a:p>
            <a:r>
              <a:rPr lang="ar-SA" b="1" dirty="0" smtClean="0"/>
              <a:t>5- الحالة النفسية للأم.</a:t>
            </a:r>
          </a:p>
          <a:p>
            <a:r>
              <a:rPr lang="ar-SA" b="1" dirty="0" smtClean="0"/>
              <a:t>6- التغذية.</a:t>
            </a:r>
          </a:p>
          <a:p>
            <a:r>
              <a:rPr lang="ar-SA" b="1" dirty="0" smtClean="0"/>
              <a:t>7- التعرض للأشعة.</a:t>
            </a:r>
          </a:p>
          <a:p>
            <a:r>
              <a:rPr lang="ar-SA" b="1" dirty="0" smtClean="0"/>
              <a:t>8- تعدد الولادات.</a:t>
            </a:r>
          </a:p>
          <a:p>
            <a:r>
              <a:rPr lang="ar-SA" b="1" dirty="0" smtClean="0"/>
              <a:t>9- البيئة الملوثة.</a:t>
            </a:r>
          </a:p>
          <a:p>
            <a:r>
              <a:rPr lang="ar-SA" b="1" dirty="0" smtClean="0"/>
              <a:t>10- تعرض الأم للحوادث.</a:t>
            </a:r>
            <a:endParaRPr lang="ar-SA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/>
              <a:t>العوامل المؤثرة في النمو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3600" b="1" dirty="0" smtClean="0"/>
              <a:t>تتعدد العوامل التي تؤثر في النمو؛ ولسهولة دراستها ومتابعتها صنفها العلماء إلى:</a:t>
            </a:r>
          </a:p>
          <a:p>
            <a:r>
              <a:rPr lang="ar-SA" sz="3600" b="1" dirty="0" smtClean="0"/>
              <a:t>1- عوامل وراثية.</a:t>
            </a:r>
          </a:p>
          <a:p>
            <a:r>
              <a:rPr lang="ar-SA" sz="3600" b="1" dirty="0" smtClean="0"/>
              <a:t>2- عوامل بيئية.</a:t>
            </a:r>
          </a:p>
          <a:p>
            <a:r>
              <a:rPr lang="ar-SA" sz="3600" b="1" dirty="0" smtClean="0"/>
              <a:t>ولأهمية الغدد الصماء وتأثيرها في النمو أدرجها العلماء ضمن العوامل التي تؤثر على النمو.</a:t>
            </a:r>
            <a:endParaRPr lang="ar-SA" sz="3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/>
              <a:t>تعريف الوراثة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4400" b="1" dirty="0" smtClean="0"/>
              <a:t>العملية التي يتم من خلالها نقل الخصائص أو السمات من السلف إلى الخلف عن طريق الجينات.</a:t>
            </a:r>
            <a:endParaRPr lang="ar-SA" sz="44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/>
              <a:t>أساس تكون الجنين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3600" b="1" dirty="0" smtClean="0"/>
              <a:t>حتى نفهم موضوع الوراثة لا بد من فهم الأساس الذي يتكون منه الجنين واللحظات الأولى في تكوينه...</a:t>
            </a:r>
          </a:p>
          <a:p>
            <a:endParaRPr lang="ar-SA" sz="3600" b="1" dirty="0" smtClean="0"/>
          </a:p>
          <a:p>
            <a:r>
              <a:rPr lang="ar-SA" sz="3600" b="1" dirty="0" smtClean="0"/>
              <a:t>يتكون الجنين بعد </a:t>
            </a:r>
            <a:r>
              <a:rPr lang="ar-SA" sz="3600" b="1" dirty="0" smtClean="0"/>
              <a:t>ا</a:t>
            </a:r>
            <a:r>
              <a:rPr lang="ar-SA" sz="3600" b="1" dirty="0" smtClean="0"/>
              <a:t>لتقاء خليتين أحدهما من الأم              ( البويضة ), والثانية من الأب ( الحيوان المنوي ).</a:t>
            </a:r>
            <a:endParaRPr lang="ar-SA" sz="3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/>
              <a:t>النمط الوراثي</a:t>
            </a:r>
            <a:endParaRPr lang="ar-SA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/>
              <a:t>هو الذي يحدد نوع الصفة الوراثية التي ستظهر على الأشخاص,</a:t>
            </a:r>
          </a:p>
          <a:p>
            <a:r>
              <a:rPr lang="ar-SA" b="1" dirty="0" smtClean="0"/>
              <a:t>ويطلق عليها أيضاً المظهر الوراثي...</a:t>
            </a:r>
          </a:p>
          <a:p>
            <a:endParaRPr lang="ar-SA" b="1" dirty="0" smtClean="0"/>
          </a:p>
          <a:p>
            <a:r>
              <a:rPr lang="ar-SA" b="1" dirty="0" smtClean="0"/>
              <a:t>ولتسهيل فهم انتقال الصفات الوراثية السائدة والمتنحية سنورد المثال التالي:</a:t>
            </a:r>
            <a:endParaRPr lang="ar-SA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/>
              <a:t>انتقال الصفات الوراثية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z="2400" b="1" dirty="0" smtClean="0"/>
              <a:t>ممكن أن نأخذ صفة القدرة العقلية ونرمز لها (</a:t>
            </a:r>
            <a:r>
              <a:rPr lang="en-US" sz="2400" b="1" dirty="0" smtClean="0"/>
              <a:t>M</a:t>
            </a:r>
            <a:r>
              <a:rPr lang="ar-SA" sz="2400" b="1" dirty="0" smtClean="0"/>
              <a:t>) إذا كانت سائدة, </a:t>
            </a:r>
            <a:r>
              <a:rPr lang="ar-SA" sz="2400" b="1" dirty="0" err="1" smtClean="0"/>
              <a:t>و</a:t>
            </a:r>
            <a:r>
              <a:rPr lang="ar-SA" sz="2400" b="1" dirty="0" smtClean="0"/>
              <a:t> (</a:t>
            </a:r>
            <a:r>
              <a:rPr lang="en-US" sz="2400" b="1" dirty="0" smtClean="0"/>
              <a:t>m</a:t>
            </a:r>
            <a:r>
              <a:rPr lang="ar-SA" sz="2400" b="1" dirty="0" smtClean="0"/>
              <a:t>) إذا كانت متنحية. </a:t>
            </a:r>
          </a:p>
          <a:p>
            <a:r>
              <a:rPr lang="ar-SA" sz="2400" b="1" dirty="0" smtClean="0"/>
              <a:t>على سبيل المثال: </a:t>
            </a:r>
            <a:endParaRPr lang="en-US" sz="2400" b="1" dirty="0" smtClean="0"/>
          </a:p>
          <a:p>
            <a:pPr lvl="0"/>
            <a:r>
              <a:rPr lang="ar-SA" sz="2400" b="1" dirty="0" smtClean="0"/>
              <a:t>إذا كان كلا الأبوين يحملان صفة نقية سائدة سوف يكون الأبناء كالتالي:</a:t>
            </a:r>
          </a:p>
          <a:p>
            <a:pPr lvl="0"/>
            <a:endParaRPr lang="ar-SA" sz="2400" b="1" dirty="0" smtClean="0"/>
          </a:p>
          <a:p>
            <a:endParaRPr lang="ar-SA" dirty="0"/>
          </a:p>
        </p:txBody>
      </p:sp>
      <p:pic>
        <p:nvPicPr>
          <p:cNvPr id="4" name="صورة 3" descr="بدون عنوان-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3500438"/>
            <a:ext cx="7404100" cy="314327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/>
              <a:t>انتقال الصفات الوراثية</a:t>
            </a:r>
            <a:endParaRPr lang="ar-SA" b="1" dirty="0"/>
          </a:p>
        </p:txBody>
      </p:sp>
      <p:sp>
        <p:nvSpPr>
          <p:cNvPr id="6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b="1" dirty="0" smtClean="0"/>
              <a:t>إذا كان الأب يحمل صفة نقية سائدة, بينما كانت الأم تحمل صفة ناقلة؛ فإن صفات الأبناء تكون كالتالي:</a:t>
            </a:r>
            <a:endParaRPr lang="en-US" dirty="0" smtClean="0"/>
          </a:p>
          <a:p>
            <a:endParaRPr lang="ar-SA" dirty="0"/>
          </a:p>
        </p:txBody>
      </p:sp>
      <p:pic>
        <p:nvPicPr>
          <p:cNvPr id="7" name="صورة 6" descr="بدون عنوان-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04" y="2643182"/>
            <a:ext cx="7073900" cy="34036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/>
              <a:t>انتقال الصفات الوراثية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b="1" dirty="0" smtClean="0"/>
              <a:t>إذا كان الأب والأم كلاهما يحملان صفات وراثية ناقلة, فإن صفات الأبناء تكون كالتالي:</a:t>
            </a:r>
          </a:p>
          <a:p>
            <a:endParaRPr lang="ar-SA" dirty="0"/>
          </a:p>
        </p:txBody>
      </p:sp>
      <p:pic>
        <p:nvPicPr>
          <p:cNvPr id="4" name="صورة 3" descr="بدون عنوان-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52" y="2571744"/>
            <a:ext cx="7454900" cy="35306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 smtClean="0"/>
              <a:t>انتقال الصفات الوراثية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/>
              <a:t>-  إذا كان الأب والأم كلاهما يحملان صفات وراثية متنحية فإن الصفات الوراثية للأبناء تكون كالتالي:</a:t>
            </a:r>
            <a:endParaRPr lang="en-US" dirty="0" smtClean="0"/>
          </a:p>
          <a:p>
            <a:endParaRPr lang="ar-SA" dirty="0"/>
          </a:p>
        </p:txBody>
      </p:sp>
      <p:pic>
        <p:nvPicPr>
          <p:cNvPr id="4" name="صورة 3" descr="بدون عنوان-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3404" y="2643182"/>
            <a:ext cx="7112000" cy="34290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120</TotalTime>
  <Words>581</Words>
  <Application>Microsoft Office PowerPoint</Application>
  <PresentationFormat>عرض على الشاشة (3:4)‏</PresentationFormat>
  <Paragraphs>68</Paragraphs>
  <Slides>17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17</vt:i4>
      </vt:variant>
    </vt:vector>
  </HeadingPairs>
  <TitlesOfParts>
    <vt:vector size="18" baseType="lpstr">
      <vt:lpstr>انقلاب</vt:lpstr>
      <vt:lpstr>المحاضرة الثالثة</vt:lpstr>
      <vt:lpstr>العوامل المؤثرة في النمو</vt:lpstr>
      <vt:lpstr>تعريف الوراثة</vt:lpstr>
      <vt:lpstr>أساس تكون الجنين</vt:lpstr>
      <vt:lpstr>النمط الوراثي</vt:lpstr>
      <vt:lpstr>انتقال الصفات الوراثية</vt:lpstr>
      <vt:lpstr>انتقال الصفات الوراثية</vt:lpstr>
      <vt:lpstr>انتقال الصفات الوراثية</vt:lpstr>
      <vt:lpstr>انتقال الصفات الوراثية</vt:lpstr>
      <vt:lpstr>التقاء الصفات السائدة</vt:lpstr>
      <vt:lpstr>الخريطة الوراثية</vt:lpstr>
      <vt:lpstr>البصمة الوراثية</vt:lpstr>
      <vt:lpstr>وقت ظهور الصفة الوراثية وظروف ظهورها</vt:lpstr>
      <vt:lpstr>الجوانب التطبيقية للوراثة في حياتنا</vt:lpstr>
      <vt:lpstr>بعض حالات الاختلال في عدد الصبغيات </vt:lpstr>
      <vt:lpstr>العوامل البيئية</vt:lpstr>
      <vt:lpstr>أولاً: عوامل بيئية أثناء فترة الحمل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HASEB</dc:creator>
  <cp:lastModifiedBy>HASEB</cp:lastModifiedBy>
  <cp:revision>15</cp:revision>
  <dcterms:created xsi:type="dcterms:W3CDTF">2012-09-23T11:58:47Z</dcterms:created>
  <dcterms:modified xsi:type="dcterms:W3CDTF">2012-09-24T06:31:05Z</dcterms:modified>
</cp:coreProperties>
</file>