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8"/>
  </p:notesMasterIdLst>
  <p:sldIdLst>
    <p:sldId id="257" r:id="rId2"/>
    <p:sldId id="271" r:id="rId3"/>
    <p:sldId id="272" r:id="rId4"/>
    <p:sldId id="273" r:id="rId5"/>
    <p:sldId id="274" r:id="rId6"/>
    <p:sldId id="275" r:id="rId7"/>
    <p:sldId id="259" r:id="rId8"/>
    <p:sldId id="260" r:id="rId9"/>
    <p:sldId id="262" r:id="rId10"/>
    <p:sldId id="264" r:id="rId11"/>
    <p:sldId id="265" r:id="rId12"/>
    <p:sldId id="277" r:id="rId13"/>
    <p:sldId id="268" r:id="rId14"/>
    <p:sldId id="278" r:id="rId15"/>
    <p:sldId id="269" r:id="rId16"/>
    <p:sldId id="276"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3976C21-B2ED-4B47-9CEF-2BD76D653696}" type="datetimeFigureOut">
              <a:rPr lang="ar-SA" smtClean="0"/>
              <a:pPr/>
              <a:t>08/11/33</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7AE967C-26D5-434D-AB31-101F4FBE65EE}" type="slidenum">
              <a:rPr lang="ar-SA" smtClean="0"/>
              <a:pPr/>
              <a:t>‹#›</a:t>
            </a:fld>
            <a:endParaRPr lang="ar-SA"/>
          </a:p>
        </p:txBody>
      </p:sp>
    </p:spTree>
    <p:extLst>
      <p:ext uri="{BB962C8B-B14F-4D97-AF65-F5344CB8AC3E}">
        <p14:creationId xmlns="" xmlns:p14="http://schemas.microsoft.com/office/powerpoint/2010/main" val="298292854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47AE967C-26D5-434D-AB31-101F4FBE65EE}" type="slidenum">
              <a:rPr lang="ar-SA" smtClean="0"/>
              <a:pPr/>
              <a:t>8</a:t>
            </a:fld>
            <a:endParaRPr lang="ar-SA"/>
          </a:p>
        </p:txBody>
      </p:sp>
    </p:spTree>
    <p:extLst>
      <p:ext uri="{BB962C8B-B14F-4D97-AF65-F5344CB8AC3E}">
        <p14:creationId xmlns="" xmlns:p14="http://schemas.microsoft.com/office/powerpoint/2010/main" val="41723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CC0DDAE9-A141-4A0C-9C32-D94FB2812B67}" type="datetime1">
              <a:rPr lang="ar-SA" smtClean="0"/>
              <a:t>08/11/33</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A4222EA9-F633-40B4-BDA9-AF5179FDB272}"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5850AA0-71C3-4CA7-A04B-38A34FD948E9}" type="datetime1">
              <a:rPr lang="ar-SA" smtClean="0"/>
              <a:t>08/11/33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4222EA9-F633-40B4-BDA9-AF5179FDB27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82DCC260-F3B4-482F-97F1-F4E8A53E0C3E}" type="datetime1">
              <a:rPr lang="ar-SA" smtClean="0"/>
              <a:t>08/11/33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4222EA9-F633-40B4-BDA9-AF5179FDB27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D692B85-71A9-4D74-9EAC-3B73EC854D9F}" type="datetime1">
              <a:rPr lang="ar-SA" smtClean="0"/>
              <a:t>08/11/33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4222EA9-F633-40B4-BDA9-AF5179FDB27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B9623944-BFCA-4E4D-8C95-456EA6CE4AA6}" type="datetime1">
              <a:rPr lang="ar-SA" smtClean="0"/>
              <a:t>08/11/33</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A4222EA9-F633-40B4-BDA9-AF5179FDB272}"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AB39495-A268-4C3A-92CA-D4D78535ABF5}" type="datetime1">
              <a:rPr lang="ar-SA" smtClean="0"/>
              <a:t>08/11/33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4222EA9-F633-40B4-BDA9-AF5179FDB27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054F576-F5F4-4855-B15E-C67AA47B650B}" type="datetime1">
              <a:rPr lang="ar-SA" smtClean="0"/>
              <a:t>08/11/33</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A4222EA9-F633-40B4-BDA9-AF5179FDB27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3EE11261-377C-4ED7-9A01-9401F3D0A154}" type="datetime1">
              <a:rPr lang="ar-SA" smtClean="0"/>
              <a:t>08/11/33</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A4222EA9-F633-40B4-BDA9-AF5179FDB27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C3779D7-3515-480C-ADF6-8810E5542677}" type="datetime1">
              <a:rPr lang="ar-SA" smtClean="0"/>
              <a:t>08/11/33</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A4222EA9-F633-40B4-BDA9-AF5179FDB272}"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1954814-C141-401B-BF60-510C5D49379C}" type="datetime1">
              <a:rPr lang="ar-SA" smtClean="0"/>
              <a:t>08/11/33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4222EA9-F633-40B4-BDA9-AF5179FDB27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D3521B24-8D7B-4239-BBC4-771700067C3F}" type="datetime1">
              <a:rPr lang="ar-SA" smtClean="0"/>
              <a:t>08/11/33</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A4222EA9-F633-40B4-BDA9-AF5179FDB272}"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3228E64-E61F-4A12-809F-D4367E7910C2}" type="datetime1">
              <a:rPr lang="ar-SA" smtClean="0"/>
              <a:t>08/11/33</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4222EA9-F633-40B4-BDA9-AF5179FDB272}"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60000"/>
                <a:lumOff val="40000"/>
              </a:schemeClr>
            </a:gs>
            <a:gs pos="77000">
              <a:schemeClr val="accent1">
                <a:tint val="44500"/>
                <a:satMod val="160000"/>
              </a:schemeClr>
            </a:gs>
            <a:gs pos="87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6" name="مستطيل 5"/>
          <p:cNvSpPr/>
          <p:nvPr/>
        </p:nvSpPr>
        <p:spPr>
          <a:xfrm>
            <a:off x="323528" y="332656"/>
            <a:ext cx="8424936" cy="60486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مستطيل 4"/>
          <p:cNvSpPr/>
          <p:nvPr/>
        </p:nvSpPr>
        <p:spPr>
          <a:xfrm>
            <a:off x="1475656" y="3284984"/>
            <a:ext cx="6336704" cy="18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smtClean="0"/>
              <a:t/>
            </a:r>
            <a:br>
              <a:rPr lang="ar-SA" dirty="0" smtClean="0"/>
            </a:br>
            <a:r>
              <a:rPr lang="ar-SA" dirty="0" smtClean="0"/>
              <a:t>تابع مدخل عن النمو</a:t>
            </a:r>
            <a:br>
              <a:rPr lang="ar-SA" dirty="0" smtClean="0"/>
            </a:br>
            <a:r>
              <a:rPr lang="ar-SA" dirty="0" smtClean="0"/>
              <a:t>طرق البحث في علم نفس النمو</a:t>
            </a:r>
            <a:br>
              <a:rPr lang="ar-SA" dirty="0" smtClean="0"/>
            </a:br>
            <a:endParaRPr lang="ar-SA" dirty="0"/>
          </a:p>
        </p:txBody>
      </p:sp>
      <p:sp>
        <p:nvSpPr>
          <p:cNvPr id="2" name="عنوان 1"/>
          <p:cNvSpPr>
            <a:spLocks noGrp="1"/>
          </p:cNvSpPr>
          <p:nvPr>
            <p:ph type="title"/>
          </p:nvPr>
        </p:nvSpPr>
        <p:spPr>
          <a:xfrm>
            <a:off x="0" y="0"/>
            <a:ext cx="9144000" cy="6858000"/>
          </a:xfrm>
        </p:spPr>
        <p:txBody>
          <a:bodyPr/>
          <a:lstStyle/>
          <a:p>
            <a:pPr algn="ctr"/>
            <a:r>
              <a:rPr lang="ar-SA" sz="4800" dirty="0" smtClean="0"/>
              <a:t>بسم الله الرحمن الرحيم</a:t>
            </a:r>
            <a:r>
              <a:rPr lang="ar-SA" dirty="0" smtClean="0"/>
              <a:t/>
            </a:r>
            <a:br>
              <a:rPr lang="ar-SA" dirty="0" smtClean="0"/>
            </a:br>
            <a:r>
              <a:rPr lang="ar-SA" dirty="0"/>
              <a:t/>
            </a:r>
            <a:br>
              <a:rPr lang="ar-SA" dirty="0"/>
            </a:br>
            <a:r>
              <a:rPr lang="ar-SA" b="1" u="sng" dirty="0" smtClean="0"/>
              <a:t>المحاضرة الثانية</a:t>
            </a:r>
            <a:br>
              <a:rPr lang="ar-SA" b="1" u="sng" dirty="0" smtClean="0"/>
            </a:br>
            <a:r>
              <a:rPr lang="ar-SA" b="1" u="sng" dirty="0" smtClean="0"/>
              <a:t>  </a:t>
            </a:r>
            <a:br>
              <a:rPr lang="ar-SA" b="1" u="sng" dirty="0" smtClean="0"/>
            </a:br>
            <a:r>
              <a:rPr lang="ar-SA" b="1" dirty="0" smtClean="0">
                <a:solidFill>
                  <a:schemeClr val="tx2">
                    <a:lumMod val="75000"/>
                  </a:schemeClr>
                </a:solidFill>
              </a:rPr>
              <a:t>تابع مدخل عن النمو</a:t>
            </a:r>
            <a:br>
              <a:rPr lang="ar-SA" b="1" dirty="0" smtClean="0">
                <a:solidFill>
                  <a:schemeClr val="tx2">
                    <a:lumMod val="75000"/>
                  </a:schemeClr>
                </a:solidFill>
              </a:rPr>
            </a:br>
            <a:r>
              <a:rPr lang="ar-SA" b="1" dirty="0" smtClean="0">
                <a:solidFill>
                  <a:schemeClr val="tx2">
                    <a:lumMod val="75000"/>
                  </a:schemeClr>
                </a:solidFill>
              </a:rPr>
              <a:t>طرق البحث في علم نفس النمو</a:t>
            </a:r>
            <a:r>
              <a:rPr lang="ar-SA" b="1" dirty="0">
                <a:solidFill>
                  <a:schemeClr val="tx2">
                    <a:lumMod val="75000"/>
                  </a:schemeClr>
                </a:solidFill>
              </a:rPr>
              <a:t/>
            </a:r>
            <a:br>
              <a:rPr lang="ar-SA" b="1" dirty="0">
                <a:solidFill>
                  <a:schemeClr val="tx2">
                    <a:lumMod val="75000"/>
                  </a:schemeClr>
                </a:solidFill>
              </a:rPr>
            </a:br>
            <a:r>
              <a:rPr lang="ar-SA" b="1" dirty="0" smtClean="0">
                <a:solidFill>
                  <a:srgbClr val="0070C0"/>
                </a:solidFill>
              </a:rPr>
              <a:t/>
            </a:r>
            <a:br>
              <a:rPr lang="ar-SA" b="1" dirty="0" smtClean="0">
                <a:solidFill>
                  <a:srgbClr val="0070C0"/>
                </a:solidFill>
              </a:rPr>
            </a:br>
            <a:endParaRPr lang="ar-SA" dirty="0">
              <a:solidFill>
                <a:srgbClr val="0070C0"/>
              </a:solidFill>
            </a:endParaRPr>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1</a:t>
            </a:fld>
            <a:endParaRPr lang="ar-SA"/>
          </a:p>
        </p:txBody>
      </p:sp>
    </p:spTree>
    <p:extLst>
      <p:ext uri="{BB962C8B-B14F-4D97-AF65-F5344CB8AC3E}">
        <p14:creationId xmlns="" xmlns:p14="http://schemas.microsoft.com/office/powerpoint/2010/main" val="1683173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907704" y="0"/>
            <a:ext cx="7236296" cy="6381328"/>
          </a:xfrm>
        </p:spPr>
        <p:txBody>
          <a:bodyPr>
            <a:normAutofit/>
          </a:bodyPr>
          <a:lstStyle/>
          <a:p>
            <a:pPr algn="r"/>
            <a:r>
              <a:rPr lang="ar-SA" sz="4000" u="sng" dirty="0" smtClean="0">
                <a:solidFill>
                  <a:srgbClr val="FF0000"/>
                </a:solidFill>
              </a:rPr>
              <a:t>ثانياً: الطريقة المستعرضة:</a:t>
            </a:r>
            <a:r>
              <a:rPr lang="ar-SA" sz="4000" u="sng" dirty="0" smtClean="0"/>
              <a:t/>
            </a:r>
            <a:br>
              <a:rPr lang="ar-SA" sz="4000" u="sng" dirty="0" smtClean="0"/>
            </a:br>
            <a:r>
              <a:rPr lang="ar-SA" sz="3600" dirty="0" smtClean="0"/>
              <a:t>تعني « </a:t>
            </a:r>
            <a:r>
              <a:rPr lang="ar-SA" sz="3600" b="1" dirty="0" smtClean="0"/>
              <a:t>مقارنة عدد من المجموعات, كل مجموعة تمثل سناً معينة, على أن يتم جمع البيانات في وقت واحد تقريباً</a:t>
            </a:r>
            <a:r>
              <a:rPr lang="ar-SA" sz="3600" dirty="0" smtClean="0"/>
              <a:t>»</a:t>
            </a:r>
            <a:br>
              <a:rPr lang="ar-SA" sz="3600" dirty="0" smtClean="0"/>
            </a:br>
            <a:endParaRPr lang="ar-SA" sz="3600"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10</a:t>
            </a:fld>
            <a:endParaRPr lang="ar-SA"/>
          </a:p>
        </p:txBody>
      </p:sp>
    </p:spTree>
    <p:extLst>
      <p:ext uri="{BB962C8B-B14F-4D97-AF65-F5344CB8AC3E}">
        <p14:creationId xmlns="" xmlns:p14="http://schemas.microsoft.com/office/powerpoint/2010/main" val="1947470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67744" y="1"/>
            <a:ext cx="6876254" cy="6525343"/>
          </a:xfrm>
        </p:spPr>
        <p:txBody>
          <a:bodyPr/>
          <a:lstStyle/>
          <a:p>
            <a:pPr algn="r"/>
            <a:r>
              <a:rPr lang="ar-SA" u="sng" dirty="0" smtClean="0">
                <a:solidFill>
                  <a:schemeClr val="accent6">
                    <a:lumMod val="75000"/>
                  </a:schemeClr>
                </a:solidFill>
              </a:rPr>
              <a:t>ثالثاً: الطريقة المستعرضة التتبعية</a:t>
            </a:r>
            <a:r>
              <a:rPr lang="ar-SA" u="sng" dirty="0">
                <a:solidFill>
                  <a:schemeClr val="accent6">
                    <a:lumMod val="75000"/>
                  </a:schemeClr>
                </a:solidFill>
              </a:rPr>
              <a:t/>
            </a:r>
            <a:br>
              <a:rPr lang="ar-SA" u="sng" dirty="0">
                <a:solidFill>
                  <a:schemeClr val="accent6">
                    <a:lumMod val="75000"/>
                  </a:schemeClr>
                </a:solidFill>
              </a:rPr>
            </a:br>
            <a:r>
              <a:rPr lang="ar-SA" dirty="0" smtClean="0"/>
              <a:t>وتعني « تتبع عدد من المجموعات كل مجموعة تمثل سناً معينة لفترة طويلة نسبياً, مع استبعاد المجموعة عندما تتجاوز الحدود العمرية للدراسة».</a:t>
            </a:r>
            <a:br>
              <a:rPr lang="ar-SA" dirty="0" smtClean="0"/>
            </a:br>
            <a:r>
              <a:rPr lang="ar-SA" dirty="0" smtClean="0"/>
              <a:t>هذه الطريقة تحتاج إلى جهد أكثر من الطريقتين السابقتين لكنها أكثر فائدة من الناحية العلمية.</a:t>
            </a:r>
            <a:br>
              <a:rPr lang="ar-SA" dirty="0" smtClean="0"/>
            </a:br>
            <a:endParaRPr lang="ar-SA"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11</a:t>
            </a:fld>
            <a:endParaRPr lang="ar-SA"/>
          </a:p>
        </p:txBody>
      </p:sp>
    </p:spTree>
    <p:extLst>
      <p:ext uri="{BB962C8B-B14F-4D97-AF65-F5344CB8AC3E}">
        <p14:creationId xmlns="" xmlns:p14="http://schemas.microsoft.com/office/powerpoint/2010/main" val="14722988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2"/>
          </p:nvPr>
        </p:nvSpPr>
        <p:spPr/>
        <p:txBody>
          <a:bodyPr/>
          <a:lstStyle/>
          <a:p>
            <a:fld id="{A4222EA9-F633-40B4-BDA9-AF5179FDB272}" type="slidenum">
              <a:rPr lang="ar-SA" smtClean="0"/>
              <a:pPr/>
              <a:t>12</a:t>
            </a:fld>
            <a:endParaRPr lang="ar-SA"/>
          </a:p>
        </p:txBody>
      </p:sp>
      <p:sp>
        <p:nvSpPr>
          <p:cNvPr id="4" name="مستطيل 3"/>
          <p:cNvSpPr/>
          <p:nvPr/>
        </p:nvSpPr>
        <p:spPr>
          <a:xfrm>
            <a:off x="1214414" y="571480"/>
            <a:ext cx="7429536" cy="5632311"/>
          </a:xfrm>
          <a:prstGeom prst="rect">
            <a:avLst/>
          </a:prstGeom>
        </p:spPr>
        <p:txBody>
          <a:bodyPr wrap="square">
            <a:spAutoFit/>
          </a:bodyPr>
          <a:lstStyle/>
          <a:p>
            <a:r>
              <a:rPr lang="ar-SA" sz="3600" u="sng" dirty="0" smtClean="0"/>
              <a:t>* مقارنة بين هذه الطرق:</a:t>
            </a:r>
            <a:r>
              <a:rPr lang="ar-SA" sz="3600" dirty="0" smtClean="0"/>
              <a:t/>
            </a:r>
            <a:br>
              <a:rPr lang="ar-SA" sz="3600" dirty="0" smtClean="0"/>
            </a:br>
            <a:r>
              <a:rPr lang="ar-SA" sz="3600" b="1" dirty="0" smtClean="0"/>
              <a:t>أولاً: الطريقة الطولية:</a:t>
            </a:r>
            <a:r>
              <a:rPr lang="ar-SA" sz="3600" dirty="0" smtClean="0"/>
              <a:t/>
            </a:r>
            <a:br>
              <a:rPr lang="ar-SA" sz="3600" dirty="0" smtClean="0"/>
            </a:br>
            <a:r>
              <a:rPr lang="ar-SA" sz="3600" b="1" u="sng" dirty="0" smtClean="0"/>
              <a:t>- مزاياها: </a:t>
            </a:r>
            <a:r>
              <a:rPr lang="ar-SA" sz="3600" dirty="0" smtClean="0"/>
              <a:t/>
            </a:r>
            <a:br>
              <a:rPr lang="ar-SA" sz="3600" dirty="0" smtClean="0"/>
            </a:br>
            <a:r>
              <a:rPr lang="ar-SA" sz="3600" dirty="0" smtClean="0"/>
              <a:t>1- قياس النمو الحقيقي, ففي الطريقة الطولية نقارن نفس الأفراد مع تقدمهم في العمر, لذا فإن الفروق التي سنحصل عليها هي فروق بسبب النمو.</a:t>
            </a:r>
            <a:br>
              <a:rPr lang="ar-SA" sz="3600" dirty="0" smtClean="0"/>
            </a:br>
            <a:r>
              <a:rPr lang="ar-SA" sz="3600" dirty="0" smtClean="0"/>
              <a:t>2- إمكانية تتبع حالة أو حالات معينة من أفراد العينة.</a:t>
            </a:r>
            <a:br>
              <a:rPr lang="ar-SA" sz="3600" dirty="0" smtClean="0"/>
            </a:br>
            <a:r>
              <a:rPr lang="ar-SA" sz="3600" dirty="0" smtClean="0"/>
              <a:t>3- معرفة الظروف السابقة لأفراد العينة.</a:t>
            </a:r>
            <a:endParaRPr lang="ar-SA"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20000"/>
                <a:lumOff val="80000"/>
              </a:schemeClr>
            </a:gs>
            <a:gs pos="77000">
              <a:schemeClr val="accent1">
                <a:tint val="44500"/>
                <a:satMod val="160000"/>
              </a:schemeClr>
            </a:gs>
            <a:gs pos="87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260648"/>
            <a:ext cx="9144000" cy="6192688"/>
          </a:xfrm>
        </p:spPr>
        <p:txBody>
          <a:bodyPr>
            <a:normAutofit fontScale="90000"/>
          </a:bodyPr>
          <a:lstStyle/>
          <a:p>
            <a:pPr algn="r"/>
            <a:r>
              <a:rPr lang="ar-SA" sz="3600" b="1" u="sng" dirty="0" smtClean="0">
                <a:solidFill>
                  <a:schemeClr val="accent2">
                    <a:lumMod val="75000"/>
                  </a:schemeClr>
                </a:solidFill>
              </a:rPr>
              <a:t>* الطريقة المستعرضة:</a:t>
            </a:r>
            <a:br>
              <a:rPr lang="ar-SA" sz="3600" b="1" u="sng" dirty="0" smtClean="0">
                <a:solidFill>
                  <a:schemeClr val="accent2">
                    <a:lumMod val="75000"/>
                  </a:schemeClr>
                </a:solidFill>
              </a:rPr>
            </a:br>
            <a:r>
              <a:rPr lang="ar-SA" sz="3600" b="1" dirty="0" smtClean="0">
                <a:solidFill>
                  <a:schemeClr val="accent2">
                    <a:lumMod val="75000"/>
                  </a:schemeClr>
                </a:solidFill>
              </a:rPr>
              <a:t>- </a:t>
            </a:r>
            <a:r>
              <a:rPr lang="ar-SA" sz="3600" b="1" u="sng" dirty="0" smtClean="0">
                <a:solidFill>
                  <a:schemeClr val="accent2">
                    <a:lumMod val="75000"/>
                  </a:schemeClr>
                </a:solidFill>
              </a:rPr>
              <a:t>مزاياها:</a:t>
            </a:r>
            <a:r>
              <a:rPr lang="ar-SA" sz="3600" b="1" dirty="0" smtClean="0"/>
              <a:t/>
            </a:r>
            <a:br>
              <a:rPr lang="ar-SA" sz="3600" b="1" dirty="0" smtClean="0"/>
            </a:br>
            <a:r>
              <a:rPr lang="ar-SA" sz="3600" b="1" dirty="0" smtClean="0">
                <a:solidFill>
                  <a:schemeClr val="accent2">
                    <a:lumMod val="75000"/>
                  </a:schemeClr>
                </a:solidFill>
              </a:rPr>
              <a:t>أ-</a:t>
            </a:r>
            <a:r>
              <a:rPr lang="ar-SA" sz="3600" b="1" dirty="0" smtClean="0"/>
              <a:t> اختصار الوقت حيث أن مقارنة جميع الأعمار يتم في وقت واحد تقريباً, ولذلك فإنه مهما طالت الفترة العمرية التي يدرسها الباحث, فإن الوقت الذي يستغرقه جمع البيانات واحد, وهذا الأمر يقلل من الجهد وربما يساعد على زيادة العينة.</a:t>
            </a:r>
            <a:br>
              <a:rPr lang="ar-SA" sz="3600" b="1" dirty="0" smtClean="0"/>
            </a:br>
            <a:r>
              <a:rPr lang="ar-SA" sz="3600" b="1" dirty="0" smtClean="0">
                <a:solidFill>
                  <a:schemeClr val="accent2">
                    <a:lumMod val="75000"/>
                  </a:schemeClr>
                </a:solidFill>
              </a:rPr>
              <a:t>ب-</a:t>
            </a:r>
            <a:r>
              <a:rPr lang="ar-SA" sz="3600" b="1" dirty="0" smtClean="0"/>
              <a:t> توحيد ظروف جمع البيانات, حيث أن الوقت واحد تقريباً لجميع الفئات العمرية في الدراسة.</a:t>
            </a:r>
            <a:br>
              <a:rPr lang="ar-SA" sz="3600" b="1" dirty="0" smtClean="0"/>
            </a:br>
            <a:r>
              <a:rPr lang="ar-SA" sz="3600" b="1" dirty="0" smtClean="0"/>
              <a:t> </a:t>
            </a:r>
            <a:r>
              <a:rPr lang="ar-SA" sz="3600" b="1" u="sng" dirty="0" smtClean="0"/>
              <a:t>والوقت الواحد </a:t>
            </a:r>
            <a:r>
              <a:rPr lang="ar-SA" sz="3600" b="1" dirty="0" smtClean="0"/>
              <a:t>قد يعني أسبوع أو شهر حسب موضوع الدراسة, وهذا لا يضمن أن تكون الظروف واحدة, ولكن يقلل من احتمالية وجود اختلاف.</a:t>
            </a:r>
            <a:endParaRPr lang="ar-SA" sz="3600" b="1"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13</a:t>
            </a:fld>
            <a:endParaRPr lang="ar-SA"/>
          </a:p>
        </p:txBody>
      </p:sp>
    </p:spTree>
    <p:extLst>
      <p:ext uri="{BB962C8B-B14F-4D97-AF65-F5344CB8AC3E}">
        <p14:creationId xmlns="" xmlns:p14="http://schemas.microsoft.com/office/powerpoint/2010/main" val="2295685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رقم الشريحة 2"/>
          <p:cNvSpPr>
            <a:spLocks noGrp="1"/>
          </p:cNvSpPr>
          <p:nvPr>
            <p:ph type="sldNum" sz="quarter" idx="12"/>
          </p:nvPr>
        </p:nvSpPr>
        <p:spPr/>
        <p:txBody>
          <a:bodyPr/>
          <a:lstStyle/>
          <a:p>
            <a:fld id="{A4222EA9-F633-40B4-BDA9-AF5179FDB272}" type="slidenum">
              <a:rPr lang="ar-SA" smtClean="0"/>
              <a:pPr/>
              <a:t>14</a:t>
            </a:fld>
            <a:endParaRPr lang="ar-SA"/>
          </a:p>
        </p:txBody>
      </p:sp>
      <p:sp>
        <p:nvSpPr>
          <p:cNvPr id="4" name="مستطيل 3"/>
          <p:cNvSpPr/>
          <p:nvPr/>
        </p:nvSpPr>
        <p:spPr>
          <a:xfrm>
            <a:off x="928662" y="642918"/>
            <a:ext cx="7858148" cy="5016758"/>
          </a:xfrm>
          <a:prstGeom prst="rect">
            <a:avLst/>
          </a:prstGeom>
        </p:spPr>
        <p:txBody>
          <a:bodyPr wrap="square">
            <a:spAutoFit/>
          </a:bodyPr>
          <a:lstStyle/>
          <a:p>
            <a:r>
              <a:rPr lang="ar-SA" sz="3200" b="1" u="sng" dirty="0" smtClean="0"/>
              <a:t>- عيوبها:</a:t>
            </a:r>
            <a:r>
              <a:rPr lang="ar-SA" sz="3200" dirty="0" smtClean="0"/>
              <a:t/>
            </a:r>
            <a:br>
              <a:rPr lang="ar-SA" sz="3200" dirty="0" smtClean="0"/>
            </a:br>
            <a:r>
              <a:rPr lang="ar-SA" sz="3200" dirty="0" smtClean="0"/>
              <a:t>1- طول الوقت المستغرق والجهد والتكلفة المترتبة على ذلك.</a:t>
            </a:r>
            <a:br>
              <a:rPr lang="ar-SA" sz="3200" dirty="0" smtClean="0"/>
            </a:br>
            <a:r>
              <a:rPr lang="ar-SA" sz="3200" dirty="0" smtClean="0"/>
              <a:t>2- المواصفات التي يختار الباحث على ضوئها العينة والتي لا علاقة لها بطبيعة البحث قد تؤثر في مدى تمثيل العينة لمجتمع الدراسة.</a:t>
            </a:r>
            <a:br>
              <a:rPr lang="ar-SA" sz="3200" dirty="0" smtClean="0"/>
            </a:br>
            <a:r>
              <a:rPr lang="ar-SA" sz="3200" dirty="0" smtClean="0"/>
              <a:t>3- تسرب العينة.</a:t>
            </a:r>
            <a:br>
              <a:rPr lang="ar-SA" sz="3200" dirty="0" smtClean="0"/>
            </a:br>
            <a:r>
              <a:rPr lang="ar-SA" sz="3200" dirty="0" smtClean="0"/>
              <a:t>4- محدودية النتائج بالعينة.</a:t>
            </a:r>
            <a:br>
              <a:rPr lang="ar-SA" sz="3200" dirty="0" smtClean="0"/>
            </a:br>
            <a:r>
              <a:rPr lang="ar-SA" sz="3200" dirty="0" smtClean="0"/>
              <a:t>5- اختلاف ظروف جمع المعلومات.</a:t>
            </a:r>
            <a:br>
              <a:rPr lang="ar-SA" sz="3200" dirty="0" smtClean="0"/>
            </a:br>
            <a:r>
              <a:rPr lang="ar-SA" sz="3200" dirty="0" smtClean="0"/>
              <a:t>6- أثر تكرار جمع المعلومات.</a:t>
            </a:r>
            <a:endParaRPr lang="ar-SA"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20000"/>
                <a:lumOff val="80000"/>
              </a:schemeClr>
            </a:gs>
            <a:gs pos="77000">
              <a:schemeClr val="accent1">
                <a:tint val="44500"/>
                <a:satMod val="160000"/>
              </a:schemeClr>
            </a:gs>
            <a:gs pos="87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548680"/>
            <a:ext cx="8712968" cy="5688632"/>
          </a:xfrm>
          <a:ln>
            <a:solidFill>
              <a:schemeClr val="accent2">
                <a:lumMod val="75000"/>
              </a:schemeClr>
            </a:solidFill>
          </a:ln>
        </p:spPr>
        <p:txBody>
          <a:bodyPr>
            <a:normAutofit fontScale="90000"/>
          </a:bodyPr>
          <a:lstStyle/>
          <a:p>
            <a:pPr algn="r"/>
            <a:r>
              <a:rPr lang="ar-SA" b="1" u="sng" dirty="0" smtClean="0">
                <a:solidFill>
                  <a:schemeClr val="accent2">
                    <a:lumMod val="75000"/>
                  </a:schemeClr>
                </a:solidFill>
              </a:rPr>
              <a:t>- عيوبها:</a:t>
            </a:r>
            <a:br>
              <a:rPr lang="ar-SA" b="1" u="sng" dirty="0" smtClean="0">
                <a:solidFill>
                  <a:schemeClr val="accent2">
                    <a:lumMod val="75000"/>
                  </a:schemeClr>
                </a:solidFill>
              </a:rPr>
            </a:br>
            <a:r>
              <a:rPr lang="ar-SA" dirty="0" smtClean="0"/>
              <a:t>1- لا تقيس النمو الحقيقي.</a:t>
            </a:r>
            <a:br>
              <a:rPr lang="ar-SA" dirty="0" smtClean="0"/>
            </a:br>
            <a:r>
              <a:rPr lang="ar-SA" dirty="0" smtClean="0"/>
              <a:t>2- لا نستطيع متابعة حالة أو حالات معينة (في الطريقة المستعرضة يتم مقارنة متوسطات </a:t>
            </a:r>
            <a:r>
              <a:rPr lang="ar-SA" dirty="0" smtClean="0"/>
              <a:t>المجموعات فقط</a:t>
            </a:r>
            <a:r>
              <a:rPr lang="ar-SA" dirty="0" smtClean="0"/>
              <a:t>).</a:t>
            </a:r>
            <a:br>
              <a:rPr lang="ar-SA" dirty="0" smtClean="0"/>
            </a:br>
            <a:r>
              <a:rPr lang="ar-SA" dirty="0" smtClean="0"/>
              <a:t>3- تداخل أثر النمو مع أثر الفرق بين الأجيال .</a:t>
            </a:r>
            <a:br>
              <a:rPr lang="ar-SA" dirty="0" smtClean="0"/>
            </a:br>
            <a:r>
              <a:rPr lang="ar-SA" dirty="0" smtClean="0"/>
              <a:t>4- تأثير العوامل ا</a:t>
            </a:r>
            <a:r>
              <a:rPr lang="ar-SA" dirty="0"/>
              <a:t>ل</a:t>
            </a:r>
            <a:r>
              <a:rPr lang="ar-SA" dirty="0" smtClean="0"/>
              <a:t>انتقائية التي لا ينتبه إليها الباحث.</a:t>
            </a:r>
            <a:br>
              <a:rPr lang="ar-SA" dirty="0" smtClean="0"/>
            </a:br>
            <a:r>
              <a:rPr lang="ar-SA" dirty="0" smtClean="0"/>
              <a:t>قد يؤدي عامل الانتقاء إلى اخفاء أو تقليل من فروق حقيقية بسبب النمو.</a:t>
            </a:r>
            <a:endParaRPr lang="ar-SA"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15</a:t>
            </a:fld>
            <a:endParaRPr lang="ar-SA"/>
          </a:p>
        </p:txBody>
      </p:sp>
    </p:spTree>
    <p:extLst>
      <p:ext uri="{BB962C8B-B14F-4D97-AF65-F5344CB8AC3E}">
        <p14:creationId xmlns="" xmlns:p14="http://schemas.microsoft.com/office/powerpoint/2010/main" val="2486572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7000">
              <a:schemeClr val="accent1">
                <a:tint val="44500"/>
                <a:satMod val="160000"/>
              </a:schemeClr>
            </a:gs>
            <a:gs pos="87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60648"/>
            <a:ext cx="8640960" cy="6336704"/>
          </a:xfrm>
          <a:solidFill>
            <a:schemeClr val="accent2">
              <a:lumMod val="20000"/>
              <a:lumOff val="80000"/>
            </a:schemeClr>
          </a:solidFill>
          <a:ln>
            <a:solidFill>
              <a:schemeClr val="accent1">
                <a:lumMod val="75000"/>
              </a:schemeClr>
            </a:solidFill>
          </a:ln>
        </p:spPr>
        <p:txBody>
          <a:bodyPr/>
          <a:lstStyle/>
          <a:p>
            <a:pPr algn="r"/>
            <a:r>
              <a:rPr lang="ar-SA" u="sng" dirty="0" smtClean="0">
                <a:solidFill>
                  <a:schemeClr val="tx2">
                    <a:lumMod val="75000"/>
                  </a:schemeClr>
                </a:solidFill>
              </a:rPr>
              <a:t>* </a:t>
            </a:r>
            <a:r>
              <a:rPr lang="ar-SA" u="sng" dirty="0">
                <a:solidFill>
                  <a:schemeClr val="tx2">
                    <a:lumMod val="75000"/>
                  </a:schemeClr>
                </a:solidFill>
              </a:rPr>
              <a:t>المراجع:</a:t>
            </a:r>
            <a:r>
              <a:rPr lang="ar-SA" u="sng" dirty="0"/>
              <a:t/>
            </a:r>
            <a:br>
              <a:rPr lang="ar-SA" u="sng" dirty="0"/>
            </a:br>
            <a:r>
              <a:rPr lang="ar-SA" sz="4000" dirty="0"/>
              <a:t>- المفدى, عمر بن عبد العزيز (1427). علم نفس المراحل العمرية: النمو من الحمل إلى الشيخوخة والهرم, ط3, دار طيبة: الرياض</a:t>
            </a:r>
            <a:r>
              <a:rPr lang="ar-SA" sz="4000" dirty="0" smtClean="0"/>
              <a:t>.</a:t>
            </a:r>
            <a:br>
              <a:rPr lang="ar-SA" sz="4000" dirty="0" smtClean="0"/>
            </a:br>
            <a:r>
              <a:rPr lang="ar-SA" sz="4000" dirty="0"/>
              <a:t/>
            </a:r>
            <a:br>
              <a:rPr lang="ar-SA" sz="4000" dirty="0"/>
            </a:br>
            <a:r>
              <a:rPr lang="ar-SA" sz="4000" dirty="0"/>
              <a:t>- عقل, محمود عطا حسين (1419). النمو الإنساني (الطفولة والمراهقة). دار الخريجي للنشر والتوزيع الرياض.</a:t>
            </a:r>
            <a:r>
              <a:rPr lang="ar-SA" sz="4000" u="sng" dirty="0"/>
              <a:t/>
            </a:r>
            <a:br>
              <a:rPr lang="ar-SA" sz="4000" u="sng" dirty="0"/>
            </a:br>
            <a:r>
              <a:rPr lang="ar-SA" sz="4000" u="sng" dirty="0" smtClean="0"/>
              <a:t/>
            </a:r>
            <a:br>
              <a:rPr lang="ar-SA" sz="4000" u="sng" dirty="0" smtClean="0"/>
            </a:br>
            <a:endParaRPr lang="ar-SA" sz="4000" u="sng"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16</a:t>
            </a:fld>
            <a:endParaRPr lang="ar-SA"/>
          </a:p>
        </p:txBody>
      </p:sp>
    </p:spTree>
    <p:extLst>
      <p:ext uri="{BB962C8B-B14F-4D97-AF65-F5344CB8AC3E}">
        <p14:creationId xmlns="" xmlns:p14="http://schemas.microsoft.com/office/powerpoint/2010/main" val="91794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fontScale="90000"/>
          </a:bodyPr>
          <a:lstStyle/>
          <a:p>
            <a:pPr algn="r"/>
            <a:r>
              <a:rPr lang="ar-SA" sz="4000" b="1" u="sng" dirty="0" smtClean="0">
                <a:solidFill>
                  <a:srgbClr val="0070C0"/>
                </a:solidFill>
              </a:rPr>
              <a:t/>
            </a:r>
            <a:br>
              <a:rPr lang="ar-SA" sz="4000" b="1" u="sng" dirty="0" smtClean="0">
                <a:solidFill>
                  <a:srgbClr val="0070C0"/>
                </a:solidFill>
              </a:rPr>
            </a:br>
            <a:r>
              <a:rPr lang="ar-SA" sz="4000" b="1" u="sng" dirty="0" smtClean="0">
                <a:solidFill>
                  <a:srgbClr val="0070C0"/>
                </a:solidFill>
              </a:rPr>
              <a:t>مظاهر النمو:</a:t>
            </a:r>
            <a:r>
              <a:rPr lang="ar-SA" sz="4000" b="1" u="sng" dirty="0" smtClean="0"/>
              <a:t/>
            </a:r>
            <a:br>
              <a:rPr lang="ar-SA" sz="4000" b="1" u="sng" dirty="0" smtClean="0"/>
            </a:br>
            <a:r>
              <a:rPr lang="ar-SA" sz="3600" b="1" dirty="0" smtClean="0"/>
              <a:t>*  </a:t>
            </a:r>
            <a:r>
              <a:rPr lang="ar-SA" sz="3600" b="1" u="sng" dirty="0" smtClean="0"/>
              <a:t>النمو الجسمي: </a:t>
            </a:r>
            <a:r>
              <a:rPr lang="ar-SA" sz="3600" b="1" dirty="0" smtClean="0"/>
              <a:t>ويتمثل في التطورات التي تطرأ على ملامح الجسم الظاهرة, وفي الطول والوزن ونمو الأجهزة الداخلية, والتغيرات في النسب المختلفة لنمو الأعضاء والهيكل العظمي والجهاز العصبي, </a:t>
            </a:r>
            <a:r>
              <a:rPr lang="ar-SA" sz="3600" b="1" u="sng" dirty="0" smtClean="0"/>
              <a:t>يظهر النمو الجسمي في أشكال متعددة</a:t>
            </a:r>
            <a:r>
              <a:rPr lang="ar-SA" sz="3600" b="1" dirty="0" smtClean="0"/>
              <a:t>:</a:t>
            </a:r>
            <a:br>
              <a:rPr lang="ar-SA" sz="3600" b="1" dirty="0" smtClean="0"/>
            </a:br>
            <a:r>
              <a:rPr lang="ar-SA" sz="3600" b="1" dirty="0" smtClean="0">
                <a:solidFill>
                  <a:srgbClr val="0070C0"/>
                </a:solidFill>
              </a:rPr>
              <a:t>- تغيرات </a:t>
            </a:r>
            <a:r>
              <a:rPr lang="ar-SA" sz="3600" b="1" u="sng" dirty="0" smtClean="0">
                <a:solidFill>
                  <a:srgbClr val="0070C0"/>
                </a:solidFill>
              </a:rPr>
              <a:t>كمية</a:t>
            </a:r>
            <a:r>
              <a:rPr lang="ar-SA" sz="3600" b="1" dirty="0" smtClean="0">
                <a:solidFill>
                  <a:srgbClr val="0070C0"/>
                </a:solidFill>
              </a:rPr>
              <a:t> </a:t>
            </a:r>
            <a:r>
              <a:rPr lang="ar-SA" sz="3600" b="1" dirty="0" smtClean="0"/>
              <a:t>(طول, وزن, حجم).</a:t>
            </a:r>
            <a:br>
              <a:rPr lang="ar-SA" sz="3600" b="1" dirty="0" smtClean="0"/>
            </a:br>
            <a:r>
              <a:rPr lang="ar-SA" sz="3600" b="1" dirty="0" smtClean="0">
                <a:solidFill>
                  <a:srgbClr val="0070C0"/>
                </a:solidFill>
              </a:rPr>
              <a:t>-</a:t>
            </a:r>
            <a:r>
              <a:rPr lang="ar-SA" sz="3600" b="1" dirty="0" smtClean="0"/>
              <a:t> </a:t>
            </a:r>
            <a:r>
              <a:rPr lang="ar-SA" sz="3600" b="1" dirty="0" smtClean="0">
                <a:solidFill>
                  <a:srgbClr val="0070C0"/>
                </a:solidFill>
              </a:rPr>
              <a:t>تغيرات </a:t>
            </a:r>
            <a:r>
              <a:rPr lang="ar-SA" sz="3600" b="1" u="sng" dirty="0" smtClean="0">
                <a:solidFill>
                  <a:srgbClr val="0070C0"/>
                </a:solidFill>
              </a:rPr>
              <a:t>عددية</a:t>
            </a:r>
            <a:r>
              <a:rPr lang="ar-SA" sz="3600" b="1" dirty="0" smtClean="0">
                <a:solidFill>
                  <a:srgbClr val="0070C0"/>
                </a:solidFill>
              </a:rPr>
              <a:t> </a:t>
            </a:r>
            <a:r>
              <a:rPr lang="ar-SA" sz="3600" b="1" dirty="0" smtClean="0"/>
              <a:t>(ظهور أعداد جديدة من الأسنان).</a:t>
            </a:r>
            <a:br>
              <a:rPr lang="ar-SA" sz="3600" b="1" dirty="0" smtClean="0"/>
            </a:br>
            <a:r>
              <a:rPr lang="ar-SA" sz="3600" b="1" dirty="0" smtClean="0">
                <a:solidFill>
                  <a:srgbClr val="0070C0"/>
                </a:solidFill>
              </a:rPr>
              <a:t>- تغيرات في </a:t>
            </a:r>
            <a:r>
              <a:rPr lang="ar-SA" sz="3600" b="1" u="sng" dirty="0" smtClean="0">
                <a:solidFill>
                  <a:srgbClr val="0070C0"/>
                </a:solidFill>
              </a:rPr>
              <a:t>نسب نمو الأعضاء: </a:t>
            </a:r>
            <a:r>
              <a:rPr lang="ar-SA" sz="3600" b="1" dirty="0" smtClean="0"/>
              <a:t>ويظهر ذلك في سرعة نمو الأعضاء في مرحلة وبطئها في مرحلة أخرى ( نسبة الرأس إلى الجسم 1/4 في حين لا تتجاوز 1/8الجسم في الشباب).</a:t>
            </a:r>
            <a:br>
              <a:rPr lang="ar-SA" sz="3600" b="1" dirty="0" smtClean="0"/>
            </a:br>
            <a:r>
              <a:rPr lang="ar-SA" sz="3600" b="1" dirty="0" smtClean="0">
                <a:solidFill>
                  <a:srgbClr val="0070C0"/>
                </a:solidFill>
              </a:rPr>
              <a:t>- تغيرات في شكل </a:t>
            </a:r>
            <a:r>
              <a:rPr lang="ar-SA" sz="3600" b="1" u="sng" dirty="0" smtClean="0">
                <a:solidFill>
                  <a:srgbClr val="0070C0"/>
                </a:solidFill>
              </a:rPr>
              <a:t>اختفاء خصائص وظهور خصائص جديدة </a:t>
            </a:r>
            <a:r>
              <a:rPr lang="ar-SA" sz="3600" b="1" dirty="0" smtClean="0"/>
              <a:t>(ضمور الغدة الصنوبرية والتيموسية وظهور الغدة التناسلية في المراهق, واختفاء الأسنان اللبنية  وظهور الأسنان الدائمة, واختفاء الزحف وظهور المشي) </a:t>
            </a:r>
            <a:br>
              <a:rPr lang="ar-SA" sz="3600" b="1" dirty="0" smtClean="0"/>
            </a:br>
            <a:endParaRPr lang="ar-SA" sz="3600" b="1"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2</a:t>
            </a:fld>
            <a:endParaRPr lang="ar-SA"/>
          </a:p>
        </p:txBody>
      </p:sp>
    </p:spTree>
    <p:extLst>
      <p:ext uri="{BB962C8B-B14F-4D97-AF65-F5344CB8AC3E}">
        <p14:creationId xmlns="" xmlns:p14="http://schemas.microsoft.com/office/powerpoint/2010/main" val="1158575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normAutofit/>
          </a:bodyPr>
          <a:lstStyle/>
          <a:p>
            <a:pPr algn="r"/>
            <a:r>
              <a:rPr lang="ar-SA" sz="3600" b="1" dirty="0" smtClean="0">
                <a:solidFill>
                  <a:srgbClr val="0070C0"/>
                </a:solidFill>
              </a:rPr>
              <a:t>*</a:t>
            </a:r>
            <a:r>
              <a:rPr lang="ar-SA" sz="3600" b="1" u="sng" dirty="0" smtClean="0">
                <a:solidFill>
                  <a:srgbClr val="0070C0"/>
                </a:solidFill>
              </a:rPr>
              <a:t> النمو الحركي</a:t>
            </a:r>
            <a:r>
              <a:rPr lang="ar-SA" sz="3600" b="1" dirty="0" smtClean="0">
                <a:solidFill>
                  <a:srgbClr val="0070C0"/>
                </a:solidFill>
              </a:rPr>
              <a:t>: </a:t>
            </a:r>
            <a:r>
              <a:rPr lang="ar-SA" sz="3600" dirty="0" smtClean="0"/>
              <a:t>ويشمل التغيرات التي تطرأ على حركات الطفل وزحفه ووقوفه ومشيه وقفزه وجريه والمهارات الحركية المختلفة, ومهارات اللعب.</a:t>
            </a:r>
            <a:br>
              <a:rPr lang="ar-SA" sz="3600" dirty="0" smtClean="0"/>
            </a:br>
            <a:r>
              <a:rPr lang="ar-SA" sz="3600" b="1" dirty="0" smtClean="0">
                <a:solidFill>
                  <a:srgbClr val="0070C0"/>
                </a:solidFill>
              </a:rPr>
              <a:t>*</a:t>
            </a:r>
            <a:r>
              <a:rPr lang="ar-SA" sz="3600" b="1" u="sng" dirty="0" smtClean="0">
                <a:solidFill>
                  <a:srgbClr val="0070C0"/>
                </a:solidFill>
              </a:rPr>
              <a:t> النمو العقلي</a:t>
            </a:r>
            <a:r>
              <a:rPr lang="ar-SA" sz="3600" b="1" dirty="0" smtClean="0">
                <a:solidFill>
                  <a:srgbClr val="0070C0"/>
                </a:solidFill>
              </a:rPr>
              <a:t>: </a:t>
            </a:r>
            <a:r>
              <a:rPr lang="ar-SA" sz="3600" dirty="0" smtClean="0"/>
              <a:t>وتشمل التغيرات التي تطرأ على العمليات العقلية كالإدراك والتخيل والتفكير والتعليل, والقدرات العقلية كالذكاء والقدرات الخاصة والجوانب المعرفية التحصيلية.</a:t>
            </a:r>
            <a:br>
              <a:rPr lang="ar-SA" sz="3600" dirty="0" smtClean="0"/>
            </a:br>
            <a:r>
              <a:rPr lang="ar-SA" sz="3600" b="1" dirty="0" smtClean="0">
                <a:solidFill>
                  <a:srgbClr val="0070C0"/>
                </a:solidFill>
              </a:rPr>
              <a:t>* </a:t>
            </a:r>
            <a:r>
              <a:rPr lang="ar-SA" sz="3600" b="1" u="sng" dirty="0" smtClean="0">
                <a:solidFill>
                  <a:srgbClr val="0070C0"/>
                </a:solidFill>
              </a:rPr>
              <a:t>النمو الانفعالي</a:t>
            </a:r>
            <a:r>
              <a:rPr lang="ar-SA" sz="3600" b="1" dirty="0" smtClean="0">
                <a:solidFill>
                  <a:srgbClr val="0070C0"/>
                </a:solidFill>
              </a:rPr>
              <a:t>: </a:t>
            </a:r>
            <a:r>
              <a:rPr lang="ar-SA" sz="3600" dirty="0" smtClean="0"/>
              <a:t>ويتمثل في التغيرات التي تطرأ على نمو الانفعالات ومثيراتها وأساليب الاستجابة لها وردود الأفعال نحو الاخرين والمثيرات الأخرى والعواطف.</a:t>
            </a:r>
            <a:br>
              <a:rPr lang="ar-SA" sz="3600" dirty="0" smtClean="0"/>
            </a:br>
            <a:r>
              <a:rPr lang="ar-SA" sz="3600" dirty="0" smtClean="0">
                <a:solidFill>
                  <a:srgbClr val="0070C0"/>
                </a:solidFill>
              </a:rPr>
              <a:t>*</a:t>
            </a:r>
            <a:r>
              <a:rPr lang="ar-SA" sz="3600" dirty="0" smtClean="0"/>
              <a:t> </a:t>
            </a:r>
            <a:r>
              <a:rPr lang="ar-SA" sz="3600" b="1" u="sng" dirty="0" smtClean="0">
                <a:solidFill>
                  <a:srgbClr val="0070C0"/>
                </a:solidFill>
              </a:rPr>
              <a:t>النمو الاجتماعي</a:t>
            </a:r>
            <a:r>
              <a:rPr lang="ar-SA" sz="3600" b="1" dirty="0" smtClean="0">
                <a:solidFill>
                  <a:srgbClr val="0070C0"/>
                </a:solidFill>
              </a:rPr>
              <a:t>:</a:t>
            </a:r>
            <a:r>
              <a:rPr lang="ar-SA" sz="3600" dirty="0" smtClean="0"/>
              <a:t> ويتمثل في التغيرات التي تطرأ على العلاقات الاجتماعية مع أفراد الأسرة والأقران والاخرين ونمو الاتجاهات والقيم وأنماط التفاعل والتنشئة الاجتماعية.</a:t>
            </a:r>
            <a:endParaRPr lang="ar-SA" sz="3600"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3</a:t>
            </a:fld>
            <a:endParaRPr lang="ar-SA"/>
          </a:p>
        </p:txBody>
      </p:sp>
    </p:spTree>
    <p:extLst>
      <p:ext uri="{BB962C8B-B14F-4D97-AF65-F5344CB8AC3E}">
        <p14:creationId xmlns="" xmlns:p14="http://schemas.microsoft.com/office/powerpoint/2010/main" val="1463445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pattFill prst="lgCheck">
          <a:fgClr>
            <a:schemeClr val="accent3">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lstStyle/>
          <a:p>
            <a:pPr algn="ctr"/>
            <a:r>
              <a:rPr lang="ar-SA" sz="4000" b="1" u="sng" dirty="0" smtClean="0">
                <a:solidFill>
                  <a:schemeClr val="accent6">
                    <a:lumMod val="75000"/>
                  </a:schemeClr>
                </a:solidFill>
              </a:rPr>
              <a:t>*مطالب النمو*</a:t>
            </a:r>
            <a:br>
              <a:rPr lang="ar-SA" sz="4000" b="1" u="sng" dirty="0" smtClean="0">
                <a:solidFill>
                  <a:schemeClr val="accent6">
                    <a:lumMod val="75000"/>
                  </a:schemeClr>
                </a:solidFill>
              </a:rPr>
            </a:br>
            <a:r>
              <a:rPr lang="ar-SA" dirty="0" smtClean="0"/>
              <a:t/>
            </a:r>
            <a:br>
              <a:rPr lang="ar-SA" dirty="0" smtClean="0"/>
            </a:br>
            <a:r>
              <a:rPr lang="ar-SA" sz="4000" dirty="0" smtClean="0"/>
              <a:t>يرتبط هذا المصطلح بالعالم النفسي هافجهرست, ويقصد به أن هناك مهاماً وواجبات ومطالب معينة يجب على الفرد تعلمها وانجازها في مراحل النمو المختلفة, إذا ما أراد أن ينمو نمواً سليماً, فإن استطاع تحقيقها شعر بالسعادة وسهل عليه تحقيق مطالب النمو الأخرى في المراحل التالية, بينما يؤدي الفشل في تحقيقها إلى إعاقة النمو واضطرابه في المراحل اللاحقة مما يقود إلى نمو غير سوي.</a:t>
            </a:r>
            <a:br>
              <a:rPr lang="ar-SA" sz="4000" dirty="0" smtClean="0"/>
            </a:br>
            <a:endParaRPr lang="ar-SA" sz="4000"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4</a:t>
            </a:fld>
            <a:endParaRPr lang="ar-SA"/>
          </a:p>
        </p:txBody>
      </p:sp>
    </p:spTree>
    <p:extLst>
      <p:ext uri="{BB962C8B-B14F-4D97-AF65-F5344CB8AC3E}">
        <p14:creationId xmlns="" xmlns:p14="http://schemas.microsoft.com/office/powerpoint/2010/main" val="4120535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5">
          <a:fgClr>
            <a:schemeClr val="accent6">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858000"/>
          </a:xfrm>
        </p:spPr>
        <p:txBody>
          <a:bodyPr/>
          <a:lstStyle/>
          <a:p>
            <a:pPr algn="r"/>
            <a:r>
              <a:rPr lang="ar-SA" b="1" u="sng" dirty="0" smtClean="0">
                <a:solidFill>
                  <a:schemeClr val="accent6">
                    <a:lumMod val="75000"/>
                  </a:schemeClr>
                </a:solidFill>
              </a:rPr>
              <a:t>اشتقت مطالب النمو من ثلاثة أصول:</a:t>
            </a:r>
            <a:br>
              <a:rPr lang="ar-SA" b="1" u="sng" dirty="0" smtClean="0">
                <a:solidFill>
                  <a:schemeClr val="accent6">
                    <a:lumMod val="75000"/>
                  </a:schemeClr>
                </a:solidFill>
              </a:rPr>
            </a:br>
            <a:r>
              <a:rPr lang="ar-SA" dirty="0" smtClean="0"/>
              <a:t>-</a:t>
            </a:r>
            <a:r>
              <a:rPr lang="ar-SA" dirty="0" smtClean="0">
                <a:solidFill>
                  <a:schemeClr val="accent6">
                    <a:lumMod val="75000"/>
                  </a:schemeClr>
                </a:solidFill>
              </a:rPr>
              <a:t> </a:t>
            </a:r>
            <a:r>
              <a:rPr lang="ar-SA" b="1" dirty="0" smtClean="0">
                <a:solidFill>
                  <a:schemeClr val="accent6">
                    <a:lumMod val="75000"/>
                  </a:schemeClr>
                </a:solidFill>
              </a:rPr>
              <a:t>بيولوجي</a:t>
            </a:r>
            <a:r>
              <a:rPr lang="ar-SA" dirty="0" smtClean="0">
                <a:solidFill>
                  <a:schemeClr val="accent6">
                    <a:lumMod val="75000"/>
                  </a:schemeClr>
                </a:solidFill>
              </a:rPr>
              <a:t> </a:t>
            </a:r>
            <a:r>
              <a:rPr lang="ar-SA" dirty="0" smtClean="0"/>
              <a:t>(مثل: مطالب تعلم المشي, تعلم الكلام).</a:t>
            </a:r>
            <a:br>
              <a:rPr lang="ar-SA" dirty="0" smtClean="0"/>
            </a:br>
            <a:r>
              <a:rPr lang="ar-SA" dirty="0" smtClean="0"/>
              <a:t>- </a:t>
            </a:r>
            <a:r>
              <a:rPr lang="ar-SA" b="1" dirty="0" smtClean="0">
                <a:solidFill>
                  <a:schemeClr val="accent6">
                    <a:lumMod val="75000"/>
                  </a:schemeClr>
                </a:solidFill>
              </a:rPr>
              <a:t>اجتماعي ثقافي </a:t>
            </a:r>
            <a:r>
              <a:rPr lang="ar-SA" dirty="0" smtClean="0"/>
              <a:t>(مثل: تعلم المهارات اللازمة للقراءة والكتابة والحساب).</a:t>
            </a:r>
            <a:br>
              <a:rPr lang="ar-SA" dirty="0" smtClean="0"/>
            </a:br>
            <a:r>
              <a:rPr lang="ar-SA" dirty="0" smtClean="0"/>
              <a:t>- </a:t>
            </a:r>
            <a:r>
              <a:rPr lang="ar-SA" b="1" dirty="0" smtClean="0">
                <a:solidFill>
                  <a:schemeClr val="accent6">
                    <a:lumMod val="75000"/>
                  </a:schemeClr>
                </a:solidFill>
              </a:rPr>
              <a:t>نفسي</a:t>
            </a:r>
            <a:r>
              <a:rPr lang="ar-SA" dirty="0" smtClean="0"/>
              <a:t> (مثل تكوين فلسفة معينة للفرد.</a:t>
            </a:r>
            <a:br>
              <a:rPr lang="ar-SA" dirty="0" smtClean="0"/>
            </a:br>
            <a:r>
              <a:rPr lang="ar-SA" dirty="0" smtClean="0"/>
              <a:t>وأحياناً تتلاقى الأصول الثلاثة في بعض المطالب   (مثل: تكوين علاقات مع رفاق السن واختيار الزوجة الصالحة).</a:t>
            </a:r>
            <a:endParaRPr lang="ar-SA"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5</a:t>
            </a:fld>
            <a:endParaRPr lang="ar-SA"/>
          </a:p>
        </p:txBody>
      </p:sp>
    </p:spTree>
    <p:extLst>
      <p:ext uri="{BB962C8B-B14F-4D97-AF65-F5344CB8AC3E}">
        <p14:creationId xmlns="" xmlns:p14="http://schemas.microsoft.com/office/powerpoint/2010/main" val="1147267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smConfetti">
          <a:fgClr>
            <a:schemeClr val="accent6">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8748464" cy="6858000"/>
          </a:xfrm>
        </p:spPr>
        <p:style>
          <a:lnRef idx="2">
            <a:schemeClr val="accent6"/>
          </a:lnRef>
          <a:fillRef idx="1">
            <a:schemeClr val="lt1"/>
          </a:fillRef>
          <a:effectRef idx="0">
            <a:schemeClr val="accent6"/>
          </a:effectRef>
          <a:fontRef idx="minor">
            <a:schemeClr val="dk1"/>
          </a:fontRef>
        </p:style>
        <p:txBody>
          <a:bodyPr>
            <a:normAutofit fontScale="90000"/>
          </a:bodyPr>
          <a:lstStyle/>
          <a:p>
            <a:pPr algn="r"/>
            <a:r>
              <a:rPr lang="ar-SA" sz="4000" b="1" u="sng" dirty="0" smtClean="0">
                <a:solidFill>
                  <a:schemeClr val="accent6">
                    <a:lumMod val="75000"/>
                  </a:schemeClr>
                </a:solidFill>
              </a:rPr>
              <a:t>ما الهدف من تحديد مطالب النمو؟</a:t>
            </a:r>
            <a:br>
              <a:rPr lang="ar-SA" sz="4000" b="1" u="sng" dirty="0" smtClean="0">
                <a:solidFill>
                  <a:schemeClr val="accent6">
                    <a:lumMod val="75000"/>
                  </a:schemeClr>
                </a:solidFill>
              </a:rPr>
            </a:br>
            <a:r>
              <a:rPr lang="ar-SA" sz="3600" b="1" dirty="0" smtClean="0">
                <a:solidFill>
                  <a:schemeClr val="accent6">
                    <a:lumMod val="75000"/>
                  </a:schemeClr>
                </a:solidFill>
              </a:rPr>
              <a:t>أ-</a:t>
            </a:r>
            <a:r>
              <a:rPr lang="ar-SA" sz="3600" dirty="0" smtClean="0"/>
              <a:t> يحقق « </a:t>
            </a:r>
            <a:r>
              <a:rPr lang="ar-SA" sz="3600" dirty="0" smtClean="0">
                <a:solidFill>
                  <a:schemeClr val="accent6">
                    <a:lumMod val="75000"/>
                  </a:schemeClr>
                </a:solidFill>
              </a:rPr>
              <a:t>توقيت التعلم</a:t>
            </a:r>
            <a:r>
              <a:rPr lang="ar-SA" sz="3600" dirty="0" smtClean="0"/>
              <a:t>» بمعنى أننا نضع العاملين في التربية والتعليم أمام فكرة </a:t>
            </a:r>
            <a:r>
              <a:rPr lang="ar-SA" sz="3600" dirty="0" smtClean="0">
                <a:solidFill>
                  <a:schemeClr val="accent6">
                    <a:lumMod val="75000"/>
                  </a:schemeClr>
                </a:solidFill>
              </a:rPr>
              <a:t>«اللحظة المناسبة للتعلم» </a:t>
            </a:r>
            <a:r>
              <a:rPr lang="ar-SA" sz="3600" dirty="0" smtClean="0"/>
              <a:t>وهي اللحظة التي يكون فيها الجسم قد نضج والذات مستعدة لإنجاز مهام معينة والمجتمع في حاجة إلى ذلك, وعليه يجب أن يتم التعلم في هذه اللحظات حيث لا يجدي قبلها, ويصبح مستوى التقبل ثابتاً بعدها, وهذا ما يدعوه علماء النفس </a:t>
            </a:r>
            <a:r>
              <a:rPr lang="ar-SA" sz="3600" dirty="0" smtClean="0">
                <a:solidFill>
                  <a:schemeClr val="accent6">
                    <a:lumMod val="75000"/>
                  </a:schemeClr>
                </a:solidFill>
              </a:rPr>
              <a:t>بالفترة الحرجة </a:t>
            </a:r>
            <a:r>
              <a:rPr lang="ar-SA" sz="3600" dirty="0" smtClean="0"/>
              <a:t>(بمعنى: أن هناك فترة يكون فيها الفرد على أحسن درجة من الاستعداد لتعلم سلوكيات معينة, فإذا لم نوفر له الخبرات المناسبة في هذه الفترة للتعلم, فإن هذه السلوكيات يتم تعلمها بصعوبة بالغة).</a:t>
            </a:r>
            <a:br>
              <a:rPr lang="ar-SA" sz="3600" dirty="0" smtClean="0"/>
            </a:br>
            <a:r>
              <a:rPr lang="ar-SA" sz="3600" b="1" dirty="0" smtClean="0">
                <a:solidFill>
                  <a:schemeClr val="accent6">
                    <a:lumMod val="75000"/>
                  </a:schemeClr>
                </a:solidFill>
              </a:rPr>
              <a:t>ب-</a:t>
            </a:r>
            <a:r>
              <a:rPr lang="ar-SA" sz="3600" dirty="0" smtClean="0"/>
              <a:t> مساعدة المدرسين والآباء على تحديد الخبرات والظروف والفرص المثلى لمساعدة الأطفال في إنجاز هذه المطالب على نحو متكامل.</a:t>
            </a:r>
            <a:endParaRPr lang="ar-SA" sz="3600"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6</a:t>
            </a:fld>
            <a:endParaRPr lang="ar-SA"/>
          </a:p>
        </p:txBody>
      </p:sp>
    </p:spTree>
    <p:extLst>
      <p:ext uri="{BB962C8B-B14F-4D97-AF65-F5344CB8AC3E}">
        <p14:creationId xmlns="" xmlns:p14="http://schemas.microsoft.com/office/powerpoint/2010/main" val="3912785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188640"/>
            <a:ext cx="8640960" cy="6480720"/>
          </a:xfrm>
          <a:solidFill>
            <a:schemeClr val="accent2">
              <a:lumMod val="20000"/>
              <a:lumOff val="80000"/>
            </a:schemeClr>
          </a:solidFill>
          <a:ln>
            <a:solidFill>
              <a:schemeClr val="accent2"/>
            </a:solidFill>
          </a:ln>
        </p:spPr>
        <p:txBody>
          <a:bodyPr>
            <a:normAutofit/>
          </a:bodyPr>
          <a:lstStyle/>
          <a:p>
            <a:pPr algn="r"/>
            <a:r>
              <a:rPr lang="ar-SA" sz="4000" dirty="0" smtClean="0">
                <a:ln>
                  <a:solidFill>
                    <a:schemeClr val="accent2"/>
                  </a:solidFill>
                </a:ln>
              </a:rPr>
              <a:t>إن المتغير الأساس في علم نفس النمو هو </a:t>
            </a:r>
            <a:r>
              <a:rPr lang="ar-SA" sz="4000" b="1" dirty="0" smtClean="0">
                <a:ln>
                  <a:solidFill>
                    <a:schemeClr val="accent2"/>
                  </a:solidFill>
                </a:ln>
              </a:rPr>
              <a:t>العمر</a:t>
            </a:r>
            <a:r>
              <a:rPr lang="ar-SA" sz="4000" dirty="0" smtClean="0">
                <a:ln>
                  <a:solidFill>
                    <a:schemeClr val="accent2"/>
                  </a:solidFill>
                </a:ln>
              </a:rPr>
              <a:t>, ومن هنا كانت دراسة المتغيرات الأخرى لا تهم الباحث في علم نفس النمو كثيراً مالم تكن ذات صلة بالعمر: إما ما يميز مرحلة عمرية عن غيرها, أو تتبع تغير في جانب من الجوانب عبر عمر الإنسان.</a:t>
            </a:r>
            <a:endParaRPr lang="ar-SA" sz="4000" dirty="0">
              <a:ln>
                <a:solidFill>
                  <a:schemeClr val="accent2"/>
                </a:solidFill>
              </a:ln>
            </a:endParaRPr>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7</a:t>
            </a:fld>
            <a:endParaRPr lang="ar-SA"/>
          </a:p>
        </p:txBody>
      </p:sp>
      <p:sp>
        <p:nvSpPr>
          <p:cNvPr id="5" name="شكل بيضاوي 4"/>
          <p:cNvSpPr/>
          <p:nvPr/>
        </p:nvSpPr>
        <p:spPr>
          <a:xfrm>
            <a:off x="899592" y="476672"/>
            <a:ext cx="7416824" cy="1152128"/>
          </a:xfrm>
          <a:prstGeom prst="ellipse">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b="1" dirty="0" smtClean="0">
                <a:ln>
                  <a:solidFill>
                    <a:schemeClr val="accent2"/>
                  </a:solidFill>
                </a:ln>
                <a:solidFill>
                  <a:schemeClr val="tx1"/>
                </a:solidFill>
              </a:rPr>
              <a:t>طرق البحث في علم نفس النمو</a:t>
            </a:r>
            <a:endParaRPr lang="ar-SA" sz="4000" b="1" dirty="0">
              <a:ln>
                <a:solidFill>
                  <a:schemeClr val="accent2"/>
                </a:solidFill>
              </a:ln>
              <a:solidFill>
                <a:schemeClr val="tx1"/>
              </a:solidFill>
            </a:endParaRPr>
          </a:p>
        </p:txBody>
      </p:sp>
    </p:spTree>
    <p:extLst>
      <p:ext uri="{BB962C8B-B14F-4D97-AF65-F5344CB8AC3E}">
        <p14:creationId xmlns="" xmlns:p14="http://schemas.microsoft.com/office/powerpoint/2010/main" val="1863898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74638"/>
            <a:ext cx="8640960" cy="6322714"/>
          </a:xfrm>
        </p:spPr>
        <p:style>
          <a:lnRef idx="2">
            <a:schemeClr val="accent2"/>
          </a:lnRef>
          <a:fillRef idx="1">
            <a:schemeClr val="lt1"/>
          </a:fillRef>
          <a:effectRef idx="0">
            <a:schemeClr val="accent2"/>
          </a:effectRef>
          <a:fontRef idx="minor">
            <a:schemeClr val="dk1"/>
          </a:fontRef>
        </p:style>
        <p:txBody>
          <a:bodyPr/>
          <a:lstStyle/>
          <a:p>
            <a:pPr algn="r"/>
            <a:r>
              <a:rPr lang="ar-SA" sz="4000" b="1" u="sng" dirty="0" smtClean="0">
                <a:solidFill>
                  <a:schemeClr val="accent2">
                    <a:lumMod val="75000"/>
                  </a:schemeClr>
                </a:solidFill>
              </a:rPr>
              <a:t>أولاً: الطريقة الطولية </a:t>
            </a:r>
            <a:r>
              <a:rPr lang="ar-SA" sz="4000" b="1" u="sng" dirty="0" smtClean="0">
                <a:solidFill>
                  <a:schemeClr val="accent2">
                    <a:lumMod val="75000"/>
                  </a:schemeClr>
                </a:solidFill>
              </a:rPr>
              <a:t>:</a:t>
            </a:r>
            <a:r>
              <a:rPr lang="ar-SA" b="1" u="sng" dirty="0" smtClean="0"/>
              <a:t/>
            </a:r>
            <a:br>
              <a:rPr lang="ar-SA" b="1" u="sng" dirty="0" smtClean="0"/>
            </a:br>
            <a:r>
              <a:rPr lang="ar-SA" sz="4000" dirty="0" smtClean="0"/>
              <a:t>وتعني « تتبع مجموعة من الأفراد ذوي العمر الواحد تقريباً لمدة طويلة نسبياً».</a:t>
            </a:r>
            <a:br>
              <a:rPr lang="ar-SA" sz="4000" dirty="0" smtClean="0"/>
            </a:br>
            <a:r>
              <a:rPr lang="ar-SA" sz="4000" dirty="0" smtClean="0"/>
              <a:t/>
            </a:r>
            <a:br>
              <a:rPr lang="ar-SA" sz="4000" dirty="0" smtClean="0"/>
            </a:br>
            <a:endParaRPr lang="ar-SA" sz="4000"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8</a:t>
            </a:fld>
            <a:endParaRPr lang="ar-SA"/>
          </a:p>
        </p:txBody>
      </p:sp>
    </p:spTree>
    <p:extLst>
      <p:ext uri="{BB962C8B-B14F-4D97-AF65-F5344CB8AC3E}">
        <p14:creationId xmlns="" xmlns:p14="http://schemas.microsoft.com/office/powerpoint/2010/main" val="4940402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 y="548680"/>
            <a:ext cx="8172399" cy="6309320"/>
          </a:xfrm>
        </p:spPr>
        <p:txBody>
          <a:bodyPr>
            <a:noAutofit/>
          </a:bodyPr>
          <a:lstStyle/>
          <a:p>
            <a:pPr algn="r"/>
            <a:r>
              <a:rPr lang="ar-SA" sz="3600" dirty="0" smtClean="0"/>
              <a:t>تعتمد على ما يلي:</a:t>
            </a:r>
            <a:r>
              <a:rPr lang="ar-SA" sz="3600" dirty="0" smtClean="0"/>
              <a:t/>
            </a:r>
            <a:br>
              <a:rPr lang="ar-SA" sz="3600" dirty="0" smtClean="0"/>
            </a:br>
            <a:r>
              <a:rPr lang="ar-SA" sz="3600" b="1" dirty="0" smtClean="0">
                <a:solidFill>
                  <a:srgbClr val="FF0000"/>
                </a:solidFill>
              </a:rPr>
              <a:t>1- طبيعة التغير الذي يدرسه </a:t>
            </a:r>
            <a:r>
              <a:rPr lang="ar-SA" sz="3600" b="1" dirty="0" smtClean="0">
                <a:solidFill>
                  <a:srgbClr val="FF0000"/>
                </a:solidFill>
              </a:rPr>
              <a:t>الباحث</a:t>
            </a:r>
            <a:r>
              <a:rPr lang="ar-SA" sz="3600" b="1" dirty="0" smtClean="0">
                <a:solidFill>
                  <a:srgbClr val="FF0000"/>
                </a:solidFill>
              </a:rPr>
              <a:t>.</a:t>
            </a:r>
            <a:br>
              <a:rPr lang="ar-SA" sz="3600" b="1" dirty="0" smtClean="0">
                <a:solidFill>
                  <a:srgbClr val="FF0000"/>
                </a:solidFill>
              </a:rPr>
            </a:br>
            <a:r>
              <a:rPr lang="ar-SA" sz="3600" b="1" dirty="0" smtClean="0">
                <a:solidFill>
                  <a:srgbClr val="FF0000"/>
                </a:solidFill>
              </a:rPr>
              <a:t>2- </a:t>
            </a:r>
            <a:r>
              <a:rPr lang="ar-SA" sz="3600" b="1" dirty="0" smtClean="0">
                <a:solidFill>
                  <a:srgbClr val="FF0000"/>
                </a:solidFill>
              </a:rPr>
              <a:t>مدى تأثر أفراد العينة بجمع البيانات وتقبلهم.</a:t>
            </a:r>
            <a:br>
              <a:rPr lang="ar-SA" sz="3600" b="1" dirty="0" smtClean="0">
                <a:solidFill>
                  <a:srgbClr val="FF0000"/>
                </a:solidFill>
              </a:rPr>
            </a:br>
            <a:r>
              <a:rPr lang="ar-SA" sz="3600" b="1" dirty="0" smtClean="0">
                <a:solidFill>
                  <a:srgbClr val="FF0000"/>
                </a:solidFill>
              </a:rPr>
              <a:t>3- </a:t>
            </a:r>
            <a:r>
              <a:rPr lang="ar-SA" sz="3600" b="1" dirty="0" err="1" smtClean="0">
                <a:solidFill>
                  <a:srgbClr val="FF0000"/>
                </a:solidFill>
              </a:rPr>
              <a:t>امكانيات</a:t>
            </a:r>
            <a:r>
              <a:rPr lang="ar-SA" sz="3600" b="1" dirty="0" smtClean="0">
                <a:solidFill>
                  <a:srgbClr val="FF0000"/>
                </a:solidFill>
              </a:rPr>
              <a:t> الباحث. </a:t>
            </a:r>
            <a:r>
              <a:rPr lang="ar-SA" sz="3600" dirty="0" smtClean="0"/>
              <a:t/>
            </a:r>
            <a:br>
              <a:rPr lang="ar-SA" sz="3600" dirty="0" smtClean="0"/>
            </a:br>
            <a:r>
              <a:rPr lang="ar-SA" sz="3600" b="1" dirty="0" smtClean="0"/>
              <a:t/>
            </a:r>
            <a:br>
              <a:rPr lang="ar-SA" sz="3600" b="1" dirty="0" smtClean="0"/>
            </a:br>
            <a:endParaRPr lang="ar-SA" sz="3600" b="1" dirty="0"/>
          </a:p>
        </p:txBody>
      </p:sp>
      <p:sp>
        <p:nvSpPr>
          <p:cNvPr id="4" name="عنصر نائب لرقم الشريحة 3"/>
          <p:cNvSpPr>
            <a:spLocks noGrp="1"/>
          </p:cNvSpPr>
          <p:nvPr>
            <p:ph type="sldNum" sz="quarter" idx="12"/>
          </p:nvPr>
        </p:nvSpPr>
        <p:spPr/>
        <p:txBody>
          <a:bodyPr/>
          <a:lstStyle/>
          <a:p>
            <a:fld id="{A4222EA9-F633-40B4-BDA9-AF5179FDB272}" type="slidenum">
              <a:rPr lang="ar-SA" smtClean="0"/>
              <a:pPr/>
              <a:t>9</a:t>
            </a:fld>
            <a:endParaRPr lang="ar-SA"/>
          </a:p>
        </p:txBody>
      </p:sp>
    </p:spTree>
    <p:extLst>
      <p:ext uri="{BB962C8B-B14F-4D97-AF65-F5344CB8AC3E}">
        <p14:creationId xmlns="" xmlns:p14="http://schemas.microsoft.com/office/powerpoint/2010/main" val="12392255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455</TotalTime>
  <Words>156</Words>
  <Application>Microsoft Office PowerPoint</Application>
  <PresentationFormat>عرض على الشاشة (3:4)‏</PresentationFormat>
  <Paragraphs>35</Paragraphs>
  <Slides>16</Slides>
  <Notes>1</Notes>
  <HiddenSlides>0</HiddenSlides>
  <MMClips>0</MMClips>
  <ScaleCrop>false</ScaleCrop>
  <HeadingPairs>
    <vt:vector size="4" baseType="variant">
      <vt:variant>
        <vt:lpstr>سمة</vt:lpstr>
      </vt:variant>
      <vt:variant>
        <vt:i4>1</vt:i4>
      </vt:variant>
      <vt:variant>
        <vt:lpstr>عناوين الشرائح</vt:lpstr>
      </vt:variant>
      <vt:variant>
        <vt:i4>16</vt:i4>
      </vt:variant>
    </vt:vector>
  </HeadingPairs>
  <TitlesOfParts>
    <vt:vector size="17" baseType="lpstr">
      <vt:lpstr>انقلاب</vt:lpstr>
      <vt:lpstr>بسم الله الرحمن الرحيم  المحاضرة الثانية    تابع مدخل عن النمو طرق البحث في علم نفس النمو  </vt:lpstr>
      <vt:lpstr> مظاهر النمو: *  النمو الجسمي: ويتمثل في التطورات التي تطرأ على ملامح الجسم الظاهرة, وفي الطول والوزن ونمو الأجهزة الداخلية, والتغيرات في النسب المختلفة لنمو الأعضاء والهيكل العظمي والجهاز العصبي, يظهر النمو الجسمي في أشكال متعددة: - تغيرات كمية (طول, وزن, حجم). - تغيرات عددية (ظهور أعداد جديدة من الأسنان). - تغيرات في نسب نمو الأعضاء: ويظهر ذلك في سرعة نمو الأعضاء في مرحلة وبطئها في مرحلة أخرى ( نسبة الرأس إلى الجسم 1/4 في حين لا تتجاوز 1/8الجسم في الشباب). - تغيرات في شكل اختفاء خصائص وظهور خصائص جديدة (ضمور الغدة الصنوبرية والتيموسية وظهور الغدة التناسلية في المراهق, واختفاء الأسنان اللبنية  وظهور الأسنان الدائمة, واختفاء الزحف وظهور المشي)  </vt:lpstr>
      <vt:lpstr>* النمو الحركي: ويشمل التغيرات التي تطرأ على حركات الطفل وزحفه ووقوفه ومشيه وقفزه وجريه والمهارات الحركية المختلفة, ومهارات اللعب. * النمو العقلي: وتشمل التغيرات التي تطرأ على العمليات العقلية كالإدراك والتخيل والتفكير والتعليل, والقدرات العقلية كالذكاء والقدرات الخاصة والجوانب المعرفية التحصيلية. * النمو الانفعالي: ويتمثل في التغيرات التي تطرأ على نمو الانفعالات ومثيراتها وأساليب الاستجابة لها وردود الأفعال نحو الاخرين والمثيرات الأخرى والعواطف. * النمو الاجتماعي: ويتمثل في التغيرات التي تطرأ على العلاقات الاجتماعية مع أفراد الأسرة والأقران والاخرين ونمو الاتجاهات والقيم وأنماط التفاعل والتنشئة الاجتماعية.</vt:lpstr>
      <vt:lpstr>*مطالب النمو*  يرتبط هذا المصطلح بالعالم النفسي هافجهرست, ويقصد به أن هناك مهاماً وواجبات ومطالب معينة يجب على الفرد تعلمها وانجازها في مراحل النمو المختلفة, إذا ما أراد أن ينمو نمواً سليماً, فإن استطاع تحقيقها شعر بالسعادة وسهل عليه تحقيق مطالب النمو الأخرى في المراحل التالية, بينما يؤدي الفشل في تحقيقها إلى إعاقة النمو واضطرابه في المراحل اللاحقة مما يقود إلى نمو غير سوي. </vt:lpstr>
      <vt:lpstr>اشتقت مطالب النمو من ثلاثة أصول: - بيولوجي (مثل: مطالب تعلم المشي, تعلم الكلام). - اجتماعي ثقافي (مثل: تعلم المهارات اللازمة للقراءة والكتابة والحساب). - نفسي (مثل تكوين فلسفة معينة للفرد. وأحياناً تتلاقى الأصول الثلاثة في بعض المطالب   (مثل: تكوين علاقات مع رفاق السن واختيار الزوجة الصالحة).</vt:lpstr>
      <vt:lpstr>ما الهدف من تحديد مطالب النمو؟ أ- يحقق « توقيت التعلم» بمعنى أننا نضع العاملين في التربية والتعليم أمام فكرة «اللحظة المناسبة للتعلم» وهي اللحظة التي يكون فيها الجسم قد نضج والذات مستعدة لإنجاز مهام معينة والمجتمع في حاجة إلى ذلك, وعليه يجب أن يتم التعلم في هذه اللحظات حيث لا يجدي قبلها, ويصبح مستوى التقبل ثابتاً بعدها, وهذا ما يدعوه علماء النفس بالفترة الحرجة (بمعنى: أن هناك فترة يكون فيها الفرد على أحسن درجة من الاستعداد لتعلم سلوكيات معينة, فإذا لم نوفر له الخبرات المناسبة في هذه الفترة للتعلم, فإن هذه السلوكيات يتم تعلمها بصعوبة بالغة). ب- مساعدة المدرسين والآباء على تحديد الخبرات والظروف والفرص المثلى لمساعدة الأطفال في إنجاز هذه المطالب على نحو متكامل.</vt:lpstr>
      <vt:lpstr>إن المتغير الأساس في علم نفس النمو هو العمر, ومن هنا كانت دراسة المتغيرات الأخرى لا تهم الباحث في علم نفس النمو كثيراً مالم تكن ذات صلة بالعمر: إما ما يميز مرحلة عمرية عن غيرها, أو تتبع تغير في جانب من الجوانب عبر عمر الإنسان.</vt:lpstr>
      <vt:lpstr>أولاً: الطريقة الطولية : وتعني « تتبع مجموعة من الأفراد ذوي العمر الواحد تقريباً لمدة طويلة نسبياً».  </vt:lpstr>
      <vt:lpstr>تعتمد على ما يلي: 1- طبيعة التغير الذي يدرسه الباحث. 2- مدى تأثر أفراد العينة بجمع البيانات وتقبلهم. 3- امكانيات الباحث.   </vt:lpstr>
      <vt:lpstr>ثانياً: الطريقة المستعرضة: تعني « مقارنة عدد من المجموعات, كل مجموعة تمثل سناً معينة, على أن يتم جمع البيانات في وقت واحد تقريباً» </vt:lpstr>
      <vt:lpstr>ثالثاً: الطريقة المستعرضة التتبعية وتعني « تتبع عدد من المجموعات كل مجموعة تمثل سناً معينة لفترة طويلة نسبياً, مع استبعاد المجموعة عندما تتجاوز الحدود العمرية للدراسة». هذه الطريقة تحتاج إلى جهد أكثر من الطريقتين السابقتين لكنها أكثر فائدة من الناحية العلمية. </vt:lpstr>
      <vt:lpstr>الشريحة 12</vt:lpstr>
      <vt:lpstr>* الطريقة المستعرضة: - مزاياها: أ- اختصار الوقت حيث أن مقارنة جميع الأعمار يتم في وقت واحد تقريباً, ولذلك فإنه مهما طالت الفترة العمرية التي يدرسها الباحث, فإن الوقت الذي يستغرقه جمع البيانات واحد, وهذا الأمر يقلل من الجهد وربما يساعد على زيادة العينة. ب- توحيد ظروف جمع البيانات, حيث أن الوقت واحد تقريباً لجميع الفئات العمرية في الدراسة.  والوقت الواحد قد يعني أسبوع أو شهر حسب موضوع الدراسة, وهذا لا يضمن أن تكون الظروف واحدة, ولكن يقلل من احتمالية وجود اختلاف.</vt:lpstr>
      <vt:lpstr>الشريحة 14</vt:lpstr>
      <vt:lpstr>- عيوبها: 1- لا تقيس النمو الحقيقي. 2- لا نستطيع متابعة حالة أو حالات معينة (في الطريقة المستعرضة يتم مقارنة متوسطات المجموعات فقط). 3- تداخل أثر النمو مع أثر الفرق بين الأجيال . 4- تأثير العوامل الانتقائية التي لا ينتبه إليها الباحث. قد يؤدي عامل الانتقاء إلى اخفاء أو تقليل من فروق حقيقية بسبب النمو.</vt:lpstr>
      <vt:lpstr>* المراجع: - المفدى, عمر بن عبد العزيز (1427). علم نفس المراحل العمرية: النمو من الحمل إلى الشيخوخة والهرم, ط3, دار طيبة: الرياض.  - عقل, محمود عطا حسين (1419). النمو الإنساني (الطفولة والمراهقة). دار الخريجي للنشر والتوزيع الرياض.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المحاضرة الثانية    تابع مدخل عن النمو+ طرق البحث في علم نفس النمو</dc:title>
  <dc:creator>HAYFA</dc:creator>
  <cp:lastModifiedBy>HASEB</cp:lastModifiedBy>
  <cp:revision>27</cp:revision>
  <dcterms:created xsi:type="dcterms:W3CDTF">2012-09-15T07:03:24Z</dcterms:created>
  <dcterms:modified xsi:type="dcterms:W3CDTF">2012-09-23T14:49:13Z</dcterms:modified>
</cp:coreProperties>
</file>