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2EC5CB-A62A-4A43-B8C5-5868F35D5838}" type="doc">
      <dgm:prSet loTypeId="urn:microsoft.com/office/officeart/2005/8/layout/venn1" loCatId="relationship" qsTypeId="urn:microsoft.com/office/officeart/2005/8/quickstyle/simple2" qsCatId="simple" csTypeId="urn:microsoft.com/office/officeart/2005/8/colors/accent3_2" csCatId="accent3" phldr="1"/>
      <dgm:spPr/>
    </dgm:pt>
    <dgm:pt modelId="{3D4B4D3D-82ED-4776-843A-81E4F88B22D1}">
      <dgm:prSet phldrT="[Text]"/>
      <dgm:spPr/>
      <dgm:t>
        <a:bodyPr/>
        <a:lstStyle/>
        <a:p>
          <a:r>
            <a:rPr lang="ar-SA" dirty="0" smtClean="0"/>
            <a:t>العمل على نمو التلميذ في جميع الجوانب</a:t>
          </a:r>
          <a:endParaRPr lang="en-US" dirty="0"/>
        </a:p>
      </dgm:t>
    </dgm:pt>
    <dgm:pt modelId="{548B8FA3-FDE9-4BF7-9D2A-14820F0DD313}" type="parTrans" cxnId="{F1FB46CF-A55E-474F-BC12-B984387D3D30}">
      <dgm:prSet/>
      <dgm:spPr/>
      <dgm:t>
        <a:bodyPr/>
        <a:lstStyle/>
        <a:p>
          <a:endParaRPr lang="en-US"/>
        </a:p>
      </dgm:t>
    </dgm:pt>
    <dgm:pt modelId="{4FE727E7-24A3-4B7A-AC31-A10CB7AF0ECB}" type="sibTrans" cxnId="{F1FB46CF-A55E-474F-BC12-B984387D3D30}">
      <dgm:prSet/>
      <dgm:spPr/>
      <dgm:t>
        <a:bodyPr/>
        <a:lstStyle/>
        <a:p>
          <a:endParaRPr lang="en-US"/>
        </a:p>
      </dgm:t>
    </dgm:pt>
    <dgm:pt modelId="{19257850-61CD-4FBF-8BD4-257F6D28CA3A}">
      <dgm:prSet phldrT="[Text]"/>
      <dgm:spPr/>
      <dgm:t>
        <a:bodyPr/>
        <a:lstStyle/>
        <a:p>
          <a:r>
            <a:rPr lang="ar-SA" dirty="0" smtClean="0"/>
            <a:t>الاهتمام بالأنشطة داخل المدرسة وخارجها</a:t>
          </a:r>
          <a:endParaRPr lang="en-US" dirty="0"/>
        </a:p>
      </dgm:t>
    </dgm:pt>
    <dgm:pt modelId="{378A714E-AD36-4927-B4CF-50014A6924E5}" type="parTrans" cxnId="{3C23E27C-D593-48DF-8530-4C5A8FFA78D7}">
      <dgm:prSet/>
      <dgm:spPr/>
      <dgm:t>
        <a:bodyPr/>
        <a:lstStyle/>
        <a:p>
          <a:endParaRPr lang="en-US"/>
        </a:p>
      </dgm:t>
    </dgm:pt>
    <dgm:pt modelId="{9A1CD940-2FDA-4DB8-B5C7-409741E290A9}" type="sibTrans" cxnId="{3C23E27C-D593-48DF-8530-4C5A8FFA78D7}">
      <dgm:prSet/>
      <dgm:spPr/>
      <dgm:t>
        <a:bodyPr/>
        <a:lstStyle/>
        <a:p>
          <a:endParaRPr lang="en-US"/>
        </a:p>
      </dgm:t>
    </dgm:pt>
    <dgm:pt modelId="{5E70A784-E8EB-429C-8D4C-E191C4F48ADC}">
      <dgm:prSet phldrT="[Text]"/>
      <dgm:spPr/>
      <dgm:t>
        <a:bodyPr/>
        <a:lstStyle/>
        <a:p>
          <a:r>
            <a:rPr lang="ar-SA" dirty="0" smtClean="0"/>
            <a:t>العمل على إيجابية التلميذ أثناء التعلم</a:t>
          </a:r>
          <a:endParaRPr lang="en-US" dirty="0"/>
        </a:p>
      </dgm:t>
    </dgm:pt>
    <dgm:pt modelId="{7C9C9081-A9FE-4374-A8DD-7E16C0F89D78}" type="parTrans" cxnId="{8B352E40-3DE5-4405-9D47-321D356B8117}">
      <dgm:prSet/>
      <dgm:spPr/>
      <dgm:t>
        <a:bodyPr/>
        <a:lstStyle/>
        <a:p>
          <a:endParaRPr lang="en-US"/>
        </a:p>
      </dgm:t>
    </dgm:pt>
    <dgm:pt modelId="{D71DFC0E-DE1A-4304-BA88-C58E274D2373}" type="sibTrans" cxnId="{8B352E40-3DE5-4405-9D47-321D356B8117}">
      <dgm:prSet/>
      <dgm:spPr/>
      <dgm:t>
        <a:bodyPr/>
        <a:lstStyle/>
        <a:p>
          <a:endParaRPr lang="en-US"/>
        </a:p>
      </dgm:t>
    </dgm:pt>
    <dgm:pt modelId="{921BAFF7-833E-4C9D-816B-79F101C75BD2}" type="pres">
      <dgm:prSet presAssocID="{E12EC5CB-A62A-4A43-B8C5-5868F35D5838}" presName="compositeShape" presStyleCnt="0">
        <dgm:presLayoutVars>
          <dgm:chMax val="7"/>
          <dgm:dir/>
          <dgm:resizeHandles val="exact"/>
        </dgm:presLayoutVars>
      </dgm:prSet>
      <dgm:spPr/>
    </dgm:pt>
    <dgm:pt modelId="{20A38D8C-406E-4A7E-8D7E-CADC07C7B988}" type="pres">
      <dgm:prSet presAssocID="{3D4B4D3D-82ED-4776-843A-81E4F88B22D1}" presName="circ1" presStyleLbl="vennNode1" presStyleIdx="0" presStyleCnt="3"/>
      <dgm:spPr/>
      <dgm:t>
        <a:bodyPr/>
        <a:lstStyle/>
        <a:p>
          <a:endParaRPr lang="en-US"/>
        </a:p>
      </dgm:t>
    </dgm:pt>
    <dgm:pt modelId="{932793DB-FF9E-476F-917A-4AB79BD6A9B8}" type="pres">
      <dgm:prSet presAssocID="{3D4B4D3D-82ED-4776-843A-81E4F88B22D1}" presName="circ1Tx" presStyleLbl="revTx" presStyleIdx="0" presStyleCnt="0">
        <dgm:presLayoutVars>
          <dgm:chMax val="0"/>
          <dgm:chPref val="0"/>
          <dgm:bulletEnabled val="1"/>
        </dgm:presLayoutVars>
      </dgm:prSet>
      <dgm:spPr/>
      <dgm:t>
        <a:bodyPr/>
        <a:lstStyle/>
        <a:p>
          <a:endParaRPr lang="en-US"/>
        </a:p>
      </dgm:t>
    </dgm:pt>
    <dgm:pt modelId="{B1A2DEF4-EB03-4D8A-8CCF-7F81FDE5376D}" type="pres">
      <dgm:prSet presAssocID="{19257850-61CD-4FBF-8BD4-257F6D28CA3A}" presName="circ2" presStyleLbl="vennNode1" presStyleIdx="1" presStyleCnt="3"/>
      <dgm:spPr/>
      <dgm:t>
        <a:bodyPr/>
        <a:lstStyle/>
        <a:p>
          <a:endParaRPr lang="en-US"/>
        </a:p>
      </dgm:t>
    </dgm:pt>
    <dgm:pt modelId="{909FA8D1-8F9F-4E1D-8548-A55EC75906B3}" type="pres">
      <dgm:prSet presAssocID="{19257850-61CD-4FBF-8BD4-257F6D28CA3A}" presName="circ2Tx" presStyleLbl="revTx" presStyleIdx="0" presStyleCnt="0">
        <dgm:presLayoutVars>
          <dgm:chMax val="0"/>
          <dgm:chPref val="0"/>
          <dgm:bulletEnabled val="1"/>
        </dgm:presLayoutVars>
      </dgm:prSet>
      <dgm:spPr/>
      <dgm:t>
        <a:bodyPr/>
        <a:lstStyle/>
        <a:p>
          <a:endParaRPr lang="en-US"/>
        </a:p>
      </dgm:t>
    </dgm:pt>
    <dgm:pt modelId="{3349D38A-1F1A-43C0-8B13-1C64B49B928B}" type="pres">
      <dgm:prSet presAssocID="{5E70A784-E8EB-429C-8D4C-E191C4F48ADC}" presName="circ3" presStyleLbl="vennNode1" presStyleIdx="2" presStyleCnt="3"/>
      <dgm:spPr/>
      <dgm:t>
        <a:bodyPr/>
        <a:lstStyle/>
        <a:p>
          <a:endParaRPr lang="en-US"/>
        </a:p>
      </dgm:t>
    </dgm:pt>
    <dgm:pt modelId="{6DA05E69-3D6E-4CC4-A84C-9DB76F0FC619}" type="pres">
      <dgm:prSet presAssocID="{5E70A784-E8EB-429C-8D4C-E191C4F48ADC}" presName="circ3Tx" presStyleLbl="revTx" presStyleIdx="0" presStyleCnt="0">
        <dgm:presLayoutVars>
          <dgm:chMax val="0"/>
          <dgm:chPref val="0"/>
          <dgm:bulletEnabled val="1"/>
        </dgm:presLayoutVars>
      </dgm:prSet>
      <dgm:spPr/>
      <dgm:t>
        <a:bodyPr/>
        <a:lstStyle/>
        <a:p>
          <a:endParaRPr lang="en-US"/>
        </a:p>
      </dgm:t>
    </dgm:pt>
  </dgm:ptLst>
  <dgm:cxnLst>
    <dgm:cxn modelId="{3C23E27C-D593-48DF-8530-4C5A8FFA78D7}" srcId="{E12EC5CB-A62A-4A43-B8C5-5868F35D5838}" destId="{19257850-61CD-4FBF-8BD4-257F6D28CA3A}" srcOrd="1" destOrd="0" parTransId="{378A714E-AD36-4927-B4CF-50014A6924E5}" sibTransId="{9A1CD940-2FDA-4DB8-B5C7-409741E290A9}"/>
    <dgm:cxn modelId="{8C373284-862E-4491-A31C-B5DBC539E299}" type="presOf" srcId="{E12EC5CB-A62A-4A43-B8C5-5868F35D5838}" destId="{921BAFF7-833E-4C9D-816B-79F101C75BD2}" srcOrd="0" destOrd="0" presId="urn:microsoft.com/office/officeart/2005/8/layout/venn1"/>
    <dgm:cxn modelId="{B3C31938-A5A6-480A-A839-E5774A67B2B1}" type="presOf" srcId="{19257850-61CD-4FBF-8BD4-257F6D28CA3A}" destId="{B1A2DEF4-EB03-4D8A-8CCF-7F81FDE5376D}" srcOrd="0" destOrd="0" presId="urn:microsoft.com/office/officeart/2005/8/layout/venn1"/>
    <dgm:cxn modelId="{060DED5E-779A-425C-AA1C-52DE538756C2}" type="presOf" srcId="{3D4B4D3D-82ED-4776-843A-81E4F88B22D1}" destId="{20A38D8C-406E-4A7E-8D7E-CADC07C7B988}" srcOrd="0" destOrd="0" presId="urn:microsoft.com/office/officeart/2005/8/layout/venn1"/>
    <dgm:cxn modelId="{D7F0E379-DFA3-4EE7-8575-BBAFB8ABC6AA}" type="presOf" srcId="{3D4B4D3D-82ED-4776-843A-81E4F88B22D1}" destId="{932793DB-FF9E-476F-917A-4AB79BD6A9B8}" srcOrd="1" destOrd="0" presId="urn:microsoft.com/office/officeart/2005/8/layout/venn1"/>
    <dgm:cxn modelId="{F1FB46CF-A55E-474F-BC12-B984387D3D30}" srcId="{E12EC5CB-A62A-4A43-B8C5-5868F35D5838}" destId="{3D4B4D3D-82ED-4776-843A-81E4F88B22D1}" srcOrd="0" destOrd="0" parTransId="{548B8FA3-FDE9-4BF7-9D2A-14820F0DD313}" sibTransId="{4FE727E7-24A3-4B7A-AC31-A10CB7AF0ECB}"/>
    <dgm:cxn modelId="{A3BB2CA3-ABB0-44A2-A25D-10F5B5CCD24B}" type="presOf" srcId="{5E70A784-E8EB-429C-8D4C-E191C4F48ADC}" destId="{3349D38A-1F1A-43C0-8B13-1C64B49B928B}" srcOrd="0" destOrd="0" presId="urn:microsoft.com/office/officeart/2005/8/layout/venn1"/>
    <dgm:cxn modelId="{2676BCA3-1785-4DC6-8191-A62EDD4FC647}" type="presOf" srcId="{5E70A784-E8EB-429C-8D4C-E191C4F48ADC}" destId="{6DA05E69-3D6E-4CC4-A84C-9DB76F0FC619}" srcOrd="1" destOrd="0" presId="urn:microsoft.com/office/officeart/2005/8/layout/venn1"/>
    <dgm:cxn modelId="{352D12D8-E0C0-44D7-BE5A-903F63978872}" type="presOf" srcId="{19257850-61CD-4FBF-8BD4-257F6D28CA3A}" destId="{909FA8D1-8F9F-4E1D-8548-A55EC75906B3}" srcOrd="1" destOrd="0" presId="urn:microsoft.com/office/officeart/2005/8/layout/venn1"/>
    <dgm:cxn modelId="{8B352E40-3DE5-4405-9D47-321D356B8117}" srcId="{E12EC5CB-A62A-4A43-B8C5-5868F35D5838}" destId="{5E70A784-E8EB-429C-8D4C-E191C4F48ADC}" srcOrd="2" destOrd="0" parTransId="{7C9C9081-A9FE-4374-A8DD-7E16C0F89D78}" sibTransId="{D71DFC0E-DE1A-4304-BA88-C58E274D2373}"/>
    <dgm:cxn modelId="{B151DE62-3062-4B19-9290-6683D9E7BABF}" type="presParOf" srcId="{921BAFF7-833E-4C9D-816B-79F101C75BD2}" destId="{20A38D8C-406E-4A7E-8D7E-CADC07C7B988}" srcOrd="0" destOrd="0" presId="urn:microsoft.com/office/officeart/2005/8/layout/venn1"/>
    <dgm:cxn modelId="{FEB1D1E6-0047-444E-A280-582A8FEEA113}" type="presParOf" srcId="{921BAFF7-833E-4C9D-816B-79F101C75BD2}" destId="{932793DB-FF9E-476F-917A-4AB79BD6A9B8}" srcOrd="1" destOrd="0" presId="urn:microsoft.com/office/officeart/2005/8/layout/venn1"/>
    <dgm:cxn modelId="{23342EAD-05C3-4E61-87A3-8C96FC45EE6A}" type="presParOf" srcId="{921BAFF7-833E-4C9D-816B-79F101C75BD2}" destId="{B1A2DEF4-EB03-4D8A-8CCF-7F81FDE5376D}" srcOrd="2" destOrd="0" presId="urn:microsoft.com/office/officeart/2005/8/layout/venn1"/>
    <dgm:cxn modelId="{81F87401-265D-425B-B3D1-CD985FDD28C5}" type="presParOf" srcId="{921BAFF7-833E-4C9D-816B-79F101C75BD2}" destId="{909FA8D1-8F9F-4E1D-8548-A55EC75906B3}" srcOrd="3" destOrd="0" presId="urn:microsoft.com/office/officeart/2005/8/layout/venn1"/>
    <dgm:cxn modelId="{AE5D20BC-23F1-4AA7-99F0-B1EB91EA4A8B}" type="presParOf" srcId="{921BAFF7-833E-4C9D-816B-79F101C75BD2}" destId="{3349D38A-1F1A-43C0-8B13-1C64B49B928B}" srcOrd="4" destOrd="0" presId="urn:microsoft.com/office/officeart/2005/8/layout/venn1"/>
    <dgm:cxn modelId="{42CA4BF4-A7FA-4E86-8802-D77D53400DB1}" type="presParOf" srcId="{921BAFF7-833E-4C9D-816B-79F101C75BD2}" destId="{6DA05E69-3D6E-4CC4-A84C-9DB76F0FC619}"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AB5C354B-DDAE-4ED2-B8CE-BCC7DD6D0209}" type="datetimeFigureOut">
              <a:rPr lang="en-US"/>
              <a:pPr>
                <a:defRPr/>
              </a:pPr>
              <a:t>12/11/2011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8D967EA3-95F1-4BFD-BFBE-2EDBBC0C51ED}"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7CDA422-3FB1-4780-AB14-1D42A6680C5C}" type="datetimeFigureOut">
              <a:rPr lang="en-US"/>
              <a:pPr>
                <a:defRPr/>
              </a:pPr>
              <a:t>12/11/2011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8015D6C3-A381-49BC-9886-759518F29BBC}"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08E9309-3873-4B0B-9C61-A09B21157F07}" type="datetimeFigureOut">
              <a:rPr lang="en-US"/>
              <a:pPr>
                <a:defRPr/>
              </a:pPr>
              <a:t>12/11/2011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75FF80B1-66F2-4337-989D-08FADD67E342}"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F115799-91BA-416A-AA03-D099BA92C0F9}" type="datetimeFigureOut">
              <a:rPr lang="en-US"/>
              <a:pPr>
                <a:defRPr/>
              </a:pPr>
              <a:t>12/11/2011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21DC73EC-1CDE-4B69-AC35-D85C9E5EBAB3}"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B278A40-24B0-44D0-AFB3-24BB1FE6119E}" type="datetimeFigureOut">
              <a:rPr lang="en-US"/>
              <a:pPr>
                <a:defRPr/>
              </a:pPr>
              <a:t>12/11/2011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5F3352-375C-4DC4-95F6-163460826F49}" type="slidenum">
              <a:rPr lang="ar-SA"/>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BE787F6-AF97-4833-8AEB-C132B00102C2}" type="datetimeFigureOut">
              <a:rPr lang="en-US"/>
              <a:pPr>
                <a:defRPr/>
              </a:pPr>
              <a:t>12/11/2011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F5D6BEBB-61B9-4C89-8A1C-ABD0C00D8C7E}"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9F5A8A56-56FA-48BE-B16C-0D21F1314FA5}" type="datetimeFigureOut">
              <a:rPr lang="en-US"/>
              <a:pPr>
                <a:defRPr/>
              </a:pPr>
              <a:t>12/11/2011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C237354D-E7E3-4DF0-B22D-746DE41645B0}"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A6F90A4-DA5C-4037-93EA-0DD842133A80}" type="datetimeFigureOut">
              <a:rPr lang="en-US"/>
              <a:pPr>
                <a:defRPr/>
              </a:pPr>
              <a:t>12/11/2011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BCEC5756-40C4-4CF3-87C3-0930B9267464}"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33247AC-4D10-44BD-93D7-673283F4E268}" type="datetimeFigureOut">
              <a:rPr lang="en-US"/>
              <a:pPr>
                <a:defRPr/>
              </a:pPr>
              <a:t>12/11/2011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ABEA5A2D-C073-4A01-8940-FAC1C260C3EA}"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1713C0F-0016-4ADE-8A11-FCEC3E03C822}" type="datetimeFigureOut">
              <a:rPr lang="en-US"/>
              <a:pPr>
                <a:defRPr/>
              </a:pPr>
              <a:t>12/11/2011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DC4D22CB-BD9D-41E2-9BCA-B45853510CC5}"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201A2280-27DA-4AF1-876C-CE79CA1039C4}" type="datetimeFigureOut">
              <a:rPr lang="en-US"/>
              <a:pPr>
                <a:defRPr/>
              </a:pPr>
              <a:t>12/11/2011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F6B9C76B-905B-4D4D-A330-5AC31855CA08}"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rtl="0"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EFE83C3A-4CFF-4CF1-8427-A98CE05371D9}" type="datetimeFigureOut">
              <a:rPr lang="en-US"/>
              <a:pPr>
                <a:defRPr/>
              </a:pPr>
              <a:t>12/11/2011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rtl="0"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rtl="0">
              <a:defRPr sz="1200">
                <a:solidFill>
                  <a:srgbClr val="BCBCBC"/>
                </a:solidFill>
                <a:latin typeface="Book Antiqua" pitchFamily="18" charset="0"/>
              </a:defRPr>
            </a:lvl1pPr>
          </a:lstStyle>
          <a:p>
            <a:fld id="{211E1DBB-E51E-4FF9-8409-B597F3343833}" type="slidenum">
              <a:rPr lang="ar-SA"/>
              <a:pPr/>
              <a:t>‹#›</a:t>
            </a:fld>
            <a:endParaRPr lang="en-US"/>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71600"/>
            <a:ext cx="8499230" cy="1828800"/>
          </a:xfrm>
        </p:spPr>
        <p:txBody>
          <a:bodyPr>
            <a:normAutofit fontScale="90000"/>
          </a:bodyPr>
          <a:lstStyle/>
          <a:p>
            <a:pPr fontAlgn="auto">
              <a:spcAft>
                <a:spcPts val="0"/>
              </a:spcAft>
              <a:defRPr/>
            </a:pPr>
            <a:r>
              <a:rPr lang="ar-SA" dirty="0" smtClean="0"/>
              <a:t>المحاضرة الأولى</a:t>
            </a:r>
            <a:br>
              <a:rPr lang="ar-SA" dirty="0" smtClean="0"/>
            </a:br>
            <a:r>
              <a:rPr lang="ar-SA" dirty="0" smtClean="0"/>
              <a:t>مناهج رياض الأطفال(250 روض)</a:t>
            </a:r>
            <a:endParaRPr lang="en-US" dirty="0"/>
          </a:p>
        </p:txBody>
      </p:sp>
      <p:sp>
        <p:nvSpPr>
          <p:cNvPr id="13314" name="Subtitle 2"/>
          <p:cNvSpPr>
            <a:spLocks noGrp="1"/>
          </p:cNvSpPr>
          <p:nvPr>
            <p:ph type="subTitle" idx="1"/>
          </p:nvPr>
        </p:nvSpPr>
        <p:spPr>
          <a:xfrm>
            <a:off x="1371600" y="3332163"/>
            <a:ext cx="6400800" cy="1752600"/>
          </a:xfrm>
        </p:spPr>
        <p:txBody>
          <a:bodyPr/>
          <a:lstStyle/>
          <a:p>
            <a:pPr rtl="1"/>
            <a:r>
              <a:rPr lang="ar-SA" smtClean="0"/>
              <a:t>تطور مفهوم المنهج</a:t>
            </a:r>
          </a:p>
          <a:p>
            <a:pPr rtl="1"/>
            <a:r>
              <a:rPr lang="ar-SA" smtClean="0"/>
              <a:t>مناهج رياض الأطفال</a:t>
            </a: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pPr algn="r" rtl="1" fontAlgn="auto">
              <a:spcAft>
                <a:spcPts val="0"/>
              </a:spcAft>
              <a:defRPr/>
            </a:pPr>
            <a:r>
              <a:rPr lang="ar-SA" sz="3200" dirty="0" smtClean="0"/>
              <a:t>من أهم المبادئ المتضمنة في المفهوم الحديث للمنهج:</a:t>
            </a:r>
            <a:endParaRPr lang="en-US" sz="3200" dirty="0"/>
          </a:p>
        </p:txBody>
      </p:sp>
      <p:sp>
        <p:nvSpPr>
          <p:cNvPr id="3" name="Content Placeholder 2"/>
          <p:cNvSpPr>
            <a:spLocks noGrp="1"/>
          </p:cNvSpPr>
          <p:nvPr>
            <p:ph idx="1"/>
          </p:nvPr>
        </p:nvSpPr>
        <p:spPr/>
        <p:txBody>
          <a:bodyPr>
            <a:normAutofit fontScale="92500" lnSpcReduction="20000"/>
          </a:bodyPr>
          <a:lstStyle/>
          <a:p>
            <a:pPr marL="548640" indent="-411480" algn="r" rtl="1" fontAlgn="auto">
              <a:spcAft>
                <a:spcPts val="0"/>
              </a:spcAft>
              <a:buClr>
                <a:schemeClr val="tx1">
                  <a:shade val="95000"/>
                </a:schemeClr>
              </a:buClr>
              <a:buFont typeface="Wingdings 2"/>
              <a:buChar char=""/>
              <a:defRPr/>
            </a:pPr>
            <a:r>
              <a:rPr lang="ar-SA" dirty="0" smtClean="0"/>
              <a:t> أن المنهج ليس مرادفا للمقررات الدراسية, وإنما هو أوسع من ذلك بحيث يشمل جميع النشاطات التي يقوم بها التلاميذ.</a:t>
            </a:r>
          </a:p>
          <a:p>
            <a:pPr marL="548640" indent="-411480" algn="r" rtl="1" fontAlgn="auto">
              <a:spcAft>
                <a:spcPts val="0"/>
              </a:spcAft>
              <a:buClr>
                <a:schemeClr val="tx1">
                  <a:shade val="95000"/>
                </a:schemeClr>
              </a:buClr>
              <a:buFont typeface="Wingdings 2"/>
              <a:buChar char=""/>
              <a:defRPr/>
            </a:pPr>
            <a:r>
              <a:rPr lang="ar-SA" dirty="0" smtClean="0"/>
              <a:t> مساعدة المتعلمين على التعلم من خلال البيئة التعليمية المناسبة لعملية التعلم.</a:t>
            </a:r>
          </a:p>
          <a:p>
            <a:pPr marL="548640" indent="-411480" algn="r" rtl="1" fontAlgn="auto">
              <a:spcAft>
                <a:spcPts val="0"/>
              </a:spcAft>
              <a:buClr>
                <a:schemeClr val="tx1">
                  <a:shade val="95000"/>
                </a:schemeClr>
              </a:buClr>
              <a:buFont typeface="Wingdings 2"/>
              <a:buChar char=""/>
              <a:defRPr/>
            </a:pPr>
            <a:r>
              <a:rPr lang="ar-SA" dirty="0" smtClean="0"/>
              <a:t> تنوع الخبرات التربوية بتنوع الجوانب التي ترغب المدرسة في إحداث النمو فيها وفقا لقدرات التلاميذ واستعداداته مع مراعاة الفروق الفردية.</a:t>
            </a:r>
          </a:p>
          <a:p>
            <a:pPr marL="548640" indent="-411480" algn="r" rtl="1" fontAlgn="auto">
              <a:spcAft>
                <a:spcPts val="0"/>
              </a:spcAft>
              <a:buClr>
                <a:schemeClr val="tx1">
                  <a:shade val="95000"/>
                </a:schemeClr>
              </a:buClr>
              <a:buFont typeface="Wingdings 2"/>
              <a:buChar char=""/>
              <a:defRPr/>
            </a:pPr>
            <a:r>
              <a:rPr lang="ar-SA" dirty="0" smtClean="0"/>
              <a:t>تدريب التلاميذ على أنواع التفكير المختلفة وبذل الجهد لمواجهة المشكلات التي تعترض سبيلهم وتعويدهم على ابتكار حلول مناسبة لهذه المشكلات.</a:t>
            </a:r>
          </a:p>
          <a:p>
            <a:pPr marL="548640" indent="-411480" algn="r" rtl="1" fontAlgn="auto">
              <a:spcAft>
                <a:spcPts val="0"/>
              </a:spcAft>
              <a:buClr>
                <a:schemeClr val="tx1">
                  <a:shade val="95000"/>
                </a:schemeClr>
              </a:buClr>
              <a:buFont typeface="Wingdings 2"/>
              <a:buChar char=""/>
              <a:defRPr/>
            </a:pPr>
            <a:r>
              <a:rPr lang="ar-SA" dirty="0" smtClean="0"/>
              <a:t> ينبغي أن يتكيف المنهج مع حاضر التلاميذ ومستقبلهم, وأن يكون مرنا بحيث يتيح للمعلمين التوفيق بين أفضل أساليب التعلم.</a:t>
            </a:r>
          </a:p>
          <a:p>
            <a:pPr marL="548640" indent="-411480" algn="r" rtl="1" fontAlgn="auto">
              <a:spcAft>
                <a:spcPts val="0"/>
              </a:spcAft>
              <a:buClr>
                <a:schemeClr val="tx1">
                  <a:shade val="95000"/>
                </a:schemeClr>
              </a:buClr>
              <a:buFont typeface="Wingdings 2"/>
              <a:buChar char=""/>
              <a:defRPr/>
            </a:pPr>
            <a:r>
              <a:rPr lang="ar-SA" dirty="0" smtClean="0"/>
              <a:t> ينبغي أن يراعى المنهج ميول التلاميذ واتجاهاتهم وحاجاتهم ومشكلاتهم وقدراتهم, وأن يساعدهم على النمو الشامل.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fontAlgn="auto">
              <a:spcAft>
                <a:spcPts val="0"/>
              </a:spcAft>
              <a:defRPr/>
            </a:pPr>
            <a:r>
              <a:rPr lang="ar-SA" dirty="0" smtClean="0"/>
              <a:t>مميزات المنهج التربوي بمفهومه الحديث:</a:t>
            </a:r>
            <a:endParaRPr lang="en-US" dirty="0"/>
          </a:p>
        </p:txBody>
      </p:sp>
      <p:sp>
        <p:nvSpPr>
          <p:cNvPr id="3" name="Content Placeholder 2"/>
          <p:cNvSpPr>
            <a:spLocks noGrp="1"/>
          </p:cNvSpPr>
          <p:nvPr>
            <p:ph idx="1"/>
          </p:nvPr>
        </p:nvSpPr>
        <p:spPr/>
        <p:txBody>
          <a:bodyPr>
            <a:normAutofit fontScale="92500" lnSpcReduction="20000"/>
          </a:bodyPr>
          <a:lstStyle/>
          <a:p>
            <a:pPr marL="548640" indent="-411480" algn="r" rtl="1" fontAlgn="auto">
              <a:spcAft>
                <a:spcPts val="0"/>
              </a:spcAft>
              <a:buClr>
                <a:schemeClr val="tx1">
                  <a:shade val="95000"/>
                </a:schemeClr>
              </a:buClr>
              <a:buFont typeface="Wingdings 2"/>
              <a:buChar char=""/>
              <a:defRPr/>
            </a:pPr>
            <a:r>
              <a:rPr lang="ar-SA" dirty="0" smtClean="0"/>
              <a:t> يعد بطريقة تعاونية بحيث يراعي عند بناءه وتصميمه الكثير من النقاط.</a:t>
            </a:r>
          </a:p>
          <a:p>
            <a:pPr marL="548640" indent="-411480" algn="r" rtl="1" fontAlgn="auto">
              <a:spcAft>
                <a:spcPts val="0"/>
              </a:spcAft>
              <a:buClr>
                <a:schemeClr val="tx1">
                  <a:shade val="95000"/>
                </a:schemeClr>
              </a:buClr>
              <a:buFont typeface="Wingdings 2"/>
              <a:buChar char=""/>
              <a:defRPr/>
            </a:pPr>
            <a:r>
              <a:rPr lang="ar-SA" dirty="0" smtClean="0"/>
              <a:t> يساعد التلاميذ على تقبل التغيرات التي تحدث في المجتمع وعلى التكيف مع متطلباته.</a:t>
            </a:r>
          </a:p>
          <a:p>
            <a:pPr marL="548640" indent="-411480" algn="r" rtl="1" fontAlgn="auto">
              <a:spcAft>
                <a:spcPts val="0"/>
              </a:spcAft>
              <a:buClr>
                <a:schemeClr val="tx1">
                  <a:shade val="95000"/>
                </a:schemeClr>
              </a:buClr>
              <a:buFont typeface="Wingdings 2"/>
              <a:buChar char=""/>
              <a:defRPr/>
            </a:pPr>
            <a:r>
              <a:rPr lang="ar-SA" dirty="0" smtClean="0"/>
              <a:t> تنويع طرق التدريس لملائمة الفروق الفردية بين المتعلمين.</a:t>
            </a:r>
          </a:p>
          <a:p>
            <a:pPr marL="548640" indent="-411480" algn="r" rtl="1" fontAlgn="auto">
              <a:spcAft>
                <a:spcPts val="0"/>
              </a:spcAft>
              <a:buClr>
                <a:schemeClr val="tx1">
                  <a:shade val="95000"/>
                </a:schemeClr>
              </a:buClr>
              <a:buFont typeface="Wingdings 2"/>
              <a:buChar char=""/>
              <a:defRPr/>
            </a:pPr>
            <a:r>
              <a:rPr lang="ar-SA" dirty="0" smtClean="0"/>
              <a:t> استخدام المعلم للوسائل التعليمية المتنوعة والمناسبة للموقف التعليمي لجعل التعليم محسوسا وأكثر ثباتا.</a:t>
            </a:r>
          </a:p>
          <a:p>
            <a:pPr marL="548640" indent="-411480" algn="r" rtl="1" fontAlgn="auto">
              <a:spcAft>
                <a:spcPts val="0"/>
              </a:spcAft>
              <a:buClr>
                <a:schemeClr val="tx1">
                  <a:shade val="95000"/>
                </a:schemeClr>
              </a:buClr>
              <a:buFont typeface="Wingdings 2"/>
              <a:buChar char=""/>
              <a:defRPr/>
            </a:pPr>
            <a:r>
              <a:rPr lang="ar-SA" dirty="0" smtClean="0"/>
              <a:t> يقوم دور المعلم على الإرشاد والتوجيه وليس على التلقين.</a:t>
            </a:r>
          </a:p>
          <a:p>
            <a:pPr marL="548640" indent="-411480" algn="r" rtl="1" fontAlgn="auto">
              <a:spcAft>
                <a:spcPts val="0"/>
              </a:spcAft>
              <a:buClr>
                <a:schemeClr val="tx1">
                  <a:shade val="95000"/>
                </a:schemeClr>
              </a:buClr>
              <a:buFont typeface="Wingdings 2"/>
              <a:buChar char=""/>
              <a:defRPr/>
            </a:pPr>
            <a:r>
              <a:rPr lang="ar-SA" dirty="0" smtClean="0"/>
              <a:t> يهتم المنهج التربوي بتوطيد العلاقة بين المدرسة والأسرة من خلال مجالس الآباء والمعلمين.</a:t>
            </a:r>
          </a:p>
          <a:p>
            <a:pPr marL="548640" indent="-411480" algn="r" rtl="1" fontAlgn="auto">
              <a:spcAft>
                <a:spcPts val="0"/>
              </a:spcAft>
              <a:buClr>
                <a:schemeClr val="tx1">
                  <a:shade val="95000"/>
                </a:schemeClr>
              </a:buClr>
              <a:buFont typeface="Wingdings 2"/>
              <a:buChar char=""/>
              <a:defRPr/>
            </a:pPr>
            <a:r>
              <a:rPr lang="ar-SA" dirty="0" smtClean="0"/>
              <a:t> تنسيق التعاون بين المدرسة والمؤسسات الاجتماعية التي تخدم العملية التعليمية بالتوازي مع المدرسة.</a:t>
            </a:r>
          </a:p>
          <a:p>
            <a:pPr marL="548640" indent="-411480" algn="r" rtl="1" fontAlgn="auto">
              <a:spcAft>
                <a:spcPts val="0"/>
              </a:spcAft>
              <a:buClr>
                <a:schemeClr val="tx1">
                  <a:shade val="95000"/>
                </a:schemeClr>
              </a:buClr>
              <a:buFont typeface="Wingdings 2"/>
              <a:buChar char=""/>
              <a:defRPr/>
            </a:pPr>
            <a:r>
              <a:rPr lang="ar-SA" dirty="0" smtClean="0"/>
              <a:t> تنمية قدرة التلاميذ على التعلم الذاتي وتوظيف ما تعلمه في بيئته وحياته.</a:t>
            </a:r>
          </a:p>
          <a:p>
            <a:pPr marL="548640" indent="-411480" algn="r" rtl="1" fontAlgn="auto">
              <a:spcAft>
                <a:spcPts val="0"/>
              </a:spcAft>
              <a:buClr>
                <a:schemeClr val="tx1">
                  <a:shade val="95000"/>
                </a:schemeClr>
              </a:buClr>
              <a:buFont typeface="Wingdings 2"/>
              <a:buChar cha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fontAlgn="auto">
              <a:spcAft>
                <a:spcPts val="0"/>
              </a:spcAft>
              <a:defRPr/>
            </a:pPr>
            <a:r>
              <a:rPr lang="ar-SA" dirty="0" smtClean="0"/>
              <a:t>مناهج رياض الأطفال</a:t>
            </a:r>
            <a:endParaRPr lang="en-US" dirty="0"/>
          </a:p>
        </p:txBody>
      </p:sp>
      <p:sp>
        <p:nvSpPr>
          <p:cNvPr id="24578" name="Subtitle 2"/>
          <p:cNvSpPr>
            <a:spLocks noGrp="1"/>
          </p:cNvSpPr>
          <p:nvPr>
            <p:ph type="subTitle" idx="1"/>
          </p:nvPr>
        </p:nvSpPr>
        <p:spPr>
          <a:xfrm>
            <a:off x="1371600" y="3332163"/>
            <a:ext cx="6400800" cy="1752600"/>
          </a:xfrm>
        </p:spPr>
        <p:txBody>
          <a:bodyPr/>
          <a:lstStyle/>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fontAlgn="auto">
              <a:spcAft>
                <a:spcPts val="0"/>
              </a:spcAft>
              <a:defRPr/>
            </a:pPr>
            <a:r>
              <a:rPr lang="ar-SA" dirty="0" smtClean="0"/>
              <a:t>مقدمة:</a:t>
            </a:r>
            <a:endParaRPr lang="en-US" dirty="0"/>
          </a:p>
        </p:txBody>
      </p:sp>
      <p:sp>
        <p:nvSpPr>
          <p:cNvPr id="3" name="Content Placeholder 2"/>
          <p:cNvSpPr>
            <a:spLocks noGrp="1"/>
          </p:cNvSpPr>
          <p:nvPr>
            <p:ph idx="1"/>
          </p:nvPr>
        </p:nvSpPr>
        <p:spPr/>
        <p:txBody>
          <a:bodyPr>
            <a:normAutofit lnSpcReduction="10000"/>
          </a:bodyPr>
          <a:lstStyle/>
          <a:p>
            <a:pPr marL="548640" indent="-411480" algn="r" rtl="1" fontAlgn="auto">
              <a:spcAft>
                <a:spcPts val="0"/>
              </a:spcAft>
              <a:buClr>
                <a:schemeClr val="tx1">
                  <a:shade val="95000"/>
                </a:schemeClr>
              </a:buClr>
              <a:buFont typeface="Wingdings 2"/>
              <a:buChar char=""/>
              <a:defRPr/>
            </a:pPr>
            <a:r>
              <a:rPr lang="ar-SA" dirty="0" smtClean="0"/>
              <a:t> تعتبر مرحلة رياض الأطفال من المراحل المهمة في حياة الإنسان حيث النشاط كبير ومتسع ومتنوع, والرغبة في اكتشاف البيئة من حوله وطرح الأسئلة هي الوسيلة لاكتساب القيم والمعايير والاتجاهات.</a:t>
            </a:r>
          </a:p>
          <a:p>
            <a:pPr marL="548640" indent="-411480" algn="r" rtl="1" fontAlgn="auto">
              <a:spcAft>
                <a:spcPts val="0"/>
              </a:spcAft>
              <a:buClr>
                <a:schemeClr val="tx1">
                  <a:shade val="95000"/>
                </a:schemeClr>
              </a:buClr>
              <a:buFont typeface="Wingdings 2"/>
              <a:buChar char=""/>
              <a:defRPr/>
            </a:pPr>
            <a:r>
              <a:rPr lang="ar-SA" dirty="0" smtClean="0"/>
              <a:t> وهذا ما دعي إلى إلقاء الضوء على رياض الأطفال باعتبارها أول مؤسسة تربوية اجتماعية يتم تشكيل شخصية الطفل وتعليمه أسس المفاهيم المختلفة كما يكتسب العادات الإيجابية السليمة.</a:t>
            </a:r>
          </a:p>
          <a:p>
            <a:pPr marL="548640" indent="-411480" algn="r" rtl="1" fontAlgn="auto">
              <a:spcAft>
                <a:spcPts val="0"/>
              </a:spcAft>
              <a:buClr>
                <a:schemeClr val="tx1">
                  <a:shade val="95000"/>
                </a:schemeClr>
              </a:buClr>
              <a:buFont typeface="Wingdings 2"/>
              <a:buChar char=""/>
              <a:defRPr/>
            </a:pPr>
            <a:r>
              <a:rPr lang="ar-SA" dirty="0" smtClean="0"/>
              <a:t>ولقد أكد على أهمية السنوات الأولى الكثير من العلماء والمربين مثل بياجيه, فروبل, وبستالوتزي, وفرو يد. </a:t>
            </a:r>
          </a:p>
          <a:p>
            <a:pPr marL="548640" indent="-411480" algn="r" rtl="1" fontAlgn="auto">
              <a:spcAft>
                <a:spcPts val="0"/>
              </a:spcAft>
              <a:buClr>
                <a:schemeClr val="tx1">
                  <a:shade val="95000"/>
                </a:schemeClr>
              </a:buClr>
              <a:buFont typeface="Wingdings 2"/>
              <a:buChar char=""/>
              <a:defRPr/>
            </a:pPr>
            <a:r>
              <a:rPr lang="ar-SA" dirty="0" smtClean="0"/>
              <a:t> كل ذلك يؤكد أهمية التعليم في مرحلة ما قبل المدرسة, ويعكس الحاجة إلى تخطيط مناهج لهذه المرحلة.</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fontAlgn="auto">
              <a:spcAft>
                <a:spcPts val="0"/>
              </a:spcAft>
              <a:defRPr/>
            </a:pPr>
            <a:r>
              <a:rPr lang="ar-SA" dirty="0" smtClean="0"/>
              <a:t>تعريف منهج رياض الأطفال:</a:t>
            </a:r>
            <a:endParaRPr lang="en-US" dirty="0"/>
          </a:p>
        </p:txBody>
      </p:sp>
      <p:sp>
        <p:nvSpPr>
          <p:cNvPr id="26626" name="Content Placeholder 2"/>
          <p:cNvSpPr>
            <a:spLocks noGrp="1"/>
          </p:cNvSpPr>
          <p:nvPr>
            <p:ph idx="1"/>
          </p:nvPr>
        </p:nvSpPr>
        <p:spPr/>
        <p:txBody>
          <a:bodyPr/>
          <a:lstStyle/>
          <a:p>
            <a:pPr algn="r" rtl="1"/>
            <a:r>
              <a:rPr lang="ar-SA" smtClean="0"/>
              <a:t> يعرف منهج رياض الأطفال بأنه: مجموعة الخبرات التعليمية المتكاملة بما فيها النشاطات والألعاب والممارسات والزيارات والرحلات والمواقف التعليمية وغيرها التي تقدم للطفل في فترة زمنية محدودة.</a:t>
            </a:r>
          </a:p>
          <a:p>
            <a:pPr algn="r" rtl="1"/>
            <a:r>
              <a:rPr lang="ar-SA" smtClean="0"/>
              <a:t> كما يعرف منهج رياض الأطفال أيضا بأنه: كل ما تحتوي عليه الروضة من مواقف وخبرات وأنشطة وأساليب ووسائل تتجه في مجموعها نحو تحقيق التكامل في مظاهر نمو الطفل المختلفة.</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fontAlgn="auto">
              <a:spcAft>
                <a:spcPts val="0"/>
              </a:spcAft>
              <a:defRPr/>
            </a:pPr>
            <a:r>
              <a:rPr lang="ar-SA" dirty="0" smtClean="0"/>
              <a:t>خصائص منهج رياض الأطفال:</a:t>
            </a:r>
            <a:endParaRPr lang="en-US" dirty="0"/>
          </a:p>
        </p:txBody>
      </p:sp>
      <p:sp>
        <p:nvSpPr>
          <p:cNvPr id="3" name="Content Placeholder 2"/>
          <p:cNvSpPr>
            <a:spLocks noGrp="1"/>
          </p:cNvSpPr>
          <p:nvPr>
            <p:ph idx="1"/>
          </p:nvPr>
        </p:nvSpPr>
        <p:spPr/>
        <p:txBody>
          <a:bodyPr>
            <a:normAutofit fontScale="70000" lnSpcReduction="20000"/>
          </a:bodyPr>
          <a:lstStyle/>
          <a:p>
            <a:pPr marL="548640" indent="-411480" algn="r" rtl="1" fontAlgn="auto">
              <a:spcAft>
                <a:spcPts val="0"/>
              </a:spcAft>
              <a:buClr>
                <a:schemeClr val="tx1">
                  <a:shade val="95000"/>
                </a:schemeClr>
              </a:buClr>
              <a:buFont typeface="Wingdings 2"/>
              <a:buChar char=""/>
              <a:defRPr/>
            </a:pPr>
            <a:r>
              <a:rPr lang="ar-SA" dirty="0" smtClean="0"/>
              <a:t> التكامل: يعتمد المنهج في رياض الأطفال على إلغاء الفواصل بين المواد المختلفة, وعدم تفتيت المعرفة, فالفلسفة التي تقوم عليها هذه المناهج ترى أن الإنسان يمارس حياته ويتعامل مع الموضوعات والقضايا ومشكلات الحياة بشكل متكامل حيث يعمل جسمه وعقله بشكل متكامل وفي وقت واحد دون الفصل بين العقل والجسم والمشاعر. (</a:t>
            </a:r>
            <a:r>
              <a:rPr lang="ar-SA" dirty="0" err="1" smtClean="0"/>
              <a:t>هربرت</a:t>
            </a:r>
            <a:r>
              <a:rPr lang="ar-SA" dirty="0" smtClean="0"/>
              <a:t>)</a:t>
            </a:r>
          </a:p>
          <a:p>
            <a:pPr marL="548640" indent="-411480" algn="r" rtl="1" fontAlgn="auto">
              <a:spcAft>
                <a:spcPts val="0"/>
              </a:spcAft>
              <a:buClr>
                <a:schemeClr val="tx1">
                  <a:shade val="95000"/>
                </a:schemeClr>
              </a:buClr>
              <a:buFont typeface="Wingdings 2"/>
              <a:buChar char=""/>
              <a:defRPr/>
            </a:pPr>
            <a:r>
              <a:rPr lang="ar-SA" dirty="0" smtClean="0"/>
              <a:t> الشمولية:  المنهج بمفهومه الحديث هو مجموعة من الخبرات التربوية المتنوعة التي تخططها المدرسة وتهيئها لتلاميذها لممارستها داخل المدرسة وخارجها, لذلك يجب أن تراعي الشمولية في تقديمها بحيث تعمل هذه الخبرات والأنشطة على تنمية معارف الطفل ومهاراته واتجاهاته العلمية والخلقية والثقافية والاجتماعية.(بلوم)</a:t>
            </a:r>
          </a:p>
          <a:p>
            <a:pPr marL="548640" indent="-411480" algn="r" rtl="1" fontAlgn="auto">
              <a:spcAft>
                <a:spcPts val="0"/>
              </a:spcAft>
              <a:buClr>
                <a:schemeClr val="tx1">
                  <a:shade val="95000"/>
                </a:schemeClr>
              </a:buClr>
              <a:buFont typeface="Wingdings 2"/>
              <a:buChar char=""/>
              <a:defRPr/>
            </a:pPr>
            <a:r>
              <a:rPr lang="ar-SA" dirty="0" smtClean="0"/>
              <a:t> المرونة: في جميع المراحل هناك مناهج محددة لكل سنة من سنوات الدراسة, ماعدا مناهج رياض الأطفال, إذ تعطي الحرية لمعلمة الرياض لاختيار محتوى المناهج التي تراها مناسبة للمرحلة, وهذه المرونة التي تتسم بها مناهج رياض الأطفال تتيح الفرصة للمعلمة لمراعاة الفروق الفردية بين الأطفال.</a:t>
            </a:r>
          </a:p>
          <a:p>
            <a:pPr marL="548640" indent="-411480" algn="r" rtl="1" fontAlgn="auto">
              <a:spcAft>
                <a:spcPts val="0"/>
              </a:spcAft>
              <a:buClr>
                <a:schemeClr val="tx1">
                  <a:shade val="95000"/>
                </a:schemeClr>
              </a:buClr>
              <a:buFont typeface="Wingdings 2"/>
              <a:buChar char=""/>
              <a:defRPr/>
            </a:pPr>
            <a:r>
              <a:rPr lang="ar-SA" dirty="0" smtClean="0"/>
              <a:t> الاستمرارية: التعلم عملية نمو </a:t>
            </a:r>
            <a:r>
              <a:rPr lang="ar-SA" dirty="0" err="1" smtClean="0"/>
              <a:t>يتعدل</a:t>
            </a:r>
            <a:r>
              <a:rPr lang="ar-SA" dirty="0" smtClean="0"/>
              <a:t> بناء عليها سلوك المتعلم, والنمو يحدث عندما تزداد مهارات المتعلم وترقى, وتتسع دائرة معلوماته كلما ارتقينا من مرحلة تعليمية إلى أخرى, وعملية الارتقاء بمعلومات المتعلم من مرحلة إلى أخرى هي ما تسمى بالاستمرارية , وفي حالة مناهج رياض الأطفال فإن الاستمرارية تعني التواصل بين خبرات الطفل بالمنزل وخبراته الجديدة في رياض الأطفال, كما يجب أن تكون الخبرات التي اكتسبها الطفل في مرحلة رياض الأطفال هي الخبرة السابقة التي ستبنى عليها الخبرة التالية في المرحلة الابتدائية.</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fontAlgn="auto">
              <a:spcAft>
                <a:spcPts val="0"/>
              </a:spcAft>
              <a:defRPr/>
            </a:pPr>
            <a:r>
              <a:rPr lang="ar-SA" sz="2800" dirty="0" smtClean="0"/>
              <a:t>هذه المرونة والاستمرارية التي تتميز بها مناهج رياض الأطفال يجب استغلالها </a:t>
            </a:r>
            <a:r>
              <a:rPr lang="ar-SA" sz="2800" smtClean="0"/>
              <a:t>لصالح الطفل</a:t>
            </a:r>
            <a:endParaRPr lang="en-US" sz="2800" dirty="0"/>
          </a:p>
        </p:txBody>
      </p:sp>
      <p:sp>
        <p:nvSpPr>
          <p:cNvPr id="28674" name="Subtitle 2"/>
          <p:cNvSpPr>
            <a:spLocks noGrp="1"/>
          </p:cNvSpPr>
          <p:nvPr>
            <p:ph type="subTitle" idx="1"/>
          </p:nvPr>
        </p:nvSpPr>
        <p:spPr>
          <a:xfrm>
            <a:off x="1371600" y="3332163"/>
            <a:ext cx="6400800" cy="1752600"/>
          </a:xfrm>
        </p:spPr>
        <p:txBody>
          <a:bodyPr/>
          <a:lstStyle/>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fontAlgn="auto">
              <a:spcAft>
                <a:spcPts val="0"/>
              </a:spcAft>
              <a:defRPr/>
            </a:pPr>
            <a:r>
              <a:rPr lang="ar-SA" dirty="0" smtClean="0"/>
              <a:t>مقدمة:</a:t>
            </a:r>
            <a:endParaRPr lang="en-US" dirty="0"/>
          </a:p>
        </p:txBody>
      </p:sp>
      <p:sp>
        <p:nvSpPr>
          <p:cNvPr id="3" name="Content Placeholder 2"/>
          <p:cNvSpPr>
            <a:spLocks noGrp="1"/>
          </p:cNvSpPr>
          <p:nvPr>
            <p:ph idx="1"/>
          </p:nvPr>
        </p:nvSpPr>
        <p:spPr/>
        <p:txBody>
          <a:bodyPr>
            <a:normAutofit lnSpcReduction="10000"/>
          </a:bodyPr>
          <a:lstStyle/>
          <a:p>
            <a:pPr marL="548640" indent="-411480" algn="r" rtl="1" fontAlgn="auto">
              <a:spcAft>
                <a:spcPts val="0"/>
              </a:spcAft>
              <a:buClr>
                <a:schemeClr val="tx1">
                  <a:shade val="95000"/>
                </a:schemeClr>
              </a:buClr>
              <a:buFont typeface="Wingdings 2"/>
              <a:buChar char=""/>
              <a:defRPr/>
            </a:pPr>
            <a:r>
              <a:rPr lang="ar-SA" dirty="0" smtClean="0"/>
              <a:t> تمثل التربية أحد الأهداف الأساسية لأي مجتمع, فقوة المجتمع, واستمراره تتوقف على ما يبذله المجتمع لإعداد أفراده.</a:t>
            </a:r>
          </a:p>
          <a:p>
            <a:pPr marL="548640" indent="-411480" algn="r" rtl="1" fontAlgn="auto">
              <a:spcAft>
                <a:spcPts val="0"/>
              </a:spcAft>
              <a:buClr>
                <a:schemeClr val="tx1">
                  <a:shade val="95000"/>
                </a:schemeClr>
              </a:buClr>
              <a:buFont typeface="Wingdings 2"/>
              <a:buChar char=""/>
              <a:defRPr/>
            </a:pPr>
            <a:r>
              <a:rPr lang="ar-SA" dirty="0" smtClean="0"/>
              <a:t> والمجتمع يسعى إلى غرس أنماط من السلوك في أفراده لتكوين شخصياتهم, وفي المقابل توجد أنماط من السلوك لا يقرها المجتمع ويبذل الجهد ليجنب أفراده القيام بها.</a:t>
            </a:r>
          </a:p>
          <a:p>
            <a:pPr marL="548640" indent="-411480" algn="r" rtl="1" fontAlgn="auto">
              <a:spcAft>
                <a:spcPts val="0"/>
              </a:spcAft>
              <a:buClr>
                <a:schemeClr val="tx1">
                  <a:shade val="95000"/>
                </a:schemeClr>
              </a:buClr>
              <a:buFont typeface="Wingdings 2"/>
              <a:buChar char=""/>
              <a:defRPr/>
            </a:pPr>
            <a:r>
              <a:rPr lang="ar-SA" dirty="0" smtClean="0"/>
              <a:t> ويحدث التغيير المطلوب في سلوك الأفراد (الناشئة) عن طريقين:</a:t>
            </a:r>
          </a:p>
          <a:p>
            <a:pPr marL="651510" indent="-514350" algn="r" rtl="1" fontAlgn="auto">
              <a:spcAft>
                <a:spcPts val="0"/>
              </a:spcAft>
              <a:buClr>
                <a:schemeClr val="tx1">
                  <a:shade val="95000"/>
                </a:schemeClr>
              </a:buClr>
              <a:buFont typeface="+mj-lt"/>
              <a:buAutoNum type="arabicPeriod"/>
              <a:defRPr/>
            </a:pPr>
            <a:r>
              <a:rPr lang="ar-SA" dirty="0" smtClean="0"/>
              <a:t> الطرق الغير مقصودة.</a:t>
            </a:r>
          </a:p>
          <a:p>
            <a:pPr marL="651510" indent="-514350" algn="r" rtl="1" fontAlgn="auto">
              <a:spcAft>
                <a:spcPts val="0"/>
              </a:spcAft>
              <a:buClr>
                <a:schemeClr val="tx1">
                  <a:shade val="95000"/>
                </a:schemeClr>
              </a:buClr>
              <a:buFont typeface="+mj-lt"/>
              <a:buAutoNum type="arabicPeriod"/>
              <a:defRPr/>
            </a:pPr>
            <a:r>
              <a:rPr lang="ar-SA" dirty="0" smtClean="0"/>
              <a:t> الطرق المقصودة.</a:t>
            </a:r>
          </a:p>
          <a:p>
            <a:pPr marL="548640" indent="-411480" algn="r" rtl="1" fontAlgn="auto">
              <a:spcAft>
                <a:spcPts val="0"/>
              </a:spcAft>
              <a:buClr>
                <a:schemeClr val="tx1">
                  <a:shade val="95000"/>
                </a:schemeClr>
              </a:buClr>
              <a:buFont typeface="Wingdings 2"/>
              <a:buChar char=""/>
              <a:defRPr/>
            </a:pPr>
            <a:r>
              <a:rPr lang="ar-SA" dirty="0" smtClean="0"/>
              <a:t> ووسيلة المدرسة لتربية هؤلاء الناشئة هي المنهج, لذلك يعتبر المنهج من الأسس التي تقوم عليها عمل المدرسة.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fontAlgn="auto">
              <a:spcAft>
                <a:spcPts val="0"/>
              </a:spcAft>
              <a:defRPr/>
            </a:pPr>
            <a:r>
              <a:rPr lang="ar-SA" dirty="0" smtClean="0"/>
              <a:t>المفهوم التقليدي للمنهج:</a:t>
            </a:r>
            <a:endParaRPr lang="en-US" dirty="0"/>
          </a:p>
        </p:txBody>
      </p:sp>
      <p:sp>
        <p:nvSpPr>
          <p:cNvPr id="15362" name="Content Placeholder 2"/>
          <p:cNvSpPr>
            <a:spLocks noGrp="1"/>
          </p:cNvSpPr>
          <p:nvPr>
            <p:ph idx="1"/>
          </p:nvPr>
        </p:nvSpPr>
        <p:spPr/>
        <p:txBody>
          <a:bodyPr/>
          <a:lstStyle/>
          <a:p>
            <a:pPr algn="r" rtl="1"/>
            <a:r>
              <a:rPr lang="ar-SA" smtClean="0"/>
              <a:t> كان معظم المربين حتى السنوات الأولى من القرن العشرين ينظرون إلى المنهج كمجموعة من المواد الدراسية, وهذه النظرة للمنهج تضع المعرفة في بؤرة الاهتمام, فهي ترى أن المعرفة تمثل حصيلة التراث الثقافي والاجتماعي للإنسان, وأن هذه الخبرة يجب الحفاظ عليها ونقلها من جيل إلى جيل.</a:t>
            </a:r>
          </a:p>
          <a:p>
            <a:pPr algn="r" rtl="1"/>
            <a:r>
              <a:rPr lang="ar-SA" smtClean="0"/>
              <a:t> لذلك يعرف المنهج المدرسي بأنه مجموعة من المواد الدراسية المقررة على صف من صفوف المدرسة أو مرحلة من مراحل الدراسة.</a:t>
            </a:r>
          </a:p>
          <a:p>
            <a:pPr algn="r" rtl="1"/>
            <a:r>
              <a:rPr lang="ar-SA" smtClean="0"/>
              <a:t> وبشكل آخر يعرف كذلك بأنه: مجموعة من المعلومات والحقائق والمفاهيم والأفكار التي يدرسها التلاميذ في صورة مواد دراسية.</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fontAlgn="auto">
              <a:spcAft>
                <a:spcPts val="0"/>
              </a:spcAft>
              <a:defRPr/>
            </a:pPr>
            <a:r>
              <a:rPr lang="ar-SA" dirty="0" smtClean="0"/>
              <a:t>النقد الموجه للمنهج التقليدي:</a:t>
            </a:r>
            <a:endParaRPr lang="en-US" dirty="0"/>
          </a:p>
        </p:txBody>
      </p:sp>
      <p:sp>
        <p:nvSpPr>
          <p:cNvPr id="3" name="Content Placeholder 2"/>
          <p:cNvSpPr>
            <a:spLocks noGrp="1"/>
          </p:cNvSpPr>
          <p:nvPr>
            <p:ph idx="1"/>
          </p:nvPr>
        </p:nvSpPr>
        <p:spPr/>
        <p:txBody>
          <a:bodyPr>
            <a:normAutofit fontScale="92500" lnSpcReduction="10000"/>
          </a:bodyPr>
          <a:lstStyle/>
          <a:p>
            <a:pPr marL="548640" indent="-411480" algn="r" rtl="1" fontAlgn="auto">
              <a:spcAft>
                <a:spcPts val="0"/>
              </a:spcAft>
              <a:buClr>
                <a:schemeClr val="tx1">
                  <a:shade val="95000"/>
                </a:schemeClr>
              </a:buClr>
              <a:buFont typeface="Wingdings 2"/>
              <a:buChar char=""/>
              <a:defRPr/>
            </a:pPr>
            <a:r>
              <a:rPr lang="ar-SA" dirty="0" smtClean="0"/>
              <a:t>وجه المربون العديد من الانتقادات للمنهج التقليدي لما له من آثار سلبية على المعلم الطالب والمدرسة والمادة الدراسية, وتتمثل هذه الانتقادات فيما يلي:</a:t>
            </a:r>
          </a:p>
          <a:p>
            <a:pPr marL="651510" indent="-514350" algn="r" rtl="1" fontAlgn="auto">
              <a:spcAft>
                <a:spcPts val="0"/>
              </a:spcAft>
              <a:buClr>
                <a:schemeClr val="tx1">
                  <a:shade val="95000"/>
                </a:schemeClr>
              </a:buClr>
              <a:buFont typeface="+mj-lt"/>
              <a:buAutoNum type="arabicPeriod"/>
              <a:defRPr/>
            </a:pPr>
            <a:r>
              <a:rPr lang="ar-SA" dirty="0" smtClean="0"/>
              <a:t> الاقتصار على الناحية العقلية من نمو التلاميذ وإهمال نواحي النمو الأخرى من انفعالية, وجسمية, واجتماعية, كما أن الناحية العقلية اقتصرت على الاستظهار وأغفلت جوانب التفكير الأخرى.</a:t>
            </a:r>
          </a:p>
          <a:p>
            <a:pPr marL="651510" indent="-514350" algn="r" rtl="1" fontAlgn="auto">
              <a:spcAft>
                <a:spcPts val="0"/>
              </a:spcAft>
              <a:buClr>
                <a:schemeClr val="tx1">
                  <a:shade val="95000"/>
                </a:schemeClr>
              </a:buClr>
              <a:buFont typeface="+mj-lt"/>
              <a:buAutoNum type="arabicPeriod"/>
              <a:defRPr/>
            </a:pPr>
            <a:r>
              <a:rPr lang="ar-SA" dirty="0" smtClean="0"/>
              <a:t> لم يراع المنهج التقليدي الفروق الفردية بين المتعلمين.</a:t>
            </a:r>
          </a:p>
          <a:p>
            <a:pPr marL="651510" indent="-514350" algn="r" rtl="1" fontAlgn="auto">
              <a:spcAft>
                <a:spcPts val="0"/>
              </a:spcAft>
              <a:buClr>
                <a:schemeClr val="tx1">
                  <a:shade val="95000"/>
                </a:schemeClr>
              </a:buClr>
              <a:buFont typeface="+mj-lt"/>
              <a:buAutoNum type="arabicPeriod"/>
              <a:defRPr/>
            </a:pPr>
            <a:r>
              <a:rPr lang="ar-SA" dirty="0" smtClean="0"/>
              <a:t> لقد افترض المنهج التقليدي أن تزويد المتعلم بالمعارف يكفي لتوجيه سلوكه بما يتفق مع هذه المعارف, وقد ثبت خطأ هذا الافتراض.</a:t>
            </a:r>
          </a:p>
          <a:p>
            <a:pPr marL="651510" indent="-514350" algn="r" rtl="1" fontAlgn="auto">
              <a:spcAft>
                <a:spcPts val="0"/>
              </a:spcAft>
              <a:buClr>
                <a:schemeClr val="tx1">
                  <a:shade val="95000"/>
                </a:schemeClr>
              </a:buClr>
              <a:buFont typeface="+mj-lt"/>
              <a:buAutoNum type="arabicPeriod"/>
              <a:defRPr/>
            </a:pPr>
            <a:r>
              <a:rPr lang="ar-SA" dirty="0" smtClean="0"/>
              <a:t> اقتصر دور المعلم في هذا المنهج التقليدي على شرح الدروس وتلقينها بينما يظل المتعلمين سلبيين في أماكنهم, مما جعل العلاقة بينهم تسلطيه.</a:t>
            </a:r>
          </a:p>
          <a:p>
            <a:pPr marL="548640" indent="-411480" algn="r" rtl="1" fontAlgn="auto">
              <a:spcAft>
                <a:spcPts val="0"/>
              </a:spcAft>
              <a:buClr>
                <a:schemeClr val="tx1">
                  <a:shade val="95000"/>
                </a:schemeClr>
              </a:buClr>
              <a:buFont typeface="Wingdings 2"/>
              <a:buNone/>
              <a:defRPr/>
            </a:pPr>
            <a:endParaRPr lang="ar-SA"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17410" name="Content Placeholder 2"/>
          <p:cNvSpPr>
            <a:spLocks noGrp="1"/>
          </p:cNvSpPr>
          <p:nvPr>
            <p:ph idx="1"/>
          </p:nvPr>
        </p:nvSpPr>
        <p:spPr/>
        <p:txBody>
          <a:bodyPr/>
          <a:lstStyle/>
          <a:p>
            <a:pPr algn="r" rtl="1">
              <a:buFont typeface="Wingdings 2" pitchFamily="18" charset="2"/>
              <a:buNone/>
            </a:pPr>
            <a:r>
              <a:rPr lang="ar-SA" smtClean="0"/>
              <a:t>5. أهمل المنهج التقليدي استخدام الوسائل التعليمية والأنشطة المناسبة للموقف التعليمي, حيث تعتمد طريقة التدريس على أسلوب المحاضرة الذي يركز على الجانب النظري ويهمل الجانب العملي.</a:t>
            </a:r>
          </a:p>
          <a:p>
            <a:pPr algn="r" rtl="1">
              <a:buFont typeface="Wingdings 2" pitchFamily="18" charset="2"/>
              <a:buNone/>
            </a:pPr>
            <a:r>
              <a:rPr lang="ar-SA" smtClean="0"/>
              <a:t>6. اقتصر عملية اختيار محتوى المواد الدراسية وتنظيمها على الكتاب المدرسي الذي يعده مجموعة من الاختصاصيين والخبراء دون أخذ وجهة نظر المعلمين والتلاميذ.</a:t>
            </a:r>
          </a:p>
          <a:p>
            <a:pPr algn="r" rtl="1">
              <a:buFont typeface="Wingdings 2" pitchFamily="18" charset="2"/>
              <a:buNone/>
            </a:pPr>
            <a:r>
              <a:rPr lang="ar-SA" smtClean="0"/>
              <a:t>7. أدى توحيد المقررات الدراسية لجميع التلاميذ في جميع البيئات إلى ضعف ارتباط الدراسة بمشكلات المجتمع والبيئة المحلية التي يعيش فيها التلاميذ.</a:t>
            </a: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fontAlgn="auto">
              <a:spcAft>
                <a:spcPts val="0"/>
              </a:spcAft>
              <a:defRPr/>
            </a:pPr>
            <a:r>
              <a:rPr lang="ar-SA" dirty="0" smtClean="0"/>
              <a:t>العوامل التي أدت إلى تطور مفهوم المنهج:</a:t>
            </a:r>
            <a:endParaRPr lang="en-US" dirty="0"/>
          </a:p>
        </p:txBody>
      </p:sp>
      <p:sp>
        <p:nvSpPr>
          <p:cNvPr id="3" name="Content Placeholder 2"/>
          <p:cNvSpPr>
            <a:spLocks noGrp="1"/>
          </p:cNvSpPr>
          <p:nvPr>
            <p:ph idx="1"/>
          </p:nvPr>
        </p:nvSpPr>
        <p:spPr/>
        <p:txBody>
          <a:bodyPr>
            <a:normAutofit fontScale="92500" lnSpcReduction="20000"/>
          </a:bodyPr>
          <a:lstStyle/>
          <a:p>
            <a:pPr marL="548640" indent="-411480" algn="r" rtl="1" fontAlgn="auto">
              <a:spcAft>
                <a:spcPts val="0"/>
              </a:spcAft>
              <a:buClr>
                <a:schemeClr val="tx1">
                  <a:shade val="95000"/>
                </a:schemeClr>
              </a:buClr>
              <a:buFont typeface="Wingdings 2"/>
              <a:buChar char=""/>
              <a:defRPr/>
            </a:pPr>
            <a:r>
              <a:rPr lang="ar-SA" dirty="0" smtClean="0"/>
              <a:t> نتيجة للانتقادات التي وجهت إلى المنهج التقليدي ظهرت آراء تربوية جديدة للعديد من كبار التربويين أمثال: بستالوزي, فروبل, روسو وغيرهم, ووجهت النظر نحو الاهتمام بالمتعلم نفسه.</a:t>
            </a:r>
          </a:p>
          <a:p>
            <a:pPr marL="548640" indent="-411480" algn="r" rtl="1" fontAlgn="auto">
              <a:spcAft>
                <a:spcPts val="0"/>
              </a:spcAft>
              <a:buClr>
                <a:schemeClr val="tx1">
                  <a:shade val="95000"/>
                </a:schemeClr>
              </a:buClr>
              <a:buFont typeface="Wingdings 2"/>
              <a:buChar char=""/>
              <a:defRPr/>
            </a:pPr>
            <a:r>
              <a:rPr lang="ar-SA" dirty="0" smtClean="0"/>
              <a:t> وظهرت النظريات والأفكار التي جعلت المنهج أكثر اتساعا وشمولا ومن هذه العوامل:</a:t>
            </a:r>
          </a:p>
          <a:p>
            <a:pPr marL="651510" indent="-514350" algn="r" rtl="1" fontAlgn="auto">
              <a:spcAft>
                <a:spcPts val="0"/>
              </a:spcAft>
              <a:buClr>
                <a:schemeClr val="tx1">
                  <a:shade val="95000"/>
                </a:schemeClr>
              </a:buClr>
              <a:buFont typeface="+mj-lt"/>
              <a:buAutoNum type="arabicPeriod"/>
              <a:defRPr/>
            </a:pPr>
            <a:r>
              <a:rPr lang="ar-SA" dirty="0" smtClean="0"/>
              <a:t> التغير الثقافي الناشئ عن التطور العلمي والتكنولوجي.</a:t>
            </a:r>
          </a:p>
          <a:p>
            <a:pPr marL="651510" indent="-514350" algn="r" rtl="1" fontAlgn="auto">
              <a:spcAft>
                <a:spcPts val="0"/>
              </a:spcAft>
              <a:buClr>
                <a:schemeClr val="tx1">
                  <a:shade val="95000"/>
                </a:schemeClr>
              </a:buClr>
              <a:buFont typeface="+mj-lt"/>
              <a:buAutoNum type="arabicPeriod"/>
              <a:defRPr/>
            </a:pPr>
            <a:r>
              <a:rPr lang="ar-SA" dirty="0" smtClean="0"/>
              <a:t> التغير الذي طرأ على أهداف التربية وعلى النظرة إلى وظيفة المدرسة, بسبب التغيرات التي طرأت على احتياجات المجتمع في العصر الحديث.</a:t>
            </a:r>
          </a:p>
          <a:p>
            <a:pPr marL="651510" indent="-514350" algn="r" rtl="1" fontAlgn="auto">
              <a:spcAft>
                <a:spcPts val="0"/>
              </a:spcAft>
              <a:buClr>
                <a:schemeClr val="tx1">
                  <a:shade val="95000"/>
                </a:schemeClr>
              </a:buClr>
              <a:buFont typeface="+mj-lt"/>
              <a:buAutoNum type="arabicPeriod"/>
              <a:defRPr/>
            </a:pPr>
            <a:r>
              <a:rPr lang="ar-SA" dirty="0" smtClean="0"/>
              <a:t> نتائج البحوث التي تناولت الجوانب المتعددة للمنهج القديم والتي أظهرت قصورا جوهريا فيه.</a:t>
            </a:r>
          </a:p>
          <a:p>
            <a:pPr marL="651510" indent="-514350" algn="r" rtl="1" fontAlgn="auto">
              <a:spcAft>
                <a:spcPts val="0"/>
              </a:spcAft>
              <a:buClr>
                <a:schemeClr val="tx1">
                  <a:shade val="95000"/>
                </a:schemeClr>
              </a:buClr>
              <a:buFont typeface="+mj-lt"/>
              <a:buAutoNum type="arabicPeriod"/>
              <a:defRPr/>
            </a:pPr>
            <a:r>
              <a:rPr lang="ar-SA" dirty="0" smtClean="0"/>
              <a:t> الدراسات الشاملة التي جرت في ميدان التربية وعلم النفس والتي غيرت الكثير مما كان سائدا عن طبيعة المتعلم وسيكولوجيته وكشفت الكثير مما يتعلق بخصائص نموه وحاجاته. </a:t>
            </a:r>
          </a:p>
          <a:p>
            <a:pPr marL="548640" indent="-411480" algn="r" rtl="1" fontAlgn="auto">
              <a:spcAft>
                <a:spcPts val="0"/>
              </a:spcAft>
              <a:buClr>
                <a:schemeClr val="tx1">
                  <a:shade val="95000"/>
                </a:schemeClr>
              </a:buClr>
              <a:buFont typeface="Wingdings 2"/>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04800"/>
            <a:ext cx="8229600" cy="4267200"/>
          </a:xfrm>
        </p:spPr>
        <p:txBody>
          <a:bodyPr>
            <a:noAutofit/>
          </a:bodyPr>
          <a:lstStyle/>
          <a:p>
            <a:pPr rtl="1" fontAlgn="auto">
              <a:spcAft>
                <a:spcPts val="0"/>
              </a:spcAft>
              <a:defRPr/>
            </a:pPr>
            <a:r>
              <a:rPr lang="ar-SA" sz="2800" dirty="0" smtClean="0"/>
              <a:t>وأثبتت الدراسات التي أجريت في مجال علم النفس أن الشخصية هي وحدة متكاملة ذات جوانب متعددة, وتنمية الشخصية يتطلب بدوره تنمية هذه الجوانب, وبالتالي فإن التركيز على جانب واحد وإهمال باقي الجوانب لا يؤدي إلى تحقيق الهدف المنشود</a:t>
            </a:r>
            <a:endParaRPr lang="en-US" sz="2800" dirty="0"/>
          </a:p>
        </p:txBody>
      </p:sp>
      <p:sp>
        <p:nvSpPr>
          <p:cNvPr id="19458" name="Subtitle 2"/>
          <p:cNvSpPr>
            <a:spLocks noGrp="1"/>
          </p:cNvSpPr>
          <p:nvPr>
            <p:ph type="subTitle" idx="1"/>
          </p:nvPr>
        </p:nvSpPr>
        <p:spPr>
          <a:xfrm>
            <a:off x="1371600" y="3332163"/>
            <a:ext cx="6400800" cy="1752600"/>
          </a:xfrm>
        </p:spPr>
        <p:txBody>
          <a:bodyPr/>
          <a:lstStyle/>
          <a:p>
            <a:r>
              <a:rPr lang="ar-SA" smtClean="0"/>
              <a:t> </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fontAlgn="auto">
              <a:spcAft>
                <a:spcPts val="0"/>
              </a:spcAft>
              <a:defRPr/>
            </a:pPr>
            <a:r>
              <a:rPr lang="ar-SA" dirty="0" smtClean="0"/>
              <a:t>ولقد أدت العوامل السابقة إلى ظهور أفكار جديدة تتلخص فيما يلي:</a:t>
            </a:r>
            <a:endParaRPr lang="en-US" dirty="0"/>
          </a:p>
        </p:txBody>
      </p:sp>
      <p:graphicFrame>
        <p:nvGraphicFramePr>
          <p:cNvPr id="4" name="Content Placeholder 3"/>
          <p:cNvGraphicFramePr>
            <a:graphicFrameLocks noGrp="1"/>
          </p:cNvGraphicFramePr>
          <p:nvPr>
            <p:ph idx="1"/>
          </p:nvPr>
        </p:nvGraphicFramePr>
        <p:xfrm>
          <a:off x="1600200" y="1676399"/>
          <a:ext cx="6248400" cy="3505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fontAlgn="auto">
              <a:spcAft>
                <a:spcPts val="0"/>
              </a:spcAft>
              <a:defRPr/>
            </a:pPr>
            <a:r>
              <a:rPr lang="ar-SA" dirty="0" smtClean="0"/>
              <a:t>المفهوم الحديث للمنهج:</a:t>
            </a:r>
            <a:endParaRPr lang="en-US" dirty="0"/>
          </a:p>
        </p:txBody>
      </p:sp>
      <p:sp>
        <p:nvSpPr>
          <p:cNvPr id="21506" name="Content Placeholder 2"/>
          <p:cNvSpPr>
            <a:spLocks noGrp="1"/>
          </p:cNvSpPr>
          <p:nvPr>
            <p:ph idx="1"/>
          </p:nvPr>
        </p:nvSpPr>
        <p:spPr/>
        <p:txBody>
          <a:bodyPr/>
          <a:lstStyle/>
          <a:p>
            <a:pPr algn="r" rtl="1"/>
            <a:r>
              <a:rPr lang="ar-SA" smtClean="0"/>
              <a:t> التعريف الحديث للمنهج هو:</a:t>
            </a:r>
          </a:p>
          <a:p>
            <a:pPr algn="r" rtl="1"/>
            <a:r>
              <a:rPr lang="ar-SA" smtClean="0"/>
              <a:t>مجموعة الخبرات التربوية المتنوعة(اجتماعية, ثقافية, فكرية, رياضية, فنية,......) التي تخططها المدرسة وتهيئها لتلاميذها لممارستها داخل المدرسة أو خارجها أو بالتعاون مع مؤسسات اجتماعية أخرى بهدف إكسابهم أنماط متعددة من أساليب التعلم الذاتي وذلك من خلال ممارستهم لجميع الأنشطة اللازمة والمصاحبة لتعلم تلك الخبرات التي تساعدهم في إتمام نموهم.</a:t>
            </a:r>
          </a:p>
          <a:p>
            <a:pPr algn="r" rtl="1"/>
            <a:r>
              <a:rPr lang="ar-SA" smtClean="0"/>
              <a:t>ومن التعريف السابق يمكن استخلاص مجموعة من المبادئ المتضمنة في المفهوم الحديث للمنهج.</a:t>
            </a:r>
          </a:p>
          <a:p>
            <a:pPr algn="r" rtl="1"/>
            <a:endParaRPr lang="ar-SA" smtClean="0"/>
          </a:p>
          <a:p>
            <a:pPr algn="r" rtl="1"/>
            <a:endParaRPr lang="ar-SA" smtClean="0"/>
          </a:p>
          <a:p>
            <a:pPr algn="r" rtl="1"/>
            <a:endParaRPr lang="ar-SA" smtClean="0"/>
          </a:p>
          <a:p>
            <a:pPr algn="r" rtl="1"/>
            <a:endParaRPr lang="ar-SA" smtClean="0"/>
          </a:p>
          <a:p>
            <a:pPr algn="r" rtl="1">
              <a:buFont typeface="Wingdings 2" pitchFamily="18" charset="2"/>
              <a:buNone/>
            </a:pPr>
            <a:endParaRPr lang="ar-SA" smtClean="0"/>
          </a:p>
          <a:p>
            <a:pPr algn="r" rtl="1">
              <a:buFont typeface="Wingdings 2" pitchFamily="18" charset="2"/>
              <a:buNone/>
            </a:pPr>
            <a:endParaRPr lang="ar-SA" smtClean="0"/>
          </a:p>
          <a:p>
            <a:pPr algn="r" rtl="1"/>
            <a:endParaRPr lang="ar-SA" smtClean="0"/>
          </a:p>
          <a:p>
            <a:pPr algn="r" rtl="1"/>
            <a:endParaRPr lang="ar-SA" smtClean="0"/>
          </a:p>
          <a:p>
            <a:pPr algn="r" rtl="1"/>
            <a:endParaRPr lang="ar-SA" smtClean="0"/>
          </a:p>
          <a:p>
            <a:pPr algn="r" rtl="1">
              <a:buFont typeface="Wingdings 2" pitchFamily="18" charset="2"/>
              <a:buNone/>
            </a:pPr>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143</TotalTime>
  <Words>1059</Words>
  <Application>Microsoft Office PowerPoint</Application>
  <PresentationFormat>On-screen Show (4:3)</PresentationFormat>
  <Paragraphs>61</Paragraphs>
  <Slides>16</Slides>
  <Notes>0</Notes>
  <HiddenSlides>0</HiddenSlides>
  <MMClips>0</MMClips>
  <ScaleCrop>false</ScaleCrop>
  <HeadingPairs>
    <vt:vector size="6" baseType="variant">
      <vt:variant>
        <vt:lpstr>الخطوط المستخدمة</vt:lpstr>
      </vt:variant>
      <vt:variant>
        <vt:i4>8</vt:i4>
      </vt:variant>
      <vt:variant>
        <vt:lpstr>قالب التصميم</vt:lpstr>
      </vt:variant>
      <vt:variant>
        <vt:i4>2</vt:i4>
      </vt:variant>
      <vt:variant>
        <vt:lpstr>عناوين الشرائح</vt:lpstr>
      </vt:variant>
      <vt:variant>
        <vt:i4>16</vt:i4>
      </vt:variant>
    </vt:vector>
  </HeadingPairs>
  <TitlesOfParts>
    <vt:vector size="26" baseType="lpstr">
      <vt:lpstr>Book Antiqua</vt:lpstr>
      <vt:lpstr>Arial</vt:lpstr>
      <vt:lpstr>Lucida Sans</vt:lpstr>
      <vt:lpstr>Wingdings 2</vt:lpstr>
      <vt:lpstr>Wingdings</vt:lpstr>
      <vt:lpstr>Wingdings 3</vt:lpstr>
      <vt:lpstr>Calibri</vt:lpstr>
      <vt:lpstr>Times New Roman</vt:lpstr>
      <vt:lpstr>Apex</vt:lpstr>
      <vt:lpstr>Apex</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مناهج رياض الأطفال(250 روض)</dc:title>
  <dc:creator>Win7</dc:creator>
  <cp:lastModifiedBy>DELL</cp:lastModifiedBy>
  <cp:revision>19</cp:revision>
  <dcterms:created xsi:type="dcterms:W3CDTF">2011-02-25T22:31:33Z</dcterms:created>
  <dcterms:modified xsi:type="dcterms:W3CDTF">2011-12-11T16:28:41Z</dcterms:modified>
</cp:coreProperties>
</file>