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9" r:id="rId3"/>
    <p:sldId id="260" r:id="rId4"/>
    <p:sldId id="261" r:id="rId5"/>
    <p:sldId id="262" r:id="rId6"/>
    <p:sldId id="263" r:id="rId7"/>
    <p:sldId id="264" r:id="rId8"/>
    <p:sldId id="266" r:id="rId9"/>
    <p:sldId id="267" r:id="rId10"/>
    <p:sldId id="268" r:id="rId11"/>
    <p:sldId id="270" r:id="rId12"/>
    <p:sldId id="271" r:id="rId13"/>
    <p:sldId id="272" r:id="rId14"/>
    <p:sldId id="274" r:id="rId15"/>
    <p:sldId id="275" r:id="rId16"/>
    <p:sldId id="276"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2B3DDBA3-C9A7-4D7A-B267-5256DEF14F9B}"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B3DDBA3-C9A7-4D7A-B267-5256DEF14F9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B3DDBA3-C9A7-4D7A-B267-5256DEF14F9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B3DDBA3-C9A7-4D7A-B267-5256DEF14F9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B3DDBA3-C9A7-4D7A-B267-5256DEF14F9B}"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B3DDBA3-C9A7-4D7A-B267-5256DEF14F9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B3DDBA3-C9A7-4D7A-B267-5256DEF14F9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B3DDBA3-C9A7-4D7A-B267-5256DEF14F9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B3DDBA3-C9A7-4D7A-B267-5256DEF14F9B}"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B3DDBA3-C9A7-4D7A-B267-5256DEF14F9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7EDCE5A8-CFB0-4098-8BF8-9E15ABF03160}" type="datetimeFigureOut">
              <a:rPr lang="ar-SA" smtClean="0"/>
              <a:t>26/01/34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B3DDBA3-C9A7-4D7A-B267-5256DEF14F9B}"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EDCE5A8-CFB0-4098-8BF8-9E15ABF03160}" type="datetimeFigureOut">
              <a:rPr lang="ar-SA" smtClean="0"/>
              <a:t>26/01/34</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B3DDBA3-C9A7-4D7A-B267-5256DEF14F9B}"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latin typeface="Arial" pitchFamily="34" charset="0"/>
                <a:cs typeface="Arial" pitchFamily="34" charset="0"/>
              </a:rPr>
              <a:t>مشكلات الطفولة المبكرة</a:t>
            </a:r>
            <a:endParaRPr lang="ar-SA" sz="4400" b="1" dirty="0">
              <a:latin typeface="Arial" pitchFamily="34" charset="0"/>
              <a:cs typeface="Arial" pitchFamily="34" charset="0"/>
            </a:endParaRPr>
          </a:p>
        </p:txBody>
      </p:sp>
      <p:sp>
        <p:nvSpPr>
          <p:cNvPr id="3" name="عنصر نائب للمحتوى 2"/>
          <p:cNvSpPr>
            <a:spLocks noGrp="1"/>
          </p:cNvSpPr>
          <p:nvPr>
            <p:ph idx="1"/>
          </p:nvPr>
        </p:nvSpPr>
        <p:spPr/>
        <p:txBody>
          <a:bodyPr/>
          <a:lstStyle/>
          <a:p>
            <a:r>
              <a:rPr lang="ar-SA" b="1" dirty="0" smtClean="0">
                <a:latin typeface="Arial" pitchFamily="34" charset="0"/>
                <a:cs typeface="Arial" pitchFamily="34" charset="0"/>
              </a:rPr>
              <a:t>يتعرض الطفل أثناء نموه إلى مشكلات معينة قد تؤثر بصورة سلبية على نماءه وبناء شخصيته السوية.</a:t>
            </a:r>
          </a:p>
          <a:p>
            <a:r>
              <a:rPr lang="ar-SA" b="1" dirty="0" smtClean="0">
                <a:latin typeface="Arial" pitchFamily="34" charset="0"/>
                <a:cs typeface="Arial" pitchFamily="34" charset="0"/>
              </a:rPr>
              <a:t>إن مشكلات الطفولة لها دور كبير في نشأة الانحرافات السلوكية والاضطرابات النفسية والعقلية في مراحل النمو التالية.</a:t>
            </a:r>
          </a:p>
          <a:p>
            <a:r>
              <a:rPr lang="ar-SA" b="1" dirty="0" smtClean="0">
                <a:latin typeface="Arial" pitchFamily="34" charset="0"/>
                <a:cs typeface="Arial" pitchFamily="34" charset="0"/>
              </a:rPr>
              <a:t>توافق الفرد وصحته مرهون بتوافقه وصحته في الطفولة.</a:t>
            </a:r>
            <a:endParaRPr lang="ar-SA" b="1"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57290" y="500043"/>
            <a:ext cx="7143800" cy="6001643"/>
          </a:xfrm>
          <a:prstGeom prst="rect">
            <a:avLst/>
          </a:prstGeom>
        </p:spPr>
        <p:txBody>
          <a:bodyPr wrap="square">
            <a:spAutoFit/>
          </a:bodyPr>
          <a:lstStyle/>
          <a:p>
            <a:r>
              <a:rPr lang="ar-SA" sz="2400" b="1" dirty="0" smtClean="0">
                <a:solidFill>
                  <a:srgbClr val="C00000"/>
                </a:solidFill>
                <a:latin typeface="Arial" pitchFamily="34" charset="0"/>
                <a:cs typeface="Arial" pitchFamily="34" charset="0"/>
              </a:rPr>
              <a:t>لعلاج المشكلة : </a:t>
            </a:r>
            <a:r>
              <a:rPr lang="ar-SA" sz="2400" b="1" dirty="0" smtClean="0">
                <a:latin typeface="Arial" pitchFamily="34" charset="0"/>
                <a:cs typeface="Arial" pitchFamily="34" charset="0"/>
              </a:rPr>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1- يجب معرفة الأسباب الكامنة وراء هذا السلوك والعوامل التي أدت لظهوره وهل هي شعورية أو لاشعورية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2- توفير الألعاب البسيطة للطفل التي يمكن فكها وتركيبها دون أن تتلف.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3-الابتعاد عن كثرة تنبيه الصغير وتوجيهه لأن ذلك يفقد قوة تأثير التوجيه ، ويفقد الطفل الثقة في إمكاناته ويجب أن تقلل الأوامر والنواهي التي تجعل الأطفال يشعرون بالملل وليس معنى ذلك ترك الأمور بل خير الأمور الوسط الحزم بغير عنف ومرونة بدون ضعف مع بيان ما هو خير وما هو شر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4-عرض الطفل على الطبيب للتأكد من طبيعة الغدة الدرقية وقياس مستوى ذكاء الطفل عن طريق مقاييس الذكاء.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5-إشباع حاجة الطفل للاستطلاع ليس فقط بتوفير اللعب بل ومراعاة ما يناسب سنه وتنوعها بحيث تشمل الألعاب الرياضية تفرغ الطاقات الجسدية. </a:t>
            </a:r>
            <a:r>
              <a:rPr lang="ar-SA" sz="2400" dirty="0" smtClean="0"/>
              <a:t/>
            </a:r>
            <a:br>
              <a:rPr lang="ar-SA" sz="2400" dirty="0" smtClean="0"/>
            </a:br>
            <a:endParaRPr lang="ar-SA"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2152650" y="785794"/>
            <a:ext cx="6991350" cy="5294331"/>
          </a:xfrm>
        </p:spPr>
        <p:txBody>
          <a:bodyPr>
            <a:normAutofit/>
          </a:bodyPr>
          <a:lstStyle/>
          <a:p>
            <a:r>
              <a:rPr lang="ar-SA" b="1" dirty="0" smtClean="0">
                <a:solidFill>
                  <a:srgbClr val="C00000"/>
                </a:solidFill>
                <a:latin typeface="Arial" pitchFamily="34" charset="0"/>
                <a:cs typeface="Arial" pitchFamily="34" charset="0"/>
              </a:rPr>
              <a:t>مشكلة التبول اللاإرادي : </a:t>
            </a:r>
            <a:r>
              <a:rPr lang="ar-SA" sz="2800" b="1" dirty="0" smtClean="0">
                <a:latin typeface="Arial" pitchFamily="34" charset="0"/>
                <a:cs typeface="Arial" pitchFamily="34" charset="0"/>
              </a:rPr>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التبول اللاإرادي من أكثر الاضطرابات شيوعا في مرحلة الطفولة ويعني عدم قدرة الطفل على السيطرة على مثانته فلا يستطيع التحكم في انسياب البول .فإذا ما تبول الطفل في فراشه أثناء نومه سمي تبولا ليليا وإذا تبول أثناء لعبه أو جلوسه أو وقوفه سمي تبولا نهاريا .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ولا يعد تبول الطفل لا إراديا حتى سن الخامسة مشكلة ولا يعد </a:t>
            </a:r>
            <a:r>
              <a:rPr lang="ar-SA" sz="2800" b="1" dirty="0" err="1" smtClean="0">
                <a:latin typeface="Arial" pitchFamily="34" charset="0"/>
                <a:cs typeface="Arial" pitchFamily="34" charset="0"/>
              </a:rPr>
              <a:t>تبليل</a:t>
            </a:r>
            <a:r>
              <a:rPr lang="ar-SA" sz="2800" b="1" dirty="0" smtClean="0">
                <a:latin typeface="Arial" pitchFamily="34" charset="0"/>
                <a:cs typeface="Arial" pitchFamily="34" charset="0"/>
              </a:rPr>
              <a:t> الطفل لفراشه وملابسه مرات قليلة مشكلة ما لم يتكرر العرض.</a:t>
            </a:r>
            <a:endParaRPr lang="ar-SA" sz="2800" b="1" dirty="0">
              <a:latin typeface="Arial" pitchFamily="34" charset="0"/>
              <a:cs typeface="Arial" pitchFamily="34" charset="0"/>
            </a:endParaRPr>
          </a:p>
        </p:txBody>
      </p:sp>
      <p:pic>
        <p:nvPicPr>
          <p:cNvPr id="4" name="صورة 3" descr="ههه.jpg"/>
          <p:cNvPicPr>
            <a:picLocks noChangeAspect="1"/>
          </p:cNvPicPr>
          <p:nvPr/>
        </p:nvPicPr>
        <p:blipFill>
          <a:blip r:embed="rId2"/>
          <a:stretch>
            <a:fillRect/>
          </a:stretch>
        </p:blipFill>
        <p:spPr>
          <a:xfrm>
            <a:off x="495283" y="2309824"/>
            <a:ext cx="1647825" cy="2762250"/>
          </a:xfrm>
          <a:prstGeom prst="rect">
            <a:avLst/>
          </a:prstGeom>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2071670" y="571480"/>
            <a:ext cx="7072330" cy="5786478"/>
          </a:xfrm>
        </p:spPr>
        <p:txBody>
          <a:bodyPr>
            <a:normAutofit fontScale="25000" lnSpcReduction="20000"/>
          </a:bodyPr>
          <a:lstStyle/>
          <a:p>
            <a:r>
              <a:rPr lang="ar-SA" sz="9600" b="1" dirty="0" smtClean="0">
                <a:solidFill>
                  <a:srgbClr val="C00000"/>
                </a:solidFill>
                <a:latin typeface="Arial" pitchFamily="34" charset="0"/>
                <a:cs typeface="Arial" pitchFamily="34" charset="0"/>
              </a:rPr>
              <a:t>أسباب التبول اللاإرادي : </a:t>
            </a:r>
            <a:r>
              <a:rPr lang="ar-SA" sz="3600" b="1" dirty="0" smtClean="0">
                <a:latin typeface="Arial" pitchFamily="34" charset="0"/>
                <a:cs typeface="Arial" pitchFamily="34" charset="0"/>
              </a:rPr>
              <a:t/>
            </a:r>
            <a:br>
              <a:rPr lang="ar-SA" sz="3600" b="1" dirty="0" smtClean="0">
                <a:latin typeface="Arial" pitchFamily="34" charset="0"/>
                <a:cs typeface="Arial" pitchFamily="34" charset="0"/>
              </a:rPr>
            </a:br>
            <a:r>
              <a:rPr lang="ar-SA" sz="9600" b="1" dirty="0" smtClean="0">
                <a:latin typeface="Arial" pitchFamily="34" charset="0"/>
                <a:cs typeface="Arial" pitchFamily="34" charset="0"/>
              </a:rPr>
              <a:t>1-الأسباب الفسيولوجية والعضوية :</a:t>
            </a:r>
            <a:br>
              <a:rPr lang="ar-SA" sz="9600" b="1" dirty="0" smtClean="0">
                <a:latin typeface="Arial" pitchFamily="34" charset="0"/>
                <a:cs typeface="Arial" pitchFamily="34" charset="0"/>
              </a:rPr>
            </a:br>
            <a:r>
              <a:rPr lang="ar-SA" sz="9600" b="1" dirty="0" smtClean="0">
                <a:latin typeface="Arial" pitchFamily="34" charset="0"/>
                <a:cs typeface="Arial" pitchFamily="34" charset="0"/>
              </a:rPr>
              <a:t>كأمراض الجهاز البولي المتمثلة في التهاب المثانة أو التهاب قناة مجرى البول أو ضعف صمامات المثانة وربما التهاب الكليتين أو بسبب التهاب فتحة البول أو تضخم لحمية الأنف حيث تسبب للطفل صعوبة في التنفس أثناء النوم مما يؤدي إلى الإجهاد واستغراق الطفل في النوم مما يؤدي لإفراغ هذه المثانة أثناء الاستغراق في النوم ، كذلك بسبب فقر الدم ونقص الفيتامينات إذ يؤدي الضعف العام لعدم السيطرة على عضلات المثانة وكثرة شرب السوائل قبل النوم . </a:t>
            </a:r>
            <a:endParaRPr lang="ar-SA" sz="9600" b="1" dirty="0" smtClean="0">
              <a:latin typeface="Arial" pitchFamily="34" charset="0"/>
              <a:cs typeface="Arial" pitchFamily="34" charset="0"/>
            </a:endParaRPr>
          </a:p>
          <a:p>
            <a:r>
              <a:rPr lang="ar-SA" sz="9600" b="1" dirty="0" smtClean="0">
                <a:latin typeface="Arial" pitchFamily="34" charset="0"/>
                <a:cs typeface="Arial" pitchFamily="34" charset="0"/>
              </a:rPr>
              <a:t/>
            </a:r>
            <a:br>
              <a:rPr lang="ar-SA" sz="9600" b="1" dirty="0" smtClean="0">
                <a:latin typeface="Arial" pitchFamily="34" charset="0"/>
                <a:cs typeface="Arial" pitchFamily="34" charset="0"/>
              </a:rPr>
            </a:br>
            <a:r>
              <a:rPr lang="ar-SA" sz="9600" b="1" dirty="0" smtClean="0">
                <a:latin typeface="Arial" pitchFamily="34" charset="0"/>
                <a:cs typeface="Arial" pitchFamily="34" charset="0"/>
              </a:rPr>
              <a:t>2- أسباب وراثية :</a:t>
            </a:r>
            <a:br>
              <a:rPr lang="ar-SA" sz="9600" b="1" dirty="0" smtClean="0">
                <a:latin typeface="Arial" pitchFamily="34" charset="0"/>
                <a:cs typeface="Arial" pitchFamily="34" charset="0"/>
              </a:rPr>
            </a:br>
            <a:r>
              <a:rPr lang="ar-SA" sz="9600" b="1" dirty="0" smtClean="0">
                <a:latin typeface="Arial" pitchFamily="34" charset="0"/>
                <a:cs typeface="Arial" pitchFamily="34" charset="0"/>
              </a:rPr>
              <a:t>يلعب العامل الوراثي دوره في حدوث هذه المشكلة فيرث الطفل هذا السلوك من والدية فهناك دلائل تحتاج إلى تأكيدات تشير إلى وجود علاقة وراثية بين الآباء والأطفال وفي مشكلة التبول اللاإرادي كما إن هناك علاقة بين تبول الأطفال وتبول إخوة لهم ، كما إن الضعف العقلي الناتج عن خلل </a:t>
            </a:r>
            <a:r>
              <a:rPr lang="ar-SA" sz="9600" b="1" dirty="0" err="1" smtClean="0">
                <a:latin typeface="Arial" pitchFamily="34" charset="0"/>
                <a:cs typeface="Arial" pitchFamily="34" charset="0"/>
              </a:rPr>
              <a:t>كروموسومي</a:t>
            </a:r>
            <a:r>
              <a:rPr lang="ar-SA" sz="9600" b="1" dirty="0" smtClean="0">
                <a:latin typeface="Arial" pitchFamily="34" charset="0"/>
                <a:cs typeface="Arial" pitchFamily="34" charset="0"/>
              </a:rPr>
              <a:t> يصاحبه غالبا تبول لاإرادي . </a:t>
            </a:r>
            <a:r>
              <a:rPr lang="ar-SA" dirty="0" smtClean="0"/>
              <a:t/>
            </a:r>
            <a:br>
              <a:rPr lang="ar-SA" dirty="0" smtClean="0"/>
            </a:br>
            <a:endParaRPr lang="ar-SA" dirty="0"/>
          </a:p>
        </p:txBody>
      </p:sp>
      <p:pic>
        <p:nvPicPr>
          <p:cNvPr id="4" name="صورة 3" descr="خ.jpg"/>
          <p:cNvPicPr>
            <a:picLocks noChangeAspect="1"/>
          </p:cNvPicPr>
          <p:nvPr/>
        </p:nvPicPr>
        <p:blipFill>
          <a:blip r:embed="rId2"/>
          <a:stretch>
            <a:fillRect/>
          </a:stretch>
        </p:blipFill>
        <p:spPr>
          <a:xfrm>
            <a:off x="642910" y="2000240"/>
            <a:ext cx="1514473" cy="4211196"/>
          </a:xfrm>
          <a:prstGeom prst="rect">
            <a:avLst/>
          </a:prstGeom>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2081213" y="500042"/>
            <a:ext cx="7062787" cy="5929354"/>
          </a:xfrm>
        </p:spPr>
        <p:txBody>
          <a:bodyPr>
            <a:noAutofit/>
          </a:bodyPr>
          <a:lstStyle/>
          <a:p>
            <a:r>
              <a:rPr lang="ar-SA" sz="2400" b="1" dirty="0" smtClean="0">
                <a:solidFill>
                  <a:srgbClr val="C00000"/>
                </a:solidFill>
                <a:latin typeface="Arial" pitchFamily="34" charset="0"/>
                <a:cs typeface="Arial" pitchFamily="34" charset="0"/>
              </a:rPr>
              <a:t>3-أسباب اجتماعية وتربوية : </a:t>
            </a:r>
            <a:r>
              <a:rPr lang="ar-SA" sz="1100" b="1" dirty="0" smtClean="0">
                <a:latin typeface="Arial" pitchFamily="34" charset="0"/>
                <a:cs typeface="Arial" pitchFamily="34" charset="0"/>
              </a:rPr>
              <a:t/>
            </a:r>
            <a:br>
              <a:rPr lang="ar-SA" sz="1100" b="1" dirty="0" smtClean="0">
                <a:latin typeface="Arial" pitchFamily="34" charset="0"/>
                <a:cs typeface="Arial" pitchFamily="34" charset="0"/>
              </a:rPr>
            </a:br>
            <a:r>
              <a:rPr lang="ar-SA" sz="2000" b="1" dirty="0" smtClean="0">
                <a:latin typeface="Arial" pitchFamily="34" charset="0"/>
                <a:cs typeface="Arial" pitchFamily="34" charset="0"/>
              </a:rPr>
              <a:t>*تقصير الأبوين وعجزهم في تكوين عادة ضبط البول لدى الطفل عدم مبالاة الوالدين بمراقبة الطفل ومحاولة إيقاظه ليلا في الأوقات المناسبة لقضاء حاجته وإرشاده للذهاب إلى الحمام قبل النوم .</a:t>
            </a:r>
            <a:br>
              <a:rPr lang="ar-SA" sz="2000" b="1" dirty="0" smtClean="0">
                <a:latin typeface="Arial" pitchFamily="34" charset="0"/>
                <a:cs typeface="Arial" pitchFamily="34" charset="0"/>
              </a:rPr>
            </a:br>
            <a:r>
              <a:rPr lang="ar-SA" sz="2000" b="1" dirty="0" smtClean="0">
                <a:latin typeface="Arial" pitchFamily="34" charset="0"/>
                <a:cs typeface="Arial" pitchFamily="34" charset="0"/>
              </a:rPr>
              <a:t>*سوء علاقة الطفل بأمه الذي يعود للأم مما يجعل تدريب الطفل على التحكم بعضلات المثانة أمرا صعبا. </a:t>
            </a:r>
            <a:br>
              <a:rPr lang="ar-SA" sz="2000" b="1" dirty="0" smtClean="0">
                <a:latin typeface="Arial" pitchFamily="34" charset="0"/>
                <a:cs typeface="Arial" pitchFamily="34" charset="0"/>
              </a:rPr>
            </a:br>
            <a:r>
              <a:rPr lang="ar-SA" sz="2000" b="1" dirty="0" smtClean="0">
                <a:latin typeface="Arial" pitchFamily="34" charset="0"/>
                <a:cs typeface="Arial" pitchFamily="34" charset="0"/>
              </a:rPr>
              <a:t>*الاهتمام المبالغ فيه في التدريب على عملية الإخراج والتبول والنظافة وإتباع أسلوب القسوة والضرب والحرمان كي يتعلم الطفل التحكم في بوله . </a:t>
            </a:r>
            <a:br>
              <a:rPr lang="ar-SA" sz="2000" b="1" dirty="0" smtClean="0">
                <a:latin typeface="Arial" pitchFamily="34" charset="0"/>
                <a:cs typeface="Arial" pitchFamily="34" charset="0"/>
              </a:rPr>
            </a:br>
            <a:r>
              <a:rPr lang="ar-SA" sz="2000" b="1" dirty="0" smtClean="0">
                <a:latin typeface="Arial" pitchFamily="34" charset="0"/>
                <a:cs typeface="Arial" pitchFamily="34" charset="0"/>
              </a:rPr>
              <a:t>*تعويد الطفل على التحكم في بوله في سن مبكرة وقد وجدان حالات التبول اللاإرادي تنتشر بشكل أفضل لدى الأمهات اللاتي يبكرن في عملية تدريب أطفالهن على التحكم في البول . </a:t>
            </a:r>
            <a:br>
              <a:rPr lang="ar-SA" sz="2000" b="1" dirty="0" smtClean="0">
                <a:latin typeface="Arial" pitchFamily="34" charset="0"/>
                <a:cs typeface="Arial" pitchFamily="34" charset="0"/>
              </a:rPr>
            </a:br>
            <a:r>
              <a:rPr lang="ar-SA" sz="2000" b="1" dirty="0" smtClean="0">
                <a:latin typeface="Arial" pitchFamily="34" charset="0"/>
                <a:cs typeface="Arial" pitchFamily="34" charset="0"/>
              </a:rPr>
              <a:t>*تدليل الطفل أو حمايته والتسامح معه عندما يتبول وهذا يعزز لدي الطفل هذا السلوك ويعتقد انه على صواب .</a:t>
            </a:r>
            <a:br>
              <a:rPr lang="ar-SA" sz="2000" b="1" dirty="0" smtClean="0">
                <a:latin typeface="Arial" pitchFamily="34" charset="0"/>
                <a:cs typeface="Arial" pitchFamily="34" charset="0"/>
              </a:rPr>
            </a:br>
            <a:r>
              <a:rPr lang="ar-SA" sz="2000" b="1" dirty="0" smtClean="0">
                <a:latin typeface="Arial" pitchFamily="34" charset="0"/>
                <a:cs typeface="Arial" pitchFamily="34" charset="0"/>
              </a:rPr>
              <a:t>*التفكك الأسري وفقدان الطفل الشعور بالأمن كترك احد الوالدين للمنزل أو الطلاق وكثرة الشجار من الوالدين أمام الأبناء .</a:t>
            </a:r>
            <a:br>
              <a:rPr lang="ar-SA" sz="2000" b="1" dirty="0" smtClean="0">
                <a:latin typeface="Arial" pitchFamily="34" charset="0"/>
                <a:cs typeface="Arial" pitchFamily="34" charset="0"/>
              </a:rPr>
            </a:br>
            <a:r>
              <a:rPr lang="ar-SA" sz="2000" b="1" dirty="0" smtClean="0">
                <a:latin typeface="Arial" pitchFamily="34" charset="0"/>
                <a:cs typeface="Arial" pitchFamily="34" charset="0"/>
              </a:rPr>
              <a:t>*وجود مشاعر الغيرة لدى الطفل كوجود منافس له أو زميل متفوق عليه في المدرسة </a:t>
            </a:r>
            <a:br>
              <a:rPr lang="ar-SA" sz="2000" b="1" dirty="0" smtClean="0">
                <a:latin typeface="Arial" pitchFamily="34" charset="0"/>
                <a:cs typeface="Arial" pitchFamily="34" charset="0"/>
              </a:rPr>
            </a:br>
            <a:r>
              <a:rPr lang="ar-SA" sz="2000" b="1" dirty="0" smtClean="0">
                <a:latin typeface="Arial" pitchFamily="34" charset="0"/>
                <a:cs typeface="Arial" pitchFamily="34" charset="0"/>
              </a:rPr>
              <a:t>*وفاة شخص عزيز على الأسرة وخاصة إذا كان ممن يعتني بالطفل. </a:t>
            </a:r>
            <a:r>
              <a:rPr lang="ar-SA" sz="800" dirty="0" smtClean="0"/>
              <a:t/>
            </a:r>
            <a:br>
              <a:rPr lang="ar-SA" sz="800" dirty="0" smtClean="0"/>
            </a:br>
            <a:endParaRPr lang="ar-SA" sz="800" dirty="0"/>
          </a:p>
        </p:txBody>
      </p:sp>
      <p:pic>
        <p:nvPicPr>
          <p:cNvPr id="4" name="صورة 3" descr="ONQCA7DNH6ICA02ZEX1CAYWLZKGCALBMF7PCAHV31CTCA9CYC9MCAT6TZ33CA61AS0CCA7GPP5BCA5KSQ2HCA1ESRD1CAIIA5OUCAATRFKSCAC3YOPFCAHXJA50CAY7TTN3CAGLNNUNCA6O5MADCA6S5H00.jpg"/>
          <p:cNvPicPr>
            <a:picLocks noChangeAspect="1"/>
          </p:cNvPicPr>
          <p:nvPr/>
        </p:nvPicPr>
        <p:blipFill>
          <a:blip r:embed="rId2"/>
          <a:stretch>
            <a:fillRect/>
          </a:stretch>
        </p:blipFill>
        <p:spPr>
          <a:xfrm>
            <a:off x="642910" y="2838464"/>
            <a:ext cx="1762125" cy="3305180"/>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2295525" y="642918"/>
            <a:ext cx="6848475" cy="5437207"/>
          </a:xfrm>
        </p:spPr>
        <p:txBody>
          <a:bodyPr>
            <a:noAutofit/>
          </a:bodyPr>
          <a:lstStyle/>
          <a:p>
            <a:r>
              <a:rPr lang="ar-SA" sz="2800" b="1" dirty="0" smtClean="0">
                <a:solidFill>
                  <a:srgbClr val="C00000"/>
                </a:solidFill>
                <a:latin typeface="Arial" pitchFamily="34" charset="0"/>
                <a:cs typeface="Arial" pitchFamily="34" charset="0"/>
              </a:rPr>
              <a:t>5</a:t>
            </a:r>
            <a:r>
              <a:rPr lang="ar-SA" b="1" dirty="0" smtClean="0">
                <a:solidFill>
                  <a:srgbClr val="C00000"/>
                </a:solidFill>
                <a:latin typeface="Arial" pitchFamily="34" charset="0"/>
                <a:cs typeface="Arial" pitchFamily="34" charset="0"/>
              </a:rPr>
              <a:t>-الأسباب النفسية: </a:t>
            </a:r>
            <a:r>
              <a:rPr lang="ar-SA" sz="2800" b="1" dirty="0" smtClean="0">
                <a:latin typeface="Arial" pitchFamily="34" charset="0"/>
                <a:cs typeface="Arial" pitchFamily="34" charset="0"/>
              </a:rPr>
              <a:t/>
            </a:r>
            <a:br>
              <a:rPr lang="ar-SA" sz="2800" b="1" dirty="0" smtClean="0">
                <a:latin typeface="Arial" pitchFamily="34" charset="0"/>
                <a:cs typeface="Arial" pitchFamily="34" charset="0"/>
              </a:rPr>
            </a:br>
            <a:r>
              <a:rPr lang="ar-SA" sz="2400" b="1" dirty="0" smtClean="0">
                <a:latin typeface="Arial" pitchFamily="34" charset="0"/>
                <a:cs typeface="Arial" pitchFamily="34" charset="0"/>
              </a:rPr>
              <a:t>*خوف الطفل من الظلام أو بعض الحيوانات أو الأفلام والصور المرعبة أو من كثرة الشجار داخل المنزل.والخوف من فقدان الرعاية والاهتمام نتيجة قدوم مولود جديد.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*غيرة الطفل عندما يشعر انه ليس له مكانته وأن أحد إخوته يتفوق عليه فيدفع هذا الطفل إلى النكوص أي : استخدام أسلوب </a:t>
            </a:r>
            <a:r>
              <a:rPr lang="ar-SA" sz="2400" b="1" dirty="0" err="1" smtClean="0">
                <a:latin typeface="Arial" pitchFamily="34" charset="0"/>
                <a:cs typeface="Arial" pitchFamily="34" charset="0"/>
              </a:rPr>
              <a:t>طفولي</a:t>
            </a:r>
            <a:r>
              <a:rPr lang="ar-SA" sz="2400" b="1" dirty="0" smtClean="0">
                <a:latin typeface="Arial" pitchFamily="34" charset="0"/>
                <a:cs typeface="Arial" pitchFamily="34" charset="0"/>
              </a:rPr>
              <a:t> يعيد له الرعاية والاهتمام مثل سلوك التبول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*شعور الطفل بالحرمان العاطفي من جانب الأم إما بسبب غيابها المتكرر أو الانفصال بين الوالدين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*الإفراط في رعاية الطفل وحمايته تنمي عدم ثقته في الاعتماد على نفسه وعدم تحمله مسؤولية التصرفات السلبية كالتبول اللاإرادي. </a:t>
            </a:r>
            <a:endParaRPr lang="ar-SA" sz="2800" b="1" dirty="0">
              <a:latin typeface="Arial" pitchFamily="34" charset="0"/>
              <a:cs typeface="Arial" pitchFamily="34" charset="0"/>
            </a:endParaRPr>
          </a:p>
        </p:txBody>
      </p:sp>
      <p:pic>
        <p:nvPicPr>
          <p:cNvPr id="4" name="صورة 3" descr="خه.jpg"/>
          <p:cNvPicPr>
            <a:picLocks noChangeAspect="1"/>
          </p:cNvPicPr>
          <p:nvPr/>
        </p:nvPicPr>
        <p:blipFill>
          <a:blip r:embed="rId2"/>
          <a:stretch>
            <a:fillRect/>
          </a:stretch>
        </p:blipFill>
        <p:spPr>
          <a:xfrm>
            <a:off x="285729" y="2214554"/>
            <a:ext cx="2000255" cy="3643338"/>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1795463" y="714356"/>
            <a:ext cx="7348537" cy="5365769"/>
          </a:xfrm>
        </p:spPr>
        <p:txBody>
          <a:bodyPr>
            <a:normAutofit/>
          </a:bodyPr>
          <a:lstStyle/>
          <a:p>
            <a:r>
              <a:rPr lang="ar-SA" b="1" dirty="0" smtClean="0">
                <a:solidFill>
                  <a:srgbClr val="C00000"/>
                </a:solidFill>
                <a:latin typeface="Arial" pitchFamily="34" charset="0"/>
                <a:cs typeface="Arial" pitchFamily="34" charset="0"/>
              </a:rPr>
              <a:t>ولعلاج هذه المشكلة نقترح ما يلي : </a:t>
            </a:r>
            <a:r>
              <a:rPr lang="ar-SA" sz="2800" b="1" dirty="0" smtClean="0">
                <a:latin typeface="Arial" pitchFamily="34" charset="0"/>
                <a:cs typeface="Arial" pitchFamily="34" charset="0"/>
              </a:rPr>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1-إراحة الطفل نفسيا وبدنيا بإعطائه فرص كافية للنوم حتى يهدأ جهازه العصبي ويخف توتره النفسي الذي قد يسبب له الإفراط في التبول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2ـ التحقق من سلامة الطفل عضويا وفحص جهازه البولي والتناسلي وجهاز الإخراج وإجراء التحاليل للبول والبراز والدم والفحص بالأشعة والفحص عند طبيب الأنف والأذن والحنجرة .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2ـ منع الطفل من السوائل قبل النوم.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4ـ التبول قبل النوم وإيقاظه بعد عدة ساعات ليتبول.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5ـ تدريبه على العادات السليمة للتبول وكيفية التحكم في البول. </a:t>
            </a:r>
            <a:endParaRPr lang="ar-SA" sz="2800" b="1" dirty="0">
              <a:latin typeface="Arial" pitchFamily="34" charset="0"/>
              <a:cs typeface="Arial" pitchFamily="34" charset="0"/>
            </a:endParaRPr>
          </a:p>
        </p:txBody>
      </p:sp>
      <p:pic>
        <p:nvPicPr>
          <p:cNvPr id="4" name="صورة 3" descr="K7LCALK9JBBCAJZD5XICAGV9B7ZCA59ZF3UCALSM7BACAOQGF5CCAI1TS0JCAUX01EJCAUDDNG5CAL0FM36CAR5Z0N5CA9QFD3UCA9OJ541CAAAY0VQCA07FIUBCA008N1ICABAC1YTCALKX0N2CAAK622V.jpg"/>
          <p:cNvPicPr>
            <a:picLocks noChangeAspect="1"/>
          </p:cNvPicPr>
          <p:nvPr/>
        </p:nvPicPr>
        <p:blipFill>
          <a:blip r:embed="rId2"/>
          <a:stretch>
            <a:fillRect/>
          </a:stretch>
        </p:blipFill>
        <p:spPr>
          <a:xfrm>
            <a:off x="585770" y="2285992"/>
            <a:ext cx="1485900" cy="3286148"/>
          </a:xfrm>
          <a:prstGeom prst="rect">
            <a:avLst/>
          </a:prstGeo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latin typeface="Arial" pitchFamily="34" charset="0"/>
                <a:cs typeface="Arial" pitchFamily="34" charset="0"/>
              </a:rPr>
              <a:t>المراجع</a:t>
            </a:r>
            <a:endParaRPr lang="ar-SA" sz="44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fontScale="92500" lnSpcReduction="20000"/>
          </a:bodyPr>
          <a:lstStyle/>
          <a:p>
            <a:r>
              <a:rPr lang="ar-SA" sz="2800" smtClean="0">
                <a:latin typeface="Arial" pitchFamily="34" charset="0"/>
                <a:cs typeface="Arial" pitchFamily="34" charset="0"/>
              </a:rPr>
              <a:t>أسعد,ميخائيل إبراهيم </a:t>
            </a:r>
            <a:r>
              <a:rPr lang="ar-SA" sz="2800" dirty="0" smtClean="0">
                <a:latin typeface="Arial" pitchFamily="34" charset="0"/>
                <a:cs typeface="Arial" pitchFamily="34" charset="0"/>
              </a:rPr>
              <a:t>(1998).</a:t>
            </a:r>
            <a:r>
              <a:rPr lang="ar-SA" sz="2800" b="1" dirty="0" smtClean="0">
                <a:latin typeface="Arial" pitchFamily="34" charset="0"/>
                <a:cs typeface="Arial" pitchFamily="34" charset="0"/>
              </a:rPr>
              <a:t>مشكلات الطفولة والمراهقة</a:t>
            </a:r>
            <a:r>
              <a:rPr lang="ar-SA" sz="2800" dirty="0" smtClean="0">
                <a:latin typeface="Arial" pitchFamily="34" charset="0"/>
                <a:cs typeface="Arial" pitchFamily="34" charset="0"/>
              </a:rPr>
              <a:t> . بيروت: دار الجيل</a:t>
            </a:r>
          </a:p>
          <a:p>
            <a:r>
              <a:rPr lang="ar-SA" sz="2800" dirty="0" err="1" smtClean="0">
                <a:latin typeface="Arial" pitchFamily="34" charset="0"/>
                <a:cs typeface="Arial" pitchFamily="34" charset="0"/>
              </a:rPr>
              <a:t>باتريسيا</a:t>
            </a:r>
            <a:r>
              <a:rPr lang="ar-SA" sz="2800" dirty="0" smtClean="0">
                <a:latin typeface="Arial" pitchFamily="34" charset="0"/>
                <a:cs typeface="Arial" pitchFamily="34" charset="0"/>
              </a:rPr>
              <a:t> </a:t>
            </a:r>
            <a:r>
              <a:rPr lang="ar-SA" sz="2800" dirty="0" err="1" smtClean="0">
                <a:latin typeface="Arial" pitchFamily="34" charset="0"/>
                <a:cs typeface="Arial" pitchFamily="34" charset="0"/>
              </a:rPr>
              <a:t>ميلر</a:t>
            </a:r>
            <a:r>
              <a:rPr lang="ar-SA" sz="2800" dirty="0" smtClean="0">
                <a:latin typeface="Arial" pitchFamily="34" charset="0"/>
                <a:cs typeface="Arial" pitchFamily="34" charset="0"/>
              </a:rPr>
              <a:t>, </a:t>
            </a:r>
            <a:r>
              <a:rPr lang="ar-SA" sz="2800" dirty="0" err="1" smtClean="0">
                <a:latin typeface="Arial" pitchFamily="34" charset="0"/>
                <a:cs typeface="Arial" pitchFamily="34" charset="0"/>
              </a:rPr>
              <a:t>ف</a:t>
            </a:r>
            <a:r>
              <a:rPr lang="ar-SA" sz="2800" dirty="0" smtClean="0">
                <a:latin typeface="Arial" pitchFamily="34" charset="0"/>
                <a:cs typeface="Arial" pitchFamily="34" charset="0"/>
              </a:rPr>
              <a:t>. (2011). </a:t>
            </a:r>
            <a:r>
              <a:rPr lang="ar-SA" sz="2800" b="1" dirty="0" smtClean="0">
                <a:latin typeface="Arial" pitchFamily="34" charset="0"/>
                <a:cs typeface="Arial" pitchFamily="34" charset="0"/>
              </a:rPr>
              <a:t>نظريات النمو</a:t>
            </a:r>
            <a:r>
              <a:rPr lang="ar-SA" sz="2800" dirty="0" smtClean="0">
                <a:latin typeface="Arial" pitchFamily="34" charset="0"/>
                <a:cs typeface="Arial" pitchFamily="34" charset="0"/>
              </a:rPr>
              <a:t>(ترجمة:سامح </a:t>
            </a:r>
            <a:r>
              <a:rPr lang="ar-SA" sz="2800" dirty="0" err="1" smtClean="0">
                <a:latin typeface="Arial" pitchFamily="34" charset="0"/>
                <a:cs typeface="Arial" pitchFamily="34" charset="0"/>
              </a:rPr>
              <a:t>الخفش</a:t>
            </a:r>
            <a:r>
              <a:rPr lang="ar-SA" sz="2800" dirty="0" smtClean="0">
                <a:latin typeface="Arial" pitchFamily="34" charset="0"/>
                <a:cs typeface="Arial" pitchFamily="34" charset="0"/>
              </a:rPr>
              <a:t>, محمود سالم, مجدي </a:t>
            </a:r>
            <a:r>
              <a:rPr lang="ar-SA" sz="2800" dirty="0" err="1" smtClean="0">
                <a:latin typeface="Arial" pitchFamily="34" charset="0"/>
                <a:cs typeface="Arial" pitchFamily="34" charset="0"/>
              </a:rPr>
              <a:t>الشحات</a:t>
            </a:r>
            <a:r>
              <a:rPr lang="ar-SA" sz="2800" dirty="0" smtClean="0">
                <a:latin typeface="Arial" pitchFamily="34" charset="0"/>
                <a:cs typeface="Arial" pitchFamily="34" charset="0"/>
              </a:rPr>
              <a:t>, أحمد عاشور).عمّان: دار الفكر.</a:t>
            </a:r>
          </a:p>
          <a:p>
            <a:r>
              <a:rPr lang="ar-SA" sz="2800" dirty="0" err="1" smtClean="0">
                <a:latin typeface="Arial" pitchFamily="34" charset="0"/>
                <a:cs typeface="Arial" pitchFamily="34" charset="0"/>
              </a:rPr>
              <a:t>الهنداوي</a:t>
            </a:r>
            <a:r>
              <a:rPr lang="ar-SA" sz="2800" dirty="0" smtClean="0">
                <a:latin typeface="Arial" pitchFamily="34" charset="0"/>
                <a:cs typeface="Arial" pitchFamily="34" charset="0"/>
              </a:rPr>
              <a:t>, علي فالح (2005). </a:t>
            </a:r>
            <a:r>
              <a:rPr lang="ar-SA" sz="2800" b="1" dirty="0" smtClean="0">
                <a:latin typeface="Arial" pitchFamily="34" charset="0"/>
                <a:cs typeface="Arial" pitchFamily="34" charset="0"/>
              </a:rPr>
              <a:t>علم نفس النمو الطفولة والمراهقة</a:t>
            </a:r>
            <a:r>
              <a:rPr lang="ar-SA" sz="2800" dirty="0" smtClean="0">
                <a:latin typeface="Arial" pitchFamily="34" charset="0"/>
                <a:cs typeface="Arial" pitchFamily="34" charset="0"/>
              </a:rPr>
              <a:t>. العين: دار الكتاب الجامعي.</a:t>
            </a:r>
          </a:p>
          <a:p>
            <a:r>
              <a:rPr lang="ar-SA" sz="2800" dirty="0" smtClean="0">
                <a:latin typeface="Arial" pitchFamily="34" charset="0"/>
                <a:cs typeface="Arial" pitchFamily="34" charset="0"/>
              </a:rPr>
              <a:t>عقل, </a:t>
            </a:r>
            <a:r>
              <a:rPr lang="ar-SA" sz="2800" dirty="0" err="1" smtClean="0">
                <a:latin typeface="Arial" pitchFamily="34" charset="0"/>
                <a:cs typeface="Arial" pitchFamily="34" charset="0"/>
              </a:rPr>
              <a:t>محود</a:t>
            </a:r>
            <a:r>
              <a:rPr lang="ar-SA" sz="2800" dirty="0" smtClean="0">
                <a:latin typeface="Arial" pitchFamily="34" charset="0"/>
                <a:cs typeface="Arial" pitchFamily="34" charset="0"/>
              </a:rPr>
              <a:t> عطا حسين (1989). </a:t>
            </a:r>
            <a:r>
              <a:rPr lang="ar-SA" sz="2800" b="1" dirty="0" smtClean="0">
                <a:latin typeface="Arial" pitchFamily="34" charset="0"/>
                <a:cs typeface="Arial" pitchFamily="34" charset="0"/>
              </a:rPr>
              <a:t>النمو الإنساني الطفولة والمراهقة</a:t>
            </a:r>
            <a:r>
              <a:rPr lang="ar-SA" sz="2800" dirty="0" smtClean="0">
                <a:latin typeface="Arial" pitchFamily="34" charset="0"/>
                <a:cs typeface="Arial" pitchFamily="34" charset="0"/>
              </a:rPr>
              <a:t>. الرياض: دار </a:t>
            </a:r>
            <a:r>
              <a:rPr lang="ar-SA" sz="2800" dirty="0" err="1" smtClean="0">
                <a:latin typeface="Arial" pitchFamily="34" charset="0"/>
                <a:cs typeface="Arial" pitchFamily="34" charset="0"/>
              </a:rPr>
              <a:t>الخريجي</a:t>
            </a:r>
            <a:r>
              <a:rPr lang="ar-SA" sz="2800" dirty="0" smtClean="0">
                <a:latin typeface="Arial" pitchFamily="34" charset="0"/>
                <a:cs typeface="Arial" pitchFamily="34" charset="0"/>
              </a:rPr>
              <a:t>.</a:t>
            </a:r>
          </a:p>
          <a:p>
            <a:r>
              <a:rPr lang="ar-SA" sz="2800" dirty="0" err="1" smtClean="0">
                <a:latin typeface="Arial" pitchFamily="34" charset="0"/>
                <a:cs typeface="Arial" pitchFamily="34" charset="0"/>
              </a:rPr>
              <a:t>الريماوي</a:t>
            </a:r>
            <a:r>
              <a:rPr lang="ar-SA" sz="2800" dirty="0" smtClean="0">
                <a:latin typeface="Arial" pitchFamily="34" charset="0"/>
                <a:cs typeface="Arial" pitchFamily="34" charset="0"/>
              </a:rPr>
              <a:t>, محمد عودة (2003). </a:t>
            </a:r>
            <a:r>
              <a:rPr lang="ar-SA" sz="2800" b="1" dirty="0" smtClean="0">
                <a:latin typeface="Arial" pitchFamily="34" charset="0"/>
                <a:cs typeface="Arial" pitchFamily="34" charset="0"/>
              </a:rPr>
              <a:t>علم نفس النمو الطفولة والمراهقة</a:t>
            </a:r>
            <a:r>
              <a:rPr lang="ar-SA" sz="2800" dirty="0" smtClean="0">
                <a:latin typeface="Arial" pitchFamily="34" charset="0"/>
                <a:cs typeface="Arial" pitchFamily="34" charset="0"/>
              </a:rPr>
              <a:t>. عمّان: دار المسيرة.</a:t>
            </a:r>
          </a:p>
          <a:p>
            <a:r>
              <a:rPr lang="ar-SA" sz="2800" dirty="0" err="1" smtClean="0">
                <a:latin typeface="Arial" pitchFamily="34" charset="0"/>
                <a:cs typeface="Arial" pitchFamily="34" charset="0"/>
              </a:rPr>
              <a:t>شيفر</a:t>
            </a:r>
            <a:r>
              <a:rPr lang="ar-SA" sz="2800" dirty="0" smtClean="0">
                <a:latin typeface="Arial" pitchFamily="34" charset="0"/>
                <a:cs typeface="Arial" pitchFamily="34" charset="0"/>
              </a:rPr>
              <a:t> وملمان, </a:t>
            </a:r>
            <a:r>
              <a:rPr lang="ar-SA" sz="2800" dirty="0" err="1" smtClean="0">
                <a:latin typeface="Arial" pitchFamily="34" charset="0"/>
                <a:cs typeface="Arial" pitchFamily="34" charset="0"/>
              </a:rPr>
              <a:t>ف</a:t>
            </a:r>
            <a:r>
              <a:rPr lang="ar-SA" sz="2800" dirty="0" smtClean="0">
                <a:latin typeface="Arial" pitchFamily="34" charset="0"/>
                <a:cs typeface="Arial" pitchFamily="34" charset="0"/>
              </a:rPr>
              <a:t>. (2006). </a:t>
            </a:r>
            <a:r>
              <a:rPr lang="ar-SA" sz="2800" b="1" dirty="0" smtClean="0">
                <a:latin typeface="Arial" pitchFamily="34" charset="0"/>
                <a:cs typeface="Arial" pitchFamily="34" charset="0"/>
              </a:rPr>
              <a:t>سيكولوجية الطفولة والمراهقة مشكلاتها وأسبابها وطرق حلّها</a:t>
            </a:r>
            <a:r>
              <a:rPr lang="ar-SA" sz="2800" dirty="0" smtClean="0">
                <a:latin typeface="Arial" pitchFamily="34" charset="0"/>
                <a:cs typeface="Arial" pitchFamily="34" charset="0"/>
              </a:rPr>
              <a:t>(ترجمة: سعيد حسني العزة). عمّان: دار الثقافة.</a:t>
            </a:r>
          </a:p>
          <a:p>
            <a:endParaRPr lang="ar-SA" sz="2800" dirty="0" smtClean="0">
              <a:latin typeface="Arial" pitchFamily="34" charset="0"/>
              <a:cs typeface="Arial" pitchFamily="34" charset="0"/>
            </a:endParaRPr>
          </a:p>
          <a:p>
            <a:endParaRPr lang="ar-SA"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latin typeface="Arial" pitchFamily="34" charset="0"/>
                <a:cs typeface="Arial" pitchFamily="34" charset="0"/>
              </a:rPr>
              <a:t>مشكلات الطفولة المبكرة</a:t>
            </a:r>
            <a:endParaRPr lang="ar-SA" sz="4400" dirty="0"/>
          </a:p>
        </p:txBody>
      </p:sp>
      <p:sp>
        <p:nvSpPr>
          <p:cNvPr id="3" name="عنصر نائب للمحتوى 2"/>
          <p:cNvSpPr>
            <a:spLocks noGrp="1"/>
          </p:cNvSpPr>
          <p:nvPr>
            <p:ph idx="1"/>
          </p:nvPr>
        </p:nvSpPr>
        <p:spPr/>
        <p:txBody>
          <a:bodyPr>
            <a:normAutofit fontScale="85000" lnSpcReduction="10000"/>
          </a:bodyPr>
          <a:lstStyle/>
          <a:p>
            <a:r>
              <a:rPr lang="ar-SA" sz="3500" b="1" dirty="0" smtClean="0">
                <a:solidFill>
                  <a:srgbClr val="C00000"/>
                </a:solidFill>
                <a:latin typeface="Arial" pitchFamily="34" charset="0"/>
                <a:cs typeface="Arial" pitchFamily="34" charset="0"/>
              </a:rPr>
              <a:t>ومن التصنيفات المعتمد عليها عند دراسة </a:t>
            </a:r>
            <a:r>
              <a:rPr lang="ar-SA" sz="3500" b="1" dirty="0" err="1" smtClean="0">
                <a:solidFill>
                  <a:srgbClr val="C00000"/>
                </a:solidFill>
                <a:latin typeface="Arial" pitchFamily="34" charset="0"/>
                <a:cs typeface="Arial" pitchFamily="34" charset="0"/>
              </a:rPr>
              <a:t>الاختلالات</a:t>
            </a:r>
            <a:r>
              <a:rPr lang="ar-SA" sz="3500" b="1" dirty="0" smtClean="0">
                <a:solidFill>
                  <a:srgbClr val="C00000"/>
                </a:solidFill>
                <a:latin typeface="Arial" pitchFamily="34" charset="0"/>
                <a:cs typeface="Arial" pitchFamily="34" charset="0"/>
              </a:rPr>
              <a:t> ما يلي:</a:t>
            </a:r>
            <a:endParaRPr lang="en-US" sz="3500" b="1" dirty="0" smtClean="0">
              <a:solidFill>
                <a:srgbClr val="C00000"/>
              </a:solidFill>
              <a:latin typeface="Arial" pitchFamily="34" charset="0"/>
              <a:cs typeface="Arial" pitchFamily="34" charset="0"/>
            </a:endParaRPr>
          </a:p>
          <a:p>
            <a:pPr>
              <a:lnSpc>
                <a:spcPct val="90000"/>
              </a:lnSpc>
            </a:pPr>
            <a:r>
              <a:rPr lang="ar-SA" sz="3000" b="1" dirty="0" err="1" smtClean="0">
                <a:latin typeface="Arial" pitchFamily="34" charset="0"/>
                <a:cs typeface="Arial" pitchFamily="34" charset="0"/>
              </a:rPr>
              <a:t>اختلالات</a:t>
            </a:r>
            <a:r>
              <a:rPr lang="ar-SA" sz="3000" b="1" dirty="0" smtClean="0">
                <a:latin typeface="Arial" pitchFamily="34" charset="0"/>
                <a:cs typeface="Arial" pitchFamily="34" charset="0"/>
              </a:rPr>
              <a:t> التغذية: التغذية المناسبة/ فقدان الشهية/ </a:t>
            </a:r>
            <a:r>
              <a:rPr lang="ar-SA" sz="3000" b="1" dirty="0" err="1" smtClean="0">
                <a:latin typeface="Arial" pitchFamily="34" charset="0"/>
                <a:cs typeface="Arial" pitchFamily="34" charset="0"/>
              </a:rPr>
              <a:t>الشرة</a:t>
            </a:r>
            <a:r>
              <a:rPr lang="ar-SA" sz="3000" b="1" dirty="0" smtClean="0">
                <a:latin typeface="Arial" pitchFamily="34" charset="0"/>
                <a:cs typeface="Arial" pitchFamily="34" charset="0"/>
              </a:rPr>
              <a:t> العصبي/ عادات الطعام.</a:t>
            </a:r>
          </a:p>
          <a:p>
            <a:pPr>
              <a:lnSpc>
                <a:spcPct val="90000"/>
              </a:lnSpc>
            </a:pPr>
            <a:r>
              <a:rPr lang="ar-SA" sz="3000" b="1" dirty="0" err="1" smtClean="0">
                <a:latin typeface="Arial" pitchFamily="34" charset="0"/>
                <a:cs typeface="Arial" pitchFamily="34" charset="0"/>
              </a:rPr>
              <a:t>اختلالات</a:t>
            </a:r>
            <a:r>
              <a:rPr lang="ar-SA" sz="3000" b="1" dirty="0" smtClean="0">
                <a:latin typeface="Arial" pitchFamily="34" charset="0"/>
                <a:cs typeface="Arial" pitchFamily="34" charset="0"/>
              </a:rPr>
              <a:t> الإخراج: التبول والتبرز اللاإرادي/ الإمساك العصبي.</a:t>
            </a:r>
          </a:p>
          <a:p>
            <a:pPr>
              <a:lnSpc>
                <a:spcPct val="90000"/>
              </a:lnSpc>
            </a:pPr>
            <a:r>
              <a:rPr lang="ar-SA" sz="3000" b="1" dirty="0" err="1" smtClean="0">
                <a:latin typeface="Arial" pitchFamily="34" charset="0"/>
                <a:cs typeface="Arial" pitchFamily="34" charset="0"/>
              </a:rPr>
              <a:t>اختلالات</a:t>
            </a:r>
            <a:r>
              <a:rPr lang="ar-SA" sz="3000" b="1" dirty="0" smtClean="0">
                <a:latin typeface="Arial" pitchFamily="34" charset="0"/>
                <a:cs typeface="Arial" pitchFamily="34" charset="0"/>
              </a:rPr>
              <a:t> العادات: </a:t>
            </a:r>
            <a:r>
              <a:rPr lang="ar-SA" sz="3000" b="1" dirty="0" err="1" smtClean="0">
                <a:latin typeface="Arial" pitchFamily="34" charset="0"/>
                <a:cs typeface="Arial" pitchFamily="34" charset="0"/>
              </a:rPr>
              <a:t>اللزمات</a:t>
            </a:r>
            <a:r>
              <a:rPr lang="ar-SA" sz="3000" b="1" dirty="0" smtClean="0">
                <a:latin typeface="Arial" pitchFamily="34" charset="0"/>
                <a:cs typeface="Arial" pitchFamily="34" charset="0"/>
              </a:rPr>
              <a:t> العصبية/ مص الأصابع/ قضم الأظافر.</a:t>
            </a:r>
          </a:p>
          <a:p>
            <a:pPr>
              <a:lnSpc>
                <a:spcPct val="90000"/>
              </a:lnSpc>
            </a:pPr>
            <a:r>
              <a:rPr lang="ar-SA" sz="3000" b="1" dirty="0" err="1" smtClean="0">
                <a:latin typeface="Arial" pitchFamily="34" charset="0"/>
                <a:cs typeface="Arial" pitchFamily="34" charset="0"/>
              </a:rPr>
              <a:t>اختلالات</a:t>
            </a:r>
            <a:r>
              <a:rPr lang="ar-SA" sz="3000" b="1" dirty="0" smtClean="0">
                <a:latin typeface="Arial" pitchFamily="34" charset="0"/>
                <a:cs typeface="Arial" pitchFamily="34" charset="0"/>
              </a:rPr>
              <a:t> انفعالية: الغيرة / المخاوف/ العناد / الكذب.</a:t>
            </a:r>
          </a:p>
          <a:p>
            <a:pPr>
              <a:lnSpc>
                <a:spcPct val="90000"/>
              </a:lnSpc>
            </a:pPr>
            <a:r>
              <a:rPr lang="ar-SA" sz="3000" b="1" dirty="0" err="1" smtClean="0">
                <a:latin typeface="Arial" pitchFamily="34" charset="0"/>
                <a:cs typeface="Arial" pitchFamily="34" charset="0"/>
              </a:rPr>
              <a:t>اختلالات</a:t>
            </a:r>
            <a:r>
              <a:rPr lang="ar-SA" sz="3000" b="1" dirty="0" smtClean="0">
                <a:latin typeface="Arial" pitchFamily="34" charset="0"/>
                <a:cs typeface="Arial" pitchFamily="34" charset="0"/>
              </a:rPr>
              <a:t> معرفية: التأخر الدراسي / صعوبات الكلام/ القراءة والكتابة.</a:t>
            </a:r>
          </a:p>
          <a:p>
            <a:pPr>
              <a:lnSpc>
                <a:spcPct val="90000"/>
              </a:lnSpc>
            </a:pPr>
            <a:r>
              <a:rPr lang="ar-SA" sz="3000" b="1" dirty="0" err="1" smtClean="0">
                <a:latin typeface="Arial" pitchFamily="34" charset="0"/>
                <a:cs typeface="Arial" pitchFamily="34" charset="0"/>
              </a:rPr>
              <a:t>اختلالات</a:t>
            </a:r>
            <a:r>
              <a:rPr lang="ar-SA" sz="3000" b="1" dirty="0" smtClean="0">
                <a:latin typeface="Arial" pitchFamily="34" charset="0"/>
                <a:cs typeface="Arial" pitchFamily="34" charset="0"/>
              </a:rPr>
              <a:t> عصبية : القلق العصبي/ المخاوف المرضية/ السلوك القهري / الاكتئاب النفسي.</a:t>
            </a:r>
          </a:p>
          <a:p>
            <a:pPr>
              <a:lnSpc>
                <a:spcPct val="90000"/>
              </a:lnSpc>
            </a:pPr>
            <a:r>
              <a:rPr lang="ar-SA" sz="3000" b="1" dirty="0" err="1" smtClean="0">
                <a:latin typeface="Arial" pitchFamily="34" charset="0"/>
                <a:cs typeface="Arial" pitchFamily="34" charset="0"/>
              </a:rPr>
              <a:t>اختلالات</a:t>
            </a:r>
            <a:r>
              <a:rPr lang="ar-SA" sz="3000" b="1" dirty="0" smtClean="0">
                <a:latin typeface="Arial" pitchFamily="34" charset="0"/>
                <a:cs typeface="Arial" pitchFamily="34" charset="0"/>
              </a:rPr>
              <a:t> </a:t>
            </a:r>
            <a:r>
              <a:rPr lang="ar-SA" sz="3000" b="1" dirty="0" err="1" smtClean="0">
                <a:latin typeface="Arial" pitchFamily="34" charset="0"/>
                <a:cs typeface="Arial" pitchFamily="34" charset="0"/>
              </a:rPr>
              <a:t>ذهانية</a:t>
            </a:r>
            <a:r>
              <a:rPr lang="ar-SA" sz="3000" b="1" dirty="0" smtClean="0">
                <a:latin typeface="Arial" pitchFamily="34" charset="0"/>
                <a:cs typeface="Arial" pitchFamily="34" charset="0"/>
              </a:rPr>
              <a:t>: فصام الطفولة/ التوحد </a:t>
            </a:r>
            <a:r>
              <a:rPr lang="ar-SA" sz="3000" b="1" dirty="0" err="1" smtClean="0">
                <a:latin typeface="Arial" pitchFamily="34" charset="0"/>
                <a:cs typeface="Arial" pitchFamily="34" charset="0"/>
              </a:rPr>
              <a:t>الطفلي</a:t>
            </a:r>
            <a:r>
              <a:rPr lang="ar-SA" sz="3000" b="1" dirty="0" smtClean="0">
                <a:latin typeface="Arial" pitchFamily="34" charset="0"/>
                <a:cs typeface="Arial" pitchFamily="34" charset="0"/>
              </a:rPr>
              <a:t>.</a:t>
            </a:r>
            <a:endParaRPr lang="en-US" sz="3000" b="1" dirty="0" smtClean="0">
              <a:latin typeface="Arial" pitchFamily="34" charset="0"/>
              <a:cs typeface="Arial" pitchFamily="34" charset="0"/>
            </a:endParaRPr>
          </a:p>
          <a:p>
            <a:endParaRPr lang="ar-SA"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latin typeface="Arial" pitchFamily="34" charset="0"/>
                <a:cs typeface="Arial" pitchFamily="34" charset="0"/>
              </a:rPr>
              <a:t>مشكلات الطفولة المبكرة</a:t>
            </a:r>
            <a:endParaRPr lang="ar-SA" sz="4400" dirty="0"/>
          </a:p>
        </p:txBody>
      </p:sp>
      <p:sp>
        <p:nvSpPr>
          <p:cNvPr id="3" name="عنصر نائب للمحتوى 2"/>
          <p:cNvSpPr>
            <a:spLocks noGrp="1"/>
          </p:cNvSpPr>
          <p:nvPr>
            <p:ph idx="1"/>
          </p:nvPr>
        </p:nvSpPr>
        <p:spPr>
          <a:xfrm>
            <a:off x="1435608" y="1447800"/>
            <a:ext cx="7498080" cy="4338654"/>
          </a:xfrm>
        </p:spPr>
        <p:txBody>
          <a:bodyPr>
            <a:normAutofit lnSpcReduction="10000"/>
          </a:bodyPr>
          <a:lstStyle/>
          <a:p>
            <a:r>
              <a:rPr lang="ar-SA" b="1" dirty="0" smtClean="0">
                <a:solidFill>
                  <a:srgbClr val="C00000"/>
                </a:solidFill>
                <a:latin typeface="Arial" pitchFamily="34" charset="0"/>
                <a:cs typeface="Arial" pitchFamily="34" charset="0"/>
              </a:rPr>
              <a:t>مشكلة السرقة : </a:t>
            </a:r>
            <a:r>
              <a:rPr lang="ar-SA" b="1" dirty="0" smtClean="0">
                <a:latin typeface="Arial" pitchFamily="34" charset="0"/>
                <a:cs typeface="Arial" pitchFamily="34" charset="0"/>
              </a:rPr>
              <a:t/>
            </a:r>
            <a:br>
              <a:rPr lang="ar-SA" b="1" dirty="0" smtClean="0">
                <a:latin typeface="Arial" pitchFamily="34" charset="0"/>
                <a:cs typeface="Arial" pitchFamily="34" charset="0"/>
              </a:rPr>
            </a:br>
            <a:r>
              <a:rPr lang="ar-SA" b="1" dirty="0" smtClean="0">
                <a:latin typeface="Arial" pitchFamily="34" charset="0"/>
                <a:cs typeface="Arial" pitchFamily="34" charset="0"/>
              </a:rPr>
              <a:t>السرقة استحواذ الطفل على ما ليس له فيه حق ،بإرادة منه وأحيانا باستغفال مالك الشيء ، وهو من السلوكيات التي يكتسبها الطفل من بيئته يكتسبه عن طريق التعلم وتبدأ السرقة كاضطراب سلوكي واضح في الفترة العمرية </a:t>
            </a:r>
            <a:r>
              <a:rPr lang="ar-SA" b="1" dirty="0" smtClean="0">
                <a:solidFill>
                  <a:srgbClr val="C00000"/>
                </a:solidFill>
                <a:latin typeface="Arial" pitchFamily="34" charset="0"/>
                <a:cs typeface="Arial" pitchFamily="34" charset="0"/>
              </a:rPr>
              <a:t>4-8</a:t>
            </a:r>
            <a:r>
              <a:rPr lang="ar-SA" b="1" dirty="0" smtClean="0">
                <a:latin typeface="Arial" pitchFamily="34" charset="0"/>
                <a:cs typeface="Arial" pitchFamily="34" charset="0"/>
              </a:rPr>
              <a:t> سنوات وقد يتطور ليصبح جنوحا في عمر </a:t>
            </a:r>
            <a:r>
              <a:rPr lang="ar-SA" b="1" dirty="0" smtClean="0">
                <a:solidFill>
                  <a:srgbClr val="C00000"/>
                </a:solidFill>
                <a:latin typeface="Arial" pitchFamily="34" charset="0"/>
                <a:cs typeface="Arial" pitchFamily="34" charset="0"/>
              </a:rPr>
              <a:t>10-</a:t>
            </a:r>
            <a:r>
              <a:rPr lang="ar-SA" b="1" dirty="0" smtClean="0">
                <a:latin typeface="Arial" pitchFamily="34" charset="0"/>
                <a:cs typeface="Arial" pitchFamily="34" charset="0"/>
              </a:rPr>
              <a:t> </a:t>
            </a:r>
            <a:r>
              <a:rPr lang="ar-SA" b="1" dirty="0" smtClean="0">
                <a:solidFill>
                  <a:srgbClr val="C00000"/>
                </a:solidFill>
                <a:latin typeface="Arial" pitchFamily="34" charset="0"/>
                <a:cs typeface="Arial" pitchFamily="34" charset="0"/>
              </a:rPr>
              <a:t>15</a:t>
            </a:r>
            <a:r>
              <a:rPr lang="ar-SA" b="1" dirty="0" smtClean="0">
                <a:latin typeface="Arial" pitchFamily="34" charset="0"/>
                <a:cs typeface="Arial" pitchFamily="34" charset="0"/>
              </a:rPr>
              <a:t>سنه وقد يستمر الحال حتى المراهقة المتأخرة. </a:t>
            </a:r>
            <a:r>
              <a:rPr lang="ar-SA" sz="3600" dirty="0" smtClean="0"/>
              <a:t/>
            </a:r>
            <a:br>
              <a:rPr lang="ar-SA" sz="3600" dirty="0" smtClean="0"/>
            </a:br>
            <a:endParaRPr lang="ar-SA" sz="3600" dirty="0"/>
          </a:p>
        </p:txBody>
      </p:sp>
      <p:pic>
        <p:nvPicPr>
          <p:cNvPr id="4" name="صورة 3" descr="0MECA7F8NG6CAAP3J0OCAV7R7TNCAAK9BGNCA8KU8AYCADJ4TK4CA3Q1ZVUCACOBTL6CA5JKSK8CAGEO7TRCAHUIVZRCAE018QDCAAXJXS7CAVCUQX6CAC4F94LCAE1DUUACARU85GTCA2O79DICAONIHSV.jpg"/>
          <p:cNvPicPr>
            <a:picLocks noChangeAspect="1"/>
          </p:cNvPicPr>
          <p:nvPr/>
        </p:nvPicPr>
        <p:blipFill>
          <a:blip r:embed="rId2"/>
          <a:stretch>
            <a:fillRect/>
          </a:stretch>
        </p:blipFill>
        <p:spPr>
          <a:xfrm>
            <a:off x="1357290" y="4786322"/>
            <a:ext cx="1928826" cy="1717914"/>
          </a:xfrm>
          <a:prstGeom prst="rect">
            <a:avLst/>
          </a:prstGeom>
        </p:spPr>
      </p:pic>
      <p:pic>
        <p:nvPicPr>
          <p:cNvPr id="5" name="صورة 4" descr="59HCA3I0YOTCAKT9S0YCAUJIL5CCAONP6QOCAHQO2TYCAU7X3JKCAUQT2AXCAH2D8W5CA2D7E9TCA3XEEPECAB2U5PCCA7UCFPRCA7C11PHCAQVBUXVCAGQ9KJ5CA7JZ6Q8CALIGN99CAQV6HDICAU8ZWXQ.jpg"/>
          <p:cNvPicPr>
            <a:picLocks noChangeAspect="1"/>
          </p:cNvPicPr>
          <p:nvPr/>
        </p:nvPicPr>
        <p:blipFill>
          <a:blip r:embed="rId3"/>
          <a:stretch>
            <a:fillRect/>
          </a:stretch>
        </p:blipFill>
        <p:spPr>
          <a:xfrm>
            <a:off x="3714744" y="4643446"/>
            <a:ext cx="1928826" cy="1714512"/>
          </a:xfrm>
          <a:prstGeom prst="rect">
            <a:avLst/>
          </a:prstGeo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428728" y="500042"/>
            <a:ext cx="7429552" cy="6063198"/>
          </a:xfrm>
          <a:prstGeom prst="rect">
            <a:avLst/>
          </a:prstGeom>
        </p:spPr>
        <p:txBody>
          <a:bodyPr wrap="square">
            <a:spAutoFit/>
          </a:bodyPr>
          <a:lstStyle/>
          <a:p>
            <a:r>
              <a:rPr lang="ar-SA" sz="2800" b="1" dirty="0" smtClean="0">
                <a:solidFill>
                  <a:srgbClr val="C00000"/>
                </a:solidFill>
                <a:latin typeface="Arial" pitchFamily="34" charset="0"/>
                <a:cs typeface="Arial" pitchFamily="34" charset="0"/>
              </a:rPr>
              <a:t>أسباب هذه المشكلة : </a:t>
            </a:r>
            <a:r>
              <a:rPr lang="ar-SA" sz="2400" b="1" dirty="0" smtClean="0">
                <a:latin typeface="Arial" pitchFamily="34" charset="0"/>
                <a:cs typeface="Arial" pitchFamily="34" charset="0"/>
              </a:rPr>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1-الأساليب التربوية الخاطئة في التعامل مع الطفل كاستخدام أسلوب القسوة والعقاب أو التدليل الزائد إذا رافق ذلك عدم تعويد الطفل على التفرقة بين ممتلكاته وخصوصيات الآخرين، كذلك القدوة غير الحسنة لها دور فعال في ممارسة الطفل لهذا السلوك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2-البيئة الخارجية التي تحيط بالطفل فوجود الطفل وسط جماعة تمارس السرقة تجعله ينصاع لأوامرها حتى يحصل على مكانته فيها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3-عوامل داخلية في الطفل كشعوره بالنقص أمام أصدقائه إذا كانت حالة الأسرة الاقتصادية سيئة فيسرق لشراء ما يستطيع أن يتفاخر </a:t>
            </a:r>
            <a:r>
              <a:rPr lang="ar-SA" sz="2400" b="1" dirty="0" err="1" smtClean="0">
                <a:latin typeface="Arial" pitchFamily="34" charset="0"/>
                <a:cs typeface="Arial" pitchFamily="34" charset="0"/>
              </a:rPr>
              <a:t>به</a:t>
            </a:r>
            <a:r>
              <a:rPr lang="ar-SA" sz="2400" b="1" dirty="0" smtClean="0">
                <a:latin typeface="Arial" pitchFamily="34" charset="0"/>
                <a:cs typeface="Arial" pitchFamily="34" charset="0"/>
              </a:rPr>
              <a:t> بينهم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أو كردة فعل عدوانية من الطفل ورغبة في الانتقام والتمرد على السلطة أو لغيرته ممن حوله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4-عرض وسائل الإعلام لأفلام ومغامرات تمارس هذا السلوك وإظهار السارق بالبطل القوي وهذا يعطي للطفل نماذج يحتذي حذوها </a:t>
            </a:r>
            <a:r>
              <a:rPr lang="ar-SA" sz="2400" b="1" dirty="0" err="1" smtClean="0">
                <a:latin typeface="Arial" pitchFamily="34" charset="0"/>
                <a:cs typeface="Arial" pitchFamily="34" charset="0"/>
              </a:rPr>
              <a:t>فيتعزز</a:t>
            </a:r>
            <a:r>
              <a:rPr lang="ar-SA" sz="2400" b="1" dirty="0" smtClean="0">
                <a:latin typeface="Arial" pitchFamily="34" charset="0"/>
                <a:cs typeface="Arial" pitchFamily="34" charset="0"/>
              </a:rPr>
              <a:t> لديه هذا السلوك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5-حرمان الطفل من شيء يريده ويحب أن  يمتلكه سواء كان هذا الحرمان متعلق بالأمور المادية أو المعنوية </a:t>
            </a:r>
            <a:endParaRPr lang="ar-SA" sz="2400" b="1"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57290" y="285728"/>
            <a:ext cx="7286676" cy="6309420"/>
          </a:xfrm>
          <a:prstGeom prst="rect">
            <a:avLst/>
          </a:prstGeom>
        </p:spPr>
        <p:txBody>
          <a:bodyPr wrap="square">
            <a:spAutoFit/>
          </a:bodyPr>
          <a:lstStyle/>
          <a:p>
            <a:r>
              <a:rPr lang="ar-SA" sz="2800" b="1" dirty="0" smtClean="0">
                <a:solidFill>
                  <a:srgbClr val="C00000"/>
                </a:solidFill>
                <a:latin typeface="Arial" pitchFamily="34" charset="0"/>
                <a:cs typeface="Arial" pitchFamily="34" charset="0"/>
              </a:rPr>
              <a:t>ولعلاج مشكلة السرقة نقترح ما يلي: </a:t>
            </a:r>
          </a:p>
          <a:p>
            <a:r>
              <a:rPr lang="ar-SA" sz="2000" b="1" dirty="0" smtClean="0">
                <a:latin typeface="Arial" pitchFamily="34" charset="0"/>
                <a:cs typeface="Arial" pitchFamily="34" charset="0"/>
              </a:rPr>
              <a:t/>
            </a:r>
            <a:br>
              <a:rPr lang="ar-SA" sz="2000" b="1" dirty="0" smtClean="0">
                <a:latin typeface="Arial" pitchFamily="34" charset="0"/>
                <a:cs typeface="Arial" pitchFamily="34" charset="0"/>
              </a:rPr>
            </a:br>
            <a:r>
              <a:rPr lang="ar-SA" sz="2400" b="1" dirty="0" smtClean="0">
                <a:latin typeface="Arial" pitchFamily="34" charset="0"/>
                <a:cs typeface="Arial" pitchFamily="34" charset="0"/>
              </a:rPr>
              <a:t>1ـ حاول توفير ما يلزمه من مأكل وملبس ومصروف ونحوه.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2ـ توجيه الطفل أخلاقيا ودينا وان توضح له عقاب من يفعل ذلك عند الله فقد يكون الطفل يجهل معنى السرقة أو يقلد صديق له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5ـ لا تؤنبه أو تشهر </a:t>
            </a:r>
            <a:r>
              <a:rPr lang="ar-SA" sz="2400" b="1" dirty="0" err="1" smtClean="0">
                <a:latin typeface="Arial" pitchFamily="34" charset="0"/>
                <a:cs typeface="Arial" pitchFamily="34" charset="0"/>
              </a:rPr>
              <a:t>به</a:t>
            </a:r>
            <a:r>
              <a:rPr lang="ar-SA" sz="2400" b="1" dirty="0" smtClean="0">
                <a:latin typeface="Arial" pitchFamily="34" charset="0"/>
                <a:cs typeface="Arial" pitchFamily="34" charset="0"/>
              </a:rPr>
              <a:t> على سلوك السرقة أمام الغير حتى لا يلجأ للتكرار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6ـ قص عليه بعض القصص التي توضح مآل السارقين ولكن لا تشير إلي انه منهم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7ـ استخدم التعزيز فعندما لا يسرق في يوم ما كافئه باصطحابه لرحلة مميزه </a:t>
            </a:r>
            <a:r>
              <a:rPr lang="ar-SA" sz="2400" b="1" dirty="0" err="1" smtClean="0">
                <a:latin typeface="Arial" pitchFamily="34" charset="0"/>
                <a:cs typeface="Arial" pitchFamily="34" charset="0"/>
              </a:rPr>
              <a:t>او</a:t>
            </a:r>
            <a:r>
              <a:rPr lang="ar-SA" sz="2400" b="1" dirty="0" smtClean="0">
                <a:latin typeface="Arial" pitchFamily="34" charset="0"/>
                <a:cs typeface="Arial" pitchFamily="34" charset="0"/>
              </a:rPr>
              <a:t> إعطاءه بعض النقود.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8ـ عندما تلاحظ أن طفلك قد سرق ممتلكات غيره دعه يعود </a:t>
            </a:r>
            <a:r>
              <a:rPr lang="ar-SA" sz="2400" b="1" dirty="0" err="1" smtClean="0">
                <a:latin typeface="Arial" pitchFamily="34" charset="0"/>
                <a:cs typeface="Arial" pitchFamily="34" charset="0"/>
              </a:rPr>
              <a:t>بها</a:t>
            </a:r>
            <a:r>
              <a:rPr lang="ar-SA" sz="2400" b="1" dirty="0" smtClean="0">
                <a:latin typeface="Arial" pitchFamily="34" charset="0"/>
                <a:cs typeface="Arial" pitchFamily="34" charset="0"/>
              </a:rPr>
              <a:t> لصاحبها وان يعتذر منه وعده بمكافأة أو هدية قيمة إن هو فعل ذلك.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9ـ حاول أن تشعر طفلك بحبك وحنانك فقد يسرق الطفل لشعوره بالنقص فيعوض ذلك بالسرقة حتى يرضي ذاته.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10ـ ابعد طفلك عن أصدقاء السوء الذين يزينون له مثل هذه السلوكيات. </a:t>
            </a:r>
            <a:br>
              <a:rPr lang="ar-SA" sz="2400" b="1" dirty="0" smtClean="0">
                <a:latin typeface="Arial" pitchFamily="34" charset="0"/>
                <a:cs typeface="Arial" pitchFamily="34" charset="0"/>
              </a:rPr>
            </a:br>
            <a:endParaRPr lang="ar-SA" sz="20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57290" y="428604"/>
            <a:ext cx="7286676" cy="6001643"/>
          </a:xfrm>
          <a:prstGeom prst="rect">
            <a:avLst/>
          </a:prstGeom>
        </p:spPr>
        <p:txBody>
          <a:bodyPr wrap="square">
            <a:spAutoFit/>
          </a:bodyPr>
          <a:lstStyle/>
          <a:p>
            <a:r>
              <a:rPr lang="ar-SA" sz="2400" b="1" dirty="0" smtClean="0">
                <a:solidFill>
                  <a:srgbClr val="C00000"/>
                </a:solidFill>
                <a:latin typeface="Arial" pitchFamily="34" charset="0"/>
                <a:cs typeface="Arial" pitchFamily="34" charset="0"/>
              </a:rPr>
              <a:t>مشكلة الكذب : </a:t>
            </a:r>
            <a:r>
              <a:rPr lang="ar-SA" sz="2400" b="1" dirty="0" smtClean="0">
                <a:latin typeface="Arial" pitchFamily="34" charset="0"/>
                <a:cs typeface="Arial" pitchFamily="34" charset="0"/>
              </a:rPr>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الطفل الكاذب هو الذي يتجنب قول الحقيقة وابتداع ما لم يحدث مع المبالغة في نقل ما حدث واختلاق وقائع لم تقع . والكذب سلوك مكتسب من البيئة التي يعيش فيها الطفل وهو سلوك اجتماعي غير سوي يؤدي إلى العديد من المشاكل الاجتماعية كالخيانة.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أسباب مشكلة الكذب لدى الطفل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1-افتقار الطفل لوجود القدوة الحسنة في بيئته التي يعيش فيها فمشاهدة الصغير للكبار عندما يمارسون أسلوب الكذب في حياتهم اليومية له أكبر الأثر في حذو الصغير لهذا السلوك فمثلا عندما يتصل شخص بالهاتف يطلب الأب فيبادر بقوله للصغير : أنه غير موجود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2-انفصال الوالدين ومكوث الطفل مع الزوجة الجديدة فيتخذ الكذب كوسيلة لتسهيل أموره.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3-القسوة في التعامل مع الطفل عندما يعمل خطأ فيلجا الطفل للكذب ليحمي نفسه من العقاب.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4-التفرقة في المعاملة بين الأبناء يدفع الطفل للكذب على </a:t>
            </a:r>
            <a:r>
              <a:rPr lang="ar-SA" sz="2400" b="1" dirty="0" err="1" smtClean="0">
                <a:latin typeface="Arial" pitchFamily="34" charset="0"/>
                <a:cs typeface="Arial" pitchFamily="34" charset="0"/>
              </a:rPr>
              <a:t>اخيه</a:t>
            </a:r>
            <a:r>
              <a:rPr lang="ar-SA" sz="2400" b="1" dirty="0" smtClean="0">
                <a:latin typeface="Arial" pitchFamily="34" charset="0"/>
                <a:cs typeface="Arial" pitchFamily="34" charset="0"/>
              </a:rPr>
              <a:t> لغيرته الشديدة منه وحبا للانتقام . </a:t>
            </a:r>
            <a:endParaRPr lang="ar-SA" sz="2400" b="1"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85852" y="357166"/>
            <a:ext cx="7215238" cy="5324535"/>
          </a:xfrm>
          <a:prstGeom prst="rect">
            <a:avLst/>
          </a:prstGeom>
        </p:spPr>
        <p:txBody>
          <a:bodyPr wrap="square">
            <a:spAutoFit/>
          </a:bodyPr>
          <a:lstStyle/>
          <a:p>
            <a:r>
              <a:rPr lang="ar-SA" sz="2800" b="1" dirty="0" smtClean="0">
                <a:solidFill>
                  <a:srgbClr val="C00000"/>
                </a:solidFill>
                <a:latin typeface="Arial" pitchFamily="34" charset="0"/>
                <a:cs typeface="Arial" pitchFamily="34" charset="0"/>
              </a:rPr>
              <a:t>ولعلاج مشكلة الكذب نقترح ما يلي : </a:t>
            </a:r>
            <a:r>
              <a:rPr lang="ar-SA" sz="2400" b="1" dirty="0" smtClean="0">
                <a:latin typeface="Arial" pitchFamily="34" charset="0"/>
                <a:cs typeface="Arial" pitchFamily="34" charset="0"/>
              </a:rPr>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1ـ كن عزيزي المربي قدوة حسنة للطفل.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2ـ عود الطفل على المصارحة وان لا يخاف مهما أخطأ لأن الطفل يندفع للكذب في بعض الأحيان خوفا من الضرب والعقاب.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3ـ تجنب عقابه فالعقاب أسلوب غير مجدي ووسيلة مضلله لتعديل سلوك الكذب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5ـ يجب أن نزرع في الطفل المفاهيم الأخلاقية والدينية وان نوضحها له.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6ـ ناقش معه السبب الذي دعاه للكذب واخبره بأنه إن اعترف بخطئه لن يعاقب.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7- ابتعد عن تحقيره والسخرية أو التشهير </a:t>
            </a:r>
            <a:r>
              <a:rPr lang="ar-SA" sz="2400" b="1" dirty="0" err="1" smtClean="0">
                <a:latin typeface="Arial" pitchFamily="34" charset="0"/>
                <a:cs typeface="Arial" pitchFamily="34" charset="0"/>
              </a:rPr>
              <a:t>به</a:t>
            </a:r>
            <a:r>
              <a:rPr lang="ar-SA" sz="2400" b="1" dirty="0" smtClean="0">
                <a:latin typeface="Arial" pitchFamily="34" charset="0"/>
                <a:cs typeface="Arial" pitchFamily="34" charset="0"/>
              </a:rPr>
              <a:t> أمام إخوته منه لأن ذلك يخفض من مفهوم ذاته وبالتالي قد يلجأ للكذب لإخفاء مواطن الضعف في شخصيته أمامك . </a:t>
            </a:r>
            <a:br>
              <a:rPr lang="ar-SA" sz="2400" b="1" dirty="0" smtClean="0">
                <a:latin typeface="Arial" pitchFamily="34" charset="0"/>
                <a:cs typeface="Arial" pitchFamily="34" charset="0"/>
              </a:rPr>
            </a:br>
            <a:r>
              <a:rPr lang="ar-SA" sz="2400" b="1" dirty="0" smtClean="0">
                <a:latin typeface="Arial" pitchFamily="34" charset="0"/>
                <a:cs typeface="Arial" pitchFamily="34" charset="0"/>
              </a:rPr>
              <a:t>9ـ قد يكون طفلك لا يكذب بل يتخيل وتتوقع أنت انه يكذب فوضح له الفرق بين الاثنين . </a:t>
            </a:r>
            <a:endParaRPr lang="ar-SA" sz="2400" b="1"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2152650" y="500042"/>
            <a:ext cx="6991350" cy="5580083"/>
          </a:xfrm>
        </p:spPr>
        <p:txBody>
          <a:bodyPr>
            <a:normAutofit/>
          </a:bodyPr>
          <a:lstStyle/>
          <a:p>
            <a:r>
              <a:rPr lang="ar-SA" b="1" dirty="0" smtClean="0">
                <a:solidFill>
                  <a:srgbClr val="C00000"/>
                </a:solidFill>
                <a:latin typeface="Arial" pitchFamily="34" charset="0"/>
                <a:cs typeface="Arial" pitchFamily="34" charset="0"/>
              </a:rPr>
              <a:t>مشكلة التخريب : </a:t>
            </a:r>
            <a:r>
              <a:rPr lang="ar-SA" sz="2800" b="1" dirty="0" smtClean="0">
                <a:latin typeface="Arial" pitchFamily="34" charset="0"/>
                <a:cs typeface="Arial" pitchFamily="34" charset="0"/>
              </a:rPr>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وهي رغبة الطفل في تدمير أو إتلاف الممتلكات الخاصة بالآخرين أو أثاث المنزل أو الحديقة أو الملابس أو الكتب.</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وليس كل تخريب إتلاف أو عملا سيئا إذا بعض الأطفال يخرب الأشياء بدافع حب الاستطلاع .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وإذا لجأ الطفل إلى التشويه أو الكسر أو التمزيق أو القطع ،ففي الغالب يعكس رغبة في التعرف على الأشياء أو الموجودات فيعبث </a:t>
            </a:r>
            <a:r>
              <a:rPr lang="ar-SA" sz="2800" b="1" dirty="0" err="1" smtClean="0">
                <a:latin typeface="Arial" pitchFamily="34" charset="0"/>
                <a:cs typeface="Arial" pitchFamily="34" charset="0"/>
              </a:rPr>
              <a:t>بها</a:t>
            </a:r>
            <a:r>
              <a:rPr lang="ar-SA" sz="2800" b="1" dirty="0" smtClean="0">
                <a:latin typeface="Arial" pitchFamily="34" charset="0"/>
                <a:cs typeface="Arial" pitchFamily="34" charset="0"/>
              </a:rPr>
              <a:t> ، وحينما لا يحسن الأطفال تناول الأشياء فإنهم يفعلون ذلك من جهل بقيمة الأشياء أو آثارها .</a:t>
            </a:r>
            <a:endParaRPr lang="ar-SA" sz="2800" b="1" dirty="0">
              <a:latin typeface="Arial" pitchFamily="34" charset="0"/>
              <a:cs typeface="Arial" pitchFamily="34" charset="0"/>
            </a:endParaRPr>
          </a:p>
        </p:txBody>
      </p:sp>
      <p:pic>
        <p:nvPicPr>
          <p:cNvPr id="4" name="صورة 3" descr="GQPCA09FXXFCAE8QUL3CAO119DMCA9ANDE0CAN3DCOTCAUFM2H4CAK39NQKCAMA7IFRCA394TX6CAQKSG9QCASYOY6GCAZUQB2XCAVGWN72CA1GJWYVCA0ZU3GXCAXF2EDHCAGK83WUCAUHTW0OCA1GJE92.jpg"/>
          <p:cNvPicPr>
            <a:picLocks noChangeAspect="1"/>
          </p:cNvPicPr>
          <p:nvPr/>
        </p:nvPicPr>
        <p:blipFill>
          <a:blip r:embed="rId2"/>
          <a:stretch>
            <a:fillRect/>
          </a:stretch>
        </p:blipFill>
        <p:spPr>
          <a:xfrm>
            <a:off x="642910" y="3929066"/>
            <a:ext cx="1785950" cy="2286000"/>
          </a:xfrm>
          <a:prstGeom prst="rect">
            <a:avLst/>
          </a:prstGeo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4414" y="642918"/>
            <a:ext cx="7429552" cy="5755422"/>
          </a:xfrm>
          <a:prstGeom prst="rect">
            <a:avLst/>
          </a:prstGeom>
        </p:spPr>
        <p:txBody>
          <a:bodyPr wrap="square">
            <a:spAutoFit/>
          </a:bodyPr>
          <a:lstStyle/>
          <a:p>
            <a:r>
              <a:rPr lang="ar-SA" sz="3200" b="1" dirty="0" smtClean="0">
                <a:solidFill>
                  <a:srgbClr val="C00000"/>
                </a:solidFill>
                <a:latin typeface="Arial" pitchFamily="34" charset="0"/>
                <a:cs typeface="Arial" pitchFamily="34" charset="0"/>
              </a:rPr>
              <a:t>أسباب المشكلة : </a:t>
            </a:r>
            <a:r>
              <a:rPr lang="ar-SA" sz="2800" b="1" dirty="0" smtClean="0">
                <a:latin typeface="Arial" pitchFamily="34" charset="0"/>
                <a:cs typeface="Arial" pitchFamily="34" charset="0"/>
              </a:rPr>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1-النشاط والطاقة الزائدة في الطفل وقد يرجع ذلك إلى اختلال في الغدد الصماء كالدرقية والنخامية ويؤدي اضطراب الغدة الدرقية إلى توتر الأعصاب فتتواصل الحركة ولا يمكن للطفل الاستقرار .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2- ظهور مشاعر الغيرة لدى بعض الأطفال نتيجة ظهور مولود جديد في الأسرة أو نتيجة التفرقة في المعاملة بين الإخوة.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3- حب الاستطلاع والميل إلى تعرف طبيعة الأشياء وكثير من أنواع النشاط التي يعدها الكبار نشاطا هداما إنما هي جهد يبذله الطفل للوقوف على القوانين الطبيعية .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4-النمو الجسمي الزائد مع انخفاض مستوى الذكاء . </a:t>
            </a:r>
            <a:br>
              <a:rPr lang="ar-SA" sz="2800" b="1" dirty="0" smtClean="0">
                <a:latin typeface="Arial" pitchFamily="34" charset="0"/>
                <a:cs typeface="Arial" pitchFamily="34" charset="0"/>
              </a:rPr>
            </a:br>
            <a:r>
              <a:rPr lang="ar-SA" sz="2800" b="1" dirty="0" smtClean="0">
                <a:latin typeface="Arial" pitchFamily="34" charset="0"/>
                <a:cs typeface="Arial" pitchFamily="34" charset="0"/>
              </a:rPr>
              <a:t>5- شعور الطفل بالنقص والظلم والضيق من النفس وكراهية الذات تدفع الطفل للانتقام ولإثبات ذاته . </a:t>
            </a:r>
            <a:endParaRPr lang="ar-SA"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81</TotalTime>
  <Words>322</Words>
  <Application>Microsoft Office PowerPoint</Application>
  <PresentationFormat>عرض على الشاشة (3:4)‏</PresentationFormat>
  <Paragraphs>36</Paragraphs>
  <Slides>16</Slides>
  <Notes>0</Notes>
  <HiddenSlides>0</HiddenSlides>
  <MMClips>0</MMClips>
  <ScaleCrop>false</ScaleCrop>
  <HeadingPairs>
    <vt:vector size="4" baseType="variant">
      <vt:variant>
        <vt:lpstr>سمة</vt:lpstr>
      </vt:variant>
      <vt:variant>
        <vt:i4>1</vt:i4>
      </vt:variant>
      <vt:variant>
        <vt:lpstr>عناوين الشرائح</vt:lpstr>
      </vt:variant>
      <vt:variant>
        <vt:i4>16</vt:i4>
      </vt:variant>
    </vt:vector>
  </HeadingPairs>
  <TitlesOfParts>
    <vt:vector size="17" baseType="lpstr">
      <vt:lpstr>انقلاب</vt:lpstr>
      <vt:lpstr>مشكلات الطفولة المبكرة</vt:lpstr>
      <vt:lpstr>مشكلات الطفولة المبكرة</vt:lpstr>
      <vt:lpstr>مشكلات الطفولة المبكرة</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المراجع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مشكلات الطفولة المبكرة</dc:title>
  <dc:creator>HASEB</dc:creator>
  <cp:lastModifiedBy>HASEB</cp:lastModifiedBy>
  <cp:revision>17</cp:revision>
  <dcterms:created xsi:type="dcterms:W3CDTF">2012-12-09T18:59:33Z</dcterms:created>
  <dcterms:modified xsi:type="dcterms:W3CDTF">2012-12-09T20:21:15Z</dcterms:modified>
</cp:coreProperties>
</file>