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3FCA6-DBAF-4CD7-8103-B6CF2A0628FF}"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3FCA6-DBAF-4CD7-8103-B6CF2A0628FF}"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3FCA6-DBAF-4CD7-8103-B6CF2A0628FF}"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3FCA6-DBAF-4CD7-8103-B6CF2A0628FF}"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3FCA6-DBAF-4CD7-8103-B6CF2A0628FF}"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3FCA6-DBAF-4CD7-8103-B6CF2A0628FF}"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3FCA6-DBAF-4CD7-8103-B6CF2A0628FF}" type="datetimeFigureOut">
              <a:rPr lang="en-US" smtClean="0"/>
              <a:t>4/7/2013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3FCA6-DBAF-4CD7-8103-B6CF2A0628FF}" type="datetimeFigureOut">
              <a:rPr lang="en-US" smtClean="0"/>
              <a:t>4/7/2013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3FCA6-DBAF-4CD7-8103-B6CF2A0628FF}" type="datetimeFigureOut">
              <a:rPr lang="en-US" smtClean="0"/>
              <a:t>4/7/2013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3FCA6-DBAF-4CD7-8103-B6CF2A0628FF}"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3FCA6-DBAF-4CD7-8103-B6CF2A0628FF}"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E7EEC-684F-4B17-BD3A-13A1FC85F2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3FCA6-DBAF-4CD7-8103-B6CF2A0628FF}" type="datetimeFigureOut">
              <a:rPr lang="en-US" smtClean="0"/>
              <a:t>4/7/2013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E7EEC-684F-4B17-BD3A-13A1FC85F2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ZOO 103 </a:t>
            </a:r>
            <a:br>
              <a:rPr lang="en-US" dirty="0" smtClean="0">
                <a:solidFill>
                  <a:schemeClr val="bg1"/>
                </a:solidFill>
              </a:rPr>
            </a:br>
            <a:r>
              <a:rPr lang="en-US" dirty="0" smtClean="0">
                <a:solidFill>
                  <a:schemeClr val="bg1"/>
                </a:solidFill>
              </a:rPr>
              <a:t>Lab 8</a:t>
            </a:r>
            <a:endParaRPr lang="ar-SA" dirty="0">
              <a:solidFill>
                <a:schemeClr val="bg1"/>
              </a:solidFill>
            </a:endParaRPr>
          </a:p>
        </p:txBody>
      </p:sp>
      <p:sp>
        <p:nvSpPr>
          <p:cNvPr id="3" name="Subtitle 2"/>
          <p:cNvSpPr>
            <a:spLocks noGrp="1"/>
          </p:cNvSpPr>
          <p:nvPr>
            <p:ph type="subTitle" idx="1"/>
          </p:nvPr>
        </p:nvSpPr>
        <p:spPr/>
        <p:txBody>
          <a:bodyPr/>
          <a:lstStyle/>
          <a:p>
            <a:r>
              <a:rPr lang="en-US" dirty="0" smtClean="0">
                <a:solidFill>
                  <a:srgbClr val="CCECFF"/>
                </a:solidFill>
              </a:rPr>
              <a:t>Prepared by : Reem Aldossari</a:t>
            </a:r>
            <a:endParaRPr lang="ar-SA" dirty="0">
              <a:solidFill>
                <a:srgbClr val="CCEC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580112" y="764704"/>
            <a:ext cx="3224212" cy="3235800"/>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Phylum: Annelida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Class: Hirudinea (leeches)</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Genus: Hirudo</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Species:</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 medicinalis</a:t>
            </a:r>
            <a:endPar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ts val="100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Hirudo medicinalis.</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611560" y="1772816"/>
            <a:ext cx="4572000"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accent5">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Body form and colour, dorsoventrally flattened (not rounded) with a greenish-brown colour, paler below than above.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dorsal surface is marked with yellowish longitudinal bands spotted with black pigment, while the ventral surface is irregularly mot¬tled.</a:t>
            </a:r>
            <a:endParaRPr lang="en-US" sz="1000" dirty="0" smtClean="0">
              <a:solidFill>
                <a:schemeClr val="bg1">
                  <a:lumMod val="9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suckers: a cup-shaped anterior sucker with the mouth opening in its middle, and a larger imperforated disc-like posterior sucker, both are ventrally directed.</a:t>
            </a:r>
            <a:endParaRPr kumimoji="0" lang="en-US" sz="1000" b="0" i="0" u="none" strike="noStrike" cap="none" normalizeH="0" baseline="0" dirty="0" smtClean="0">
              <a:ln>
                <a:noFill/>
              </a:ln>
              <a:solidFill>
                <a:schemeClr val="bg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dirty="0"/>
          </a:p>
        </p:txBody>
      </p:sp>
      <p:sp>
        <p:nvSpPr>
          <p:cNvPr id="1031" name="Rectangle 7"/>
          <p:cNvSpPr>
            <a:spLocks noChangeArrowheads="1"/>
          </p:cNvSpPr>
          <p:nvPr/>
        </p:nvSpPr>
        <p:spPr bwMode="auto">
          <a:xfrm>
            <a:off x="785786" y="285728"/>
            <a:ext cx="183569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7030A0"/>
                </a:solidFill>
                <a:effectLst/>
                <a:latin typeface="Arial" pitchFamily="34" charset="0"/>
                <a:ea typeface="Calibri" pitchFamily="34" charset="0"/>
                <a:cs typeface="Arial" pitchFamily="34" charset="0"/>
              </a:rPr>
              <a:t>Hirudo</a:t>
            </a:r>
            <a:endParaRPr kumimoji="0" lang="en-US" sz="28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285860"/>
            <a:ext cx="5670376" cy="3570208"/>
          </a:xfrm>
          <a:prstGeom prst="rect">
            <a:avLst/>
          </a:prstGeom>
        </p:spPr>
        <p:txBody>
          <a:bodyPr wrap="square">
            <a:spAutoFit/>
          </a:bodyPr>
          <a:lstStyle/>
          <a:p>
            <a:pPr lvl="0" algn="l" rtl="0" eaLnBrk="0" fontAlgn="base" hangingPunct="0">
              <a:spcBef>
                <a:spcPct val="0"/>
              </a:spcBef>
              <a:spcAft>
                <a:spcPct val="0"/>
              </a:spcAft>
            </a:pPr>
            <a:r>
              <a:rPr lang="en-US" b="1" dirty="0" smtClean="0">
                <a:solidFill>
                  <a:srgbClr val="CCECFF"/>
                </a:solidFill>
                <a:latin typeface="Arial" pitchFamily="34" charset="0"/>
                <a:ea typeface="Calibri" pitchFamily="34" charset="0"/>
                <a:cs typeface="Arial" pitchFamily="34" charset="0"/>
              </a:rPr>
              <a:t>External annulation: </a:t>
            </a:r>
          </a:p>
          <a:p>
            <a:pPr lvl="0" algn="l" rtl="0" eaLnBrk="0" fontAlgn="base" hangingPunct="0">
              <a:spcBef>
                <a:spcPct val="0"/>
              </a:spcBef>
              <a:spcAft>
                <a:spcPct val="0"/>
              </a:spcAft>
            </a:pPr>
            <a:endParaRPr lang="en-US" b="1" dirty="0" smtClean="0">
              <a:solidFill>
                <a:schemeClr val="accent6">
                  <a:lumMod val="7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dirty="0" smtClean="0">
                <a:solidFill>
                  <a:schemeClr val="bg1"/>
                </a:solidFill>
                <a:latin typeface="Arial" pitchFamily="34" charset="0"/>
                <a:ea typeface="Calibri" pitchFamily="34" charset="0"/>
                <a:cs typeface="Arial" pitchFamily="34" charset="0"/>
              </a:rPr>
              <a:t>The body is externally divided into a large number of rings or annuli which are actually more numerous than the true internal segments. </a:t>
            </a:r>
          </a:p>
          <a:p>
            <a:pPr lvl="0" algn="l" rtl="0" eaLnBrk="0" fontAlgn="base" hangingPunct="0">
              <a:spcBef>
                <a:spcPct val="0"/>
              </a:spcBef>
              <a:spcAft>
                <a:spcPct val="0"/>
              </a:spcAft>
            </a:pPr>
            <a:endParaRPr lang="en-US" dirty="0" smtClean="0">
              <a:solidFill>
                <a:schemeClr val="bg1"/>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dirty="0" smtClean="0">
                <a:solidFill>
                  <a:schemeClr val="bg1"/>
                </a:solidFill>
                <a:latin typeface="Arial" pitchFamily="34" charset="0"/>
                <a:ea typeface="Calibri" pitchFamily="34" charset="0"/>
                <a:cs typeface="Arial" pitchFamily="34" charset="0"/>
              </a:rPr>
              <a:t>The animal has a fixed number of segments, only 33. Ever/ 5 annuli correspond to one true seg¬ment except at the anterior and hind ends where the number of annuli per segment is less. </a:t>
            </a:r>
          </a:p>
          <a:p>
            <a:pPr lvl="0" algn="l" rtl="0" eaLnBrk="0" fontAlgn="base" hangingPunct="0">
              <a:spcBef>
                <a:spcPct val="0"/>
              </a:spcBef>
              <a:spcAft>
                <a:spcPct val="0"/>
              </a:spcAft>
            </a:pPr>
            <a:endParaRPr lang="en-US" sz="1000" dirty="0" smtClean="0">
              <a:solidFill>
                <a:schemeClr val="bg1"/>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dirty="0" smtClean="0">
                <a:solidFill>
                  <a:schemeClr val="bg1"/>
                </a:solidFill>
                <a:latin typeface="Arial" pitchFamily="34" charset="0"/>
                <a:ea typeface="Calibri" pitchFamily="34" charset="0"/>
                <a:cs typeface="Arial" pitchFamily="34" charset="0"/>
              </a:rPr>
              <a:t>The eyes are five pairs on the dorsal surface of the first 5 segments.</a:t>
            </a:r>
            <a:endParaRPr lang="en-US" sz="1000" dirty="0" smtClean="0">
              <a:solidFill>
                <a:schemeClr val="bg1"/>
              </a:solidFill>
              <a:latin typeface="Arial" pitchFamily="34" charset="0"/>
              <a:ea typeface="Calibri"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714488"/>
            <a:ext cx="6215090" cy="3693319"/>
          </a:xfrm>
          <a:prstGeom prst="rect">
            <a:avLst/>
          </a:prstGeom>
        </p:spPr>
        <p:txBody>
          <a:bodyPr wrap="square">
            <a:spAutoFit/>
          </a:bodyPr>
          <a:lstStyle/>
          <a:p>
            <a:pPr lvl="0" algn="l" rtl="0" eaLnBrk="0" fontAlgn="base" hangingPunct="0">
              <a:spcBef>
                <a:spcPct val="0"/>
              </a:spcBef>
              <a:spcAft>
                <a:spcPct val="0"/>
              </a:spcAft>
              <a:buFont typeface="Wingdings" pitchFamily="2" charset="2"/>
              <a:buChar char="q"/>
            </a:pPr>
            <a:r>
              <a:rPr lang="en-US" dirty="0" smtClean="0">
                <a:solidFill>
                  <a:schemeClr val="bg1"/>
                </a:solidFill>
                <a:latin typeface="Arial" pitchFamily="34" charset="0"/>
                <a:ea typeface="Calibri" pitchFamily="34" charset="0"/>
                <a:cs typeface="Arial" pitchFamily="34" charset="0"/>
              </a:rPr>
              <a:t>The nephridiopores are 17 pairs of minute openings on the ventral surface, one pair in each of the segments 7-23 inclusive, and located on the annulus immediately in front of the one bearing the papillae.</a:t>
            </a:r>
          </a:p>
          <a:p>
            <a:pPr lvl="0" algn="l" rtl="0" eaLnBrk="0" fontAlgn="base" hangingPunct="0">
              <a:spcBef>
                <a:spcPct val="0"/>
              </a:spcBef>
              <a:spcAft>
                <a:spcPct val="0"/>
              </a:spcAft>
            </a:pPr>
            <a:endParaRPr lang="en-US" dirty="0" smtClean="0">
              <a:solidFill>
                <a:schemeClr val="bg1"/>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dirty="0" smtClean="0">
                <a:solidFill>
                  <a:schemeClr val="bg1"/>
                </a:solidFill>
                <a:latin typeface="Arial" pitchFamily="34" charset="0"/>
                <a:ea typeface="Calibri" pitchFamily="34" charset="0"/>
                <a:cs typeface="Arial" pitchFamily="34" charset="0"/>
              </a:rPr>
              <a:t>The male genital opening lies in the mid-ventral line on the 4th annulus of segment 11.</a:t>
            </a:r>
          </a:p>
          <a:p>
            <a:pPr lvl="0" algn="l" rtl="0" eaLnBrk="0" fontAlgn="base" hangingPunct="0">
              <a:spcBef>
                <a:spcPct val="0"/>
              </a:spcBef>
              <a:spcAft>
                <a:spcPct val="0"/>
              </a:spcAft>
            </a:pPr>
            <a:endParaRPr lang="en-US" dirty="0" smtClean="0">
              <a:solidFill>
                <a:schemeClr val="bg1"/>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dirty="0" smtClean="0">
                <a:solidFill>
                  <a:schemeClr val="bg1"/>
                </a:solidFill>
                <a:latin typeface="Arial" pitchFamily="34" charset="0"/>
                <a:ea typeface="Calibri" pitchFamily="34" charset="0"/>
                <a:cs typeface="Arial" pitchFamily="34" charset="0"/>
              </a:rPr>
              <a:t>The female genital opening lies in the mid-ventral line on the 4th annulus of segment 12.</a:t>
            </a:r>
          </a:p>
          <a:p>
            <a:pPr lvl="0" algn="l" rtl="0" eaLnBrk="0" fontAlgn="base" hangingPunct="0">
              <a:spcBef>
                <a:spcPct val="0"/>
              </a:spcBef>
              <a:spcAft>
                <a:spcPct val="0"/>
              </a:spcAft>
            </a:pPr>
            <a:endParaRPr lang="en-US" dirty="0" smtClean="0">
              <a:solidFill>
                <a:schemeClr val="bg1"/>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dirty="0" smtClean="0">
                <a:solidFill>
                  <a:schemeClr val="bg1"/>
                </a:solidFill>
                <a:latin typeface="Arial" pitchFamily="34" charset="0"/>
                <a:ea typeface="Calibri" pitchFamily="34" charset="0"/>
                <a:cs typeface="Arial" pitchFamily="34" charset="0"/>
              </a:rPr>
              <a:t>The anus opens mid-dorsally at the point of junction between segment 26 and the posterior sucker</a:t>
            </a:r>
            <a:endParaRPr lang="en-US" sz="1000" dirty="0" smtClean="0">
              <a:solidFill>
                <a:schemeClr val="bg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t="8725"/>
          <a:stretch>
            <a:fillRect/>
          </a:stretch>
        </p:blipFill>
        <p:spPr bwMode="auto">
          <a:xfrm>
            <a:off x="1691680" y="404664"/>
            <a:ext cx="5619750" cy="57584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sf.gov/news/mmg/media/images/leeches_f.jpg"/>
          <p:cNvPicPr>
            <a:picLocks noChangeAspect="1" noChangeArrowheads="1"/>
          </p:cNvPicPr>
          <p:nvPr/>
        </p:nvPicPr>
        <p:blipFill>
          <a:blip r:embed="rId2"/>
          <a:srcRect/>
          <a:stretch>
            <a:fillRect/>
          </a:stretch>
        </p:blipFill>
        <p:spPr bwMode="auto">
          <a:xfrm>
            <a:off x="2285984" y="1643050"/>
            <a:ext cx="4548196" cy="29289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399585" y="836712"/>
            <a:ext cx="3492895" cy="3240360"/>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lvl="0" indent="0" algn="l" rtl="0" eaLnBrk="1" fontAlgn="base" latinLnBrk="0" hangingPunct="1">
              <a:lnSpc>
                <a:spcPct val="140000"/>
              </a:lnSpc>
              <a:spcBef>
                <a:spcPts val="425"/>
              </a:spcBef>
              <a:spcAft>
                <a:spcPct val="0"/>
              </a:spcAft>
              <a:tabLst/>
            </a:pPr>
            <a:r>
              <a:rPr kumimoji="0" lang="en-US" sz="1400" b="0"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r>
              <a:rPr lang="en-US" sz="1400" b="1" dirty="0" smtClean="0">
                <a:solidFill>
                  <a:srgbClr val="000000"/>
                </a:solidFill>
                <a:latin typeface="Arial" pitchFamily="34" charset="0"/>
                <a:ea typeface="Arial" pitchFamily="34" charset="0"/>
                <a:cs typeface="Arial" pitchFamily="34" charset="0"/>
              </a:rPr>
              <a:t>,</a:t>
            </a: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Nematoda (Roundworms)</a:t>
            </a:r>
          </a:p>
          <a:p>
            <a:pPr marL="0" lvl="0" indent="0" algn="l" rtl="0" eaLnBrk="1" fontAlgn="base" latinLnBrk="0" hangingPunct="1">
              <a:lnSpc>
                <a:spcPct val="140000"/>
              </a:lnSpc>
              <a:spcBef>
                <a:spcPts val="425"/>
              </a:spcBef>
              <a:spcAft>
                <a:spcPct val="0"/>
              </a:spcAft>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Class: Rhalditea</a:t>
            </a:r>
          </a:p>
          <a:p>
            <a:pPr marL="0" lvl="0" indent="0" algn="l" rtl="0" eaLnBrk="1" fontAlgn="base" latinLnBrk="0" hangingPunct="1">
              <a:lnSpc>
                <a:spcPct val="140000"/>
              </a:lnSpc>
              <a:spcBef>
                <a:spcPts val="425"/>
              </a:spcBef>
              <a:spcAft>
                <a:spcPct val="0"/>
              </a:spcAft>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Order: Ascariida</a:t>
            </a:r>
            <a:endParaRPr lang="en-US" sz="1400" b="1" dirty="0">
              <a:solidFill>
                <a:srgbClr val="000000"/>
              </a:solidFill>
              <a:latin typeface="Arial" pitchFamily="34" charset="0"/>
              <a:ea typeface="Arial" pitchFamily="34" charset="0"/>
              <a:cs typeface="Arial" pitchFamily="34" charset="0"/>
            </a:endParaRPr>
          </a:p>
          <a:p>
            <a:pPr marL="0" lvl="0" indent="0" algn="l" rtl="0" eaLnBrk="1" fontAlgn="base" latinLnBrk="0" hangingPunct="1">
              <a:lnSpc>
                <a:spcPct val="140000"/>
              </a:lnSpc>
              <a:spcBef>
                <a:spcPts val="425"/>
              </a:spcBef>
              <a:spcAft>
                <a:spcPct val="0"/>
              </a:spcAft>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Family: Ascariidae</a:t>
            </a:r>
          </a:p>
          <a:p>
            <a:pPr marL="0" lvl="0" indent="0" algn="l" rtl="0" eaLnBrk="1" fontAlgn="base" latinLnBrk="0" hangingPunct="1">
              <a:lnSpc>
                <a:spcPct val="140000"/>
              </a:lnSpc>
              <a:spcBef>
                <a:spcPts val="425"/>
              </a:spcBef>
              <a:spcAft>
                <a:spcPct val="0"/>
              </a:spcAft>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Genus: </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Ascaris</a:t>
            </a:r>
            <a:endPar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457200" lvl="1" indent="-457200" algn="l" rtl="0" eaLnBrk="1" fontAlgn="base" latinLnBrk="0" hangingPunct="1">
              <a:lnSpc>
                <a:spcPct val="140000"/>
              </a:lnSpc>
              <a:spcBef>
                <a:spcPts val="425"/>
              </a:spcBef>
              <a:spcAft>
                <a:spcPct val="0"/>
              </a:spcAft>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Species: </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lumbricoides</a:t>
            </a:r>
          </a:p>
          <a:p>
            <a:pPr marL="457200" lvl="1" indent="-457200" algn="l" rtl="0" eaLnBrk="1" fontAlgn="base" latinLnBrk="0" hangingPunct="1">
              <a:lnSpc>
                <a:spcPct val="140000"/>
              </a:lnSpc>
              <a:spcBef>
                <a:spcPts val="425"/>
              </a:spcBef>
              <a:spcAft>
                <a:spcPct val="0"/>
              </a:spcAft>
              <a:tabLst/>
            </a:pP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1" u="none" strike="noStrike" cap="none" normalizeH="0" baseline="0" dirty="0" smtClean="0">
                <a:ln>
                  <a:noFill/>
                </a:ln>
                <a:solidFill>
                  <a:srgbClr val="000000"/>
                </a:solidFill>
                <a:effectLst/>
                <a:latin typeface="Arial" pitchFamily="34" charset="0"/>
                <a:ea typeface="Arial" pitchFamily="34" charset="0"/>
                <a:cs typeface="Arial" pitchFamily="34" charset="0"/>
              </a:rPr>
              <a:t>Ascaris lumbricoides</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   </a:t>
            </a:r>
            <a:endParaRPr kumimoji="0" lang="en-US" sz="1400" b="1"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251520" y="2348880"/>
            <a:ext cx="19797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External Features:</a:t>
            </a:r>
            <a:endParaRPr kumimoji="0" lang="en-US" sz="1800" b="0" i="0" u="none" strike="noStrike" cap="none" normalizeH="0" baseline="0" dirty="0" smtClean="0">
              <a:ln>
                <a:noFill/>
              </a:ln>
              <a:solidFill>
                <a:srgbClr val="00B050"/>
              </a:solidFill>
              <a:effectLst/>
              <a:latin typeface="Arial" pitchFamily="34" charset="0"/>
              <a:cs typeface="Arial" pitchFamily="34" charset="0"/>
            </a:endParaRPr>
          </a:p>
        </p:txBody>
      </p:sp>
      <p:sp>
        <p:nvSpPr>
          <p:cNvPr id="1028" name="Rectangle 4"/>
          <p:cNvSpPr>
            <a:spLocks noChangeArrowheads="1"/>
          </p:cNvSpPr>
          <p:nvPr/>
        </p:nvSpPr>
        <p:spPr bwMode="auto">
          <a:xfrm>
            <a:off x="179512" y="2871666"/>
            <a:ext cx="532859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body form, is cylindrical, long (length varies according to species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sex being in A. vitulorum 15-26 cm in the male and 22-30 cm in the female) and tapering at both ends.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The sexes are separate ; the female is the larger, and has a straight posterior end, while the male is more slender and has its posterior end sharply curled ventrally.</a:t>
            </a:r>
            <a:endParaRPr lang="en-US" sz="900" dirty="0">
              <a:solidFill>
                <a:schemeClr val="bg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Four longitudinal streaks run the entire length of the body, 2 thin white dorsal and ventral lines, and 2 broader and darker lateral lines. </a:t>
            </a:r>
            <a:endParaRPr lang="en-US" sz="1050" dirty="0">
              <a:solidFill>
                <a:schemeClr val="bg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mouth lies at the anterior end of the body and is guarded by three finely papillated lips, one dorsal and two ventro¬lateral. </a:t>
            </a:r>
          </a:p>
        </p:txBody>
      </p:sp>
      <p:sp>
        <p:nvSpPr>
          <p:cNvPr id="7" name="Rectangle 6"/>
          <p:cNvSpPr/>
          <p:nvPr/>
        </p:nvSpPr>
        <p:spPr>
          <a:xfrm>
            <a:off x="539552" y="764704"/>
            <a:ext cx="1962910" cy="646331"/>
          </a:xfrm>
          <a:prstGeom prst="rect">
            <a:avLst/>
          </a:prstGeom>
        </p:spPr>
        <p:txBody>
          <a:bodyPr wrap="none">
            <a:spAutoFit/>
          </a:bodyPr>
          <a:lstStyle/>
          <a:p>
            <a:r>
              <a:rPr kumimoji="0" lang="en-US" sz="3600" b="1" u="none" strike="noStrike" cap="none" normalizeH="0" baseline="0" dirty="0" smtClean="0">
                <a:ln>
                  <a:noFill/>
                </a:ln>
                <a:solidFill>
                  <a:srgbClr val="FFFF00"/>
                </a:solidFill>
                <a:effectLst/>
                <a:latin typeface="Arial" pitchFamily="34" charset="0"/>
                <a:ea typeface="Arial" pitchFamily="34" charset="0"/>
                <a:cs typeface="Arial" pitchFamily="34" charset="0"/>
              </a:rPr>
              <a:t> Ascaris</a:t>
            </a:r>
            <a:endParaRPr lang="ar-SA" sz="36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285860"/>
            <a:ext cx="4392488" cy="4247317"/>
          </a:xfrm>
          <a:prstGeom prst="rect">
            <a:avLst/>
          </a:prstGeom>
        </p:spPr>
        <p:txBody>
          <a:bodyPr wrap="square">
            <a:spAutoFit/>
          </a:bodyPr>
          <a:lstStyle/>
          <a:p>
            <a:pPr lvl="0" algn="l" rtl="0" fontAlgn="base">
              <a:spcBef>
                <a:spcPct val="0"/>
              </a:spcBef>
              <a:spcAft>
                <a:spcPct val="0"/>
              </a:spcAft>
              <a:buFont typeface="Wingdings" pitchFamily="2" charset="2"/>
              <a:buChar char="q"/>
            </a:pPr>
            <a:r>
              <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minute excretory pore lies on the ventral side, 2 mm behind the mouth. </a:t>
            </a:r>
            <a:endParaRPr lang="en-US" sz="1100" dirty="0" smtClean="0">
              <a:solidFill>
                <a:schemeClr val="bg1"/>
              </a:solidFill>
              <a:latin typeface="Arial" pitchFamily="34" charset="0"/>
              <a:cs typeface="Arial" pitchFamily="34" charset="0"/>
            </a:endParaRPr>
          </a:p>
          <a:p>
            <a:pPr lvl="0" algn="l" rtl="0" fontAlgn="base">
              <a:spcBef>
                <a:spcPct val="0"/>
              </a:spcBef>
              <a:spcAft>
                <a:spcPct val="0"/>
              </a:spcAft>
              <a:buFont typeface="Wingdings" pitchFamily="2" charset="2"/>
              <a:buChar char="q"/>
            </a:pPr>
            <a:r>
              <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genital aperture in the female is situated on the ventral side some distance from the anterior end (at about one third the length of the body in A. lumbricoides.</a:t>
            </a:r>
          </a:p>
          <a:p>
            <a:pPr lvl="0" algn="l" rtl="0" fontAlgn="base">
              <a:spcBef>
                <a:spcPct val="0"/>
              </a:spcBef>
              <a:spcAft>
                <a:spcPct val="0"/>
              </a:spcAft>
              <a:buFont typeface="Wingdings" pitchFamily="2" charset="2"/>
              <a:buChar char="q"/>
            </a:pPr>
            <a:r>
              <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In the male, the genital duct joins the hind gut and both open by a common cloaca a short distance from the posterior end. </a:t>
            </a:r>
          </a:p>
          <a:p>
            <a:pPr lvl="0" algn="l" rtl="0" fontAlgn="base">
              <a:spcBef>
                <a:spcPct val="0"/>
              </a:spcBef>
              <a:spcAft>
                <a:spcPct val="0"/>
              </a:spcAft>
              <a:buFont typeface="Wingdings" pitchFamily="2" charset="2"/>
              <a:buChar char="q"/>
            </a:pPr>
            <a:r>
              <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pair of minute copula to ry spicules project from the latter aperture. </a:t>
            </a:r>
          </a:p>
          <a:p>
            <a:pPr lvl="0" algn="l" rtl="0" fontAlgn="base">
              <a:spcBef>
                <a:spcPct val="0"/>
              </a:spcBef>
              <a:spcAft>
                <a:spcPct val="0"/>
              </a:spcAft>
              <a:buFont typeface="Wingdings" pitchFamily="2" charset="2"/>
              <a:buChar char="q"/>
            </a:pPr>
            <a:r>
              <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female has a separate slit-like anus.</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Picture 5"/>
          <p:cNvPicPr/>
          <p:nvPr/>
        </p:nvPicPr>
        <p:blipFill>
          <a:blip r:embed="rId2" cstate="print"/>
          <a:srcRect l="1862" t="2890"/>
          <a:stretch>
            <a:fillRect/>
          </a:stretch>
        </p:blipFill>
        <p:spPr bwMode="auto">
          <a:xfrm>
            <a:off x="4857752" y="260648"/>
            <a:ext cx="4286248" cy="638132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mokhtbr.com/wp-content/uploads/2011/04/alumbmf.jpg"/>
          <p:cNvPicPr>
            <a:picLocks noChangeAspect="1" noChangeArrowheads="1"/>
          </p:cNvPicPr>
          <p:nvPr/>
        </p:nvPicPr>
        <p:blipFill>
          <a:blip r:embed="rId2"/>
          <a:srcRect b="26744"/>
          <a:stretch>
            <a:fillRect/>
          </a:stretch>
        </p:blipFill>
        <p:spPr bwMode="auto">
          <a:xfrm>
            <a:off x="1357290" y="1643050"/>
            <a:ext cx="6096000" cy="30003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5292080" y="764704"/>
            <a:ext cx="3658170" cy="3312368"/>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Phylum: Annelida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Class: Oligochaeta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Genus: Allolobophora (Earthworm)</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1-Species: caliginosa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u="none" strike="noStrike" cap="none" normalizeH="0" baseline="0" dirty="0" smtClean="0">
                <a:ln>
                  <a:noFill/>
                </a:ln>
                <a:solidFill>
                  <a:srgbClr val="000000"/>
                </a:solidFill>
                <a:effectLst/>
                <a:latin typeface="Arial" pitchFamily="34" charset="0"/>
                <a:ea typeface="Arial" pitchFamily="34" charset="0"/>
                <a:cs typeface="Arial" pitchFamily="34" charset="0"/>
              </a:rPr>
              <a:t>Allolobophora caliginosa</a:t>
            </a: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428596" y="1571612"/>
            <a:ext cx="4355976" cy="47166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99"/>
                </a:solidFill>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body form is cylindrical  pointed anteriorly and dorso-ventrally flattened posteriorly.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dorsal surface is somewhat darker in colour.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mouth and anus open terminally at the anterior and posterior ends respectively.</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 The body is divided into a great number of segments, separated by conspicuous inter-segmental grooves.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clitellum (secretes the cocoon) is the thickened skin of segments 26¬-34, and lies on the dorsal and lateral sides concealing the segments</a:t>
            </a:r>
            <a:r>
              <a:rPr kumimoji="0" lang="en-US" sz="1000" b="0" i="0" u="none" strike="noStrike" cap="none" normalizeH="0" baseline="0" dirty="0" smtClean="0">
                <a:ln>
                  <a:noFill/>
                </a:ln>
                <a:solidFill>
                  <a:schemeClr val="bg1">
                    <a:lumMod val="95000"/>
                  </a:schemeClr>
                </a:solidFill>
                <a:effectLst/>
                <a:latin typeface="Arial" pitchFamily="34" charset="0"/>
                <a:cs typeface="Arial" pitchFamily="34" charset="0"/>
              </a:rPr>
              <a:t> </a:t>
            </a:r>
            <a:r>
              <a:rPr kumimoji="0" lang="en-US" sz="800" b="0" i="0" u="none" strike="noStrike" cap="none" normalizeH="0" baseline="0" dirty="0" smtClean="0">
                <a:ln>
                  <a:noFill/>
                </a:ln>
                <a:solidFill>
                  <a:schemeClr val="bg1">
                    <a:lumMod val="95000"/>
                  </a:schemeClr>
                </a:solidFill>
                <a:effectLst/>
                <a:latin typeface="Arial" pitchFamily="34" charset="0"/>
                <a:cs typeface="Arial" pitchFamily="34" charset="0"/>
              </a:rPr>
              <a:t>.</a:t>
            </a:r>
            <a:endParaRPr kumimoji="0" lang="en-US" sz="18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0" name="Rectangle 4"/>
          <p:cNvSpPr>
            <a:spLocks noChangeArrowheads="1"/>
          </p:cNvSpPr>
          <p:nvPr/>
        </p:nvSpPr>
        <p:spPr bwMode="auto">
          <a:xfrm>
            <a:off x="214282" y="214290"/>
            <a:ext cx="375397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C000"/>
                </a:solidFill>
                <a:effectLst/>
                <a:latin typeface="Arial" pitchFamily="34" charset="0"/>
                <a:ea typeface="Calibri" pitchFamily="34" charset="0"/>
                <a:cs typeface="Arial" pitchFamily="34" charset="0"/>
              </a:rPr>
              <a:t>The Earthworm – Allolobophora:</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764704"/>
            <a:ext cx="57961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These, however, are distinct on the ventral side, where the edges of the clitellum are thick¬ened on segments 31-33 forming two puberty crests.</a:t>
            </a:r>
            <a:endParaRPr lang="en-US" sz="1000" dirty="0">
              <a:solidFill>
                <a:schemeClr val="bg1">
                  <a:lumMod val="9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head is composed of a peristomium (first segment) surrounding the mouth and a prostomium which is dorsal and forms an upper lip that extends in front of the mouth; the prostomium is not to be considered  a segment.</a:t>
            </a:r>
            <a:endParaRPr kumimoji="0" lang="en-US" sz="24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17410" name="Rectangle 2"/>
          <p:cNvSpPr>
            <a:spLocks noChangeArrowheads="1"/>
          </p:cNvSpPr>
          <p:nvPr/>
        </p:nvSpPr>
        <p:spPr bwMode="auto">
          <a:xfrm>
            <a:off x="323528" y="3284984"/>
            <a:ext cx="680424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chaetae or setae are minute chitinous struc¬tures which can be felt by passing the finger from be-hind forwards on the ventral surface of the worm (preferably preserved).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Everybody segment, except the first and the last, carries four pairs of chaetae, two pairs on the ventral surface and one pair on each lateral side. Use a hand-lens to see that the chaetae are directed backwards.</a:t>
            </a:r>
            <a:endParaRPr lang="en-US" sz="1000" dirty="0">
              <a:solidFill>
                <a:schemeClr val="bg1">
                  <a:lumMod val="9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female open¬ings are two small open¬ings which lie ventro-laterally on segement 14.</a:t>
            </a:r>
            <a:endParaRPr kumimoji="0" lang="en-US" sz="24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51520" y="548680"/>
            <a:ext cx="57241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male openings are two slit-like apertures with thickened lips. They lie on the ventro-lateral sides of segemnt 15. </a:t>
            </a:r>
            <a:endParaRPr lang="en-US" sz="1000" dirty="0">
              <a:solidFill>
                <a:schemeClr val="bg1">
                  <a:lumMod val="9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spermathecal pores are two pairs of minute openings which lie on the ventral side in the inter-segmental grooves between segments 9/l0 and 10/11. They are surrounded by three pairs of copulatory papillae on segemnts 9, 10 and 11.</a:t>
            </a:r>
            <a:endParaRPr lang="en-US" sz="1000" dirty="0">
              <a:solidFill>
                <a:schemeClr val="bg1">
                  <a:lumMod val="9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dorsal pores are minute single pores which communicate the coelom with the outside.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They lie mid dorsally on the inter-segmental grooves starting with 8/9 to the posterior end.</a:t>
            </a:r>
            <a:endParaRPr lang="en-US" sz="1000" dirty="0">
              <a:solidFill>
                <a:schemeClr val="bg1">
                  <a:lumMod val="9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bg1">
                    <a:lumMod val="95000"/>
                  </a:schemeClr>
                </a:solidFill>
                <a:effectLst/>
                <a:latin typeface="Arial" pitchFamily="34" charset="0"/>
                <a:ea typeface="Calibri" pitchFamily="34" charset="0"/>
                <a:cs typeface="Arial" pitchFamily="34" charset="0"/>
              </a:rPr>
              <a:t>The excretory pores or  nephridiopores are the minute pores of the nephridia to the outside. They are ventral in position, two per segment, except the first three and the last segment where they are absent.</a:t>
            </a:r>
            <a:endParaRPr kumimoji="0" lang="en-US" sz="1000" b="0" i="0" u="none" strike="noStrike" cap="none" normalizeH="0" baseline="0" dirty="0" smtClean="0">
              <a:ln>
                <a:noFill/>
              </a:ln>
              <a:solidFill>
                <a:schemeClr val="bg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3دودة الارض 3.png"/>
          <p:cNvPicPr/>
          <p:nvPr/>
        </p:nvPicPr>
        <p:blipFill>
          <a:blip r:embed="rId2" cstate="print"/>
          <a:srcRect/>
          <a:stretch>
            <a:fillRect/>
          </a:stretch>
        </p:blipFill>
        <p:spPr bwMode="auto">
          <a:xfrm>
            <a:off x="1907704" y="404664"/>
            <a:ext cx="5832648" cy="61612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pdl.purdue.edu/ppdl/images/earthworm_on_sidewalk.jpeg"/>
          <p:cNvPicPr>
            <a:picLocks noChangeAspect="1" noChangeArrowheads="1"/>
          </p:cNvPicPr>
          <p:nvPr/>
        </p:nvPicPr>
        <p:blipFill>
          <a:blip r:embed="rId2"/>
          <a:srcRect/>
          <a:stretch>
            <a:fillRect/>
          </a:stretch>
        </p:blipFill>
        <p:spPr bwMode="auto">
          <a:xfrm>
            <a:off x="1500166" y="1142984"/>
            <a:ext cx="5715000" cy="42100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930</Words>
  <Application>Microsoft Office PowerPoint</Application>
  <PresentationFormat>On-screen Show (4:3)</PresentationFormat>
  <Paragraphs>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ZOO 103  Lab 8</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 103  Lab 8</dc:title>
  <dc:creator>reealdossari</dc:creator>
  <cp:lastModifiedBy>reealdossari</cp:lastModifiedBy>
  <cp:revision>1</cp:revision>
  <dcterms:created xsi:type="dcterms:W3CDTF">2013-04-07T11:05:13Z</dcterms:created>
  <dcterms:modified xsi:type="dcterms:W3CDTF">2013-04-07T11:07:42Z</dcterms:modified>
</cp:coreProperties>
</file>