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31F69-5E46-4FF8-BA96-F26131F55285}" type="datetimeFigureOut">
              <a:rPr lang="en-US" smtClean="0"/>
              <a:pPr/>
              <a:t>3/10/12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28C96-B715-4BC2-AF79-15697311D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28C96-B715-4BC2-AF79-15697311D70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100-EA45-424C-92CA-15111620F02B}" type="datetimeFigureOut">
              <a:rPr lang="en-US" smtClean="0"/>
              <a:pPr/>
              <a:t>3/10/12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749750-5A23-419A-A2EF-D94B2F23F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100-EA45-424C-92CA-15111620F02B}" type="datetimeFigureOut">
              <a:rPr lang="en-US" smtClean="0"/>
              <a:pPr/>
              <a:t>3/10/12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9750-5A23-419A-A2EF-D94B2F23F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100-EA45-424C-92CA-15111620F02B}" type="datetimeFigureOut">
              <a:rPr lang="en-US" smtClean="0"/>
              <a:pPr/>
              <a:t>3/10/12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9750-5A23-419A-A2EF-D94B2F23F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100-EA45-424C-92CA-15111620F02B}" type="datetimeFigureOut">
              <a:rPr lang="en-US" smtClean="0"/>
              <a:pPr/>
              <a:t>3/10/12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749750-5A23-419A-A2EF-D94B2F23F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100-EA45-424C-92CA-15111620F02B}" type="datetimeFigureOut">
              <a:rPr lang="en-US" smtClean="0"/>
              <a:pPr/>
              <a:t>3/10/12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9750-5A23-419A-A2EF-D94B2F23F5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100-EA45-424C-92CA-15111620F02B}" type="datetimeFigureOut">
              <a:rPr lang="en-US" smtClean="0"/>
              <a:pPr/>
              <a:t>3/10/12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9750-5A23-419A-A2EF-D94B2F23F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100-EA45-424C-92CA-15111620F02B}" type="datetimeFigureOut">
              <a:rPr lang="en-US" smtClean="0"/>
              <a:pPr/>
              <a:t>3/10/12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749750-5A23-419A-A2EF-D94B2F23F5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100-EA45-424C-92CA-15111620F02B}" type="datetimeFigureOut">
              <a:rPr lang="en-US" smtClean="0"/>
              <a:pPr/>
              <a:t>3/10/12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9750-5A23-419A-A2EF-D94B2F23F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100-EA45-424C-92CA-15111620F02B}" type="datetimeFigureOut">
              <a:rPr lang="en-US" smtClean="0"/>
              <a:pPr/>
              <a:t>3/10/12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9750-5A23-419A-A2EF-D94B2F23F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100-EA45-424C-92CA-15111620F02B}" type="datetimeFigureOut">
              <a:rPr lang="en-US" smtClean="0"/>
              <a:pPr/>
              <a:t>3/10/12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9750-5A23-419A-A2EF-D94B2F23F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100-EA45-424C-92CA-15111620F02B}" type="datetimeFigureOut">
              <a:rPr lang="en-US" smtClean="0"/>
              <a:pPr/>
              <a:t>3/10/12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49750-5A23-419A-A2EF-D94B2F23F5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463100-EA45-424C-92CA-15111620F02B}" type="datetimeFigureOut">
              <a:rPr lang="en-US" smtClean="0"/>
              <a:pPr/>
              <a:t>3/10/12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749750-5A23-419A-A2EF-D94B2F23F5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Wrist &amp; Hand Exam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 eaLnBrk="1" hangingPunct="1"/>
            <a:r>
              <a:rPr lang="en-US" altLang="ja-JP" sz="2400" b="1" dirty="0" smtClean="0"/>
              <a:t>Abdulaziz Alomar, MD, </a:t>
            </a:r>
            <a:r>
              <a:rPr lang="en-US" altLang="ja-JP" sz="2400" b="1" dirty="0" err="1" smtClean="0"/>
              <a:t>MSc</a:t>
            </a:r>
            <a:r>
              <a:rPr lang="en-US" altLang="ja-JP" sz="2400" b="1" dirty="0" smtClean="0"/>
              <a:t> FRCSC</a:t>
            </a:r>
          </a:p>
          <a:p>
            <a:pPr algn="ctr" eaLnBrk="1" hangingPunct="1"/>
            <a:r>
              <a:rPr lang="en-US" sz="2400" dirty="0" smtClean="0"/>
              <a:t>Assistant Professor and consultant </a:t>
            </a:r>
            <a:r>
              <a:rPr lang="en-US" sz="2400" dirty="0" err="1" smtClean="0"/>
              <a:t>Orthopaedic</a:t>
            </a:r>
            <a:r>
              <a:rPr lang="en-US" sz="2400" dirty="0" smtClean="0"/>
              <a:t> surgeon.</a:t>
            </a:r>
            <a:br>
              <a:rPr lang="en-US" sz="2400" dirty="0" smtClean="0"/>
            </a:br>
            <a:r>
              <a:rPr lang="en-US" sz="2400" dirty="0" smtClean="0"/>
              <a:t>KKUH, 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Vasomotor signs (hair loss, shiny, </a:t>
            </a:r>
            <a:r>
              <a:rPr lang="en-US" dirty="0" err="1" smtClean="0"/>
              <a:t>discolouration</a:t>
            </a:r>
            <a:r>
              <a:rPr lang="en-US" dirty="0" smtClean="0"/>
              <a:t>, sweat changes) in RSD, </a:t>
            </a:r>
            <a:r>
              <a:rPr lang="en-US" dirty="0" err="1" smtClean="0"/>
              <a:t>Raynauds</a:t>
            </a:r>
            <a:r>
              <a:rPr lang="en-US" dirty="0" smtClean="0"/>
              <a:t>, PVD, DM, etc</a:t>
            </a:r>
          </a:p>
          <a:p>
            <a:pPr lvl="1"/>
            <a:r>
              <a:rPr lang="en-US" dirty="0" smtClean="0"/>
              <a:t>Bone hypertrophy – </a:t>
            </a:r>
            <a:r>
              <a:rPr lang="en-US" dirty="0" err="1" smtClean="0"/>
              <a:t>pagets</a:t>
            </a:r>
            <a:r>
              <a:rPr lang="en-US" dirty="0" smtClean="0"/>
              <a:t>, cancer, NF1</a:t>
            </a:r>
          </a:p>
          <a:p>
            <a:pPr lvl="1"/>
            <a:r>
              <a:rPr lang="en-US" dirty="0" smtClean="0"/>
              <a:t>Nodes (</a:t>
            </a:r>
            <a:r>
              <a:rPr lang="en-US" dirty="0" err="1" smtClean="0"/>
              <a:t>Heberden’s</a:t>
            </a:r>
            <a:r>
              <a:rPr lang="en-US" dirty="0" smtClean="0"/>
              <a:t> DIP, Bouchard’s PIP)</a:t>
            </a:r>
          </a:p>
          <a:p>
            <a:pPr lvl="1"/>
            <a:r>
              <a:rPr lang="en-US" dirty="0" smtClean="0"/>
              <a:t>Nail pathology (an even longer laundry list)</a:t>
            </a:r>
          </a:p>
          <a:p>
            <a:pPr lvl="1"/>
            <a:r>
              <a:rPr lang="en-US" dirty="0" smtClean="0"/>
              <a:t>Swan neck = MCP and DIP flexion, PIP extension from intrinsic contracture or </a:t>
            </a:r>
            <a:r>
              <a:rPr lang="en-US" dirty="0" err="1" smtClean="0"/>
              <a:t>volar</a:t>
            </a:r>
            <a:r>
              <a:rPr lang="en-US" dirty="0" smtClean="0"/>
              <a:t> plate tear in trauma</a:t>
            </a:r>
          </a:p>
          <a:p>
            <a:pPr lvl="1"/>
            <a:r>
              <a:rPr lang="en-US" dirty="0" err="1" smtClean="0"/>
              <a:t>Boutonnierres</a:t>
            </a:r>
            <a:r>
              <a:rPr lang="en-US" dirty="0" smtClean="0"/>
              <a:t> = extension of MCP and DIP, flexion of  PIP, rupture central slip of extensor hood in trauma and 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1"/>
            <a:r>
              <a:rPr lang="en-US" dirty="0" err="1" smtClean="0"/>
              <a:t>Ulnar</a:t>
            </a:r>
            <a:r>
              <a:rPr lang="en-US" dirty="0" smtClean="0"/>
              <a:t> drift = MCP </a:t>
            </a:r>
            <a:r>
              <a:rPr lang="en-US" dirty="0" err="1" smtClean="0"/>
              <a:t>ulnar</a:t>
            </a:r>
            <a:r>
              <a:rPr lang="en-US" dirty="0" smtClean="0"/>
              <a:t> deviation and </a:t>
            </a:r>
            <a:r>
              <a:rPr lang="en-US" dirty="0" err="1" smtClean="0"/>
              <a:t>sublixation</a:t>
            </a:r>
            <a:r>
              <a:rPr lang="en-US" dirty="0" smtClean="0"/>
              <a:t> in RA due to weak </a:t>
            </a:r>
            <a:r>
              <a:rPr lang="en-US" dirty="0" err="1" smtClean="0"/>
              <a:t>capsuloligamentous</a:t>
            </a:r>
            <a:r>
              <a:rPr lang="en-US" dirty="0" smtClean="0"/>
              <a:t> structures and bowstring effect of EDC</a:t>
            </a:r>
          </a:p>
          <a:p>
            <a:pPr lvl="1"/>
            <a:r>
              <a:rPr lang="en-US" dirty="0" smtClean="0"/>
              <a:t>Trigger finger – flexor tendon thickening</a:t>
            </a:r>
          </a:p>
          <a:p>
            <a:pPr lvl="1"/>
            <a:r>
              <a:rPr lang="en-US" dirty="0" smtClean="0"/>
              <a:t>Ape hand – </a:t>
            </a:r>
            <a:r>
              <a:rPr lang="en-US" dirty="0" err="1" smtClean="0"/>
              <a:t>thenar</a:t>
            </a:r>
            <a:r>
              <a:rPr lang="en-US" dirty="0" smtClean="0"/>
              <a:t> wasting allowing for thumb to line up with other digits</a:t>
            </a:r>
          </a:p>
          <a:p>
            <a:pPr lvl="1"/>
            <a:r>
              <a:rPr lang="en-US" dirty="0" smtClean="0"/>
              <a:t>Benediction hand – </a:t>
            </a:r>
            <a:r>
              <a:rPr lang="en-US" dirty="0" err="1" smtClean="0"/>
              <a:t>hypothenar</a:t>
            </a:r>
            <a:r>
              <a:rPr lang="en-US" dirty="0" smtClean="0"/>
              <a:t>  and intrinsic wasting on </a:t>
            </a:r>
            <a:r>
              <a:rPr lang="en-US" dirty="0" err="1" smtClean="0"/>
              <a:t>ulnar</a:t>
            </a:r>
            <a:r>
              <a:rPr lang="en-US" dirty="0" smtClean="0"/>
              <a:t> side due to compression or palsy showing flexion of 4</a:t>
            </a:r>
            <a:r>
              <a:rPr lang="en-US" baseline="30000" dirty="0" smtClean="0"/>
              <a:t>th</a:t>
            </a:r>
            <a:r>
              <a:rPr lang="en-US" dirty="0" smtClean="0"/>
              <a:t> and 5</a:t>
            </a:r>
            <a:r>
              <a:rPr lang="en-US" baseline="30000" dirty="0" smtClean="0"/>
              <a:t>th</a:t>
            </a:r>
            <a:r>
              <a:rPr lang="en-US" dirty="0" smtClean="0"/>
              <a:t> digits</a:t>
            </a:r>
          </a:p>
          <a:p>
            <a:pPr lvl="1"/>
            <a:r>
              <a:rPr lang="en-US" dirty="0" smtClean="0"/>
              <a:t>Drop wrist – radial palsy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Intrinsic Plus Hand = over active </a:t>
            </a:r>
            <a:r>
              <a:rPr lang="en-US" dirty="0" err="1" smtClean="0"/>
              <a:t>lumbricals</a:t>
            </a:r>
            <a:r>
              <a:rPr lang="en-US" dirty="0" smtClean="0"/>
              <a:t> (intrinsic contractures) allowing MCP flexion and PIP extension position, due to trauma, ischemia, burns, extrinsic failure, stills </a:t>
            </a:r>
            <a:r>
              <a:rPr lang="en-US" dirty="0" err="1" smtClean="0"/>
              <a:t>dz</a:t>
            </a:r>
            <a:r>
              <a:rPr lang="en-US" dirty="0" smtClean="0"/>
              <a:t>, RA, CP, NM </a:t>
            </a:r>
            <a:r>
              <a:rPr lang="en-US" dirty="0" err="1" smtClean="0"/>
              <a:t>dz</a:t>
            </a:r>
            <a:endParaRPr lang="en-US" dirty="0" smtClean="0"/>
          </a:p>
          <a:p>
            <a:pPr lvl="1"/>
            <a:r>
              <a:rPr lang="en-US" dirty="0" smtClean="0"/>
              <a:t>Intrinsic Minus Hand = loss of intrinsic function and </a:t>
            </a:r>
            <a:r>
              <a:rPr lang="en-US" dirty="0" err="1" smtClean="0"/>
              <a:t>overactivity</a:t>
            </a:r>
            <a:r>
              <a:rPr lang="en-US" dirty="0" smtClean="0"/>
              <a:t> of </a:t>
            </a:r>
            <a:r>
              <a:rPr lang="en-US" dirty="0" err="1" smtClean="0"/>
              <a:t>extrinsics</a:t>
            </a:r>
            <a:r>
              <a:rPr lang="en-US" dirty="0" smtClean="0"/>
              <a:t>, MCP is hyper extended and PIP flexed, due to median/</a:t>
            </a:r>
            <a:r>
              <a:rPr lang="en-US" dirty="0" err="1" smtClean="0"/>
              <a:t>ulnar</a:t>
            </a:r>
            <a:r>
              <a:rPr lang="en-US" dirty="0" smtClean="0"/>
              <a:t> nerve palsies</a:t>
            </a:r>
          </a:p>
          <a:p>
            <a:pPr lvl="1"/>
            <a:r>
              <a:rPr lang="en-US" dirty="0" err="1" smtClean="0"/>
              <a:t>Lumbrical</a:t>
            </a:r>
            <a:r>
              <a:rPr lang="en-US" dirty="0" smtClean="0"/>
              <a:t> Plus Finger = loss of FDP function, </a:t>
            </a:r>
            <a:r>
              <a:rPr lang="en-US" dirty="0" err="1" smtClean="0"/>
              <a:t>lumbrical</a:t>
            </a:r>
            <a:r>
              <a:rPr lang="en-US" dirty="0" smtClean="0"/>
              <a:t> extends PIP when desire finger flexion, often from avulsion of tendon, or rupture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err="1" smtClean="0"/>
              <a:t>Quadrigia</a:t>
            </a:r>
            <a:r>
              <a:rPr lang="en-US" dirty="0" smtClean="0"/>
              <a:t> – flexor lag of other digits when a shortened flexor tendon reaches it’s maximum, due to trauma, to short a repair, ischemia, the other digits will all lag behind like a roman chariot’s horses reigns</a:t>
            </a:r>
          </a:p>
          <a:p>
            <a:pPr lvl="1"/>
            <a:r>
              <a:rPr lang="en-US" dirty="0" smtClean="0"/>
              <a:t>Extensor Plus – adhesions or shortening of extensor </a:t>
            </a:r>
            <a:r>
              <a:rPr lang="en-US" dirty="0" err="1" smtClean="0"/>
              <a:t>comminus</a:t>
            </a:r>
            <a:r>
              <a:rPr lang="en-US" dirty="0" smtClean="0"/>
              <a:t> before MCP, allowing MCP and PIP to flex individually, but not the same time</a:t>
            </a:r>
          </a:p>
          <a:p>
            <a:pPr lvl="1"/>
            <a:r>
              <a:rPr lang="en-US" dirty="0" err="1" smtClean="0"/>
              <a:t>Mannerfelt</a:t>
            </a:r>
            <a:r>
              <a:rPr lang="en-US" dirty="0" smtClean="0"/>
              <a:t> Syndrome = FPL rupture </a:t>
            </a:r>
          </a:p>
          <a:p>
            <a:pPr lvl="1"/>
            <a:r>
              <a:rPr lang="en-US" dirty="0" smtClean="0"/>
              <a:t>Vaughn-Jackson – EDM / EDC </a:t>
            </a:r>
            <a:r>
              <a:rPr lang="en-US" dirty="0" err="1" smtClean="0"/>
              <a:t>ulnar</a:t>
            </a:r>
            <a:r>
              <a:rPr lang="en-US" dirty="0" smtClean="0"/>
              <a:t> side rupture</a:t>
            </a:r>
          </a:p>
          <a:p>
            <a:pPr lvl="1"/>
            <a:r>
              <a:rPr lang="en-US" dirty="0" smtClean="0"/>
              <a:t>Z thumb, MCP flexion, IP hyperextension, in 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Tests for Ligaments </a:t>
            </a:r>
          </a:p>
          <a:p>
            <a:pPr lvl="1"/>
            <a:r>
              <a:rPr lang="en-US" dirty="0" smtClean="0"/>
              <a:t>Finger </a:t>
            </a:r>
            <a:r>
              <a:rPr lang="en-US" dirty="0" err="1" smtClean="0"/>
              <a:t>varus</a:t>
            </a:r>
            <a:r>
              <a:rPr lang="en-US" dirty="0" smtClean="0"/>
              <a:t>/</a:t>
            </a:r>
            <a:r>
              <a:rPr lang="en-US" dirty="0" err="1" smtClean="0"/>
              <a:t>valgus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smtClean="0"/>
              <a:t>Thumb </a:t>
            </a:r>
            <a:r>
              <a:rPr lang="en-US" dirty="0" err="1" smtClean="0"/>
              <a:t>ulnar</a:t>
            </a:r>
            <a:r>
              <a:rPr lang="en-US" dirty="0" smtClean="0"/>
              <a:t> collateral, </a:t>
            </a:r>
            <a:r>
              <a:rPr lang="en-US" dirty="0" err="1" smtClean="0"/>
              <a:t>valgus</a:t>
            </a:r>
            <a:r>
              <a:rPr lang="en-US" dirty="0" smtClean="0"/>
              <a:t> with thumb in extension at MCP, &gt; 30 deg + in </a:t>
            </a:r>
            <a:r>
              <a:rPr lang="en-US" dirty="0" err="1" smtClean="0"/>
              <a:t>ulnar</a:t>
            </a:r>
            <a:r>
              <a:rPr lang="en-US" dirty="0" smtClean="0"/>
              <a:t> sided tear, test again in flexion of 30 deg to isolate UCL, if +, then gamekeeper’s thumb</a:t>
            </a:r>
          </a:p>
          <a:p>
            <a:pPr lvl="1"/>
            <a:r>
              <a:rPr lang="en-US" dirty="0" smtClean="0"/>
              <a:t>Reagan’s test = ballottement of </a:t>
            </a:r>
            <a:r>
              <a:rPr lang="en-US" dirty="0" err="1" smtClean="0"/>
              <a:t>lunotriquetal</a:t>
            </a:r>
            <a:endParaRPr lang="en-US" dirty="0" smtClean="0"/>
          </a:p>
          <a:p>
            <a:pPr lvl="1"/>
            <a:r>
              <a:rPr lang="en-US" dirty="0" smtClean="0"/>
              <a:t>Murphy’s sign = 3</a:t>
            </a:r>
            <a:r>
              <a:rPr lang="en-US" baseline="30000" dirty="0" smtClean="0"/>
              <a:t>rd</a:t>
            </a:r>
            <a:r>
              <a:rPr lang="en-US" dirty="0" smtClean="0"/>
              <a:t> MCP at level of 2</a:t>
            </a:r>
            <a:r>
              <a:rPr lang="en-US" baseline="30000" dirty="0" smtClean="0"/>
              <a:t>nd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, should be longer, indicates </a:t>
            </a:r>
            <a:r>
              <a:rPr lang="en-US" dirty="0" err="1" smtClean="0"/>
              <a:t>lunate</a:t>
            </a:r>
            <a:r>
              <a:rPr lang="en-US" dirty="0" smtClean="0"/>
              <a:t> DL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Watson shift test – elbow  on table, forearm </a:t>
            </a:r>
            <a:r>
              <a:rPr lang="en-US" dirty="0" err="1" smtClean="0"/>
              <a:t>pronated</a:t>
            </a:r>
            <a:r>
              <a:rPr lang="en-US" dirty="0" smtClean="0"/>
              <a:t>, fingers on wrist and thumb on </a:t>
            </a:r>
            <a:r>
              <a:rPr lang="en-US" dirty="0" err="1" smtClean="0"/>
              <a:t>volar</a:t>
            </a:r>
            <a:r>
              <a:rPr lang="en-US" dirty="0" smtClean="0"/>
              <a:t> </a:t>
            </a:r>
            <a:r>
              <a:rPr lang="en-US" dirty="0" err="1" smtClean="0"/>
              <a:t>scaphoid</a:t>
            </a:r>
            <a:r>
              <a:rPr lang="en-US" dirty="0" smtClean="0"/>
              <a:t>, bring the wrist from </a:t>
            </a:r>
            <a:r>
              <a:rPr lang="en-US" dirty="0" err="1" smtClean="0"/>
              <a:t>ulnar</a:t>
            </a:r>
            <a:r>
              <a:rPr lang="en-US" dirty="0" smtClean="0"/>
              <a:t> deviation and slight extension, to radial deviation and slight flexion, with pressure </a:t>
            </a:r>
            <a:r>
              <a:rPr lang="en-US" dirty="0" err="1" smtClean="0"/>
              <a:t>volarly</a:t>
            </a:r>
            <a:r>
              <a:rPr lang="en-US" dirty="0" smtClean="0"/>
              <a:t>, will </a:t>
            </a:r>
            <a:r>
              <a:rPr lang="en-US" dirty="0" err="1" smtClean="0"/>
              <a:t>sublux</a:t>
            </a:r>
            <a:r>
              <a:rPr lang="en-US" dirty="0" smtClean="0"/>
              <a:t> dorsally and clunk with SL tear / DISI</a:t>
            </a:r>
          </a:p>
          <a:p>
            <a:pPr lvl="1"/>
            <a:r>
              <a:rPr lang="en-US" dirty="0" smtClean="0"/>
              <a:t>Piano Key = shuck of DRUJ, in </a:t>
            </a:r>
            <a:r>
              <a:rPr lang="en-US" dirty="0" err="1" smtClean="0"/>
              <a:t>pronation</a:t>
            </a:r>
            <a:endParaRPr lang="en-US" dirty="0" smtClean="0"/>
          </a:p>
          <a:p>
            <a:pPr lvl="1"/>
            <a:r>
              <a:rPr lang="en-US" dirty="0" err="1" smtClean="0"/>
              <a:t>Supination</a:t>
            </a:r>
            <a:r>
              <a:rPr lang="en-US" dirty="0" smtClean="0"/>
              <a:t> lift off test – try to lift against flat surface (table), pain on ulna is TFCC pathology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Pain with forced </a:t>
            </a:r>
            <a:r>
              <a:rPr lang="en-US" dirty="0" err="1" smtClean="0"/>
              <a:t>ulnar</a:t>
            </a:r>
            <a:r>
              <a:rPr lang="en-US" dirty="0" smtClean="0"/>
              <a:t> deviation is TFCC pathology</a:t>
            </a:r>
          </a:p>
          <a:p>
            <a:pPr lvl="1"/>
            <a:r>
              <a:rPr lang="en-US" dirty="0" smtClean="0"/>
              <a:t>TILT is pain with wrist extension on the dorsal </a:t>
            </a:r>
            <a:r>
              <a:rPr lang="en-US" dirty="0" err="1" smtClean="0"/>
              <a:t>ulnar</a:t>
            </a:r>
            <a:r>
              <a:rPr lang="en-US" dirty="0" smtClean="0"/>
              <a:t> side</a:t>
            </a:r>
          </a:p>
          <a:p>
            <a:pPr lvl="1"/>
            <a:r>
              <a:rPr lang="en-US" dirty="0" smtClean="0"/>
              <a:t>Grind test for MCP and  CMC DJD of thumb or other joints, axial load and circumferential movements</a:t>
            </a:r>
          </a:p>
          <a:p>
            <a:pPr lvl="1"/>
            <a:r>
              <a:rPr lang="en-US" dirty="0" err="1" smtClean="0"/>
              <a:t>Linscheid</a:t>
            </a:r>
            <a:r>
              <a:rPr lang="en-US" dirty="0" smtClean="0"/>
              <a:t> test – for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CMC, shucking</a:t>
            </a:r>
          </a:p>
          <a:p>
            <a:r>
              <a:rPr lang="en-US" dirty="0" smtClean="0"/>
              <a:t>Bone Avulsion</a:t>
            </a:r>
          </a:p>
          <a:p>
            <a:pPr lvl="1"/>
            <a:r>
              <a:rPr lang="en-US" dirty="0" smtClean="0"/>
              <a:t>Jersey finger = FDP avulsion</a:t>
            </a:r>
          </a:p>
          <a:p>
            <a:pPr lvl="1"/>
            <a:r>
              <a:rPr lang="en-US" dirty="0" smtClean="0"/>
              <a:t>Mallet finger = Extensor avulsion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err="1" smtClean="0"/>
              <a:t>Musculotendinous</a:t>
            </a:r>
            <a:r>
              <a:rPr lang="en-US" dirty="0" smtClean="0"/>
              <a:t> Tests</a:t>
            </a:r>
          </a:p>
          <a:p>
            <a:pPr lvl="1"/>
            <a:r>
              <a:rPr lang="en-US" dirty="0" smtClean="0"/>
              <a:t>Finkelstein – thumb in palm, close fist, </a:t>
            </a:r>
            <a:r>
              <a:rPr lang="en-US" dirty="0" err="1" smtClean="0"/>
              <a:t>ulnar</a:t>
            </a:r>
            <a:r>
              <a:rPr lang="en-US" dirty="0" smtClean="0"/>
              <a:t> deviation, for </a:t>
            </a:r>
            <a:r>
              <a:rPr lang="en-US" dirty="0" err="1" smtClean="0"/>
              <a:t>DeQuervains</a:t>
            </a:r>
            <a:endParaRPr lang="en-US" dirty="0" smtClean="0"/>
          </a:p>
          <a:p>
            <a:pPr lvl="1"/>
            <a:r>
              <a:rPr lang="en-US" dirty="0" err="1" smtClean="0"/>
              <a:t>Bunnell</a:t>
            </a:r>
            <a:r>
              <a:rPr lang="en-US" dirty="0" smtClean="0"/>
              <a:t> test – with MCP extended, examiner tries to flex PIP more, if possible, when MCP flexed, examiner  should be able then to  flex the PIP, cannot flex  PIP when MCP extended, </a:t>
            </a:r>
            <a:r>
              <a:rPr lang="en-US" dirty="0" err="1" smtClean="0"/>
              <a:t>intrinsics</a:t>
            </a:r>
            <a:r>
              <a:rPr lang="en-US" dirty="0" smtClean="0"/>
              <a:t> are tight, when cannot in MCP  flexion, capsule is tight, this is an intrinsic plus hand</a:t>
            </a:r>
          </a:p>
          <a:p>
            <a:pPr lvl="1"/>
            <a:r>
              <a:rPr lang="en-US" dirty="0" smtClean="0"/>
              <a:t>FDS </a:t>
            </a:r>
            <a:r>
              <a:rPr lang="en-US" dirty="0" err="1" smtClean="0"/>
              <a:t>vs</a:t>
            </a:r>
            <a:r>
              <a:rPr lang="en-US" dirty="0" smtClean="0"/>
              <a:t> FDP individual testing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Neurovascular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See parts of Nerve Compression talk</a:t>
            </a:r>
          </a:p>
          <a:p>
            <a:r>
              <a:rPr lang="en-US" dirty="0" smtClean="0"/>
              <a:t>Wrinkle / Shrivel test (also called… the Bernstein/Halloran test), dip in water 20 min, if no wrinkling, then it’s </a:t>
            </a:r>
            <a:r>
              <a:rPr lang="en-US" dirty="0" err="1" smtClean="0"/>
              <a:t>denervated</a:t>
            </a:r>
            <a:endParaRPr lang="en-US" dirty="0" smtClean="0"/>
          </a:p>
          <a:p>
            <a:r>
              <a:rPr lang="en-US" dirty="0" smtClean="0"/>
              <a:t>Allen test</a:t>
            </a:r>
          </a:p>
          <a:p>
            <a:r>
              <a:rPr lang="en-US" dirty="0" smtClean="0"/>
              <a:t>2 point discrimination (2-4 mm, some say 6)</a:t>
            </a:r>
          </a:p>
          <a:p>
            <a:r>
              <a:rPr lang="en-US" dirty="0" smtClean="0"/>
              <a:t>Individual muscles and </a:t>
            </a:r>
            <a:r>
              <a:rPr lang="en-US" dirty="0" err="1" smtClean="0"/>
              <a:t>myotomes</a:t>
            </a:r>
            <a:endParaRPr lang="en-US" dirty="0" smtClean="0"/>
          </a:p>
          <a:p>
            <a:r>
              <a:rPr lang="en-US" dirty="0" smtClean="0"/>
              <a:t>Dermatomes – C6 thumb, C7 middle, C8 pinky</a:t>
            </a:r>
          </a:p>
          <a:p>
            <a:r>
              <a:rPr lang="en-US" dirty="0" smtClean="0"/>
              <a:t>Others – grip, pinch strength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Intrinsic</a:t>
            </a:r>
          </a:p>
          <a:p>
            <a:pPr>
              <a:buNone/>
            </a:pPr>
            <a:r>
              <a:rPr lang="en-US" dirty="0" smtClean="0"/>
              <a:t>Plus Hand</a:t>
            </a:r>
          </a:p>
          <a:p>
            <a:pPr>
              <a:buNone/>
            </a:pPr>
            <a:r>
              <a:rPr lang="en-US" dirty="0" smtClean="0"/>
              <a:t> - leprosy</a:t>
            </a:r>
          </a:p>
          <a:p>
            <a:pPr>
              <a:buNone/>
            </a:pPr>
            <a:r>
              <a:rPr lang="en-US" dirty="0" smtClean="0"/>
              <a:t> - trauma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5814836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200400"/>
            <a:ext cx="50863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important for U/E use and ADLs, fine motor skills, hobbies, operating…</a:t>
            </a:r>
          </a:p>
          <a:p>
            <a:r>
              <a:rPr lang="en-US" dirty="0" smtClean="0"/>
              <a:t>Wrist Articulations</a:t>
            </a:r>
          </a:p>
          <a:p>
            <a:pPr lvl="1"/>
            <a:r>
              <a:rPr lang="en-US" dirty="0" smtClean="0"/>
              <a:t>DRUJ</a:t>
            </a:r>
          </a:p>
          <a:p>
            <a:pPr lvl="1"/>
            <a:r>
              <a:rPr lang="en-US" dirty="0" err="1" smtClean="0"/>
              <a:t>Radiocarpal</a:t>
            </a:r>
            <a:endParaRPr lang="en-US" dirty="0" smtClean="0"/>
          </a:p>
          <a:p>
            <a:pPr lvl="1"/>
            <a:r>
              <a:rPr lang="en-US" dirty="0" err="1" smtClean="0"/>
              <a:t>Ulnocarpal</a:t>
            </a:r>
            <a:r>
              <a:rPr lang="en-US" dirty="0" smtClean="0"/>
              <a:t> / TFCC</a:t>
            </a:r>
          </a:p>
          <a:p>
            <a:r>
              <a:rPr lang="en-US" dirty="0" smtClean="0"/>
              <a:t>Hand Articulations</a:t>
            </a:r>
          </a:p>
          <a:p>
            <a:pPr lvl="1"/>
            <a:r>
              <a:rPr lang="en-US" dirty="0" err="1" smtClean="0"/>
              <a:t>Midcarpal</a:t>
            </a:r>
            <a:r>
              <a:rPr lang="en-US" dirty="0" smtClean="0"/>
              <a:t>, CMC, MCP, PIP, DIP, IP at thumb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Intrinsic Minus</a:t>
            </a:r>
          </a:p>
          <a:p>
            <a:pPr>
              <a:buNone/>
            </a:pPr>
            <a:r>
              <a:rPr lang="en-US" dirty="0" smtClean="0"/>
              <a:t>Hands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657600"/>
            <a:ext cx="5258036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4775" y="193857"/>
            <a:ext cx="4924425" cy="313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Ballottement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Scapholuate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Lunotriquetal</a:t>
            </a:r>
            <a:r>
              <a:rPr lang="en-US" dirty="0" smtClean="0"/>
              <a:t> (Reagan)</a:t>
            </a:r>
            <a:endParaRPr lang="en-US" dirty="0"/>
          </a:p>
        </p:txBody>
      </p:sp>
      <p:pic>
        <p:nvPicPr>
          <p:cNvPr id="4" name="Picture 3" descr="SL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43200"/>
            <a:ext cx="38862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eaga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743200"/>
            <a:ext cx="3690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WATSON SHIFT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Wats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1600"/>
            <a:ext cx="60198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Rheumatoid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2362200" cy="440372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Ulnar</a:t>
            </a:r>
            <a:r>
              <a:rPr lang="en-US" sz="2400" dirty="0" smtClean="0"/>
              <a:t> drift at MCPs and dorsally </a:t>
            </a:r>
            <a:r>
              <a:rPr lang="en-US" sz="2400" dirty="0" err="1" smtClean="0"/>
              <a:t>subluxed</a:t>
            </a:r>
            <a:r>
              <a:rPr lang="en-US" sz="2400" dirty="0" smtClean="0"/>
              <a:t> ulna from DRUJ</a:t>
            </a:r>
          </a:p>
          <a:p>
            <a:r>
              <a:rPr lang="en-US" sz="2400" dirty="0" smtClean="0"/>
              <a:t>Ulna </a:t>
            </a:r>
            <a:r>
              <a:rPr lang="en-US" sz="2400" dirty="0" err="1" smtClean="0"/>
              <a:t>sublux</a:t>
            </a:r>
            <a:r>
              <a:rPr lang="en-US" sz="2400" dirty="0" smtClean="0"/>
              <a:t> will lead to Vaughn-Jackson in RA</a:t>
            </a: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r="51610"/>
          <a:stretch>
            <a:fillRect/>
          </a:stretch>
        </p:blipFill>
        <p:spPr bwMode="auto">
          <a:xfrm>
            <a:off x="2438400" y="1828800"/>
            <a:ext cx="627762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Vaughn Jackson is disruption of extensor </a:t>
            </a:r>
            <a:r>
              <a:rPr lang="en-US" dirty="0" err="1" smtClean="0"/>
              <a:t>digiti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(EDM) and </a:t>
            </a:r>
            <a:r>
              <a:rPr lang="en-US" dirty="0" err="1" smtClean="0"/>
              <a:t>ulnar</a:t>
            </a:r>
            <a:r>
              <a:rPr lang="en-US" dirty="0" smtClean="0"/>
              <a:t> sided EDC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819400"/>
            <a:ext cx="54864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Benediction Hand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Mannerfelt</a:t>
            </a:r>
            <a:r>
              <a:rPr lang="en-US" dirty="0" smtClean="0"/>
              <a:t>  Syndrome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l="12644" t="5172" r="5172"/>
          <a:stretch>
            <a:fillRect/>
          </a:stretch>
        </p:blipFill>
        <p:spPr bwMode="auto">
          <a:xfrm>
            <a:off x="4800600" y="22860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Mallet Finger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Boutonniere’s Deformity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r="3571"/>
          <a:stretch>
            <a:fillRect/>
          </a:stretch>
        </p:blipFill>
        <p:spPr bwMode="auto">
          <a:xfrm>
            <a:off x="228600" y="2286000"/>
            <a:ext cx="41148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209800"/>
            <a:ext cx="4191000" cy="448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Diagnosis???????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19200"/>
            <a:ext cx="510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DRUJ is </a:t>
            </a:r>
            <a:r>
              <a:rPr lang="en-US" dirty="0" err="1" smtClean="0"/>
              <a:t>uniaxial</a:t>
            </a:r>
            <a:r>
              <a:rPr lang="en-US" dirty="0" smtClean="0"/>
              <a:t> pivot with 1 degree freedom</a:t>
            </a:r>
          </a:p>
          <a:p>
            <a:pPr lvl="1"/>
            <a:r>
              <a:rPr lang="en-US" dirty="0" smtClean="0"/>
              <a:t>Radius pivots around and ulna moves </a:t>
            </a:r>
            <a:r>
              <a:rPr lang="en-US" dirty="0" err="1" smtClean="0"/>
              <a:t>posteriorly</a:t>
            </a:r>
            <a:r>
              <a:rPr lang="en-US" dirty="0" smtClean="0"/>
              <a:t> in </a:t>
            </a:r>
            <a:r>
              <a:rPr lang="en-US" dirty="0" err="1" smtClean="0"/>
              <a:t>pronation</a:t>
            </a:r>
            <a:r>
              <a:rPr lang="en-US" dirty="0" smtClean="0"/>
              <a:t>, </a:t>
            </a:r>
            <a:r>
              <a:rPr lang="en-US" dirty="0" err="1" smtClean="0"/>
              <a:t>anteriorly</a:t>
            </a:r>
            <a:r>
              <a:rPr lang="en-US" dirty="0" smtClean="0"/>
              <a:t> in </a:t>
            </a:r>
            <a:r>
              <a:rPr lang="en-US" dirty="0" err="1" smtClean="0"/>
              <a:t>supination</a:t>
            </a:r>
            <a:endParaRPr lang="en-US" dirty="0" smtClean="0"/>
          </a:p>
          <a:p>
            <a:r>
              <a:rPr lang="en-US" dirty="0" err="1" smtClean="0"/>
              <a:t>Radiocarpal</a:t>
            </a:r>
            <a:r>
              <a:rPr lang="en-US" dirty="0" smtClean="0"/>
              <a:t> joint is biaxial ellipsoid, with articulations with </a:t>
            </a:r>
            <a:r>
              <a:rPr lang="en-US" dirty="0" err="1" smtClean="0"/>
              <a:t>scaphoid</a:t>
            </a:r>
            <a:r>
              <a:rPr lang="en-US" dirty="0" smtClean="0"/>
              <a:t>, </a:t>
            </a:r>
            <a:r>
              <a:rPr lang="en-US" dirty="0" err="1" smtClean="0"/>
              <a:t>lunate</a:t>
            </a:r>
            <a:r>
              <a:rPr lang="en-US" dirty="0" smtClean="0"/>
              <a:t>, ulna</a:t>
            </a:r>
          </a:p>
          <a:p>
            <a:r>
              <a:rPr lang="en-US" dirty="0" smtClean="0"/>
              <a:t>Ulna articulates with the </a:t>
            </a:r>
            <a:r>
              <a:rPr lang="en-US" dirty="0" err="1" smtClean="0"/>
              <a:t>lunate</a:t>
            </a:r>
            <a:r>
              <a:rPr lang="en-US" dirty="0" smtClean="0"/>
              <a:t> and </a:t>
            </a:r>
            <a:r>
              <a:rPr lang="en-US" dirty="0" err="1" smtClean="0"/>
              <a:t>triquetrum</a:t>
            </a:r>
            <a:r>
              <a:rPr lang="en-US" dirty="0" smtClean="0"/>
              <a:t> with the TFCC between</a:t>
            </a:r>
          </a:p>
          <a:p>
            <a:r>
              <a:rPr lang="en-US" dirty="0" smtClean="0"/>
              <a:t>TFCC is a disc-like cushion, with it 60% load on radius and 40% ulna, without 95% radius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Carpal stability is </a:t>
            </a:r>
            <a:r>
              <a:rPr lang="en-US" dirty="0" err="1" smtClean="0"/>
              <a:t>ligamentous</a:t>
            </a:r>
            <a:endParaRPr lang="en-US" dirty="0" smtClean="0"/>
          </a:p>
          <a:p>
            <a:pPr lvl="1"/>
            <a:r>
              <a:rPr lang="en-US" dirty="0" err="1" smtClean="0"/>
              <a:t>Palmar</a:t>
            </a:r>
            <a:r>
              <a:rPr lang="en-US" dirty="0" smtClean="0"/>
              <a:t> is stronger</a:t>
            </a:r>
          </a:p>
          <a:p>
            <a:pPr lvl="1"/>
            <a:r>
              <a:rPr lang="en-US" dirty="0" err="1" smtClean="0"/>
              <a:t>Radioscapholunate</a:t>
            </a:r>
            <a:r>
              <a:rPr lang="en-US" dirty="0" smtClean="0"/>
              <a:t> one very important</a:t>
            </a:r>
          </a:p>
          <a:p>
            <a:r>
              <a:rPr lang="en-US" dirty="0" smtClean="0"/>
              <a:t>CMC at thumb is free, </a:t>
            </a:r>
            <a:r>
              <a:rPr lang="en-US" dirty="0" err="1" smtClean="0"/>
              <a:t>sellar</a:t>
            </a:r>
            <a:r>
              <a:rPr lang="en-US" dirty="0" smtClean="0"/>
              <a:t> joint</a:t>
            </a:r>
          </a:p>
          <a:p>
            <a:r>
              <a:rPr lang="en-US" dirty="0" smtClean="0"/>
              <a:t>MCP are </a:t>
            </a:r>
            <a:r>
              <a:rPr lang="en-US" dirty="0" err="1" smtClean="0"/>
              <a:t>condyloid</a:t>
            </a:r>
            <a:r>
              <a:rPr lang="en-US" dirty="0" smtClean="0"/>
              <a:t> joints with collaterals that are tight in flexion, lax in extension</a:t>
            </a:r>
          </a:p>
          <a:p>
            <a:r>
              <a:rPr lang="en-US" dirty="0" smtClean="0"/>
              <a:t>IP joints are </a:t>
            </a:r>
            <a:r>
              <a:rPr lang="en-US" dirty="0" err="1" smtClean="0"/>
              <a:t>uniaxial</a:t>
            </a:r>
            <a:r>
              <a:rPr lang="en-US" dirty="0" smtClean="0"/>
              <a:t> hinge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Inspection &amp; Palpation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SEADS</a:t>
            </a:r>
          </a:p>
          <a:p>
            <a:r>
              <a:rPr lang="en-US" dirty="0" smtClean="0"/>
              <a:t>Disease specific findings (*many*)</a:t>
            </a:r>
          </a:p>
          <a:p>
            <a:pPr lvl="1"/>
            <a:r>
              <a:rPr lang="en-US" dirty="0" smtClean="0"/>
              <a:t>Listed in later slides</a:t>
            </a:r>
          </a:p>
          <a:p>
            <a:r>
              <a:rPr lang="en-US" dirty="0" smtClean="0"/>
              <a:t>Palpate all bony and soft tissue structures in an orderly fashion, </a:t>
            </a:r>
            <a:r>
              <a:rPr lang="en-US" dirty="0" err="1" smtClean="0"/>
              <a:t>volar</a:t>
            </a:r>
            <a:r>
              <a:rPr lang="en-US" dirty="0" smtClean="0"/>
              <a:t> and dorsal</a:t>
            </a:r>
          </a:p>
          <a:p>
            <a:r>
              <a:rPr lang="en-US" dirty="0" smtClean="0"/>
              <a:t>Great one’s to name during an OSCE are </a:t>
            </a:r>
            <a:r>
              <a:rPr lang="en-US" dirty="0" err="1" smtClean="0"/>
              <a:t>scaphoid</a:t>
            </a:r>
            <a:r>
              <a:rPr lang="en-US" dirty="0" smtClean="0"/>
              <a:t> tubercle, </a:t>
            </a:r>
            <a:r>
              <a:rPr lang="en-US" dirty="0" err="1" smtClean="0"/>
              <a:t>lister’s</a:t>
            </a:r>
            <a:r>
              <a:rPr lang="en-US" dirty="0" smtClean="0"/>
              <a:t> tubercle, individual carpal bones, snuff box, tendon compartments, 1</a:t>
            </a:r>
            <a:r>
              <a:rPr lang="en-US" baseline="30000" dirty="0" smtClean="0"/>
              <a:t>st</a:t>
            </a:r>
            <a:r>
              <a:rPr lang="en-US" dirty="0" smtClean="0"/>
              <a:t> CMC joint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Range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Wrist</a:t>
            </a:r>
          </a:p>
          <a:p>
            <a:pPr lvl="1"/>
            <a:r>
              <a:rPr lang="en-US" dirty="0" smtClean="0"/>
              <a:t>Flexion is 80 to 90 deg</a:t>
            </a:r>
          </a:p>
          <a:p>
            <a:pPr lvl="2"/>
            <a:r>
              <a:rPr lang="en-US" dirty="0" smtClean="0"/>
              <a:t>60% </a:t>
            </a:r>
            <a:r>
              <a:rPr lang="en-US" dirty="0" err="1" smtClean="0"/>
              <a:t>radiocarpal</a:t>
            </a:r>
            <a:r>
              <a:rPr lang="en-US" dirty="0" smtClean="0"/>
              <a:t>, 40% </a:t>
            </a:r>
            <a:r>
              <a:rPr lang="en-US" dirty="0" err="1" smtClean="0"/>
              <a:t>intercarpal</a:t>
            </a:r>
            <a:endParaRPr lang="en-US" dirty="0" smtClean="0"/>
          </a:p>
          <a:p>
            <a:pPr lvl="1"/>
            <a:r>
              <a:rPr lang="en-US" dirty="0" smtClean="0"/>
              <a:t>Extension is 70 – 80 deg</a:t>
            </a:r>
          </a:p>
          <a:p>
            <a:pPr lvl="2"/>
            <a:r>
              <a:rPr lang="en-US" dirty="0" smtClean="0"/>
              <a:t>66% </a:t>
            </a:r>
            <a:r>
              <a:rPr lang="en-US" dirty="0" err="1" smtClean="0"/>
              <a:t>radiocarpal</a:t>
            </a:r>
            <a:r>
              <a:rPr lang="en-US" dirty="0" smtClean="0"/>
              <a:t>, 33% </a:t>
            </a:r>
            <a:r>
              <a:rPr lang="en-US" dirty="0" err="1" smtClean="0"/>
              <a:t>intercarpal</a:t>
            </a:r>
            <a:endParaRPr lang="en-US" dirty="0" smtClean="0"/>
          </a:p>
          <a:p>
            <a:pPr lvl="1"/>
            <a:r>
              <a:rPr lang="en-US" dirty="0" smtClean="0"/>
              <a:t>Radial deviation 15 deg</a:t>
            </a:r>
          </a:p>
          <a:p>
            <a:pPr lvl="1"/>
            <a:r>
              <a:rPr lang="en-US" dirty="0" err="1" smtClean="0"/>
              <a:t>Ulnar</a:t>
            </a:r>
            <a:r>
              <a:rPr lang="en-US" dirty="0" smtClean="0"/>
              <a:t> deviation 30 to 45 deg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Finger</a:t>
            </a:r>
          </a:p>
          <a:p>
            <a:pPr lvl="1"/>
            <a:r>
              <a:rPr lang="en-US" dirty="0" smtClean="0"/>
              <a:t>MCP flexion 85-90 deg, extension 30-45</a:t>
            </a:r>
          </a:p>
          <a:p>
            <a:pPr lvl="1"/>
            <a:r>
              <a:rPr lang="en-US" dirty="0" smtClean="0"/>
              <a:t>PIP flexion 100-115, zero extension</a:t>
            </a:r>
          </a:p>
          <a:p>
            <a:pPr lvl="1"/>
            <a:r>
              <a:rPr lang="en-US" dirty="0" smtClean="0"/>
              <a:t>DIP 80-90 flexion, 20 extension</a:t>
            </a:r>
          </a:p>
          <a:p>
            <a:pPr lvl="1"/>
            <a:r>
              <a:rPr lang="en-US" dirty="0" smtClean="0"/>
              <a:t>ABD 20-30, zero ADD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Thumb</a:t>
            </a:r>
          </a:p>
          <a:p>
            <a:pPr lvl="1"/>
            <a:r>
              <a:rPr lang="en-US" dirty="0" smtClean="0"/>
              <a:t>CMC flexion 45-50 deg</a:t>
            </a:r>
          </a:p>
          <a:p>
            <a:pPr lvl="1"/>
            <a:r>
              <a:rPr lang="en-US" dirty="0" smtClean="0"/>
              <a:t>MCP flexion 50-55, zero extension</a:t>
            </a:r>
          </a:p>
          <a:p>
            <a:pPr lvl="1"/>
            <a:r>
              <a:rPr lang="en-US" dirty="0" smtClean="0"/>
              <a:t>IP flexion 85-90, extension 0-5</a:t>
            </a:r>
          </a:p>
          <a:p>
            <a:pPr lvl="1"/>
            <a:r>
              <a:rPr lang="en-US" dirty="0" smtClean="0"/>
              <a:t>ABD 60-70, ADD 30</a:t>
            </a:r>
          </a:p>
          <a:p>
            <a:pPr lvl="1"/>
            <a:r>
              <a:rPr lang="en-US" dirty="0" smtClean="0"/>
              <a:t>Opposition should be tip to tip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Special Signs &amp;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Signs</a:t>
            </a:r>
          </a:p>
          <a:p>
            <a:pPr lvl="1"/>
            <a:r>
              <a:rPr lang="en-US" dirty="0" smtClean="0"/>
              <a:t>Cascade sign = finger convergence at </a:t>
            </a:r>
            <a:r>
              <a:rPr lang="en-US" dirty="0" err="1" smtClean="0"/>
              <a:t>scaphoid</a:t>
            </a:r>
            <a:r>
              <a:rPr lang="en-US" dirty="0" smtClean="0"/>
              <a:t> tubercle, when off, may have previous trauma</a:t>
            </a:r>
          </a:p>
          <a:p>
            <a:pPr lvl="1"/>
            <a:r>
              <a:rPr lang="en-US" dirty="0" smtClean="0"/>
              <a:t>Contractures = previous lacerations, nerve injuries, compressions, </a:t>
            </a:r>
            <a:r>
              <a:rPr lang="en-US" dirty="0" err="1" smtClean="0"/>
              <a:t>instrinsic</a:t>
            </a:r>
            <a:r>
              <a:rPr lang="en-US" dirty="0" smtClean="0"/>
              <a:t> +/-, </a:t>
            </a:r>
            <a:r>
              <a:rPr lang="en-US" dirty="0" err="1" smtClean="0"/>
              <a:t>dupuytrens</a:t>
            </a:r>
            <a:endParaRPr lang="en-US" dirty="0" smtClean="0"/>
          </a:p>
          <a:p>
            <a:pPr lvl="1"/>
            <a:r>
              <a:rPr lang="en-US" dirty="0" err="1" smtClean="0"/>
              <a:t>Thenar</a:t>
            </a:r>
            <a:r>
              <a:rPr lang="en-US" dirty="0" smtClean="0"/>
              <a:t> wasting (median)</a:t>
            </a:r>
          </a:p>
          <a:p>
            <a:pPr lvl="1"/>
            <a:r>
              <a:rPr lang="en-US" dirty="0" err="1" smtClean="0"/>
              <a:t>Hypothenar</a:t>
            </a:r>
            <a:r>
              <a:rPr lang="en-US" dirty="0" smtClean="0"/>
              <a:t> wasting (ulna)</a:t>
            </a:r>
          </a:p>
          <a:p>
            <a:pPr lvl="1"/>
            <a:r>
              <a:rPr lang="en-US" dirty="0" smtClean="0"/>
              <a:t>Joint </a:t>
            </a:r>
            <a:r>
              <a:rPr lang="en-US" dirty="0" err="1" smtClean="0"/>
              <a:t>subluxations</a:t>
            </a:r>
            <a:r>
              <a:rPr lang="en-US" dirty="0" smtClean="0"/>
              <a:t> in DJD, RA, trauma, tumor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</TotalTime>
  <Words>1201</Words>
  <Application>Microsoft Office PowerPoint</Application>
  <PresentationFormat>On-screen Show (4:3)</PresentationFormat>
  <Paragraphs>146</Paragraphs>
  <Slides>27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Trek</vt:lpstr>
      <vt:lpstr>Wrist &amp; Hand Exam</vt:lpstr>
      <vt:lpstr>Introduction</vt:lpstr>
      <vt:lpstr>Slide 3</vt:lpstr>
      <vt:lpstr>Slide 4</vt:lpstr>
      <vt:lpstr>Inspection &amp; Palpation</vt:lpstr>
      <vt:lpstr>Range Of Motion</vt:lpstr>
      <vt:lpstr>Slide 7</vt:lpstr>
      <vt:lpstr>Slide 8</vt:lpstr>
      <vt:lpstr>Special Signs &amp; Tests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Neurovascular</vt:lpstr>
      <vt:lpstr>Slide 19</vt:lpstr>
      <vt:lpstr>Slide 20</vt:lpstr>
      <vt:lpstr>Ballottement</vt:lpstr>
      <vt:lpstr>WATSON SHIFT TEST</vt:lpstr>
      <vt:lpstr>Rheumatoid Hand</vt:lpstr>
      <vt:lpstr>Slide 24</vt:lpstr>
      <vt:lpstr>Slide 25</vt:lpstr>
      <vt:lpstr>Slide 26</vt:lpstr>
      <vt:lpstr>Diagnosis???????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Wrist &amp; Hand Exam</dc:title>
  <dc:creator>Dr. Patrick Allison</dc:creator>
  <cp:lastModifiedBy>Macbookpro</cp:lastModifiedBy>
  <cp:revision>22</cp:revision>
  <dcterms:created xsi:type="dcterms:W3CDTF">2012-03-10T19:04:15Z</dcterms:created>
  <dcterms:modified xsi:type="dcterms:W3CDTF">2012-03-10T19:05:04Z</dcterms:modified>
</cp:coreProperties>
</file>