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tags/tag11.xml" ContentType="application/vnd.openxmlformats-officedocument.presentationml.tags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13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9"/>
  </p:notesMasterIdLst>
  <p:handoutMasterIdLst>
    <p:handoutMasterId r:id="rId20"/>
  </p:handoutMasterIdLst>
  <p:sldIdLst>
    <p:sldId id="377" r:id="rId2"/>
    <p:sldId id="401" r:id="rId3"/>
    <p:sldId id="405" r:id="rId4"/>
    <p:sldId id="441" r:id="rId5"/>
    <p:sldId id="442" r:id="rId6"/>
    <p:sldId id="443" r:id="rId7"/>
    <p:sldId id="444" r:id="rId8"/>
    <p:sldId id="429" r:id="rId9"/>
    <p:sldId id="430" r:id="rId10"/>
    <p:sldId id="439" r:id="rId11"/>
    <p:sldId id="435" r:id="rId12"/>
    <p:sldId id="434" r:id="rId13"/>
    <p:sldId id="437" r:id="rId14"/>
    <p:sldId id="446" r:id="rId15"/>
    <p:sldId id="447" r:id="rId16"/>
    <p:sldId id="445" r:id="rId17"/>
    <p:sldId id="448" r:id="rId18"/>
  </p:sldIdLst>
  <p:sldSz cx="9144000" cy="6858000" type="letter"/>
  <p:notesSz cx="7315200" cy="9601200"/>
  <p:custDataLst>
    <p:tags r:id="rId2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0066CC"/>
    <a:srgbClr val="808080"/>
    <a:srgbClr val="FF9900"/>
    <a:srgbClr val="023668"/>
    <a:srgbClr val="C07009"/>
    <a:srgbClr val="4D4D4D"/>
    <a:srgbClr val="C09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53" autoAdjust="0"/>
    <p:restoredTop sz="84504" autoAdjust="0"/>
  </p:normalViewPr>
  <p:slideViewPr>
    <p:cSldViewPr>
      <p:cViewPr varScale="1">
        <p:scale>
          <a:sx n="88" d="100"/>
          <a:sy n="88" d="100"/>
        </p:scale>
        <p:origin x="118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DB6EEAE4-1DF6-437B-945D-2B0266F0288D}" type="datetime1">
              <a:rPr lang="en-US"/>
              <a:pPr>
                <a:defRPr/>
              </a:pPr>
              <a:t>8/24/2025</a:t>
            </a:fld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56AEA0E-28C5-4297-A49B-9D2273456209}" type="slidenum">
              <a:rPr lang="en-US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fld id="{F36AF798-D6BA-4C99-853F-EC5F2F14C3CA}" type="datetime1">
              <a:rPr lang="en-US"/>
              <a:pPr>
                <a:defRPr/>
              </a:pPr>
              <a:t>8/24/2025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6661" tIns="48331" rIns="96661" bIns="48331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A14A6BDA-D7BB-450E-919C-D46E791FA32E}" type="slidenum">
              <a:rPr lang="en-US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B9B7F6-402B-4831-93B0-AF1D4D01C747}" type="slidenum">
              <a:rPr lang="en-US" altLang="en-US" sz="130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D85E8380-0FBA-4F01-9BF7-98B29BFE47CD}" type="slidenum">
              <a:rPr lang="en-US" altLang="en-US" sz="1300"/>
              <a:pPr>
                <a:spcBef>
                  <a:spcPct val="0"/>
                </a:spcBef>
              </a:pPr>
              <a:t>10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C282B3-5A4A-436F-B0EB-C491C67EECB8}" type="slidenum">
              <a:rPr lang="en-US" altLang="en-US" sz="1300"/>
              <a:pPr>
                <a:spcBef>
                  <a:spcPct val="0"/>
                </a:spcBef>
              </a:pPr>
              <a:t>11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946BC45-51A4-4329-9838-C5A49F740659}" type="slidenum">
              <a:rPr lang="en-US" altLang="en-US" sz="1300"/>
              <a:pPr>
                <a:spcBef>
                  <a:spcPct val="0"/>
                </a:spcBef>
              </a:pPr>
              <a:t>12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A6AC54B-6EAD-4C73-A2DB-5E56FCB6CB5C}" type="slidenum">
              <a:rPr lang="en-US" altLang="en-US" sz="1300"/>
              <a:pPr>
                <a:spcBef>
                  <a:spcPct val="0"/>
                </a:spcBef>
              </a:pPr>
              <a:t>13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4B0AD8F-B8B1-4CE7-89B1-23DABA9BC7DB}" type="slidenum">
              <a:rPr lang="en-US" altLang="en-US" sz="1300"/>
              <a:pPr>
                <a:spcBef>
                  <a:spcPct val="0"/>
                </a:spcBef>
              </a:pPr>
              <a:t>2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CCCF0F7B-02C8-473A-8AB0-5EF1746853C3}" type="slidenum">
              <a:rPr lang="en-US" altLang="en-US" sz="1300"/>
              <a:pPr>
                <a:spcBef>
                  <a:spcPct val="0"/>
                </a:spcBef>
              </a:pPr>
              <a:t>3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5609FB4-B45A-4327-92FA-213039AA15ED}" type="slidenum">
              <a:rPr lang="en-US" altLang="en-US" sz="1300"/>
              <a:pPr>
                <a:spcBef>
                  <a:spcPct val="0"/>
                </a:spcBef>
              </a:pPr>
              <a:t>4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19343ED-118C-440B-A82C-AF61FF891213}" type="slidenum">
              <a:rPr lang="en-US" altLang="en-US" sz="1300"/>
              <a:pPr>
                <a:spcBef>
                  <a:spcPct val="0"/>
                </a:spcBef>
              </a:pPr>
              <a:t>5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2A279B4-288D-43E2-9B4D-79DE7CC89B08}" type="slidenum">
              <a:rPr lang="en-US" altLang="en-US" sz="1300"/>
              <a:pPr>
                <a:spcBef>
                  <a:spcPct val="0"/>
                </a:spcBef>
              </a:pPr>
              <a:t>6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7805B3BC-24AD-4A7C-B163-530EDFDF37CC}" type="slidenum">
              <a:rPr lang="en-US" altLang="en-US" sz="1300"/>
              <a:pPr>
                <a:spcBef>
                  <a:spcPct val="0"/>
                </a:spcBef>
              </a:pPr>
              <a:t>7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C2A404C-CCBB-4347-9953-83818F2F6F77}" type="slidenum">
              <a:rPr lang="en-US" altLang="en-US" sz="1300"/>
              <a:pPr>
                <a:spcBef>
                  <a:spcPct val="0"/>
                </a:spcBef>
              </a:pPr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A42CE261-79CE-4051-9BFC-441C5B790F72}" type="slidenum">
              <a:rPr lang="en-US" altLang="en-US" sz="1300"/>
              <a:pPr>
                <a:spcBef>
                  <a:spcPct val="0"/>
                </a:spcBef>
              </a:pPr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HOSTWAY---Digital-Version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0" y="63500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6019800" cy="2127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Hostway 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23411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76200" y="76200"/>
            <a:ext cx="8991600" cy="61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2" charset="-128"/>
              </a:defRPr>
            </a:lvl9pPr>
          </a:lstStyle>
          <a:p>
            <a:pPr algn="ctr" eaLnBrk="1" hangingPunct="1">
              <a:defRPr/>
            </a:pPr>
            <a:endParaRPr lang="en-US" altLang="en-US"/>
          </a:p>
        </p:txBody>
      </p:sp>
      <p:pic>
        <p:nvPicPr>
          <p:cNvPr id="6" name="Picture 6" descr="HOSTWAY---Digital-Version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350" y="6350000"/>
            <a:ext cx="1981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Hostway Confidential &amp; Proprietary</a:t>
            </a:r>
          </a:p>
        </p:txBody>
      </p:sp>
    </p:spTree>
    <p:extLst>
      <p:ext uri="{BB962C8B-B14F-4D97-AF65-F5344CB8AC3E}">
        <p14:creationId xmlns:p14="http://schemas.microsoft.com/office/powerpoint/2010/main" val="2810120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ln w="19050"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400" y="6553200"/>
            <a:ext cx="6019800" cy="2286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b="1">
                <a:solidFill>
                  <a:srgbClr val="4D4D4D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r>
              <a:rPr lang="en-US"/>
              <a:t>Hostway Confidential &amp; Proprietary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MS PGothic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itchFamily="34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itchFamily="34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itchFamily="34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Arial" charset="0"/>
          <a:ea typeface="MS PGothic" pitchFamily="34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ChangeArrowheads="1"/>
          </p:cNvSpPr>
          <p:nvPr/>
        </p:nvSpPr>
        <p:spPr bwMode="auto">
          <a:xfrm>
            <a:off x="0" y="1752600"/>
            <a:ext cx="91440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  <a:defRPr/>
            </a:pPr>
            <a:r>
              <a:rPr lang="en-US" altLang="en-US" sz="1800" dirty="0"/>
              <a:t>Web Hosting </a:t>
            </a:r>
            <a:r>
              <a:rPr lang="en-US" sz="1800" dirty="0"/>
              <a:t>Domain names</a:t>
            </a:r>
            <a:endParaRPr lang="en-US" altLang="en-US" sz="1800" dirty="0"/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Web hosting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Web servers </a:t>
            </a:r>
            <a:r>
              <a:rPr lang="en-US" altLang="en-US" u="sng" smtClean="0"/>
              <a:t>display</a:t>
            </a:r>
            <a:r>
              <a:rPr lang="en-US" altLang="en-US" smtClean="0"/>
              <a:t> (or serve) web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pages and any other file type</a:t>
            </a:r>
          </a:p>
          <a:p>
            <a:endParaRPr lang="en-US" altLang="en-US" smtClean="0"/>
          </a:p>
          <a:p>
            <a:r>
              <a:rPr lang="en-US" altLang="en-US" smtClean="0"/>
              <a:t>Email servers send and receive email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for customers using their domain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name</a:t>
            </a:r>
          </a:p>
          <a:p>
            <a:endParaRPr lang="en-US" altLang="en-US" smtClean="0"/>
          </a:p>
          <a:p>
            <a:r>
              <a:rPr lang="en-US" altLang="en-US" smtClean="0"/>
              <a:t>Servers are computers with special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software installed</a:t>
            </a:r>
          </a:p>
          <a:p>
            <a:endParaRPr lang="en-US" altLang="en-US" smtClean="0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4275138" y="1117600"/>
            <a:ext cx="1893887" cy="4549775"/>
            <a:chOff x="4275328" y="1117211"/>
            <a:chExt cx="1893570" cy="4550807"/>
          </a:xfrm>
        </p:grpSpPr>
        <p:grpSp>
          <p:nvGrpSpPr>
            <p:cNvPr id="24590" name="Group 27"/>
            <p:cNvGrpSpPr>
              <a:grpSpLocks/>
            </p:cNvGrpSpPr>
            <p:nvPr/>
          </p:nvGrpSpPr>
          <p:grpSpPr bwMode="auto">
            <a:xfrm>
              <a:off x="4536313" y="3698486"/>
              <a:ext cx="1371600" cy="1969532"/>
              <a:chOff x="1447800" y="4114800"/>
              <a:chExt cx="1371600" cy="1969532"/>
            </a:xfrm>
          </p:grpSpPr>
          <p:grpSp>
            <p:nvGrpSpPr>
              <p:cNvPr id="24593" name="Group 79"/>
              <p:cNvGrpSpPr>
                <a:grpSpLocks/>
              </p:cNvGrpSpPr>
              <p:nvPr/>
            </p:nvGrpSpPr>
            <p:grpSpPr bwMode="auto">
              <a:xfrm>
                <a:off x="1789112" y="4114800"/>
                <a:ext cx="688976" cy="1524000"/>
                <a:chOff x="3580790" y="2666996"/>
                <a:chExt cx="381089" cy="761967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3580383" y="2667289"/>
                  <a:ext cx="381903" cy="761346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3834107" y="2781610"/>
                  <a:ext cx="68479" cy="61924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3580383" y="2895931"/>
                  <a:ext cx="381903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594" name="TextBox 24"/>
              <p:cNvSpPr txBox="1">
                <a:spLocks noChangeArrowheads="1"/>
              </p:cNvSpPr>
              <p:nvPr/>
            </p:nvSpPr>
            <p:spPr bwMode="auto">
              <a:xfrm>
                <a:off x="1447800" y="5715000"/>
                <a:ext cx="13716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Web server</a:t>
                </a:r>
              </a:p>
            </p:txBody>
          </p:sp>
        </p:grpSp>
        <p:pic>
          <p:nvPicPr>
            <p:cNvPr id="24591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5328" y="1117211"/>
              <a:ext cx="1893570" cy="13620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5" name="Straight Arrow Connector 34"/>
            <p:cNvCxnSpPr/>
            <p:nvPr/>
          </p:nvCxnSpPr>
          <p:spPr bwMode="auto">
            <a:xfrm rot="5400000">
              <a:off x="4726701" y="3126648"/>
              <a:ext cx="990825" cy="1587"/>
            </a:xfrm>
            <a:prstGeom prst="straightConnector1">
              <a:avLst/>
            </a:prstGeom>
            <a:ln w="19050">
              <a:solidFill>
                <a:srgbClr val="92D050"/>
              </a:solidFill>
              <a:prstDash val="solid"/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6713538" y="1114425"/>
            <a:ext cx="1820862" cy="4589463"/>
            <a:chOff x="6713728" y="1113782"/>
            <a:chExt cx="1820672" cy="4589550"/>
          </a:xfrm>
        </p:grpSpPr>
        <p:grpSp>
          <p:nvGrpSpPr>
            <p:cNvPr id="24582" name="Group 28"/>
            <p:cNvGrpSpPr>
              <a:grpSpLocks/>
            </p:cNvGrpSpPr>
            <p:nvPr/>
          </p:nvGrpSpPr>
          <p:grpSpPr bwMode="auto">
            <a:xfrm>
              <a:off x="6862064" y="3698486"/>
              <a:ext cx="1524000" cy="2004846"/>
              <a:chOff x="3124200" y="4114800"/>
              <a:chExt cx="1524000" cy="2004846"/>
            </a:xfrm>
          </p:grpSpPr>
          <p:grpSp>
            <p:nvGrpSpPr>
              <p:cNvPr id="24585" name="Group 79"/>
              <p:cNvGrpSpPr>
                <a:grpSpLocks/>
              </p:cNvGrpSpPr>
              <p:nvPr/>
            </p:nvGrpSpPr>
            <p:grpSpPr bwMode="auto">
              <a:xfrm>
                <a:off x="3541712" y="4114800"/>
                <a:ext cx="688976" cy="1524000"/>
                <a:chOff x="3580790" y="2666996"/>
                <a:chExt cx="381089" cy="761967"/>
              </a:xfrm>
            </p:grpSpPr>
            <p:sp>
              <p:nvSpPr>
                <p:cNvPr id="22" name="Rectangle 21"/>
                <p:cNvSpPr/>
                <p:nvPr/>
              </p:nvSpPr>
              <p:spPr>
                <a:xfrm>
                  <a:off x="3580371" y="2666894"/>
                  <a:ext cx="381926" cy="761981"/>
                </a:xfrm>
                <a:prstGeom prst="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 dirty="0"/>
                </a:p>
              </p:txBody>
            </p:sp>
            <p:sp>
              <p:nvSpPr>
                <p:cNvPr id="23" name="Rectangle 22"/>
                <p:cNvSpPr/>
                <p:nvPr/>
              </p:nvSpPr>
              <p:spPr>
                <a:xfrm>
                  <a:off x="3834111" y="2781191"/>
                  <a:ext cx="68483" cy="61911"/>
                </a:xfrm>
                <a:prstGeom prst="rect">
                  <a:avLst/>
                </a:pr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3580371" y="2895488"/>
                  <a:ext cx="381926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586" name="TextBox 26"/>
              <p:cNvSpPr txBox="1">
                <a:spLocks noChangeArrowheads="1"/>
              </p:cNvSpPr>
              <p:nvPr/>
            </p:nvSpPr>
            <p:spPr bwMode="auto">
              <a:xfrm>
                <a:off x="3124200" y="5750314"/>
                <a:ext cx="1524000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1800"/>
                  <a:t>Email server</a:t>
                </a:r>
              </a:p>
            </p:txBody>
          </p:sp>
        </p:grpSp>
        <p:pic>
          <p:nvPicPr>
            <p:cNvPr id="24583" name="Picture 33" descr="07-15exchangeqa_l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3728" y="1113782"/>
              <a:ext cx="1820672" cy="1365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7" name="Straight Arrow Connector 36"/>
            <p:cNvCxnSpPr/>
            <p:nvPr/>
          </p:nvCxnSpPr>
          <p:spPr bwMode="auto">
            <a:xfrm rot="5400000">
              <a:off x="7128755" y="3125976"/>
              <a:ext cx="990619" cy="1588"/>
            </a:xfrm>
            <a:prstGeom prst="straightConnector1">
              <a:avLst/>
            </a:prstGeom>
            <a:ln w="19050">
              <a:solidFill>
                <a:srgbClr val="92D050"/>
              </a:solidFill>
              <a:prstDash val="solid"/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SiteControl</a:t>
            </a:r>
            <a:endParaRPr lang="en-US" sz="3200" dirty="0">
              <a:ea typeface="+mj-ea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Customers manage products and billing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through SiteControl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  <a:p>
            <a:r>
              <a:rPr lang="en-US" altLang="en-US" smtClean="0"/>
              <a:t>Products included in customer’s web hosting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plan can be activated and </a:t>
            </a:r>
            <a:r>
              <a:rPr lang="en-US" altLang="en-US" u="sng" smtClean="0"/>
              <a:t>optional add-ons</a:t>
            </a:r>
            <a:r>
              <a:rPr lang="en-US" altLang="en-US" smtClean="0"/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can be purchased through SiteControl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  <a:p>
            <a:r>
              <a:rPr lang="en-US" altLang="en-US" smtClean="0"/>
              <a:t>Majority of changes can be performed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in SiteControl rather than calling Billing or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Technical Support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pic>
        <p:nvPicPr>
          <p:cNvPr id="2662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524000"/>
            <a:ext cx="3929063" cy="3903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Customer support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525963"/>
          </a:xfrm>
        </p:spPr>
        <p:txBody>
          <a:bodyPr/>
          <a:lstStyle/>
          <a:p>
            <a:r>
              <a:rPr lang="en-US" altLang="en-US" smtClean="0"/>
              <a:t>Control panel such as SiteControl and Cpanl are powerful tools to manage a web hosting account, but customers like to speak with humans.  Strange, right?</a:t>
            </a:r>
          </a:p>
          <a:p>
            <a:endParaRPr lang="en-US" altLang="en-US" smtClean="0"/>
          </a:p>
          <a:p>
            <a:r>
              <a:rPr lang="en-US" altLang="en-US" smtClean="0"/>
              <a:t>Sales Team</a:t>
            </a:r>
          </a:p>
          <a:p>
            <a:endParaRPr lang="en-US" altLang="en-US" smtClean="0"/>
          </a:p>
          <a:p>
            <a:r>
              <a:rPr lang="en-US" altLang="en-US" smtClean="0"/>
              <a:t>Billing Team</a:t>
            </a:r>
          </a:p>
          <a:p>
            <a:endParaRPr lang="en-US" altLang="en-US" smtClean="0"/>
          </a:p>
          <a:p>
            <a:r>
              <a:rPr lang="en-US" altLang="en-US" smtClean="0"/>
              <a:t>Technical Support is available 24/7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Summary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Web hosting is a </a:t>
            </a:r>
            <a:r>
              <a:rPr lang="en-US" altLang="en-US" u="sng" smtClean="0"/>
              <a:t>service</a:t>
            </a:r>
            <a:r>
              <a:rPr lang="en-US" altLang="en-US" smtClean="0"/>
              <a:t> that broadly consists of the following:</a:t>
            </a:r>
          </a:p>
          <a:p>
            <a:endParaRPr lang="en-US" altLang="en-US" smtClean="0"/>
          </a:p>
          <a:p>
            <a:r>
              <a:rPr lang="en-US" altLang="en-US" smtClean="0"/>
              <a:t>Domain name</a:t>
            </a:r>
          </a:p>
          <a:p>
            <a:r>
              <a:rPr lang="en-US" altLang="en-US" smtClean="0"/>
              <a:t>DNS</a:t>
            </a:r>
          </a:p>
          <a:p>
            <a:r>
              <a:rPr lang="en-US" altLang="en-US" smtClean="0"/>
              <a:t>Web hosting</a:t>
            </a:r>
          </a:p>
          <a:p>
            <a:r>
              <a:rPr lang="en-US" altLang="en-US" smtClean="0"/>
              <a:t>E-mail</a:t>
            </a:r>
          </a:p>
          <a:p>
            <a:r>
              <a:rPr lang="en-US" altLang="en-US" smtClean="0"/>
              <a:t>Customer support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90800" y="211138"/>
            <a:ext cx="4114800" cy="703262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What is the first step to getting a website online?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200" y="1600200"/>
            <a:ext cx="2895600" cy="10668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Getting a hosting plan from a hosting provider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124200" y="1600200"/>
            <a:ext cx="2895600" cy="10668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Securing a domain name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72200" y="1600200"/>
            <a:ext cx="2895600" cy="10668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Hiring a web designer, or learning HTML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228600" y="3810000"/>
            <a:ext cx="2590800" cy="2133600"/>
          </a:xfrm>
          <a:prstGeom prst="cloudCallout">
            <a:avLst>
              <a:gd name="adj1" fmla="val -1225"/>
              <a:gd name="adj2" fmla="val -95834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not it – a hosting plan without a domain name won’t do you much good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3200400" y="3810000"/>
            <a:ext cx="2743200" cy="2133600"/>
          </a:xfrm>
          <a:prstGeom prst="cloudCallout">
            <a:avLst>
              <a:gd name="adj1" fmla="val 1063"/>
              <a:gd name="adj2" fmla="val -93453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correct – all the other webhosting components won’t work without a domain</a:t>
            </a:r>
          </a:p>
        </p:txBody>
      </p:sp>
      <p:sp>
        <p:nvSpPr>
          <p:cNvPr id="12" name="Cloud Callout 11"/>
          <p:cNvSpPr/>
          <p:nvPr/>
        </p:nvSpPr>
        <p:spPr>
          <a:xfrm>
            <a:off x="6324600" y="3733800"/>
            <a:ext cx="2590800" cy="2133600"/>
          </a:xfrm>
          <a:prstGeom prst="cloudCallout">
            <a:avLst>
              <a:gd name="adj1" fmla="val 1716"/>
              <a:gd name="adj2" fmla="val -90675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Not true – people can build a website with no programming knowledge, but it’s not worth much if you don’t have a domain name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2" name="Action Button: Forward or Next 1">
            <a:hlinkClick r:id="" action="ppaction://noaction" highlightClick="1"/>
          </p:cNvPr>
          <p:cNvSpPr/>
          <p:nvPr/>
        </p:nvSpPr>
        <p:spPr>
          <a:xfrm>
            <a:off x="8077200" y="6019800"/>
            <a:ext cx="1066800" cy="838200"/>
          </a:xfrm>
          <a:prstGeom prst="actionButtonForwardNex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Next</a:t>
            </a:r>
          </a:p>
        </p:txBody>
      </p:sp>
    </p:spTree>
    <p:custDataLst>
      <p:tags r:id="rId1"/>
    </p:custData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 nodeType="clickPar">
                      <p:stCondLst>
                        <p:cond delay="0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90800" y="211138"/>
            <a:ext cx="4114800" cy="703262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What is the company licensed to sell domain names called?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95300" y="1447800"/>
            <a:ext cx="2057400" cy="6096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A Registrar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619500" y="1430338"/>
            <a:ext cx="1905000" cy="6096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A Web </a:t>
            </a:r>
            <a:r>
              <a:rPr lang="en-US" sz="1600" b="1" dirty="0" err="1">
                <a:solidFill>
                  <a:schemeClr val="bg1"/>
                </a:solidFill>
              </a:rPr>
              <a:t>hoster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705600" y="1430338"/>
            <a:ext cx="2133600" cy="6096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Domain broker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487363" y="2870200"/>
            <a:ext cx="2362200" cy="1473200"/>
          </a:xfrm>
          <a:prstGeom prst="cloudCallout">
            <a:avLst>
              <a:gd name="adj1" fmla="val -1225"/>
              <a:gd name="adj2" fmla="val -95834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Correct! </a:t>
            </a:r>
          </a:p>
        </p:txBody>
      </p:sp>
      <p:sp>
        <p:nvSpPr>
          <p:cNvPr id="11" name="Cloud Callout 10"/>
          <p:cNvSpPr/>
          <p:nvPr/>
        </p:nvSpPr>
        <p:spPr>
          <a:xfrm>
            <a:off x="3824288" y="2806700"/>
            <a:ext cx="1585912" cy="1244600"/>
          </a:xfrm>
          <a:prstGeom prst="cloudCallout">
            <a:avLst>
              <a:gd name="adj1" fmla="val 1063"/>
              <a:gd name="adj2" fmla="val -93453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not it. Try again!</a:t>
            </a:r>
          </a:p>
        </p:txBody>
      </p:sp>
      <p:sp>
        <p:nvSpPr>
          <p:cNvPr id="12" name="Cloud Callout 11"/>
          <p:cNvSpPr/>
          <p:nvPr/>
        </p:nvSpPr>
        <p:spPr>
          <a:xfrm>
            <a:off x="6916738" y="2735263"/>
            <a:ext cx="1676400" cy="1387475"/>
          </a:xfrm>
          <a:prstGeom prst="cloudCallout">
            <a:avLst>
              <a:gd name="adj1" fmla="val 4004"/>
              <a:gd name="adj2" fmla="val -84723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not it. Try again!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Action Button: Forward or Next 1">
            <a:hlinkClick r:id="" action="ppaction://noaction" highlightClick="1"/>
          </p:cNvPr>
          <p:cNvSpPr/>
          <p:nvPr/>
        </p:nvSpPr>
        <p:spPr>
          <a:xfrm>
            <a:off x="8077200" y="6019800"/>
            <a:ext cx="1066800" cy="838200"/>
          </a:xfrm>
          <a:prstGeom prst="actionButtonForwardNex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Next</a:t>
            </a:r>
          </a:p>
        </p:txBody>
      </p:sp>
    </p:spTree>
    <p:custDataLst>
      <p:tags r:id="rId1"/>
    </p:custData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 nodeType="clickPar">
                      <p:stCondLst>
                        <p:cond delay="0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90800" y="169863"/>
            <a:ext cx="4114800" cy="854075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Can a person have their domain name registered with a given company and a hosting plan from another company?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057400" y="1371600"/>
            <a:ext cx="1295400" cy="7620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YES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29338" y="1409700"/>
            <a:ext cx="1219200" cy="7239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NO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0" name="Cloud Callout 9"/>
          <p:cNvSpPr/>
          <p:nvPr/>
        </p:nvSpPr>
        <p:spPr>
          <a:xfrm>
            <a:off x="571500" y="2903538"/>
            <a:ext cx="2438400" cy="1524000"/>
          </a:xfrm>
          <a:prstGeom prst="cloudCallout">
            <a:avLst>
              <a:gd name="adj1" fmla="val 26511"/>
              <a:gd name="adj2" fmla="val -86786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In that case, how will the domain name and hosting plan connect?</a:t>
            </a:r>
          </a:p>
        </p:txBody>
      </p:sp>
      <p:sp>
        <p:nvSpPr>
          <p:cNvPr id="12" name="Cloud Callout 11"/>
          <p:cNvSpPr/>
          <p:nvPr/>
        </p:nvSpPr>
        <p:spPr>
          <a:xfrm>
            <a:off x="6705600" y="2903538"/>
            <a:ext cx="2133600" cy="1524000"/>
          </a:xfrm>
          <a:prstGeom prst="cloudCallout">
            <a:avLst>
              <a:gd name="adj1" fmla="val -38457"/>
              <a:gd name="adj2" fmla="val -90834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Not true –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57200" y="4648200"/>
            <a:ext cx="2362200" cy="703263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They will connect automatically over the Internet.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352800" y="4656138"/>
            <a:ext cx="2362200" cy="703262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They will connect via the domain’s </a:t>
            </a:r>
            <a:r>
              <a:rPr lang="en-US" sz="1400" b="1" dirty="0" err="1">
                <a:solidFill>
                  <a:schemeClr val="bg1"/>
                </a:solidFill>
              </a:rPr>
              <a:t>nameservers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400800" y="4656138"/>
            <a:ext cx="2362200" cy="703262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They don’t need to connect as there can be only be 1 domain of a kind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627063" y="5791200"/>
            <a:ext cx="1430337" cy="919163"/>
          </a:xfrm>
          <a:prstGeom prst="cloudCallout">
            <a:avLst>
              <a:gd name="adj1" fmla="val 41466"/>
              <a:gd name="adj2" fmla="val -85245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not it.</a:t>
            </a:r>
          </a:p>
        </p:txBody>
      </p:sp>
      <p:sp>
        <p:nvSpPr>
          <p:cNvPr id="17" name="Cloud Callout 16"/>
          <p:cNvSpPr/>
          <p:nvPr/>
        </p:nvSpPr>
        <p:spPr>
          <a:xfrm>
            <a:off x="3819525" y="5867400"/>
            <a:ext cx="1428750" cy="919163"/>
          </a:xfrm>
          <a:prstGeom prst="cloudCallout">
            <a:avLst>
              <a:gd name="adj1" fmla="val -12420"/>
              <a:gd name="adj2" fmla="val -95383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Correct!</a:t>
            </a:r>
          </a:p>
        </p:txBody>
      </p:sp>
      <p:sp>
        <p:nvSpPr>
          <p:cNvPr id="18" name="Cloud Callout 17"/>
          <p:cNvSpPr/>
          <p:nvPr/>
        </p:nvSpPr>
        <p:spPr>
          <a:xfrm>
            <a:off x="6248400" y="5867400"/>
            <a:ext cx="1430338" cy="919163"/>
          </a:xfrm>
          <a:prstGeom prst="cloudCallout">
            <a:avLst>
              <a:gd name="adj1" fmla="val 31991"/>
              <a:gd name="adj2" fmla="val -93539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That’s not it.</a:t>
            </a:r>
          </a:p>
        </p:txBody>
      </p:sp>
      <p:sp>
        <p:nvSpPr>
          <p:cNvPr id="19" name="Action Button: Forward or Next 18">
            <a:hlinkClick r:id="" action="ppaction://noaction" highlightClick="1"/>
          </p:cNvPr>
          <p:cNvSpPr/>
          <p:nvPr/>
        </p:nvSpPr>
        <p:spPr>
          <a:xfrm>
            <a:off x="8077200" y="6019800"/>
            <a:ext cx="1066800" cy="838200"/>
          </a:xfrm>
          <a:prstGeom prst="actionButtonForwardNex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Next</a:t>
            </a:r>
          </a:p>
        </p:txBody>
      </p:sp>
    </p:spTree>
    <p:custDataLst>
      <p:tags r:id="rId1"/>
    </p:custData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 nodeType="clickPar">
                      <p:stCondLst>
                        <p:cond delay="0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 nodeType="clickPar">
                      <p:stCondLst>
                        <p:cond delay="0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0" grpId="1" animBg="1"/>
      <p:bldP spid="12" grpId="0" animBg="1"/>
      <p:bldP spid="12" grpId="1" animBg="1"/>
      <p:bldP spid="13" grpId="0" animBg="1"/>
      <p:bldP spid="14" grpId="0" animBg="1"/>
      <p:bldP spid="15" grpId="0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90800" y="169863"/>
            <a:ext cx="4114800" cy="854075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When you type in a domain name in your browser, how does the browser know where exactly to go?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990600" y="1600200"/>
            <a:ext cx="2895600" cy="990600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It doesn’t, but all computers have a large database of domains and IP addresses they point to.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0" y="1592263"/>
            <a:ext cx="2895600" cy="998537"/>
          </a:xfrm>
          <a:prstGeom prst="roundRec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The bowser works the domain name system and gets the domain name translated into an IP address.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304800" y="3683000"/>
            <a:ext cx="2743200" cy="2057400"/>
          </a:xfrm>
          <a:prstGeom prst="cloudCallout">
            <a:avLst>
              <a:gd name="adj1" fmla="val 19258"/>
              <a:gd name="adj2" fmla="val -93988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Negative – it’s not possible to maintain, or distribute such a database to all computers around the world.</a:t>
            </a:r>
          </a:p>
        </p:txBody>
      </p:sp>
      <p:sp>
        <p:nvSpPr>
          <p:cNvPr id="10" name="Cloud Callout 9"/>
          <p:cNvSpPr/>
          <p:nvPr/>
        </p:nvSpPr>
        <p:spPr>
          <a:xfrm>
            <a:off x="5562600" y="3683000"/>
            <a:ext cx="2743200" cy="2057400"/>
          </a:xfrm>
          <a:prstGeom prst="cloudCallout">
            <a:avLst>
              <a:gd name="adj1" fmla="val -11298"/>
              <a:gd name="adj2" fmla="val -92754"/>
            </a:avLst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hangingPunct="1">
              <a:defRPr/>
            </a:pPr>
            <a:r>
              <a:rPr lang="en-US" sz="1400" b="1" dirty="0">
                <a:solidFill>
                  <a:schemeClr val="bg1"/>
                </a:solidFill>
              </a:rPr>
              <a:t>Correct – each browser and operating system are equipped with the tools necessary to do this.</a:t>
            </a:r>
          </a:p>
        </p:txBody>
      </p:sp>
      <p:sp>
        <p:nvSpPr>
          <p:cNvPr id="11" name="Action Button: Forward or Next 10">
            <a:hlinkClick r:id="" action="ppaction://noaction" highlightClick="1"/>
          </p:cNvPr>
          <p:cNvSpPr/>
          <p:nvPr/>
        </p:nvSpPr>
        <p:spPr>
          <a:xfrm>
            <a:off x="8077200" y="6019800"/>
            <a:ext cx="1066800" cy="838200"/>
          </a:xfrm>
          <a:prstGeom prst="actionButtonForwardNext">
            <a:avLst/>
          </a:prstGeom>
          <a:solidFill>
            <a:srgbClr val="00B0F0">
              <a:alpha val="80000"/>
            </a:srgbClr>
          </a:solidFill>
          <a:ln w="12700">
            <a:solidFill>
              <a:srgbClr val="02366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1600" b="1" dirty="0">
                <a:solidFill>
                  <a:schemeClr val="bg1"/>
                </a:solidFill>
              </a:rPr>
              <a:t>End</a:t>
            </a:r>
          </a:p>
        </p:txBody>
      </p:sp>
    </p:spTree>
    <p:custDataLst>
      <p:tags r:id="rId1"/>
    </p:custData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 nodeType="clickPar">
                      <p:stCondLst>
                        <p:cond delay="0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Agenda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Introduction</a:t>
            </a:r>
          </a:p>
          <a:p>
            <a:endParaRPr lang="en-US" altLang="en-US" smtClean="0"/>
          </a:p>
          <a:p>
            <a:r>
              <a:rPr lang="en-US" altLang="en-US" smtClean="0"/>
              <a:t>Web hosting basics</a:t>
            </a:r>
          </a:p>
          <a:p>
            <a:endParaRPr lang="en-US" altLang="en-US" smtClean="0"/>
          </a:p>
          <a:p>
            <a:r>
              <a:rPr lang="en-US" altLang="en-US" smtClean="0"/>
              <a:t>Customer experience</a:t>
            </a:r>
          </a:p>
          <a:p>
            <a:endParaRPr lang="en-US" altLang="en-US" smtClean="0"/>
          </a:p>
          <a:p>
            <a:r>
              <a:rPr lang="en-US" altLang="en-US" smtClean="0"/>
              <a:t>Summary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sp>
        <p:nvSpPr>
          <p:cNvPr id="6" name="Rounded Rectangular Callout 5"/>
          <p:cNvSpPr/>
          <p:nvPr/>
        </p:nvSpPr>
        <p:spPr>
          <a:xfrm>
            <a:off x="2895600" y="1143000"/>
            <a:ext cx="5791200" cy="381000"/>
          </a:xfrm>
          <a:prstGeom prst="wedgeRoundRectCallout">
            <a:avLst>
              <a:gd name="adj1" fmla="val 51025"/>
              <a:gd name="adj2" fmla="val -19474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1600" dirty="0"/>
              <a:t>Objective is to have a practical understanding of web hosting.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Individuals or small businesses purchase web hosting because they do not have the funds or expertise to host their websites and applications on their own.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Web hosting is a </a:t>
            </a:r>
            <a:r>
              <a:rPr lang="en-US" u="sng" dirty="0">
                <a:ea typeface="+mn-ea"/>
              </a:rPr>
              <a:t>service</a:t>
            </a:r>
            <a:r>
              <a:rPr lang="en-US" dirty="0">
                <a:ea typeface="+mn-ea"/>
              </a:rPr>
              <a:t> mainly for the purpose of:</a:t>
            </a:r>
          </a:p>
          <a:p>
            <a:pPr>
              <a:defRPr/>
            </a:pPr>
            <a:r>
              <a:rPr lang="en-US" dirty="0">
                <a:ea typeface="+mn-ea"/>
              </a:rPr>
              <a:t>Registering a domain name</a:t>
            </a:r>
          </a:p>
          <a:p>
            <a:pPr>
              <a:defRPr/>
            </a:pPr>
            <a:r>
              <a:rPr lang="en-US" dirty="0">
                <a:ea typeface="+mn-ea"/>
              </a:rPr>
              <a:t>Building a website </a:t>
            </a:r>
          </a:p>
          <a:p>
            <a:pPr>
              <a:defRPr/>
            </a:pPr>
            <a:r>
              <a:rPr lang="en-US" dirty="0">
                <a:ea typeface="+mn-ea"/>
              </a:rPr>
              <a:t>Using email addresses with a customer’s own domain name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Web hosting consists of the following:</a:t>
            </a:r>
          </a:p>
          <a:p>
            <a:pPr>
              <a:defRPr/>
            </a:pPr>
            <a:r>
              <a:rPr lang="en-US" dirty="0">
                <a:ea typeface="+mn-ea"/>
              </a:rPr>
              <a:t>Domain names</a:t>
            </a:r>
          </a:p>
          <a:p>
            <a:pPr>
              <a:defRPr/>
            </a:pPr>
            <a:r>
              <a:rPr lang="en-US" dirty="0">
                <a:ea typeface="+mn-ea"/>
              </a:rPr>
              <a:t>DNS</a:t>
            </a:r>
          </a:p>
          <a:p>
            <a:pPr>
              <a:defRPr/>
            </a:pPr>
            <a:r>
              <a:rPr lang="en-US" dirty="0">
                <a:ea typeface="+mn-ea"/>
              </a:rPr>
              <a:t>Web server space</a:t>
            </a:r>
          </a:p>
          <a:p>
            <a:pPr>
              <a:defRPr/>
            </a:pPr>
            <a:r>
              <a:rPr lang="en-US" dirty="0">
                <a:ea typeface="+mn-ea"/>
              </a:rPr>
              <a:t>E-mail service</a:t>
            </a:r>
          </a:p>
          <a:p>
            <a:pPr>
              <a:defRPr/>
            </a:pPr>
            <a:r>
              <a:rPr lang="en-US" dirty="0">
                <a:ea typeface="+mn-ea"/>
              </a:rPr>
              <a:t>Customer support</a:t>
            </a:r>
          </a:p>
          <a:p>
            <a:pPr>
              <a:defRPr/>
            </a:pPr>
            <a:r>
              <a:rPr lang="en-US" dirty="0">
                <a:ea typeface="+mn-ea"/>
              </a:rPr>
              <a:t>Everything else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Are domain name and Web Hosting the Same?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      Often, internet newbies cannot tell the difference between a domain name and web hosting.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</p:txBody>
      </p:sp>
      <p:pic>
        <p:nvPicPr>
          <p:cNvPr id="12292" name="Picture 3" descr="C:\Users\mm\Desktop\house-image-500x374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209800"/>
            <a:ext cx="4762500" cy="356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ctangle 9"/>
          <p:cNvSpPr>
            <a:spLocks noChangeArrowheads="1"/>
          </p:cNvSpPr>
          <p:nvPr/>
        </p:nvSpPr>
        <p:spPr bwMode="auto">
          <a:xfrm>
            <a:off x="457200" y="2819400"/>
            <a:ext cx="3368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Domain Name – The Address</a:t>
            </a:r>
          </a:p>
        </p:txBody>
      </p:sp>
      <p:sp>
        <p:nvSpPr>
          <p:cNvPr id="12294" name="Rectangle 10"/>
          <p:cNvSpPr>
            <a:spLocks noChangeArrowheads="1"/>
          </p:cNvSpPr>
          <p:nvPr/>
        </p:nvSpPr>
        <p:spPr bwMode="auto">
          <a:xfrm>
            <a:off x="457200" y="3429000"/>
            <a:ext cx="2325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Hosting – The Land</a:t>
            </a:r>
          </a:p>
        </p:txBody>
      </p:sp>
      <p:sp>
        <p:nvSpPr>
          <p:cNvPr id="12295" name="Rectangle 11"/>
          <p:cNvSpPr>
            <a:spLocks noChangeArrowheads="1"/>
          </p:cNvSpPr>
          <p:nvPr/>
        </p:nvSpPr>
        <p:spPr bwMode="auto">
          <a:xfrm>
            <a:off x="381000" y="4191000"/>
            <a:ext cx="2501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/>
              <a:t>Website – The House</a:t>
            </a:r>
            <a:endParaRPr lang="en-US" altLang="en-US" sz="1800"/>
          </a:p>
        </p:txBody>
      </p:sp>
      <p:sp>
        <p:nvSpPr>
          <p:cNvPr id="13" name="Rectangle 12"/>
          <p:cNvSpPr/>
          <p:nvPr/>
        </p:nvSpPr>
        <p:spPr>
          <a:xfrm>
            <a:off x="228600" y="5181600"/>
            <a:ext cx="3657600" cy="9239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ＭＳ Ｐゴシック" pitchFamily="34" charset="-128"/>
              </a:rPr>
              <a:t>You get a domain name, then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ＭＳ Ｐゴシック" pitchFamily="34" charset="-128"/>
              </a:rPr>
              <a:t>you get hosting, then you build 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ＭＳ Ｐゴシック" pitchFamily="34" charset="-128"/>
              </a:rPr>
              <a:t>a website/create email addresses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1. Getting a Domain Name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Once you decide for a name of your website, or a domain name for your email addresses to use, you need to </a:t>
            </a:r>
            <a:r>
              <a:rPr lang="en-US" altLang="en-US" smtClean="0">
                <a:solidFill>
                  <a:srgbClr val="FF0000"/>
                </a:solidFill>
              </a:rPr>
              <a:t>‘register’ </a:t>
            </a:r>
            <a:r>
              <a:rPr lang="en-US" altLang="en-US" smtClean="0"/>
              <a:t>that domain name with a company licensed to register domains. </a:t>
            </a:r>
            <a:br>
              <a:rPr lang="en-US" altLang="en-US" smtClean="0"/>
            </a:br>
            <a:r>
              <a:rPr lang="en-US" altLang="en-US" smtClean="0"/>
              <a:t>These kinds of companies are called ‘</a:t>
            </a:r>
            <a:r>
              <a:rPr lang="en-US" altLang="en-US" b="1" smtClean="0"/>
              <a:t>Registrars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2. Getting Hosting for The Domain Name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After you register a domain</a:t>
            </a:r>
            <a:r>
              <a:rPr lang="en-US" altLang="en-US" b="1" smtClean="0"/>
              <a:t>, </a:t>
            </a:r>
            <a:r>
              <a:rPr lang="en-US" altLang="en-US" smtClean="0"/>
              <a:t>you can now buy a web hosting plan from a Hosting company like Hostway and can then put you website(house) and email to ‘live’ at the hosting company (land). </a:t>
            </a:r>
            <a:br>
              <a:rPr lang="en-US" altLang="en-US" smtClean="0"/>
            </a:b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smtClean="0"/>
          </a:p>
          <a:p>
            <a:endParaRPr lang="en-US" altLang="en-US" smtClean="0"/>
          </a:p>
        </p:txBody>
      </p:sp>
      <p:pic>
        <p:nvPicPr>
          <p:cNvPr id="16388" name="Picture 2" descr="C:\Users\mm\Desktop\webhostingplan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438400"/>
            <a:ext cx="7086600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3. How do the Domain Name and Hosting Connect?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dirty="0">
                <a:ea typeface="+mn-ea"/>
              </a:rPr>
              <a:t>If I got the domain name and hosting plan from the same company they automatically connect. If they were purchased from different companies, I need to point the domain name to the web hosting company.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>
                <a:ea typeface="+mn-ea"/>
              </a:rPr>
              <a:t/>
            </a:r>
            <a:br>
              <a:rPr lang="en-US" dirty="0">
                <a:ea typeface="+mn-ea"/>
              </a:rPr>
            </a:br>
            <a:r>
              <a:rPr lang="en-US" b="1" dirty="0">
                <a:ea typeface="+mn-ea"/>
              </a:rPr>
              <a:t>WHY?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>
                <a:ea typeface="+mn-ea"/>
              </a:rPr>
              <a:t/>
            </a:r>
            <a:br>
              <a:rPr lang="en-US" dirty="0">
                <a:ea typeface="+mn-ea"/>
              </a:rPr>
            </a:br>
            <a:r>
              <a:rPr lang="en-US" b="1" dirty="0">
                <a:ea typeface="+mn-ea"/>
              </a:rPr>
              <a:t>Because my website and email is ‘HOSTED’ at the hosting company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None/>
              <a:defRPr/>
            </a:pPr>
            <a:endParaRPr lang="en-US" b="1" dirty="0">
              <a:solidFill>
                <a:srgbClr val="FF0000"/>
              </a:solidFill>
              <a:ea typeface="+mn-ea"/>
            </a:endParaRPr>
          </a:p>
          <a:p>
            <a:pPr>
              <a:buFont typeface="Arial" charset="0"/>
              <a:buNone/>
              <a:defRPr/>
            </a:pPr>
            <a:r>
              <a:rPr lang="en-US" b="1" dirty="0">
                <a:solidFill>
                  <a:srgbClr val="FF0000"/>
                </a:solidFill>
                <a:ea typeface="+mn-ea"/>
              </a:rPr>
              <a:t>How Do I Point My Domain Name to My Web Hosting?</a:t>
            </a:r>
          </a:p>
          <a:p>
            <a:pPr>
              <a:buFont typeface="Arial" charset="0"/>
              <a:buChar char="•"/>
              <a:defRPr/>
            </a:pPr>
            <a:endParaRPr lang="en-US" b="1" dirty="0">
              <a:ea typeface="+mn-ea"/>
            </a:endParaRPr>
          </a:p>
          <a:p>
            <a:pPr>
              <a:buFont typeface="Arial" charset="0"/>
              <a:buNone/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ea typeface="+mn-ea"/>
              </a:rPr>
              <a:t>      After registering your domain name, if you choose to host with a different company, simply contact the Hosting company and ask for their 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</a:rPr>
              <a:t>hosting ‘Nameservers’.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ea typeface="+mn-ea"/>
              </a:rPr>
              <a:t>Then type that information and save it into where you registered your domain and they become automatically connected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  <a:ea typeface="+mn-ea"/>
              </a:rPr>
              <a:t>.  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a typeface="+mn-ea"/>
              </a:rPr>
              <a:t>Accommodating Changes of </a:t>
            </a:r>
            <a:r>
              <a:rPr lang="en-US" b="1" u="sng" dirty="0" err="1">
                <a:solidFill>
                  <a:schemeClr val="tx2">
                    <a:lumMod val="75000"/>
                  </a:schemeClr>
                </a:solidFill>
                <a:ea typeface="+mn-ea"/>
              </a:rPr>
              <a:t>Nameserver</a:t>
            </a:r>
            <a:r>
              <a:rPr lang="en-US" b="1" u="sng" dirty="0">
                <a:solidFill>
                  <a:schemeClr val="tx2">
                    <a:lumMod val="75000"/>
                  </a:schemeClr>
                </a:solidFill>
                <a:ea typeface="+mn-ea"/>
              </a:rPr>
              <a:t> requests from clients MUST include informing them that hosting with us is not cancelled. 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Domain name registration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Absolute first web hosting requirement. How is anyone going to find the website without a domain name?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  <a:p>
            <a:r>
              <a:rPr lang="en-US" altLang="en-US" smtClean="0"/>
              <a:t>Domains names have a format of [name][dot][TLD] like “domain.com”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mtClean="0"/>
          </a:p>
          <a:p>
            <a:r>
              <a:rPr lang="en-US" altLang="en-US" smtClean="0"/>
              <a:t>Numerous </a:t>
            </a:r>
            <a:r>
              <a:rPr lang="en-GB" altLang="ar-SA" smtClean="0">
                <a:solidFill>
                  <a:srgbClr val="202124"/>
                </a:solidFill>
              </a:rPr>
              <a:t> </a:t>
            </a:r>
            <a:r>
              <a:rPr lang="en-GB" altLang="ar-SA" b="1" smtClean="0">
                <a:solidFill>
                  <a:srgbClr val="202124"/>
                </a:solidFill>
              </a:rPr>
              <a:t>generic top-level domain</a:t>
            </a:r>
            <a:r>
              <a:rPr lang="en-US" altLang="en-US" smtClean="0"/>
              <a:t> (gTLDs) and</a:t>
            </a:r>
            <a:r>
              <a:rPr lang="en-GB" altLang="ar-SA" smtClean="0">
                <a:solidFill>
                  <a:srgbClr val="202124"/>
                </a:solidFill>
              </a:rPr>
              <a:t> </a:t>
            </a:r>
            <a:r>
              <a:rPr lang="en-GB" altLang="ar-SA" b="1" smtClean="0">
                <a:solidFill>
                  <a:srgbClr val="202124"/>
                </a:solidFill>
              </a:rPr>
              <a:t>country code top-level domain</a:t>
            </a:r>
            <a:r>
              <a:rPr lang="en-US" altLang="en-US" smtClean="0"/>
              <a:t> (ccTLDs)</a:t>
            </a:r>
          </a:p>
          <a:p>
            <a:endParaRPr lang="en-US" altLang="en-US" smtClean="0"/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.com	.biz                                 .us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.net	.co                                  .uk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	.org	.info                                .sa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+mj-ea"/>
              </a:rPr>
              <a:t>DNS – Domain Name System</a:t>
            </a:r>
            <a:endParaRPr lang="en-US" sz="3200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Question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Computers speak numbers.  Humans speak words.  Humans communicate with computers.  How?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For example, when you type www.google.com in your browser, how does your computer know what that means?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b="1" dirty="0">
                <a:ea typeface="+mn-ea"/>
              </a:rPr>
              <a:t>Answer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US" dirty="0">
                <a:ea typeface="+mn-ea"/>
              </a:rPr>
              <a:t>The domain name www.google.com is </a:t>
            </a:r>
            <a:r>
              <a:rPr lang="en-US" u="sng" dirty="0">
                <a:ea typeface="+mn-ea"/>
              </a:rPr>
              <a:t>translated</a:t>
            </a:r>
            <a:r>
              <a:rPr lang="en-US" dirty="0">
                <a:ea typeface="+mn-ea"/>
              </a:rPr>
              <a:t> into numbers.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>
              <a:ea typeface="+mn-ea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763588" y="4495800"/>
            <a:ext cx="7616825" cy="1371600"/>
            <a:chOff x="763588" y="4495800"/>
            <a:chExt cx="7616825" cy="1371600"/>
          </a:xfrm>
        </p:grpSpPr>
        <p:grpSp>
          <p:nvGrpSpPr>
            <p:cNvPr id="22533" name="Group 26"/>
            <p:cNvGrpSpPr>
              <a:grpSpLocks/>
            </p:cNvGrpSpPr>
            <p:nvPr/>
          </p:nvGrpSpPr>
          <p:grpSpPr bwMode="auto">
            <a:xfrm>
              <a:off x="763588" y="4648200"/>
              <a:ext cx="2254250" cy="1066800"/>
              <a:chOff x="763588" y="4648200"/>
              <a:chExt cx="2254250" cy="1066800"/>
            </a:xfrm>
          </p:grpSpPr>
          <p:grpSp>
            <p:nvGrpSpPr>
              <p:cNvPr id="22546" name="Group 24"/>
              <p:cNvGrpSpPr>
                <a:grpSpLocks/>
              </p:cNvGrpSpPr>
              <p:nvPr/>
            </p:nvGrpSpPr>
            <p:grpSpPr bwMode="auto">
              <a:xfrm>
                <a:off x="1919288" y="4648200"/>
                <a:ext cx="1098550" cy="1066800"/>
                <a:chOff x="1919288" y="4648200"/>
                <a:chExt cx="1098550" cy="1066800"/>
              </a:xfrm>
            </p:grpSpPr>
            <p:grpSp>
              <p:nvGrpSpPr>
                <p:cNvPr id="22548" name="Group 108"/>
                <p:cNvGrpSpPr>
                  <a:grpSpLocks/>
                </p:cNvGrpSpPr>
                <p:nvPr/>
              </p:nvGrpSpPr>
              <p:grpSpPr bwMode="auto">
                <a:xfrm>
                  <a:off x="1990726" y="4954587"/>
                  <a:ext cx="1027112" cy="760413"/>
                  <a:chOff x="2738422" y="1219468"/>
                  <a:chExt cx="1026882" cy="761732"/>
                </a:xfrm>
              </p:grpSpPr>
              <p:sp>
                <p:nvSpPr>
                  <p:cNvPr id="8" name="Rounded Rectangle 7"/>
                  <p:cNvSpPr/>
                  <p:nvPr/>
                </p:nvSpPr>
                <p:spPr>
                  <a:xfrm>
                    <a:off x="2738421" y="1219469"/>
                    <a:ext cx="838012" cy="381661"/>
                  </a:xfrm>
                  <a:prstGeom prst="round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9" name="Trapezoid 8"/>
                  <p:cNvSpPr/>
                  <p:nvPr/>
                </p:nvSpPr>
                <p:spPr>
                  <a:xfrm>
                    <a:off x="2857457" y="1752203"/>
                    <a:ext cx="609463" cy="228997"/>
                  </a:xfrm>
                  <a:prstGeom prst="trapezoid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10" name="Teardrop 9"/>
                  <p:cNvSpPr/>
                  <p:nvPr/>
                </p:nvSpPr>
                <p:spPr>
                  <a:xfrm rot="8213903">
                    <a:off x="3612938" y="1707676"/>
                    <a:ext cx="152366" cy="152664"/>
                  </a:xfrm>
                  <a:prstGeom prst="teardrop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11" name="Freeform 10"/>
                  <p:cNvSpPr/>
                  <p:nvPr/>
                </p:nvSpPr>
                <p:spPr>
                  <a:xfrm>
                    <a:off x="3558975" y="1548651"/>
                    <a:ext cx="96815" cy="151075"/>
                  </a:xfrm>
                  <a:custGeom>
                    <a:avLst/>
                    <a:gdLst>
                      <a:gd name="connsiteX0" fmla="*/ 96441 w 96441"/>
                      <a:gd name="connsiteY0" fmla="*/ 152400 h 152400"/>
                      <a:gd name="connsiteX1" fmla="*/ 39291 w 96441"/>
                      <a:gd name="connsiteY1" fmla="*/ 138112 h 152400"/>
                      <a:gd name="connsiteX2" fmla="*/ 5953 w 96441"/>
                      <a:gd name="connsiteY2" fmla="*/ 100012 h 152400"/>
                      <a:gd name="connsiteX3" fmla="*/ 75010 w 96441"/>
                      <a:gd name="connsiteY3" fmla="*/ 59531 h 152400"/>
                      <a:gd name="connsiteX4" fmla="*/ 34528 w 96441"/>
                      <a:gd name="connsiteY4" fmla="*/ 0 h 152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96441" h="152400">
                        <a:moveTo>
                          <a:pt x="96441" y="152400"/>
                        </a:moveTo>
                        <a:cubicBezTo>
                          <a:pt x="75406" y="149621"/>
                          <a:pt x="54372" y="146843"/>
                          <a:pt x="39291" y="138112"/>
                        </a:cubicBezTo>
                        <a:cubicBezTo>
                          <a:pt x="24210" y="129381"/>
                          <a:pt x="0" y="113109"/>
                          <a:pt x="5953" y="100012"/>
                        </a:cubicBezTo>
                        <a:cubicBezTo>
                          <a:pt x="11906" y="86915"/>
                          <a:pt x="70248" y="76200"/>
                          <a:pt x="75010" y="59531"/>
                        </a:cubicBezTo>
                        <a:cubicBezTo>
                          <a:pt x="79773" y="42862"/>
                          <a:pt x="57150" y="21431"/>
                          <a:pt x="34528" y="0"/>
                        </a:cubicBezTo>
                      </a:path>
                    </a:pathLst>
                  </a:custGeom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12" name="Freeform 11"/>
                  <p:cNvSpPr/>
                  <p:nvPr/>
                </p:nvSpPr>
                <p:spPr>
                  <a:xfrm>
                    <a:off x="3281224" y="1613852"/>
                    <a:ext cx="126972" cy="138352"/>
                  </a:xfrm>
                  <a:custGeom>
                    <a:avLst/>
                    <a:gdLst>
                      <a:gd name="connsiteX0" fmla="*/ 44449 w 125412"/>
                      <a:gd name="connsiteY0" fmla="*/ 121443 h 121443"/>
                      <a:gd name="connsiteX1" fmla="*/ 1587 w 125412"/>
                      <a:gd name="connsiteY1" fmla="*/ 76200 h 121443"/>
                      <a:gd name="connsiteX2" fmla="*/ 34924 w 125412"/>
                      <a:gd name="connsiteY2" fmla="*/ 45243 h 121443"/>
                      <a:gd name="connsiteX3" fmla="*/ 84931 w 125412"/>
                      <a:gd name="connsiteY3" fmla="*/ 64293 h 121443"/>
                      <a:gd name="connsiteX4" fmla="*/ 123031 w 125412"/>
                      <a:gd name="connsiteY4" fmla="*/ 50006 h 121443"/>
                      <a:gd name="connsiteX5" fmla="*/ 99218 w 125412"/>
                      <a:gd name="connsiteY5" fmla="*/ 0 h 1214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25412" h="121443">
                        <a:moveTo>
                          <a:pt x="44449" y="121443"/>
                        </a:moveTo>
                        <a:cubicBezTo>
                          <a:pt x="23811" y="105171"/>
                          <a:pt x="3174" y="88900"/>
                          <a:pt x="1587" y="76200"/>
                        </a:cubicBezTo>
                        <a:cubicBezTo>
                          <a:pt x="0" y="63500"/>
                          <a:pt x="21033" y="47228"/>
                          <a:pt x="34924" y="45243"/>
                        </a:cubicBezTo>
                        <a:cubicBezTo>
                          <a:pt x="48815" y="43259"/>
                          <a:pt x="70247" y="63499"/>
                          <a:pt x="84931" y="64293"/>
                        </a:cubicBezTo>
                        <a:cubicBezTo>
                          <a:pt x="99615" y="65087"/>
                          <a:pt x="120650" y="60721"/>
                          <a:pt x="123031" y="50006"/>
                        </a:cubicBezTo>
                        <a:cubicBezTo>
                          <a:pt x="125412" y="39291"/>
                          <a:pt x="112315" y="19645"/>
                          <a:pt x="99218" y="0"/>
                        </a:cubicBezTo>
                      </a:path>
                    </a:pathLst>
                  </a:custGeom>
                  <a:ln w="31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  <p:sp>
              <p:nvSpPr>
                <p:cNvPr id="22549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1919288" y="4648200"/>
                  <a:ext cx="986167" cy="2458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>
                      <a:cs typeface="Arial" panose="020B0604020202020204" pitchFamily="34" charset="0"/>
                    </a:rPr>
                    <a:t>Internet Users</a:t>
                  </a:r>
                </a:p>
              </p:txBody>
            </p:sp>
          </p:grpSp>
          <p:sp>
            <p:nvSpPr>
              <p:cNvPr id="22547" name="TextBox 276"/>
              <p:cNvSpPr txBox="1">
                <a:spLocks noChangeArrowheads="1"/>
              </p:cNvSpPr>
              <p:nvPr/>
            </p:nvSpPr>
            <p:spPr bwMode="auto">
              <a:xfrm>
                <a:off x="763588" y="5065713"/>
                <a:ext cx="1143000" cy="2308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/>
                  <a:t>www.google.com</a:t>
                </a:r>
              </a:p>
            </p:txBody>
          </p:sp>
        </p:grpSp>
        <p:grpSp>
          <p:nvGrpSpPr>
            <p:cNvPr id="22534" name="Group 27"/>
            <p:cNvGrpSpPr>
              <a:grpSpLocks/>
            </p:cNvGrpSpPr>
            <p:nvPr/>
          </p:nvGrpSpPr>
          <p:grpSpPr bwMode="auto">
            <a:xfrm>
              <a:off x="6399213" y="4648200"/>
              <a:ext cx="1981200" cy="1066800"/>
              <a:chOff x="6399213" y="4648200"/>
              <a:chExt cx="1981200" cy="1066800"/>
            </a:xfrm>
          </p:grpSpPr>
          <p:grpSp>
            <p:nvGrpSpPr>
              <p:cNvPr id="22539" name="Group 25"/>
              <p:cNvGrpSpPr>
                <a:grpSpLocks/>
              </p:cNvGrpSpPr>
              <p:nvPr/>
            </p:nvGrpSpPr>
            <p:grpSpPr bwMode="auto">
              <a:xfrm>
                <a:off x="6399213" y="4648200"/>
                <a:ext cx="1371600" cy="1066800"/>
                <a:chOff x="6399213" y="4648200"/>
                <a:chExt cx="1371600" cy="1066800"/>
              </a:xfrm>
            </p:grpSpPr>
            <p:grpSp>
              <p:nvGrpSpPr>
                <p:cNvPr id="22541" name="Group 92"/>
                <p:cNvGrpSpPr>
                  <a:grpSpLocks/>
                </p:cNvGrpSpPr>
                <p:nvPr/>
              </p:nvGrpSpPr>
              <p:grpSpPr bwMode="auto">
                <a:xfrm>
                  <a:off x="6919913" y="4953000"/>
                  <a:ext cx="382588" cy="762000"/>
                  <a:chOff x="3580051" y="2667584"/>
                  <a:chExt cx="382586" cy="761491"/>
                </a:xfrm>
              </p:grpSpPr>
              <p:sp>
                <p:nvSpPr>
                  <p:cNvPr id="16" name="Rectangle 15"/>
                  <p:cNvSpPr/>
                  <p:nvPr/>
                </p:nvSpPr>
                <p:spPr>
                  <a:xfrm>
                    <a:off x="3580051" y="2667584"/>
                    <a:ext cx="382585" cy="761491"/>
                  </a:xfrm>
                  <a:prstGeom prst="rect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 dirty="0"/>
                  </a:p>
                </p:txBody>
              </p:sp>
              <p:sp>
                <p:nvSpPr>
                  <p:cNvPr id="17" name="Rectangle 16"/>
                  <p:cNvSpPr/>
                  <p:nvPr/>
                </p:nvSpPr>
                <p:spPr>
                  <a:xfrm>
                    <a:off x="3810237" y="2743733"/>
                    <a:ext cx="68263" cy="61872"/>
                  </a:xfrm>
                  <a:prstGeom prst="rect">
                    <a:avLst/>
                  </a:prstGeom>
                  <a:solidFill>
                    <a:srgbClr val="FF00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eaLnBrk="1" fontAlgn="auto" hangingPunct="1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3580051" y="2896031"/>
                    <a:ext cx="382585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542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6399213" y="4648200"/>
                  <a:ext cx="1371600" cy="24622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16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000">
                      <a:cs typeface="Arial" panose="020B0604020202020204" pitchFamily="34" charset="0"/>
                    </a:rPr>
                    <a:t>Web server</a:t>
                  </a:r>
                </a:p>
              </p:txBody>
            </p:sp>
          </p:grpSp>
          <p:sp>
            <p:nvSpPr>
              <p:cNvPr id="22540" name="TextBox 276"/>
              <p:cNvSpPr txBox="1">
                <a:spLocks noChangeArrowheads="1"/>
              </p:cNvSpPr>
              <p:nvPr/>
            </p:nvSpPr>
            <p:spPr bwMode="auto">
              <a:xfrm>
                <a:off x="7389813" y="5065713"/>
                <a:ext cx="990600" cy="231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900"/>
                  <a:t>216.185.130.30</a:t>
                </a:r>
              </a:p>
            </p:txBody>
          </p:sp>
        </p:grpSp>
        <p:grpSp>
          <p:nvGrpSpPr>
            <p:cNvPr id="22535" name="Group 28"/>
            <p:cNvGrpSpPr>
              <a:grpSpLocks/>
            </p:cNvGrpSpPr>
            <p:nvPr/>
          </p:nvGrpSpPr>
          <p:grpSpPr bwMode="auto">
            <a:xfrm>
              <a:off x="3046413" y="4495800"/>
              <a:ext cx="3654425" cy="1371600"/>
              <a:chOff x="3046413" y="4495800"/>
              <a:chExt cx="3654425" cy="1371600"/>
            </a:xfrm>
          </p:grpSpPr>
          <p:cxnSp>
            <p:nvCxnSpPr>
              <p:cNvPr id="19" name="Straight Arrow Connector 18"/>
              <p:cNvCxnSpPr/>
              <p:nvPr/>
            </p:nvCxnSpPr>
            <p:spPr bwMode="auto">
              <a:xfrm flipV="1">
                <a:off x="3046413" y="5181600"/>
                <a:ext cx="835025" cy="0"/>
              </a:xfrm>
              <a:prstGeom prst="straightConnector1">
                <a:avLst/>
              </a:prstGeom>
              <a:ln w="19050">
                <a:solidFill>
                  <a:srgbClr val="92D050"/>
                </a:solidFill>
                <a:prstDash val="solid"/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 bwMode="auto">
              <a:xfrm flipV="1">
                <a:off x="5865813" y="5181600"/>
                <a:ext cx="835025" cy="0"/>
              </a:xfrm>
              <a:prstGeom prst="straightConnector1">
                <a:avLst/>
              </a:prstGeom>
              <a:ln w="19050">
                <a:solidFill>
                  <a:srgbClr val="92D050"/>
                </a:solidFill>
                <a:prstDash val="solid"/>
                <a:round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Cloud 22"/>
              <p:cNvSpPr/>
              <p:nvPr/>
            </p:nvSpPr>
            <p:spPr>
              <a:xfrm>
                <a:off x="3960813" y="4495800"/>
                <a:ext cx="1828800" cy="1371600"/>
              </a:xfrm>
              <a:prstGeom prst="cloud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DNS</a:t>
                </a:r>
              </a:p>
            </p:txBody>
          </p:sp>
        </p:grpSp>
      </p:grpSp>
    </p:spTree>
    <p:custDataLst>
      <p:tags r:id="rId1"/>
    </p:custData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2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023668"/>
          </a:solidFill>
        </a:ln>
      </a:spPr>
      <a:bodyPr anchor="ctr"/>
      <a:lstStyle>
        <a:defPPr algn="ctr">
          <a:defRPr sz="16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22091</TotalTime>
  <Words>784</Words>
  <Application>Microsoft Office PowerPoint</Application>
  <PresentationFormat>Letter Paper (8.5x11 in)</PresentationFormat>
  <Paragraphs>161</Paragraphs>
  <Slides>17</Slides>
  <Notes>13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ＭＳ Ｐゴシック</vt:lpstr>
      <vt:lpstr>ＭＳ Ｐゴシック</vt:lpstr>
      <vt:lpstr>Arial</vt:lpstr>
      <vt:lpstr>Calibri</vt:lpstr>
      <vt:lpstr>1_Office Theme</vt:lpstr>
      <vt:lpstr>عرض تقديمي في PowerPoint</vt:lpstr>
      <vt:lpstr>Agenda</vt:lpstr>
      <vt:lpstr>Introduction</vt:lpstr>
      <vt:lpstr>Are domain name and Web Hosting the Same?</vt:lpstr>
      <vt:lpstr>1. Getting a Domain Name</vt:lpstr>
      <vt:lpstr>2. Getting Hosting for The Domain Name</vt:lpstr>
      <vt:lpstr>3. How do the Domain Name and Hosting Connect?</vt:lpstr>
      <vt:lpstr>Domain name registration</vt:lpstr>
      <vt:lpstr>DNS – Domain Name System</vt:lpstr>
      <vt:lpstr>Web hosting </vt:lpstr>
      <vt:lpstr>SiteControl</vt:lpstr>
      <vt:lpstr>Customer support</vt:lpstr>
      <vt:lpstr>Summary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hjl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Web Hosting</dc:title>
  <dc:creator>Hostway Training</dc:creator>
  <cp:lastModifiedBy>KSU</cp:lastModifiedBy>
  <cp:revision>670</cp:revision>
  <dcterms:created xsi:type="dcterms:W3CDTF">2009-04-07T16:44:08Z</dcterms:created>
  <dcterms:modified xsi:type="dcterms:W3CDTF">2025-08-24T17:12:10Z</dcterms:modified>
  <cp:category>Orientation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F676556F-16C2-40A5-8967-3A052EBEE1F3</vt:lpwstr>
  </property>
  <property fmtid="{D5CDD505-2E9C-101B-9397-08002B2CF9AE}" pid="3" name="ArticulatePath">
    <vt:lpwstr>introduction-to-web-hosting-presentation</vt:lpwstr>
  </property>
</Properties>
</file>