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60" r:id="rId1"/>
  </p:sldMasterIdLst>
  <p:notesMasterIdLst>
    <p:notesMasterId r:id="rId29"/>
  </p:notesMasterIdLst>
  <p:sldIdLst>
    <p:sldId id="256" r:id="rId2"/>
    <p:sldId id="283" r:id="rId3"/>
    <p:sldId id="284" r:id="rId4"/>
    <p:sldId id="285" r:id="rId5"/>
    <p:sldId id="286" r:id="rId6"/>
    <p:sldId id="288" r:id="rId7"/>
    <p:sldId id="287" r:id="rId8"/>
    <p:sldId id="291" r:id="rId9"/>
    <p:sldId id="292" r:id="rId10"/>
    <p:sldId id="294" r:id="rId11"/>
    <p:sldId id="293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7" r:id="rId22"/>
    <p:sldId id="304" r:id="rId23"/>
    <p:sldId id="264" r:id="rId24"/>
    <p:sldId id="305" r:id="rId25"/>
    <p:sldId id="268" r:id="rId26"/>
    <p:sldId id="271" r:id="rId27"/>
    <p:sldId id="306" r:id="rId2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954F0-CEF7-4749-931A-CBA6E6245137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2BBC1-7891-4ABA-96CD-731DD1D2F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71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itchFamily="18" charset="0"/>
              <a:ea typeface="ヒラギノ角ゴ Pro W3" pitchFamily="127" charset="-128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9pPr>
          </a:lstStyle>
          <a:p>
            <a:fld id="{19AAD50E-94E7-4239-B8CA-A0EDDD667BDB}" type="slidenum">
              <a:rPr lang="en-US" sz="1200"/>
              <a:pPr/>
              <a:t>23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itchFamily="18" charset="0"/>
              <a:ea typeface="ヒラギノ角ゴ Pro W3" pitchFamily="127" charset="-128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9pPr>
          </a:lstStyle>
          <a:p>
            <a:fld id="{19AAD50E-94E7-4239-B8CA-A0EDDD667BDB}" type="slidenum">
              <a:rPr lang="en-US" sz="1200"/>
              <a:pPr/>
              <a:t>24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itchFamily="18" charset="0"/>
              <a:ea typeface="ヒラギノ角ゴ Pro W3" pitchFamily="127" charset="-128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9pPr>
          </a:lstStyle>
          <a:p>
            <a:fld id="{19AAD50E-94E7-4239-B8CA-A0EDDD667BDB}" type="slidenum">
              <a:rPr lang="en-US" sz="1200"/>
              <a:pPr/>
              <a:t>25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itchFamily="18" charset="0"/>
              <a:ea typeface="ヒラギノ角ゴ Pro W3" pitchFamily="127" charset="-128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9pPr>
          </a:lstStyle>
          <a:p>
            <a:fld id="{19AAD50E-94E7-4239-B8CA-A0EDDD667BDB}" type="slidenum">
              <a:rPr lang="en-US" sz="1200"/>
              <a:pPr/>
              <a:t>26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" pitchFamily="18" charset="0"/>
              <a:ea typeface="ヒラギノ角ゴ Pro W3" pitchFamily="127" charset="-128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pitchFamily="18" charset="0"/>
                <a:ea typeface="ヒラギノ角ゴ Pro W3" pitchFamily="127" charset="-128"/>
              </a:defRPr>
            </a:lvl9pPr>
          </a:lstStyle>
          <a:p>
            <a:fld id="{19AAD50E-94E7-4239-B8CA-A0EDDD667BDB}" type="slidenum">
              <a:rPr lang="en-US" sz="1200"/>
              <a:pPr/>
              <a:t>27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0275C-650D-4E9F-8E7B-6452250B6C20}" type="datetime1">
              <a:rPr lang="ar-SA" smtClean="0"/>
              <a:t>25/02/1437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‹#›</a:t>
            </a:fld>
            <a:endParaRPr lang="ar-SA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75ED8-CEC0-41CA-84C8-BD2EE231BDFE}" type="datetime1">
              <a:rPr lang="ar-SA" smtClean="0"/>
              <a:t>25/02/1437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24DA-9A34-4742-B49A-F392FDB16FCA}" type="datetime1">
              <a:rPr lang="ar-SA" smtClean="0"/>
              <a:t>25/02/1437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882F-4CF8-460B-8887-82324FD88AE5}" type="datetime1">
              <a:rPr lang="ar-SA" smtClean="0"/>
              <a:t>25/02/1437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A100-0EE4-4F79-8752-B651BCF6A8F2}" type="datetime1">
              <a:rPr lang="ar-SA" smtClean="0"/>
              <a:t>25/02/1437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‹#›</a:t>
            </a:fld>
            <a:endParaRPr lang="ar-SA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F31F-EC55-4D08-8BBF-ECAB513E3664}" type="datetime1">
              <a:rPr lang="ar-SA" smtClean="0"/>
              <a:t>25/02/1437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A0C33-D0BA-4A69-87B8-1F9EC13C8AD2}" type="datetime1">
              <a:rPr lang="ar-SA" smtClean="0"/>
              <a:t>25/02/1437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‹#›</a:t>
            </a:fld>
            <a:endParaRPr lang="ar-SA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E672F-BEF4-454E-9AFB-DA518817E160}" type="datetime1">
              <a:rPr lang="ar-SA" smtClean="0"/>
              <a:t>25/02/1437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90F5-510C-47B1-B2EF-B8129BEF4D75}" type="datetime1">
              <a:rPr lang="ar-SA" smtClean="0"/>
              <a:t>25/02/1437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CBA7-5F85-4A75-A6B0-D42D40D14075}" type="datetime1">
              <a:rPr lang="ar-SA" smtClean="0"/>
              <a:t>25/02/1437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‹#›</a:t>
            </a:fld>
            <a:endParaRPr lang="ar-S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FBD5-6D42-4FA8-8681-F6D2236E25ED}" type="datetime1">
              <a:rPr lang="ar-SA" smtClean="0"/>
              <a:t>25/02/1437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1CF5127-84A2-4173-80E8-78335D361B57}" type="datetime1">
              <a:rPr lang="ar-SA" smtClean="0"/>
              <a:t>25/02/1437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A9682A5-F87A-499F-A0D4-224F8377C786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3384375"/>
          </a:xfrm>
        </p:spPr>
        <p:txBody>
          <a:bodyPr>
            <a:normAutofit/>
          </a:bodyPr>
          <a:lstStyle/>
          <a:p>
            <a:r>
              <a:rPr lang="ar-SA" sz="5400" b="1" dirty="0" smtClean="0">
                <a:latin typeface="Arial" pitchFamily="34" charset="0"/>
              </a:rPr>
              <a:t>العناصر في علوم الأحياء</a:t>
            </a:r>
            <a:br>
              <a:rPr lang="ar-SA" sz="5400" b="1" dirty="0" smtClean="0">
                <a:latin typeface="Arial" pitchFamily="34" charset="0"/>
              </a:rPr>
            </a:br>
            <a:r>
              <a:rPr lang="ar-SA" sz="5400" b="1" dirty="0" smtClean="0">
                <a:latin typeface="Arial" pitchFamily="34" charset="0"/>
              </a:rPr>
              <a:t/>
            </a:r>
            <a:br>
              <a:rPr lang="ar-SA" sz="5400" b="1" dirty="0" smtClean="0">
                <a:latin typeface="Arial" pitchFamily="34" charset="0"/>
              </a:rPr>
            </a:br>
            <a:r>
              <a:rPr lang="en-US" sz="3200" dirty="0" smtClean="0">
                <a:latin typeface="Arial" pitchFamily="34" charset="0"/>
              </a:rPr>
              <a:t>Elements in Biological Sciences</a:t>
            </a:r>
            <a:br>
              <a:rPr lang="en-US" sz="3200" dirty="0" smtClean="0">
                <a:latin typeface="Arial" pitchFamily="34" charset="0"/>
              </a:rPr>
            </a:br>
            <a:endParaRPr lang="ar-SA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4725144"/>
            <a:ext cx="6400800" cy="175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M. H. Al-</a:t>
            </a:r>
            <a:r>
              <a:rPr lang="en-US" altLang="en-US" sz="2800" dirty="0" err="1">
                <a:ea typeface="Verdana" panose="020B0604030504040204" pitchFamily="34" charset="0"/>
                <a:cs typeface="Verdana" panose="020B0604030504040204" pitchFamily="34" charset="0"/>
              </a:rPr>
              <a:t>Qunaibit</a:t>
            </a:r>
            <a:endParaRPr lang="en-US" altLang="en-US" sz="2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ar-SA" alt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مهى حمد القنيبط</a:t>
            </a:r>
            <a:endParaRPr lang="en-US" altLang="en-US" sz="2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350566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/>
          </a:bodyPr>
          <a:lstStyle/>
          <a:p>
            <a:r>
              <a:rPr lang="ar-SA" sz="3600" dirty="0" smtClean="0"/>
              <a:t>المضخة الأيونية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08240"/>
          </a:xfrm>
        </p:spPr>
        <p:txBody>
          <a:bodyPr>
            <a:normAutofit/>
          </a:bodyPr>
          <a:lstStyle/>
          <a:p>
            <a:pPr algn="r" rtl="1"/>
            <a:endParaRPr lang="ar-SA" sz="3200" dirty="0"/>
          </a:p>
          <a:p>
            <a:pPr algn="r" rtl="1"/>
            <a:endParaRPr lang="ar-SA" sz="3200" dirty="0" smtClean="0"/>
          </a:p>
          <a:p>
            <a:pPr algn="r" rtl="1"/>
            <a:endParaRPr lang="ar-SA" sz="3200" dirty="0"/>
          </a:p>
          <a:p>
            <a:pPr algn="r" rtl="1"/>
            <a:endParaRPr lang="ar-SA" sz="3200" dirty="0" smtClean="0"/>
          </a:p>
          <a:p>
            <a:pPr marL="0" indent="0" algn="r" rtl="1">
              <a:buNone/>
            </a:pPr>
            <a:endParaRPr lang="ar-SA" sz="3200" dirty="0" smtClean="0"/>
          </a:p>
          <a:p>
            <a:pPr marL="0" indent="0" algn="r" rtl="1">
              <a:buNone/>
            </a:pPr>
            <a:r>
              <a:rPr lang="ar-SA" sz="3200" dirty="0" smtClean="0"/>
              <a:t>- ويتطلب </a:t>
            </a:r>
            <a:r>
              <a:rPr lang="ar-SA" sz="3200" dirty="0"/>
              <a:t>انتقال هذه الأيونات عبر الأغشية من الأقل تركيز إلى الأكبر تركيز إلى طاقة</a:t>
            </a:r>
            <a:r>
              <a:rPr lang="ar-SA" sz="3200" dirty="0" smtClean="0"/>
              <a:t>.</a:t>
            </a:r>
          </a:p>
          <a:p>
            <a:pPr marL="0" indent="0" algn="r" rtl="1">
              <a:buNone/>
            </a:pPr>
            <a:r>
              <a:rPr lang="ar-SA" sz="3200" dirty="0" smtClean="0"/>
              <a:t>- يحتوي </a:t>
            </a:r>
            <a:r>
              <a:rPr lang="ar-SA" sz="3200" dirty="0"/>
              <a:t>مركب الطاقة </a:t>
            </a:r>
            <a:r>
              <a:rPr lang="en-US" sz="3200" dirty="0"/>
              <a:t>ATP</a:t>
            </a:r>
            <a:r>
              <a:rPr lang="ar-SA" sz="3200" dirty="0"/>
              <a:t> على المغنيسيوم  </a:t>
            </a:r>
            <a:r>
              <a:rPr lang="en-US" sz="3200" dirty="0"/>
              <a:t>Mg</a:t>
            </a:r>
            <a:r>
              <a:rPr lang="en-US" sz="3200" baseline="30000" dirty="0"/>
              <a:t>2+</a:t>
            </a:r>
            <a:r>
              <a:rPr lang="en-US" sz="3200" dirty="0"/>
              <a:t> </a:t>
            </a:r>
            <a:r>
              <a:rPr lang="ar-SA" sz="3200" dirty="0"/>
              <a:t> </a:t>
            </a:r>
            <a:endParaRPr lang="en-US" sz="3200" dirty="0"/>
          </a:p>
          <a:p>
            <a:pPr algn="r" rt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10</a:t>
            </a:fld>
            <a:endParaRPr lang="ar-SA"/>
          </a:p>
        </p:txBody>
      </p:sp>
      <p:pic>
        <p:nvPicPr>
          <p:cNvPr id="1026" name="Picture 2" descr="C:\Users\Maha\Pictures\na-k-pum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268760"/>
            <a:ext cx="3664693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77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 smtClean="0"/>
              <a:t> الكالسيوم – الساعي </a:t>
            </a:r>
            <a:r>
              <a:rPr lang="en-US" dirty="0" smtClean="0"/>
              <a:t>messenger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SA" sz="3200" dirty="0" smtClean="0"/>
              <a:t>عادة هناك ساعي أولي خارج الخلية (ينقل الهرمونات أو الإشارات الكهربية) ينتج عنه إشارة تسلم للساعي الثاني.</a:t>
            </a:r>
          </a:p>
          <a:p>
            <a:pPr algn="r" rtl="1">
              <a:lnSpc>
                <a:spcPct val="150000"/>
              </a:lnSpc>
            </a:pPr>
            <a:r>
              <a:rPr lang="ar-SA" sz="3200" dirty="0" smtClean="0"/>
              <a:t>يعمل الكالسيوم كساعي ثاني داخل الخلايا حيث يستجيب تركيزه بسرعة للمؤثر الخارجي.  </a:t>
            </a:r>
          </a:p>
          <a:p>
            <a:pPr algn="r" rtl="1">
              <a:lnSpc>
                <a:spcPct val="150000"/>
              </a:lnSpc>
            </a:pPr>
            <a:r>
              <a:rPr lang="ar-SA" sz="3200" dirty="0" smtClean="0"/>
              <a:t>يظهر تاثير هذه الخاصية للكالسيوم في تقلص العضلات. 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11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508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 smtClean="0"/>
              <a:t>تتبع ودراسة العناصر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dirty="0" smtClean="0"/>
              <a:t>عند دراسة العناصر التي لا تظهر نشاط طيفي، الطريقة المتبعة عادة هي استبدالها بعناصر أخرى لها هذا النشاط ومن ثم تتبعها في النظام الحيوي المعني.</a:t>
            </a:r>
          </a:p>
          <a:p>
            <a:pPr marL="0" indent="0" algn="r" rtl="1">
              <a:buNone/>
            </a:pPr>
            <a:endParaRPr lang="ar-SA" sz="3200" dirty="0" smtClean="0"/>
          </a:p>
          <a:p>
            <a:pPr algn="r" rtl="1"/>
            <a:r>
              <a:rPr lang="ar-SA" sz="3200" dirty="0" smtClean="0"/>
              <a:t>لا بد للعنصر البديل أن يمتلك:</a:t>
            </a:r>
          </a:p>
          <a:p>
            <a:pPr marL="514350" indent="-514350" algn="r" rtl="1">
              <a:buAutoNum type="arabicPeriod"/>
            </a:pPr>
            <a:r>
              <a:rPr lang="ar-SA" sz="3200" dirty="0" smtClean="0"/>
              <a:t>نسبة الشحنة/نصف القطر للأيون قريبة من العنصر.</a:t>
            </a:r>
          </a:p>
          <a:p>
            <a:pPr marL="514350" indent="-514350" algn="r" rtl="1">
              <a:buAutoNum type="arabicPeriod"/>
            </a:pPr>
            <a:r>
              <a:rPr lang="ar-SA" sz="3200" dirty="0" smtClean="0"/>
              <a:t>قدرة على الارتباط بالمتصلات مشابهة.</a:t>
            </a:r>
          </a:p>
          <a:p>
            <a:pPr marL="0" indent="0" algn="r" rt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12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8008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800" dirty="0" smtClean="0"/>
              <a:t>تتبع ودراسة العناصر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0824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dirty="0"/>
              <a:t>مثال:</a:t>
            </a:r>
          </a:p>
          <a:p>
            <a:pPr marL="0" indent="0" algn="r" rtl="1">
              <a:buNone/>
            </a:pPr>
            <a:r>
              <a:rPr lang="ar-SA" dirty="0"/>
              <a:t>ما الأيون المناسب لاستبدال  </a:t>
            </a:r>
            <a:r>
              <a:rPr lang="en-US" dirty="0"/>
              <a:t>Ca</a:t>
            </a:r>
            <a:r>
              <a:rPr lang="en-US" baseline="30000" dirty="0"/>
              <a:t>2+</a:t>
            </a:r>
            <a:r>
              <a:rPr lang="en-US" dirty="0"/>
              <a:t> </a:t>
            </a:r>
            <a:r>
              <a:rPr lang="ar-SA" dirty="0"/>
              <a:t> من التالي</a:t>
            </a:r>
            <a:r>
              <a:rPr lang="ar-SA" dirty="0" smtClean="0"/>
              <a:t>:</a:t>
            </a:r>
            <a:endParaRPr lang="ar-SA" dirty="0"/>
          </a:p>
          <a:p>
            <a:pPr marL="0" indent="0">
              <a:buNone/>
            </a:pPr>
            <a:r>
              <a:rPr lang="en-US" dirty="0"/>
              <a:t>Na</a:t>
            </a:r>
            <a:r>
              <a:rPr lang="en-US" baseline="30000" dirty="0"/>
              <a:t>+</a:t>
            </a:r>
            <a:r>
              <a:rPr lang="en-US" dirty="0"/>
              <a:t> (102 pm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FF0000"/>
                </a:solidFill>
              </a:rPr>
              <a:t>0.0098</a:t>
            </a:r>
            <a:r>
              <a:rPr lang="en-US" dirty="0" smtClean="0"/>
              <a:t>, </a:t>
            </a:r>
            <a:r>
              <a:rPr lang="en-US" dirty="0"/>
              <a:t>Eu</a:t>
            </a:r>
            <a:r>
              <a:rPr lang="en-US" baseline="30000" dirty="0"/>
              <a:t>2+</a:t>
            </a:r>
            <a:r>
              <a:rPr lang="en-US" dirty="0"/>
              <a:t> (117 </a:t>
            </a:r>
            <a:r>
              <a:rPr lang="en-US" dirty="0" smtClean="0"/>
              <a:t>pm</a:t>
            </a:r>
            <a:r>
              <a:rPr lang="en-US" dirty="0" smtClean="0">
                <a:solidFill>
                  <a:srgbClr val="FF0000"/>
                </a:solidFill>
              </a:rPr>
              <a:t>)0.017,</a:t>
            </a:r>
            <a:r>
              <a:rPr lang="en-US" dirty="0" smtClean="0"/>
              <a:t> </a:t>
            </a:r>
            <a:r>
              <a:rPr lang="en-US" dirty="0"/>
              <a:t>Sr</a:t>
            </a:r>
            <a:r>
              <a:rPr lang="en-US" baseline="30000" dirty="0"/>
              <a:t>2+</a:t>
            </a:r>
            <a:r>
              <a:rPr lang="en-US" dirty="0"/>
              <a:t> (118 </a:t>
            </a:r>
            <a:r>
              <a:rPr lang="en-US" dirty="0" smtClean="0"/>
              <a:t>pm</a:t>
            </a:r>
            <a:r>
              <a:rPr lang="en-US" dirty="0" smtClean="0">
                <a:solidFill>
                  <a:srgbClr val="FF0000"/>
                </a:solidFill>
              </a:rPr>
              <a:t>)0.0169 ,</a:t>
            </a:r>
            <a:r>
              <a:rPr lang="en-US" dirty="0" smtClean="0"/>
              <a:t> </a:t>
            </a:r>
            <a:r>
              <a:rPr lang="en-US" dirty="0"/>
              <a:t>F</a:t>
            </a:r>
            <a:r>
              <a:rPr lang="en-US" baseline="30000" dirty="0"/>
              <a:t>−</a:t>
            </a:r>
            <a:r>
              <a:rPr lang="en-US" dirty="0"/>
              <a:t> (133 pm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FF0000"/>
                </a:solidFill>
              </a:rPr>
              <a:t>-0.0075</a:t>
            </a:r>
            <a:r>
              <a:rPr lang="en-US" dirty="0" smtClean="0"/>
              <a:t>, </a:t>
            </a:r>
            <a:r>
              <a:rPr lang="en-US" dirty="0"/>
              <a:t>Pb</a:t>
            </a:r>
            <a:r>
              <a:rPr lang="en-US" baseline="30000" dirty="0"/>
              <a:t>2+</a:t>
            </a:r>
            <a:r>
              <a:rPr lang="en-US" dirty="0"/>
              <a:t> (119 </a:t>
            </a:r>
            <a:r>
              <a:rPr lang="en-US" dirty="0" smtClean="0"/>
              <a:t>pm</a:t>
            </a:r>
            <a:r>
              <a:rPr lang="en-US" dirty="0" smtClean="0">
                <a:solidFill>
                  <a:srgbClr val="FF0000"/>
                </a:solidFill>
              </a:rPr>
              <a:t>)0.0168,</a:t>
            </a:r>
            <a:r>
              <a:rPr lang="en-US" dirty="0" smtClean="0"/>
              <a:t> </a:t>
            </a:r>
            <a:r>
              <a:rPr lang="en-US" dirty="0"/>
              <a:t>and La</a:t>
            </a:r>
            <a:r>
              <a:rPr lang="en-US" baseline="30000" dirty="0"/>
              <a:t>3+</a:t>
            </a:r>
            <a:r>
              <a:rPr lang="en-US" dirty="0"/>
              <a:t> (103 </a:t>
            </a:r>
            <a:r>
              <a:rPr lang="en-US" dirty="0" smtClean="0"/>
              <a:t>pm</a:t>
            </a:r>
            <a:r>
              <a:rPr lang="en-US" dirty="0" smtClean="0">
                <a:solidFill>
                  <a:srgbClr val="FF0000"/>
                </a:solidFill>
              </a:rPr>
              <a:t>)0.029.</a:t>
            </a:r>
            <a:endParaRPr lang="ar-SA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 dirty="0" smtClean="0"/>
              <a:t>الحل:</a:t>
            </a:r>
          </a:p>
          <a:p>
            <a:pPr algn="r" rtl="1"/>
            <a:r>
              <a:rPr lang="ar-SA" dirty="0" smtClean="0"/>
              <a:t>نستبعد الفلوريد لأن شحنته مخالفة والصوديوم لأن شحنته أحادية (الشحنة الأعلى تستبدل الأقل وليس العكس).</a:t>
            </a:r>
          </a:p>
          <a:p>
            <a:pPr algn="r" rtl="1"/>
            <a:r>
              <a:rPr lang="ar-SA" dirty="0" smtClean="0"/>
              <a:t> </a:t>
            </a:r>
            <a:r>
              <a:rPr lang="en-US" dirty="0" smtClean="0"/>
              <a:t>Ca 100pm</a:t>
            </a:r>
            <a:r>
              <a:rPr lang="ar-SA" dirty="0" smtClean="0"/>
              <a:t> (</a:t>
            </a:r>
            <a:r>
              <a:rPr lang="ar-SA" dirty="0" smtClean="0">
                <a:solidFill>
                  <a:srgbClr val="FF0000"/>
                </a:solidFill>
              </a:rPr>
              <a:t>0.02</a:t>
            </a:r>
            <a:r>
              <a:rPr lang="ar-SA" dirty="0" smtClean="0"/>
              <a:t> )الآن ننظر إلى التشابه في أنصاف الأقطار والشحنات: </a:t>
            </a:r>
            <a:endParaRPr lang="ar-SA" dirty="0"/>
          </a:p>
          <a:p>
            <a:pPr algn="r" rtl="1"/>
            <a:r>
              <a:rPr lang="ar-SA" dirty="0" smtClean="0"/>
              <a:t>بالنظر إلى الأيونات ثنائية الشحنة نجد أن </a:t>
            </a:r>
            <a:r>
              <a:rPr lang="en-US" dirty="0" smtClean="0"/>
              <a:t>Eu</a:t>
            </a:r>
            <a:r>
              <a:rPr lang="en-US" baseline="30000" dirty="0" smtClean="0"/>
              <a:t>2+</a:t>
            </a:r>
            <a:r>
              <a:rPr lang="ar-SA" dirty="0" smtClean="0"/>
              <a:t> أقرب في نصف القطر.</a:t>
            </a:r>
          </a:p>
          <a:p>
            <a:pPr algn="r" rtl="1"/>
            <a:r>
              <a:rPr lang="ar-SA" dirty="0" smtClean="0"/>
              <a:t>الآن نقارن </a:t>
            </a:r>
            <a:r>
              <a:rPr lang="en-US" dirty="0"/>
              <a:t>Eu</a:t>
            </a:r>
            <a:r>
              <a:rPr lang="en-US" baseline="30000" dirty="0"/>
              <a:t>2+</a:t>
            </a:r>
            <a:r>
              <a:rPr lang="ar-SA" dirty="0" smtClean="0"/>
              <a:t> و </a:t>
            </a:r>
            <a:r>
              <a:rPr lang="en-US" dirty="0"/>
              <a:t>La</a:t>
            </a:r>
            <a:r>
              <a:rPr lang="en-US" baseline="30000" dirty="0"/>
              <a:t>3</a:t>
            </a:r>
            <a:r>
              <a:rPr lang="en-US" baseline="30000" dirty="0" smtClean="0"/>
              <a:t>+</a:t>
            </a:r>
            <a:r>
              <a:rPr lang="ar-SA" dirty="0" smtClean="0"/>
              <a:t> من حيث نسبة الشحنة/نصف القطر مع الكالسيوم – نختار اللانثانوم لقرب نصف قطره من الكالسيوم أكثر.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13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5779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البروتينات ناقلة الإلكترونات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r" rtl="1"/>
                <a:r>
                  <a:rPr lang="ar-SA" sz="3200" dirty="0" smtClean="0"/>
                  <a:t>هذه البروتينات ليست إنزيمات، </a:t>
                </a:r>
                <a:r>
                  <a:rPr lang="ar-SA" sz="3200" dirty="0" smtClean="0"/>
                  <a:t>إذ </a:t>
                </a:r>
                <a:r>
                  <a:rPr lang="ar-SA" sz="3200" dirty="0" smtClean="0"/>
                  <a:t>لا تعمل كمادة حافزة.</a:t>
                </a:r>
              </a:p>
              <a:p>
                <a:pPr algn="r" rtl="1"/>
                <a:r>
                  <a:rPr lang="ar-SA" sz="3200" dirty="0" smtClean="0"/>
                  <a:t>ينحصر عملها في نقل الإلكترونات.</a:t>
                </a:r>
              </a:p>
              <a:p>
                <a:pPr algn="r" rtl="1"/>
                <a:r>
                  <a:rPr lang="ar-SA" sz="3200" dirty="0" smtClean="0"/>
                  <a:t>هي مواد مؤكسدة (تكتسب إلكترونات) أو مختزلة (تفقد إلكترونات). </a:t>
                </a:r>
              </a:p>
              <a:p>
                <a:pPr marL="0" indent="0" algn="ctr">
                  <a:buNone/>
                  <a:tabLst>
                    <a:tab pos="241935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𝑀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+</m:t>
                          </m:r>
                        </m:sup>
                      </m:sSup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−</m:t>
                          </m:r>
                        </m:sup>
                      </m:sSup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⇆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𝑀</m:t>
                          </m:r>
                        </m:e>
                        <m:sup>
                          <m:d>
                            <m:dPr>
                              <m:ctrlP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sz="3200" dirty="0" smtClean="0"/>
              </a:p>
              <a:p>
                <a:pPr algn="r" rtl="1">
                  <a:tabLst>
                    <a:tab pos="2419350" algn="l"/>
                  </a:tabLst>
                </a:pPr>
                <a:r>
                  <a:rPr lang="ar-SA" sz="3200" dirty="0" smtClean="0"/>
                  <a:t>العناصر الانتقالية يمكنها أن توجد في أكثر من حالة أكسدة لذا هي مثالية في هذا المجال.</a:t>
                </a:r>
              </a:p>
              <a:p>
                <a:pPr algn="r" rtl="1">
                  <a:tabLst>
                    <a:tab pos="2419350" algn="l"/>
                  </a:tabLst>
                </a:pPr>
                <a:r>
                  <a:rPr lang="ar-SA" sz="3200" dirty="0" smtClean="0"/>
                  <a:t>مثال: بروتينات النحاس الزرقاء</a:t>
                </a:r>
                <a:r>
                  <a:rPr lang="en-US" sz="3200" dirty="0" smtClean="0"/>
                  <a:t>  </a:t>
                </a:r>
                <a:endParaRPr 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000" t="-1625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14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8931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بروتين النحاس الأزرق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dirty="0" smtClean="0"/>
              <a:t>يوجد في أنواع من البكتيريا والنباتات.</a:t>
            </a:r>
          </a:p>
          <a:p>
            <a:pPr algn="r" rtl="1"/>
            <a:r>
              <a:rPr lang="ar-SA" sz="3200" dirty="0" smtClean="0"/>
              <a:t>لونه الأزرق الداكن يعود إلى امتصاصه للضوء</a:t>
            </a:r>
          </a:p>
          <a:p>
            <a:pPr marL="0" indent="0" algn="r" rtl="1">
              <a:buNone/>
            </a:pPr>
            <a:r>
              <a:rPr lang="ar-SA" sz="3200" dirty="0" smtClean="0"/>
              <a:t> عند طول موجة 600 نانومتر.</a:t>
            </a:r>
          </a:p>
          <a:p>
            <a:pPr algn="r" rtl="1"/>
            <a:r>
              <a:rPr lang="ar-SA" sz="3200" dirty="0" smtClean="0"/>
              <a:t>زوج الأكسدة والاختزال </a:t>
            </a:r>
            <a:r>
              <a:rPr lang="en-US" sz="3200" dirty="0" smtClean="0"/>
              <a:t>Cu</a:t>
            </a:r>
            <a:r>
              <a:rPr lang="en-US" sz="3200" baseline="30000" dirty="0" smtClean="0"/>
              <a:t>2</a:t>
            </a:r>
            <a:r>
              <a:rPr lang="en-US" sz="3200" baseline="30000" dirty="0"/>
              <a:t>+</a:t>
            </a:r>
            <a:r>
              <a:rPr lang="en-US" sz="3200" dirty="0"/>
              <a:t>/</a:t>
            </a:r>
            <a:r>
              <a:rPr lang="en-US" sz="3200" dirty="0" smtClean="0"/>
              <a:t>Cu</a:t>
            </a:r>
            <a:r>
              <a:rPr lang="en-US" sz="3200" baseline="30000" dirty="0" smtClean="0"/>
              <a:t>+</a:t>
            </a:r>
            <a:endParaRPr lang="ar-SA" sz="3200" baseline="30000" dirty="0" smtClean="0"/>
          </a:p>
          <a:p>
            <a:pPr algn="r" rtl="1"/>
            <a:r>
              <a:rPr lang="ar-SA" sz="3200" dirty="0" smtClean="0"/>
              <a:t>البنية الهندسية حول النحاس رباعي الأوجه</a:t>
            </a:r>
          </a:p>
          <a:p>
            <a:pPr marL="0" indent="0" algn="r" rtl="1">
              <a:buNone/>
            </a:pPr>
            <a:r>
              <a:rPr lang="ar-SA" sz="3200" dirty="0" smtClean="0"/>
              <a:t>المشوه في كل من حالتي الأكسدة +1 و +2 مما</a:t>
            </a:r>
          </a:p>
          <a:p>
            <a:pPr marL="0" indent="0" algn="r" rtl="1">
              <a:buNone/>
            </a:pPr>
            <a:r>
              <a:rPr lang="ar-SA" sz="3200" dirty="0" smtClean="0"/>
              <a:t>يسهل انتقال الإلكترونات.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15</a:t>
            </a:fld>
            <a:endParaRPr lang="ar-SA"/>
          </a:p>
        </p:txBody>
      </p:sp>
      <p:pic>
        <p:nvPicPr>
          <p:cNvPr id="2050" name="Picture 2" descr="http://2012books.lardbucket.org/books/principles-of-general-chemistry-v1.0/section_27/de84f7ac09dc3e93bcafdb390cab1e5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2258832" cy="4667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585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dirty="0" smtClean="0"/>
              <a:t>نقل الأكسجين 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 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7704856" cy="4320480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 smtClean="0"/>
              <a:t>يدخل الأكسجين إلى الجسم عبر الرئتين</a:t>
            </a:r>
          </a:p>
          <a:p>
            <a:pPr algn="r" rtl="1"/>
            <a:r>
              <a:rPr lang="ar-SA" sz="3200" dirty="0" smtClean="0"/>
              <a:t>ينتقل عبر الدم في كريات الدم الحمراء.</a:t>
            </a:r>
          </a:p>
          <a:p>
            <a:pPr algn="r" rtl="1"/>
            <a:r>
              <a:rPr lang="ar-SA" sz="3200" dirty="0" smtClean="0"/>
              <a:t>يصل إلى العضلات حيث يتم تخزينه.</a:t>
            </a:r>
          </a:p>
          <a:p>
            <a:pPr algn="r" rtl="1"/>
            <a:r>
              <a:rPr lang="ar-SA" sz="3200" dirty="0" smtClean="0"/>
              <a:t>يتحد الأكسجين مع مركبات عديدة لنقله وتخزينه</a:t>
            </a:r>
          </a:p>
          <a:p>
            <a:pPr algn="r" rtl="1"/>
            <a:r>
              <a:rPr lang="ar-SA" sz="3200" dirty="0" smtClean="0"/>
              <a:t>الهيموجلوبين أحد أهم البروتينات التي تتحد مع الأكسجين وتنقله. </a:t>
            </a:r>
            <a:r>
              <a:rPr lang="ar-SA" sz="3200" dirty="0" smtClean="0"/>
              <a:t> 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16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5954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3600" dirty="0" smtClean="0"/>
              <a:t>الهيموجلوبين </a:t>
            </a:r>
            <a:r>
              <a:rPr lang="en-US" sz="3600" dirty="0" smtClean="0"/>
              <a:t>Hemoglobin</a:t>
            </a:r>
            <a:r>
              <a:rPr lang="ar-SA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36232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 smtClean="0"/>
              <a:t>هو بروتين ينقل الأكسجين وثاني أكسيد الكربون. </a:t>
            </a:r>
          </a:p>
          <a:p>
            <a:pPr algn="r" rtl="1"/>
            <a:r>
              <a:rPr lang="ar-SA" sz="3200" dirty="0" smtClean="0"/>
              <a:t>يتكون كل جزيء من 4 وحدات</a:t>
            </a:r>
          </a:p>
          <a:p>
            <a:pPr marL="0" indent="0" algn="r" rtl="1">
              <a:buNone/>
            </a:pPr>
            <a:r>
              <a:rPr lang="ar-SA" sz="3200" dirty="0" smtClean="0"/>
              <a:t> </a:t>
            </a:r>
            <a:r>
              <a:rPr lang="en-US" sz="3200" dirty="0" smtClean="0"/>
              <a:t>polypeptide</a:t>
            </a:r>
            <a:endParaRPr lang="ar-SA" sz="3200" dirty="0" smtClean="0"/>
          </a:p>
          <a:p>
            <a:pPr algn="r" rtl="1"/>
            <a:r>
              <a:rPr lang="ar-SA" sz="3200" dirty="0" smtClean="0"/>
              <a:t>الموقع الفعال هو حلقة بورفيرين</a:t>
            </a:r>
          </a:p>
          <a:p>
            <a:pPr marL="0" indent="0" algn="r" rtl="1">
              <a:buNone/>
            </a:pPr>
            <a:r>
              <a:rPr lang="ar-SA" sz="3200" dirty="0" smtClean="0"/>
              <a:t> كبيرة بداخلها ذرة الحديد في بناء سداسي</a:t>
            </a:r>
          </a:p>
          <a:p>
            <a:pPr marL="0" indent="0" algn="r" rtl="1">
              <a:buNone/>
            </a:pPr>
            <a:r>
              <a:rPr lang="ar-SA" sz="3200" dirty="0" smtClean="0"/>
              <a:t>التناسق. </a:t>
            </a:r>
          </a:p>
          <a:p>
            <a:pPr algn="r" rtl="1"/>
            <a:r>
              <a:rPr lang="ar-SA" sz="3200" dirty="0" smtClean="0"/>
              <a:t> يرتبط الحديد بذرات النتروجين تساهمياً.</a:t>
            </a:r>
          </a:p>
          <a:p>
            <a:pPr algn="r" rtl="1"/>
            <a:r>
              <a:rPr lang="ar-SA" sz="3200" dirty="0" smtClean="0"/>
              <a:t>يرتبط الحديد بالأكسجين الجزيئي في الجهة العمودية على الحلقة </a:t>
            </a:r>
          </a:p>
          <a:p>
            <a:pPr algn="r" rtl="1"/>
            <a:endParaRPr lang="ar-SA" sz="3200" dirty="0" smtClean="0"/>
          </a:p>
          <a:p>
            <a:pPr algn="r" rt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17</a:t>
            </a:fld>
            <a:endParaRPr lang="ar-SA"/>
          </a:p>
        </p:txBody>
      </p:sp>
      <p:pic>
        <p:nvPicPr>
          <p:cNvPr id="1026" name="Picture 2" descr="http://www.bio.davidson.edu/Courses/Molbio/MolStudents/spring2010/Hua/HemeGrou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04864"/>
            <a:ext cx="2546947" cy="262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429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rtl="1"/>
            <a:r>
              <a:rPr lang="ar-SA" sz="2800" dirty="0" smtClean="0"/>
              <a:t>الهيموجلوبين </a:t>
            </a:r>
            <a:r>
              <a:rPr lang="en-US" sz="2800" dirty="0" smtClean="0"/>
              <a:t>Hemoglobin</a:t>
            </a:r>
            <a:r>
              <a:rPr lang="ar-SA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474840" cy="4906872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 smtClean="0"/>
              <a:t>يرتبط الحديد بالأكسجين في الوحدات الأربع تعاونياً. </a:t>
            </a:r>
          </a:p>
          <a:p>
            <a:pPr marL="0" indent="0" algn="r" rtl="1">
              <a:buNone/>
            </a:pPr>
            <a:r>
              <a:rPr lang="ar-SA" sz="3200" dirty="0" smtClean="0"/>
              <a:t>قبل الارتباط:</a:t>
            </a:r>
          </a:p>
          <a:p>
            <a:pPr marL="0" indent="0" algn="r" rtl="1">
              <a:buNone/>
            </a:pPr>
            <a:r>
              <a:rPr lang="ar-SA" sz="3200" dirty="0" smtClean="0"/>
              <a:t>تكون </a:t>
            </a:r>
            <a:r>
              <a:rPr lang="en-US" sz="3200" dirty="0" smtClean="0"/>
              <a:t>Fe(II)</a:t>
            </a:r>
            <a:r>
              <a:rPr lang="ar-SA" sz="3200" dirty="0" smtClean="0"/>
              <a:t> في حالة الغزل المرتفع واقعة خارج مستوى الحلقة قليلا (منجذبة نحو حلقة الهستدين).</a:t>
            </a:r>
          </a:p>
          <a:p>
            <a:pPr marL="0" indent="0" algn="r" rtl="1">
              <a:buNone/>
            </a:pPr>
            <a:r>
              <a:rPr lang="ar-SA" sz="3200" dirty="0" smtClean="0"/>
              <a:t>عند ارتباط الحديد بالأكسجين يتحول إلى الغزل المنخفض. </a:t>
            </a:r>
            <a:r>
              <a:rPr lang="ar-SA" sz="3200" dirty="0" smtClean="0"/>
              <a:t> </a:t>
            </a:r>
          </a:p>
          <a:p>
            <a:pPr algn="r" rt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18</a:t>
            </a:fld>
            <a:endParaRPr lang="ar-SA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79" y="1124744"/>
            <a:ext cx="3633081" cy="5069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7114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SA" sz="2800" dirty="0" smtClean="0"/>
              <a:t>الهيموجلوبين </a:t>
            </a:r>
            <a:r>
              <a:rPr lang="en-US" sz="2800" dirty="0" smtClean="0"/>
              <a:t>Hemoglobin</a:t>
            </a:r>
            <a:r>
              <a:rPr lang="ar-SA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dirty="0" smtClean="0"/>
              <a:t>عندما يرتبط الحديد بالأكسجين يتحول إلى </a:t>
            </a:r>
          </a:p>
          <a:p>
            <a:pPr marL="0" indent="0" algn="r" rtl="1">
              <a:buNone/>
            </a:pPr>
            <a:r>
              <a:rPr lang="ar-SA" sz="3200" dirty="0" smtClean="0"/>
              <a:t>الغزل المنخفض الأصغر حجماً .</a:t>
            </a:r>
          </a:p>
          <a:p>
            <a:pPr algn="r" rtl="1"/>
            <a:r>
              <a:rPr lang="ar-SA" sz="3200" dirty="0" smtClean="0"/>
              <a:t>لذا يعود ويحتل الثقب وسط الحلقة .</a:t>
            </a:r>
          </a:p>
          <a:p>
            <a:pPr algn="r" rtl="1"/>
            <a:r>
              <a:rPr lang="ar-SA" sz="3200" dirty="0" smtClean="0"/>
              <a:t>عندما يتم فقد أول جزيء أكسجين يحفز ذلك فقد </a:t>
            </a:r>
          </a:p>
          <a:p>
            <a:pPr marL="0" indent="0" algn="r" rtl="1">
              <a:buNone/>
            </a:pPr>
            <a:r>
              <a:rPr lang="ar-SA" sz="3200" dirty="0" smtClean="0"/>
              <a:t>باقي الجزيئات. </a:t>
            </a:r>
            <a:r>
              <a:rPr lang="ar-SA" sz="3200" dirty="0" smtClean="0"/>
              <a:t> </a:t>
            </a:r>
          </a:p>
          <a:p>
            <a:pPr algn="r" rt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19</a:t>
            </a:fld>
            <a:endParaRPr lang="ar-SA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1816541" cy="2534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1975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Position of metals, metalloids and non-metals in the &lt;b&gt;periodic&lt;/b&gt; &lt;b&gt;table&lt;/b&g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208912" cy="4906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963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عناصر ذات أهمية علاجية (غير أساسية)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896931"/>
              </p:ext>
            </p:extLst>
          </p:nvPr>
        </p:nvGraphicFramePr>
        <p:xfrm>
          <a:off x="457200" y="1600200"/>
          <a:ext cx="8229600" cy="4565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2952"/>
                <a:gridCol w="2746648"/>
              </a:tblGrid>
              <a:tr h="760851"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القيمة</a:t>
                      </a:r>
                      <a:r>
                        <a:rPr lang="ar-SA" sz="3200" baseline="0" dirty="0" smtClean="0"/>
                        <a:t> العلاجية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200" dirty="0" smtClean="0"/>
                        <a:t>العنصر</a:t>
                      </a:r>
                      <a:endParaRPr lang="en-US" sz="3200" dirty="0"/>
                    </a:p>
                  </a:txBody>
                  <a:tcPr/>
                </a:tc>
              </a:tr>
              <a:tr h="760851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الأمراض النفسية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 smtClean="0"/>
                        <a:t>Li</a:t>
                      </a:r>
                      <a:endParaRPr lang="en-US" sz="2800" dirty="0"/>
                    </a:p>
                  </a:txBody>
                  <a:tcPr/>
                </a:tc>
              </a:tr>
              <a:tr h="760851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التصوير التشخيصي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Tc-99m</a:t>
                      </a:r>
                      <a:endParaRPr lang="en-US" sz="3200" dirty="0"/>
                    </a:p>
                  </a:txBody>
                  <a:tcPr/>
                </a:tc>
              </a:tr>
              <a:tr h="760851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التصوير بالرنين المغنطيسي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Gd</a:t>
                      </a:r>
                      <a:endParaRPr lang="en-US" sz="3200" dirty="0"/>
                    </a:p>
                  </a:txBody>
                  <a:tcPr/>
                </a:tc>
              </a:tr>
              <a:tr h="760851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علاج السرطان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Pt</a:t>
                      </a:r>
                      <a:endParaRPr lang="en-US" sz="3200" dirty="0"/>
                    </a:p>
                  </a:txBody>
                  <a:tcPr/>
                </a:tc>
              </a:tr>
              <a:tr h="760851">
                <a:tc>
                  <a:txBody>
                    <a:bodyPr/>
                    <a:lstStyle/>
                    <a:p>
                      <a:pPr algn="r" rtl="1"/>
                      <a:r>
                        <a:rPr lang="ar-SA" sz="3200" dirty="0" smtClean="0"/>
                        <a:t>علاج الروماتيزم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Au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20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2162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 smtClean="0"/>
              <a:t>مركبات البلاتين </a:t>
            </a:r>
            <a:r>
              <a:rPr lang="en-US" dirty="0" smtClean="0"/>
              <a:t>Pt(II)</a:t>
            </a:r>
            <a:r>
              <a:rPr lang="ar-SA" dirty="0" smtClean="0"/>
              <a:t> العلاجية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dirty="0" smtClean="0"/>
              <a:t>يرتبط البلاتين الثنائي في هذه المركبات (مثل المركب المستوي </a:t>
            </a:r>
            <a:r>
              <a:rPr lang="en-US" sz="3200" dirty="0" smtClean="0"/>
              <a:t>cisplatin</a:t>
            </a:r>
            <a:r>
              <a:rPr lang="ar-SA" sz="3200" dirty="0" smtClean="0"/>
              <a:t> </a:t>
            </a:r>
            <a:r>
              <a:rPr lang="en-US" sz="3200" dirty="0" smtClean="0"/>
              <a:t>Pt (NH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)Cl</a:t>
            </a:r>
            <a:r>
              <a:rPr lang="en-US" sz="3200" baseline="-25000" dirty="0" smtClean="0"/>
              <a:t>2</a:t>
            </a:r>
            <a:r>
              <a:rPr lang="ar-SA" sz="3200" dirty="0" smtClean="0"/>
              <a:t>) بـ </a:t>
            </a:r>
            <a:r>
              <a:rPr lang="en-US" sz="3200" dirty="0" smtClean="0"/>
              <a:t>DNA</a:t>
            </a:r>
            <a:r>
              <a:rPr lang="ar-SA" sz="3200" dirty="0" smtClean="0"/>
              <a:t> كخطوة أولى في علاج السرطان.</a:t>
            </a:r>
          </a:p>
          <a:p>
            <a:pPr algn="r" rtl="1"/>
            <a:r>
              <a:rPr lang="ar-SA" sz="3200" dirty="0" smtClean="0"/>
              <a:t>يتكون نتيجة ذلك متراكب يعمل </a:t>
            </a:r>
          </a:p>
          <a:p>
            <a:pPr marL="0" indent="0" algn="r" rtl="1">
              <a:buNone/>
            </a:pPr>
            <a:r>
              <a:rPr lang="ar-SA" sz="3200" dirty="0" smtClean="0"/>
              <a:t>على تعطيل عمل </a:t>
            </a:r>
            <a:r>
              <a:rPr lang="en-US" sz="3200" dirty="0" smtClean="0"/>
              <a:t>DNA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21</a:t>
            </a:fld>
            <a:endParaRPr lang="ar-SA"/>
          </a:p>
        </p:txBody>
      </p:sp>
      <p:pic>
        <p:nvPicPr>
          <p:cNvPr id="2050" name="Picture 2" descr="287353.fig.00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24944"/>
            <a:ext cx="3173762" cy="297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159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العناصر السامة (أمثلة)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159020"/>
              </p:ext>
            </p:extLst>
          </p:nvPr>
        </p:nvGraphicFramePr>
        <p:xfrm>
          <a:off x="457200" y="1600200"/>
          <a:ext cx="8229600" cy="4816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3032"/>
                <a:gridCol w="2026568"/>
              </a:tblGrid>
              <a:tr h="579639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السمّية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العنصر</a:t>
                      </a:r>
                      <a:endParaRPr lang="en-US" sz="2400" dirty="0"/>
                    </a:p>
                  </a:txBody>
                  <a:tcPr/>
                </a:tc>
              </a:tr>
              <a:tr h="579639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يسبب فقر الدم لأنه يحل محل </a:t>
                      </a:r>
                      <a:r>
                        <a:rPr lang="en-US" sz="2400" dirty="0" smtClean="0"/>
                        <a:t>Fe</a:t>
                      </a:r>
                      <a:r>
                        <a:rPr lang="en-US" sz="2400" baseline="30000" dirty="0" smtClean="0"/>
                        <a:t>3+</a:t>
                      </a:r>
                      <a:r>
                        <a:rPr lang="ar-SA" sz="2400" dirty="0" smtClean="0"/>
                        <a:t> و الخرف وربما الموت. كما يمكنه أن يحل محل </a:t>
                      </a:r>
                      <a:r>
                        <a:rPr lang="en-US" sz="2400" dirty="0" smtClean="0"/>
                        <a:t>Mg</a:t>
                      </a:r>
                      <a:r>
                        <a:rPr lang="en-US" sz="2400" baseline="30000" dirty="0" smtClean="0"/>
                        <a:t>2+</a:t>
                      </a:r>
                      <a:r>
                        <a:rPr lang="ar-SA" sz="2400" dirty="0" smtClean="0"/>
                        <a:t>  حيث يرتبط بنفس المتصلات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dirty="0" smtClean="0"/>
                        <a:t>Al</a:t>
                      </a:r>
                      <a:r>
                        <a:rPr lang="en-US" sz="3200" baseline="30000" dirty="0" smtClean="0"/>
                        <a:t>3+</a:t>
                      </a:r>
                      <a:endParaRPr lang="en-US" sz="3200" dirty="0"/>
                    </a:p>
                  </a:txBody>
                  <a:tcPr/>
                </a:tc>
              </a:tr>
              <a:tr h="579639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سمّ قوي جداً حيث يشابه الفوسفور ويتفاعل مع المجموعات</a:t>
                      </a:r>
                      <a:r>
                        <a:rPr lang="ar-SA" sz="2400" baseline="0" dirty="0" smtClean="0"/>
                        <a:t> التي ترتبط به. يوجد بصورة أيونية طبيعية وغير سامة في بعض الأسماك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dirty="0" smtClean="0"/>
                        <a:t>As(V)</a:t>
                      </a:r>
                      <a:endParaRPr lang="en-US" sz="3200" dirty="0"/>
                    </a:p>
                  </a:txBody>
                  <a:tcPr/>
                </a:tc>
              </a:tr>
              <a:tr h="579639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سام جداً يؤدي إلى الفشل الكلوي ويمكنه أن يحل محل الزنك في مركباته مثل الإنزيمات.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dirty="0" smtClean="0"/>
                        <a:t>Cd</a:t>
                      </a:r>
                      <a:r>
                        <a:rPr lang="en-US" sz="3200" baseline="30000" dirty="0" smtClean="0"/>
                        <a:t>2+</a:t>
                      </a:r>
                      <a:endParaRPr lang="en-US" sz="3200" dirty="0"/>
                    </a:p>
                  </a:txBody>
                  <a:tcPr/>
                </a:tc>
              </a:tr>
              <a:tr h="579639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يترسب</a:t>
                      </a:r>
                      <a:r>
                        <a:rPr lang="ar-SA" sz="2400" baseline="0" dirty="0" smtClean="0"/>
                        <a:t> في الكبد والدماغ وهو أكثر سمية من الزئبق المعدني.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dirty="0" smtClean="0"/>
                        <a:t>Hg</a:t>
                      </a:r>
                      <a:r>
                        <a:rPr lang="en-US" sz="3200" baseline="30000" dirty="0" smtClean="0"/>
                        <a:t>2+</a:t>
                      </a:r>
                      <a:endParaRPr lang="en-US" sz="3200" dirty="0"/>
                    </a:p>
                  </a:txBody>
                  <a:tcPr/>
                </a:tc>
              </a:tr>
              <a:tr h="579639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يسبب فقر الدم حيث يثبط الإنزيم الذي يحفز الاستفادة من الحديد.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dirty="0" smtClean="0"/>
                        <a:t>Pb</a:t>
                      </a:r>
                      <a:r>
                        <a:rPr lang="en-US" sz="3200" baseline="30000" dirty="0" smtClean="0"/>
                        <a:t>2+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22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0205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07886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0" anchor="t">
            <a:spAutoFit/>
          </a:bodyPr>
          <a:lstStyle/>
          <a:p>
            <a:pPr eaLnBrk="1" hangingPunct="1"/>
            <a:r>
              <a:rPr lang="en-US" dirty="0">
                <a:solidFill>
                  <a:srgbClr val="ED6B06"/>
                </a:solidFill>
                <a:ea typeface="ヒラギノ角ゴ Pro W3" pitchFamily="127" charset="-128"/>
                <a:cs typeface="Arial" pitchFamily="34" charset="0"/>
              </a:rPr>
              <a:t>Metabolic </a:t>
            </a:r>
            <a:r>
              <a:rPr lang="en-US" dirty="0" smtClean="0">
                <a:solidFill>
                  <a:srgbClr val="ED6B06"/>
                </a:solidFill>
                <a:ea typeface="ヒラギノ角ゴ Pro W3" pitchFamily="127" charset="-128"/>
                <a:cs typeface="Arial" pitchFamily="34" charset="0"/>
              </a:rPr>
              <a:t>Poisons</a:t>
            </a:r>
            <a:r>
              <a:rPr lang="ar-SA" dirty="0" smtClean="0">
                <a:solidFill>
                  <a:srgbClr val="ED6B06"/>
                </a:solidFill>
                <a:ea typeface="ヒラギノ角ゴ Pro W3" pitchFamily="127" charset="-128"/>
                <a:cs typeface="Arial" pitchFamily="34" charset="0"/>
              </a:rPr>
              <a:t>السموم الأيضية </a:t>
            </a:r>
            <a:endParaRPr lang="en-US" dirty="0" smtClean="0">
              <a:solidFill>
                <a:srgbClr val="ED6B06"/>
              </a:solidFill>
              <a:ea typeface="ヒラギノ角ゴ Pro W3" pitchFamily="127" charset="-128"/>
              <a:cs typeface="Arial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 eaLnBrk="1" hangingPunct="1">
              <a:lnSpc>
                <a:spcPct val="90000"/>
              </a:lnSpc>
              <a:buFontTx/>
              <a:buNone/>
            </a:pPr>
            <a:r>
              <a:rPr lang="ar-SA" sz="3200" dirty="0" smtClean="0">
                <a:latin typeface="Arial" charset="0"/>
              </a:rPr>
              <a:t>1. بعض المركبات تشكل سموما بسبب ارتباطها بالهيموجلوبين وإعاقة عمله: </a:t>
            </a:r>
          </a:p>
          <a:p>
            <a:pPr algn="r" rtl="1">
              <a:lnSpc>
                <a:spcPct val="90000"/>
              </a:lnSpc>
            </a:pPr>
            <a:r>
              <a:rPr lang="ar-SA" sz="3200" dirty="0" smtClean="0">
                <a:latin typeface="Arial" charset="0"/>
              </a:rPr>
              <a:t>أول أكسيد الكربون  </a:t>
            </a:r>
            <a:r>
              <a:rPr lang="en-US" sz="3200" dirty="0" smtClean="0">
                <a:latin typeface="Arial" charset="0"/>
              </a:rPr>
              <a:t>CO</a:t>
            </a:r>
            <a:r>
              <a:rPr lang="ar-SA" sz="3200" dirty="0" smtClean="0">
                <a:latin typeface="Arial" charset="0"/>
              </a:rPr>
              <a:t>: حيث ينافس الأكسجين ويرتبط بقوة بالهيموجلوبين معيقا نقل الأكسجين. </a:t>
            </a:r>
          </a:p>
          <a:p>
            <a:pPr algn="r" rtl="1">
              <a:lnSpc>
                <a:spcPct val="90000"/>
              </a:lnSpc>
            </a:pPr>
            <a:r>
              <a:rPr lang="ar-SA" sz="3200" dirty="0" smtClean="0">
                <a:latin typeface="Arial" charset="0"/>
              </a:rPr>
              <a:t>أيون النترات </a:t>
            </a:r>
            <a:r>
              <a:rPr lang="en-US" sz="3200" dirty="0" smtClean="0">
                <a:latin typeface="Arial" charset="0"/>
              </a:rPr>
              <a:t>NO</a:t>
            </a:r>
            <a:r>
              <a:rPr lang="en-US" sz="3200" baseline="-25000" dirty="0" smtClean="0">
                <a:latin typeface="Arial" charset="0"/>
              </a:rPr>
              <a:t>3</a:t>
            </a:r>
            <a:r>
              <a:rPr lang="en-US" sz="3200" baseline="30000" dirty="0" smtClean="0">
                <a:latin typeface="Arial" charset="0"/>
              </a:rPr>
              <a:t>-</a:t>
            </a:r>
            <a:r>
              <a:rPr lang="ar-SA" sz="3200" dirty="0" smtClean="0">
                <a:latin typeface="Arial" charset="0"/>
              </a:rPr>
              <a:t> : يوجد في بعض المأكولات أو الماء ويمكن أن يتحول إلى نتريت </a:t>
            </a:r>
            <a:r>
              <a:rPr lang="en-US" sz="3200" dirty="0" smtClean="0">
                <a:latin typeface="Arial" charset="0"/>
              </a:rPr>
              <a:t>NO</a:t>
            </a:r>
            <a:r>
              <a:rPr lang="en-US" sz="3200" baseline="-25000" dirty="0" smtClean="0">
                <a:latin typeface="Arial" charset="0"/>
              </a:rPr>
              <a:t>2</a:t>
            </a:r>
            <a:r>
              <a:rPr lang="en-US" sz="3200" baseline="30000" dirty="0" smtClean="0">
                <a:latin typeface="Arial" charset="0"/>
              </a:rPr>
              <a:t>-</a:t>
            </a:r>
            <a:r>
              <a:rPr lang="ar-SA" sz="3200" dirty="0" smtClean="0">
                <a:latin typeface="Arial" charset="0"/>
              </a:rPr>
              <a:t> داخل الجسم. </a:t>
            </a:r>
            <a:endParaRPr lang="ar-SA" sz="3200" dirty="0" smtClean="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23</a:t>
            </a:fld>
            <a:endParaRPr lang="ar-SA"/>
          </a:p>
        </p:txBody>
      </p:sp>
      <p:pic>
        <p:nvPicPr>
          <p:cNvPr id="6" name="Picture 5" descr="22_Pg698_UnFigure_1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52"/>
          <a:stretch/>
        </p:blipFill>
        <p:spPr>
          <a:xfrm>
            <a:off x="301145" y="4869160"/>
            <a:ext cx="8534400" cy="111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1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2322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0" anchor="t">
            <a:spAutoFit/>
          </a:bodyPr>
          <a:lstStyle/>
          <a:p>
            <a:pPr eaLnBrk="1" hangingPunct="1"/>
            <a:r>
              <a:rPr lang="ar-SA" sz="2800" dirty="0" smtClean="0">
                <a:solidFill>
                  <a:srgbClr val="ED6B06"/>
                </a:solidFill>
                <a:ea typeface="ヒラギノ角ゴ Pro W3" pitchFamily="127" charset="-128"/>
                <a:cs typeface="Arial" pitchFamily="34" charset="0"/>
              </a:rPr>
              <a:t>السموم الأيضية </a:t>
            </a:r>
            <a:endParaRPr lang="en-US" sz="2800" dirty="0" smtClean="0">
              <a:solidFill>
                <a:srgbClr val="ED6B06"/>
              </a:solidFill>
              <a:ea typeface="ヒラギノ角ゴ Pro W3" pitchFamily="127" charset="-128"/>
              <a:cs typeface="Arial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52256"/>
          </a:xfrm>
        </p:spPr>
        <p:txBody>
          <a:bodyPr>
            <a:normAutofit/>
          </a:bodyPr>
          <a:lstStyle/>
          <a:p>
            <a:pPr algn="r" rtl="1">
              <a:lnSpc>
                <a:spcPct val="90000"/>
              </a:lnSpc>
            </a:pPr>
            <a:r>
              <a:rPr lang="ar-SA" sz="3200" dirty="0" smtClean="0">
                <a:latin typeface="Arial" charset="0"/>
              </a:rPr>
              <a:t>نتيجة التفاعل السابق تؤكسد النترات الحديد الثنائي </a:t>
            </a:r>
            <a:r>
              <a:rPr lang="en-US" sz="3200" dirty="0" smtClean="0">
                <a:latin typeface="Arial" charset="0"/>
              </a:rPr>
              <a:t>Fe</a:t>
            </a:r>
            <a:r>
              <a:rPr lang="en-US" sz="3200" baseline="30000" dirty="0" smtClean="0">
                <a:latin typeface="Arial" charset="0"/>
              </a:rPr>
              <a:t>2+</a:t>
            </a:r>
            <a:r>
              <a:rPr lang="ar-SA" sz="3200" dirty="0" smtClean="0">
                <a:latin typeface="Arial" charset="0"/>
              </a:rPr>
              <a:t> إلى ثلاثي</a:t>
            </a:r>
            <a:r>
              <a:rPr lang="en-US" sz="3200" dirty="0" smtClean="0">
                <a:latin typeface="Arial" charset="0"/>
              </a:rPr>
              <a:t>Fe</a:t>
            </a:r>
            <a:r>
              <a:rPr lang="en-US" sz="3200" baseline="30000" dirty="0" smtClean="0">
                <a:latin typeface="Arial" charset="0"/>
              </a:rPr>
              <a:t>3+</a:t>
            </a:r>
            <a:r>
              <a:rPr lang="ar-SA" sz="3200" dirty="0" smtClean="0">
                <a:latin typeface="Arial" charset="0"/>
              </a:rPr>
              <a:t> 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ar-SA" sz="3200" dirty="0" smtClean="0">
                <a:latin typeface="Arial" charset="0"/>
              </a:rPr>
              <a:t>فيتحول الهيموجلوبين إلى </a:t>
            </a:r>
            <a:r>
              <a:rPr lang="en-US" sz="3200" dirty="0" smtClean="0">
                <a:latin typeface="Arial" charset="0"/>
              </a:rPr>
              <a:t>methemoglobin</a:t>
            </a:r>
            <a:r>
              <a:rPr lang="ar-SA" sz="3200" dirty="0" smtClean="0">
                <a:latin typeface="Arial" charset="0"/>
              </a:rPr>
              <a:t> الذي لا يقدر على نقل الأكسجين. 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ar-SA" sz="3200" dirty="0" smtClean="0">
                <a:latin typeface="Arial" charset="0"/>
              </a:rPr>
              <a:t>2. أيون السيانيد </a:t>
            </a:r>
            <a:r>
              <a:rPr lang="en-US" sz="3200" dirty="0" smtClean="0">
                <a:latin typeface="Arial" charset="0"/>
              </a:rPr>
              <a:t>CN</a:t>
            </a:r>
            <a:r>
              <a:rPr lang="en-US" sz="3200" baseline="30000" dirty="0" smtClean="0">
                <a:latin typeface="Arial" charset="0"/>
              </a:rPr>
              <a:t>-</a:t>
            </a:r>
            <a:r>
              <a:rPr lang="ar-SA" sz="3200" dirty="0" smtClean="0">
                <a:latin typeface="Arial" charset="0"/>
              </a:rPr>
              <a:t>: يرتبط بالحديد الثلاثي في بعض الإنزيمات المؤكسدة </a:t>
            </a:r>
            <a:r>
              <a:rPr lang="en-US" sz="3200" b="1" i="1" dirty="0" smtClean="0">
                <a:latin typeface="Arial" charset="0"/>
              </a:rPr>
              <a:t> </a:t>
            </a:r>
            <a:r>
              <a:rPr lang="en-US" sz="3200" dirty="0">
                <a:latin typeface="Arial" charset="0"/>
              </a:rPr>
              <a:t>cytochrome </a:t>
            </a:r>
            <a:r>
              <a:rPr lang="en-US" sz="3200" dirty="0" smtClean="0">
                <a:latin typeface="Arial" charset="0"/>
              </a:rPr>
              <a:t>oxidases</a:t>
            </a:r>
            <a:r>
              <a:rPr lang="ar-SA" sz="3200" dirty="0" smtClean="0">
                <a:latin typeface="Arial" charset="0"/>
              </a:rPr>
              <a:t>ويتوقف بذلك وصول الأكسجين للأنسجة مؤديا إلى موت سريع.</a:t>
            </a:r>
            <a:endParaRPr lang="ar-SA" sz="3200" dirty="0">
              <a:latin typeface="Arial" charset="0"/>
            </a:endParaRPr>
          </a:p>
          <a:p>
            <a:pPr marL="0" indent="0" algn="r" rtl="1">
              <a:lnSpc>
                <a:spcPct val="90000"/>
              </a:lnSpc>
              <a:buNone/>
            </a:pPr>
            <a:r>
              <a:rPr lang="ar-SA" sz="3200" dirty="0" smtClean="0">
                <a:latin typeface="Arial" charset="0"/>
              </a:rPr>
              <a:t>الترياق: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ar-SA" sz="3200" dirty="0" smtClean="0">
                <a:latin typeface="Arial" charset="0"/>
              </a:rPr>
              <a:t>ويجب أن يكون سريعاً (نترات الصوديوم متبوعة بثيوكبريتات)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24</a:t>
            </a:fld>
            <a:endParaRPr lang="ar-SA"/>
          </a:p>
        </p:txBody>
      </p:sp>
      <p:pic>
        <p:nvPicPr>
          <p:cNvPr id="7" name="Picture 6" descr="22_Pg698_UnFigure_3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78"/>
          <a:stretch/>
        </p:blipFill>
        <p:spPr>
          <a:xfrm>
            <a:off x="301145" y="5157192"/>
            <a:ext cx="8534400" cy="117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531526"/>
            <a:ext cx="9144000" cy="707886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0" anchor="t">
            <a:spAutoFit/>
          </a:bodyPr>
          <a:lstStyle/>
          <a:p>
            <a:pPr eaLnBrk="1" hangingPunct="1"/>
            <a:r>
              <a:rPr lang="en-US" dirty="0">
                <a:solidFill>
                  <a:srgbClr val="ED6B06"/>
                </a:solidFill>
                <a:ea typeface="ヒラギノ角ゴ Pro W3" pitchFamily="127" charset="-128"/>
                <a:cs typeface="Arial" pitchFamily="34" charset="0"/>
              </a:rPr>
              <a:t>Heavy Metal </a:t>
            </a:r>
            <a:r>
              <a:rPr lang="en-US" dirty="0" smtClean="0">
                <a:solidFill>
                  <a:srgbClr val="ED6B06"/>
                </a:solidFill>
                <a:ea typeface="ヒラギノ角ゴ Pro W3" pitchFamily="127" charset="-128"/>
                <a:cs typeface="Arial" pitchFamily="34" charset="0"/>
              </a:rPr>
              <a:t>Poisons</a:t>
            </a:r>
            <a:r>
              <a:rPr lang="ar-SA" dirty="0" smtClean="0">
                <a:solidFill>
                  <a:srgbClr val="ED6B06"/>
                </a:solidFill>
                <a:ea typeface="ヒラギノ角ゴ Pro W3" pitchFamily="127" charset="-128"/>
                <a:cs typeface="Arial" pitchFamily="34" charset="0"/>
              </a:rPr>
              <a:t>سموم الفلزات الثقيلة </a:t>
            </a:r>
            <a:endParaRPr lang="en-US" dirty="0" smtClean="0">
              <a:solidFill>
                <a:srgbClr val="ED6B06"/>
              </a:solidFill>
              <a:ea typeface="ヒラギノ角ゴ Pro W3" pitchFamily="127" charset="-128"/>
              <a:cs typeface="Arial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0999" y="1988840"/>
            <a:ext cx="5631161" cy="4707937"/>
          </a:xfrm>
        </p:spPr>
        <p:txBody>
          <a:bodyPr>
            <a:normAutofit/>
          </a:bodyPr>
          <a:lstStyle/>
          <a:p>
            <a:pPr marL="0" indent="0" algn="r" rtl="1" eaLnBrk="1" hangingPunct="1">
              <a:buFontTx/>
              <a:buNone/>
            </a:pPr>
            <a:r>
              <a:rPr lang="ar-SA" sz="3200" dirty="0" smtClean="0">
                <a:latin typeface="Arial" charset="0"/>
              </a:rPr>
              <a:t>كثير من العناصر الثقيلة تأتي سميتها من ارتباطها بمجموعات 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en-US" sz="3200" dirty="0">
                <a:latin typeface="Arial" charset="0"/>
              </a:rPr>
              <a:t>(—SH</a:t>
            </a:r>
            <a:r>
              <a:rPr lang="en-US" sz="3200" dirty="0" smtClean="0">
                <a:latin typeface="Arial" charset="0"/>
              </a:rPr>
              <a:t>),</a:t>
            </a:r>
            <a:r>
              <a:rPr lang="ar-SA" sz="3200" dirty="0" smtClean="0">
                <a:latin typeface="Arial" charset="0"/>
              </a:rPr>
              <a:t> مما يعطل عمل الإنزيمات.</a:t>
            </a:r>
            <a:endParaRPr lang="en-US" sz="3200" dirty="0">
              <a:latin typeface="Arial" charset="0"/>
            </a:endParaRPr>
          </a:p>
        </p:txBody>
      </p:sp>
      <p:pic>
        <p:nvPicPr>
          <p:cNvPr id="2" name="Picture 1" descr="22_03_Figure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6"/>
          <a:stretch/>
        </p:blipFill>
        <p:spPr>
          <a:xfrm>
            <a:off x="6588224" y="1086805"/>
            <a:ext cx="2074069" cy="5303083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25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973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9438" y="476672"/>
            <a:ext cx="9144000" cy="52322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0" anchor="t">
            <a:spAutoFit/>
          </a:bodyPr>
          <a:lstStyle/>
          <a:p>
            <a:pPr eaLnBrk="1" hangingPunct="1"/>
            <a:r>
              <a:rPr lang="ar-SA" sz="2800" dirty="0" smtClean="0">
                <a:solidFill>
                  <a:srgbClr val="ED6B06"/>
                </a:solidFill>
                <a:ea typeface="ヒラギノ角ゴ Pro W3" pitchFamily="127" charset="-128"/>
                <a:cs typeface="Arial" pitchFamily="34" charset="0"/>
              </a:rPr>
              <a:t>سموم الفلزات الثقيلة</a:t>
            </a:r>
            <a:endParaRPr lang="en-US" sz="2800" dirty="0" smtClean="0">
              <a:solidFill>
                <a:srgbClr val="ED6B06"/>
              </a:solidFill>
              <a:ea typeface="ヒラギノ角ゴ Pro W3" pitchFamily="127" charset="-128"/>
              <a:cs typeface="Arial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7935418" cy="2653034"/>
          </a:xfrm>
        </p:spPr>
        <p:txBody>
          <a:bodyPr>
            <a:normAutofit/>
          </a:bodyPr>
          <a:lstStyle/>
          <a:p>
            <a:pPr marL="0" indent="0" algn="r" rtl="1" eaLnBrk="1" hangingPunct="1">
              <a:buFontTx/>
              <a:buNone/>
            </a:pPr>
            <a:r>
              <a:rPr lang="ar-SA" sz="3200" dirty="0" smtClean="0">
                <a:latin typeface="Arial" charset="0"/>
              </a:rPr>
              <a:t>الكادميوم </a:t>
            </a:r>
            <a:r>
              <a:rPr lang="en-US" sz="3200" dirty="0" smtClean="0">
                <a:latin typeface="Arial" charset="0"/>
              </a:rPr>
              <a:t>Cd</a:t>
            </a:r>
            <a:r>
              <a:rPr lang="ar-SA" sz="3200" dirty="0" smtClean="0">
                <a:latin typeface="Arial" charset="0"/>
              </a:rPr>
              <a:t> </a:t>
            </a:r>
          </a:p>
          <a:p>
            <a:pPr algn="r" rtl="1"/>
            <a:r>
              <a:rPr lang="ar-SA" sz="3200" dirty="0" smtClean="0">
                <a:latin typeface="Arial" charset="0"/>
              </a:rPr>
              <a:t>ويستخدم في كثير من السبائك والإلكترونيات وفي البطاريات ويكمن خطره في استبدال أيونات </a:t>
            </a:r>
            <a:r>
              <a:rPr lang="en-US" sz="3200" dirty="0" smtClean="0">
                <a:latin typeface="Arial" charset="0"/>
              </a:rPr>
              <a:t>Ca</a:t>
            </a:r>
            <a:r>
              <a:rPr lang="en-US" sz="3200" baseline="30000" dirty="0" smtClean="0">
                <a:latin typeface="Arial" charset="0"/>
              </a:rPr>
              <a:t>2+</a:t>
            </a:r>
            <a:r>
              <a:rPr lang="ar-SA" sz="3200" dirty="0" smtClean="0">
                <a:latin typeface="Arial" charset="0"/>
              </a:rPr>
              <a:t> في العظام بأيونات </a:t>
            </a:r>
            <a:r>
              <a:rPr lang="en-US" sz="3200" dirty="0" smtClean="0">
                <a:latin typeface="Arial" charset="0"/>
              </a:rPr>
              <a:t>Cd</a:t>
            </a:r>
            <a:r>
              <a:rPr lang="en-US" sz="3200" baseline="30000" dirty="0" smtClean="0">
                <a:latin typeface="Arial" charset="0"/>
              </a:rPr>
              <a:t>2+</a:t>
            </a:r>
            <a:r>
              <a:rPr lang="ar-SA" sz="3200" dirty="0" smtClean="0">
                <a:latin typeface="Arial" charset="0"/>
              </a:rPr>
              <a:t>. </a:t>
            </a:r>
          </a:p>
          <a:p>
            <a:pPr algn="r" rtl="1"/>
            <a:r>
              <a:rPr lang="ar-SA" sz="3200" dirty="0" smtClean="0">
                <a:latin typeface="Arial" charset="0"/>
              </a:rPr>
              <a:t>يؤدي إلى أعراض مرضية أخرى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26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015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9438" y="476672"/>
            <a:ext cx="9144000" cy="52322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0" anchor="t">
            <a:spAutoFit/>
          </a:bodyPr>
          <a:lstStyle/>
          <a:p>
            <a:pPr eaLnBrk="1" hangingPunct="1"/>
            <a:r>
              <a:rPr lang="ar-SA" sz="2800" dirty="0" smtClean="0">
                <a:solidFill>
                  <a:srgbClr val="ED6B06"/>
                </a:solidFill>
                <a:ea typeface="ヒラギノ角ゴ Pro W3" pitchFamily="127" charset="-128"/>
                <a:cs typeface="Arial" pitchFamily="34" charset="0"/>
              </a:rPr>
              <a:t>سموم الفلزات الثقيلة</a:t>
            </a:r>
            <a:endParaRPr lang="en-US" sz="2800" dirty="0" smtClean="0">
              <a:solidFill>
                <a:srgbClr val="ED6B06"/>
              </a:solidFill>
              <a:ea typeface="ヒラギノ角ゴ Pro W3" pitchFamily="127" charset="-128"/>
              <a:cs typeface="Arial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0999" y="990601"/>
            <a:ext cx="7935418" cy="2653034"/>
          </a:xfrm>
        </p:spPr>
        <p:txBody>
          <a:bodyPr>
            <a:normAutofit/>
          </a:bodyPr>
          <a:lstStyle/>
          <a:p>
            <a:pPr marL="0" indent="0" algn="r" rtl="1" eaLnBrk="1" hangingPunct="1">
              <a:buFontTx/>
              <a:buNone/>
            </a:pPr>
            <a:r>
              <a:rPr lang="ar-SA" sz="3200" dirty="0" smtClean="0">
                <a:latin typeface="Arial" charset="0"/>
              </a:rPr>
              <a:t>التسمم بالزرنيخ </a:t>
            </a:r>
          </a:p>
          <a:p>
            <a:pPr marL="0" indent="0" algn="r" rtl="1" eaLnBrk="1" hangingPunct="1">
              <a:buFontTx/>
              <a:buNone/>
            </a:pPr>
            <a:r>
              <a:rPr lang="ar-SA" sz="3200" dirty="0">
                <a:latin typeface="Arial" charset="0"/>
              </a:rPr>
              <a:t>ا</a:t>
            </a:r>
            <a:r>
              <a:rPr lang="ar-SA" sz="3200" dirty="0" smtClean="0">
                <a:latin typeface="Arial" charset="0"/>
              </a:rPr>
              <a:t>لزرنيخ ليس فلزاً ولكنه يظهر بعض الصفات الفلزية حيث يعطل عمل الإنزيمات بارتباطه بمجموعات السلفهيدرايل</a:t>
            </a:r>
            <a:endParaRPr lang="ar-SA" sz="3200" dirty="0" smtClean="0">
              <a:latin typeface="Arial" charset="0"/>
            </a:endParaRPr>
          </a:p>
        </p:txBody>
      </p:sp>
      <p:pic>
        <p:nvPicPr>
          <p:cNvPr id="2" name="Picture 1" descr="22_Pg701_UnFigure_1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39"/>
          <a:stretch/>
        </p:blipFill>
        <p:spPr>
          <a:xfrm>
            <a:off x="314238" y="3284984"/>
            <a:ext cx="8534400" cy="2442823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27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562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Elements </a:t>
            </a:r>
            <a:r>
              <a:rPr lang="ar-SA" dirty="0" smtClean="0"/>
              <a:t>العناصر الأساسية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11358321"/>
              </p:ext>
            </p:extLst>
          </p:nvPr>
        </p:nvGraphicFramePr>
        <p:xfrm>
          <a:off x="971600" y="3933056"/>
          <a:ext cx="735488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1629"/>
                <a:gridCol w="2451629"/>
                <a:gridCol w="24516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Seawater (</a:t>
                      </a:r>
                      <a:r>
                        <a:rPr lang="en-US" dirty="0" err="1" smtClean="0"/>
                        <a:t>mM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Blood plasma (</a:t>
                      </a:r>
                      <a:r>
                        <a:rPr lang="en-US" dirty="0" err="1" smtClean="0"/>
                        <a:t>mM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</a:t>
                      </a:r>
                      <a:r>
                        <a:rPr lang="en-US" baseline="30000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</a:t>
                      </a:r>
                      <a:r>
                        <a:rPr lang="en-US" baseline="30000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</a:t>
                      </a:r>
                      <a:r>
                        <a:rPr lang="en-US" baseline="30000" dirty="0" smtClean="0"/>
                        <a:t>2+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Mg</a:t>
                      </a:r>
                      <a:r>
                        <a:rPr lang="en-US" baseline="30000" dirty="0" smtClean="0"/>
                        <a:t>2+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3</a:t>
            </a:fld>
            <a:endParaRPr lang="ar-SA"/>
          </a:p>
        </p:txBody>
      </p:sp>
      <p:sp>
        <p:nvSpPr>
          <p:cNvPr id="9" name="Rectangle 8"/>
          <p:cNvSpPr/>
          <p:nvPr/>
        </p:nvSpPr>
        <p:spPr>
          <a:xfrm>
            <a:off x="539552" y="1556792"/>
            <a:ext cx="76328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ar-SA" sz="3200" dirty="0"/>
              <a:t>هناك 30 عنصر تقريبا ضرورية لصور الحياة المختلفة.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r-SA" sz="3200" dirty="0"/>
              <a:t>هناك توافق في </a:t>
            </a:r>
            <a:r>
              <a:rPr lang="ar-SA" sz="3200" dirty="0" smtClean="0"/>
              <a:t>الأيونات </a:t>
            </a:r>
            <a:r>
              <a:rPr lang="ar-SA" sz="3200" dirty="0"/>
              <a:t>السائدة في كل من مياه البحر وبلازما الدم – مثلا.</a:t>
            </a:r>
          </a:p>
        </p:txBody>
      </p:sp>
    </p:spTree>
    <p:extLst>
      <p:ext uri="{BB962C8B-B14F-4D97-AF65-F5344CB8AC3E}">
        <p14:creationId xmlns:p14="http://schemas.microsoft.com/office/powerpoint/2010/main" val="3718227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rtl="1"/>
            <a:r>
              <a:rPr lang="ar-SA" sz="2800" dirty="0" smtClean="0"/>
              <a:t>العناصر الأساسية</a:t>
            </a:r>
            <a:endParaRPr lang="en-US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92216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 smtClean="0"/>
              <a:t> تنتمي العناصر </a:t>
            </a:r>
            <a:r>
              <a:rPr lang="ar-SA" sz="3200" dirty="0" smtClean="0"/>
              <a:t>الأساسية للأنظمة الحيوية </a:t>
            </a:r>
            <a:r>
              <a:rPr lang="ar-SA" sz="3200" dirty="0" smtClean="0"/>
              <a:t>للقطاعات </a:t>
            </a:r>
            <a:r>
              <a:rPr lang="en-US" sz="3200" dirty="0" smtClean="0"/>
              <a:t>s</a:t>
            </a:r>
            <a:r>
              <a:rPr lang="ar-SA" sz="3200" dirty="0" smtClean="0"/>
              <a:t> و  </a:t>
            </a:r>
            <a:r>
              <a:rPr lang="en-US" sz="3200" dirty="0" smtClean="0"/>
              <a:t>p</a:t>
            </a:r>
            <a:r>
              <a:rPr lang="ar-SA" sz="3200" dirty="0" smtClean="0"/>
              <a:t> و  </a:t>
            </a:r>
            <a:r>
              <a:rPr lang="en-US" sz="3200" dirty="0" smtClean="0"/>
              <a:t>d</a:t>
            </a:r>
            <a:r>
              <a:rPr lang="ar-SA" sz="3200" dirty="0" smtClean="0"/>
              <a:t>.</a:t>
            </a:r>
          </a:p>
          <a:p>
            <a:pPr algn="r" rtl="1"/>
            <a:r>
              <a:rPr lang="ar-SA" sz="3200" dirty="0" smtClean="0"/>
              <a:t>أما عناصرالقطاع </a:t>
            </a:r>
            <a:r>
              <a:rPr lang="en-US" sz="3200" dirty="0" smtClean="0"/>
              <a:t>f </a:t>
            </a:r>
            <a:r>
              <a:rPr lang="ar-SA" sz="3200" dirty="0" smtClean="0"/>
              <a:t> فهي غير موجودة على الإطلاق في الأنظمة الحيوية.</a:t>
            </a:r>
            <a:endParaRPr lang="en-US" sz="3200" dirty="0" smtClean="0"/>
          </a:p>
          <a:p>
            <a:pPr algn="r" rtl="1"/>
            <a:r>
              <a:rPr lang="ar-SA" sz="3200" dirty="0" smtClean="0"/>
              <a:t>دور عناصر كل قطاع تختلف عن الآخر كما سنرى في التالي.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349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 smtClean="0"/>
              <a:t>خواص عناصر القطاع </a:t>
            </a:r>
            <a:r>
              <a:rPr lang="en-US" dirty="0" smtClean="0"/>
              <a:t>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dirty="0" smtClean="0"/>
              <a:t>أكثر أيونات الفلزات وفرة في الأنظمة الحيوية</a:t>
            </a:r>
          </a:p>
          <a:p>
            <a:pPr algn="r" rtl="1"/>
            <a:r>
              <a:rPr lang="ar-SA" sz="3200" dirty="0" smtClean="0"/>
              <a:t>توجد في معظم الخلايا بتركيزات مرتفعة (</a:t>
            </a:r>
            <a:r>
              <a:rPr lang="en-US" sz="3200" dirty="0" err="1" smtClean="0"/>
              <a:t>mM</a:t>
            </a:r>
            <a:r>
              <a:rPr lang="ar-SA" sz="3200" dirty="0" smtClean="0"/>
              <a:t>).</a:t>
            </a:r>
          </a:p>
          <a:p>
            <a:pPr algn="r" rtl="1"/>
            <a:r>
              <a:rPr lang="ar-SA" sz="3200" dirty="0" smtClean="0"/>
              <a:t>ضرورية لنمو النباتات.</a:t>
            </a:r>
          </a:p>
          <a:p>
            <a:pPr algn="r" rtl="1"/>
            <a:r>
              <a:rPr lang="ar-SA" sz="3200" dirty="0" smtClean="0"/>
              <a:t>من الصعب تتبعها.</a:t>
            </a:r>
          </a:p>
          <a:p>
            <a:pPr algn="r" rtl="1"/>
            <a:r>
              <a:rPr lang="ar-SA" sz="3200" dirty="0" smtClean="0"/>
              <a:t>مهمة جدا في الهياكل (الكالسيوم).</a:t>
            </a:r>
          </a:p>
          <a:p>
            <a:pPr algn="r" rtl="1"/>
            <a:r>
              <a:rPr lang="ar-SA" sz="3200" dirty="0" smtClean="0"/>
              <a:t>تحفز كثير من العمليات الكيميائية-الحيوية (</a:t>
            </a:r>
            <a:r>
              <a:rPr lang="en-US" sz="3200" dirty="0" smtClean="0"/>
              <a:t>Ca, Mg</a:t>
            </a:r>
            <a:r>
              <a:rPr lang="ar-SA" sz="3200" dirty="0" smtClean="0"/>
              <a:t>).</a:t>
            </a:r>
          </a:p>
          <a:p>
            <a:pPr algn="r" rtl="1"/>
            <a:r>
              <a:rPr lang="ar-SA" sz="3200" dirty="0" smtClean="0"/>
              <a:t>تنشط عمل الإنزيمات ( </a:t>
            </a:r>
            <a:r>
              <a:rPr lang="en-US" sz="3200" dirty="0" smtClean="0"/>
              <a:t>K, Mg</a:t>
            </a:r>
            <a:r>
              <a:rPr lang="ar-SA" sz="3200" dirty="0" smtClean="0"/>
              <a:t> ) </a:t>
            </a:r>
          </a:p>
          <a:p>
            <a:pPr algn="r" rtl="1"/>
            <a:r>
              <a:rPr lang="ar-SA" sz="3200" dirty="0" smtClean="0"/>
              <a:t>تثبت البناء الكيميائي-الحيوي (</a:t>
            </a:r>
            <a:r>
              <a:rPr lang="en-US" sz="3200" dirty="0" smtClean="0"/>
              <a:t>Mg, Ca</a:t>
            </a:r>
            <a:r>
              <a:rPr lang="ar-SA" sz="3200" dirty="0" smtClean="0"/>
              <a:t> )</a:t>
            </a:r>
          </a:p>
          <a:p>
            <a:pPr algn="r" rtl="1"/>
            <a:endParaRPr lang="ar-SA" sz="3200" dirty="0" smtClean="0"/>
          </a:p>
          <a:p>
            <a:pPr algn="r" rt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8722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 smtClean="0"/>
              <a:t>خواص عناصر القطاع </a:t>
            </a:r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dirty="0" smtClean="0"/>
              <a:t>هي مكونات المواد الحية (الماء، الكربوهيدرات، الأحماض النووية، البروتينات).</a:t>
            </a:r>
          </a:p>
          <a:p>
            <a:pPr algn="r" rtl="1"/>
            <a:r>
              <a:rPr lang="ar-SA" sz="3200" dirty="0" smtClean="0"/>
              <a:t>موجودة في أهم الغازات.</a:t>
            </a:r>
          </a:p>
          <a:p>
            <a:pPr algn="r" rtl="1"/>
            <a:r>
              <a:rPr lang="ar-SA" sz="3200" dirty="0" smtClean="0"/>
              <a:t>في صورتها الأيونية تساهم في بناء الهياكل.</a:t>
            </a:r>
          </a:p>
          <a:p>
            <a:pPr algn="r" rtl="1"/>
            <a:r>
              <a:rPr lang="ar-SA" sz="3200" dirty="0" smtClean="0"/>
              <a:t>يكوّن </a:t>
            </a:r>
            <a:r>
              <a:rPr lang="en-US" sz="3200" dirty="0" smtClean="0"/>
              <a:t>C</a:t>
            </a:r>
            <a:r>
              <a:rPr lang="ar-SA" sz="3200" dirty="0" smtClean="0"/>
              <a:t> و </a:t>
            </a:r>
            <a:r>
              <a:rPr lang="en-US" sz="3200" dirty="0" smtClean="0"/>
              <a:t>O</a:t>
            </a:r>
            <a:r>
              <a:rPr lang="ar-SA" sz="3200" dirty="0" smtClean="0"/>
              <a:t> و </a:t>
            </a:r>
            <a:r>
              <a:rPr lang="en-US" sz="3200" dirty="0" smtClean="0"/>
              <a:t>N</a:t>
            </a:r>
            <a:r>
              <a:rPr lang="ar-SA" sz="3200" dirty="0" smtClean="0"/>
              <a:t> و </a:t>
            </a:r>
            <a:r>
              <a:rPr lang="en-US" sz="3200" dirty="0"/>
              <a:t>H</a:t>
            </a:r>
            <a:r>
              <a:rPr lang="ar-SA" sz="3200" dirty="0" smtClean="0"/>
              <a:t>  99% من جسم الإنسان (بالجرامات).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4287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/>
          <a:lstStyle/>
          <a:p>
            <a:pPr algn="ctr" rtl="1"/>
            <a:r>
              <a:rPr lang="ar-SA" dirty="0" smtClean="0"/>
              <a:t>خواص عناصر القطاع </a:t>
            </a:r>
            <a:r>
              <a:rPr lang="en-US" dirty="0" smtClean="0"/>
              <a:t>d</a:t>
            </a:r>
            <a:r>
              <a:rPr lang="ar-SA" dirty="0" smtClean="0"/>
              <a:t> 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36232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 smtClean="0"/>
              <a:t>تنتشر في الأنظمة الحيوية بكميات ضئيلة.</a:t>
            </a:r>
          </a:p>
          <a:p>
            <a:pPr algn="r" rtl="1"/>
            <a:r>
              <a:rPr lang="ar-SA" sz="3200" dirty="0" smtClean="0"/>
              <a:t>توجد في جسم الإنسان بكميات لا تزيد عن الجرام ( </a:t>
            </a:r>
            <a:r>
              <a:rPr lang="en-US" sz="3200" dirty="0" err="1" smtClean="0"/>
              <a:t>Mn</a:t>
            </a:r>
            <a:r>
              <a:rPr lang="en-US" sz="3200" dirty="0" smtClean="0"/>
              <a:t>, Fe, Zn</a:t>
            </a:r>
            <a:r>
              <a:rPr lang="ar-SA" sz="3200" dirty="0" smtClean="0"/>
              <a:t> )</a:t>
            </a:r>
            <a:r>
              <a:rPr lang="en-US" sz="3200" dirty="0" smtClean="0"/>
              <a:t> </a:t>
            </a:r>
            <a:r>
              <a:rPr lang="ar-SA" sz="3200" dirty="0" smtClean="0"/>
              <a:t>ومن السهولة تتبعها.</a:t>
            </a:r>
          </a:p>
          <a:p>
            <a:pPr algn="r" rtl="1"/>
            <a:r>
              <a:rPr lang="ar-SA" sz="3200" dirty="0" smtClean="0"/>
              <a:t>مهمة في البروتينات الفلزية ولها أدوار في التحفيز والبناء والتنظيم ( مثل  الذي يؤثر في نشاط الجينات) وموجودة في جميع أنواع الإنزيميات.</a:t>
            </a:r>
          </a:p>
          <a:p>
            <a:pPr algn="r" rtl="1"/>
            <a:r>
              <a:rPr lang="ar-SA" sz="3200" dirty="0" smtClean="0"/>
              <a:t>مهمة في تنشيط </a:t>
            </a:r>
            <a:r>
              <a:rPr lang="en-US" sz="3200" dirty="0" smtClean="0"/>
              <a:t>H</a:t>
            </a:r>
            <a:r>
              <a:rPr lang="en-US" sz="3200" baseline="-25000" dirty="0" smtClean="0"/>
              <a:t>2</a:t>
            </a:r>
            <a:r>
              <a:rPr lang="ar-SA" sz="3200" dirty="0" smtClean="0"/>
              <a:t> و </a:t>
            </a:r>
            <a:r>
              <a:rPr lang="en-US" sz="3200" dirty="0" smtClean="0"/>
              <a:t>O</a:t>
            </a:r>
            <a:r>
              <a:rPr lang="en-US" sz="3200" baseline="-25000" dirty="0" smtClean="0"/>
              <a:t>2</a:t>
            </a:r>
            <a:r>
              <a:rPr lang="ar-SA" sz="3200" dirty="0" smtClean="0"/>
              <a:t>  و </a:t>
            </a:r>
            <a:r>
              <a:rPr lang="en-US" sz="3200" dirty="0" smtClean="0"/>
              <a:t>N</a:t>
            </a:r>
            <a:r>
              <a:rPr lang="en-US" sz="3200" baseline="-25000" dirty="0" smtClean="0"/>
              <a:t>2</a:t>
            </a:r>
            <a:r>
              <a:rPr lang="ar-SA" sz="3200" dirty="0" smtClean="0"/>
              <a:t>  و </a:t>
            </a:r>
            <a:r>
              <a:rPr lang="en-US" sz="3200" dirty="0" smtClean="0"/>
              <a:t>CO</a:t>
            </a:r>
            <a:r>
              <a:rPr lang="en-US" sz="3200" baseline="-25000" dirty="0" smtClean="0"/>
              <a:t>2</a:t>
            </a:r>
            <a:r>
              <a:rPr lang="ar-SA" sz="3200" dirty="0" smtClean="0"/>
              <a:t> .</a:t>
            </a:r>
          </a:p>
          <a:p>
            <a:pPr algn="r" rtl="1"/>
            <a:r>
              <a:rPr lang="ar-SA" sz="3200" dirty="0" smtClean="0"/>
              <a:t>تساهم في نقل الإلكترونات والسلسلة التنفسية (</a:t>
            </a:r>
            <a:r>
              <a:rPr lang="en-US" sz="3200" dirty="0" smtClean="0"/>
              <a:t>Fe, Cu</a:t>
            </a:r>
            <a:r>
              <a:rPr lang="ar-SA" sz="3200" dirty="0" smtClean="0"/>
              <a:t>) والتمثيل الضوئي ( </a:t>
            </a:r>
            <a:r>
              <a:rPr lang="en-US" sz="3200" dirty="0" err="1" smtClean="0"/>
              <a:t>Mn</a:t>
            </a:r>
            <a:r>
              <a:rPr lang="en-US" sz="3200" dirty="0" smtClean="0"/>
              <a:t>, Fe, Cu</a:t>
            </a:r>
            <a:r>
              <a:rPr lang="ar-SA" sz="3200" dirty="0" smtClean="0"/>
              <a:t>) ونقل وتخزين الأكسجين (</a:t>
            </a:r>
            <a:r>
              <a:rPr lang="en-US" sz="3200" dirty="0" smtClean="0"/>
              <a:t>Fe, Cu</a:t>
            </a:r>
            <a:r>
              <a:rPr lang="ar-SA" sz="3200" dirty="0" smtClean="0"/>
              <a:t> ) 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7108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الهيدروجين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dirty="0" smtClean="0"/>
              <a:t>يرتبط الهيدروجين مع الكربون والكبريت والأكسجين وغيرها بروابط تساهمية (في الجزيئات العضوية-الحيوية).</a:t>
            </a:r>
          </a:p>
          <a:p>
            <a:pPr algn="r" rtl="1"/>
            <a:r>
              <a:rPr lang="ar-SA" sz="3200" dirty="0" smtClean="0"/>
              <a:t>تشكل الرابطة الهيدروجينية أحد أهم القوى بين الجزيئات.</a:t>
            </a:r>
          </a:p>
          <a:p>
            <a:pPr algn="r" rtl="1"/>
            <a:r>
              <a:rPr lang="ar-SA" sz="3200" dirty="0" smtClean="0"/>
              <a:t>ايضاً الروابط الهيدروجينية بين جزيئات الماء هي أحد أهم أسس الحياة على كوكب الأرض:</a:t>
            </a:r>
          </a:p>
          <a:p>
            <a:pPr marL="0" indent="0" algn="r" rtl="1">
              <a:buNone/>
            </a:pPr>
            <a:r>
              <a:rPr lang="ar-SA" sz="3200" dirty="0" smtClean="0"/>
              <a:t>مثال: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SA" sz="3200" dirty="0" smtClean="0"/>
              <a:t>تعتمد درجةغليان وتجمد الماء على هذه الروابط.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SA" sz="3200" dirty="0" smtClean="0"/>
              <a:t>تساهم هذه الروابط في تشكيل الثلج وجعله أقل كثافة من الماء.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0486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r>
              <a:rPr lang="ar-SA" dirty="0" smtClean="0"/>
              <a:t> و </a:t>
            </a:r>
            <a:r>
              <a:rPr lang="en-US" dirty="0" smtClean="0"/>
              <a:t>K</a:t>
            </a:r>
            <a:r>
              <a:rPr lang="en-US" baseline="30000" dirty="0" smtClean="0"/>
              <a:t>+</a:t>
            </a:r>
            <a:r>
              <a:rPr lang="ar-SA" dirty="0" smtClean="0"/>
              <a:t>  و </a:t>
            </a:r>
            <a:r>
              <a:rPr lang="en-US" dirty="0" smtClean="0"/>
              <a:t>Mg</a:t>
            </a:r>
            <a:r>
              <a:rPr lang="en-US" baseline="30000" dirty="0" smtClean="0"/>
              <a:t>2+</a:t>
            </a:r>
            <a:r>
              <a:rPr lang="ar-SA" dirty="0" smtClean="0"/>
              <a:t> - نقل الأيونات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dirty="0" smtClean="0"/>
              <a:t>هذه الأيونات مهمة جداً في السوائل داخل </a:t>
            </a:r>
            <a:r>
              <a:rPr lang="ar-SA" sz="3200" dirty="0"/>
              <a:t>و</a:t>
            </a:r>
            <a:r>
              <a:rPr lang="ar-SA" sz="3200" dirty="0" smtClean="0"/>
              <a:t>خارج </a:t>
            </a:r>
            <a:r>
              <a:rPr lang="ar-SA" sz="3200" dirty="0" smtClean="0"/>
              <a:t>الخلية الحيوية حيث نجدها تقوم بكثير من الأدوار.</a:t>
            </a:r>
          </a:p>
          <a:p>
            <a:pPr algn="r" rtl="1"/>
            <a:r>
              <a:rPr lang="ar-SA" sz="3200" dirty="0" smtClean="0"/>
              <a:t>تنتقل هذه الأيونات عبر الأغشية الحيوية لإبقاء النظام في حالة توازن. ويتم ذلك عبر ما يعرف بالمضخة الأيونية </a:t>
            </a:r>
            <a:r>
              <a:rPr lang="en-US" sz="3200" dirty="0" smtClean="0"/>
              <a:t>ion pump</a:t>
            </a:r>
            <a:r>
              <a:rPr lang="ar-SA" sz="3200" dirty="0" smtClean="0"/>
              <a:t>: </a:t>
            </a:r>
          </a:p>
          <a:p>
            <a:pPr marL="0" indent="0" algn="r" rtl="1">
              <a:buNone/>
            </a:pPr>
            <a:r>
              <a:rPr lang="ar-SA" sz="3200" dirty="0" smtClean="0"/>
              <a:t>- إذا </a:t>
            </a:r>
            <a:r>
              <a:rPr lang="ar-SA" sz="3200" dirty="0"/>
              <a:t>دخل كثير من أيونات الصوديوم –مثلا- إلى الجسم ينتشر الماء من الأغشية إلى الدم لتخفيف كمية الصوديوم مما يزيد من ضغط الدم.</a:t>
            </a:r>
          </a:p>
          <a:p>
            <a:pPr algn="r" rt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560 Chem.- Elements in biological sciences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2A5-F87A-499F-A0D4-224F8377C786}" type="slidenum">
              <a:rPr lang="ar-SA" smtClean="0"/>
              <a:t>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44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4990</TotalTime>
  <Words>1551</Words>
  <Application>Microsoft Office PowerPoint</Application>
  <PresentationFormat>On-screen Show (4:3)</PresentationFormat>
  <Paragraphs>230</Paragraphs>
  <Slides>27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Clarity</vt:lpstr>
      <vt:lpstr>العناصر في علوم الأحياء  Elements in Biological Sciences </vt:lpstr>
      <vt:lpstr>PowerPoint Presentation</vt:lpstr>
      <vt:lpstr>Essential Elements العناصر الأساسية</vt:lpstr>
      <vt:lpstr>العناصر الأساسية</vt:lpstr>
      <vt:lpstr>خواص عناصر القطاع s </vt:lpstr>
      <vt:lpstr>خواص عناصر القطاع p</vt:lpstr>
      <vt:lpstr>خواص عناصر القطاع d   </vt:lpstr>
      <vt:lpstr>الهيدروجين</vt:lpstr>
      <vt:lpstr>Na+ و K+  و Mg2+ - نقل الأيونات</vt:lpstr>
      <vt:lpstr>المضخة الأيونية</vt:lpstr>
      <vt:lpstr> الكالسيوم – الساعي messenger</vt:lpstr>
      <vt:lpstr>تتبع ودراسة العناصر  </vt:lpstr>
      <vt:lpstr>تتبع ودراسة العناصر</vt:lpstr>
      <vt:lpstr>البروتينات ناقلة الإلكترونات</vt:lpstr>
      <vt:lpstr>بروتين النحاس الأزرق</vt:lpstr>
      <vt:lpstr>نقل الأكسجين O2 transport</vt:lpstr>
      <vt:lpstr>الهيموجلوبين Hemoglobin </vt:lpstr>
      <vt:lpstr>الهيموجلوبين Hemoglobin </vt:lpstr>
      <vt:lpstr>الهيموجلوبين Hemoglobin </vt:lpstr>
      <vt:lpstr>عناصر ذات أهمية علاجية (غير أساسية)</vt:lpstr>
      <vt:lpstr>مركبات البلاتين Pt(II) العلاجية</vt:lpstr>
      <vt:lpstr>العناصر السامة (أمثلة)</vt:lpstr>
      <vt:lpstr>Metabolic Poisonsالسموم الأيضية </vt:lpstr>
      <vt:lpstr>السموم الأيضية </vt:lpstr>
      <vt:lpstr>Heavy Metal Poisonsسموم الفلزات الثقيلة </vt:lpstr>
      <vt:lpstr>سموم الفلزات الثقيلة</vt:lpstr>
      <vt:lpstr>سموم الفلزات الثقيلة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العناصر في علوم الأحياء  Elements in Biological Sciences</dc:title>
  <dc:creator>Maha</dc:creator>
  <cp:lastModifiedBy>Maha</cp:lastModifiedBy>
  <cp:revision>61</cp:revision>
  <dcterms:created xsi:type="dcterms:W3CDTF">2015-10-23T17:18:36Z</dcterms:created>
  <dcterms:modified xsi:type="dcterms:W3CDTF">2015-12-07T21:27:56Z</dcterms:modified>
</cp:coreProperties>
</file>