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76" r:id="rId3"/>
    <p:sldId id="282" r:id="rId4"/>
    <p:sldId id="283" r:id="rId5"/>
    <p:sldId id="284" r:id="rId6"/>
    <p:sldId id="285" r:id="rId7"/>
    <p:sldId id="286" r:id="rId8"/>
    <p:sldId id="287" r:id="rId9"/>
    <p:sldId id="288"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Colton Gigot" initials="CG"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9ADE1C-C559-4AD6-ABFA-B675C84C47F6}" v="3912" dt="2018-07-25T22:26:29.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9" d="100"/>
          <a:sy n="119" d="100"/>
        </p:scale>
        <p:origin x="-120" y="-3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30" Type="http://schemas.microsoft.com/office/2016/11/relationships/changesInfo" Target="changesInfos/changesInfo1.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4D9ADE1C-C559-4AD6-ABFA-B675C84C47F6}"/>
    <pc:docChg chg="undo custSel delSld modSld">
      <pc:chgData name="Abby Lewis" userId="13d6ce0e51e855a8" providerId="LiveId" clId="{4D9ADE1C-C559-4AD6-ABFA-B675C84C47F6}" dt="2018-07-25T22:26:29.936" v="3635" actId="20577"/>
      <pc:docMkLst>
        <pc:docMk/>
      </pc:docMkLst>
      <pc:sldChg chg="modSp">
        <pc:chgData name="Abby Lewis" userId="13d6ce0e51e855a8" providerId="LiveId" clId="{4D9ADE1C-C559-4AD6-ABFA-B675C84C47F6}" dt="2018-07-25T22:26:29.936" v="3635" actId="20577"/>
        <pc:sldMkLst>
          <pc:docMk/>
          <pc:sldMk cId="2852196707" sldId="271"/>
        </pc:sldMkLst>
        <pc:spChg chg="mod">
          <ac:chgData name="Abby Lewis" userId="13d6ce0e51e855a8" providerId="LiveId" clId="{4D9ADE1C-C559-4AD6-ABFA-B675C84C47F6}" dt="2018-07-25T22:26:29.936" v="3635" actId="20577"/>
          <ac:spMkLst>
            <pc:docMk/>
            <pc:sldMk cId="2852196707" sldId="271"/>
            <ac:spMk id="3" creationId="{105256A0-1638-49F2-94C4-C5CA8CBB4DC1}"/>
          </ac:spMkLst>
        </pc:spChg>
      </pc:sldChg>
      <pc:sldChg chg="addSp modSp">
        <pc:chgData name="Abby Lewis" userId="13d6ce0e51e855a8" providerId="LiveId" clId="{4D9ADE1C-C559-4AD6-ABFA-B675C84C47F6}" dt="2018-07-25T19:00:43.287" v="206" actId="1076"/>
        <pc:sldMkLst>
          <pc:docMk/>
          <pc:sldMk cId="3409917612" sldId="276"/>
        </pc:sldMkLst>
        <pc:spChg chg="mod">
          <ac:chgData name="Abby Lewis" userId="13d6ce0e51e855a8" providerId="LiveId" clId="{4D9ADE1C-C559-4AD6-ABFA-B675C84C47F6}" dt="2018-07-25T18:58:56.864" v="190" actId="1076"/>
          <ac:spMkLst>
            <pc:docMk/>
            <pc:sldMk cId="3409917612" sldId="276"/>
            <ac:spMk id="2" creationId="{CC2825CF-63E4-4062-B251-A7683B3668D6}"/>
          </ac:spMkLst>
        </pc:spChg>
        <pc:spChg chg="add mod">
          <ac:chgData name="Abby Lewis" userId="13d6ce0e51e855a8" providerId="LiveId" clId="{4D9ADE1C-C559-4AD6-ABFA-B675C84C47F6}" dt="2018-07-25T19:00:43.287" v="206" actId="1076"/>
          <ac:spMkLst>
            <pc:docMk/>
            <pc:sldMk cId="3409917612" sldId="276"/>
            <ac:spMk id="3" creationId="{3233245D-FDA0-4B11-94BD-4EB2733A19DD}"/>
          </ac:spMkLst>
        </pc:spChg>
      </pc:sldChg>
      <pc:sldChg chg="addSp modSp">
        <pc:chgData name="Abby Lewis" userId="13d6ce0e51e855a8" providerId="LiveId" clId="{4D9ADE1C-C559-4AD6-ABFA-B675C84C47F6}" dt="2018-07-25T19:02:44.566" v="220" actId="1076"/>
        <pc:sldMkLst>
          <pc:docMk/>
          <pc:sldMk cId="207728083" sldId="282"/>
        </pc:sldMkLst>
        <pc:spChg chg="mod">
          <ac:chgData name="Abby Lewis" userId="13d6ce0e51e855a8" providerId="LiveId" clId="{4D9ADE1C-C559-4AD6-ABFA-B675C84C47F6}" dt="2018-07-25T19:00:57.557" v="208" actId="1076"/>
          <ac:spMkLst>
            <pc:docMk/>
            <pc:sldMk cId="207728083" sldId="282"/>
            <ac:spMk id="2" creationId="{CC2825CF-63E4-4062-B251-A7683B3668D6}"/>
          </ac:spMkLst>
        </pc:spChg>
        <pc:spChg chg="add mod">
          <ac:chgData name="Abby Lewis" userId="13d6ce0e51e855a8" providerId="LiveId" clId="{4D9ADE1C-C559-4AD6-ABFA-B675C84C47F6}" dt="2018-07-25T19:02:44.566" v="220" actId="1076"/>
          <ac:spMkLst>
            <pc:docMk/>
            <pc:sldMk cId="207728083" sldId="282"/>
            <ac:spMk id="3" creationId="{B39446DF-112D-4030-BC53-F840FBBEE85A}"/>
          </ac:spMkLst>
        </pc:spChg>
      </pc:sldChg>
      <pc:sldChg chg="modSp">
        <pc:chgData name="Abby Lewis" userId="13d6ce0e51e855a8" providerId="LiveId" clId="{4D9ADE1C-C559-4AD6-ABFA-B675C84C47F6}" dt="2018-07-25T19:11:58.208" v="416" actId="1076"/>
        <pc:sldMkLst>
          <pc:docMk/>
          <pc:sldMk cId="707774985" sldId="283"/>
        </pc:sldMkLst>
        <pc:spChg chg="mod">
          <ac:chgData name="Abby Lewis" userId="13d6ce0e51e855a8" providerId="LiveId" clId="{4D9ADE1C-C559-4AD6-ABFA-B675C84C47F6}" dt="2018-07-25T19:11:58.208" v="416" actId="1076"/>
          <ac:spMkLst>
            <pc:docMk/>
            <pc:sldMk cId="707774985" sldId="283"/>
            <ac:spMk id="2" creationId="{CC2825CF-63E4-4062-B251-A7683B3668D6}"/>
          </ac:spMkLst>
        </pc:spChg>
        <pc:spChg chg="mod">
          <ac:chgData name="Abby Lewis" userId="13d6ce0e51e855a8" providerId="LiveId" clId="{4D9ADE1C-C559-4AD6-ABFA-B675C84C47F6}" dt="2018-07-25T19:11:53.719" v="415" actId="1076"/>
          <ac:spMkLst>
            <pc:docMk/>
            <pc:sldMk cId="707774985" sldId="283"/>
            <ac:spMk id="3" creationId="{B7323B53-3602-4AE2-9F8F-5E82B125DF1B}"/>
          </ac:spMkLst>
        </pc:spChg>
      </pc:sldChg>
      <pc:sldChg chg="modSp">
        <pc:chgData name="Abby Lewis" userId="13d6ce0e51e855a8" providerId="LiveId" clId="{4D9ADE1C-C559-4AD6-ABFA-B675C84C47F6}" dt="2018-07-25T19:19:52.510" v="715" actId="1076"/>
        <pc:sldMkLst>
          <pc:docMk/>
          <pc:sldMk cId="1348878422" sldId="284"/>
        </pc:sldMkLst>
        <pc:spChg chg="mod">
          <ac:chgData name="Abby Lewis" userId="13d6ce0e51e855a8" providerId="LiveId" clId="{4D9ADE1C-C559-4AD6-ABFA-B675C84C47F6}" dt="2018-07-25T19:12:50.455" v="451" actId="14100"/>
          <ac:spMkLst>
            <pc:docMk/>
            <pc:sldMk cId="1348878422" sldId="284"/>
            <ac:spMk id="2" creationId="{CC2825CF-63E4-4062-B251-A7683B3668D6}"/>
          </ac:spMkLst>
        </pc:spChg>
        <pc:spChg chg="mod">
          <ac:chgData name="Abby Lewis" userId="13d6ce0e51e855a8" providerId="LiveId" clId="{4D9ADE1C-C559-4AD6-ABFA-B675C84C47F6}" dt="2018-07-25T19:19:52.510" v="715" actId="1076"/>
          <ac:spMkLst>
            <pc:docMk/>
            <pc:sldMk cId="1348878422" sldId="284"/>
            <ac:spMk id="3" creationId="{B7323B53-3602-4AE2-9F8F-5E82B125DF1B}"/>
          </ac:spMkLst>
        </pc:spChg>
      </pc:sldChg>
      <pc:sldChg chg="modSp">
        <pc:chgData name="Abby Lewis" userId="13d6ce0e51e855a8" providerId="LiveId" clId="{4D9ADE1C-C559-4AD6-ABFA-B675C84C47F6}" dt="2018-07-25T19:25:14.956" v="865" actId="1076"/>
        <pc:sldMkLst>
          <pc:docMk/>
          <pc:sldMk cId="1453361801" sldId="285"/>
        </pc:sldMkLst>
        <pc:spChg chg="mod">
          <ac:chgData name="Abby Lewis" userId="13d6ce0e51e855a8" providerId="LiveId" clId="{4D9ADE1C-C559-4AD6-ABFA-B675C84C47F6}" dt="2018-07-25T19:24:15.584" v="852" actId="1076"/>
          <ac:spMkLst>
            <pc:docMk/>
            <pc:sldMk cId="1453361801" sldId="285"/>
            <ac:spMk id="2" creationId="{CC2825CF-63E4-4062-B251-A7683B3668D6}"/>
          </ac:spMkLst>
        </pc:spChg>
        <pc:spChg chg="mod">
          <ac:chgData name="Abby Lewis" userId="13d6ce0e51e855a8" providerId="LiveId" clId="{4D9ADE1C-C559-4AD6-ABFA-B675C84C47F6}" dt="2018-07-25T19:25:14.956" v="865" actId="1076"/>
          <ac:spMkLst>
            <pc:docMk/>
            <pc:sldMk cId="1453361801" sldId="285"/>
            <ac:spMk id="3" creationId="{B7323B53-3602-4AE2-9F8F-5E82B125DF1B}"/>
          </ac:spMkLst>
        </pc:spChg>
      </pc:sldChg>
      <pc:sldChg chg="modSp">
        <pc:chgData name="Abby Lewis" userId="13d6ce0e51e855a8" providerId="LiveId" clId="{4D9ADE1C-C559-4AD6-ABFA-B675C84C47F6}" dt="2018-07-25T19:34:21.912" v="1088" actId="1076"/>
        <pc:sldMkLst>
          <pc:docMk/>
          <pc:sldMk cId="1752889595" sldId="286"/>
        </pc:sldMkLst>
        <pc:spChg chg="mod">
          <ac:chgData name="Abby Lewis" userId="13d6ce0e51e855a8" providerId="LiveId" clId="{4D9ADE1C-C559-4AD6-ABFA-B675C84C47F6}" dt="2018-07-25T19:25:32.625" v="867" actId="14100"/>
          <ac:spMkLst>
            <pc:docMk/>
            <pc:sldMk cId="1752889595" sldId="286"/>
            <ac:spMk id="2" creationId="{CC2825CF-63E4-4062-B251-A7683B3668D6}"/>
          </ac:spMkLst>
        </pc:spChg>
        <pc:spChg chg="mod">
          <ac:chgData name="Abby Lewis" userId="13d6ce0e51e855a8" providerId="LiveId" clId="{4D9ADE1C-C559-4AD6-ABFA-B675C84C47F6}" dt="2018-07-25T19:34:21.912" v="1088" actId="1076"/>
          <ac:spMkLst>
            <pc:docMk/>
            <pc:sldMk cId="1752889595" sldId="286"/>
            <ac:spMk id="3" creationId="{B7323B53-3602-4AE2-9F8F-5E82B125DF1B}"/>
          </ac:spMkLst>
        </pc:spChg>
      </pc:sldChg>
      <pc:sldChg chg="modSp">
        <pc:chgData name="Abby Lewis" userId="13d6ce0e51e855a8" providerId="LiveId" clId="{4D9ADE1C-C559-4AD6-ABFA-B675C84C47F6}" dt="2018-07-25T19:45:07.768" v="1369" actId="20577"/>
        <pc:sldMkLst>
          <pc:docMk/>
          <pc:sldMk cId="2334575601" sldId="287"/>
        </pc:sldMkLst>
        <pc:spChg chg="mod">
          <ac:chgData name="Abby Lewis" userId="13d6ce0e51e855a8" providerId="LiveId" clId="{4D9ADE1C-C559-4AD6-ABFA-B675C84C47F6}" dt="2018-07-25T19:41:08.386" v="1221" actId="1076"/>
          <ac:spMkLst>
            <pc:docMk/>
            <pc:sldMk cId="2334575601" sldId="287"/>
            <ac:spMk id="2" creationId="{CC2825CF-63E4-4062-B251-A7683B3668D6}"/>
          </ac:spMkLst>
        </pc:spChg>
        <pc:spChg chg="mod">
          <ac:chgData name="Abby Lewis" userId="13d6ce0e51e855a8" providerId="LiveId" clId="{4D9ADE1C-C559-4AD6-ABFA-B675C84C47F6}" dt="2018-07-25T19:45:07.768" v="1369" actId="20577"/>
          <ac:spMkLst>
            <pc:docMk/>
            <pc:sldMk cId="2334575601" sldId="287"/>
            <ac:spMk id="3" creationId="{B7323B53-3602-4AE2-9F8F-5E82B125DF1B}"/>
          </ac:spMkLst>
        </pc:spChg>
      </pc:sldChg>
      <pc:sldChg chg="modSp">
        <pc:chgData name="Abby Lewis" userId="13d6ce0e51e855a8" providerId="LiveId" clId="{4D9ADE1C-C559-4AD6-ABFA-B675C84C47F6}" dt="2018-07-25T19:51:57.028" v="1576" actId="1076"/>
        <pc:sldMkLst>
          <pc:docMk/>
          <pc:sldMk cId="890873445" sldId="288"/>
        </pc:sldMkLst>
        <pc:spChg chg="mod">
          <ac:chgData name="Abby Lewis" userId="13d6ce0e51e855a8" providerId="LiveId" clId="{4D9ADE1C-C559-4AD6-ABFA-B675C84C47F6}" dt="2018-07-25T19:51:53.119" v="1575" actId="1076"/>
          <ac:spMkLst>
            <pc:docMk/>
            <pc:sldMk cId="890873445" sldId="288"/>
            <ac:spMk id="2" creationId="{CC2825CF-63E4-4062-B251-A7683B3668D6}"/>
          </ac:spMkLst>
        </pc:spChg>
        <pc:spChg chg="mod">
          <ac:chgData name="Abby Lewis" userId="13d6ce0e51e855a8" providerId="LiveId" clId="{4D9ADE1C-C559-4AD6-ABFA-B675C84C47F6}" dt="2018-07-25T19:51:57.028" v="1576" actId="1076"/>
          <ac:spMkLst>
            <pc:docMk/>
            <pc:sldMk cId="890873445" sldId="288"/>
            <ac:spMk id="3" creationId="{B7323B53-3602-4AE2-9F8F-5E82B125DF1B}"/>
          </ac:spMkLst>
        </pc:spChg>
      </pc:sldChg>
      <pc:sldChg chg="del">
        <pc:chgData name="Abby Lewis" userId="13d6ce0e51e855a8" providerId="LiveId" clId="{4D9ADE1C-C559-4AD6-ABFA-B675C84C47F6}" dt="2018-07-25T19:52:38.122" v="1577" actId="2696"/>
        <pc:sldMkLst>
          <pc:docMk/>
          <pc:sldMk cId="441697773" sldId="289"/>
        </pc:sldMkLst>
      </pc:sldChg>
      <pc:sldChg chg="modSp">
        <pc:chgData name="Abby Lewis" userId="13d6ce0e51e855a8" providerId="LiveId" clId="{4D9ADE1C-C559-4AD6-ABFA-B675C84C47F6}" dt="2018-07-25T19:58:25.555" v="1746" actId="1076"/>
        <pc:sldMkLst>
          <pc:docMk/>
          <pc:sldMk cId="148357223" sldId="290"/>
        </pc:sldMkLst>
        <pc:spChg chg="mod">
          <ac:chgData name="Abby Lewis" userId="13d6ce0e51e855a8" providerId="LiveId" clId="{4D9ADE1C-C559-4AD6-ABFA-B675C84C47F6}" dt="2018-07-25T19:52:59.285" v="1579" actId="1076"/>
          <ac:spMkLst>
            <pc:docMk/>
            <pc:sldMk cId="148357223" sldId="290"/>
            <ac:spMk id="2" creationId="{CC2825CF-63E4-4062-B251-A7683B3668D6}"/>
          </ac:spMkLst>
        </pc:spChg>
        <pc:spChg chg="mod">
          <ac:chgData name="Abby Lewis" userId="13d6ce0e51e855a8" providerId="LiveId" clId="{4D9ADE1C-C559-4AD6-ABFA-B675C84C47F6}" dt="2018-07-25T19:58:25.555" v="1746" actId="1076"/>
          <ac:spMkLst>
            <pc:docMk/>
            <pc:sldMk cId="148357223" sldId="290"/>
            <ac:spMk id="3" creationId="{B7323B53-3602-4AE2-9F8F-5E82B125DF1B}"/>
          </ac:spMkLst>
        </pc:spChg>
      </pc:sldChg>
      <pc:sldChg chg="modSp">
        <pc:chgData name="Abby Lewis" userId="13d6ce0e51e855a8" providerId="LiveId" clId="{4D9ADE1C-C559-4AD6-ABFA-B675C84C47F6}" dt="2018-07-25T20:18:53.332" v="1948" actId="14100"/>
        <pc:sldMkLst>
          <pc:docMk/>
          <pc:sldMk cId="447492030" sldId="291"/>
        </pc:sldMkLst>
        <pc:spChg chg="mod">
          <ac:chgData name="Abby Lewis" userId="13d6ce0e51e855a8" providerId="LiveId" clId="{4D9ADE1C-C559-4AD6-ABFA-B675C84C47F6}" dt="2018-07-25T20:00:22.217" v="1758" actId="20577"/>
          <ac:spMkLst>
            <pc:docMk/>
            <pc:sldMk cId="447492030" sldId="291"/>
            <ac:spMk id="2" creationId="{CC2825CF-63E4-4062-B251-A7683B3668D6}"/>
          </ac:spMkLst>
        </pc:spChg>
        <pc:spChg chg="mod">
          <ac:chgData name="Abby Lewis" userId="13d6ce0e51e855a8" providerId="LiveId" clId="{4D9ADE1C-C559-4AD6-ABFA-B675C84C47F6}" dt="2018-07-25T20:18:53.332" v="1948" actId="14100"/>
          <ac:spMkLst>
            <pc:docMk/>
            <pc:sldMk cId="447492030" sldId="291"/>
            <ac:spMk id="3" creationId="{B7323B53-3602-4AE2-9F8F-5E82B125DF1B}"/>
          </ac:spMkLst>
        </pc:spChg>
      </pc:sldChg>
      <pc:sldChg chg="modSp">
        <pc:chgData name="Abby Lewis" userId="13d6ce0e51e855a8" providerId="LiveId" clId="{4D9ADE1C-C559-4AD6-ABFA-B675C84C47F6}" dt="2018-07-25T20:26:43.292" v="2073" actId="1076"/>
        <pc:sldMkLst>
          <pc:docMk/>
          <pc:sldMk cId="1866580181" sldId="292"/>
        </pc:sldMkLst>
        <pc:spChg chg="mod">
          <ac:chgData name="Abby Lewis" userId="13d6ce0e51e855a8" providerId="LiveId" clId="{4D9ADE1C-C559-4AD6-ABFA-B675C84C47F6}" dt="2018-07-25T20:20:07" v="1980" actId="14100"/>
          <ac:spMkLst>
            <pc:docMk/>
            <pc:sldMk cId="1866580181" sldId="292"/>
            <ac:spMk id="2" creationId="{CC2825CF-63E4-4062-B251-A7683B3668D6}"/>
          </ac:spMkLst>
        </pc:spChg>
        <pc:spChg chg="mod">
          <ac:chgData name="Abby Lewis" userId="13d6ce0e51e855a8" providerId="LiveId" clId="{4D9ADE1C-C559-4AD6-ABFA-B675C84C47F6}" dt="2018-07-25T20:26:43.292" v="2073" actId="1076"/>
          <ac:spMkLst>
            <pc:docMk/>
            <pc:sldMk cId="1866580181" sldId="292"/>
            <ac:spMk id="3" creationId="{B7323B53-3602-4AE2-9F8F-5E82B125DF1B}"/>
          </ac:spMkLst>
        </pc:spChg>
      </pc:sldChg>
      <pc:sldChg chg="modSp">
        <pc:chgData name="Abby Lewis" userId="13d6ce0e51e855a8" providerId="LiveId" clId="{4D9ADE1C-C559-4AD6-ABFA-B675C84C47F6}" dt="2018-07-25T21:35:45.720" v="2282" actId="20577"/>
        <pc:sldMkLst>
          <pc:docMk/>
          <pc:sldMk cId="2455357439" sldId="293"/>
        </pc:sldMkLst>
        <pc:spChg chg="mod">
          <ac:chgData name="Abby Lewis" userId="13d6ce0e51e855a8" providerId="LiveId" clId="{4D9ADE1C-C559-4AD6-ABFA-B675C84C47F6}" dt="2018-07-25T21:31:30.280" v="2126" actId="14100"/>
          <ac:spMkLst>
            <pc:docMk/>
            <pc:sldMk cId="2455357439" sldId="293"/>
            <ac:spMk id="2" creationId="{CC2825CF-63E4-4062-B251-A7683B3668D6}"/>
          </ac:spMkLst>
        </pc:spChg>
        <pc:spChg chg="mod">
          <ac:chgData name="Abby Lewis" userId="13d6ce0e51e855a8" providerId="LiveId" clId="{4D9ADE1C-C559-4AD6-ABFA-B675C84C47F6}" dt="2018-07-25T21:35:45.720" v="2282" actId="20577"/>
          <ac:spMkLst>
            <pc:docMk/>
            <pc:sldMk cId="2455357439" sldId="293"/>
            <ac:spMk id="3" creationId="{B7323B53-3602-4AE2-9F8F-5E82B125DF1B}"/>
          </ac:spMkLst>
        </pc:spChg>
      </pc:sldChg>
      <pc:sldChg chg="modSp">
        <pc:chgData name="Abby Lewis" userId="13d6ce0e51e855a8" providerId="LiveId" clId="{4D9ADE1C-C559-4AD6-ABFA-B675C84C47F6}" dt="2018-07-25T21:44:03.795" v="2523" actId="20577"/>
        <pc:sldMkLst>
          <pc:docMk/>
          <pc:sldMk cId="2270068674" sldId="294"/>
        </pc:sldMkLst>
        <pc:spChg chg="mod">
          <ac:chgData name="Abby Lewis" userId="13d6ce0e51e855a8" providerId="LiveId" clId="{4D9ADE1C-C559-4AD6-ABFA-B675C84C47F6}" dt="2018-07-25T21:43:25.877" v="2507" actId="1076"/>
          <ac:spMkLst>
            <pc:docMk/>
            <pc:sldMk cId="2270068674" sldId="294"/>
            <ac:spMk id="2" creationId="{CC2825CF-63E4-4062-B251-A7683B3668D6}"/>
          </ac:spMkLst>
        </pc:spChg>
        <pc:spChg chg="mod">
          <ac:chgData name="Abby Lewis" userId="13d6ce0e51e855a8" providerId="LiveId" clId="{4D9ADE1C-C559-4AD6-ABFA-B675C84C47F6}" dt="2018-07-25T21:44:03.795" v="2523" actId="20577"/>
          <ac:spMkLst>
            <pc:docMk/>
            <pc:sldMk cId="2270068674" sldId="294"/>
            <ac:spMk id="3" creationId="{B7323B53-3602-4AE2-9F8F-5E82B125DF1B}"/>
          </ac:spMkLst>
        </pc:spChg>
      </pc:sldChg>
      <pc:sldChg chg="modSp">
        <pc:chgData name="Abby Lewis" userId="13d6ce0e51e855a8" providerId="LiveId" clId="{4D9ADE1C-C559-4AD6-ABFA-B675C84C47F6}" dt="2018-07-25T21:51:24.692" v="2740" actId="20577"/>
        <pc:sldMkLst>
          <pc:docMk/>
          <pc:sldMk cId="4006203797" sldId="295"/>
        </pc:sldMkLst>
        <pc:spChg chg="mod">
          <ac:chgData name="Abby Lewis" userId="13d6ce0e51e855a8" providerId="LiveId" clId="{4D9ADE1C-C559-4AD6-ABFA-B675C84C47F6}" dt="2018-07-25T21:44:21.341" v="2525" actId="14100"/>
          <ac:spMkLst>
            <pc:docMk/>
            <pc:sldMk cId="4006203797" sldId="295"/>
            <ac:spMk id="2" creationId="{CC2825CF-63E4-4062-B251-A7683B3668D6}"/>
          </ac:spMkLst>
        </pc:spChg>
        <pc:spChg chg="mod">
          <ac:chgData name="Abby Lewis" userId="13d6ce0e51e855a8" providerId="LiveId" clId="{4D9ADE1C-C559-4AD6-ABFA-B675C84C47F6}" dt="2018-07-25T21:51:24.692" v="2740" actId="20577"/>
          <ac:spMkLst>
            <pc:docMk/>
            <pc:sldMk cId="4006203797" sldId="295"/>
            <ac:spMk id="3" creationId="{B7323B53-3602-4AE2-9F8F-5E82B125DF1B}"/>
          </ac:spMkLst>
        </pc:spChg>
      </pc:sldChg>
      <pc:sldChg chg="modSp">
        <pc:chgData name="Abby Lewis" userId="13d6ce0e51e855a8" providerId="LiveId" clId="{4D9ADE1C-C559-4AD6-ABFA-B675C84C47F6}" dt="2018-07-25T21:56:35.708" v="2823" actId="1076"/>
        <pc:sldMkLst>
          <pc:docMk/>
          <pc:sldMk cId="1215143909" sldId="296"/>
        </pc:sldMkLst>
        <pc:spChg chg="mod">
          <ac:chgData name="Abby Lewis" userId="13d6ce0e51e855a8" providerId="LiveId" clId="{4D9ADE1C-C559-4AD6-ABFA-B675C84C47F6}" dt="2018-07-25T21:56:32.025" v="2822" actId="1076"/>
          <ac:spMkLst>
            <pc:docMk/>
            <pc:sldMk cId="1215143909" sldId="296"/>
            <ac:spMk id="2" creationId="{CC2825CF-63E4-4062-B251-A7683B3668D6}"/>
          </ac:spMkLst>
        </pc:spChg>
        <pc:spChg chg="mod">
          <ac:chgData name="Abby Lewis" userId="13d6ce0e51e855a8" providerId="LiveId" clId="{4D9ADE1C-C559-4AD6-ABFA-B675C84C47F6}" dt="2018-07-25T21:56:35.708" v="2823" actId="1076"/>
          <ac:spMkLst>
            <pc:docMk/>
            <pc:sldMk cId="1215143909" sldId="296"/>
            <ac:spMk id="3" creationId="{B7323B53-3602-4AE2-9F8F-5E82B125DF1B}"/>
          </ac:spMkLst>
        </pc:spChg>
      </pc:sldChg>
      <pc:sldChg chg="modSp">
        <pc:chgData name="Abby Lewis" userId="13d6ce0e51e855a8" providerId="LiveId" clId="{4D9ADE1C-C559-4AD6-ABFA-B675C84C47F6}" dt="2018-07-25T22:00:35.024" v="2872" actId="14100"/>
        <pc:sldMkLst>
          <pc:docMk/>
          <pc:sldMk cId="1002965537" sldId="297"/>
        </pc:sldMkLst>
        <pc:spChg chg="mod">
          <ac:chgData name="Abby Lewis" userId="13d6ce0e51e855a8" providerId="LiveId" clId="{4D9ADE1C-C559-4AD6-ABFA-B675C84C47F6}" dt="2018-07-25T21:58:39.749" v="2850" actId="1076"/>
          <ac:spMkLst>
            <pc:docMk/>
            <pc:sldMk cId="1002965537" sldId="297"/>
            <ac:spMk id="2" creationId="{CC2825CF-63E4-4062-B251-A7683B3668D6}"/>
          </ac:spMkLst>
        </pc:spChg>
        <pc:spChg chg="mod">
          <ac:chgData name="Abby Lewis" userId="13d6ce0e51e855a8" providerId="LiveId" clId="{4D9ADE1C-C559-4AD6-ABFA-B675C84C47F6}" dt="2018-07-25T22:00:35.024" v="2872" actId="14100"/>
          <ac:spMkLst>
            <pc:docMk/>
            <pc:sldMk cId="1002965537" sldId="297"/>
            <ac:spMk id="3" creationId="{B7323B53-3602-4AE2-9F8F-5E82B125DF1B}"/>
          </ac:spMkLst>
        </pc:spChg>
      </pc:sldChg>
      <pc:sldChg chg="modSp">
        <pc:chgData name="Abby Lewis" userId="13d6ce0e51e855a8" providerId="LiveId" clId="{4D9ADE1C-C559-4AD6-ABFA-B675C84C47F6}" dt="2018-07-25T22:08:32.811" v="3215" actId="1076"/>
        <pc:sldMkLst>
          <pc:docMk/>
          <pc:sldMk cId="1732367493" sldId="298"/>
        </pc:sldMkLst>
        <pc:spChg chg="mod">
          <ac:chgData name="Abby Lewis" userId="13d6ce0e51e855a8" providerId="LiveId" clId="{4D9ADE1C-C559-4AD6-ABFA-B675C84C47F6}" dt="2018-07-25T22:07:59.181" v="3213" actId="255"/>
          <ac:spMkLst>
            <pc:docMk/>
            <pc:sldMk cId="1732367493" sldId="298"/>
            <ac:spMk id="2" creationId="{CC2825CF-63E4-4062-B251-A7683B3668D6}"/>
          </ac:spMkLst>
        </pc:spChg>
        <pc:spChg chg="mod">
          <ac:chgData name="Abby Lewis" userId="13d6ce0e51e855a8" providerId="LiveId" clId="{4D9ADE1C-C559-4AD6-ABFA-B675C84C47F6}" dt="2018-07-25T22:08:32.811" v="3215" actId="1076"/>
          <ac:spMkLst>
            <pc:docMk/>
            <pc:sldMk cId="1732367493" sldId="298"/>
            <ac:spMk id="3" creationId="{B7323B53-3602-4AE2-9F8F-5E82B125DF1B}"/>
          </ac:spMkLst>
        </pc:spChg>
      </pc:sldChg>
      <pc:sldChg chg="modSp">
        <pc:chgData name="Abby Lewis" userId="13d6ce0e51e855a8" providerId="LiveId" clId="{4D9ADE1C-C559-4AD6-ABFA-B675C84C47F6}" dt="2018-07-25T22:12:11.744" v="3259" actId="14100"/>
        <pc:sldMkLst>
          <pc:docMk/>
          <pc:sldMk cId="3554894434" sldId="299"/>
        </pc:sldMkLst>
        <pc:spChg chg="mod">
          <ac:chgData name="Abby Lewis" userId="13d6ce0e51e855a8" providerId="LiveId" clId="{4D9ADE1C-C559-4AD6-ABFA-B675C84C47F6}" dt="2018-07-25T22:11:58.063" v="3257" actId="1076"/>
          <ac:spMkLst>
            <pc:docMk/>
            <pc:sldMk cId="3554894434" sldId="299"/>
            <ac:spMk id="2" creationId="{CC2825CF-63E4-4062-B251-A7683B3668D6}"/>
          </ac:spMkLst>
        </pc:spChg>
        <pc:spChg chg="mod">
          <ac:chgData name="Abby Lewis" userId="13d6ce0e51e855a8" providerId="LiveId" clId="{4D9ADE1C-C559-4AD6-ABFA-B675C84C47F6}" dt="2018-07-25T22:12:11.744" v="3259" actId="14100"/>
          <ac:spMkLst>
            <pc:docMk/>
            <pc:sldMk cId="3554894434" sldId="299"/>
            <ac:spMk id="3" creationId="{B7323B53-3602-4AE2-9F8F-5E82B125DF1B}"/>
          </ac:spMkLst>
        </pc:spChg>
      </pc:sldChg>
      <pc:sldChg chg="modSp">
        <pc:chgData name="Abby Lewis" userId="13d6ce0e51e855a8" providerId="LiveId" clId="{4D9ADE1C-C559-4AD6-ABFA-B675C84C47F6}" dt="2018-07-25T22:18:38.934" v="3419" actId="20577"/>
        <pc:sldMkLst>
          <pc:docMk/>
          <pc:sldMk cId="995921158" sldId="300"/>
        </pc:sldMkLst>
        <pc:spChg chg="mod">
          <ac:chgData name="Abby Lewis" userId="13d6ce0e51e855a8" providerId="LiveId" clId="{4D9ADE1C-C559-4AD6-ABFA-B675C84C47F6}" dt="2018-07-25T22:18:17.938" v="3364" actId="14100"/>
          <ac:spMkLst>
            <pc:docMk/>
            <pc:sldMk cId="995921158" sldId="300"/>
            <ac:spMk id="2" creationId="{CC2825CF-63E4-4062-B251-A7683B3668D6}"/>
          </ac:spMkLst>
        </pc:spChg>
        <pc:spChg chg="mod">
          <ac:chgData name="Abby Lewis" userId="13d6ce0e51e855a8" providerId="LiveId" clId="{4D9ADE1C-C559-4AD6-ABFA-B675C84C47F6}" dt="2018-07-25T22:18:38.934" v="3419" actId="20577"/>
          <ac:spMkLst>
            <pc:docMk/>
            <pc:sldMk cId="995921158" sldId="300"/>
            <ac:spMk id="3" creationId="{B7323B53-3602-4AE2-9F8F-5E82B125DF1B}"/>
          </ac:spMkLst>
        </pc:spChg>
      </pc:sldChg>
      <pc:sldChg chg="modSp">
        <pc:chgData name="Abby Lewis" userId="13d6ce0e51e855a8" providerId="LiveId" clId="{4D9ADE1C-C559-4AD6-ABFA-B675C84C47F6}" dt="2018-07-25T22:22:34.889" v="3528" actId="1076"/>
        <pc:sldMkLst>
          <pc:docMk/>
          <pc:sldMk cId="2196118341" sldId="301"/>
        </pc:sldMkLst>
        <pc:spChg chg="mod">
          <ac:chgData name="Abby Lewis" userId="13d6ce0e51e855a8" providerId="LiveId" clId="{4D9ADE1C-C559-4AD6-ABFA-B675C84C47F6}" dt="2018-07-25T22:19:27.068" v="3425" actId="1076"/>
          <ac:spMkLst>
            <pc:docMk/>
            <pc:sldMk cId="2196118341" sldId="301"/>
            <ac:spMk id="2" creationId="{CC2825CF-63E4-4062-B251-A7683B3668D6}"/>
          </ac:spMkLst>
        </pc:spChg>
        <pc:spChg chg="mod">
          <ac:chgData name="Abby Lewis" userId="13d6ce0e51e855a8" providerId="LiveId" clId="{4D9ADE1C-C559-4AD6-ABFA-B675C84C47F6}" dt="2018-07-25T22:22:34.889" v="3528" actId="1076"/>
          <ac:spMkLst>
            <pc:docMk/>
            <pc:sldMk cId="2196118341" sldId="301"/>
            <ac:spMk id="3" creationId="{B7323B53-3602-4AE2-9F8F-5E82B125DF1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16</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Economic Regulation of Transportation: Surface Freight and Airlines</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88108"/>
            <a:ext cx="8596668" cy="9241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Lessons from Regulation</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761174"/>
            <a:ext cx="8596668" cy="405933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Robert </a:t>
            </a:r>
            <a:r>
              <a:rPr lang="en-US" dirty="0" err="1">
                <a:latin typeface="Calibri" panose="020F0502020204030204" pitchFamily="34" charset="0"/>
                <a:cs typeface="Calibri" panose="020F0502020204030204" pitchFamily="34" charset="0"/>
              </a:rPr>
              <a:t>Willig</a:t>
            </a:r>
            <a:r>
              <a:rPr lang="en-US" dirty="0">
                <a:latin typeface="Calibri" panose="020F0502020204030204" pitchFamily="34" charset="0"/>
                <a:cs typeface="Calibri" panose="020F0502020204030204" pitchFamily="34" charset="0"/>
              </a:rPr>
              <a:t> and William </a:t>
            </a:r>
            <a:r>
              <a:rPr lang="en-US" dirty="0" err="1">
                <a:latin typeface="Calibri" panose="020F0502020204030204" pitchFamily="34" charset="0"/>
                <a:cs typeface="Calibri" panose="020F0502020204030204" pitchFamily="34" charset="0"/>
              </a:rPr>
              <a:t>Baumol’s</a:t>
            </a:r>
            <a:r>
              <a:rPr lang="en-US" dirty="0">
                <a:latin typeface="Calibri" panose="020F0502020204030204" pitchFamily="34" charset="0"/>
                <a:cs typeface="Calibri" panose="020F0502020204030204" pitchFamily="34" charset="0"/>
              </a:rPr>
              <a:t> report on the </a:t>
            </a:r>
            <a:r>
              <a:rPr lang="en-US" dirty="0" smtClean="0">
                <a:latin typeface="Calibri" panose="020F0502020204030204" pitchFamily="34" charset="0"/>
                <a:cs typeface="Calibri" panose="020F0502020204030204" pitchFamily="34" charset="0"/>
              </a:rPr>
              <a:t>estimated </a:t>
            </a:r>
            <a:r>
              <a:rPr lang="en-US" dirty="0">
                <a:latin typeface="Calibri" panose="020F0502020204030204" pitchFamily="34" charset="0"/>
                <a:cs typeface="Calibri" panose="020F0502020204030204" pitchFamily="34" charset="0"/>
              </a:rPr>
              <a:t>welfare loss from the regulation of surface freight transportation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noteworthy lessons from the regulation of surface freight transportation</a:t>
            </a:r>
          </a:p>
          <a:p>
            <a:pPr lvl="1"/>
            <a:r>
              <a:rPr lang="en-US" dirty="0">
                <a:latin typeface="Calibri" panose="020F0502020204030204" pitchFamily="34" charset="0"/>
                <a:cs typeface="Calibri" panose="020F0502020204030204" pitchFamily="34" charset="0"/>
              </a:rPr>
              <a:t>1) Once it is put in motion, regulation can be imperialistic</a:t>
            </a:r>
          </a:p>
          <a:p>
            <a:pPr lvl="1"/>
            <a:r>
              <a:rPr lang="en-US" dirty="0">
                <a:latin typeface="Calibri" panose="020F0502020204030204" pitchFamily="34" charset="0"/>
                <a:cs typeface="Calibri" panose="020F0502020204030204" pitchFamily="34" charset="0"/>
              </a:rPr>
              <a:t>2) Regulation likely caused large welfare losses due to product substitution</a:t>
            </a:r>
          </a:p>
          <a:p>
            <a:pPr lvl="1"/>
            <a:r>
              <a:rPr lang="en-US" dirty="0">
                <a:latin typeface="Calibri" panose="020F0502020204030204" pitchFamily="34" charset="0"/>
                <a:cs typeface="Calibri" panose="020F0502020204030204" pitchFamily="34" charset="0"/>
              </a:rPr>
              <a:t>3) Undue limits on pricing flexibility seriously jeopardized the profitability of the railroad industry</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obituary Thomas Gale Moore wrote for the ICC</a:t>
            </a:r>
            <a:endParaRPr lang="en-US" dirty="0"/>
          </a:p>
        </p:txBody>
      </p:sp>
    </p:spTree>
    <p:extLst>
      <p:ext uri="{BB962C8B-B14F-4D97-AF65-F5344CB8AC3E}">
        <p14:creationId xmlns:p14="http://schemas.microsoft.com/office/powerpoint/2010/main" val="14835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83091"/>
            <a:ext cx="8596668" cy="1320800"/>
          </a:xfrm>
        </p:spPr>
        <p:txBody>
          <a:bodyPr>
            <a:normAutofit fontScale="90000"/>
          </a:bodyPr>
          <a:lstStyle/>
          <a:p>
            <a:r>
              <a:rPr lang="en-US" sz="4000" dirty="0">
                <a:solidFill>
                  <a:schemeClr val="tx1"/>
                </a:solidFill>
                <a:latin typeface="Calibri" panose="020F0502020204030204" pitchFamily="34" charset="0"/>
                <a:cs typeface="Calibri" panose="020F0502020204030204" pitchFamily="34" charset="0"/>
              </a:rPr>
              <a:t>Airlines</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3100" dirty="0">
                <a:solidFill>
                  <a:schemeClr val="tx1"/>
                </a:solidFill>
                <a:latin typeface="Calibri" panose="020F0502020204030204" pitchFamily="34" charset="0"/>
                <a:cs typeface="Calibri" panose="020F0502020204030204" pitchFamily="34" charset="0"/>
              </a:rPr>
              <a:t>Regulatory History</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723292"/>
            <a:ext cx="8596668" cy="419121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commercial airline industry began in the late 1920s with the transport of mail for the U.S. Postal Service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impact the Airmail Act of 1934 had on the airline industry</a:t>
            </a: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Civil Aeronautics Act of 1938</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act brought the airline industry under federal regulation, which created the Civil Aeronautics Authority, which two years later became the Civil Aeronautics Board (CAB)</a:t>
            </a:r>
          </a:p>
        </p:txBody>
      </p:sp>
    </p:spTree>
    <p:extLst>
      <p:ext uri="{BB962C8B-B14F-4D97-AF65-F5344CB8AC3E}">
        <p14:creationId xmlns:p14="http://schemas.microsoft.com/office/powerpoint/2010/main" val="447492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26563"/>
            <a:ext cx="8596668" cy="1196729"/>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Regulatory History</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Path to deregulation</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723292"/>
            <a:ext cx="8596668" cy="420880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In 1975, Senate hearings held by Senator Edward Kennedy seriously explored the idea of regulatory reform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CAB chairman John Robson provided the initial step in deregulation by relaxing entry restrictions, and later chairman Alfred Kahn further reduced restrictions on entry and fares</a:t>
            </a: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Airline Deregulation Act of 1978</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act called for a phased deregulation of the airline industry, and within a year of its enactment, airlines were free to serve any route</a:t>
            </a:r>
            <a:endParaRPr lang="en-US" dirty="0"/>
          </a:p>
        </p:txBody>
      </p:sp>
    </p:spTree>
    <p:extLst>
      <p:ext uri="{BB962C8B-B14F-4D97-AF65-F5344CB8AC3E}">
        <p14:creationId xmlns:p14="http://schemas.microsoft.com/office/powerpoint/2010/main" val="1866580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10039"/>
            <a:ext cx="8596668" cy="1108807"/>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Description of Regulatory Practices</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Price regulation</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169377"/>
            <a:ext cx="8596668" cy="51347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CAB fare setting exhibited four main properties: (1) fares were set to permit airlines to earn a reasonable rate of return on their investments; (2) prices generally were not set to reflect costs; (3) fare changes typically were implemented across the board rather than selectively; and (4) price competition was strongly discouraged</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Entry and exit regulation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regulation was implemented in the airline industry in 1938, sixteen airlines, referred to as trunk carriers, were “grandfathered” and became certificated carriers</a:t>
            </a: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Comparison to motor-carrier regulation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Effects of regulation differed from normal in the motor carrier and airline industries, largely due to technological differences and different firm responses to regulation</a:t>
            </a:r>
          </a:p>
        </p:txBody>
      </p:sp>
    </p:spTree>
    <p:extLst>
      <p:ext uri="{BB962C8B-B14F-4D97-AF65-F5344CB8AC3E}">
        <p14:creationId xmlns:p14="http://schemas.microsoft.com/office/powerpoint/2010/main" val="245535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397391"/>
            <a:ext cx="8596668" cy="1044547"/>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Effects of Regulation</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Price and quality of service</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635369"/>
            <a:ext cx="8596668" cy="443740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intermarket approach to assess the impact of CAB regulation on airfares; specifically, the intrastate routes in large states like California and Texas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effects of regulation on airfares can also be inferred by examining how fares changed when deregulation was implemented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For example, deregulation brought a major increase in the number of discount fares, and it gave airlines the ability to influence passenger comfort when traveling</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a traveler’s choice of airline is influenced by factors other than price, airlines will compete on nonprice factors to attract more customers; thus, deregulation brought lower fares on many routes, but some dimensions of service quality declined</a:t>
            </a:r>
          </a:p>
        </p:txBody>
      </p:sp>
    </p:spTree>
    <p:extLst>
      <p:ext uri="{BB962C8B-B14F-4D97-AF65-F5344CB8AC3E}">
        <p14:creationId xmlns:p14="http://schemas.microsoft.com/office/powerpoint/2010/main" val="227006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12262"/>
            <a:ext cx="8596668" cy="1126392"/>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Effects of Regulation</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Development of the hub-and-spoke system</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538654"/>
            <a:ext cx="8596668" cy="465992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Regulation may have reduced quality on flight frequency because flight frequency increased after deregulation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To understand the hub-and-spoke system, consider an airline serving two large destinations referred to as cities B and C and two smaller destinations called towns A and 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hub-and-spoke system has been widely adopted in the airline industry since its deregulation, and although this system typically provides a wider array of departure times, it tends to increase passenger travel time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Although deregulation reduced service quality by increasing load factors and travel time and reducing on-board services, it raised quality by increasing the number of departures</a:t>
            </a:r>
          </a:p>
        </p:txBody>
      </p:sp>
    </p:spTree>
    <p:extLst>
      <p:ext uri="{BB962C8B-B14F-4D97-AF65-F5344CB8AC3E}">
        <p14:creationId xmlns:p14="http://schemas.microsoft.com/office/powerpoint/2010/main" val="4006203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46186"/>
            <a:ext cx="8596668" cy="1187938"/>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Effects of Regulation</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Welfare estimates from changes in price and quality</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434124"/>
            <a:ext cx="8596668" cy="495006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To further assess the welfare effects of regulation, consider the changes in fares, travel times, and delays during the initial phase of deregulation from late 1976 to late 1978</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Dynamic productive inefficiency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study comparing the average unit cost reductions achieved by twenty-one U.S. airlines with the corresponding reductions achieved by twenty-seven non-U.S. airlines</a:t>
            </a:r>
          </a:p>
          <a:p>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Airline safety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deregulation reduces nonprice competition and intensifies efforts to control costs, deregulation could conceivably reduce airline safety</a:t>
            </a:r>
          </a:p>
        </p:txBody>
      </p:sp>
    </p:spTree>
    <p:extLst>
      <p:ext uri="{BB962C8B-B14F-4D97-AF65-F5344CB8AC3E}">
        <p14:creationId xmlns:p14="http://schemas.microsoft.com/office/powerpoint/2010/main" val="1215143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80918"/>
            <a:ext cx="8596668" cy="925146"/>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Competition and Antitrust Policy after Deregulation</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406064"/>
            <a:ext cx="8596668" cy="450844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Antitrust can help ensure that industry suppliers do not conspire to raise price, undertake anticompetitive actions to deter entry, or engage in predatory behavior; e.g., the Airline Deregulation Act of 1978</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Measuring Concentration in the Airline Industry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Supplier concentration in the airline industry also can be measured by calculating the number of “effective competitors”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Measures of concentration at the national level can be misleading and typically are not ideal for understanding the competitiveness of airline markets</a:t>
            </a:r>
          </a:p>
        </p:txBody>
      </p:sp>
    </p:spTree>
    <p:extLst>
      <p:ext uri="{BB962C8B-B14F-4D97-AF65-F5344CB8AC3E}">
        <p14:creationId xmlns:p14="http://schemas.microsoft.com/office/powerpoint/2010/main" val="100296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62792"/>
            <a:ext cx="8596668" cy="11439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Anticompetitive Nonprice Practices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Airport gates and slots</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292471"/>
            <a:ext cx="8596668" cy="498523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Restrictions on the right to take off or land at a given airport at a specific time of day can constitute important barriers to entry, and concentration in the control of airport gates can also inhibit competition</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Frequent flyer programs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These programs were introduced by American Airlines in 1981; they boost an airline’s demand by offering awards of free flights to passengers who use the same airline</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Marketing alliances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Three pairs of airlines proposed “marketing alliances” in 1998, but these alliances can have mixed effects</a:t>
            </a:r>
            <a:endParaRPr lang="en-US" dirty="0"/>
          </a:p>
        </p:txBody>
      </p:sp>
    </p:spTree>
    <p:extLst>
      <p:ext uri="{BB962C8B-B14F-4D97-AF65-F5344CB8AC3E}">
        <p14:creationId xmlns:p14="http://schemas.microsoft.com/office/powerpoint/2010/main" val="173236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55652"/>
            <a:ext cx="8596668" cy="1320800"/>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Anticompetitive Pricing Practices</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Predatory pricing</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2253544"/>
            <a:ext cx="8596668" cy="34350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Incumbent airlines may engage in predatory pricing to drive new entrants from the market</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when Frontier Airlines accused United Airlines of using predatory pricing to drive Frontier from the Billings–Denver route</a:t>
            </a:r>
          </a:p>
          <a:p>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55489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03469"/>
            <a:ext cx="8596668" cy="827454"/>
          </a:xfrm>
        </p:spPr>
        <p:txBody>
          <a:bodyPr/>
          <a:lstStyle/>
          <a:p>
            <a:r>
              <a:rPr lang="en-US" dirty="0">
                <a:solidFill>
                  <a:schemeClr val="tx1"/>
                </a:solidFill>
                <a:latin typeface="Calibri" panose="020F0502020204030204" pitchFamily="34" charset="0"/>
                <a:cs typeface="Calibri" panose="020F0502020204030204" pitchFamily="34" charset="0"/>
              </a:rPr>
              <a:t>Transportation Industry</a:t>
            </a:r>
            <a:endParaRPr lang="en-US" dirty="0">
              <a:solidFill>
                <a:schemeClr val="tx1"/>
              </a:solidFill>
            </a:endParaRPr>
          </a:p>
        </p:txBody>
      </p:sp>
      <p:sp>
        <p:nvSpPr>
          <p:cNvPr id="3" name="Content Placeholder 2">
            <a:extLst>
              <a:ext uri="{FF2B5EF4-FFF2-40B4-BE49-F238E27FC236}">
                <a16:creationId xmlns="" xmlns:a16="http://schemas.microsoft.com/office/drawing/2014/main" id="{3233245D-FDA0-4B11-94BD-4EB2733A19DD}"/>
              </a:ext>
            </a:extLst>
          </p:cNvPr>
          <p:cNvSpPr txBox="1">
            <a:spLocks/>
          </p:cNvSpPr>
          <p:nvPr/>
        </p:nvSpPr>
        <p:spPr>
          <a:xfrm>
            <a:off x="676656" y="1380392"/>
            <a:ext cx="8596668" cy="486214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service provided by a transport firm can be defined as the physical movement of a good from one point to another point in geographic space; thus, the transportation sector comprises many varied markets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market in the transportation industry is comprised of consumers who demand a particular type of product to be transported from one geographic location to a second geographic location and those firms that can effectively compete to provide the service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class of markets: markets that have some key properties in common, specifically, properties that are essential in assessing the impact of regulation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transportation sectors examined in this chapter include long-distance freight and long-distance passenger</a:t>
            </a:r>
          </a:p>
          <a:p>
            <a:pPr marL="0" indent="0">
              <a:buFont typeface="Wingdings 3" charset="2"/>
              <a:buNone/>
            </a:pP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409917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83091"/>
            <a:ext cx="8596668" cy="1079717"/>
          </a:xfrm>
        </p:spPr>
        <p:txBody>
          <a:bodyPr>
            <a:normAutofit fontScale="90000"/>
          </a:bodyPr>
          <a:lstStyle/>
          <a:p>
            <a:r>
              <a:rPr lang="en-US" sz="3100" dirty="0">
                <a:solidFill>
                  <a:schemeClr val="tx1"/>
                </a:solidFill>
                <a:latin typeface="Calibri" panose="020F0502020204030204" pitchFamily="34" charset="0"/>
                <a:cs typeface="Calibri" panose="020F0502020204030204" pitchFamily="34" charset="0"/>
              </a:rPr>
              <a:t>Anticompetitive Pricing Practices</a:t>
            </a:r>
            <a:r>
              <a:rPr lang="en-US" sz="2800" dirty="0">
                <a:solidFill>
                  <a:schemeClr val="tx1"/>
                </a:solidFill>
                <a:latin typeface="Calibri" panose="020F0502020204030204" pitchFamily="34" charset="0"/>
                <a:cs typeface="Calibri" panose="020F0502020204030204" pitchFamily="34" charset="0"/>
              </a:rPr>
              <a:t/>
            </a:r>
            <a:br>
              <a:rPr lang="en-US" sz="2800" dirty="0">
                <a:solidFill>
                  <a:schemeClr val="tx1"/>
                </a:solidFill>
                <a:latin typeface="Calibri" panose="020F0502020204030204" pitchFamily="34" charset="0"/>
                <a:cs typeface="Calibri" panose="020F0502020204030204" pitchFamily="34" charset="0"/>
              </a:rPr>
            </a:br>
            <a:r>
              <a:rPr lang="en-US" sz="2700" dirty="0">
                <a:solidFill>
                  <a:schemeClr val="tx1"/>
                </a:solidFill>
                <a:latin typeface="Calibri" panose="020F0502020204030204" pitchFamily="34" charset="0"/>
                <a:cs typeface="Calibri" panose="020F0502020204030204" pitchFamily="34" charset="0"/>
              </a:rPr>
              <a:t>Price signaling</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362808"/>
            <a:ext cx="8596668" cy="501161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Direct communication about the prices to charge may be the most effective means of communication, but it may also entail the greatest risk; conversely, indirect communication through price announcements and reactions to price announcements avoids the “smoking gun” problem, but typically is less effective than direct communication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1991 DOJ investigation 1991 of possible tacit communication through price signaling by the major U.S. airlines and the Airline Tariff Publishing Company (ATPCO)</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Concentration and air fares</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hub-and-spoke system has resulted in some routes being dominated by a single carrier, but this concentration is potentially problematic</a:t>
            </a:r>
          </a:p>
        </p:txBody>
      </p:sp>
    </p:spTree>
    <p:extLst>
      <p:ext uri="{BB962C8B-B14F-4D97-AF65-F5344CB8AC3E}">
        <p14:creationId xmlns:p14="http://schemas.microsoft.com/office/powerpoint/2010/main" val="995921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26562"/>
            <a:ext cx="8596668" cy="1126392"/>
          </a:xfrm>
        </p:spPr>
        <p:txBody>
          <a:bodyPr>
            <a:normAutofit fontScale="90000"/>
          </a:bodyPr>
          <a:lstStyle/>
          <a:p>
            <a:r>
              <a:rPr lang="en-US" sz="4000" dirty="0">
                <a:solidFill>
                  <a:schemeClr val="tx1"/>
                </a:solidFill>
                <a:latin typeface="Calibri" panose="020F0502020204030204" pitchFamily="34" charset="0"/>
                <a:cs typeface="Calibri" panose="020F0502020204030204" pitchFamily="34" charset="0"/>
              </a:rPr>
              <a:t>Lessons from Regulation and Deregulation</a:t>
            </a:r>
            <a:endParaRPr lang="en-US"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890347"/>
            <a:ext cx="8596668" cy="36488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Deregulation does not necessarily eliminate the government’s role in an industry; rather, it signals a change in the government’s role from one of detailed industry oversight and control to one of maintaining industry competition</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are two important lessons provided by the CAB regulation of passenger air service</a:t>
            </a:r>
          </a:p>
          <a:p>
            <a:pPr lvl="1"/>
            <a:r>
              <a:rPr lang="en-US" dirty="0">
                <a:latin typeface="Calibri" panose="020F0502020204030204" pitchFamily="34" charset="0"/>
                <a:cs typeface="Calibri" panose="020F0502020204030204" pitchFamily="34" charset="0"/>
              </a:rPr>
              <a:t>1) Competition will follow the path of least regulatory resistance</a:t>
            </a:r>
          </a:p>
          <a:p>
            <a:pPr lvl="1"/>
            <a:r>
              <a:rPr lang="en-US" dirty="0">
                <a:latin typeface="Calibri" panose="020F0502020204030204" pitchFamily="34" charset="0"/>
                <a:cs typeface="Calibri" panose="020F0502020204030204" pitchFamily="34" charset="0"/>
              </a:rPr>
              <a:t>2) It is difficult to identify all relevant effects of prevailing regulations</a:t>
            </a:r>
            <a:endParaRPr lang="en-US" dirty="0"/>
          </a:p>
        </p:txBody>
      </p:sp>
    </p:spTree>
    <p:extLst>
      <p:ext uri="{BB962C8B-B14F-4D97-AF65-F5344CB8AC3E}">
        <p14:creationId xmlns:p14="http://schemas.microsoft.com/office/powerpoint/2010/main" val="2196118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 xmlns:a16="http://schemas.microsoft.com/office/drawing/2014/main" id="{105256A0-1638-49F2-94C4-C5CA8CBB4DC1}"/>
              </a:ext>
            </a:extLst>
          </p:cNvPr>
          <p:cNvSpPr>
            <a:spLocks noGrp="1"/>
          </p:cNvSpPr>
          <p:nvPr>
            <p:ph idx="1"/>
          </p:nvPr>
        </p:nvSpPr>
        <p:spPr>
          <a:xfrm>
            <a:off x="677334" y="1930400"/>
            <a:ext cx="8596668" cy="3360980"/>
          </a:xfrm>
        </p:spPr>
        <p:txBody>
          <a:bodyPr/>
          <a:lstStyle/>
          <a:p>
            <a:r>
              <a:rPr lang="en-US" dirty="0">
                <a:latin typeface="Calibri" panose="020F0502020204030204" pitchFamily="34" charset="0"/>
                <a:cs typeface="Calibri" panose="020F0502020204030204" pitchFamily="34" charset="0"/>
              </a:rPr>
              <a:t>The experience in the transportation sector provides four important lessons about regulation</a:t>
            </a:r>
          </a:p>
          <a:p>
            <a:pPr lvl="1"/>
            <a:r>
              <a:rPr lang="en-US" dirty="0">
                <a:latin typeface="Calibri" panose="020F0502020204030204" pitchFamily="34" charset="0"/>
                <a:cs typeface="Calibri" panose="020F0502020204030204" pitchFamily="34" charset="0"/>
              </a:rPr>
              <a:t>1) It is often imperialistic</a:t>
            </a:r>
          </a:p>
          <a:p>
            <a:pPr lvl="1"/>
            <a:r>
              <a:rPr lang="en-US" dirty="0">
                <a:latin typeface="Calibri" panose="020F0502020204030204" pitchFamily="34" charset="0"/>
                <a:cs typeface="Calibri" panose="020F0502020204030204" pitchFamily="34" charset="0"/>
              </a:rPr>
              <a:t>2) When regulation controls one dimension of firm performance, industry suppliers may compete vigorously on other dimensions</a:t>
            </a:r>
          </a:p>
          <a:p>
            <a:pPr lvl="1"/>
            <a:r>
              <a:rPr lang="en-US" dirty="0">
                <a:latin typeface="Calibri" panose="020F0502020204030204" pitchFamily="34" charset="0"/>
                <a:cs typeface="Calibri" panose="020F0502020204030204" pitchFamily="34" charset="0"/>
              </a:rPr>
              <a:t>3) It often promotes inefficient practices</a:t>
            </a:r>
          </a:p>
          <a:p>
            <a:pPr lvl="1"/>
            <a:r>
              <a:rPr lang="en-US" dirty="0">
                <a:latin typeface="Calibri" panose="020F0502020204030204" pitchFamily="34" charset="0"/>
                <a:cs typeface="Calibri" panose="020F0502020204030204" pitchFamily="34" charset="0"/>
              </a:rPr>
              <a:t>4</a:t>
            </a:r>
            <a:r>
              <a:rPr lang="en-US">
                <a:latin typeface="Calibri" panose="020F0502020204030204" pitchFamily="34" charset="0"/>
                <a:cs typeface="Calibri" panose="020F0502020204030204" pitchFamily="34" charset="0"/>
              </a:rPr>
              <a:t>) It </a:t>
            </a:r>
            <a:r>
              <a:rPr lang="en-US" dirty="0">
                <a:latin typeface="Calibri" panose="020F0502020204030204" pitchFamily="34" charset="0"/>
                <a:cs typeface="Calibri" panose="020F0502020204030204" pitchFamily="34" charset="0"/>
              </a:rPr>
              <a:t>can reduce welfare in ways that are difficult to anticipate</a:t>
            </a:r>
          </a:p>
        </p:txBody>
      </p:sp>
    </p:spTree>
    <p:extLst>
      <p:ext uri="{BB962C8B-B14F-4D97-AF65-F5344CB8AC3E}">
        <p14:creationId xmlns:p14="http://schemas.microsoft.com/office/powerpoint/2010/main" val="2852196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24581" y="570523"/>
            <a:ext cx="8596668" cy="853831"/>
          </a:xfrm>
        </p:spPr>
        <p:txBody>
          <a:bodyPr/>
          <a:lstStyle/>
          <a:p>
            <a:r>
              <a:rPr lang="en-US" dirty="0">
                <a:solidFill>
                  <a:schemeClr val="tx1"/>
                </a:solidFill>
                <a:latin typeface="Calibri" panose="020F0502020204030204" pitchFamily="34" charset="0"/>
                <a:cs typeface="Calibri" panose="020F0502020204030204" pitchFamily="34" charset="0"/>
              </a:rPr>
              <a:t>Surface Freight Transportation</a:t>
            </a:r>
            <a:endParaRPr lang="en-US" dirty="0">
              <a:solidFill>
                <a:schemeClr val="tx1"/>
              </a:solidFill>
            </a:endParaRPr>
          </a:p>
        </p:txBody>
      </p:sp>
      <p:sp>
        <p:nvSpPr>
          <p:cNvPr id="3" name="Content Placeholder 2">
            <a:extLst>
              <a:ext uri="{FF2B5EF4-FFF2-40B4-BE49-F238E27FC236}">
                <a16:creationId xmlns="" xmlns:a16="http://schemas.microsoft.com/office/drawing/2014/main" id="{B39446DF-112D-4030-BC53-F840FBBEE85A}"/>
              </a:ext>
            </a:extLst>
          </p:cNvPr>
          <p:cNvSpPr txBox="1">
            <a:spLocks/>
          </p:cNvSpPr>
          <p:nvPr/>
        </p:nvSpPr>
        <p:spPr>
          <a:xfrm>
            <a:off x="624581" y="1754065"/>
            <a:ext cx="8596668" cy="334987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When assessing the effects of the regulation of surface freight transportation, it is important to consider the effects of the regulation of one mode of transportation on the other mode</a:t>
            </a:r>
          </a:p>
          <a:p>
            <a:endParaRPr lang="en-US" dirty="0"/>
          </a:p>
        </p:txBody>
      </p:sp>
    </p:spTree>
    <p:extLst>
      <p:ext uri="{BB962C8B-B14F-4D97-AF65-F5344CB8AC3E}">
        <p14:creationId xmlns:p14="http://schemas.microsoft.com/office/powerpoint/2010/main" val="207728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18257"/>
            <a:ext cx="8596668" cy="102088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History</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Interstate Commerce Act of 1887</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987063"/>
            <a:ext cx="8596668" cy="384223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efforts that led to the formation of the 1879 Joint Executive Committee (JEC)</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In 1887, the federal government replaced the JEC with the Interstate Commerce Act, which established the Interstate Commerce Commission (ICC)</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Hepburn Act of 1906, the Transportation Act of 1920, the Motor Carrier Act of 1935, and the Transportation Act of 1940 all impacted the ICC</a:t>
            </a:r>
          </a:p>
        </p:txBody>
      </p:sp>
    </p:spTree>
    <p:extLst>
      <p:ext uri="{BB962C8B-B14F-4D97-AF65-F5344CB8AC3E}">
        <p14:creationId xmlns:p14="http://schemas.microsoft.com/office/powerpoint/2010/main" val="707774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00185"/>
            <a:ext cx="8596668" cy="1258277"/>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History</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Path to deregulation</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840305"/>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oppressive ICC control made things difficult for trucks and railroad companies, so these companies began lobbying for change in the 1950s, which led to the passage of the Transportation Act of 1958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Later, the Railroad Revitalization and Regulatory Reform Act of 1976 (4R Act) was passed</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Font typeface="Wingdings 3" charset="2"/>
              <a:buNone/>
            </a:pPr>
            <a:r>
              <a:rPr lang="en-US" sz="2400" dirty="0">
                <a:latin typeface="Calibri" panose="020F0502020204030204" pitchFamily="34" charset="0"/>
                <a:cs typeface="Calibri" panose="020F0502020204030204" pitchFamily="34" charset="0"/>
              </a:rPr>
              <a:t>Deregulation</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impact of the 1980 Staggers Rail Act and the Motor Carrier Act of 1980</a:t>
            </a:r>
            <a:endParaRPr lang="en-US" dirty="0"/>
          </a:p>
        </p:txBody>
      </p:sp>
    </p:spTree>
    <p:extLst>
      <p:ext uri="{BB962C8B-B14F-4D97-AF65-F5344CB8AC3E}">
        <p14:creationId xmlns:p14="http://schemas.microsoft.com/office/powerpoint/2010/main" val="134887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596901"/>
            <a:ext cx="8596668" cy="818661"/>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Why Was Regulation Imposed?</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576535"/>
            <a:ext cx="8596668" cy="4235180"/>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It seems the ICC was created as a response to the inability of the railroad industry to maintain stable prices at profitable levels, and there are two possible explanations for this</a:t>
            </a:r>
          </a:p>
          <a:p>
            <a:pPr lvl="1"/>
            <a:r>
              <a:rPr lang="en-US" dirty="0">
                <a:latin typeface="Calibri" panose="020F0502020204030204" pitchFamily="34" charset="0"/>
                <a:cs typeface="Calibri" panose="020F0502020204030204" pitchFamily="34" charset="0"/>
              </a:rPr>
              <a:t>1) The railroads may have been attempting to keep rail rates artificially high so as to reap extranormal profits</a:t>
            </a:r>
          </a:p>
          <a:p>
            <a:pPr lvl="1"/>
            <a:r>
              <a:rPr lang="en-US" dirty="0">
                <a:latin typeface="Calibri" panose="020F0502020204030204" pitchFamily="34" charset="0"/>
                <a:cs typeface="Calibri" panose="020F0502020204030204" pitchFamily="34" charset="0"/>
              </a:rPr>
              <a:t>2) The railroad industry is a natural monopoly</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Robin Prager’s study in which he examined monthly stock-price data from January 1883 to December 1887</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Regulation ultimately served to reduce railroad profit and increase the profit of trucking companies</a:t>
            </a:r>
          </a:p>
        </p:txBody>
      </p:sp>
    </p:spTree>
    <p:extLst>
      <p:ext uri="{BB962C8B-B14F-4D97-AF65-F5344CB8AC3E}">
        <p14:creationId xmlns:p14="http://schemas.microsoft.com/office/powerpoint/2010/main" val="145336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438639"/>
            <a:ext cx="8596668" cy="118793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Practices</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Price regulation</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626577"/>
            <a:ext cx="8596668" cy="4287932"/>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most important regulation restrictions are generally those placed on price and on entry into and exit from markets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Define value-of-service pricing and equalizing discrimination and examine how rate setting in the trucking industry differed from rate setting in the railroad industry, e.g., the Reed-</a:t>
            </a:r>
            <a:r>
              <a:rPr lang="en-US" dirty="0" err="1">
                <a:latin typeface="Calibri" panose="020F0502020204030204" pitchFamily="34" charset="0"/>
                <a:cs typeface="Calibri" panose="020F0502020204030204" pitchFamily="34" charset="0"/>
              </a:rPr>
              <a:t>Bulwinkle</a:t>
            </a:r>
            <a:r>
              <a:rPr lang="en-US" dirty="0">
                <a:latin typeface="Calibri" panose="020F0502020204030204" pitchFamily="34" charset="0"/>
                <a:cs typeface="Calibri" panose="020F0502020204030204" pitchFamily="34" charset="0"/>
              </a:rPr>
              <a:t> Act of 1948</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Font typeface="Wingdings 3" charset="2"/>
              <a:buNone/>
            </a:pPr>
            <a:r>
              <a:rPr lang="en-US" sz="2400" dirty="0">
                <a:latin typeface="Calibri" panose="020F0502020204030204" pitchFamily="34" charset="0"/>
                <a:cs typeface="Calibri" panose="020F0502020204030204" pitchFamily="34" charset="0"/>
              </a:rPr>
              <a:t>Entry and exit regulation</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Railroads and trucking companies both required ICC approval to enter or exit markets, but the binding regulatory constraint differed across industries, thus making things difficult for these companies</a:t>
            </a:r>
          </a:p>
        </p:txBody>
      </p:sp>
    </p:spTree>
    <p:extLst>
      <p:ext uri="{BB962C8B-B14F-4D97-AF65-F5344CB8AC3E}">
        <p14:creationId xmlns:p14="http://schemas.microsoft.com/office/powerpoint/2010/main" val="175288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27623"/>
            <a:ext cx="8596668" cy="1152769"/>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Effects of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Price and quality of service</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380392"/>
            <a:ext cx="8596668" cy="497644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Economic regulation can reduce welfare by introducing allocative inefficiency and productive inefficiency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When attempting to determine the impact of regulation on prices, recognize that many factors such as the recession and the composition of traffic can influence the observed average revenue per ton-mile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price in any market depends on two factors: cost and markup (of price over cost)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study that estimated the impact of deregulation on rail rates for thirty-four different commodity classifications, then examine studies done at the state level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traffic composition patterns to fully understand the effects of regulation</a:t>
            </a:r>
          </a:p>
        </p:txBody>
      </p:sp>
    </p:spTree>
    <p:extLst>
      <p:ext uri="{BB962C8B-B14F-4D97-AF65-F5344CB8AC3E}">
        <p14:creationId xmlns:p14="http://schemas.microsoft.com/office/powerpoint/2010/main" val="233457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2825CF-63E4-4062-B251-A7683B3668D6}"/>
              </a:ext>
            </a:extLst>
          </p:cNvPr>
          <p:cNvSpPr>
            <a:spLocks noGrp="1"/>
          </p:cNvSpPr>
          <p:nvPr>
            <p:ph type="title"/>
          </p:nvPr>
        </p:nvSpPr>
        <p:spPr>
          <a:xfrm>
            <a:off x="676656" y="237393"/>
            <a:ext cx="8596668" cy="1214314"/>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Effects of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Static productive inefficiency</a:t>
            </a:r>
            <a:endParaRPr lang="en-US" sz="2400" dirty="0">
              <a:solidFill>
                <a:schemeClr val="tx1"/>
              </a:solidFill>
            </a:endParaRPr>
          </a:p>
        </p:txBody>
      </p:sp>
      <p:sp>
        <p:nvSpPr>
          <p:cNvPr id="3" name="Content Placeholder 2">
            <a:extLst>
              <a:ext uri="{FF2B5EF4-FFF2-40B4-BE49-F238E27FC236}">
                <a16:creationId xmlns="" xmlns:a16="http://schemas.microsoft.com/office/drawing/2014/main" id="{B7323B53-3602-4AE2-9F8F-5E82B125DF1B}"/>
              </a:ext>
            </a:extLst>
          </p:cNvPr>
          <p:cNvSpPr txBox="1">
            <a:spLocks/>
          </p:cNvSpPr>
          <p:nvPr/>
        </p:nvSpPr>
        <p:spPr>
          <a:xfrm>
            <a:off x="676656" y="1451707"/>
            <a:ext cx="8596668" cy="504580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Restrictions on entry and exit can lead to productive inefficiency: entry restrictions can prevent more efficient firms from replacing less efficient firms, and exit restrictions can force firms to serve markets in which production costs exceed corresponding benefits</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Conrail example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Then examine how the ICC limited entry into the motor carrier industry and created productive inefficiency</a:t>
            </a:r>
          </a:p>
          <a:p>
            <a:endParaRPr lang="en-US" dirty="0">
              <a:latin typeface="Calibri" panose="020F0502020204030204" pitchFamily="34" charset="0"/>
              <a:cs typeface="Calibri" panose="020F0502020204030204" pitchFamily="34" charset="0"/>
            </a:endParaRPr>
          </a:p>
          <a:p>
            <a:pPr marL="0" indent="0">
              <a:buNone/>
            </a:pPr>
            <a:r>
              <a:rPr lang="en-US" sz="2400" dirty="0">
                <a:solidFill>
                  <a:schemeClr val="tx1"/>
                </a:solidFill>
                <a:latin typeface="Calibri" panose="020F0502020204030204" pitchFamily="34" charset="0"/>
                <a:cs typeface="Calibri" panose="020F0502020204030204" pitchFamily="34" charset="0"/>
              </a:rPr>
              <a:t>Dynamic productive inefficiency</a:t>
            </a:r>
            <a:endParaRPr lang="en-US" sz="24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situations in which regulation restricted the ability of railroads to generate profit that could be employed to finance investment by requiring railroads to serve unprofitable markets</a:t>
            </a:r>
          </a:p>
        </p:txBody>
      </p:sp>
    </p:spTree>
    <p:extLst>
      <p:ext uri="{BB962C8B-B14F-4D97-AF65-F5344CB8AC3E}">
        <p14:creationId xmlns:p14="http://schemas.microsoft.com/office/powerpoint/2010/main" val="890873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674</TotalTime>
  <Words>1843</Words>
  <Application>Microsoft Macintosh PowerPoint</Application>
  <PresentationFormat>Custom</PresentationFormat>
  <Paragraphs>164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Chapter 16  Economic Regulation of Transportation: Surface Freight and Airlines</vt:lpstr>
      <vt:lpstr>Transportation Industry</vt:lpstr>
      <vt:lpstr>Surface Freight Transportation</vt:lpstr>
      <vt:lpstr>Regulatory History Interstate Commerce Act of 1887</vt:lpstr>
      <vt:lpstr>Regulatory History Path to deregulation</vt:lpstr>
      <vt:lpstr>Why Was Regulation Imposed?</vt:lpstr>
      <vt:lpstr>Regulatory Practices Price regulation</vt:lpstr>
      <vt:lpstr>Effects of Regulation Price and quality of service</vt:lpstr>
      <vt:lpstr>Effects of Regulation Static productive inefficiency</vt:lpstr>
      <vt:lpstr>Lessons from Regulation</vt:lpstr>
      <vt:lpstr>Airlines Regulatory History </vt:lpstr>
      <vt:lpstr>Regulatory History Path to deregulation </vt:lpstr>
      <vt:lpstr>Description of Regulatory Practices Price regulation </vt:lpstr>
      <vt:lpstr>Effects of Regulation Price and quality of service </vt:lpstr>
      <vt:lpstr>Effects of Regulation Development of the hub-and-spoke system </vt:lpstr>
      <vt:lpstr>Effects of Regulation Welfare estimates from changes in price and quality </vt:lpstr>
      <vt:lpstr>Competition and Antitrust Policy after Deregulation  </vt:lpstr>
      <vt:lpstr>Anticompetitive Nonprice Practices Airport gates and slots</vt:lpstr>
      <vt:lpstr>Anticompetitive Pricing Practices Predatory pricing </vt:lpstr>
      <vt:lpstr>Anticompetitive Pricing Practices Price signaling </vt:lpstr>
      <vt:lpstr>Lessons from Regulation and Deregulation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22</cp:revision>
  <dcterms:created xsi:type="dcterms:W3CDTF">2018-05-27T20:45:24Z</dcterms:created>
  <dcterms:modified xsi:type="dcterms:W3CDTF">2018-07-30T17:14:23Z</dcterms:modified>
</cp:coreProperties>
</file>