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82" r:id="rId4"/>
    <p:sldId id="296" r:id="rId5"/>
    <p:sldId id="283" r:id="rId6"/>
    <p:sldId id="284" r:id="rId7"/>
    <p:sldId id="285" r:id="rId8"/>
    <p:sldId id="286" r:id="rId9"/>
    <p:sldId id="295" r:id="rId10"/>
    <p:sldId id="287" r:id="rId11"/>
    <p:sldId id="288" r:id="rId12"/>
    <p:sldId id="289" r:id="rId13"/>
    <p:sldId id="290" r:id="rId14"/>
    <p:sldId id="291" r:id="rId15"/>
    <p:sldId id="277" r:id="rId16"/>
    <p:sldId id="294" r:id="rId17"/>
    <p:sldId id="292" r:id="rId18"/>
    <p:sldId id="293"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 id="1" name="Colton Gigot" initials="CG" lastIdx="4" clrIdx="1"/>
  <p:cmAuthor id="2" name="Hannah Masters"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94F0DE-4A8A-4BAA-921A-B0242AD51C04}" v="2539" dt="2018-07-24T17:20:01.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20" y="-1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6/11/relationships/changesInfo" Target="changesInfos/changesInfo1.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4B94F0DE-4A8A-4BAA-921A-B0242AD51C04}"/>
    <pc:docChg chg="custSel modSld">
      <pc:chgData name="Abby Lewis" userId="13d6ce0e51e855a8" providerId="LiveId" clId="{4B94F0DE-4A8A-4BAA-921A-B0242AD51C04}" dt="2018-07-24T17:20:01.437" v="2473" actId="20577"/>
      <pc:docMkLst>
        <pc:docMk/>
      </pc:docMkLst>
      <pc:sldChg chg="modSp">
        <pc:chgData name="Abby Lewis" userId="13d6ce0e51e855a8" providerId="LiveId" clId="{4B94F0DE-4A8A-4BAA-921A-B0242AD51C04}" dt="2018-07-24T17:20:01.437" v="2473" actId="20577"/>
        <pc:sldMkLst>
          <pc:docMk/>
          <pc:sldMk cId="2852196707" sldId="271"/>
        </pc:sldMkLst>
        <pc:spChg chg="mod">
          <ac:chgData name="Abby Lewis" userId="13d6ce0e51e855a8" providerId="LiveId" clId="{4B94F0DE-4A8A-4BAA-921A-B0242AD51C04}" dt="2018-07-24T17:20:01.437" v="2473" actId="20577"/>
          <ac:spMkLst>
            <pc:docMk/>
            <pc:sldMk cId="2852196707" sldId="271"/>
            <ac:spMk id="3" creationId="{105256A0-1638-49F2-94C4-C5CA8CBB4DC1}"/>
          </ac:spMkLst>
        </pc:spChg>
      </pc:sldChg>
      <pc:sldChg chg="modSp">
        <pc:chgData name="Abby Lewis" userId="13d6ce0e51e855a8" providerId="LiveId" clId="{4B94F0DE-4A8A-4BAA-921A-B0242AD51C04}" dt="2018-07-24T16:10:42.353" v="2" actId="20577"/>
        <pc:sldMkLst>
          <pc:docMk/>
          <pc:sldMk cId="3409917612" sldId="276"/>
        </pc:sldMkLst>
        <pc:spChg chg="mod">
          <ac:chgData name="Abby Lewis" userId="13d6ce0e51e855a8" providerId="LiveId" clId="{4B94F0DE-4A8A-4BAA-921A-B0242AD51C04}" dt="2018-07-24T16:10:42.353" v="2" actId="20577"/>
          <ac:spMkLst>
            <pc:docMk/>
            <pc:sldMk cId="3409917612" sldId="276"/>
            <ac:spMk id="3" creationId="{88DC370D-AC72-4D76-99B6-190A964AFA24}"/>
          </ac:spMkLst>
        </pc:spChg>
      </pc:sldChg>
      <pc:sldChg chg="addSp modSp">
        <pc:chgData name="Abby Lewis" userId="13d6ce0e51e855a8" providerId="LiveId" clId="{4B94F0DE-4A8A-4BAA-921A-B0242AD51C04}" dt="2018-07-24T16:46:33.361" v="1227" actId="1076"/>
        <pc:sldMkLst>
          <pc:docMk/>
          <pc:sldMk cId="1731266513" sldId="277"/>
        </pc:sldMkLst>
        <pc:spChg chg="mod">
          <ac:chgData name="Abby Lewis" userId="13d6ce0e51e855a8" providerId="LiveId" clId="{4B94F0DE-4A8A-4BAA-921A-B0242AD51C04}" dt="2018-07-24T16:42:42.109" v="1153" actId="1076"/>
          <ac:spMkLst>
            <pc:docMk/>
            <pc:sldMk cId="1731266513" sldId="277"/>
            <ac:spMk id="2" creationId="{044549E5-3917-4FFC-86EB-9E0DAB210E72}"/>
          </ac:spMkLst>
        </pc:spChg>
        <pc:spChg chg="add mod">
          <ac:chgData name="Abby Lewis" userId="13d6ce0e51e855a8" providerId="LiveId" clId="{4B94F0DE-4A8A-4BAA-921A-B0242AD51C04}" dt="2018-07-24T16:46:33.361" v="1227" actId="1076"/>
          <ac:spMkLst>
            <pc:docMk/>
            <pc:sldMk cId="1731266513" sldId="277"/>
            <ac:spMk id="3" creationId="{6FCFF46D-5EF6-4683-8A38-AAAF01A94CBE}"/>
          </ac:spMkLst>
        </pc:spChg>
      </pc:sldChg>
      <pc:sldChg chg="modSp">
        <pc:chgData name="Abby Lewis" userId="13d6ce0e51e855a8" providerId="LiveId" clId="{4B94F0DE-4A8A-4BAA-921A-B0242AD51C04}" dt="2018-07-24T16:11:21.166" v="11" actId="6549"/>
        <pc:sldMkLst>
          <pc:docMk/>
          <pc:sldMk cId="2098840529" sldId="283"/>
        </pc:sldMkLst>
        <pc:spChg chg="mod">
          <ac:chgData name="Abby Lewis" userId="13d6ce0e51e855a8" providerId="LiveId" clId="{4B94F0DE-4A8A-4BAA-921A-B0242AD51C04}" dt="2018-07-24T16:11:21.166" v="11" actId="6549"/>
          <ac:spMkLst>
            <pc:docMk/>
            <pc:sldMk cId="2098840529" sldId="283"/>
            <ac:spMk id="3" creationId="{7CB6E05B-2BBF-4923-9B51-48115876D589}"/>
          </ac:spMkLst>
        </pc:spChg>
      </pc:sldChg>
      <pc:sldChg chg="modSp">
        <pc:chgData name="Abby Lewis" userId="13d6ce0e51e855a8" providerId="LiveId" clId="{4B94F0DE-4A8A-4BAA-921A-B0242AD51C04}" dt="2018-07-24T16:11:48.439" v="20" actId="20577"/>
        <pc:sldMkLst>
          <pc:docMk/>
          <pc:sldMk cId="1985102294" sldId="284"/>
        </pc:sldMkLst>
        <pc:spChg chg="mod">
          <ac:chgData name="Abby Lewis" userId="13d6ce0e51e855a8" providerId="LiveId" clId="{4B94F0DE-4A8A-4BAA-921A-B0242AD51C04}" dt="2018-07-24T16:11:48.439" v="20" actId="20577"/>
          <ac:spMkLst>
            <pc:docMk/>
            <pc:sldMk cId="1985102294" sldId="284"/>
            <ac:spMk id="3" creationId="{7B6C7EAB-3270-4D7B-86A3-170D6A60CA00}"/>
          </ac:spMkLst>
        </pc:spChg>
      </pc:sldChg>
      <pc:sldChg chg="modSp">
        <pc:chgData name="Abby Lewis" userId="13d6ce0e51e855a8" providerId="LiveId" clId="{4B94F0DE-4A8A-4BAA-921A-B0242AD51C04}" dt="2018-07-24T16:12:21.595" v="33" actId="20577"/>
        <pc:sldMkLst>
          <pc:docMk/>
          <pc:sldMk cId="3505754361" sldId="285"/>
        </pc:sldMkLst>
        <pc:spChg chg="mod">
          <ac:chgData name="Abby Lewis" userId="13d6ce0e51e855a8" providerId="LiveId" clId="{4B94F0DE-4A8A-4BAA-921A-B0242AD51C04}" dt="2018-07-24T16:12:21.595" v="33" actId="20577"/>
          <ac:spMkLst>
            <pc:docMk/>
            <pc:sldMk cId="3505754361" sldId="285"/>
            <ac:spMk id="3" creationId="{599E868F-238A-4CE4-970D-F04648703B83}"/>
          </ac:spMkLst>
        </pc:spChg>
      </pc:sldChg>
      <pc:sldChg chg="modSp">
        <pc:chgData name="Abby Lewis" userId="13d6ce0e51e855a8" providerId="LiveId" clId="{4B94F0DE-4A8A-4BAA-921A-B0242AD51C04}" dt="2018-07-24T16:13:49.339" v="58" actId="20577"/>
        <pc:sldMkLst>
          <pc:docMk/>
          <pc:sldMk cId="3213273843" sldId="287"/>
        </pc:sldMkLst>
        <pc:spChg chg="mod">
          <ac:chgData name="Abby Lewis" userId="13d6ce0e51e855a8" providerId="LiveId" clId="{4B94F0DE-4A8A-4BAA-921A-B0242AD51C04}" dt="2018-07-24T16:13:49.339" v="58" actId="20577"/>
          <ac:spMkLst>
            <pc:docMk/>
            <pc:sldMk cId="3213273843" sldId="287"/>
            <ac:spMk id="3" creationId="{4E37A700-42D4-44C3-9DE5-85AD4DA44318}"/>
          </ac:spMkLst>
        </pc:spChg>
      </pc:sldChg>
      <pc:sldChg chg="modSp">
        <pc:chgData name="Abby Lewis" userId="13d6ce0e51e855a8" providerId="LiveId" clId="{4B94F0DE-4A8A-4BAA-921A-B0242AD51C04}" dt="2018-07-24T16:14:23.331" v="71" actId="20577"/>
        <pc:sldMkLst>
          <pc:docMk/>
          <pc:sldMk cId="2953780484" sldId="288"/>
        </pc:sldMkLst>
        <pc:spChg chg="mod">
          <ac:chgData name="Abby Lewis" userId="13d6ce0e51e855a8" providerId="LiveId" clId="{4B94F0DE-4A8A-4BAA-921A-B0242AD51C04}" dt="2018-07-24T16:14:23.331" v="71" actId="20577"/>
          <ac:spMkLst>
            <pc:docMk/>
            <pc:sldMk cId="2953780484" sldId="288"/>
            <ac:spMk id="3" creationId="{8F9CA18A-63FE-4AD6-AB35-4BFF8F0C942C}"/>
          </ac:spMkLst>
        </pc:spChg>
      </pc:sldChg>
      <pc:sldChg chg="modSp">
        <pc:chgData name="Abby Lewis" userId="13d6ce0e51e855a8" providerId="LiveId" clId="{4B94F0DE-4A8A-4BAA-921A-B0242AD51C04}" dt="2018-07-24T16:23:58.032" v="591" actId="20577"/>
        <pc:sldMkLst>
          <pc:docMk/>
          <pc:sldMk cId="1568869658" sldId="289"/>
        </pc:sldMkLst>
        <pc:spChg chg="mod">
          <ac:chgData name="Abby Lewis" userId="13d6ce0e51e855a8" providerId="LiveId" clId="{4B94F0DE-4A8A-4BAA-921A-B0242AD51C04}" dt="2018-07-24T16:23:58.032" v="591" actId="20577"/>
          <ac:spMkLst>
            <pc:docMk/>
            <pc:sldMk cId="1568869658" sldId="289"/>
            <ac:spMk id="3" creationId="{D201FF5F-34A2-4C25-9227-DE943FDD0D57}"/>
          </ac:spMkLst>
        </pc:spChg>
      </pc:sldChg>
      <pc:sldChg chg="addSp modSp">
        <pc:chgData name="Abby Lewis" userId="13d6ce0e51e855a8" providerId="LiveId" clId="{4B94F0DE-4A8A-4BAA-921A-B0242AD51C04}" dt="2018-07-24T16:31:46.619" v="741" actId="20577"/>
        <pc:sldMkLst>
          <pc:docMk/>
          <pc:sldMk cId="936639149" sldId="290"/>
        </pc:sldMkLst>
        <pc:spChg chg="mod">
          <ac:chgData name="Abby Lewis" userId="13d6ce0e51e855a8" providerId="LiveId" clId="{4B94F0DE-4A8A-4BAA-921A-B0242AD51C04}" dt="2018-07-24T16:24:31.010" v="595" actId="1076"/>
          <ac:spMkLst>
            <pc:docMk/>
            <pc:sldMk cId="936639149" sldId="290"/>
            <ac:spMk id="2" creationId="{CC2825CF-63E4-4062-B251-A7683B3668D6}"/>
          </ac:spMkLst>
        </pc:spChg>
        <pc:spChg chg="add mod">
          <ac:chgData name="Abby Lewis" userId="13d6ce0e51e855a8" providerId="LiveId" clId="{4B94F0DE-4A8A-4BAA-921A-B0242AD51C04}" dt="2018-07-24T16:31:46.619" v="741" actId="20577"/>
          <ac:spMkLst>
            <pc:docMk/>
            <pc:sldMk cId="936639149" sldId="290"/>
            <ac:spMk id="3" creationId="{7E72A95E-ED3D-4549-8E35-5E101C709EC0}"/>
          </ac:spMkLst>
        </pc:spChg>
      </pc:sldChg>
      <pc:sldChg chg="addSp modSp">
        <pc:chgData name="Abby Lewis" userId="13d6ce0e51e855a8" providerId="LiveId" clId="{4B94F0DE-4A8A-4BAA-921A-B0242AD51C04}" dt="2018-07-24T16:41:59.473" v="1147" actId="20577"/>
        <pc:sldMkLst>
          <pc:docMk/>
          <pc:sldMk cId="2293985309" sldId="291"/>
        </pc:sldMkLst>
        <pc:spChg chg="mod">
          <ac:chgData name="Abby Lewis" userId="13d6ce0e51e855a8" providerId="LiveId" clId="{4B94F0DE-4A8A-4BAA-921A-B0242AD51C04}" dt="2018-07-24T16:32:11.585" v="745" actId="1076"/>
          <ac:spMkLst>
            <pc:docMk/>
            <pc:sldMk cId="2293985309" sldId="291"/>
            <ac:spMk id="2" creationId="{CC2825CF-63E4-4062-B251-A7683B3668D6}"/>
          </ac:spMkLst>
        </pc:spChg>
        <pc:spChg chg="add mod">
          <ac:chgData name="Abby Lewis" userId="13d6ce0e51e855a8" providerId="LiveId" clId="{4B94F0DE-4A8A-4BAA-921A-B0242AD51C04}" dt="2018-07-24T16:41:59.473" v="1147" actId="20577"/>
          <ac:spMkLst>
            <pc:docMk/>
            <pc:sldMk cId="2293985309" sldId="291"/>
            <ac:spMk id="3" creationId="{CB5A308F-3B96-4C76-9807-D22D88B93E21}"/>
          </ac:spMkLst>
        </pc:spChg>
      </pc:sldChg>
      <pc:sldChg chg="addSp modSp">
        <pc:chgData name="Abby Lewis" userId="13d6ce0e51e855a8" providerId="LiveId" clId="{4B94F0DE-4A8A-4BAA-921A-B0242AD51C04}" dt="2018-07-24T17:02:51.477" v="1899" actId="1076"/>
        <pc:sldMkLst>
          <pc:docMk/>
          <pc:sldMk cId="2998490252" sldId="292"/>
        </pc:sldMkLst>
        <pc:spChg chg="mod">
          <ac:chgData name="Abby Lewis" userId="13d6ce0e51e855a8" providerId="LiveId" clId="{4B94F0DE-4A8A-4BAA-921A-B0242AD51C04}" dt="2018-07-24T17:02:51.477" v="1899" actId="1076"/>
          <ac:spMkLst>
            <pc:docMk/>
            <pc:sldMk cId="2998490252" sldId="292"/>
            <ac:spMk id="2" creationId="{044549E5-3917-4FFC-86EB-9E0DAB210E72}"/>
          </ac:spMkLst>
        </pc:spChg>
        <pc:spChg chg="add mod">
          <ac:chgData name="Abby Lewis" userId="13d6ce0e51e855a8" providerId="LiveId" clId="{4B94F0DE-4A8A-4BAA-921A-B0242AD51C04}" dt="2018-07-24T17:02:45.933" v="1898" actId="1076"/>
          <ac:spMkLst>
            <pc:docMk/>
            <pc:sldMk cId="2998490252" sldId="292"/>
            <ac:spMk id="3" creationId="{4DA9B5B4-A244-4E16-9613-3F71249F716B}"/>
          </ac:spMkLst>
        </pc:spChg>
      </pc:sldChg>
      <pc:sldChg chg="addSp modSp">
        <pc:chgData name="Abby Lewis" userId="13d6ce0e51e855a8" providerId="LiveId" clId="{4B94F0DE-4A8A-4BAA-921A-B0242AD51C04}" dt="2018-07-24T17:15:19.355" v="2245" actId="1076"/>
        <pc:sldMkLst>
          <pc:docMk/>
          <pc:sldMk cId="751717490" sldId="293"/>
        </pc:sldMkLst>
        <pc:spChg chg="mod">
          <ac:chgData name="Abby Lewis" userId="13d6ce0e51e855a8" providerId="LiveId" clId="{4B94F0DE-4A8A-4BAA-921A-B0242AD51C04}" dt="2018-07-24T17:03:16.893" v="1901" actId="1076"/>
          <ac:spMkLst>
            <pc:docMk/>
            <pc:sldMk cId="751717490" sldId="293"/>
            <ac:spMk id="2" creationId="{044549E5-3917-4FFC-86EB-9E0DAB210E72}"/>
          </ac:spMkLst>
        </pc:spChg>
        <pc:spChg chg="add mod">
          <ac:chgData name="Abby Lewis" userId="13d6ce0e51e855a8" providerId="LiveId" clId="{4B94F0DE-4A8A-4BAA-921A-B0242AD51C04}" dt="2018-07-24T17:15:19.355" v="2245" actId="1076"/>
          <ac:spMkLst>
            <pc:docMk/>
            <pc:sldMk cId="751717490" sldId="293"/>
            <ac:spMk id="3" creationId="{39267ADB-66E9-4723-856F-C613FF3065B0}"/>
          </ac:spMkLst>
        </pc:spChg>
      </pc:sldChg>
      <pc:sldChg chg="addSp modSp">
        <pc:chgData name="Abby Lewis" userId="13d6ce0e51e855a8" providerId="LiveId" clId="{4B94F0DE-4A8A-4BAA-921A-B0242AD51C04}" dt="2018-07-24T16:56:28.584" v="1558" actId="1076"/>
        <pc:sldMkLst>
          <pc:docMk/>
          <pc:sldMk cId="4022484023" sldId="294"/>
        </pc:sldMkLst>
        <pc:spChg chg="mod">
          <ac:chgData name="Abby Lewis" userId="13d6ce0e51e855a8" providerId="LiveId" clId="{4B94F0DE-4A8A-4BAA-921A-B0242AD51C04}" dt="2018-07-24T16:46:59.743" v="1232" actId="1076"/>
          <ac:spMkLst>
            <pc:docMk/>
            <pc:sldMk cId="4022484023" sldId="294"/>
            <ac:spMk id="2" creationId="{044549E5-3917-4FFC-86EB-9E0DAB210E72}"/>
          </ac:spMkLst>
        </pc:spChg>
        <pc:spChg chg="add mod">
          <ac:chgData name="Abby Lewis" userId="13d6ce0e51e855a8" providerId="LiveId" clId="{4B94F0DE-4A8A-4BAA-921A-B0242AD51C04}" dt="2018-07-24T16:56:28.584" v="1558" actId="1076"/>
          <ac:spMkLst>
            <pc:docMk/>
            <pc:sldMk cId="4022484023" sldId="294"/>
            <ac:spMk id="3" creationId="{90F6C72C-783A-4E6E-BF1A-C8C80AE9B52E}"/>
          </ac:spMkLst>
        </pc:spChg>
      </pc:sldChg>
      <pc:sldChg chg="modSp">
        <pc:chgData name="Abby Lewis" userId="13d6ce0e51e855a8" providerId="LiveId" clId="{4B94F0DE-4A8A-4BAA-921A-B0242AD51C04}" dt="2018-07-24T16:13:07.667" v="46" actId="20577"/>
        <pc:sldMkLst>
          <pc:docMk/>
          <pc:sldMk cId="2251518883" sldId="295"/>
        </pc:sldMkLst>
        <pc:spChg chg="mod">
          <ac:chgData name="Abby Lewis" userId="13d6ce0e51e855a8" providerId="LiveId" clId="{4B94F0DE-4A8A-4BAA-921A-B0242AD51C04}" dt="2018-07-24T16:13:07.667" v="46" actId="20577"/>
          <ac:spMkLst>
            <pc:docMk/>
            <pc:sldMk cId="2251518883" sldId="295"/>
            <ac:spMk id="3" creationId="{685C4E23-B055-4A79-839C-CFA7D753B4C5}"/>
          </ac:spMkLst>
        </pc:spChg>
      </pc:sldChg>
      <pc:sldChg chg="modSp">
        <pc:chgData name="Abby Lewis" userId="13d6ce0e51e855a8" providerId="LiveId" clId="{4B94F0DE-4A8A-4BAA-921A-B0242AD51C04}" dt="2018-07-24T16:10:52.280" v="5" actId="20577"/>
        <pc:sldMkLst>
          <pc:docMk/>
          <pc:sldMk cId="3445371025" sldId="296"/>
        </pc:sldMkLst>
        <pc:spChg chg="mod">
          <ac:chgData name="Abby Lewis" userId="13d6ce0e51e855a8" providerId="LiveId" clId="{4B94F0DE-4A8A-4BAA-921A-B0242AD51C04}" dt="2018-07-24T16:10:52.280" v="5" actId="20577"/>
          <ac:spMkLst>
            <pc:docMk/>
            <pc:sldMk cId="3445371025" sldId="296"/>
            <ac:spMk id="3" creationId="{8BE5B2D1-755D-437E-A49D-A62BA86D513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7/31/18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14</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Dynamic Issues in Natural Monopoly Regulation: Telecommunications</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526562"/>
            <a:ext cx="8596668" cy="1038469"/>
          </a:xfrm>
        </p:spPr>
        <p:txBody>
          <a:bodyPr/>
          <a:lstStyle/>
          <a:p>
            <a:r>
              <a:rPr lang="en-US" sz="2800" dirty="0">
                <a:solidFill>
                  <a:schemeClr val="tx1"/>
                </a:solidFill>
                <a:latin typeface="Calibri" panose="020F0502020204030204" pitchFamily="34" charset="0"/>
                <a:cs typeface="Calibri" panose="020F0502020204030204" pitchFamily="34" charset="0"/>
              </a:rPr>
              <a:t>Transformation of a Natural Monopoly</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4E37A700-42D4-44C3-9DE5-85AD4DA44318}"/>
              </a:ext>
            </a:extLst>
          </p:cNvPr>
          <p:cNvSpPr txBox="1">
            <a:spLocks/>
          </p:cNvSpPr>
          <p:nvPr/>
        </p:nvSpPr>
        <p:spPr>
          <a:xfrm>
            <a:off x="677334" y="1565031"/>
            <a:ext cx="8596668" cy="414996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Microwave transmission, which permits large amounts of information to be transmitted via radio beams at relatively low cost, existed prior to WWII, but it was not commercially viable until later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first microwave radio relay system for telephone service in the United States was installed between Boston and New York in 1947</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List the three reasons why the demand for telecommunications service was increasing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were questions about whether the industry had transformed sufficiently to render continued monopoly regulation undesirable</a:t>
            </a: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3273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508978"/>
            <a:ext cx="8596668" cy="880208"/>
          </a:xfrm>
        </p:spPr>
        <p:txBody>
          <a:bodyPr/>
          <a:lstStyle/>
          <a:p>
            <a:r>
              <a:rPr lang="en-US" sz="2800" dirty="0">
                <a:solidFill>
                  <a:schemeClr val="tx1"/>
                </a:solidFill>
                <a:latin typeface="Calibri" panose="020F0502020204030204" pitchFamily="34" charset="0"/>
                <a:cs typeface="Calibri" panose="020F0502020204030204" pitchFamily="34" charset="0"/>
              </a:rPr>
              <a:t>Regulatory Policy in the Microwave Era</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8F9CA18A-63FE-4AD6-AB35-4BFF8F0C942C}"/>
              </a:ext>
            </a:extLst>
          </p:cNvPr>
          <p:cNvSpPr txBox="1">
            <a:spLocks/>
          </p:cNvSpPr>
          <p:nvPr/>
        </p:nvSpPr>
        <p:spPr>
          <a:xfrm>
            <a:off x="677334" y="1547446"/>
            <a:ext cx="8596668" cy="480157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1959 Above 890 Mc decision: required AT&amp;T to share frequencies above 890 megacycles with private network operators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response, AT&amp;T requested the FCC’s permission to introduce the </a:t>
            </a:r>
            <a:r>
              <a:rPr lang="en-US" dirty="0" err="1">
                <a:latin typeface="Calibri" panose="020F0502020204030204" pitchFamily="34" charset="0"/>
                <a:cs typeface="Calibri" panose="020F0502020204030204" pitchFamily="34" charset="0"/>
              </a:rPr>
              <a:t>Telpak</a:t>
            </a:r>
            <a:r>
              <a:rPr lang="en-US" dirty="0">
                <a:latin typeface="Calibri" panose="020F0502020204030204" pitchFamily="34" charset="0"/>
                <a:cs typeface="Calibri" panose="020F0502020204030204" pitchFamily="34" charset="0"/>
              </a:rPr>
              <a:t> tariff</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1963, Microwave Communications Incorporated (MCI) petitioned the FCC to allow it to serve the St. Louis–Chicago PLS market as a common carrier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1975, MCI attempted to enter the more expansive and potentially more lucrative MTS market by introducing its </a:t>
            </a:r>
            <a:r>
              <a:rPr lang="en-US" dirty="0" err="1">
                <a:latin typeface="Calibri" panose="020F0502020204030204" pitchFamily="34" charset="0"/>
                <a:cs typeface="Calibri" panose="020F0502020204030204" pitchFamily="34" charset="0"/>
              </a:rPr>
              <a:t>Execunet</a:t>
            </a:r>
            <a:r>
              <a:rPr lang="en-US" dirty="0">
                <a:latin typeface="Calibri" panose="020F0502020204030204" pitchFamily="34" charset="0"/>
                <a:cs typeface="Calibri" panose="020F0502020204030204" pitchFamily="34" charset="0"/>
              </a:rPr>
              <a:t> service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1982, AT&amp;T finally agreed to divest its twenty-two telephone operating companies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3780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552938"/>
            <a:ext cx="8596668" cy="994508"/>
          </a:xfrm>
        </p:spPr>
        <p:txBody>
          <a:bodyPr/>
          <a:lstStyle/>
          <a:p>
            <a:r>
              <a:rPr lang="en-US" sz="2800" dirty="0">
                <a:solidFill>
                  <a:schemeClr val="tx1"/>
                </a:solidFill>
                <a:latin typeface="Calibri" panose="020F0502020204030204" pitchFamily="34" charset="0"/>
                <a:cs typeface="Calibri" panose="020F0502020204030204" pitchFamily="34" charset="0"/>
              </a:rPr>
              <a:t>Regulated Monopoly to Regulated Competition</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D201FF5F-34A2-4C25-9227-DE943FDD0D57}"/>
              </a:ext>
            </a:extLst>
          </p:cNvPr>
          <p:cNvSpPr txBox="1">
            <a:spLocks/>
          </p:cNvSpPr>
          <p:nvPr/>
        </p:nvSpPr>
        <p:spPr>
          <a:xfrm>
            <a:off x="677334" y="1547446"/>
            <a:ext cx="8596668" cy="480157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Because AT&amp;T was perceived as dominant, it faced many regulations that smaller competitors such as Sprint did not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Policymakers worried that if AT&amp;T were deregulated it would substantially raise its rates or engage in a predatory policy of pricing below cost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However, a rate increase would not have been profitable for AT&amp;T and it would have incurred a substantial financial loss if it priced its services below cost, so continued regulation of AT&amp;T at the time may have been </a:t>
            </a:r>
            <a:r>
              <a:rPr lang="en-US" dirty="0" smtClean="0">
                <a:latin typeface="Calibri" panose="020F0502020204030204" pitchFamily="34" charset="0"/>
                <a:cs typeface="Calibri" panose="020F0502020204030204" pitchFamily="34" charset="0"/>
              </a:rPr>
              <a:t>unwarranted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8869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429846"/>
            <a:ext cx="8596668" cy="915377"/>
          </a:xfrm>
        </p:spPr>
        <p:txBody>
          <a:bodyPr/>
          <a:lstStyle/>
          <a:p>
            <a:r>
              <a:rPr lang="en-US" sz="2800" dirty="0">
                <a:solidFill>
                  <a:schemeClr val="tx1"/>
                </a:solidFill>
                <a:latin typeface="Calibri" panose="020F0502020204030204" pitchFamily="34" charset="0"/>
                <a:cs typeface="Calibri" panose="020F0502020204030204" pitchFamily="34" charset="0"/>
              </a:rPr>
              <a:t>Regulated Competition to Unregulated Competition</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7E72A95E-ED3D-4549-8E35-5E101C709EC0}"/>
              </a:ext>
            </a:extLst>
          </p:cNvPr>
          <p:cNvSpPr txBox="1">
            <a:spLocks/>
          </p:cNvSpPr>
          <p:nvPr/>
        </p:nvSpPr>
        <p:spPr>
          <a:xfrm>
            <a:off x="677334" y="1626578"/>
            <a:ext cx="8596668" cy="480157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During the 1990s, the FCC gradually reduced its regulation of AT&amp;T’s rates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Price ceilings on business service rates were removed in October 1991, price ceilings on WATS services were eliminated in May 1993, and AT&amp;T was declared to be nondominant in the supply of domestic residential services as of November 1995</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As industry concentration declined, so did long-distance telephone rates, and as the subscriber line charge was introduced and increased over time, access charges were reduced and eventually eliminated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decline in the cost of supplying long-distance telephone service has contributed to the decline in long-distance rates</a:t>
            </a:r>
          </a:p>
        </p:txBody>
      </p:sp>
    </p:spTree>
    <p:extLst>
      <p:ext uri="{BB962C8B-B14F-4D97-AF65-F5344CB8AC3E}">
        <p14:creationId xmlns:p14="http://schemas.microsoft.com/office/powerpoint/2010/main" val="936639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429846"/>
            <a:ext cx="8596668" cy="985715"/>
          </a:xfrm>
        </p:spPr>
        <p:txBody>
          <a:bodyPr/>
          <a:lstStyle/>
          <a:p>
            <a:r>
              <a:rPr lang="en-US" sz="2800" dirty="0">
                <a:solidFill>
                  <a:schemeClr val="tx1"/>
                </a:solidFill>
                <a:latin typeface="Calibri" panose="020F0502020204030204" pitchFamily="34" charset="0"/>
                <a:cs typeface="Calibri" panose="020F0502020204030204" pitchFamily="34" charset="0"/>
              </a:rPr>
              <a:t>Telecommunications Act of 1996</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CB5A308F-3B96-4C76-9807-D22D88B93E21}"/>
              </a:ext>
            </a:extLst>
          </p:cNvPr>
          <p:cNvSpPr txBox="1">
            <a:spLocks/>
          </p:cNvSpPr>
          <p:nvPr/>
        </p:nvSpPr>
        <p:spPr>
          <a:xfrm>
            <a:off x="677334" y="1626578"/>
            <a:ext cx="8596668" cy="480157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Fiber optics and digital electronics are the primary technological developments, but a third important factor is the advancement of wireless communications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By the 1990s, innovations had increasingly made the existing regulatory structures like the Telecommunications Act of 1934 and the Modification of Final Judgment in 1982 confining and out of sync</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Telecommunications Act of 1996, signed by President Bill Clinton, was the culmination of the conflict between outdated regulatory policy and technological trends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Unbundled network elements (UNEs) and total element long-run incremental cost (TELRIC)</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3985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7334" y="429846"/>
            <a:ext cx="8596668" cy="933937"/>
          </a:xfrm>
        </p:spPr>
        <p:txBody>
          <a:bodyPr/>
          <a:lstStyle/>
          <a:p>
            <a:r>
              <a:rPr lang="en-US" dirty="0">
                <a:solidFill>
                  <a:schemeClr val="tx1"/>
                </a:solidFill>
                <a:latin typeface="Calibri" panose="020F0502020204030204" pitchFamily="34" charset="0"/>
                <a:cs typeface="Calibri" panose="020F0502020204030204" pitchFamily="34" charset="0"/>
              </a:rPr>
              <a:t>Net Neutrality</a:t>
            </a:r>
            <a:endParaRPr lang="en-US" sz="2800" dirty="0"/>
          </a:p>
        </p:txBody>
      </p:sp>
      <p:sp>
        <p:nvSpPr>
          <p:cNvPr id="3" name="Content Placeholder 2">
            <a:extLst>
              <a:ext uri="{FF2B5EF4-FFF2-40B4-BE49-F238E27FC236}">
                <a16:creationId xmlns:a16="http://schemas.microsoft.com/office/drawing/2014/main" xmlns="" id="{6FCFF46D-5EF6-4683-8A38-AAAF01A94CBE}"/>
              </a:ext>
            </a:extLst>
          </p:cNvPr>
          <p:cNvSpPr txBox="1">
            <a:spLocks/>
          </p:cNvSpPr>
          <p:nvPr/>
        </p:nvSpPr>
        <p:spPr>
          <a:xfrm>
            <a:off x="677334" y="1793632"/>
            <a:ext cx="8596668" cy="376310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expanding use and ever-growing importance of the Internet raises two important questions about its regulation: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(1) Is any regulation of the Internet warranted?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(2) If so, what type of regulation is appropriate?</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126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7334" y="473809"/>
            <a:ext cx="8596668" cy="1056054"/>
          </a:xfrm>
        </p:spPr>
        <p:txBody>
          <a:bodyPr/>
          <a:lstStyle/>
          <a:p>
            <a:r>
              <a:rPr lang="en-US" sz="2800" dirty="0">
                <a:solidFill>
                  <a:schemeClr val="tx1"/>
                </a:solidFill>
                <a:latin typeface="Calibri" panose="020F0502020204030204" pitchFamily="34" charset="0"/>
                <a:cs typeface="Calibri" panose="020F0502020204030204" pitchFamily="34" charset="0"/>
              </a:rPr>
              <a:t>Internet Structure</a:t>
            </a:r>
            <a:endParaRPr lang="en-US" sz="2800" dirty="0"/>
          </a:p>
        </p:txBody>
      </p:sp>
      <p:sp>
        <p:nvSpPr>
          <p:cNvPr id="3" name="Content Placeholder 2">
            <a:extLst>
              <a:ext uri="{FF2B5EF4-FFF2-40B4-BE49-F238E27FC236}">
                <a16:creationId xmlns:a16="http://schemas.microsoft.com/office/drawing/2014/main" xmlns="" id="{90F6C72C-783A-4E6E-BF1A-C8C80AE9B52E}"/>
              </a:ext>
            </a:extLst>
          </p:cNvPr>
          <p:cNvSpPr txBox="1">
            <a:spLocks/>
          </p:cNvSpPr>
          <p:nvPr/>
        </p:nvSpPr>
        <p:spPr>
          <a:xfrm>
            <a:off x="677334" y="1529863"/>
            <a:ext cx="8596668" cy="432581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Content providers</a:t>
            </a:r>
          </a:p>
          <a:p>
            <a:pPr lvl="1"/>
            <a:r>
              <a:rPr lang="en-US" dirty="0">
                <a:latin typeface="Calibri" panose="020F0502020204030204" pitchFamily="34" charset="0"/>
                <a:cs typeface="Calibri" panose="020F0502020204030204" pitchFamily="34" charset="0"/>
              </a:rPr>
              <a:t>The Internet backbone</a:t>
            </a:r>
          </a:p>
          <a:p>
            <a:pPr lvl="1"/>
            <a:r>
              <a:rPr lang="en-US" dirty="0">
                <a:latin typeface="Calibri" panose="020F0502020204030204" pitchFamily="34" charset="0"/>
                <a:cs typeface="Calibri" panose="020F0502020204030204" pitchFamily="34" charset="0"/>
              </a:rPr>
              <a:t>Broadband Internet access service (BIAS), sometimes referred to as Internet service providers, or ISPs</a:t>
            </a:r>
          </a:p>
          <a:p>
            <a:pPr lvl="1"/>
            <a:r>
              <a:rPr lang="en-US" dirty="0">
                <a:latin typeface="Calibri" panose="020F0502020204030204" pitchFamily="34" charset="0"/>
                <a:cs typeface="Calibri" panose="020F0502020204030204" pitchFamily="34" charset="0"/>
              </a:rPr>
              <a:t>Digital subscriber line (DSL) service</a:t>
            </a:r>
          </a:p>
          <a:p>
            <a:pPr lvl="1"/>
            <a:r>
              <a:rPr lang="en-US" dirty="0">
                <a:latin typeface="Calibri" panose="020F0502020204030204" pitchFamily="34" charset="0"/>
                <a:cs typeface="Calibri" panose="020F0502020204030204" pitchFamily="34" charset="0"/>
              </a:rPr>
              <a:t>Data packets</a:t>
            </a:r>
          </a:p>
          <a:p>
            <a:pPr lvl="1"/>
            <a:r>
              <a:rPr lang="en-US" dirty="0">
                <a:latin typeface="Calibri" panose="020F0502020204030204" pitchFamily="34" charset="0"/>
                <a:cs typeface="Calibri" panose="020F0502020204030204" pitchFamily="34" charset="0"/>
              </a:rPr>
              <a:t>Latency</a:t>
            </a:r>
          </a:p>
          <a:p>
            <a:pPr lvl="1"/>
            <a:r>
              <a:rPr lang="en-US" dirty="0">
                <a:latin typeface="Calibri" panose="020F0502020204030204" pitchFamily="34" charset="0"/>
                <a:cs typeface="Calibri" panose="020F0502020204030204" pitchFamily="34" charset="0"/>
              </a:rPr>
              <a:t>Jitter</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central element of the “net neutrality” debate is whether BIAS suppliers afford priority to data packets for services that are sensitive to latency and jitter</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2484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7334" y="334108"/>
            <a:ext cx="8596668" cy="932962"/>
          </a:xfrm>
        </p:spPr>
        <p:txBody>
          <a:bodyPr/>
          <a:lstStyle/>
          <a:p>
            <a:r>
              <a:rPr lang="en-US" sz="2800" dirty="0">
                <a:solidFill>
                  <a:schemeClr val="tx1"/>
                </a:solidFill>
                <a:latin typeface="Calibri" panose="020F0502020204030204" pitchFamily="34" charset="0"/>
                <a:cs typeface="Calibri" panose="020F0502020204030204" pitchFamily="34" charset="0"/>
              </a:rPr>
              <a:t>The Meaning of Net Neutrality</a:t>
            </a:r>
            <a:endParaRPr lang="en-US" sz="2800" dirty="0"/>
          </a:p>
        </p:txBody>
      </p:sp>
      <p:sp>
        <p:nvSpPr>
          <p:cNvPr id="3" name="Content Placeholder 2">
            <a:extLst>
              <a:ext uri="{FF2B5EF4-FFF2-40B4-BE49-F238E27FC236}">
                <a16:creationId xmlns:a16="http://schemas.microsoft.com/office/drawing/2014/main" xmlns="" id="{4DA9B5B4-A244-4E16-9613-3F71249F716B}"/>
              </a:ext>
            </a:extLst>
          </p:cNvPr>
          <p:cNvSpPr txBox="1">
            <a:spLocks/>
          </p:cNvSpPr>
          <p:nvPr/>
        </p:nvSpPr>
        <p:spPr>
          <a:xfrm>
            <a:off x="677334" y="1267070"/>
            <a:ext cx="8596668" cy="510833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There is no universally agreed upon definition for net neutrality, but the general consensus is that net neutrality means BIAS suppliers are not permitted to accelerate, slow, or block Internet traffic on the basis of the source, ownership, or destination of the traffic</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Essentially, net neutrality is a nondiscrimination requirement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net neutrality regulation imposed by the FCC in the U.S. in 2015 includes five key elements</a:t>
            </a:r>
          </a:p>
          <a:p>
            <a:pPr lvl="1"/>
            <a:r>
              <a:rPr lang="en-US" dirty="0">
                <a:latin typeface="Calibri" panose="020F0502020204030204" pitchFamily="34" charset="0"/>
                <a:cs typeface="Calibri" panose="020F0502020204030204" pitchFamily="34" charset="0"/>
              </a:rPr>
              <a:t>1) No blocking</a:t>
            </a:r>
          </a:p>
          <a:p>
            <a:pPr lvl="1"/>
            <a:r>
              <a:rPr lang="en-US" dirty="0">
                <a:latin typeface="Calibri" panose="020F0502020204030204" pitchFamily="34" charset="0"/>
                <a:cs typeface="Calibri" panose="020F0502020204030204" pitchFamily="34" charset="0"/>
              </a:rPr>
              <a:t>2) No throttling</a:t>
            </a:r>
          </a:p>
          <a:p>
            <a:pPr lvl="1"/>
            <a:r>
              <a:rPr lang="en-US" dirty="0">
                <a:latin typeface="Calibri" panose="020F0502020204030204" pitchFamily="34" charset="0"/>
                <a:cs typeface="Calibri" panose="020F0502020204030204" pitchFamily="34" charset="0"/>
              </a:rPr>
              <a:t>3) No priority lanes</a:t>
            </a:r>
          </a:p>
          <a:p>
            <a:pPr lvl="1"/>
            <a:r>
              <a:rPr lang="en-US" dirty="0">
                <a:latin typeface="Calibri" panose="020F0502020204030204" pitchFamily="34" charset="0"/>
                <a:cs typeface="Calibri" panose="020F0502020204030204" pitchFamily="34" charset="0"/>
              </a:rPr>
              <a:t>4) No unreasonable interference</a:t>
            </a:r>
          </a:p>
          <a:p>
            <a:pPr lvl="1"/>
            <a:r>
              <a:rPr lang="en-US" dirty="0">
                <a:latin typeface="Calibri" panose="020F0502020204030204" pitchFamily="34" charset="0"/>
                <a:cs typeface="Calibri" panose="020F0502020204030204" pitchFamily="34" charset="0"/>
              </a:rPr>
              <a:t>5) Transparency</a:t>
            </a:r>
          </a:p>
        </p:txBody>
      </p:sp>
    </p:spTree>
    <p:extLst>
      <p:ext uri="{BB962C8B-B14F-4D97-AF65-F5344CB8AC3E}">
        <p14:creationId xmlns:p14="http://schemas.microsoft.com/office/powerpoint/2010/main" val="2998490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7334" y="456223"/>
            <a:ext cx="8596668" cy="845038"/>
          </a:xfrm>
        </p:spPr>
        <p:txBody>
          <a:bodyPr/>
          <a:lstStyle/>
          <a:p>
            <a:r>
              <a:rPr lang="en-US" sz="2800" dirty="0">
                <a:solidFill>
                  <a:schemeClr val="tx1"/>
                </a:solidFill>
                <a:latin typeface="Calibri" panose="020F0502020204030204" pitchFamily="34" charset="0"/>
                <a:cs typeface="Calibri" panose="020F0502020204030204" pitchFamily="34" charset="0"/>
              </a:rPr>
              <a:t>Rationale for Net Neutrality</a:t>
            </a:r>
            <a:endParaRPr lang="en-US" sz="2800" dirty="0"/>
          </a:p>
        </p:txBody>
      </p:sp>
      <p:sp>
        <p:nvSpPr>
          <p:cNvPr id="3" name="Content Placeholder 2">
            <a:extLst>
              <a:ext uri="{FF2B5EF4-FFF2-40B4-BE49-F238E27FC236}">
                <a16:creationId xmlns:a16="http://schemas.microsoft.com/office/drawing/2014/main" xmlns="" id="{39267ADB-66E9-4723-856F-C613FF3065B0}"/>
              </a:ext>
            </a:extLst>
          </p:cNvPr>
          <p:cNvSpPr txBox="1">
            <a:spLocks/>
          </p:cNvSpPr>
          <p:nvPr/>
        </p:nvSpPr>
        <p:spPr>
          <a:xfrm>
            <a:off x="677334" y="1547446"/>
            <a:ext cx="8596668" cy="376310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terminating monopoly problem: exists when a single firm controls the flow of data on the Internet to and from individual consumers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It is noteworthy that the FCC’s net neutrality regulations are focused on BIAS suppliers and not on suppliers of Internet backbone services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Essentially, if a BIAS supplier controls the flow of information to many consumers, it can demand substantial payment from content providers, which discourages innovation, and it can degrade the quality of certain content (and changing suppliers is costly and difficult for consumers)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1717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xmlns="" id="{105256A0-1638-49F2-94C4-C5CA8CBB4DC1}"/>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This chapter has emphasized the importance of continually monitoring industry conditions and adopting regulatory policy as conditions change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Specifically, this chapter has discussed how changing policies can benefit consumers and why some regulators are reluctant </a:t>
            </a:r>
            <a:r>
              <a:rPr lang="en-US">
                <a:latin typeface="Calibri" panose="020F0502020204030204" pitchFamily="34" charset="0"/>
                <a:cs typeface="Calibri" panose="020F0502020204030204" pitchFamily="34" charset="0"/>
              </a:rPr>
              <a:t>to accept change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219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614485"/>
            <a:ext cx="8596668" cy="1082431"/>
          </a:xfrm>
        </p:spPr>
        <p:txBody>
          <a:bodyPr/>
          <a:lstStyle/>
          <a:p>
            <a:r>
              <a:rPr lang="en-US" dirty="0">
                <a:solidFill>
                  <a:schemeClr val="tx1"/>
                </a:solidFill>
                <a:latin typeface="Calibri" panose="020F0502020204030204" pitchFamily="34" charset="0"/>
                <a:cs typeface="Calibri" panose="020F0502020204030204" pitchFamily="34" charset="0"/>
              </a:rPr>
              <a:t>Basis for Natural Monopoly Regulation</a:t>
            </a:r>
            <a:endParaRPr lang="en-US" dirty="0">
              <a:solidFill>
                <a:schemeClr val="tx1"/>
              </a:solidFill>
            </a:endParaRPr>
          </a:p>
        </p:txBody>
      </p:sp>
      <p:sp>
        <p:nvSpPr>
          <p:cNvPr id="3" name="Content Placeholder 2">
            <a:extLst>
              <a:ext uri="{FF2B5EF4-FFF2-40B4-BE49-F238E27FC236}">
                <a16:creationId xmlns:a16="http://schemas.microsoft.com/office/drawing/2014/main" xmlns="" id="{88DC370D-AC72-4D76-99B6-190A964AFA24}"/>
              </a:ext>
            </a:extLst>
          </p:cNvPr>
          <p:cNvSpPr txBox="1">
            <a:spLocks/>
          </p:cNvSpPr>
          <p:nvPr/>
        </p:nvSpPr>
        <p:spPr>
          <a:xfrm>
            <a:off x="677334" y="2318851"/>
            <a:ext cx="8596668" cy="32554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examples for U-shaped average cost curves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Engineering estimates suggest that a U-shaped average cost curve is not typical</a:t>
            </a:r>
          </a:p>
        </p:txBody>
      </p:sp>
    </p:spTree>
    <p:extLst>
      <p:ext uri="{BB962C8B-B14F-4D97-AF65-F5344CB8AC3E}">
        <p14:creationId xmlns:p14="http://schemas.microsoft.com/office/powerpoint/2010/main" val="340991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879558" y="2768600"/>
            <a:ext cx="8596668" cy="959338"/>
          </a:xfrm>
        </p:spPr>
        <p:txBody>
          <a:bodyPr>
            <a:noAutofit/>
          </a:bodyPr>
          <a:lstStyle/>
          <a:p>
            <a:r>
              <a:rPr lang="en-US" dirty="0">
                <a:solidFill>
                  <a:schemeClr val="tx1"/>
                </a:solidFill>
                <a:latin typeface="Calibri" panose="020F0502020204030204" pitchFamily="34" charset="0"/>
                <a:cs typeface="Calibri" panose="020F0502020204030204" pitchFamily="34" charset="0"/>
              </a:rPr>
              <a:t>Sources of Natural Monopoly Transformation</a:t>
            </a:r>
            <a:endParaRPr lang="en-US" dirty="0">
              <a:solidFill>
                <a:schemeClr val="tx1"/>
              </a:solidFill>
            </a:endParaRPr>
          </a:p>
        </p:txBody>
      </p:sp>
    </p:spTree>
    <p:extLst>
      <p:ext uri="{BB962C8B-B14F-4D97-AF65-F5344CB8AC3E}">
        <p14:creationId xmlns:p14="http://schemas.microsoft.com/office/powerpoint/2010/main" val="386259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570524"/>
            <a:ext cx="8596668" cy="1082431"/>
          </a:xfrm>
        </p:spPr>
        <p:txBody>
          <a:bodyPr/>
          <a:lstStyle/>
          <a:p>
            <a:r>
              <a:rPr lang="en-US" sz="2800" dirty="0">
                <a:solidFill>
                  <a:schemeClr val="tx1"/>
                </a:solidFill>
                <a:latin typeface="Calibri" panose="020F0502020204030204" pitchFamily="34" charset="0"/>
                <a:cs typeface="Calibri" panose="020F0502020204030204" pitchFamily="34" charset="0"/>
              </a:rPr>
              <a:t>Demand Side</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8BE5B2D1-755D-437E-A49D-A62BA86D5132}"/>
              </a:ext>
            </a:extLst>
          </p:cNvPr>
          <p:cNvSpPr txBox="1">
            <a:spLocks/>
          </p:cNvSpPr>
          <p:nvPr/>
        </p:nvSpPr>
        <p:spPr>
          <a:xfrm>
            <a:off x="677334" y="2318851"/>
            <a:ext cx="8596668" cy="32554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An expansion of industry demand is an example of a change that may cause a natural monopoly industry to transition to an industry where monopoly regulation may no longer be appropriate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many reasons why industry demand can increase, e.g., consumer income may increase</a:t>
            </a:r>
          </a:p>
        </p:txBody>
      </p:sp>
    </p:spTree>
    <p:extLst>
      <p:ext uri="{BB962C8B-B14F-4D97-AF65-F5344CB8AC3E}">
        <p14:creationId xmlns:p14="http://schemas.microsoft.com/office/powerpoint/2010/main" val="3445371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561731"/>
            <a:ext cx="8596668" cy="880208"/>
          </a:xfrm>
        </p:spPr>
        <p:txBody>
          <a:bodyPr/>
          <a:lstStyle/>
          <a:p>
            <a:r>
              <a:rPr lang="en-US" sz="2800" dirty="0">
                <a:solidFill>
                  <a:schemeClr val="tx1"/>
                </a:solidFill>
                <a:latin typeface="Calibri" panose="020F0502020204030204" pitchFamily="34" charset="0"/>
                <a:cs typeface="Calibri" panose="020F0502020204030204" pitchFamily="34" charset="0"/>
              </a:rPr>
              <a:t>Cost Side</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7CB6E05B-2BBF-4923-9B51-48115876D589}"/>
              </a:ext>
            </a:extLst>
          </p:cNvPr>
          <p:cNvSpPr txBox="1">
            <a:spLocks/>
          </p:cNvSpPr>
          <p:nvPr/>
        </p:nvSpPr>
        <p:spPr>
          <a:xfrm>
            <a:off x="677334" y="1899140"/>
            <a:ext cx="8596668" cy="38774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Changes in cost functions can affect </a:t>
            </a:r>
          </a:p>
          <a:p>
            <a:pPr lvl="1"/>
            <a:r>
              <a:rPr lang="en-US" dirty="0">
                <a:latin typeface="Calibri" panose="020F0502020204030204" pitchFamily="34" charset="0"/>
                <a:cs typeface="Calibri" panose="020F0502020204030204" pitchFamily="34" charset="0"/>
              </a:rPr>
              <a:t>1) The minimum efficient scale</a:t>
            </a:r>
          </a:p>
          <a:p>
            <a:pPr lvl="1"/>
            <a:r>
              <a:rPr lang="en-US" dirty="0">
                <a:latin typeface="Calibri" panose="020F0502020204030204" pitchFamily="34" charset="0"/>
                <a:cs typeface="Calibri" panose="020F0502020204030204" pitchFamily="34" charset="0"/>
              </a:rPr>
              <a:t>2) The welfare-maximizing level of output</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effect of a reduction in fixed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Reductions in fixed costs reduce the minimum efficient scale and reduce the likelihood that the industry is a natural monopoly</a:t>
            </a:r>
            <a:endParaRPr lang="fr-FR" dirty="0">
              <a:latin typeface="Calibri" panose="020F0502020204030204" pitchFamily="34" charset="0"/>
              <a:cs typeface="Calibri" panose="020F0502020204030204" pitchFamily="34" charset="0"/>
            </a:endParaRPr>
          </a:p>
          <a:p>
            <a:endParaRPr lang="en-US"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8840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443521"/>
            <a:ext cx="8596668" cy="1275862"/>
          </a:xfrm>
        </p:spPr>
        <p:txBody>
          <a:bodyPr/>
          <a:lstStyle/>
          <a:p>
            <a:r>
              <a:rPr lang="en-US" dirty="0">
                <a:solidFill>
                  <a:schemeClr val="tx1"/>
                </a:solidFill>
                <a:latin typeface="Calibri" panose="020F0502020204030204" pitchFamily="34" charset="0"/>
                <a:cs typeface="Calibri" panose="020F0502020204030204" pitchFamily="34" charset="0"/>
              </a:rPr>
              <a:t>Regulatory Response</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7B6C7EAB-3270-4D7B-86A3-170D6A60CA00}"/>
              </a:ext>
            </a:extLst>
          </p:cNvPr>
          <p:cNvSpPr txBox="1">
            <a:spLocks/>
          </p:cNvSpPr>
          <p:nvPr/>
        </p:nvSpPr>
        <p:spPr>
          <a:xfrm>
            <a:off x="677334" y="1916725"/>
            <a:ext cx="8596668" cy="38774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policy options that a regulator might pursue when changes in industry conditions raise questions about whether the regulated industry is a natural monopoly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Regulators have three top alternatives</a:t>
            </a:r>
          </a:p>
          <a:p>
            <a:pPr lvl="1"/>
            <a:r>
              <a:rPr lang="en-US" dirty="0">
                <a:latin typeface="Calibri" panose="020F0502020204030204" pitchFamily="34" charset="0"/>
                <a:cs typeface="Calibri" panose="020F0502020204030204" pitchFamily="34" charset="0"/>
              </a:rPr>
              <a:t>1) To continue price and entry regulation</a:t>
            </a:r>
          </a:p>
          <a:p>
            <a:pPr lvl="1"/>
            <a:r>
              <a:rPr lang="en-US" dirty="0">
                <a:latin typeface="Calibri" panose="020F0502020204030204" pitchFamily="34" charset="0"/>
                <a:cs typeface="Calibri" panose="020F0502020204030204" pitchFamily="34" charset="0"/>
              </a:rPr>
              <a:t>2) Full deregulation: allow free entry and remove price controls</a:t>
            </a:r>
          </a:p>
          <a:p>
            <a:pPr lvl="1"/>
            <a:r>
              <a:rPr lang="en-US" dirty="0">
                <a:latin typeface="Calibri" panose="020F0502020204030204" pitchFamily="34" charset="0"/>
                <a:cs typeface="Calibri" panose="020F0502020204030204" pitchFamily="34" charset="0"/>
              </a:rPr>
              <a:t>3) Partial deregulation</a:t>
            </a:r>
          </a:p>
        </p:txBody>
      </p:sp>
    </p:spTree>
    <p:extLst>
      <p:ext uri="{BB962C8B-B14F-4D97-AF65-F5344CB8AC3E}">
        <p14:creationId xmlns:p14="http://schemas.microsoft.com/office/powerpoint/2010/main" val="198510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721295" y="399559"/>
            <a:ext cx="8596668" cy="1240692"/>
          </a:xfrm>
        </p:spPr>
        <p:txBody>
          <a:bodyPr/>
          <a:lstStyle/>
          <a:p>
            <a:r>
              <a:rPr lang="en-US" dirty="0">
                <a:solidFill>
                  <a:schemeClr val="tx1"/>
                </a:solidFill>
                <a:latin typeface="Calibri" panose="020F0502020204030204" pitchFamily="34" charset="0"/>
                <a:cs typeface="Calibri" panose="020F0502020204030204" pitchFamily="34" charset="0"/>
              </a:rPr>
              <a:t>Asymmetric Regulation and Cream-Skimming</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599E868F-238A-4CE4-970D-F04648703B83}"/>
              </a:ext>
            </a:extLst>
          </p:cNvPr>
          <p:cNvSpPr txBox="1">
            <a:spLocks/>
          </p:cNvSpPr>
          <p:nvPr/>
        </p:nvSpPr>
        <p:spPr>
          <a:xfrm>
            <a:off x="721295" y="1508366"/>
            <a:ext cx="8596668" cy="47341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When implementing partial deregulation in an industry, it can be wise to avoid policies that encourage entry even when industry costs would be minimized if a single supplier served all customers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Define economies of scope and product-specific economies of scale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Explain why a multiproduct natural monopoly is present if the prevailing cost function exhibits both economies of scope and product-specific economies of scale for all services supplied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Cream-skimming increases industry costs and is facilitated when incumbent suppliers are compelled to supply some services at prices below average incremental cost and other services at prices above incremental cost</a:t>
            </a:r>
          </a:p>
        </p:txBody>
      </p:sp>
    </p:spTree>
    <p:extLst>
      <p:ext uri="{BB962C8B-B14F-4D97-AF65-F5344CB8AC3E}">
        <p14:creationId xmlns:p14="http://schemas.microsoft.com/office/powerpoint/2010/main" val="350575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544632"/>
            <a:ext cx="8596668" cy="1038469"/>
          </a:xfrm>
        </p:spPr>
        <p:txBody>
          <a:bodyPr/>
          <a:lstStyle/>
          <a:p>
            <a:r>
              <a:rPr lang="en-US" dirty="0">
                <a:solidFill>
                  <a:schemeClr val="tx1"/>
                </a:solidFill>
                <a:latin typeface="Calibri" panose="020F0502020204030204" pitchFamily="34" charset="0"/>
                <a:cs typeface="Calibri" panose="020F0502020204030204" pitchFamily="34" charset="0"/>
              </a:rPr>
              <a:t>Interstate Telecommunications Market</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030A0AA8-A7DB-432F-A7B0-A8CF7D3144E9}"/>
              </a:ext>
            </a:extLst>
          </p:cNvPr>
          <p:cNvSpPr txBox="1">
            <a:spLocks/>
          </p:cNvSpPr>
          <p:nvPr/>
        </p:nvSpPr>
        <p:spPr>
          <a:xfrm>
            <a:off x="677334" y="2101363"/>
            <a:ext cx="8596668" cy="309489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There are three types of interstate telecommunications market (ITM) services</a:t>
            </a:r>
          </a:p>
          <a:p>
            <a:pPr lvl="1"/>
            <a:r>
              <a:rPr lang="en-US" dirty="0">
                <a:latin typeface="Calibri" panose="020F0502020204030204" pitchFamily="34" charset="0"/>
                <a:cs typeface="Calibri" panose="020F0502020204030204" pitchFamily="34" charset="0"/>
              </a:rPr>
              <a:t>1) Message-toll service (MTS) or long-distance telephone service</a:t>
            </a:r>
          </a:p>
          <a:p>
            <a:pPr lvl="1"/>
            <a:r>
              <a:rPr lang="en-US" dirty="0">
                <a:latin typeface="Calibri" panose="020F0502020204030204" pitchFamily="34" charset="0"/>
                <a:cs typeface="Calibri" panose="020F0502020204030204" pitchFamily="34" charset="0"/>
              </a:rPr>
              <a:t>2) Wide-area telephone service (WATS) or “800” services</a:t>
            </a:r>
          </a:p>
          <a:p>
            <a:pPr lvl="1"/>
            <a:r>
              <a:rPr lang="en-US" dirty="0">
                <a:latin typeface="Calibri" panose="020F0502020204030204" pitchFamily="34" charset="0"/>
                <a:cs typeface="Calibri" panose="020F0502020204030204" pitchFamily="34" charset="0"/>
              </a:rPr>
              <a:t>3) Private-line service (PLS)</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997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7334" y="544146"/>
            <a:ext cx="8596668" cy="1056054"/>
          </a:xfrm>
        </p:spPr>
        <p:txBody>
          <a:bodyPr/>
          <a:lstStyle/>
          <a:p>
            <a:r>
              <a:rPr lang="en-US" sz="2800" dirty="0">
                <a:solidFill>
                  <a:schemeClr val="tx1"/>
                </a:solidFill>
                <a:latin typeface="Calibri" panose="020F0502020204030204" pitchFamily="34" charset="0"/>
                <a:cs typeface="Calibri" panose="020F0502020204030204" pitchFamily="34" charset="0"/>
              </a:rPr>
              <a:t>Regulatory Background</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685C4E23-B055-4A79-839C-CFA7D753B4C5}"/>
              </a:ext>
            </a:extLst>
          </p:cNvPr>
          <p:cNvSpPr txBox="1">
            <a:spLocks/>
          </p:cNvSpPr>
          <p:nvPr/>
        </p:nvSpPr>
        <p:spPr>
          <a:xfrm>
            <a:off x="677334" y="1890347"/>
            <a:ext cx="8596668" cy="378069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Mann-Elkins Act of 1910 gave the Interstate Commerce Commission the power to regulate interstate telephone service and to set maximum and minimum rates for services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Communications Act of 1934 transferred power to the Federal Communications Commission (FCC), where it controlled price, entry, and interconnection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the 1930s, AT&amp;T developed coaxial cable, which replaced the open-wireline system as the best available technology</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15188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623</TotalTime>
  <Words>1292</Words>
  <Application>Microsoft Macintosh PowerPoint</Application>
  <PresentationFormat>Custom</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Chapter 14  Dynamic Issues in Natural Monopoly Regulation: Telecommunications</vt:lpstr>
      <vt:lpstr>Basis for Natural Monopoly Regulation</vt:lpstr>
      <vt:lpstr>Sources of Natural Monopoly Transformation</vt:lpstr>
      <vt:lpstr>Demand Side</vt:lpstr>
      <vt:lpstr>Cost Side</vt:lpstr>
      <vt:lpstr>Regulatory Response</vt:lpstr>
      <vt:lpstr>Asymmetric Regulation and Cream-Skimming</vt:lpstr>
      <vt:lpstr>Interstate Telecommunications Market</vt:lpstr>
      <vt:lpstr>Regulatory Background</vt:lpstr>
      <vt:lpstr>Transformation of a Natural Monopoly</vt:lpstr>
      <vt:lpstr>Regulatory Policy in the Microwave Era</vt:lpstr>
      <vt:lpstr>Regulated Monopoly to Regulated Competition</vt:lpstr>
      <vt:lpstr>Regulated Competition to Unregulated Competition</vt:lpstr>
      <vt:lpstr>Telecommunications Act of 1996</vt:lpstr>
      <vt:lpstr>Net Neutrality</vt:lpstr>
      <vt:lpstr>Internet Structure</vt:lpstr>
      <vt:lpstr>The Meaning of Net Neutrality</vt:lpstr>
      <vt:lpstr>Rationale for Net Neutrality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Colton Gigot</cp:lastModifiedBy>
  <cp:revision>35</cp:revision>
  <dcterms:created xsi:type="dcterms:W3CDTF">2018-05-27T20:45:24Z</dcterms:created>
  <dcterms:modified xsi:type="dcterms:W3CDTF">2018-07-31T15:13:46Z</dcterms:modified>
</cp:coreProperties>
</file>