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75" r:id="rId3"/>
    <p:sldId id="276" r:id="rId4"/>
    <p:sldId id="282" r:id="rId5"/>
    <p:sldId id="284" r:id="rId6"/>
    <p:sldId id="310" r:id="rId7"/>
    <p:sldId id="287" r:id="rId8"/>
    <p:sldId id="288" r:id="rId9"/>
    <p:sldId id="289" r:id="rId10"/>
    <p:sldId id="290" r:id="rId11"/>
    <p:sldId id="277" r:id="rId12"/>
    <p:sldId id="292" r:id="rId13"/>
    <p:sldId id="294" r:id="rId14"/>
    <p:sldId id="296" r:id="rId15"/>
    <p:sldId id="297" r:id="rId16"/>
    <p:sldId id="278" r:id="rId17"/>
    <p:sldId id="299" r:id="rId18"/>
    <p:sldId id="300" r:id="rId19"/>
    <p:sldId id="302" r:id="rId20"/>
    <p:sldId id="303" r:id="rId21"/>
    <p:sldId id="304" r:id="rId22"/>
    <p:sldId id="306" r:id="rId23"/>
    <p:sldId id="307" r:id="rId24"/>
    <p:sldId id="309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Sonnier" initials="" lastIdx="8" clrIdx="0"/>
  <p:cmAuthor id="1" name="Hannah Masters" initials="" lastIdx="6" clrIdx="1"/>
  <p:cmAuthor id="2" name="Abby Lewis" initials="AL" lastIdx="6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459CD-3112-47D1-8C35-CECE69D90CBB}" v="22" dt="2018-07-22T03:16:16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microsoft.com/office/2016/11/relationships/changesInfo" Target="changesInfos/changesInfo1.xml"/><Relationship Id="rId3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y Lewis" userId="13d6ce0e51e855a8" providerId="LiveId" clId="{EAC459CD-3112-47D1-8C35-CECE69D90CBB}"/>
    <pc:docChg chg="modSld">
      <pc:chgData name="Abby Lewis" userId="13d6ce0e51e855a8" providerId="LiveId" clId="{EAC459CD-3112-47D1-8C35-CECE69D90CBB}" dt="2018-07-22T03:16:16.728" v="21"/>
      <pc:docMkLst>
        <pc:docMk/>
      </pc:docMkLst>
      <pc:sldChg chg="addCm">
        <pc:chgData name="Abby Lewis" userId="13d6ce0e51e855a8" providerId="LiveId" clId="{EAC459CD-3112-47D1-8C35-CECE69D90CBB}" dt="2018-07-22T03:16:16.728" v="21"/>
        <pc:sldMkLst>
          <pc:docMk/>
          <pc:sldMk cId="2852196707" sldId="271"/>
        </pc:sldMkLst>
      </pc:sldChg>
      <pc:sldChg chg="addCm modCm">
        <pc:chgData name="Abby Lewis" userId="13d6ce0e51e855a8" providerId="LiveId" clId="{EAC459CD-3112-47D1-8C35-CECE69D90CBB}" dt="2018-07-22T03:02:07.746" v="3"/>
        <pc:sldMkLst>
          <pc:docMk/>
          <pc:sldMk cId="692342721" sldId="274"/>
        </pc:sldMkLst>
      </pc:sldChg>
      <pc:sldChg chg="modSp addCm modCm">
        <pc:chgData name="Abby Lewis" userId="13d6ce0e51e855a8" providerId="LiveId" clId="{EAC459CD-3112-47D1-8C35-CECE69D90CBB}" dt="2018-07-22T03:05:45.188" v="10"/>
        <pc:sldMkLst>
          <pc:docMk/>
          <pc:sldMk cId="1365540938" sldId="288"/>
        </pc:sldMkLst>
        <pc:spChg chg="mod">
          <ac:chgData name="Abby Lewis" userId="13d6ce0e51e855a8" providerId="LiveId" clId="{EAC459CD-3112-47D1-8C35-CECE69D90CBB}" dt="2018-07-22T03:05:26.795" v="8" actId="20577"/>
          <ac:spMkLst>
            <pc:docMk/>
            <pc:sldMk cId="1365540938" sldId="288"/>
            <ac:spMk id="2" creationId="{CC2825CF-63E4-4062-B251-A7683B3668D6}"/>
          </ac:spMkLst>
        </pc:spChg>
      </pc:sldChg>
      <pc:sldChg chg="modSp addCm">
        <pc:chgData name="Abby Lewis" userId="13d6ce0e51e855a8" providerId="LiveId" clId="{EAC459CD-3112-47D1-8C35-CECE69D90CBB}" dt="2018-07-22T03:12:58.750" v="13"/>
        <pc:sldMkLst>
          <pc:docMk/>
          <pc:sldMk cId="2456947790" sldId="303"/>
        </pc:sldMkLst>
        <pc:spChg chg="mod">
          <ac:chgData name="Abby Lewis" userId="13d6ce0e51e855a8" providerId="LiveId" clId="{EAC459CD-3112-47D1-8C35-CECE69D90CBB}" dt="2018-07-22T03:12:52.786" v="12" actId="20577"/>
          <ac:spMkLst>
            <pc:docMk/>
            <pc:sldMk cId="2456947790" sldId="303"/>
            <ac:spMk id="2" creationId="{044549E5-3917-4FFC-86EB-9E0DAB210E72}"/>
          </ac:spMkLst>
        </pc:spChg>
      </pc:sldChg>
      <pc:sldChg chg="modSp addCm modCm">
        <pc:chgData name="Abby Lewis" userId="13d6ce0e51e855a8" providerId="LiveId" clId="{EAC459CD-3112-47D1-8C35-CECE69D90CBB}" dt="2018-07-22T03:14:49.248" v="20"/>
        <pc:sldMkLst>
          <pc:docMk/>
          <pc:sldMk cId="2691170640" sldId="306"/>
        </pc:sldMkLst>
        <pc:spChg chg="mod">
          <ac:chgData name="Abby Lewis" userId="13d6ce0e51e855a8" providerId="LiveId" clId="{EAC459CD-3112-47D1-8C35-CECE69D90CBB}" dt="2018-07-22T03:14:32.013" v="18" actId="1076"/>
          <ac:spMkLst>
            <pc:docMk/>
            <pc:sldMk cId="2691170640" sldId="306"/>
            <ac:spMk id="3" creationId="{148C0FFE-971A-4637-9239-448C81007A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DDCF30-DDCC-4AAD-B00A-726E7CC64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45223"/>
            <a:ext cx="7766936" cy="33586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II: ECONOMIC REGULATION</a:t>
            </a:r>
          </a:p>
        </p:txBody>
      </p:sp>
    </p:spTree>
    <p:extLst>
      <p:ext uri="{BB962C8B-B14F-4D97-AF65-F5344CB8AC3E}">
        <p14:creationId xmlns:p14="http://schemas.microsoft.com/office/powerpoint/2010/main" val="69234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41923"/>
            <a:ext cx="8596668" cy="102088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Trends in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1940s to 1960s: Continued growth of regulation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8A216E-370D-4CF9-990B-955D08DEDBCE}"/>
              </a:ext>
            </a:extLst>
          </p:cNvPr>
          <p:cNvSpPr txBox="1">
            <a:spLocks/>
          </p:cNvSpPr>
          <p:nvPr/>
        </p:nvSpPr>
        <p:spPr>
          <a:xfrm>
            <a:off x="641487" y="1362808"/>
            <a:ext cx="8596668" cy="48181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Cable television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became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subject to FCC regulation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1968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1954, the Federal Power Commission began controlling the wellhead price of natural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gas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1970s to 1980s: Wave of deregulation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era was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characterized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extensive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deregulation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places such as the transportation sector, communication, and oil price controls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policy in the 1990s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deregulatory wave of the 1970s continued to impact trucking, natural gas, electricity, the banking sector, and the cable television industry in the 1990s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7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03" y="2768600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Regulatory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66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59996"/>
            <a:ext cx="8596668" cy="103846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the Regulatory Process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 1: Legislation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8A216E-370D-4CF9-990B-955D08DEDBCE}"/>
              </a:ext>
            </a:extLst>
          </p:cNvPr>
          <p:cNvSpPr txBox="1">
            <a:spLocks/>
          </p:cNvSpPr>
          <p:nvPr/>
        </p:nvSpPr>
        <p:spPr>
          <a:xfrm>
            <a:off x="641487" y="1398465"/>
            <a:ext cx="8596668" cy="43160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this stage,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Congress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 state legislature, or a local government body . . . enacts legislation that establishes regulatory powers over a particular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Stage 2: Implementation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stage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implementation of the legislation that has been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passed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 3: Deregulation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third stage that can sometimes arise is industry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deregulation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8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236416"/>
            <a:ext cx="8596668" cy="10033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Legislation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Selection of the regulatory agency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E8C067-860C-49E8-A956-79A40565A668}"/>
              </a:ext>
            </a:extLst>
          </p:cNvPr>
          <p:cNvSpPr txBox="1">
            <a:spLocks/>
          </p:cNvSpPr>
          <p:nvPr/>
        </p:nvSpPr>
        <p:spPr>
          <a:xfrm>
            <a:off x="641487" y="1165035"/>
            <a:ext cx="8596668" cy="49807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first key task legislation performs in the regulatory process is that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determines which bureaucratic agency has jurisdiction over the various dimensions of industry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Powers of the regulatory agency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second task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specify the powers of the regulatory agency. Two key powers often are the control of prices and the control of entry into and exit from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policy objectives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also often specifies the objectives that the regulatory agency should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pursue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3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402980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Independent Regulatory Commissions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of a regulatory agency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4C02EB-A0FA-4620-89E3-28F704681191}"/>
              </a:ext>
            </a:extLst>
          </p:cNvPr>
          <p:cNvSpPr txBox="1">
            <a:spLocks/>
          </p:cNvSpPr>
          <p:nvPr/>
        </p:nvSpPr>
        <p:spPr>
          <a:xfrm>
            <a:off x="641487" y="1917211"/>
            <a:ext cx="8596668" cy="43160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independent federal regulatory commission typically is composed of five or more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James Q. Wilson: political scientist who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three different kinds of employees of a regulatory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agency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careerist is an employee who anticipates a long-term relationship with the regulatory agency and whose major concern is that the regulatory agency continue to exist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politician envisions eventually leaving the agency for an elected or appointed position in government, so the regulatory agency serves as a stepping stone to other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roles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professional tends to be particularly concerned with developing valued skills that will facilitate career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advancement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8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59507"/>
            <a:ext cx="8596668" cy="103065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Procedures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Rulemaking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A43AB8-C684-4539-B173-1C744FE0E28E}"/>
              </a:ext>
            </a:extLst>
          </p:cNvPr>
          <p:cNvSpPr txBox="1">
            <a:spLocks/>
          </p:cNvSpPr>
          <p:nvPr/>
        </p:nvSpPr>
        <p:spPr>
          <a:xfrm>
            <a:off x="641487" y="1390160"/>
            <a:ext cx="8596668" cy="466773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Because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policy objectives stated in formal legislation tend to be broad and vague, a regulatory agency often has considerable discretion in how it regulates the industry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in some cases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delineates the duties of a regulatory agency fairly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precisely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 forms regulatory rulemaking can take: (1)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regulatory agency can adopt a case-by-case approach, considering each proposal on its own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merits,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 (2)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agency can employ substantive rulemaking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Delay and strategic manipulation of regulatory proceedings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Regulatory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procedures tend to be biased toward maintaining the status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quo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delay that most regulatory proceedings entail also promotes the status quo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02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A65374-C839-471B-8637-A5F8D5F6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482600"/>
            <a:ext cx="8596668" cy="7834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 of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9B03C1-4899-4BE5-9AFB-65090E23E042}"/>
              </a:ext>
            </a:extLst>
          </p:cNvPr>
          <p:cNvSpPr txBox="1">
            <a:spLocks/>
          </p:cNvSpPr>
          <p:nvPr/>
        </p:nvSpPr>
        <p:spPr>
          <a:xfrm>
            <a:off x="641487" y="1789722"/>
            <a:ext cx="8596668" cy="361754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does regulation exist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evolution of thought on why regulation exits has three primary hypotheses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The public interest theory or the normative analysis as a positive theory (NPT)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The capture theory (CT)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3) The economic theory of regulation (ET)</a:t>
            </a:r>
          </a:p>
        </p:txBody>
      </p:sp>
    </p:spTree>
    <p:extLst>
      <p:ext uri="{BB962C8B-B14F-4D97-AF65-F5344CB8AC3E}">
        <p14:creationId xmlns:p14="http://schemas.microsoft.com/office/powerpoint/2010/main" val="377033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403469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Normative Analysis as a Positive Theory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Normative rationale for regulation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FF94DC-25AF-4D37-A740-67064B16E753}"/>
              </a:ext>
            </a:extLst>
          </p:cNvPr>
          <p:cNvSpPr txBox="1">
            <a:spLocks/>
          </p:cNvSpPr>
          <p:nvPr/>
        </p:nvSpPr>
        <p:spPr>
          <a:xfrm>
            <a:off x="641487" y="1724269"/>
            <a:ext cx="8596668" cy="426329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Despite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inherent limitations of regulation, it can enhance welfare in settings where unrestrained competition does not work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what happens when an externality is present, some of the forms externality takes, and how externality can be positive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of NPT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NPT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uses normative analysis to generate a positive theory by asserting that regulation is supplied in response to the public’s demand for the correction of a market failure or to change policies that are deemed to be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inequitable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2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41923"/>
            <a:ext cx="8596668" cy="98571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Normative Analysis as a Positive Theory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Critique of NPT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09F9F5-3096-4D22-A73E-739D900A16FB}"/>
              </a:ext>
            </a:extLst>
          </p:cNvPr>
          <p:cNvSpPr txBox="1">
            <a:spLocks/>
          </p:cNvSpPr>
          <p:nvPr/>
        </p:nvSpPr>
        <p:spPr>
          <a:xfrm>
            <a:off x="641487" y="1495670"/>
            <a:ext cx="8596668" cy="442155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major problems with NPT are: (1)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at best an incomplete theory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substantial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empirical evidence refutes NPT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(3)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evidence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suggests that regulation does not always constrain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Richard Posner’s conclusion and George Stigler and Claire Friedland’s examination</a:t>
            </a: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Reformulation of NPT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reformulation of NPT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posits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regulation is originally implemented to correct a market failure, but then is mismanaged by the regulatory agency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this hypothesis is considered unsatisfactory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25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68299"/>
            <a:ext cx="8596668" cy="109567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Capture Theory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of capture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FD2B60-E5CB-4B83-982E-1C5692C91DE0}"/>
              </a:ext>
            </a:extLst>
          </p:cNvPr>
          <p:cNvSpPr txBox="1">
            <a:spLocks/>
          </p:cNvSpPr>
          <p:nvPr/>
        </p:nvSpPr>
        <p:spPr>
          <a:xfrm>
            <a:off x="641487" y="1653931"/>
            <a:ext cx="8596668" cy="405227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Capture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theory posits that regulation is supplied in response to the industry’s demand for regulation . . . or that the regulatory agency comes to be controlled by the industry over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Critique of capture theory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Capture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theory has no theoretical underpinnings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the inconsistent empirical regularity of cross-subsidies, there is 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regulations that were not supported by industry suppliers and have reduced industry profit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capture theory has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difficulty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explaining why many industries were originally regulated but later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deregulated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4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170A-4485-4F2D-8A79-B26D9498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89" y="1239716"/>
            <a:ext cx="8596668" cy="36042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10</a:t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Economic Regulation</a:t>
            </a:r>
          </a:p>
        </p:txBody>
      </p:sp>
    </p:spTree>
    <p:extLst>
      <p:ext uri="{BB962C8B-B14F-4D97-AF65-F5344CB8AC3E}">
        <p14:creationId xmlns:p14="http://schemas.microsoft.com/office/powerpoint/2010/main" val="2240624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179318"/>
            <a:ext cx="8596668" cy="1003301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Theory of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Stigler approach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FD2B60-E5CB-4B83-982E-1C5692C91DE0}"/>
              </a:ext>
            </a:extLst>
          </p:cNvPr>
          <p:cNvSpPr txBox="1">
            <a:spLocks/>
          </p:cNvSpPr>
          <p:nvPr/>
        </p:nvSpPr>
        <p:spPr>
          <a:xfrm>
            <a:off x="641487" y="1182619"/>
            <a:ext cx="8596668" cy="50862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Empirical evidence suggests that regulation is in conflict with NPT and capture theory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George Stigler’s 1971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Theory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Economic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Stigler/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Peltzman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model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three crucial elements of the Stigler/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Peltzman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formulation are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Regulatory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legislation generally serves in part to redistribute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wealth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Legislators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seek to remain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groups compete by offering their political support to legislators in exchange for favorable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free-rider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47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192453"/>
            <a:ext cx="8596668" cy="1122051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Theory of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 ethanol subsidies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FD2B60-E5CB-4B83-982E-1C5692C91DE0}"/>
              </a:ext>
            </a:extLst>
          </p:cNvPr>
          <p:cNvSpPr txBox="1">
            <a:spLocks/>
          </p:cNvSpPr>
          <p:nvPr/>
        </p:nvSpPr>
        <p:spPr>
          <a:xfrm>
            <a:off x="641487" y="1314504"/>
            <a:ext cx="8596668" cy="48401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U.S. ethanol subsidies example of regulatory and legislative politics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deliver large benefits to a small group . . . at the expense of a large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Predicting the type of industry to be regulated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key assumption in the Stigler/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Peltzman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model is that legislators will structure regulatory policy to maximize the political support it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engenders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Becker model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Gary Becker’s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competition among interest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groups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9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218830"/>
            <a:ext cx="8596668" cy="109567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Taxation by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of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8C0FFE-971A-4637-9239-448C81007AD7}"/>
              </a:ext>
            </a:extLst>
          </p:cNvPr>
          <p:cNvSpPr txBox="1">
            <a:spLocks/>
          </p:cNvSpPr>
          <p:nvPr/>
        </p:nvSpPr>
        <p:spPr>
          <a:xfrm>
            <a:off x="641487" y="1619305"/>
            <a:ext cx="8596668" cy="443859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Richard Posner’s proposed explanation for cross-subsidization and how it can be interpreted in light of Becker’s model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the four major conclusions provided by Stigler’s economic theory of regulation</a:t>
            </a: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Critique of ET: Modeling the regulatory process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are some of the features of ET that have been questioned?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70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210038"/>
            <a:ext cx="8596668" cy="102088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Taxation by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theories of regulation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E088F8-3E59-494D-9A4D-67A3FF94B092}"/>
              </a:ext>
            </a:extLst>
          </p:cNvPr>
          <p:cNvSpPr txBox="1">
            <a:spLocks/>
          </p:cNvSpPr>
          <p:nvPr/>
        </p:nvSpPr>
        <p:spPr>
          <a:xfrm>
            <a:off x="641487" y="1314504"/>
            <a:ext cx="8596668" cy="50423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empirical evidence support ET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Deregulation of bank branching restrictions</a:t>
            </a:r>
          </a:p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Regulatory history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severely limited bank expansion prior to the 1970s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e.g., the Bank Holding Company Act of 1956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When did deregulation occur and why?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multibank holding companies (MBHCs) and the study conducted by Randall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Kroszner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Philip Strahan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93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218830"/>
            <a:ext cx="8596668" cy="109567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Taxation by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Predictions of NPT and 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2501B3-2106-4762-A81E-0906E37521BA}"/>
              </a:ext>
            </a:extLst>
          </p:cNvPr>
          <p:cNvSpPr txBox="1">
            <a:spLocks/>
          </p:cNvSpPr>
          <p:nvPr/>
        </p:nvSpPr>
        <p:spPr>
          <a:xfrm>
            <a:off x="641487" y="1314504"/>
            <a:ext cx="8596668" cy="47539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NPT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predicts that deregulation should take place earlier in those states where regulation was imposing particularly pronounced reductions in social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welfare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second factor pertinent to the timing of deregulation is the presence of small commercial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firms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predictions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Performance of ET and NPT</a:t>
            </a:r>
          </a:p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how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seems to explain the timing of deregulation of bank branching restrictions better than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NPT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70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53808E-69B9-4996-84BF-F9E22B8B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1532"/>
            <a:ext cx="8596668" cy="96422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and Overview of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5256A0-1638-49F2-94C4-C5CA8CBB4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5755"/>
            <a:ext cx="8596668" cy="523875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chapter provided a brief review of the regulatory process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11: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explores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possible alternatives to ongoing, active regulation of the activities of a profit-maximizing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12: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examines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more common setting in which a regulatory agency sets the prices that the monopoly producer can charge for the services it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13: contrasts rate of return regulation with incentive regulation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14: examines the design of regulatory policy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illustrates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key principles in the context of regulation in the communications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15: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impact of regulation in industries with multiple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16: examines regulatory policy in the transportation sector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17: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present and historical regulation in the energy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18: concludes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economic regulation by examining regulatory policy in the financial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9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1054"/>
            <a:ext cx="8596668" cy="105605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Economic Regulation?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B45CB6-1F66-48DE-9328-1A371B0CC995}"/>
              </a:ext>
            </a:extLst>
          </p:cNvPr>
          <p:cNvSpPr txBox="1">
            <a:spLocks/>
          </p:cNvSpPr>
          <p:nvPr/>
        </p:nvSpPr>
        <p:spPr>
          <a:xfrm>
            <a:off x="677334" y="1984743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essence of free enterprise is that individual agents are allowed to make their own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restricts the decisions of economic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Minimum wage is an example of regulation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industry is regulated, industry performance in terms of allocative and productive efficiency is determined both by market forces and by administrative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rules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1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1393"/>
            <a:ext cx="8596668" cy="117035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Reasons for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Natural monopoly problem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9F42E2-E256-4D88-AD9C-B14BF220E369}"/>
              </a:ext>
            </a:extLst>
          </p:cNvPr>
          <p:cNvSpPr txBox="1">
            <a:spLocks/>
          </p:cNvSpPr>
          <p:nvPr/>
        </p:nvSpPr>
        <p:spPr>
          <a:xfrm>
            <a:off x="677334" y="1661746"/>
            <a:ext cx="8596668" cy="45632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industry is a natural monopoly if the cost of producing the particular goods or services in question is minimized when a single firm supplies the entire industry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fundamental problem of natural monopoly: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although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industry costs may be minimized when a single firm serves all consumers, a monopoly supplier is inclined to set the monopoly price, which often is well above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 and temporary natural monopoly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Learn how to distinguish between permanent and temporary natural monopoly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0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5353"/>
            <a:ext cx="8596668" cy="10208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Instruments of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of price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C355D4-B346-44D8-BEDD-A388B3E359A0}"/>
              </a:ext>
            </a:extLst>
          </p:cNvPr>
          <p:cNvSpPr txBox="1">
            <a:spLocks/>
          </p:cNvSpPr>
          <p:nvPr/>
        </p:nvSpPr>
        <p:spPr>
          <a:xfrm>
            <a:off x="677334" y="1872760"/>
            <a:ext cx="8596668" cy="36927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regulation often specifies a particular price that firms must charge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but it can also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range of permissible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of quantity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Regulators may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restrictions on the quantity of a product or service that producers can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they also may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often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require firms to supply all of a product . . . that consumers wish to purchase at the specified regulated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9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3469"/>
            <a:ext cx="8596668" cy="10208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Instruments of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of entry and exit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C355D4-B346-44D8-BEDD-A388B3E359A0}"/>
              </a:ext>
            </a:extLst>
          </p:cNvPr>
          <p:cNvSpPr txBox="1">
            <a:spLocks/>
          </p:cNvSpPr>
          <p:nvPr/>
        </p:nvSpPr>
        <p:spPr>
          <a:xfrm>
            <a:off x="677334" y="1661744"/>
            <a:ext cx="8596668" cy="43258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Types of entry restriction include occupational licensing requirements and government-imposed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fees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operating procedures, and standards on entrepreneurs that seek to establish a new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of other variables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Regulators can also regulate service quality; impose restrictions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advertising of certain products and services, including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“undesirable”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goods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can sometimes even control a firm’s investment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control any variable, the relevant economic agents have to be able to agree on what the variable is and what restrictions are placed 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3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78828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History of Economic Regulation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Formative Stages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6826E7-04AE-4E2C-BDE1-D8DAC87C51D5}"/>
              </a:ext>
            </a:extLst>
          </p:cNvPr>
          <p:cNvSpPr txBox="1">
            <a:spLocks/>
          </p:cNvSpPr>
          <p:nvPr/>
        </p:nvSpPr>
        <p:spPr>
          <a:xfrm>
            <a:off x="641487" y="1699628"/>
            <a:ext cx="8596668" cy="42439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 important events that took place around the time economic regulations began in the U.S.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key Supreme Court decision provided the basis for the regulation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monopolies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Forces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were building in the railroad industry that would result in its being the first major industry to be subjected to federal economic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Munn v. Illinois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(1877)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landmark case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foundation for regulation to be used to prevent monopolistic exploitation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2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341923"/>
            <a:ext cx="8596668" cy="1100992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Formative Stages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Interstate Commerce Act of 1887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6826E7-04AE-4E2C-BDE1-D8DAC87C51D5}"/>
              </a:ext>
            </a:extLst>
          </p:cNvPr>
          <p:cNvSpPr txBox="1">
            <a:spLocks/>
          </p:cNvSpPr>
          <p:nvPr/>
        </p:nvSpPr>
        <p:spPr>
          <a:xfrm>
            <a:off x="641487" y="1442915"/>
            <a:ext cx="8596668" cy="46149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Forces throughout the 1870s and 1880s that led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Interstate Commerce Act of 1887, which created the Interstate Commerce Commission (ICC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railroad industry was subject to spurts of aggressive price wars intermixed with periods of relatively stable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railroads implemented substantial price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discrimination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railroads were seeking government assistance to stabilize prices in the industry, and thereby avoid destructive competition among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railroads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Nebbia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v. New York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(1934)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this case,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Supreme Court effectively eliminated constitutional barriers to economic regulation as long as, in the state’s judgment, regulation was in the public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interest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4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87" y="447431"/>
            <a:ext cx="8596668" cy="9954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Trends in Regulation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1930s: Wave of regulation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727C40-8569-4642-9419-B0DBFE4A7923}"/>
              </a:ext>
            </a:extLst>
          </p:cNvPr>
          <p:cNvSpPr txBox="1">
            <a:spLocks/>
          </p:cNvSpPr>
          <p:nvPr/>
        </p:nvSpPr>
        <p:spPr>
          <a:xfrm>
            <a:off x="641487" y="1636347"/>
            <a:ext cx="8596668" cy="4368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Early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regulation focused on the railroads and public utilities like electricity, telephone service, and city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transit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Richard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Vietor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economic historian who proposed an explanation for trends in regulation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Types of regulation imposed between the 1930s and 1940s include the expansion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ICC’s regulatory oversight from railroads to the entire interstate surface freight transportation industry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establishment of the FCC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regulate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television and radio broadcasting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federal regulation of electricity and natural gas, and numerous regulations related to the banking and securities industries</a:t>
            </a:r>
          </a:p>
        </p:txBody>
      </p:sp>
    </p:spTree>
    <p:extLst>
      <p:ext uri="{BB962C8B-B14F-4D97-AF65-F5344CB8AC3E}">
        <p14:creationId xmlns:p14="http://schemas.microsoft.com/office/powerpoint/2010/main" val="6141219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711</TotalTime>
  <Words>1894</Words>
  <Application>Microsoft Macintosh PowerPoint</Application>
  <PresentationFormat>Custom</PresentationFormat>
  <Paragraphs>194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Part II: ECONOMIC REGULATION</vt:lpstr>
      <vt:lpstr>Chapter 10  Introduction to Economic Regulation</vt:lpstr>
      <vt:lpstr>What Is Economic Regulation?</vt:lpstr>
      <vt:lpstr>Reasons for Regulation Natural monopoly problem</vt:lpstr>
      <vt:lpstr>Instruments of Regulation Control of price</vt:lpstr>
      <vt:lpstr>Instruments of Regulation Control of entry and exit</vt:lpstr>
      <vt:lpstr>Brief History of Economic Regulation Formative Stages</vt:lpstr>
      <vt:lpstr>Formative Stages Interstate Commerce Act of 1887</vt:lpstr>
      <vt:lpstr>Trends in Regulation 1930s: Wave of regulation</vt:lpstr>
      <vt:lpstr>Trends in Regulation 1940s to 1960s: Continued growth of regulation</vt:lpstr>
      <vt:lpstr>The Regulatory Process</vt:lpstr>
      <vt:lpstr>Overview of the Regulatory Process Stage 1: Legislation</vt:lpstr>
      <vt:lpstr>Regulatory Legislation Selection of the regulatory agency</vt:lpstr>
      <vt:lpstr>Independent Regulatory Commissions Members of a regulatory agency</vt:lpstr>
      <vt:lpstr>Regulatory Procedures Rulemaking process</vt:lpstr>
      <vt:lpstr>Theory of Regulation</vt:lpstr>
      <vt:lpstr>Normative Analysis as a Positive Theory Normative rationale for regulation</vt:lpstr>
      <vt:lpstr>Normative Analysis as a Positive Theory Critique of NPT</vt:lpstr>
      <vt:lpstr>Capture Theory Genesis of capture theory</vt:lpstr>
      <vt:lpstr>Economic Theory of Regulation The Stigler approach</vt:lpstr>
      <vt:lpstr>Economic Theory of Regulation U.S. ethanol subsidies</vt:lpstr>
      <vt:lpstr>Taxation by Regulation Summary of results</vt:lpstr>
      <vt:lpstr>Taxation by Regulation Testing theories of regulation</vt:lpstr>
      <vt:lpstr>Taxation by Regulation Predictions of NPT and ET</vt:lpstr>
      <vt:lpstr>Summary and Overview of Part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Lewis</dc:creator>
  <cp:lastModifiedBy>Colton Gigot</cp:lastModifiedBy>
  <cp:revision>52</cp:revision>
  <dcterms:created xsi:type="dcterms:W3CDTF">2018-05-27T20:45:24Z</dcterms:created>
  <dcterms:modified xsi:type="dcterms:W3CDTF">2018-07-30T15:18:19Z</dcterms:modified>
</cp:coreProperties>
</file>