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5" r:id="rId2"/>
    <p:sldId id="276" r:id="rId3"/>
    <p:sldId id="277" r:id="rId4"/>
    <p:sldId id="282" r:id="rId5"/>
    <p:sldId id="283" r:id="rId6"/>
    <p:sldId id="284" r:id="rId7"/>
    <p:sldId id="285" r:id="rId8"/>
    <p:sldId id="286" r:id="rId9"/>
    <p:sldId id="287" r:id="rId10"/>
    <p:sldId id="288" r:id="rId11"/>
    <p:sldId id="278" r:id="rId12"/>
    <p:sldId id="289" r:id="rId13"/>
    <p:sldId id="290" r:id="rId14"/>
    <p:sldId id="291" r:id="rId15"/>
    <p:sldId id="292" r:id="rId16"/>
    <p:sldId id="294" r:id="rId17"/>
    <p:sldId id="295" r:id="rId18"/>
    <p:sldId id="296" r:id="rId19"/>
    <p:sldId id="27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zanne Sonnier" initials="" lastIdx="8" clrIdx="0"/>
  <p:cmAuthor id="1" name="Hannah Masters" initials="" lastIdx="12" clrIdx="1"/>
  <p:cmAuthor id="2" name="Abby Lewis" initials="AL" lastIdx="4"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750E0D-16F4-4341-A001-95F7566518DB}" v="30" dt="2018-07-11T14:28:11.0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136" y="-2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commentAuthors" Target="commentAuthors.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27" Type="http://schemas.microsoft.com/office/2016/11/relationships/changesInfo" Target="changesInfos/changesInfo1.xml"/><Relationship Id="rId28"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by Lewis" userId="13d6ce0e51e855a8" providerId="LiveId" clId="{8132BC75-ADD4-4ECD-85D3-003F6CF43B04}"/>
    <pc:docChg chg="undo custSel addSld delSld modSld sldOrd">
      <pc:chgData name="Abby Lewis" userId="13d6ce0e51e855a8" providerId="LiveId" clId="{8132BC75-ADD4-4ECD-85D3-003F6CF43B04}" dt="2018-07-01T22:00:44.171" v="1922" actId="14100"/>
      <pc:docMkLst>
        <pc:docMk/>
      </pc:docMkLst>
      <pc:sldChg chg="addSp modSp">
        <pc:chgData name="Abby Lewis" userId="13d6ce0e51e855a8" providerId="LiveId" clId="{8132BC75-ADD4-4ECD-85D3-003F6CF43B04}" dt="2018-07-01T20:49:48.418" v="183" actId="20577"/>
        <pc:sldMkLst>
          <pc:docMk/>
          <pc:sldMk cId="3409917612" sldId="276"/>
        </pc:sldMkLst>
        <pc:spChg chg="mod">
          <ac:chgData name="Abby Lewis" userId="13d6ce0e51e855a8" providerId="LiveId" clId="{8132BC75-ADD4-4ECD-85D3-003F6CF43B04}" dt="2018-07-01T20:42:54.202" v="5" actId="1076"/>
          <ac:spMkLst>
            <pc:docMk/>
            <pc:sldMk cId="3409917612" sldId="276"/>
            <ac:spMk id="2" creationId="{CC2825CF-63E4-4062-B251-A7683B3668D6}"/>
          </ac:spMkLst>
        </pc:spChg>
        <pc:spChg chg="add mod">
          <ac:chgData name="Abby Lewis" userId="13d6ce0e51e855a8" providerId="LiveId" clId="{8132BC75-ADD4-4ECD-85D3-003F6CF43B04}" dt="2018-07-01T20:49:48.418" v="183" actId="20577"/>
          <ac:spMkLst>
            <pc:docMk/>
            <pc:sldMk cId="3409917612" sldId="276"/>
            <ac:spMk id="3" creationId="{65D5EF70-A27D-4FDC-B592-C18E5354BE43}"/>
          </ac:spMkLst>
        </pc:spChg>
      </pc:sldChg>
      <pc:sldChg chg="addSp modSp">
        <pc:chgData name="Abby Lewis" userId="13d6ce0e51e855a8" providerId="LiveId" clId="{8132BC75-ADD4-4ECD-85D3-003F6CF43B04}" dt="2018-07-01T20:57:55.906" v="246" actId="20577"/>
        <pc:sldMkLst>
          <pc:docMk/>
          <pc:sldMk cId="1731266513" sldId="277"/>
        </pc:sldMkLst>
        <pc:spChg chg="mod">
          <ac:chgData name="Abby Lewis" userId="13d6ce0e51e855a8" providerId="LiveId" clId="{8132BC75-ADD4-4ECD-85D3-003F6CF43B04}" dt="2018-07-01T20:50:26.071" v="187" actId="1076"/>
          <ac:spMkLst>
            <pc:docMk/>
            <pc:sldMk cId="1731266513" sldId="277"/>
            <ac:spMk id="2" creationId="{044549E5-3917-4FFC-86EB-9E0DAB210E72}"/>
          </ac:spMkLst>
        </pc:spChg>
        <pc:spChg chg="add mod">
          <ac:chgData name="Abby Lewis" userId="13d6ce0e51e855a8" providerId="LiveId" clId="{8132BC75-ADD4-4ECD-85D3-003F6CF43B04}" dt="2018-07-01T20:57:55.906" v="246" actId="20577"/>
          <ac:spMkLst>
            <pc:docMk/>
            <pc:sldMk cId="1731266513" sldId="277"/>
            <ac:spMk id="3" creationId="{A482C3C4-3905-49AD-98FD-779A560156AF}"/>
          </ac:spMkLst>
        </pc:spChg>
      </pc:sldChg>
      <pc:sldChg chg="addSp modSp">
        <pc:chgData name="Abby Lewis" userId="13d6ce0e51e855a8" providerId="LiveId" clId="{8132BC75-ADD4-4ECD-85D3-003F6CF43B04}" dt="2018-07-01T22:00:44.171" v="1922" actId="14100"/>
        <pc:sldMkLst>
          <pc:docMk/>
          <pc:sldMk cId="3770337852" sldId="278"/>
        </pc:sldMkLst>
        <pc:spChg chg="mod">
          <ac:chgData name="Abby Lewis" userId="13d6ce0e51e855a8" providerId="LiveId" clId="{8132BC75-ADD4-4ECD-85D3-003F6CF43B04}" dt="2018-07-01T22:00:08.232" v="1920" actId="1076"/>
          <ac:spMkLst>
            <pc:docMk/>
            <pc:sldMk cId="3770337852" sldId="278"/>
            <ac:spMk id="2" creationId="{58A65374-C839-471B-8637-A5F8D5F6F331}"/>
          </ac:spMkLst>
        </pc:spChg>
        <pc:spChg chg="add mod">
          <ac:chgData name="Abby Lewis" userId="13d6ce0e51e855a8" providerId="LiveId" clId="{8132BC75-ADD4-4ECD-85D3-003F6CF43B04}" dt="2018-07-01T22:00:44.171" v="1922" actId="14100"/>
          <ac:spMkLst>
            <pc:docMk/>
            <pc:sldMk cId="3770337852" sldId="278"/>
            <ac:spMk id="3" creationId="{E80B197D-9F45-45C0-8AA4-5C96A2716A7E}"/>
          </ac:spMkLst>
        </pc:spChg>
      </pc:sldChg>
      <pc:sldChg chg="addSp modSp">
        <pc:chgData name="Abby Lewis" userId="13d6ce0e51e855a8" providerId="LiveId" clId="{8132BC75-ADD4-4ECD-85D3-003F6CF43B04}" dt="2018-07-01T21:16:49.866" v="677" actId="1076"/>
        <pc:sldMkLst>
          <pc:docMk/>
          <pc:sldMk cId="945952973" sldId="282"/>
        </pc:sldMkLst>
        <pc:spChg chg="mod">
          <ac:chgData name="Abby Lewis" userId="13d6ce0e51e855a8" providerId="LiveId" clId="{8132BC75-ADD4-4ECD-85D3-003F6CF43B04}" dt="2018-07-01T20:59:12.041" v="250" actId="1076"/>
          <ac:spMkLst>
            <pc:docMk/>
            <pc:sldMk cId="945952973" sldId="282"/>
            <ac:spMk id="2" creationId="{044549E5-3917-4FFC-86EB-9E0DAB210E72}"/>
          </ac:spMkLst>
        </pc:spChg>
        <pc:spChg chg="add mod">
          <ac:chgData name="Abby Lewis" userId="13d6ce0e51e855a8" providerId="LiveId" clId="{8132BC75-ADD4-4ECD-85D3-003F6CF43B04}" dt="2018-07-01T21:16:49.866" v="677" actId="1076"/>
          <ac:spMkLst>
            <pc:docMk/>
            <pc:sldMk cId="945952973" sldId="282"/>
            <ac:spMk id="3" creationId="{AA963BA6-9001-42F0-A56A-1A264275E9BC}"/>
          </ac:spMkLst>
        </pc:spChg>
      </pc:sldChg>
      <pc:sldChg chg="addSp modSp">
        <pc:chgData name="Abby Lewis" userId="13d6ce0e51e855a8" providerId="LiveId" clId="{8132BC75-ADD4-4ECD-85D3-003F6CF43B04}" dt="2018-07-01T21:16:40.471" v="675" actId="1076"/>
        <pc:sldMkLst>
          <pc:docMk/>
          <pc:sldMk cId="2527819018" sldId="283"/>
        </pc:sldMkLst>
        <pc:spChg chg="mod">
          <ac:chgData name="Abby Lewis" userId="13d6ce0e51e855a8" providerId="LiveId" clId="{8132BC75-ADD4-4ECD-85D3-003F6CF43B04}" dt="2018-07-01T21:09:58.814" v="370" actId="1076"/>
          <ac:spMkLst>
            <pc:docMk/>
            <pc:sldMk cId="2527819018" sldId="283"/>
            <ac:spMk id="2" creationId="{044549E5-3917-4FFC-86EB-9E0DAB210E72}"/>
          </ac:spMkLst>
        </pc:spChg>
        <pc:spChg chg="add mod">
          <ac:chgData name="Abby Lewis" userId="13d6ce0e51e855a8" providerId="LiveId" clId="{8132BC75-ADD4-4ECD-85D3-003F6CF43B04}" dt="2018-07-01T21:16:40.471" v="675" actId="1076"/>
          <ac:spMkLst>
            <pc:docMk/>
            <pc:sldMk cId="2527819018" sldId="283"/>
            <ac:spMk id="3" creationId="{46635DE5-64BC-4E9A-945D-05046B8F9312}"/>
          </ac:spMkLst>
        </pc:spChg>
      </pc:sldChg>
      <pc:sldChg chg="addSp modSp">
        <pc:chgData name="Abby Lewis" userId="13d6ce0e51e855a8" providerId="LiveId" clId="{8132BC75-ADD4-4ECD-85D3-003F6CF43B04}" dt="2018-07-01T21:28:20.651" v="976" actId="20577"/>
        <pc:sldMkLst>
          <pc:docMk/>
          <pc:sldMk cId="1191464197" sldId="284"/>
        </pc:sldMkLst>
        <pc:spChg chg="mod">
          <ac:chgData name="Abby Lewis" userId="13d6ce0e51e855a8" providerId="LiveId" clId="{8132BC75-ADD4-4ECD-85D3-003F6CF43B04}" dt="2018-07-01T21:16:35.047" v="674" actId="1076"/>
          <ac:spMkLst>
            <pc:docMk/>
            <pc:sldMk cId="1191464197" sldId="284"/>
            <ac:spMk id="2" creationId="{044549E5-3917-4FFC-86EB-9E0DAB210E72}"/>
          </ac:spMkLst>
        </pc:spChg>
        <pc:spChg chg="add mod">
          <ac:chgData name="Abby Lewis" userId="13d6ce0e51e855a8" providerId="LiveId" clId="{8132BC75-ADD4-4ECD-85D3-003F6CF43B04}" dt="2018-07-01T21:28:20.651" v="976" actId="20577"/>
          <ac:spMkLst>
            <pc:docMk/>
            <pc:sldMk cId="1191464197" sldId="284"/>
            <ac:spMk id="3" creationId="{E20B9285-1763-4554-A40C-D768BFFD1129}"/>
          </ac:spMkLst>
        </pc:spChg>
      </pc:sldChg>
      <pc:sldChg chg="addSp modSp">
        <pc:chgData name="Abby Lewis" userId="13d6ce0e51e855a8" providerId="LiveId" clId="{8132BC75-ADD4-4ECD-85D3-003F6CF43B04}" dt="2018-07-01T21:35:29.398" v="1078" actId="1076"/>
        <pc:sldMkLst>
          <pc:docMk/>
          <pc:sldMk cId="1778528589" sldId="285"/>
        </pc:sldMkLst>
        <pc:spChg chg="mod">
          <ac:chgData name="Abby Lewis" userId="13d6ce0e51e855a8" providerId="LiveId" clId="{8132BC75-ADD4-4ECD-85D3-003F6CF43B04}" dt="2018-07-01T21:28:59.084" v="981" actId="1076"/>
          <ac:spMkLst>
            <pc:docMk/>
            <pc:sldMk cId="1778528589" sldId="285"/>
            <ac:spMk id="2" creationId="{044549E5-3917-4FFC-86EB-9E0DAB210E72}"/>
          </ac:spMkLst>
        </pc:spChg>
        <pc:spChg chg="add mod">
          <ac:chgData name="Abby Lewis" userId="13d6ce0e51e855a8" providerId="LiveId" clId="{8132BC75-ADD4-4ECD-85D3-003F6CF43B04}" dt="2018-07-01T21:35:29.398" v="1078" actId="1076"/>
          <ac:spMkLst>
            <pc:docMk/>
            <pc:sldMk cId="1778528589" sldId="285"/>
            <ac:spMk id="3" creationId="{E7DDAF80-0DC8-4EDE-8662-26119C141973}"/>
          </ac:spMkLst>
        </pc:spChg>
      </pc:sldChg>
      <pc:sldChg chg="addSp modSp">
        <pc:chgData name="Abby Lewis" userId="13d6ce0e51e855a8" providerId="LiveId" clId="{8132BC75-ADD4-4ECD-85D3-003F6CF43B04}" dt="2018-07-01T21:44:03.060" v="1377" actId="20577"/>
        <pc:sldMkLst>
          <pc:docMk/>
          <pc:sldMk cId="336765850" sldId="286"/>
        </pc:sldMkLst>
        <pc:spChg chg="mod">
          <ac:chgData name="Abby Lewis" userId="13d6ce0e51e855a8" providerId="LiveId" clId="{8132BC75-ADD4-4ECD-85D3-003F6CF43B04}" dt="2018-07-01T21:35:38.866" v="1080" actId="1076"/>
          <ac:spMkLst>
            <pc:docMk/>
            <pc:sldMk cId="336765850" sldId="286"/>
            <ac:spMk id="2" creationId="{044549E5-3917-4FFC-86EB-9E0DAB210E72}"/>
          </ac:spMkLst>
        </pc:spChg>
        <pc:spChg chg="add mod">
          <ac:chgData name="Abby Lewis" userId="13d6ce0e51e855a8" providerId="LiveId" clId="{8132BC75-ADD4-4ECD-85D3-003F6CF43B04}" dt="2018-07-01T21:44:03.060" v="1377" actId="20577"/>
          <ac:spMkLst>
            <pc:docMk/>
            <pc:sldMk cId="336765850" sldId="286"/>
            <ac:spMk id="3" creationId="{3462FFC9-9CA5-4240-AF9F-0B2992082305}"/>
          </ac:spMkLst>
        </pc:spChg>
      </pc:sldChg>
      <pc:sldChg chg="addSp modSp">
        <pc:chgData name="Abby Lewis" userId="13d6ce0e51e855a8" providerId="LiveId" clId="{8132BC75-ADD4-4ECD-85D3-003F6CF43B04}" dt="2018-07-01T21:53:30.697" v="1670" actId="20577"/>
        <pc:sldMkLst>
          <pc:docMk/>
          <pc:sldMk cId="74639599" sldId="287"/>
        </pc:sldMkLst>
        <pc:spChg chg="mod">
          <ac:chgData name="Abby Lewis" userId="13d6ce0e51e855a8" providerId="LiveId" clId="{8132BC75-ADD4-4ECD-85D3-003F6CF43B04}" dt="2018-07-01T21:44:53.157" v="1381" actId="1076"/>
          <ac:spMkLst>
            <pc:docMk/>
            <pc:sldMk cId="74639599" sldId="287"/>
            <ac:spMk id="2" creationId="{044549E5-3917-4FFC-86EB-9E0DAB210E72}"/>
          </ac:spMkLst>
        </pc:spChg>
        <pc:spChg chg="add mod">
          <ac:chgData name="Abby Lewis" userId="13d6ce0e51e855a8" providerId="LiveId" clId="{8132BC75-ADD4-4ECD-85D3-003F6CF43B04}" dt="2018-07-01T21:53:30.697" v="1670" actId="20577"/>
          <ac:spMkLst>
            <pc:docMk/>
            <pc:sldMk cId="74639599" sldId="287"/>
            <ac:spMk id="3" creationId="{84B42A6C-1A18-438F-8BC8-1892C503BA67}"/>
          </ac:spMkLst>
        </pc:spChg>
      </pc:sldChg>
      <pc:sldChg chg="addSp modSp">
        <pc:chgData name="Abby Lewis" userId="13d6ce0e51e855a8" providerId="LiveId" clId="{8132BC75-ADD4-4ECD-85D3-003F6CF43B04}" dt="2018-07-01T21:59:38.315" v="1915" actId="1076"/>
        <pc:sldMkLst>
          <pc:docMk/>
          <pc:sldMk cId="4108600066" sldId="288"/>
        </pc:sldMkLst>
        <pc:spChg chg="mod">
          <ac:chgData name="Abby Lewis" userId="13d6ce0e51e855a8" providerId="LiveId" clId="{8132BC75-ADD4-4ECD-85D3-003F6CF43B04}" dt="2018-07-01T21:54:52.203" v="1674" actId="1076"/>
          <ac:spMkLst>
            <pc:docMk/>
            <pc:sldMk cId="4108600066" sldId="288"/>
            <ac:spMk id="2" creationId="{044549E5-3917-4FFC-86EB-9E0DAB210E72}"/>
          </ac:spMkLst>
        </pc:spChg>
        <pc:spChg chg="add mod">
          <ac:chgData name="Abby Lewis" userId="13d6ce0e51e855a8" providerId="LiveId" clId="{8132BC75-ADD4-4ECD-85D3-003F6CF43B04}" dt="2018-07-01T21:59:38.315" v="1915" actId="1076"/>
          <ac:spMkLst>
            <pc:docMk/>
            <pc:sldMk cId="4108600066" sldId="288"/>
            <ac:spMk id="3" creationId="{C77F89CE-4F7C-47D6-8CFA-6AE70F3B43DE}"/>
          </ac:spMkLst>
        </pc:spChg>
      </pc:sldChg>
    </pc:docChg>
  </pc:docChgLst>
  <pc:docChgLst>
    <pc:chgData name="Abby Lewis" userId="13d6ce0e51e855a8" providerId="LiveId" clId="{96750E0D-16F4-4341-A001-95F7566518DB}"/>
    <pc:docChg chg="custSel modSld">
      <pc:chgData name="Abby Lewis" userId="13d6ce0e51e855a8" providerId="LiveId" clId="{96750E0D-16F4-4341-A001-95F7566518DB}" dt="2018-07-11T14:28:11.082" v="29"/>
      <pc:docMkLst>
        <pc:docMk/>
      </pc:docMkLst>
      <pc:sldChg chg="modSp addCm">
        <pc:chgData name="Abby Lewis" userId="13d6ce0e51e855a8" providerId="LiveId" clId="{96750E0D-16F4-4341-A001-95F7566518DB}" dt="2018-07-11T14:12:57.655" v="6"/>
        <pc:sldMkLst>
          <pc:docMk/>
          <pc:sldMk cId="1731266513" sldId="277"/>
        </pc:sldMkLst>
        <pc:spChg chg="mod">
          <ac:chgData name="Abby Lewis" userId="13d6ce0e51e855a8" providerId="LiveId" clId="{96750E0D-16F4-4341-A001-95F7566518DB}" dt="2018-07-11T14:12:26.826" v="5" actId="20577"/>
          <ac:spMkLst>
            <pc:docMk/>
            <pc:sldMk cId="1731266513" sldId="277"/>
            <ac:spMk id="3" creationId="{A482C3C4-3905-49AD-98FD-779A560156AF}"/>
          </ac:spMkLst>
        </pc:spChg>
      </pc:sldChg>
      <pc:sldChg chg="modSp modCm">
        <pc:chgData name="Abby Lewis" userId="13d6ce0e51e855a8" providerId="LiveId" clId="{96750E0D-16F4-4341-A001-95F7566518DB}" dt="2018-07-11T14:13:34.199" v="8" actId="114"/>
        <pc:sldMkLst>
          <pc:docMk/>
          <pc:sldMk cId="945952973" sldId="282"/>
        </pc:sldMkLst>
        <pc:spChg chg="mod">
          <ac:chgData name="Abby Lewis" userId="13d6ce0e51e855a8" providerId="LiveId" clId="{96750E0D-16F4-4341-A001-95F7566518DB}" dt="2018-07-11T14:13:34.199" v="8" actId="114"/>
          <ac:spMkLst>
            <pc:docMk/>
            <pc:sldMk cId="945952973" sldId="282"/>
            <ac:spMk id="3" creationId="{AA963BA6-9001-42F0-A56A-1A264275E9BC}"/>
          </ac:spMkLst>
        </pc:spChg>
      </pc:sldChg>
      <pc:sldChg chg="modSp addCm">
        <pc:chgData name="Abby Lewis" userId="13d6ce0e51e855a8" providerId="LiveId" clId="{96750E0D-16F4-4341-A001-95F7566518DB}" dt="2018-07-11T14:16:37.203" v="11"/>
        <pc:sldMkLst>
          <pc:docMk/>
          <pc:sldMk cId="1191464197" sldId="284"/>
        </pc:sldMkLst>
        <pc:spChg chg="mod">
          <ac:chgData name="Abby Lewis" userId="13d6ce0e51e855a8" providerId="LiveId" clId="{96750E0D-16F4-4341-A001-95F7566518DB}" dt="2018-07-11T14:16:28.139" v="10" actId="20577"/>
          <ac:spMkLst>
            <pc:docMk/>
            <pc:sldMk cId="1191464197" sldId="284"/>
            <ac:spMk id="3" creationId="{E20B9285-1763-4554-A40C-D768BFFD1129}"/>
          </ac:spMkLst>
        </pc:spChg>
      </pc:sldChg>
      <pc:sldChg chg="modSp addCm modCm">
        <pc:chgData name="Abby Lewis" userId="13d6ce0e51e855a8" providerId="LiveId" clId="{96750E0D-16F4-4341-A001-95F7566518DB}" dt="2018-07-11T14:23:30.180" v="26"/>
        <pc:sldMkLst>
          <pc:docMk/>
          <pc:sldMk cId="4108600066" sldId="288"/>
        </pc:sldMkLst>
        <pc:spChg chg="mod">
          <ac:chgData name="Abby Lewis" userId="13d6ce0e51e855a8" providerId="LiveId" clId="{96750E0D-16F4-4341-A001-95F7566518DB}" dt="2018-07-11T14:20:29.517" v="24" actId="20577"/>
          <ac:spMkLst>
            <pc:docMk/>
            <pc:sldMk cId="4108600066" sldId="288"/>
            <ac:spMk id="3" creationId="{C77F89CE-4F7C-47D6-8CFA-6AE70F3B43DE}"/>
          </ac:spMkLst>
        </pc:spChg>
      </pc:sldChg>
      <pc:sldChg chg="modSp addCm">
        <pc:chgData name="Abby Lewis" userId="13d6ce0e51e855a8" providerId="LiveId" clId="{96750E0D-16F4-4341-A001-95F7566518DB}" dt="2018-07-11T14:28:11.082" v="29"/>
        <pc:sldMkLst>
          <pc:docMk/>
          <pc:sldMk cId="3371597390" sldId="290"/>
        </pc:sldMkLst>
        <pc:spChg chg="mod">
          <ac:chgData name="Abby Lewis" userId="13d6ce0e51e855a8" providerId="LiveId" clId="{96750E0D-16F4-4341-A001-95F7566518DB}" dt="2018-07-11T14:27:50.765" v="28" actId="20577"/>
          <ac:spMkLst>
            <pc:docMk/>
            <pc:sldMk cId="3371597390" sldId="290"/>
            <ac:spMk id="3" creationId="{28D9D295-CD74-4E4E-AF88-2F390D5D71AF}"/>
          </ac:spMkLst>
        </pc:spChg>
      </pc:sldChg>
    </pc:docChg>
  </pc:docChgLst>
  <pc:docChgLst>
    <pc:chgData name="Abby Lewis" userId="13d6ce0e51e855a8" providerId="LiveId" clId="{22962971-CA25-4FF5-823E-66328965D2E5}"/>
    <pc:docChg chg="custSel delSld modSld">
      <pc:chgData name="Abby Lewis" userId="13d6ce0e51e855a8" providerId="LiveId" clId="{22962971-CA25-4FF5-823E-66328965D2E5}" dt="2018-07-02T17:51:40.681" v="1349" actId="20577"/>
      <pc:docMkLst>
        <pc:docMk/>
      </pc:docMkLst>
      <pc:sldChg chg="modSp">
        <pc:chgData name="Abby Lewis" userId="13d6ce0e51e855a8" providerId="LiveId" clId="{22962971-CA25-4FF5-823E-66328965D2E5}" dt="2018-07-02T17:51:40.681" v="1349" actId="20577"/>
        <pc:sldMkLst>
          <pc:docMk/>
          <pc:sldMk cId="2852196707" sldId="271"/>
        </pc:sldMkLst>
        <pc:spChg chg="mod">
          <ac:chgData name="Abby Lewis" userId="13d6ce0e51e855a8" providerId="LiveId" clId="{22962971-CA25-4FF5-823E-66328965D2E5}" dt="2018-07-02T17:51:40.681" v="1349" actId="20577"/>
          <ac:spMkLst>
            <pc:docMk/>
            <pc:sldMk cId="2852196707" sldId="271"/>
            <ac:spMk id="3" creationId="{105256A0-1638-49F2-94C4-C5CA8CBB4DC1}"/>
          </ac:spMkLst>
        </pc:spChg>
      </pc:sldChg>
      <pc:sldChg chg="modSp">
        <pc:chgData name="Abby Lewis" userId="13d6ce0e51e855a8" providerId="LiveId" clId="{22962971-CA25-4FF5-823E-66328965D2E5}" dt="2018-07-02T16:41:42.189" v="145" actId="20577"/>
        <pc:sldMkLst>
          <pc:docMk/>
          <pc:sldMk cId="3770337852" sldId="278"/>
        </pc:sldMkLst>
        <pc:spChg chg="mod">
          <ac:chgData name="Abby Lewis" userId="13d6ce0e51e855a8" providerId="LiveId" clId="{22962971-CA25-4FF5-823E-66328965D2E5}" dt="2018-07-02T16:41:42.189" v="145" actId="20577"/>
          <ac:spMkLst>
            <pc:docMk/>
            <pc:sldMk cId="3770337852" sldId="278"/>
            <ac:spMk id="3" creationId="{E80B197D-9F45-45C0-8AA4-5C96A2716A7E}"/>
          </ac:spMkLst>
        </pc:spChg>
      </pc:sldChg>
      <pc:sldChg chg="modSp">
        <pc:chgData name="Abby Lewis" userId="13d6ce0e51e855a8" providerId="LiveId" clId="{22962971-CA25-4FF5-823E-66328965D2E5}" dt="2018-07-02T16:39:27.706" v="1" actId="5793"/>
        <pc:sldMkLst>
          <pc:docMk/>
          <pc:sldMk cId="4108600066" sldId="288"/>
        </pc:sldMkLst>
        <pc:spChg chg="mod">
          <ac:chgData name="Abby Lewis" userId="13d6ce0e51e855a8" providerId="LiveId" clId="{22962971-CA25-4FF5-823E-66328965D2E5}" dt="2018-07-02T16:39:27.706" v="1" actId="5793"/>
          <ac:spMkLst>
            <pc:docMk/>
            <pc:sldMk cId="4108600066" sldId="288"/>
            <ac:spMk id="3" creationId="{C77F89CE-4F7C-47D6-8CFA-6AE70F3B43DE}"/>
          </ac:spMkLst>
        </pc:spChg>
      </pc:sldChg>
      <pc:sldChg chg="addSp modSp">
        <pc:chgData name="Abby Lewis" userId="13d6ce0e51e855a8" providerId="LiveId" clId="{22962971-CA25-4FF5-823E-66328965D2E5}" dt="2018-07-02T16:48:03.066" v="306" actId="313"/>
        <pc:sldMkLst>
          <pc:docMk/>
          <pc:sldMk cId="2780586202" sldId="289"/>
        </pc:sldMkLst>
        <pc:spChg chg="mod">
          <ac:chgData name="Abby Lewis" userId="13d6ce0e51e855a8" providerId="LiveId" clId="{22962971-CA25-4FF5-823E-66328965D2E5}" dt="2018-07-02T16:42:23.951" v="149" actId="1076"/>
          <ac:spMkLst>
            <pc:docMk/>
            <pc:sldMk cId="2780586202" sldId="289"/>
            <ac:spMk id="2" creationId="{044549E5-3917-4FFC-86EB-9E0DAB210E72}"/>
          </ac:spMkLst>
        </pc:spChg>
        <pc:spChg chg="add mod">
          <ac:chgData name="Abby Lewis" userId="13d6ce0e51e855a8" providerId="LiveId" clId="{22962971-CA25-4FF5-823E-66328965D2E5}" dt="2018-07-02T16:48:03.066" v="306" actId="313"/>
          <ac:spMkLst>
            <pc:docMk/>
            <pc:sldMk cId="2780586202" sldId="289"/>
            <ac:spMk id="3" creationId="{7A3C28C4-4A1A-4DE7-965D-96C6DA0F7862}"/>
          </ac:spMkLst>
        </pc:spChg>
      </pc:sldChg>
      <pc:sldChg chg="addSp modSp">
        <pc:chgData name="Abby Lewis" userId="13d6ce0e51e855a8" providerId="LiveId" clId="{22962971-CA25-4FF5-823E-66328965D2E5}" dt="2018-07-02T17:02:57.508" v="525" actId="20577"/>
        <pc:sldMkLst>
          <pc:docMk/>
          <pc:sldMk cId="3371597390" sldId="290"/>
        </pc:sldMkLst>
        <pc:spChg chg="mod">
          <ac:chgData name="Abby Lewis" userId="13d6ce0e51e855a8" providerId="LiveId" clId="{22962971-CA25-4FF5-823E-66328965D2E5}" dt="2018-07-02T16:49:01.731" v="310" actId="1076"/>
          <ac:spMkLst>
            <pc:docMk/>
            <pc:sldMk cId="3371597390" sldId="290"/>
            <ac:spMk id="2" creationId="{044549E5-3917-4FFC-86EB-9E0DAB210E72}"/>
          </ac:spMkLst>
        </pc:spChg>
        <pc:spChg chg="add mod">
          <ac:chgData name="Abby Lewis" userId="13d6ce0e51e855a8" providerId="LiveId" clId="{22962971-CA25-4FF5-823E-66328965D2E5}" dt="2018-07-02T17:02:57.508" v="525" actId="20577"/>
          <ac:spMkLst>
            <pc:docMk/>
            <pc:sldMk cId="3371597390" sldId="290"/>
            <ac:spMk id="3" creationId="{28D9D295-CD74-4E4E-AF88-2F390D5D71AF}"/>
          </ac:spMkLst>
        </pc:spChg>
      </pc:sldChg>
      <pc:sldChg chg="addSp modSp">
        <pc:chgData name="Abby Lewis" userId="13d6ce0e51e855a8" providerId="LiveId" clId="{22962971-CA25-4FF5-823E-66328965D2E5}" dt="2018-07-02T17:07:42.005" v="672" actId="1076"/>
        <pc:sldMkLst>
          <pc:docMk/>
          <pc:sldMk cId="3106315271" sldId="291"/>
        </pc:sldMkLst>
        <pc:spChg chg="mod">
          <ac:chgData name="Abby Lewis" userId="13d6ce0e51e855a8" providerId="LiveId" clId="{22962971-CA25-4FF5-823E-66328965D2E5}" dt="2018-07-02T17:03:25.036" v="527" actId="1076"/>
          <ac:spMkLst>
            <pc:docMk/>
            <pc:sldMk cId="3106315271" sldId="291"/>
            <ac:spMk id="2" creationId="{044549E5-3917-4FFC-86EB-9E0DAB210E72}"/>
          </ac:spMkLst>
        </pc:spChg>
        <pc:spChg chg="add mod">
          <ac:chgData name="Abby Lewis" userId="13d6ce0e51e855a8" providerId="LiveId" clId="{22962971-CA25-4FF5-823E-66328965D2E5}" dt="2018-07-02T17:07:42.005" v="672" actId="1076"/>
          <ac:spMkLst>
            <pc:docMk/>
            <pc:sldMk cId="3106315271" sldId="291"/>
            <ac:spMk id="3" creationId="{3C09499E-F223-403B-A524-B82679EB713F}"/>
          </ac:spMkLst>
        </pc:spChg>
      </pc:sldChg>
      <pc:sldChg chg="addSp modSp">
        <pc:chgData name="Abby Lewis" userId="13d6ce0e51e855a8" providerId="LiveId" clId="{22962971-CA25-4FF5-823E-66328965D2E5}" dt="2018-07-02T17:15:32.925" v="882" actId="20577"/>
        <pc:sldMkLst>
          <pc:docMk/>
          <pc:sldMk cId="103683705" sldId="292"/>
        </pc:sldMkLst>
        <pc:spChg chg="mod">
          <ac:chgData name="Abby Lewis" userId="13d6ce0e51e855a8" providerId="LiveId" clId="{22962971-CA25-4FF5-823E-66328965D2E5}" dt="2018-07-02T17:13:04.542" v="778" actId="255"/>
          <ac:spMkLst>
            <pc:docMk/>
            <pc:sldMk cId="103683705" sldId="292"/>
            <ac:spMk id="2" creationId="{044549E5-3917-4FFC-86EB-9E0DAB210E72}"/>
          </ac:spMkLst>
        </pc:spChg>
        <pc:spChg chg="add mod">
          <ac:chgData name="Abby Lewis" userId="13d6ce0e51e855a8" providerId="LiveId" clId="{22962971-CA25-4FF5-823E-66328965D2E5}" dt="2018-07-02T17:15:32.925" v="882" actId="20577"/>
          <ac:spMkLst>
            <pc:docMk/>
            <pc:sldMk cId="103683705" sldId="292"/>
            <ac:spMk id="3" creationId="{714F84F6-E7F1-4382-A9D8-1D1F8724C8CA}"/>
          </ac:spMkLst>
        </pc:spChg>
      </pc:sldChg>
      <pc:sldChg chg="addSp modSp">
        <pc:chgData name="Abby Lewis" userId="13d6ce0e51e855a8" providerId="LiveId" clId="{22962971-CA25-4FF5-823E-66328965D2E5}" dt="2018-07-02T17:41:07.508" v="975" actId="1076"/>
        <pc:sldMkLst>
          <pc:docMk/>
          <pc:sldMk cId="4169797863" sldId="294"/>
        </pc:sldMkLst>
        <pc:spChg chg="mod">
          <ac:chgData name="Abby Lewis" userId="13d6ce0e51e855a8" providerId="LiveId" clId="{22962971-CA25-4FF5-823E-66328965D2E5}" dt="2018-07-02T17:38:21.578" v="886" actId="1076"/>
          <ac:spMkLst>
            <pc:docMk/>
            <pc:sldMk cId="4169797863" sldId="294"/>
            <ac:spMk id="2" creationId="{044549E5-3917-4FFC-86EB-9E0DAB210E72}"/>
          </ac:spMkLst>
        </pc:spChg>
        <pc:spChg chg="add mod">
          <ac:chgData name="Abby Lewis" userId="13d6ce0e51e855a8" providerId="LiveId" clId="{22962971-CA25-4FF5-823E-66328965D2E5}" dt="2018-07-02T17:41:07.508" v="975" actId="1076"/>
          <ac:spMkLst>
            <pc:docMk/>
            <pc:sldMk cId="4169797863" sldId="294"/>
            <ac:spMk id="3" creationId="{8858191F-7734-48DC-A969-173DBDFBB397}"/>
          </ac:spMkLst>
        </pc:spChg>
      </pc:sldChg>
      <pc:sldChg chg="addSp modSp">
        <pc:chgData name="Abby Lewis" userId="13d6ce0e51e855a8" providerId="LiveId" clId="{22962971-CA25-4FF5-823E-66328965D2E5}" dt="2018-07-02T17:43:20.156" v="1073" actId="1076"/>
        <pc:sldMkLst>
          <pc:docMk/>
          <pc:sldMk cId="2264061308" sldId="295"/>
        </pc:sldMkLst>
        <pc:spChg chg="mod">
          <ac:chgData name="Abby Lewis" userId="13d6ce0e51e855a8" providerId="LiveId" clId="{22962971-CA25-4FF5-823E-66328965D2E5}" dt="2018-07-02T17:41:16.547" v="976" actId="1076"/>
          <ac:spMkLst>
            <pc:docMk/>
            <pc:sldMk cId="2264061308" sldId="295"/>
            <ac:spMk id="2" creationId="{044549E5-3917-4FFC-86EB-9E0DAB210E72}"/>
          </ac:spMkLst>
        </pc:spChg>
        <pc:spChg chg="add mod">
          <ac:chgData name="Abby Lewis" userId="13d6ce0e51e855a8" providerId="LiveId" clId="{22962971-CA25-4FF5-823E-66328965D2E5}" dt="2018-07-02T17:43:20.156" v="1073" actId="1076"/>
          <ac:spMkLst>
            <pc:docMk/>
            <pc:sldMk cId="2264061308" sldId="295"/>
            <ac:spMk id="3" creationId="{8EC3A392-9260-4316-B0B7-4DCF8A0C560F}"/>
          </ac:spMkLst>
        </pc:spChg>
      </pc:sldChg>
      <pc:sldChg chg="addSp modSp">
        <pc:chgData name="Abby Lewis" userId="13d6ce0e51e855a8" providerId="LiveId" clId="{22962971-CA25-4FF5-823E-66328965D2E5}" dt="2018-07-02T17:47:11.333" v="1178" actId="313"/>
        <pc:sldMkLst>
          <pc:docMk/>
          <pc:sldMk cId="665666122" sldId="296"/>
        </pc:sldMkLst>
        <pc:spChg chg="mod">
          <ac:chgData name="Abby Lewis" userId="13d6ce0e51e855a8" providerId="LiveId" clId="{22962971-CA25-4FF5-823E-66328965D2E5}" dt="2018-07-02T17:43:32.456" v="1075" actId="1076"/>
          <ac:spMkLst>
            <pc:docMk/>
            <pc:sldMk cId="665666122" sldId="296"/>
            <ac:spMk id="2" creationId="{044549E5-3917-4FFC-86EB-9E0DAB210E72}"/>
          </ac:spMkLst>
        </pc:spChg>
        <pc:spChg chg="add mod">
          <ac:chgData name="Abby Lewis" userId="13d6ce0e51e855a8" providerId="LiveId" clId="{22962971-CA25-4FF5-823E-66328965D2E5}" dt="2018-07-02T17:47:11.333" v="1178" actId="313"/>
          <ac:spMkLst>
            <pc:docMk/>
            <pc:sldMk cId="665666122" sldId="296"/>
            <ac:spMk id="3" creationId="{7E8050D4-1B18-4AAE-B2D9-41EC9644918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7/30/18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96170A-4485-4F2D-8A79-B26D9498F64C}"/>
              </a:ext>
            </a:extLst>
          </p:cNvPr>
          <p:cNvSpPr>
            <a:spLocks noGrp="1"/>
          </p:cNvSpPr>
          <p:nvPr>
            <p:ph type="title"/>
          </p:nvPr>
        </p:nvSpPr>
        <p:spPr>
          <a:xfrm>
            <a:off x="958689" y="1239716"/>
            <a:ext cx="8596668" cy="3604255"/>
          </a:xfrm>
        </p:spPr>
        <p:txBody>
          <a:bodyPr>
            <a:noAutofit/>
          </a:bodyPr>
          <a:lstStyle/>
          <a:p>
            <a:r>
              <a:rPr lang="en-US" sz="4800" dirty="0">
                <a:solidFill>
                  <a:schemeClr val="tx1"/>
                </a:solidFill>
                <a:latin typeface="Calibri" panose="020F0502020204030204" pitchFamily="34" charset="0"/>
                <a:cs typeface="Calibri" panose="020F0502020204030204" pitchFamily="34" charset="0"/>
              </a:rPr>
              <a:t>Chapter 5</a:t>
            </a: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
            </a: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Market Structure and Dynamic Competition</a:t>
            </a:r>
          </a:p>
        </p:txBody>
      </p:sp>
    </p:spTree>
    <p:extLst>
      <p:ext uri="{BB962C8B-B14F-4D97-AF65-F5344CB8AC3E}">
        <p14:creationId xmlns:p14="http://schemas.microsoft.com/office/powerpoint/2010/main" val="2240624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563034" y="395654"/>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Sources of Concentration</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Contestability and sunk costs</a:t>
            </a:r>
            <a:endParaRPr lang="en-US" sz="2800" dirty="0"/>
          </a:p>
        </p:txBody>
      </p:sp>
      <p:sp>
        <p:nvSpPr>
          <p:cNvPr id="3" name="Content Placeholder 2">
            <a:extLst>
              <a:ext uri="{FF2B5EF4-FFF2-40B4-BE49-F238E27FC236}">
                <a16:creationId xmlns:a16="http://schemas.microsoft.com/office/drawing/2014/main" xmlns="" id="{C77F89CE-4F7C-47D6-8CFA-6AE70F3B43DE}"/>
              </a:ext>
            </a:extLst>
          </p:cNvPr>
          <p:cNvSpPr txBox="1">
            <a:spLocks/>
          </p:cNvSpPr>
          <p:nvPr/>
        </p:nvSpPr>
        <p:spPr>
          <a:xfrm>
            <a:off x="563034" y="1716454"/>
            <a:ext cx="8596668" cy="449189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William </a:t>
            </a:r>
            <a:r>
              <a:rPr lang="en-US" dirty="0" err="1">
                <a:latin typeface="Calibri" panose="020F0502020204030204" pitchFamily="34" charset="0"/>
                <a:cs typeface="Calibri" panose="020F0502020204030204" pitchFamily="34" charset="0"/>
              </a:rPr>
              <a:t>Baumol</a:t>
            </a:r>
            <a:r>
              <a:rPr lang="en-US" dirty="0">
                <a:latin typeface="Calibri" panose="020F0502020204030204" pitchFamily="34" charset="0"/>
                <a:cs typeface="Calibri" panose="020F0502020204030204" pitchFamily="34" charset="0"/>
              </a:rPr>
              <a:t>, John </a:t>
            </a:r>
            <a:r>
              <a:rPr lang="en-US" dirty="0" err="1">
                <a:latin typeface="Calibri" panose="020F0502020204030204" pitchFamily="34" charset="0"/>
                <a:cs typeface="Calibri" panose="020F0502020204030204" pitchFamily="34" charset="0"/>
              </a:rPr>
              <a:t>Panzar</a:t>
            </a:r>
            <a:r>
              <a:rPr lang="en-US" dirty="0">
                <a:latin typeface="Calibri" panose="020F0502020204030204" pitchFamily="34" charset="0"/>
                <a:cs typeface="Calibri" panose="020F0502020204030204" pitchFamily="34" charset="0"/>
              </a:rPr>
              <a:t>, and Robert </a:t>
            </a:r>
            <a:r>
              <a:rPr lang="en-US" dirty="0" err="1">
                <a:latin typeface="Calibri" panose="020F0502020204030204" pitchFamily="34" charset="0"/>
                <a:cs typeface="Calibri" panose="020F0502020204030204" pitchFamily="34" charset="0"/>
              </a:rPr>
              <a:t>Willig’s</a:t>
            </a:r>
            <a:r>
              <a:rPr lang="en-US" dirty="0">
                <a:latin typeface="Calibri" panose="020F0502020204030204" pitchFamily="34" charset="0"/>
                <a:cs typeface="Calibri" panose="020F0502020204030204" pitchFamily="34" charset="0"/>
              </a:rPr>
              <a:t> theory of contestable markets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 market is perfectly contestable if three conditions are satisfied</a:t>
            </a:r>
          </a:p>
          <a:p>
            <a:pPr lvl="1"/>
            <a:r>
              <a:rPr lang="en-US" dirty="0">
                <a:latin typeface="Calibri" panose="020F0502020204030204" pitchFamily="34" charset="0"/>
                <a:cs typeface="Calibri" panose="020F0502020204030204" pitchFamily="34" charset="0"/>
              </a:rPr>
              <a:t>1) </a:t>
            </a:r>
            <a:r>
              <a:rPr lang="en-US" dirty="0" smtClean="0">
                <a:latin typeface="Calibri" panose="020F0502020204030204" pitchFamily="34" charset="0"/>
                <a:cs typeface="Calibri" panose="020F0502020204030204" pitchFamily="34" charset="0"/>
              </a:rPr>
              <a:t>New </a:t>
            </a:r>
            <a:r>
              <a:rPr lang="en-US" dirty="0">
                <a:latin typeface="Calibri" panose="020F0502020204030204" pitchFamily="34" charset="0"/>
                <a:cs typeface="Calibri" panose="020F0502020204030204" pitchFamily="34" charset="0"/>
              </a:rPr>
              <a:t>firms face no disadvantage vis-à-vis existing </a:t>
            </a:r>
            <a:r>
              <a:rPr lang="en-US" dirty="0" smtClean="0">
                <a:latin typeface="Calibri" panose="020F0502020204030204" pitchFamily="34" charset="0"/>
                <a:cs typeface="Calibri" panose="020F0502020204030204" pitchFamily="34" charset="0"/>
              </a:rPr>
              <a:t>firms</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2) </a:t>
            </a:r>
            <a:r>
              <a:rPr lang="en-US" dirty="0" smtClean="0">
                <a:latin typeface="Calibri" panose="020F0502020204030204" pitchFamily="34" charset="0"/>
                <a:cs typeface="Calibri" panose="020F0502020204030204" pitchFamily="34" charset="0"/>
              </a:rPr>
              <a:t>There </a:t>
            </a:r>
            <a:r>
              <a:rPr lang="en-US" dirty="0">
                <a:latin typeface="Calibri" panose="020F0502020204030204" pitchFamily="34" charset="0"/>
                <a:cs typeface="Calibri" panose="020F0502020204030204" pitchFamily="34" charset="0"/>
              </a:rPr>
              <a:t>are zero sunk </a:t>
            </a:r>
            <a:r>
              <a:rPr lang="en-US" dirty="0" smtClean="0">
                <a:latin typeface="Calibri" panose="020F0502020204030204" pitchFamily="34" charset="0"/>
                <a:cs typeface="Calibri" panose="020F0502020204030204" pitchFamily="34" charset="0"/>
              </a:rPr>
              <a:t>costs</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3) </a:t>
            </a:r>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entry lag . . . is less than the price adjustment lag for existing </a:t>
            </a:r>
            <a:r>
              <a:rPr lang="en-US" dirty="0" smtClean="0">
                <a:latin typeface="Calibri" panose="020F0502020204030204" pitchFamily="34" charset="0"/>
                <a:cs typeface="Calibri" panose="020F0502020204030204" pitchFamily="34" charset="0"/>
              </a:rPr>
              <a:t>firms</a:t>
            </a:r>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central result is that if a market is perfectly contestable, then an equilibrium must entail a socially efficient </a:t>
            </a:r>
            <a:r>
              <a:rPr lang="en-US" dirty="0" smtClean="0">
                <a:latin typeface="Calibri" panose="020F0502020204030204" pitchFamily="34" charset="0"/>
                <a:cs typeface="Calibri" panose="020F0502020204030204" pitchFamily="34" charset="0"/>
              </a:rPr>
              <a:t>outcome</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08600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65374-C839-471B-8637-A5F8D5F6F331}"/>
              </a:ext>
            </a:extLst>
          </p:cNvPr>
          <p:cNvSpPr>
            <a:spLocks noGrp="1"/>
          </p:cNvSpPr>
          <p:nvPr>
            <p:ph type="title"/>
          </p:nvPr>
        </p:nvSpPr>
        <p:spPr>
          <a:xfrm>
            <a:off x="563034" y="395654"/>
            <a:ext cx="8596668" cy="1320800"/>
          </a:xfrm>
        </p:spPr>
        <p:txBody>
          <a:bodyPr/>
          <a:lstStyle/>
          <a:p>
            <a:r>
              <a:rPr lang="en-US" dirty="0">
                <a:solidFill>
                  <a:schemeClr val="tx1"/>
                </a:solidFill>
                <a:latin typeface="Calibri" panose="020F0502020204030204" pitchFamily="34" charset="0"/>
                <a:cs typeface="Calibri" panose="020F0502020204030204" pitchFamily="34" charset="0"/>
              </a:rPr>
              <a:t>Dynamic Competition</a:t>
            </a:r>
          </a:p>
        </p:txBody>
      </p:sp>
      <p:sp>
        <p:nvSpPr>
          <p:cNvPr id="3" name="Content Placeholder 2">
            <a:extLst>
              <a:ext uri="{FF2B5EF4-FFF2-40B4-BE49-F238E27FC236}">
                <a16:creationId xmlns:a16="http://schemas.microsoft.com/office/drawing/2014/main" xmlns="" id="{E80B197D-9F45-45C0-8AA4-5C96A2716A7E}"/>
              </a:ext>
            </a:extLst>
          </p:cNvPr>
          <p:cNvSpPr txBox="1">
            <a:spLocks/>
          </p:cNvSpPr>
          <p:nvPr/>
        </p:nvSpPr>
        <p:spPr>
          <a:xfrm>
            <a:off x="563034" y="1716454"/>
            <a:ext cx="8596668" cy="377873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role of firm conduct</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Vocabulary</a:t>
            </a:r>
          </a:p>
          <a:p>
            <a:pPr lvl="1"/>
            <a:r>
              <a:rPr lang="en-US" dirty="0">
                <a:latin typeface="Calibri" panose="020F0502020204030204" pitchFamily="34" charset="0"/>
                <a:cs typeface="Calibri" panose="020F0502020204030204" pitchFamily="34" charset="0"/>
              </a:rPr>
              <a:t>Dynamic competition</a:t>
            </a:r>
          </a:p>
          <a:p>
            <a:pPr lvl="1"/>
            <a:r>
              <a:rPr lang="en-US" dirty="0">
                <a:latin typeface="Calibri" panose="020F0502020204030204" pitchFamily="34" charset="0"/>
                <a:cs typeface="Calibri" panose="020F0502020204030204" pitchFamily="34" charset="0"/>
              </a:rPr>
              <a:t>Strategic entry deterrence</a:t>
            </a:r>
          </a:p>
          <a:p>
            <a:pPr lvl="1"/>
            <a:r>
              <a:rPr lang="en-US" dirty="0">
                <a:latin typeface="Calibri" panose="020F0502020204030204" pitchFamily="34" charset="0"/>
                <a:cs typeface="Calibri" panose="020F0502020204030204" pitchFamily="34" charset="0"/>
              </a:rPr>
              <a:t>Limit pricing</a:t>
            </a:r>
          </a:p>
          <a:p>
            <a:pPr lvl="1"/>
            <a:r>
              <a:rPr lang="en-US" dirty="0">
                <a:latin typeface="Calibri" panose="020F0502020204030204" pitchFamily="34" charset="0"/>
                <a:cs typeface="Calibri" panose="020F0502020204030204" pitchFamily="34" charset="0"/>
              </a:rPr>
              <a:t>Predatory pricing</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70337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563034" y="395654"/>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Limit Pricing</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Bain-</a:t>
            </a:r>
            <a:r>
              <a:rPr lang="en-US" sz="2400" dirty="0" err="1">
                <a:solidFill>
                  <a:schemeClr val="tx1"/>
                </a:solidFill>
                <a:latin typeface="Calibri" panose="020F0502020204030204" pitchFamily="34" charset="0"/>
                <a:cs typeface="Calibri" panose="020F0502020204030204" pitchFamily="34" charset="0"/>
              </a:rPr>
              <a:t>Sylos</a:t>
            </a:r>
            <a:r>
              <a:rPr lang="en-US" sz="2400" dirty="0">
                <a:solidFill>
                  <a:schemeClr val="tx1"/>
                </a:solidFill>
                <a:latin typeface="Calibri" panose="020F0502020204030204" pitchFamily="34" charset="0"/>
                <a:cs typeface="Calibri" panose="020F0502020204030204" pitchFamily="34" charset="0"/>
              </a:rPr>
              <a:t> theory of limit pricing</a:t>
            </a:r>
            <a:endParaRPr lang="en-US" sz="2800" dirty="0"/>
          </a:p>
        </p:txBody>
      </p:sp>
      <p:sp>
        <p:nvSpPr>
          <p:cNvPr id="3" name="Content Placeholder 2">
            <a:extLst>
              <a:ext uri="{FF2B5EF4-FFF2-40B4-BE49-F238E27FC236}">
                <a16:creationId xmlns:a16="http://schemas.microsoft.com/office/drawing/2014/main" xmlns="" id="{7A3C28C4-4A1A-4DE7-965D-96C6DA0F7862}"/>
              </a:ext>
            </a:extLst>
          </p:cNvPr>
          <p:cNvSpPr txBox="1">
            <a:spLocks/>
          </p:cNvSpPr>
          <p:nvPr/>
        </p:nvSpPr>
        <p:spPr>
          <a:xfrm>
            <a:off x="563034" y="1716454"/>
            <a:ext cx="8596668" cy="377873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How can incumbent firms affect a potential entrant’s decision to enter, and if they can influence that decision, how does this ability affect the behavior of incumbent firms?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Joe Bain and Paolo </a:t>
            </a:r>
            <a:r>
              <a:rPr lang="en-US" dirty="0" err="1">
                <a:latin typeface="Calibri" panose="020F0502020204030204" pitchFamily="34" charset="0"/>
                <a:cs typeface="Calibri" panose="020F0502020204030204" pitchFamily="34" charset="0"/>
              </a:rPr>
              <a:t>Sylos-Labini</a:t>
            </a:r>
            <a:r>
              <a:rPr lang="en-US" dirty="0">
                <a:latin typeface="Calibri" panose="020F0502020204030204" pitchFamily="34" charset="0"/>
                <a:cs typeface="Calibri" panose="020F0502020204030204" pitchFamily="34" charset="0"/>
              </a:rPr>
              <a:t> created the earliest model of limit pricing, know as the Bain-</a:t>
            </a:r>
            <a:r>
              <a:rPr lang="en-US" dirty="0" err="1">
                <a:latin typeface="Calibri" panose="020F0502020204030204" pitchFamily="34" charset="0"/>
                <a:cs typeface="Calibri" panose="020F0502020204030204" pitchFamily="34" charset="0"/>
              </a:rPr>
              <a:t>Sylos</a:t>
            </a:r>
            <a:r>
              <a:rPr lang="en-US" dirty="0">
                <a:latin typeface="Calibri" panose="020F0502020204030204" pitchFamily="34" charset="0"/>
                <a:cs typeface="Calibri" panose="020F0502020204030204" pitchFamily="34" charset="0"/>
              </a:rPr>
              <a:t> postulate</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Bain-</a:t>
            </a:r>
            <a:r>
              <a:rPr lang="en-US" dirty="0" err="1">
                <a:latin typeface="Calibri" panose="020F0502020204030204" pitchFamily="34" charset="0"/>
                <a:cs typeface="Calibri" panose="020F0502020204030204" pitchFamily="34" charset="0"/>
              </a:rPr>
              <a:t>Sylos</a:t>
            </a:r>
            <a:r>
              <a:rPr lang="en-US" dirty="0">
                <a:latin typeface="Calibri" panose="020F0502020204030204" pitchFamily="34" charset="0"/>
                <a:cs typeface="Calibri" panose="020F0502020204030204" pitchFamily="34" charset="0"/>
              </a:rPr>
              <a:t> postulate is a bad assumption because an incumbent firm will typically not choose to behave in the manner assumed</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Additionally, </a:t>
            </a:r>
            <a:r>
              <a:rPr lang="en-US" dirty="0" smtClean="0">
                <a:latin typeface="Calibri" panose="020F0502020204030204" pitchFamily="34" charset="0"/>
                <a:cs typeface="Calibri" panose="020F0502020204030204" pitchFamily="34" charset="0"/>
              </a:rPr>
              <a:t>entry </a:t>
            </a:r>
            <a:r>
              <a:rPr lang="en-US" dirty="0">
                <a:latin typeface="Calibri" panose="020F0502020204030204" pitchFamily="34" charset="0"/>
                <a:cs typeface="Calibri" panose="020F0502020204030204" pitchFamily="34" charset="0"/>
              </a:rPr>
              <a:t>decision is wholly independent of the incumbent firms’ </a:t>
            </a:r>
            <a:r>
              <a:rPr lang="en-US" dirty="0" err="1">
                <a:latin typeface="Calibri" panose="020F0502020204030204" pitchFamily="34" charset="0"/>
                <a:cs typeface="Calibri" panose="020F0502020204030204" pitchFamily="34" charset="0"/>
              </a:rPr>
              <a:t>preentry</a:t>
            </a:r>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output</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80586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563034" y="395654"/>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Limit Pricing</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Strategic theories of limit pricing</a:t>
            </a:r>
            <a:endParaRPr lang="en-US" sz="2800" dirty="0"/>
          </a:p>
        </p:txBody>
      </p:sp>
      <p:sp>
        <p:nvSpPr>
          <p:cNvPr id="3" name="Content Placeholder 2">
            <a:extLst>
              <a:ext uri="{FF2B5EF4-FFF2-40B4-BE49-F238E27FC236}">
                <a16:creationId xmlns:a16="http://schemas.microsoft.com/office/drawing/2014/main" xmlns="" id="{28D9D295-CD74-4E4E-AF88-2F390D5D71AF}"/>
              </a:ext>
            </a:extLst>
          </p:cNvPr>
          <p:cNvSpPr txBox="1">
            <a:spLocks/>
          </p:cNvSpPr>
          <p:nvPr/>
        </p:nvSpPr>
        <p:spPr>
          <a:xfrm>
            <a:off x="563034" y="1716453"/>
            <a:ext cx="8596668" cy="4077677"/>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A </a:t>
            </a:r>
            <a:r>
              <a:rPr lang="en-US" dirty="0">
                <a:latin typeface="Calibri" panose="020F0502020204030204" pitchFamily="34" charset="0"/>
                <a:cs typeface="Calibri" panose="020F0502020204030204" pitchFamily="34" charset="0"/>
              </a:rPr>
              <a:t>central goal in the literature on dynamic competition is to identify and explore the intertemporal linkage between incumbent firms’ </a:t>
            </a:r>
            <a:r>
              <a:rPr lang="en-US" dirty="0" err="1">
                <a:latin typeface="Calibri" panose="020F0502020204030204" pitchFamily="34" charset="0"/>
                <a:cs typeface="Calibri" panose="020F0502020204030204" pitchFamily="34" charset="0"/>
              </a:rPr>
              <a:t>preentry</a:t>
            </a:r>
            <a:r>
              <a:rPr lang="en-US" dirty="0">
                <a:latin typeface="Calibri" panose="020F0502020204030204" pitchFamily="34" charset="0"/>
                <a:cs typeface="Calibri" panose="020F0502020204030204" pitchFamily="34" charset="0"/>
              </a:rPr>
              <a:t> behavior and the </a:t>
            </a:r>
            <a:r>
              <a:rPr lang="en-US" dirty="0" err="1">
                <a:latin typeface="Calibri" panose="020F0502020204030204" pitchFamily="34" charset="0"/>
                <a:cs typeface="Calibri" panose="020F0502020204030204" pitchFamily="34" charset="0"/>
              </a:rPr>
              <a:t>postentry</a:t>
            </a:r>
            <a:r>
              <a:rPr lang="en-US" dirty="0">
                <a:latin typeface="Calibri" panose="020F0502020204030204" pitchFamily="34" charset="0"/>
                <a:cs typeface="Calibri" panose="020F0502020204030204" pitchFamily="34" charset="0"/>
              </a:rPr>
              <a:t> structure in terms of cost and demand </a:t>
            </a:r>
            <a:r>
              <a:rPr lang="en-US" dirty="0" smtClean="0">
                <a:latin typeface="Calibri" panose="020F0502020204030204" pitchFamily="34" charset="0"/>
                <a:cs typeface="Calibri" panose="020F0502020204030204" pitchFamily="34" charset="0"/>
              </a:rPr>
              <a:t>functions</a:t>
            </a: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Switching costs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Two important conclusions derive from the limit-pricing literature</a:t>
            </a:r>
          </a:p>
          <a:p>
            <a:pPr lvl="1"/>
            <a:r>
              <a:rPr lang="en-US" dirty="0">
                <a:latin typeface="Calibri" panose="020F0502020204030204" pitchFamily="34" charset="0"/>
                <a:cs typeface="Calibri" panose="020F0502020204030204" pitchFamily="34" charset="0"/>
              </a:rPr>
              <a:t>1) </a:t>
            </a:r>
            <a:r>
              <a:rPr lang="en-US" dirty="0" err="1" smtClean="0">
                <a:latin typeface="Calibri" panose="020F0502020204030204" pitchFamily="34" charset="0"/>
                <a:cs typeface="Calibri" panose="020F0502020204030204" pitchFamily="34" charset="0"/>
              </a:rPr>
              <a:t>Preentry</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output or price can affect the </a:t>
            </a:r>
            <a:r>
              <a:rPr lang="en-US" dirty="0" err="1">
                <a:latin typeface="Calibri" panose="020F0502020204030204" pitchFamily="34" charset="0"/>
                <a:cs typeface="Calibri" panose="020F0502020204030204" pitchFamily="34" charset="0"/>
              </a:rPr>
              <a:t>postentry</a:t>
            </a:r>
            <a:r>
              <a:rPr lang="en-US" dirty="0">
                <a:latin typeface="Calibri" panose="020F0502020204030204" pitchFamily="34" charset="0"/>
                <a:cs typeface="Calibri" panose="020F0502020204030204" pitchFamily="34" charset="0"/>
              </a:rPr>
              <a:t> equilibrium in different ways and thereby influence the decision to </a:t>
            </a:r>
            <a:r>
              <a:rPr lang="en-US" dirty="0" smtClean="0">
                <a:latin typeface="Calibri" panose="020F0502020204030204" pitchFamily="34" charset="0"/>
                <a:cs typeface="Calibri" panose="020F0502020204030204" pitchFamily="34" charset="0"/>
              </a:rPr>
              <a:t>enter</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2) </a:t>
            </a:r>
            <a:r>
              <a:rPr lang="en-US" dirty="0" smtClean="0">
                <a:latin typeface="Calibri" panose="020F0502020204030204" pitchFamily="34" charset="0"/>
                <a:cs typeface="Calibri" panose="020F0502020204030204" pitchFamily="34" charset="0"/>
              </a:rPr>
              <a:t>Even </a:t>
            </a:r>
            <a:r>
              <a:rPr lang="en-US" dirty="0">
                <a:latin typeface="Calibri" panose="020F0502020204030204" pitchFamily="34" charset="0"/>
                <a:cs typeface="Calibri" panose="020F0502020204030204" pitchFamily="34" charset="0"/>
              </a:rPr>
              <a:t>if entry is deterred, the threat of entry will generally induce incumbent firms to set a low </a:t>
            </a:r>
            <a:r>
              <a:rPr lang="en-US" dirty="0" smtClean="0">
                <a:latin typeface="Calibri" panose="020F0502020204030204" pitchFamily="34" charset="0"/>
                <a:cs typeface="Calibri" panose="020F0502020204030204" pitchFamily="34" charset="0"/>
              </a:rPr>
              <a:t>price</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71597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536657" y="359507"/>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Limit Pricing</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Limit pricing in the airline industry</a:t>
            </a:r>
            <a:endParaRPr lang="en-US" sz="2800" dirty="0"/>
          </a:p>
        </p:txBody>
      </p:sp>
      <p:sp>
        <p:nvSpPr>
          <p:cNvPr id="3" name="Content Placeholder 2">
            <a:extLst>
              <a:ext uri="{FF2B5EF4-FFF2-40B4-BE49-F238E27FC236}">
                <a16:creationId xmlns:a16="http://schemas.microsoft.com/office/drawing/2014/main" xmlns="" id="{3C09499E-F223-403B-A524-B82679EB713F}"/>
              </a:ext>
            </a:extLst>
          </p:cNvPr>
          <p:cNvSpPr txBox="1">
            <a:spLocks/>
          </p:cNvSpPr>
          <p:nvPr/>
        </p:nvSpPr>
        <p:spPr>
          <a:xfrm>
            <a:off x="536657" y="2120899"/>
            <a:ext cx="8596668" cy="3725985"/>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An </a:t>
            </a:r>
            <a:r>
              <a:rPr lang="en-US" dirty="0">
                <a:latin typeface="Calibri" panose="020F0502020204030204" pitchFamily="34" charset="0"/>
                <a:cs typeface="Calibri" panose="020F0502020204030204" pitchFamily="34" charset="0"/>
              </a:rPr>
              <a:t>implication of the theory of limit pricing is that, in response to a heightened threat of entry, incumbent firms will lower prices for the purpose of making entry less </a:t>
            </a:r>
            <a:r>
              <a:rPr lang="en-US" dirty="0" smtClean="0">
                <a:latin typeface="Calibri" panose="020F0502020204030204" pitchFamily="34" charset="0"/>
                <a:cs typeface="Calibri" panose="020F0502020204030204" pitchFamily="34" charset="0"/>
              </a:rPr>
              <a:t>likely</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Review the examination of the above hypothesis involving airline route markets for 1993–2004</a:t>
            </a:r>
          </a:p>
        </p:txBody>
      </p:sp>
    </p:spTree>
    <p:extLst>
      <p:ext uri="{BB962C8B-B14F-4D97-AF65-F5344CB8AC3E}">
        <p14:creationId xmlns:p14="http://schemas.microsoft.com/office/powerpoint/2010/main" val="3106315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466319" y="588108"/>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Investment in Cost-Reducing Capital</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Strategic capacity expansion in the casino industry</a:t>
            </a:r>
            <a:endParaRPr lang="en-US" sz="2400" dirty="0"/>
          </a:p>
        </p:txBody>
      </p:sp>
      <p:sp>
        <p:nvSpPr>
          <p:cNvPr id="3" name="Content Placeholder 2">
            <a:extLst>
              <a:ext uri="{FF2B5EF4-FFF2-40B4-BE49-F238E27FC236}">
                <a16:creationId xmlns:a16="http://schemas.microsoft.com/office/drawing/2014/main" xmlns="" id="{714F84F6-E7F1-4382-A9D8-1D1F8724C8CA}"/>
              </a:ext>
            </a:extLst>
          </p:cNvPr>
          <p:cNvSpPr txBox="1">
            <a:spLocks/>
          </p:cNvSpPr>
          <p:nvPr/>
        </p:nvSpPr>
        <p:spPr>
          <a:xfrm>
            <a:off x="536657" y="2120899"/>
            <a:ext cx="8596668" cy="3725985"/>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err="1">
                <a:latin typeface="Calibri" panose="020F0502020204030204" pitchFamily="34" charset="0"/>
                <a:cs typeface="Calibri" panose="020F0502020204030204" pitchFamily="34" charset="0"/>
              </a:rPr>
              <a:t>Avinash</a:t>
            </a:r>
            <a:r>
              <a:rPr lang="en-US" dirty="0">
                <a:latin typeface="Calibri" panose="020F0502020204030204" pitchFamily="34" charset="0"/>
                <a:cs typeface="Calibri" panose="020F0502020204030204" pitchFamily="34" charset="0"/>
              </a:rPr>
              <a:t> Dixit’s seminal paper that provided some fundamental insight that fueled much of the research on strategic entry deterrence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Review the examples given of the Dixit game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examination of the use of capacity investment to deter entry involving the casino industry</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3683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536657" y="438638"/>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Raising Rivals’ Costs</a:t>
            </a:r>
            <a:endParaRPr lang="en-US" sz="2800" dirty="0"/>
          </a:p>
        </p:txBody>
      </p:sp>
      <p:sp>
        <p:nvSpPr>
          <p:cNvPr id="3" name="Content Placeholder 2">
            <a:extLst>
              <a:ext uri="{FF2B5EF4-FFF2-40B4-BE49-F238E27FC236}">
                <a16:creationId xmlns:a16="http://schemas.microsoft.com/office/drawing/2014/main" xmlns="" id="{8858191F-7734-48DC-A969-173DBDFBB397}"/>
              </a:ext>
            </a:extLst>
          </p:cNvPr>
          <p:cNvSpPr txBox="1">
            <a:spLocks/>
          </p:cNvSpPr>
          <p:nvPr/>
        </p:nvSpPr>
        <p:spPr>
          <a:xfrm>
            <a:off x="536657" y="2137507"/>
            <a:ext cx="8596668" cy="3058747"/>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Consider one of the several strategies for raising the cost of a rival</a:t>
            </a:r>
          </a:p>
        </p:txBody>
      </p:sp>
    </p:spTree>
    <p:extLst>
      <p:ext uri="{BB962C8B-B14F-4D97-AF65-F5344CB8AC3E}">
        <p14:creationId xmlns:p14="http://schemas.microsoft.com/office/powerpoint/2010/main" val="4169797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536657" y="438638"/>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Preemption and Brand Proliferation</a:t>
            </a:r>
            <a:endParaRPr lang="en-US" sz="2800" dirty="0"/>
          </a:p>
        </p:txBody>
      </p:sp>
      <p:sp>
        <p:nvSpPr>
          <p:cNvPr id="3" name="Content Placeholder 2">
            <a:extLst>
              <a:ext uri="{FF2B5EF4-FFF2-40B4-BE49-F238E27FC236}">
                <a16:creationId xmlns:a16="http://schemas.microsoft.com/office/drawing/2014/main" xmlns="" id="{8EC3A392-9260-4316-B0B7-4DCF8A0C560F}"/>
              </a:ext>
            </a:extLst>
          </p:cNvPr>
          <p:cNvSpPr txBox="1">
            <a:spLocks/>
          </p:cNvSpPr>
          <p:nvPr/>
        </p:nvSpPr>
        <p:spPr>
          <a:xfrm>
            <a:off x="536657" y="2207846"/>
            <a:ext cx="8596668" cy="3725985"/>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Review the brand proliferation strategy outlined in the text</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Incumbent </a:t>
            </a:r>
            <a:r>
              <a:rPr lang="en-US" dirty="0">
                <a:latin typeface="Calibri" panose="020F0502020204030204" pitchFamily="34" charset="0"/>
                <a:cs typeface="Calibri" panose="020F0502020204030204" pitchFamily="34" charset="0"/>
              </a:rPr>
              <a:t>firms offer new brands in order to fill niches in the market that would have provided room for profitable </a:t>
            </a:r>
            <a:r>
              <a:rPr lang="en-US" dirty="0" smtClean="0">
                <a:latin typeface="Calibri" panose="020F0502020204030204" pitchFamily="34" charset="0"/>
                <a:cs typeface="Calibri" panose="020F0502020204030204" pitchFamily="34" charset="0"/>
              </a:rPr>
              <a:t>entry</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64061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554242" y="438638"/>
            <a:ext cx="8596668" cy="1548423"/>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Preemption and Brand Proliferation</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Brand proliferation in ready-to-eat breakfast cereals</a:t>
            </a:r>
            <a:endParaRPr lang="en-US" sz="2400" dirty="0"/>
          </a:p>
        </p:txBody>
      </p:sp>
      <p:sp>
        <p:nvSpPr>
          <p:cNvPr id="3" name="Content Placeholder 2">
            <a:extLst>
              <a:ext uri="{FF2B5EF4-FFF2-40B4-BE49-F238E27FC236}">
                <a16:creationId xmlns:a16="http://schemas.microsoft.com/office/drawing/2014/main" xmlns="" id="{7E8050D4-1B18-4AAE-B2D9-41EC9644918A}"/>
              </a:ext>
            </a:extLst>
          </p:cNvPr>
          <p:cNvSpPr txBox="1">
            <a:spLocks/>
          </p:cNvSpPr>
          <p:nvPr/>
        </p:nvSpPr>
        <p:spPr>
          <a:xfrm>
            <a:off x="536657" y="2207846"/>
            <a:ext cx="8596668" cy="3725985"/>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Describe the argument made against General Foods, General Mills, and Kellogg in which the FTC accused the leading manufacturers of ready-to-eat breakfast cereals of using an entry-deterring strategy of brand proliferation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What was the judge’s verdict?</a:t>
            </a:r>
          </a:p>
        </p:txBody>
      </p:sp>
    </p:spTree>
    <p:extLst>
      <p:ext uri="{BB962C8B-B14F-4D97-AF65-F5344CB8AC3E}">
        <p14:creationId xmlns:p14="http://schemas.microsoft.com/office/powerpoint/2010/main" val="665666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53808E-69B9-4996-84BF-F9E22B8BBE02}"/>
              </a:ext>
            </a:extLst>
          </p:cNvPr>
          <p:cNvSpPr>
            <a:spLocks noGrp="1"/>
          </p:cNvSpPr>
          <p:nvPr>
            <p:ph type="title"/>
          </p:nvPr>
        </p:nvSpPr>
        <p:spPr/>
        <p:txBody>
          <a:bodyPr/>
          <a:lstStyle/>
          <a:p>
            <a:r>
              <a:rPr lang="en-US" dirty="0">
                <a:solidFill>
                  <a:srgbClr val="000000"/>
                </a:solidFill>
                <a:latin typeface="Calibri" panose="020F0502020204030204" pitchFamily="34" charset="0"/>
                <a:cs typeface="Calibri" panose="020F0502020204030204" pitchFamily="34" charset="0"/>
              </a:rPr>
              <a:t>Summary</a:t>
            </a:r>
          </a:p>
        </p:txBody>
      </p:sp>
      <p:sp>
        <p:nvSpPr>
          <p:cNvPr id="3" name="Content Placeholder 2">
            <a:extLst>
              <a:ext uri="{FF2B5EF4-FFF2-40B4-BE49-F238E27FC236}">
                <a16:creationId xmlns:a16="http://schemas.microsoft.com/office/drawing/2014/main" xmlns="" id="{105256A0-1638-49F2-94C4-C5CA8CBB4DC1}"/>
              </a:ext>
            </a:extLst>
          </p:cNvPr>
          <p:cNvSpPr>
            <a:spLocks noGrp="1"/>
          </p:cNvSpPr>
          <p:nvPr>
            <p:ph idx="1"/>
          </p:nvPr>
        </p:nvSpPr>
        <p:spPr>
          <a:xfrm>
            <a:off x="677334" y="1930400"/>
            <a:ext cx="8596668" cy="3880773"/>
          </a:xfrm>
        </p:spPr>
        <p:txBody>
          <a:bodyPr/>
          <a:lstStyle/>
          <a:p>
            <a:r>
              <a:rPr lang="en-US" dirty="0">
                <a:latin typeface="Calibri" panose="020F0502020204030204" pitchFamily="34" charset="0"/>
                <a:cs typeface="Calibri" panose="020F0502020204030204" pitchFamily="34" charset="0"/>
              </a:rPr>
              <a:t>Chapters 4 and 5 analyzed the feedback relationship between market structure and firm conduct</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This chapter explored dynamic competition and found many ways in which firms can impact their future market share and the number of firms in the market</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Entry conditions are partially determined by the behavior of established firms through, for example, the strategic setting of price and investment, and evidence of this was presented </a:t>
            </a:r>
          </a:p>
        </p:txBody>
      </p:sp>
    </p:spTree>
    <p:extLst>
      <p:ext uri="{BB962C8B-B14F-4D97-AF65-F5344CB8AC3E}">
        <p14:creationId xmlns:p14="http://schemas.microsoft.com/office/powerpoint/2010/main" val="2852196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76656" y="458937"/>
            <a:ext cx="8596668" cy="1320800"/>
          </a:xfrm>
        </p:spPr>
        <p:txBody>
          <a:bodyPr/>
          <a:lstStyle/>
          <a:p>
            <a:r>
              <a:rPr lang="en-US" dirty="0">
                <a:solidFill>
                  <a:schemeClr val="tx1"/>
                </a:solidFill>
                <a:latin typeface="Calibri" panose="020F0502020204030204" pitchFamily="34" charset="0"/>
                <a:cs typeface="Calibri" panose="020F0502020204030204" pitchFamily="34" charset="0"/>
              </a:rPr>
              <a:t>Market Structure</a:t>
            </a:r>
            <a:br>
              <a:rPr lang="en-US"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Concentration</a:t>
            </a:r>
            <a:endParaRPr lang="en-US" dirty="0">
              <a:solidFill>
                <a:schemeClr val="tx1"/>
              </a:solidFill>
            </a:endParaRPr>
          </a:p>
        </p:txBody>
      </p:sp>
      <p:sp>
        <p:nvSpPr>
          <p:cNvPr id="3" name="Content Placeholder 2">
            <a:extLst>
              <a:ext uri="{FF2B5EF4-FFF2-40B4-BE49-F238E27FC236}">
                <a16:creationId xmlns:a16="http://schemas.microsoft.com/office/drawing/2014/main" xmlns="" id="{65D5EF70-A27D-4FDC-B592-C18E5354BE43}"/>
              </a:ext>
            </a:extLst>
          </p:cNvPr>
          <p:cNvSpPr txBox="1">
            <a:spLocks/>
          </p:cNvSpPr>
          <p:nvPr/>
        </p:nvSpPr>
        <p:spPr>
          <a:xfrm>
            <a:off x="676656" y="1857890"/>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As </a:t>
            </a:r>
            <a:r>
              <a:rPr lang="en-US" dirty="0">
                <a:latin typeface="Calibri" panose="020F0502020204030204" pitchFamily="34" charset="0"/>
                <a:cs typeface="Calibri" panose="020F0502020204030204" pitchFamily="34" charset="0"/>
              </a:rPr>
              <a:t>long as the industry is symmetric, the number of sellers accurately measures market </a:t>
            </a:r>
            <a:r>
              <a:rPr lang="en-US" dirty="0" smtClean="0">
                <a:latin typeface="Calibri" panose="020F0502020204030204" pitchFamily="34" charset="0"/>
                <a:cs typeface="Calibri" panose="020F0502020204030204" pitchFamily="34" charset="0"/>
              </a:rPr>
              <a:t>concentration </a:t>
            </a:r>
            <a:r>
              <a:rPr lang="en-US" dirty="0">
                <a:latin typeface="Calibri" panose="020F0502020204030204" pitchFamily="34" charset="0"/>
                <a:cs typeface="Calibri" panose="020F0502020204030204" pitchFamily="34" charset="0"/>
              </a:rPr>
              <a:t>but </a:t>
            </a:r>
            <a:r>
              <a:rPr lang="en-US" dirty="0" smtClean="0">
                <a:latin typeface="Calibri" panose="020F0502020204030204" pitchFamily="34" charset="0"/>
                <a:cs typeface="Calibri" panose="020F0502020204030204" pitchFamily="34" charset="0"/>
              </a:rPr>
              <a:t>in </a:t>
            </a:r>
            <a:r>
              <a:rPr lang="en-US" dirty="0">
                <a:latin typeface="Calibri" panose="020F0502020204030204" pitchFamily="34" charset="0"/>
                <a:cs typeface="Calibri" panose="020F0502020204030204" pitchFamily="34" charset="0"/>
              </a:rPr>
              <a:t>the real world there is typically great heterogeneity among </a:t>
            </a:r>
            <a:r>
              <a:rPr lang="en-US" dirty="0" smtClean="0">
                <a:latin typeface="Calibri" panose="020F0502020204030204" pitchFamily="34" charset="0"/>
                <a:cs typeface="Calibri" panose="020F0502020204030204" pitchFamily="34" charset="0"/>
              </a:rPr>
              <a:t>firms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One </a:t>
            </a:r>
            <a:r>
              <a:rPr lang="en-US" dirty="0">
                <a:latin typeface="Calibri" panose="020F0502020204030204" pitchFamily="34" charset="0"/>
                <a:cs typeface="Calibri" panose="020F0502020204030204" pitchFamily="34" charset="0"/>
              </a:rPr>
              <a:t>of the traditional tasks in industrial organization has been to develop a statistic that allows a single number to reasonably measure the concentration of an </a:t>
            </a:r>
            <a:r>
              <a:rPr lang="en-US" dirty="0" smtClean="0">
                <a:latin typeface="Calibri" panose="020F0502020204030204" pitchFamily="34" charset="0"/>
                <a:cs typeface="Calibri" panose="020F0502020204030204" pitchFamily="34" charset="0"/>
              </a:rPr>
              <a:t>industry</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A </a:t>
            </a:r>
            <a:r>
              <a:rPr lang="en-US" dirty="0">
                <a:latin typeface="Calibri" panose="020F0502020204030204" pitchFamily="34" charset="0"/>
                <a:cs typeface="Calibri" panose="020F0502020204030204" pitchFamily="34" charset="0"/>
              </a:rPr>
              <a:t>concentration index is exclusively concerned with actual competition and ignores potential </a:t>
            </a:r>
            <a:r>
              <a:rPr lang="en-US" dirty="0" smtClean="0">
                <a:latin typeface="Calibri" panose="020F0502020204030204" pitchFamily="34" charset="0"/>
                <a:cs typeface="Calibri" panose="020F0502020204030204" pitchFamily="34" charset="0"/>
              </a:rPr>
              <a:t>competition</a:t>
            </a:r>
            <a:endParaRPr lang="en-US"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3409917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676656" y="458937"/>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Concentration</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Concentration ratio</a:t>
            </a:r>
            <a:endParaRPr lang="en-US" sz="2800" dirty="0"/>
          </a:p>
        </p:txBody>
      </p:sp>
      <p:sp>
        <p:nvSpPr>
          <p:cNvPr id="3" name="Content Placeholder 2">
            <a:extLst>
              <a:ext uri="{FF2B5EF4-FFF2-40B4-BE49-F238E27FC236}">
                <a16:creationId xmlns:a16="http://schemas.microsoft.com/office/drawing/2014/main" xmlns="" id="{A482C3C4-3905-49AD-98FD-779A560156AF}"/>
              </a:ext>
            </a:extLst>
          </p:cNvPr>
          <p:cNvSpPr txBox="1">
            <a:spLocks/>
          </p:cNvSpPr>
          <p:nvPr/>
        </p:nvSpPr>
        <p:spPr>
          <a:xfrm>
            <a:off x="676656" y="1857890"/>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Economists </a:t>
            </a:r>
            <a:r>
              <a:rPr lang="en-US" dirty="0">
                <a:latin typeface="Calibri" panose="020F0502020204030204" pitchFamily="34" charset="0"/>
                <a:cs typeface="Calibri" panose="020F0502020204030204" pitchFamily="34" charset="0"/>
              </a:rPr>
              <a:t>have devised many indices to measure concentration</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but </a:t>
            </a:r>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measure with the longest history is the concentration </a:t>
            </a:r>
            <a:r>
              <a:rPr lang="en-US" dirty="0" smtClean="0">
                <a:latin typeface="Calibri" panose="020F0502020204030204" pitchFamily="34" charset="0"/>
                <a:cs typeface="Calibri" panose="020F0502020204030204" pitchFamily="34" charset="0"/>
              </a:rPr>
              <a:t>ratio</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A </a:t>
            </a:r>
            <a:r>
              <a:rPr lang="en-US" dirty="0">
                <a:latin typeface="Calibri" panose="020F0502020204030204" pitchFamily="34" charset="0"/>
                <a:cs typeface="Calibri" panose="020F0502020204030204" pitchFamily="34" charset="0"/>
              </a:rPr>
              <a:t>fundamental problem with concentration ratios is that they describe only one point on the size distribution of </a:t>
            </a:r>
            <a:r>
              <a:rPr lang="en-US" dirty="0" smtClean="0">
                <a:latin typeface="Calibri" panose="020F0502020204030204" pitchFamily="34" charset="0"/>
                <a:cs typeface="Calibri" panose="020F0502020204030204" pitchFamily="34" charset="0"/>
              </a:rPr>
              <a:t>sellers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most widely available concentration ratios are those compiled by the U.S. Bureau of the </a:t>
            </a:r>
            <a:r>
              <a:rPr lang="en-US" dirty="0" smtClean="0">
                <a:latin typeface="Calibri" panose="020F0502020204030204" pitchFamily="34" charset="0"/>
                <a:cs typeface="Calibri" panose="020F0502020204030204" pitchFamily="34" charset="0"/>
              </a:rPr>
              <a:t>Census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North American Industry Classification System (NAICS)</a:t>
            </a:r>
          </a:p>
          <a:p>
            <a:endParaRPr lang="en-US" dirty="0"/>
          </a:p>
        </p:txBody>
      </p:sp>
    </p:spTree>
    <p:extLst>
      <p:ext uri="{BB962C8B-B14F-4D97-AF65-F5344CB8AC3E}">
        <p14:creationId xmlns:p14="http://schemas.microsoft.com/office/powerpoint/2010/main" val="1731266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676656" y="458937"/>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Concentration</a:t>
            </a:r>
            <a:br>
              <a:rPr lang="en-US" sz="2800" dirty="0">
                <a:solidFill>
                  <a:schemeClr val="tx1"/>
                </a:solidFill>
                <a:latin typeface="Calibri" panose="020F0502020204030204" pitchFamily="34" charset="0"/>
                <a:cs typeface="Calibri" panose="020F0502020204030204" pitchFamily="34" charset="0"/>
              </a:rPr>
            </a:br>
            <a:r>
              <a:rPr lang="en-US" sz="2400" dirty="0" err="1">
                <a:solidFill>
                  <a:schemeClr val="tx1"/>
                </a:solidFill>
                <a:latin typeface="Calibri" panose="020F0502020204030204" pitchFamily="34" charset="0"/>
                <a:cs typeface="Calibri" panose="020F0502020204030204" pitchFamily="34" charset="0"/>
              </a:rPr>
              <a:t>Herfindahl</a:t>
            </a:r>
            <a:r>
              <a:rPr lang="en-US" sz="2400" dirty="0" smtClean="0">
                <a:solidFill>
                  <a:schemeClr val="tx1"/>
                </a:solidFill>
                <a:latin typeface="Calibri" panose="020F0502020204030204" pitchFamily="34" charset="0"/>
                <a:cs typeface="Calibri" panose="020F0502020204030204" pitchFamily="34" charset="0"/>
              </a:rPr>
              <a:t>-</a:t>
            </a:r>
            <a:r>
              <a:rPr lang="en-US" sz="2400" dirty="0">
                <a:solidFill>
                  <a:schemeClr val="tx1"/>
                </a:solidFill>
                <a:latin typeface="Calibri" panose="020F0502020204030204" pitchFamily="34" charset="0"/>
                <a:cs typeface="Calibri" panose="020F0502020204030204" pitchFamily="34" charset="0"/>
              </a:rPr>
              <a:t>H</a:t>
            </a:r>
            <a:r>
              <a:rPr lang="en-US" sz="2400" dirty="0" smtClean="0">
                <a:solidFill>
                  <a:schemeClr val="tx1"/>
                </a:solidFill>
                <a:latin typeface="Calibri" panose="020F0502020204030204" pitchFamily="34" charset="0"/>
                <a:cs typeface="Calibri" panose="020F0502020204030204" pitchFamily="34" charset="0"/>
              </a:rPr>
              <a:t>irschman </a:t>
            </a:r>
            <a:r>
              <a:rPr lang="en-US" sz="2400" dirty="0">
                <a:solidFill>
                  <a:schemeClr val="tx1"/>
                </a:solidFill>
                <a:latin typeface="Calibri" panose="020F0502020204030204" pitchFamily="34" charset="0"/>
                <a:cs typeface="Calibri" panose="020F0502020204030204" pitchFamily="34" charset="0"/>
              </a:rPr>
              <a:t>I</a:t>
            </a:r>
            <a:r>
              <a:rPr lang="en-US" sz="2400" dirty="0" smtClean="0">
                <a:solidFill>
                  <a:schemeClr val="tx1"/>
                </a:solidFill>
                <a:latin typeface="Calibri" panose="020F0502020204030204" pitchFamily="34" charset="0"/>
                <a:cs typeface="Calibri" panose="020F0502020204030204" pitchFamily="34" charset="0"/>
              </a:rPr>
              <a:t>ndex </a:t>
            </a:r>
            <a:r>
              <a:rPr lang="en-US" sz="2400" dirty="0">
                <a:solidFill>
                  <a:schemeClr val="tx1"/>
                </a:solidFill>
                <a:latin typeface="Calibri" panose="020F0502020204030204" pitchFamily="34" charset="0"/>
                <a:cs typeface="Calibri" panose="020F0502020204030204" pitchFamily="34" charset="0"/>
              </a:rPr>
              <a:t>(HHI)</a:t>
            </a:r>
            <a:endParaRPr lang="en-US" sz="2800" dirty="0"/>
          </a:p>
        </p:txBody>
      </p:sp>
      <p:sp>
        <p:nvSpPr>
          <p:cNvPr id="3" name="Content Placeholder 2">
            <a:extLst>
              <a:ext uri="{FF2B5EF4-FFF2-40B4-BE49-F238E27FC236}">
                <a16:creationId xmlns:a16="http://schemas.microsoft.com/office/drawing/2014/main" xmlns="" id="{AA963BA6-9001-42F0-A56A-1A264275E9BC}"/>
              </a:ext>
            </a:extLst>
          </p:cNvPr>
          <p:cNvSpPr txBox="1">
            <a:spLocks/>
          </p:cNvSpPr>
          <p:nvPr/>
        </p:nvSpPr>
        <p:spPr>
          <a:xfrm>
            <a:off x="676656" y="1893059"/>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Orris C. Herfindahl and Albert O. Hirschman invented the HHI</a:t>
            </a:r>
          </a:p>
          <a:p>
            <a:pPr lvl="1"/>
            <a:r>
              <a:rPr lang="en-US" dirty="0">
                <a:latin typeface="Calibri" panose="020F0502020204030204" pitchFamily="34" charset="0"/>
                <a:cs typeface="Calibri" panose="020F0502020204030204" pitchFamily="34" charset="0"/>
              </a:rPr>
              <a:t>Since 1992, the merger guidelines of the Antitrust Division of the U.S. Department of Justice (DOJ) and the Federal Trade Commission (FTC) have used the HHI, as it is the most useful concentration index currently available</a:t>
            </a:r>
          </a:p>
          <a:p>
            <a:pPr lvl="1"/>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HHI is defined as HHI = (100</a:t>
            </a:r>
            <a:r>
              <a:rPr lang="en-US" i="1" dirty="0">
                <a:latin typeface="Calibri" panose="020F0502020204030204" pitchFamily="34" charset="0"/>
                <a:cs typeface="Calibri" panose="020F0502020204030204" pitchFamily="34" charset="0"/>
              </a:rPr>
              <a:t>s</a:t>
            </a:r>
            <a:r>
              <a:rPr lang="en-US" baseline="-25000" dirty="0">
                <a:latin typeface="Calibri" panose="020F0502020204030204" pitchFamily="34" charset="0"/>
                <a:cs typeface="Calibri" panose="020F0502020204030204" pitchFamily="34" charset="0"/>
              </a:rPr>
              <a:t>1</a:t>
            </a:r>
            <a:r>
              <a:rPr lang="en-US" dirty="0">
                <a:latin typeface="Calibri" panose="020F0502020204030204" pitchFamily="34" charset="0"/>
                <a:cs typeface="Calibri" panose="020F0502020204030204" pitchFamily="34" charset="0"/>
              </a:rPr>
              <a:t>)</a:t>
            </a:r>
            <a:r>
              <a:rPr lang="en-US" baseline="30000" dirty="0">
                <a:latin typeface="Calibri" panose="020F0502020204030204" pitchFamily="34" charset="0"/>
                <a:cs typeface="Calibri" panose="020F0502020204030204" pitchFamily="34" charset="0"/>
              </a:rPr>
              <a:t>2</a:t>
            </a:r>
            <a:r>
              <a:rPr lang="en-US" dirty="0">
                <a:latin typeface="Calibri" panose="020F0502020204030204" pitchFamily="34" charset="0"/>
                <a:cs typeface="Calibri" panose="020F0502020204030204" pitchFamily="34" charset="0"/>
              </a:rPr>
              <a:t> + (100</a:t>
            </a:r>
            <a:r>
              <a:rPr lang="en-US" i="1" dirty="0">
                <a:latin typeface="Calibri" panose="020F0502020204030204" pitchFamily="34" charset="0"/>
                <a:cs typeface="Calibri" panose="020F0502020204030204" pitchFamily="34" charset="0"/>
              </a:rPr>
              <a:t>s</a:t>
            </a:r>
            <a:r>
              <a:rPr lang="en-US" baseline="-25000" dirty="0">
                <a:latin typeface="Calibri" panose="020F0502020204030204" pitchFamily="34" charset="0"/>
                <a:cs typeface="Calibri" panose="020F0502020204030204" pitchFamily="34" charset="0"/>
              </a:rPr>
              <a:t>2</a:t>
            </a:r>
            <a:r>
              <a:rPr lang="en-US" dirty="0">
                <a:latin typeface="Calibri" panose="020F0502020204030204" pitchFamily="34" charset="0"/>
                <a:cs typeface="Calibri" panose="020F0502020204030204" pitchFamily="34" charset="0"/>
              </a:rPr>
              <a:t>)</a:t>
            </a:r>
            <a:r>
              <a:rPr lang="en-US" baseline="30000" dirty="0">
                <a:latin typeface="Calibri" panose="020F0502020204030204" pitchFamily="34" charset="0"/>
                <a:cs typeface="Calibri" panose="020F0502020204030204" pitchFamily="34" charset="0"/>
              </a:rPr>
              <a:t>2</a:t>
            </a:r>
            <a:r>
              <a:rPr lang="en-US" dirty="0">
                <a:latin typeface="Calibri" panose="020F0502020204030204" pitchFamily="34" charset="0"/>
                <a:cs typeface="Calibri" panose="020F0502020204030204" pitchFamily="34" charset="0"/>
              </a:rPr>
              <a:t> + … + (100</a:t>
            </a:r>
            <a:r>
              <a:rPr lang="en-US" i="1" dirty="0">
                <a:latin typeface="Calibri" panose="020F0502020204030204" pitchFamily="34" charset="0"/>
                <a:cs typeface="Calibri" panose="020F0502020204030204" pitchFamily="34" charset="0"/>
              </a:rPr>
              <a:t>s</a:t>
            </a:r>
            <a:r>
              <a:rPr lang="en-US" i="1" baseline="-25000" dirty="0">
                <a:latin typeface="Calibri" panose="020F0502020204030204" pitchFamily="34" charset="0"/>
                <a:cs typeface="Calibri" panose="020F0502020204030204" pitchFamily="34" charset="0"/>
              </a:rPr>
              <a:t>n</a:t>
            </a:r>
            <a:r>
              <a:rPr lang="en-US" dirty="0">
                <a:latin typeface="Calibri" panose="020F0502020204030204" pitchFamily="34" charset="0"/>
                <a:cs typeface="Calibri" panose="020F0502020204030204" pitchFamily="34" charset="0"/>
              </a:rPr>
              <a:t>)</a:t>
            </a:r>
            <a:r>
              <a:rPr lang="en-US" baseline="30000" dirty="0" smtClean="0">
                <a:latin typeface="Calibri" panose="020F0502020204030204" pitchFamily="34" charset="0"/>
                <a:cs typeface="Calibri" panose="020F0502020204030204" pitchFamily="34" charset="0"/>
              </a:rPr>
              <a:t>2</a:t>
            </a:r>
            <a:endParaRPr lang="en-US" baseline="30000" dirty="0">
              <a:latin typeface="Calibri" panose="020F0502020204030204" pitchFamily="34" charset="0"/>
              <a:cs typeface="Calibri" panose="020F0502020204030204" pitchFamily="34" charset="0"/>
            </a:endParaRPr>
          </a:p>
          <a:p>
            <a:endParaRPr lang="en-US" baseline="30000"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One </a:t>
            </a:r>
            <a:r>
              <a:rPr lang="en-US" dirty="0">
                <a:latin typeface="Calibri" panose="020F0502020204030204" pitchFamily="34" charset="0"/>
                <a:cs typeface="Calibri" panose="020F0502020204030204" pitchFamily="34" charset="0"/>
              </a:rPr>
              <a:t>of the attractive features of the HHI is that it has foundations in oligopoly </a:t>
            </a:r>
            <a:r>
              <a:rPr lang="en-US" dirty="0" smtClean="0">
                <a:latin typeface="Calibri" panose="020F0502020204030204" pitchFamily="34" charset="0"/>
                <a:cs typeface="Calibri" panose="020F0502020204030204" pitchFamily="34" charset="0"/>
              </a:rPr>
              <a:t>theory</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5952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676656" y="458937"/>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Concentration</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Market concentration and the price-cost margin: </a:t>
            </a:r>
            <a:br>
              <a:rPr lang="en-US" sz="24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causation versus correlation</a:t>
            </a:r>
            <a:endParaRPr lang="en-US" sz="2800" dirty="0"/>
          </a:p>
        </p:txBody>
      </p:sp>
      <p:sp>
        <p:nvSpPr>
          <p:cNvPr id="3" name="Content Placeholder 2">
            <a:extLst>
              <a:ext uri="{FF2B5EF4-FFF2-40B4-BE49-F238E27FC236}">
                <a16:creationId xmlns:a16="http://schemas.microsoft.com/office/drawing/2014/main" xmlns="" id="{46635DE5-64BC-4E9A-945D-05046B8F9312}"/>
              </a:ext>
            </a:extLst>
          </p:cNvPr>
          <p:cNvSpPr txBox="1">
            <a:spLocks/>
          </p:cNvSpPr>
          <p:nvPr/>
        </p:nvSpPr>
        <p:spPr>
          <a:xfrm>
            <a:off x="676656" y="2121659"/>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Empirical </a:t>
            </a:r>
            <a:r>
              <a:rPr lang="en-US" dirty="0">
                <a:latin typeface="Calibri" panose="020F0502020204030204" pitchFamily="34" charset="0"/>
                <a:cs typeface="Calibri" panose="020F0502020204030204" pitchFamily="34" charset="0"/>
              </a:rPr>
              <a:t>evidence has shown that a market’s concentration index and its price-cost margin are positively correlated</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but this raises the key question of </a:t>
            </a:r>
            <a:r>
              <a:rPr lang="en-US" dirty="0" smtClean="0">
                <a:latin typeface="Calibri" panose="020F0502020204030204" pitchFamily="34" charset="0"/>
                <a:cs typeface="Calibri" panose="020F0502020204030204" pitchFamily="34" charset="0"/>
              </a:rPr>
              <a:t>what </a:t>
            </a:r>
            <a:r>
              <a:rPr lang="en-US" dirty="0">
                <a:latin typeface="Calibri" panose="020F0502020204030204" pitchFamily="34" charset="0"/>
                <a:cs typeface="Calibri" panose="020F0502020204030204" pitchFamily="34" charset="0"/>
              </a:rPr>
              <a:t>we should make of this empirical </a:t>
            </a:r>
            <a:r>
              <a:rPr lang="en-US" dirty="0" smtClean="0">
                <a:latin typeface="Calibri" panose="020F0502020204030204" pitchFamily="34" charset="0"/>
                <a:cs typeface="Calibri" panose="020F0502020204030204" pitchFamily="34" charset="0"/>
              </a:rPr>
              <a:t>relationship</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Developing possible explanations of why a correlation exists between concentration indices and price-cost margins</a:t>
            </a:r>
          </a:p>
          <a:p>
            <a:pPr lvl="1"/>
            <a:r>
              <a:rPr lang="en-US" dirty="0">
                <a:latin typeface="Calibri" panose="020F0502020204030204" pitchFamily="34" charset="0"/>
                <a:cs typeface="Calibri" panose="020F0502020204030204" pitchFamily="34" charset="0"/>
              </a:rPr>
              <a:t>The market power hypothesis</a:t>
            </a:r>
          </a:p>
          <a:p>
            <a:pPr lvl="1"/>
            <a:r>
              <a:rPr lang="en-US" dirty="0">
                <a:latin typeface="Calibri" panose="020F0502020204030204" pitchFamily="34" charset="0"/>
                <a:cs typeface="Calibri" panose="020F0502020204030204" pitchFamily="34" charset="0"/>
              </a:rPr>
              <a:t>The differential efficiency hypothesis</a:t>
            </a:r>
          </a:p>
        </p:txBody>
      </p:sp>
    </p:spTree>
    <p:extLst>
      <p:ext uri="{BB962C8B-B14F-4D97-AF65-F5344CB8AC3E}">
        <p14:creationId xmlns:p14="http://schemas.microsoft.com/office/powerpoint/2010/main" val="2527819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615788" y="403470"/>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Entry Conditions</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Equilibrium under free entry</a:t>
            </a:r>
            <a:endParaRPr lang="en-US" sz="2800" dirty="0"/>
          </a:p>
        </p:txBody>
      </p:sp>
      <p:sp>
        <p:nvSpPr>
          <p:cNvPr id="3" name="Content Placeholder 2">
            <a:extLst>
              <a:ext uri="{FF2B5EF4-FFF2-40B4-BE49-F238E27FC236}">
                <a16:creationId xmlns:a16="http://schemas.microsoft.com/office/drawing/2014/main" xmlns="" id="{E20B9285-1763-4554-A40C-D768BFFD1129}"/>
              </a:ext>
            </a:extLst>
          </p:cNvPr>
          <p:cNvSpPr txBox="1">
            <a:spLocks/>
          </p:cNvSpPr>
          <p:nvPr/>
        </p:nvSpPr>
        <p:spPr>
          <a:xfrm>
            <a:off x="615788" y="1724270"/>
            <a:ext cx="8596668" cy="449189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There are two reasons why entry conditions are important:</a:t>
            </a:r>
          </a:p>
          <a:p>
            <a:pPr lvl="1"/>
            <a:r>
              <a:rPr lang="en-US" dirty="0">
                <a:latin typeface="Calibri" panose="020F0502020204030204" pitchFamily="34" charset="0"/>
                <a:cs typeface="Calibri" panose="020F0502020204030204" pitchFamily="34" charset="0"/>
              </a:rPr>
              <a:t>1) </a:t>
            </a:r>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number of active firms is partially determined by the cost of </a:t>
            </a:r>
            <a:r>
              <a:rPr lang="en-US" dirty="0" smtClean="0">
                <a:latin typeface="Calibri" panose="020F0502020204030204" pitchFamily="34" charset="0"/>
                <a:cs typeface="Calibri" panose="020F0502020204030204" pitchFamily="34" charset="0"/>
              </a:rPr>
              <a:t>entry</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2) </a:t>
            </a:r>
            <a:r>
              <a:rPr lang="en-US" dirty="0" smtClean="0">
                <a:latin typeface="Calibri" panose="020F0502020204030204" pitchFamily="34" charset="0"/>
                <a:cs typeface="Calibri" panose="020F0502020204030204" pitchFamily="34" charset="0"/>
              </a:rPr>
              <a:t>Entry </a:t>
            </a:r>
            <a:r>
              <a:rPr lang="en-US" dirty="0">
                <a:latin typeface="Calibri" panose="020F0502020204030204" pitchFamily="34" charset="0"/>
                <a:cs typeface="Calibri" panose="020F0502020204030204" pitchFamily="34" charset="0"/>
              </a:rPr>
              <a:t>conditions determine the extent of potential </a:t>
            </a:r>
            <a:r>
              <a:rPr lang="en-US" dirty="0" smtClean="0">
                <a:latin typeface="Calibri" panose="020F0502020204030204" pitchFamily="34" charset="0"/>
                <a:cs typeface="Calibri" panose="020F0502020204030204" pitchFamily="34" charset="0"/>
              </a:rPr>
              <a:t>competition</a:t>
            </a: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Entry into a market means acquiring the ability to produce and sell a product, but there is some cost to entry in almost every market</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Free-entry equilibrium</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It is the asymmetries among firms that explain the observed inequality in market shares</a:t>
            </a:r>
          </a:p>
        </p:txBody>
      </p:sp>
    </p:spTree>
    <p:extLst>
      <p:ext uri="{BB962C8B-B14F-4D97-AF65-F5344CB8AC3E}">
        <p14:creationId xmlns:p14="http://schemas.microsoft.com/office/powerpoint/2010/main" val="1191464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563034" y="508977"/>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Entry Conditions</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Does a free-entry equilibrium result in a socially optimal market structure?</a:t>
            </a:r>
            <a:endParaRPr lang="en-US" sz="2800" dirty="0"/>
          </a:p>
        </p:txBody>
      </p:sp>
      <p:sp>
        <p:nvSpPr>
          <p:cNvPr id="3" name="Content Placeholder 2">
            <a:extLst>
              <a:ext uri="{FF2B5EF4-FFF2-40B4-BE49-F238E27FC236}">
                <a16:creationId xmlns:a16="http://schemas.microsoft.com/office/drawing/2014/main" xmlns="" id="{E7DDAF80-0DC8-4EDE-8662-26119C141973}"/>
              </a:ext>
            </a:extLst>
          </p:cNvPr>
          <p:cNvSpPr txBox="1">
            <a:spLocks/>
          </p:cNvSpPr>
          <p:nvPr/>
        </p:nvSpPr>
        <p:spPr>
          <a:xfrm>
            <a:off x="563034" y="1970454"/>
            <a:ext cx="8596668" cy="449189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In </a:t>
            </a:r>
            <a:r>
              <a:rPr lang="en-US" dirty="0">
                <a:latin typeface="Calibri" panose="020F0502020204030204" pitchFamily="34" charset="0"/>
                <a:cs typeface="Calibri" panose="020F0502020204030204" pitchFamily="34" charset="0"/>
              </a:rPr>
              <a:t>most oligopolies, entry will expand industry supply and thereby lower </a:t>
            </a:r>
            <a:r>
              <a:rPr lang="en-US" dirty="0" smtClean="0">
                <a:latin typeface="Calibri" panose="020F0502020204030204" pitchFamily="34" charset="0"/>
                <a:cs typeface="Calibri" panose="020F0502020204030204" pitchFamily="34" charset="0"/>
              </a:rPr>
              <a:t>price</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root of the problem is that the profitability of entry is partly arising from a </a:t>
            </a:r>
            <a:r>
              <a:rPr lang="en-US" dirty="0" smtClean="0">
                <a:latin typeface="Calibri" panose="020F0502020204030204" pitchFamily="34" charset="0"/>
                <a:cs typeface="Calibri" panose="020F0502020204030204" pitchFamily="34" charset="0"/>
              </a:rPr>
              <a:t>“business stealing</a:t>
            </a:r>
            <a:r>
              <a:rPr lang="en-US" dirty="0" smtClean="0">
                <a:latin typeface="Calibri" panose="020F0502020204030204" pitchFamily="34" charset="0"/>
                <a:cs typeface="Calibri" panose="020F0502020204030204" pitchFamily="34" charset="0"/>
              </a:rPr>
              <a:t>”</a:t>
            </a:r>
            <a:r>
              <a:rPr lang="en-US" dirty="0" smtClean="0">
                <a:latin typeface="Calibri" panose="020F0502020204030204" pitchFamily="34" charset="0"/>
                <a:cs typeface="Calibri" panose="020F0502020204030204" pitchFamily="34" charset="0"/>
              </a:rPr>
              <a:t> effect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In </a:t>
            </a:r>
            <a:r>
              <a:rPr lang="en-US" dirty="0">
                <a:latin typeface="Calibri" panose="020F0502020204030204" pitchFamily="34" charset="0"/>
                <a:cs typeface="Calibri" panose="020F0502020204030204" pitchFamily="34" charset="0"/>
              </a:rPr>
              <a:t>an oligopolistic market, the private interests of a potential entrant will not coincide with social </a:t>
            </a:r>
            <a:r>
              <a:rPr lang="en-US" dirty="0" smtClean="0">
                <a:latin typeface="Calibri" panose="020F0502020204030204" pitchFamily="34" charset="0"/>
                <a:cs typeface="Calibri" panose="020F0502020204030204" pitchFamily="34" charset="0"/>
              </a:rPr>
              <a:t>interests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Entry </a:t>
            </a:r>
            <a:r>
              <a:rPr lang="en-US" dirty="0">
                <a:latin typeface="Calibri" panose="020F0502020204030204" pitchFamily="34" charset="0"/>
                <a:cs typeface="Calibri" panose="020F0502020204030204" pitchFamily="34" charset="0"/>
              </a:rPr>
              <a:t>is profitable if and only if it raises social </a:t>
            </a:r>
            <a:r>
              <a:rPr lang="en-US" dirty="0" smtClean="0">
                <a:latin typeface="Calibri" panose="020F0502020204030204" pitchFamily="34" charset="0"/>
                <a:cs typeface="Calibri" panose="020F0502020204030204" pitchFamily="34" charset="0"/>
              </a:rPr>
              <a:t>welfare</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78528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554242" y="526562"/>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Sources of Concentration</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Scale economies on the supply side and demand side</a:t>
            </a:r>
            <a:endParaRPr lang="en-US" sz="2800" dirty="0"/>
          </a:p>
        </p:txBody>
      </p:sp>
      <p:sp>
        <p:nvSpPr>
          <p:cNvPr id="3" name="Content Placeholder 2">
            <a:extLst>
              <a:ext uri="{FF2B5EF4-FFF2-40B4-BE49-F238E27FC236}">
                <a16:creationId xmlns:a16="http://schemas.microsoft.com/office/drawing/2014/main" xmlns="" id="{3462FFC9-9CA5-4240-AF9F-0B2992082305}"/>
              </a:ext>
            </a:extLst>
          </p:cNvPr>
          <p:cNvSpPr txBox="1">
            <a:spLocks/>
          </p:cNvSpPr>
          <p:nvPr/>
        </p:nvSpPr>
        <p:spPr>
          <a:xfrm>
            <a:off x="563034" y="1970454"/>
            <a:ext cx="8596668" cy="449189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Why are some markets highly concentrated? Should we be concerned?</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One explanation is that high concentration may be a reflection of efficiency</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Vocabulary</a:t>
            </a:r>
          </a:p>
          <a:p>
            <a:pPr lvl="1"/>
            <a:r>
              <a:rPr lang="en-US" dirty="0">
                <a:latin typeface="Calibri" panose="020F0502020204030204" pitchFamily="34" charset="0"/>
                <a:cs typeface="Calibri" panose="020F0502020204030204" pitchFamily="34" charset="0"/>
              </a:rPr>
              <a:t>Economies of scale: e.g., Walmart or Amazon</a:t>
            </a:r>
          </a:p>
          <a:p>
            <a:pPr lvl="1"/>
            <a:r>
              <a:rPr lang="en-US" dirty="0">
                <a:latin typeface="Calibri" panose="020F0502020204030204" pitchFamily="34" charset="0"/>
                <a:cs typeface="Calibri" panose="020F0502020204030204" pitchFamily="34" charset="0"/>
              </a:rPr>
              <a:t>Minimum efficient scale</a:t>
            </a:r>
          </a:p>
          <a:p>
            <a:pPr lvl="1"/>
            <a:r>
              <a:rPr lang="en-US" dirty="0">
                <a:latin typeface="Calibri" panose="020F0502020204030204" pitchFamily="34" charset="0"/>
                <a:cs typeface="Calibri" panose="020F0502020204030204" pitchFamily="34" charset="0"/>
              </a:rPr>
              <a:t>Network effect: e.g., online auction sites</a:t>
            </a:r>
          </a:p>
        </p:txBody>
      </p:sp>
    </p:spTree>
    <p:extLst>
      <p:ext uri="{BB962C8B-B14F-4D97-AF65-F5344CB8AC3E}">
        <p14:creationId xmlns:p14="http://schemas.microsoft.com/office/powerpoint/2010/main" val="336765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563034" y="395654"/>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Sources of Concentration</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Barriers to entry</a:t>
            </a:r>
            <a:endParaRPr lang="en-US" sz="2800" dirty="0"/>
          </a:p>
        </p:txBody>
      </p:sp>
      <p:sp>
        <p:nvSpPr>
          <p:cNvPr id="3" name="Content Placeholder 2">
            <a:extLst>
              <a:ext uri="{FF2B5EF4-FFF2-40B4-BE49-F238E27FC236}">
                <a16:creationId xmlns:a16="http://schemas.microsoft.com/office/drawing/2014/main" xmlns="" id="{84B42A6C-1A18-438F-8BC8-1892C503BA67}"/>
              </a:ext>
            </a:extLst>
          </p:cNvPr>
          <p:cNvSpPr txBox="1">
            <a:spLocks/>
          </p:cNvSpPr>
          <p:nvPr/>
        </p:nvSpPr>
        <p:spPr>
          <a:xfrm>
            <a:off x="563034" y="1970454"/>
            <a:ext cx="8596668" cy="449189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Perhaps </a:t>
            </a:r>
            <a:r>
              <a:rPr lang="en-US" dirty="0">
                <a:latin typeface="Calibri" panose="020F0502020204030204" pitchFamily="34" charset="0"/>
                <a:cs typeface="Calibri" panose="020F0502020204030204" pitchFamily="34" charset="0"/>
              </a:rPr>
              <a:t>no other subject has created more controversy among industrial organization economists than that of barriers to </a:t>
            </a:r>
            <a:r>
              <a:rPr lang="en-US" dirty="0" smtClean="0">
                <a:latin typeface="Calibri" panose="020F0502020204030204" pitchFamily="34" charset="0"/>
                <a:cs typeface="Calibri" panose="020F0502020204030204" pitchFamily="34" charset="0"/>
              </a:rPr>
              <a:t>entry</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Three different definitions of a barrier to entry have been proposed by:</a:t>
            </a:r>
          </a:p>
          <a:p>
            <a:pPr lvl="1"/>
            <a:r>
              <a:rPr lang="en-US" dirty="0">
                <a:latin typeface="Calibri" panose="020F0502020204030204" pitchFamily="34" charset="0"/>
                <a:cs typeface="Calibri" panose="020F0502020204030204" pitchFamily="34" charset="0"/>
              </a:rPr>
              <a:t>Joe Bain </a:t>
            </a:r>
          </a:p>
          <a:p>
            <a:pPr lvl="1"/>
            <a:r>
              <a:rPr lang="en-US" dirty="0">
                <a:latin typeface="Calibri" panose="020F0502020204030204" pitchFamily="34" charset="0"/>
                <a:cs typeface="Calibri" panose="020F0502020204030204" pitchFamily="34" charset="0"/>
              </a:rPr>
              <a:t>George Stigler</a:t>
            </a:r>
          </a:p>
          <a:p>
            <a:pPr lvl="1"/>
            <a:r>
              <a:rPr lang="en-US" dirty="0">
                <a:latin typeface="Calibri" panose="020F0502020204030204" pitchFamily="34" charset="0"/>
                <a:cs typeface="Calibri" panose="020F0502020204030204" pitchFamily="34" charset="0"/>
              </a:rPr>
              <a:t>Christian von </a:t>
            </a:r>
            <a:r>
              <a:rPr lang="en-US" dirty="0" err="1">
                <a:latin typeface="Calibri" panose="020F0502020204030204" pitchFamily="34" charset="0"/>
                <a:cs typeface="Calibri" panose="020F0502020204030204" pitchFamily="34" charset="0"/>
              </a:rPr>
              <a:t>Weizsäcker</a:t>
            </a:r>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Two-stage inquiry</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46395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645</TotalTime>
  <Words>1090</Words>
  <Application>Microsoft Macintosh PowerPoint</Application>
  <PresentationFormat>Custom</PresentationFormat>
  <Paragraphs>123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Facet</vt:lpstr>
      <vt:lpstr>Chapter 5  Market Structure and Dynamic Competition</vt:lpstr>
      <vt:lpstr>Market Structure Concentration</vt:lpstr>
      <vt:lpstr>Concentration Concentration ratio</vt:lpstr>
      <vt:lpstr>Concentration Herfindahl-Hirschman Index (HHI)</vt:lpstr>
      <vt:lpstr>Concentration Market concentration and the price-cost margin:  causation versus correlation</vt:lpstr>
      <vt:lpstr>Entry Conditions Equilibrium under free entry</vt:lpstr>
      <vt:lpstr>Entry Conditions Does a free-entry equilibrium result in a socially optimal market structure?</vt:lpstr>
      <vt:lpstr>Sources of Concentration Scale economies on the supply side and demand side</vt:lpstr>
      <vt:lpstr>Sources of Concentration Barriers to entry</vt:lpstr>
      <vt:lpstr>Sources of Concentration Contestability and sunk costs</vt:lpstr>
      <vt:lpstr>Dynamic Competition</vt:lpstr>
      <vt:lpstr>Limit Pricing Bain-Sylos theory of limit pricing</vt:lpstr>
      <vt:lpstr>Limit Pricing Strategic theories of limit pricing</vt:lpstr>
      <vt:lpstr>Limit Pricing Limit pricing in the airline industry</vt:lpstr>
      <vt:lpstr>Investment in Cost-Reducing Capital Strategic capacity expansion in the casino industry</vt:lpstr>
      <vt:lpstr>Raising Rivals’ Costs</vt:lpstr>
      <vt:lpstr>Preemption and Brand Proliferation</vt:lpstr>
      <vt:lpstr>Preemption and Brand Proliferation Brand proliferation in ready-to-eat breakfast cereals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Abby Lewis</dc:creator>
  <cp:lastModifiedBy>Hannah Masters</cp:lastModifiedBy>
  <cp:revision>34</cp:revision>
  <dcterms:created xsi:type="dcterms:W3CDTF">2018-05-27T20:45:24Z</dcterms:created>
  <dcterms:modified xsi:type="dcterms:W3CDTF">2018-07-30T16:45:08Z</dcterms:modified>
</cp:coreProperties>
</file>