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59F5D0-62B2-482E-8E96-B327D2241AE0}"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9F5D0-62B2-482E-8E96-B327D2241AE0}"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9F5D0-62B2-482E-8E96-B327D2241AE0}"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9F5D0-62B2-482E-8E96-B327D2241AE0}"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59F5D0-62B2-482E-8E96-B327D2241AE0}"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59F5D0-62B2-482E-8E96-B327D2241AE0}"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59F5D0-62B2-482E-8E96-B327D2241AE0}" type="datetimeFigureOut">
              <a:rPr lang="en-US" smtClean="0"/>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59F5D0-62B2-482E-8E96-B327D2241AE0}" type="datetimeFigureOut">
              <a:rPr lang="en-US" smtClean="0"/>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9F5D0-62B2-482E-8E96-B327D2241AE0}" type="datetimeFigureOut">
              <a:rPr lang="en-US" smtClean="0"/>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9F5D0-62B2-482E-8E96-B327D2241AE0}"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9F5D0-62B2-482E-8E96-B327D2241AE0}"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C0393-548F-48E1-95DB-0EC9D171F7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9F5D0-62B2-482E-8E96-B327D2241AE0}" type="datetimeFigureOut">
              <a:rPr lang="en-US" smtClean="0"/>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C0393-548F-48E1-95DB-0EC9D171F7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695450"/>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dirty="0" smtClean="0"/>
              <a:t>Unit 6 Predicates, Referring Expressions, and Universe of Discourse</a:t>
            </a:r>
            <a:endParaRPr lang="en-US" dirty="0"/>
          </a:p>
        </p:txBody>
      </p:sp>
      <p:sp>
        <p:nvSpPr>
          <p:cNvPr id="3" name="Subtitle 2"/>
          <p:cNvSpPr>
            <a:spLocks noGrp="1"/>
          </p:cNvSpPr>
          <p:nvPr>
            <p:ph type="subTitle" idx="1"/>
          </p:nvPr>
        </p:nvSpPr>
        <p:spPr/>
        <p:style>
          <a:lnRef idx="2">
            <a:schemeClr val="accent3"/>
          </a:lnRef>
          <a:fillRef idx="1">
            <a:schemeClr val="lt1"/>
          </a:fillRef>
          <a:effectRef idx="0">
            <a:schemeClr val="accent3"/>
          </a:effectRef>
          <a:fontRef idx="minor">
            <a:schemeClr val="dk1"/>
          </a:fontRef>
        </p:style>
        <p:txBody>
          <a:bodyPr/>
          <a:lstStyle/>
          <a:p>
            <a:r>
              <a:rPr lang="en-US" dirty="0" smtClean="0"/>
              <a:t>Part 1: Practices 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for next class</a:t>
            </a:r>
            <a:endParaRPr lang="en-US" dirty="0"/>
          </a:p>
        </p:txBody>
      </p:sp>
      <p:sp>
        <p:nvSpPr>
          <p:cNvPr id="3" name="Content Placeholder 2"/>
          <p:cNvSpPr>
            <a:spLocks noGrp="1"/>
          </p:cNvSpPr>
          <p:nvPr>
            <p:ph idx="1"/>
          </p:nvPr>
        </p:nvSpPr>
        <p:spPr/>
        <p:txBody>
          <a:bodyPr/>
          <a:lstStyle/>
          <a:p>
            <a:pPr>
              <a:buNone/>
            </a:pPr>
            <a:r>
              <a:rPr lang="en-US" dirty="0" smtClean="0"/>
              <a:t>Unit 6</a:t>
            </a:r>
          </a:p>
          <a:p>
            <a:pPr>
              <a:buNone/>
            </a:pPr>
            <a:r>
              <a:rPr lang="en-US" dirty="0" smtClean="0"/>
              <a:t>Practices: 8-13</a:t>
            </a:r>
          </a:p>
          <a:p>
            <a:pPr>
              <a:buNone/>
            </a:pPr>
            <a:r>
              <a:rPr lang="en-US" dirty="0" smtClean="0"/>
              <a:t>Make sure that choose to do the bonus assignment you get your information from Units 7 &amp; 8 in your Text. If you </a:t>
            </a:r>
            <a:r>
              <a:rPr lang="en-US" dirty="0" err="1" smtClean="0"/>
              <a:t>google</a:t>
            </a:r>
            <a:r>
              <a:rPr lang="en-US" dirty="0" smtClean="0"/>
              <a:t> these terms you will get them wrong. They do not have the same meaning in Semantics that you will normally find in a dictionary.</a:t>
            </a:r>
            <a:endParaRPr lang="en-US"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762000"/>
          </a:xfrm>
        </p:spPr>
        <p:style>
          <a:lnRef idx="2">
            <a:schemeClr val="accent3"/>
          </a:lnRef>
          <a:fillRef idx="1">
            <a:schemeClr val="lt1"/>
          </a:fillRef>
          <a:effectRef idx="0">
            <a:schemeClr val="accent3"/>
          </a:effectRef>
          <a:fontRef idx="minor">
            <a:schemeClr val="dk1"/>
          </a:fontRef>
        </p:style>
        <p:txBody>
          <a:bodyPr>
            <a:normAutofit/>
          </a:bodyPr>
          <a:lstStyle/>
          <a:p>
            <a:r>
              <a:rPr lang="en-US" sz="2400" dirty="0" smtClean="0"/>
              <a:t>Quick Quiz</a:t>
            </a:r>
            <a:endParaRPr lang="en-US" sz="2400" dirty="0"/>
          </a:p>
        </p:txBody>
      </p:sp>
      <p:sp>
        <p:nvSpPr>
          <p:cNvPr id="3" name="Content Placeholder 2"/>
          <p:cNvSpPr>
            <a:spLocks noGrp="1"/>
          </p:cNvSpPr>
          <p:nvPr>
            <p:ph idx="1"/>
          </p:nvPr>
        </p:nvSpPr>
        <p:spPr>
          <a:xfrm>
            <a:off x="381000" y="1600200"/>
            <a:ext cx="8305800" cy="5029200"/>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sz="2400" dirty="0" smtClean="0"/>
              <a:t>Which of the following sentences are </a:t>
            </a:r>
            <a:r>
              <a:rPr lang="en-US" sz="2400" dirty="0" err="1" smtClean="0"/>
              <a:t>equative</a:t>
            </a:r>
            <a:r>
              <a:rPr lang="en-US" sz="2400" dirty="0" smtClean="0"/>
              <a:t> (E) and which are not (N).</a:t>
            </a:r>
          </a:p>
          <a:p>
            <a:pPr marL="457200" indent="-457200">
              <a:buNone/>
            </a:pPr>
            <a:r>
              <a:rPr lang="en-US" sz="2400" dirty="0" smtClean="0"/>
              <a:t>1.  My parrot is holidaying in the South of France.        E/N</a:t>
            </a:r>
          </a:p>
          <a:p>
            <a:pPr marL="457200" indent="-457200">
              <a:buNone/>
            </a:pPr>
            <a:r>
              <a:rPr lang="en-US" sz="2400" dirty="0" smtClean="0"/>
              <a:t>2.  Dr. Brown is an ass.                                     	                E/N</a:t>
            </a:r>
          </a:p>
          <a:p>
            <a:pPr marL="457200" indent="-457200">
              <a:buAutoNum type="arabicPeriod" startAt="3"/>
            </a:pPr>
            <a:r>
              <a:rPr lang="en-US" sz="2400" i="1" dirty="0" smtClean="0"/>
              <a:t>Tristan </a:t>
            </a:r>
            <a:r>
              <a:rPr lang="en-US" sz="2400" i="1" dirty="0" err="1" smtClean="0"/>
              <a:t>Shandy</a:t>
            </a:r>
            <a:r>
              <a:rPr lang="en-US" sz="2400" i="1" dirty="0" smtClean="0"/>
              <a:t> </a:t>
            </a:r>
            <a:r>
              <a:rPr lang="en-US" sz="2400" dirty="0" smtClean="0"/>
              <a:t>is a funny Book.                                E/N</a:t>
            </a:r>
          </a:p>
          <a:p>
            <a:pPr marL="457200" indent="-457200">
              <a:buAutoNum type="arabicPeriod" startAt="3"/>
            </a:pPr>
            <a:r>
              <a:rPr lang="en-US" sz="2400" dirty="0" smtClean="0"/>
              <a:t>Our next guest is Dr. Anderson.                                  E/N</a:t>
            </a:r>
          </a:p>
          <a:p>
            <a:pPr marL="457200" indent="-457200">
              <a:buNone/>
            </a:pPr>
            <a:r>
              <a:rPr lang="en-US" sz="2400" dirty="0" smtClean="0"/>
              <a:t>Write down the referring expression in each of the following.</a:t>
            </a:r>
          </a:p>
          <a:p>
            <a:pPr marL="457200" indent="-457200">
              <a:buAutoNum type="arabicPeriod"/>
            </a:pPr>
            <a:r>
              <a:rPr lang="en-US" sz="2400" dirty="0" smtClean="0"/>
              <a:t>I am looking for any parrot that can sing</a:t>
            </a:r>
          </a:p>
          <a:p>
            <a:pPr marL="457200" indent="-457200">
              <a:buAutoNum type="arabicPeriod" startAt="2"/>
            </a:pPr>
            <a:r>
              <a:rPr lang="en-US" sz="2400" dirty="0" smtClean="0"/>
              <a:t>Basil saw that black rat, too.</a:t>
            </a:r>
          </a:p>
          <a:p>
            <a:pPr marL="457200" indent="-457200">
              <a:buAutoNum type="arabicPeriod" startAt="3"/>
            </a:pPr>
            <a:r>
              <a:rPr lang="en-US" sz="2400" dirty="0" smtClean="0"/>
              <a:t>These matches were made in Sweden.</a:t>
            </a:r>
          </a:p>
          <a:p>
            <a:pPr marL="457200" indent="-457200">
              <a:buAutoNum type="arabicPeriod" startAt="3"/>
            </a:pPr>
            <a:r>
              <a:rPr lang="en-US" sz="2400" dirty="0"/>
              <a:t> </a:t>
            </a:r>
            <a:r>
              <a:rPr lang="en-US" sz="2400" dirty="0" smtClean="0"/>
              <a:t>A dentist is a person that looks after people’s teeth.</a:t>
            </a:r>
          </a:p>
          <a:p>
            <a:pPr marL="457200" indent="-457200">
              <a:buAutoNum type="arabicPeriod" startAt="3"/>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828800"/>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We </a:t>
            </a:r>
            <a:r>
              <a:rPr lang="en-US" sz="2000" dirty="0"/>
              <a:t>explore further the distinction and the relationship between refer- </a:t>
            </a:r>
            <a:br>
              <a:rPr lang="en-US" sz="2000" dirty="0"/>
            </a:br>
            <a:r>
              <a:rPr lang="en-US" sz="2000" dirty="0"/>
              <a:t>ring expressions and predicates. We will see how the same word can be </a:t>
            </a:r>
            <a:br>
              <a:rPr lang="en-US" sz="2000" dirty="0"/>
            </a:br>
            <a:r>
              <a:rPr lang="en-US" sz="2000" dirty="0"/>
              <a:t>used for the radically different functions of reference and predication. </a:t>
            </a:r>
            <a:br>
              <a:rPr lang="en-US" sz="2000" dirty="0"/>
            </a:br>
            <a:r>
              <a:rPr lang="en-US" sz="2000" dirty="0"/>
              <a:t>And we will begin to see how these two functions fit together in the </a:t>
            </a:r>
            <a:br>
              <a:rPr lang="en-US" sz="2000" dirty="0"/>
            </a:br>
            <a:r>
              <a:rPr lang="en-US" sz="2000" dirty="0"/>
              <a:t>overall language system. </a:t>
            </a:r>
            <a:br>
              <a:rPr lang="en-US" sz="2000" dirty="0"/>
            </a:br>
            <a:endParaRPr lang="en-US" sz="2000" dirty="0"/>
          </a:p>
        </p:txBody>
      </p:sp>
      <p:sp>
        <p:nvSpPr>
          <p:cNvPr id="3" name="Content Placeholder 2"/>
          <p:cNvSpPr>
            <a:spLocks noGrp="1"/>
          </p:cNvSpPr>
          <p:nvPr>
            <p:ph idx="1"/>
          </p:nvPr>
        </p:nvSpPr>
        <p:spPr>
          <a:xfrm>
            <a:off x="0" y="2133600"/>
            <a:ext cx="9144000" cy="4724400"/>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sz="2000" dirty="0"/>
              <a:t>Some expressions are almost always referring expressions no matter </a:t>
            </a:r>
            <a:r>
              <a:rPr lang="en-US" sz="2000" dirty="0" smtClean="0"/>
              <a:t>what </a:t>
            </a:r>
            <a:r>
              <a:rPr lang="en-US" sz="2000" dirty="0"/>
              <a:t>sentences they occur in.  </a:t>
            </a:r>
          </a:p>
          <a:p>
            <a:pPr>
              <a:buNone/>
            </a:pPr>
            <a:r>
              <a:rPr lang="en-US" sz="2000" dirty="0"/>
              <a:t>(1) Can the proper name </a:t>
            </a:r>
            <a:r>
              <a:rPr lang="en-US" sz="2000" i="1" dirty="0"/>
              <a:t>Mohammed Ali </a:t>
            </a:r>
            <a:r>
              <a:rPr lang="en-US" sz="2000" dirty="0"/>
              <a:t>ever be used as the        </a:t>
            </a:r>
            <a:br>
              <a:rPr lang="en-US" sz="2000" dirty="0"/>
            </a:br>
            <a:r>
              <a:rPr lang="en-US" sz="2000" dirty="0"/>
              <a:t>    predicator of a sentence?                                        </a:t>
            </a:r>
            <a:r>
              <a:rPr lang="en-US" sz="2000" dirty="0" smtClean="0"/>
              <a:t>		</a:t>
            </a:r>
            <a:r>
              <a:rPr lang="en-US" sz="2000" i="1" dirty="0" smtClean="0"/>
              <a:t>Yes/No</a:t>
            </a:r>
            <a:endParaRPr lang="en-US" sz="2000" dirty="0"/>
          </a:p>
          <a:p>
            <a:pPr>
              <a:buNone/>
            </a:pPr>
            <a:r>
              <a:rPr lang="en-US" sz="2000" dirty="0"/>
              <a:t>(2) Can the proper name </a:t>
            </a:r>
            <a:r>
              <a:rPr lang="en-US" sz="2000" i="1" dirty="0"/>
              <a:t>Cairo </a:t>
            </a:r>
            <a:r>
              <a:rPr lang="en-US" sz="2000" dirty="0"/>
              <a:t>ever be used as a predicator </a:t>
            </a:r>
            <a:br>
              <a:rPr lang="en-US" sz="2000" dirty="0"/>
            </a:br>
            <a:r>
              <a:rPr lang="en-US" sz="2000" dirty="0"/>
              <a:t>of a sentence?                                               </a:t>
            </a:r>
            <a:r>
              <a:rPr lang="en-US" sz="2000" dirty="0" smtClean="0"/>
              <a:t>			   </a:t>
            </a:r>
            <a:r>
              <a:rPr lang="en-US" sz="2000" i="1" dirty="0"/>
              <a:t>Yes/No</a:t>
            </a:r>
            <a:endParaRPr lang="en-US" sz="2000" dirty="0"/>
          </a:p>
          <a:p>
            <a:pPr>
              <a:buNone/>
            </a:pPr>
            <a:r>
              <a:rPr lang="en-US" sz="2000" dirty="0"/>
              <a:t>(3) In general can proper names ever be used as predicators?        </a:t>
            </a:r>
            <a:r>
              <a:rPr lang="en-US" sz="2000" i="1" dirty="0"/>
              <a:t>Yes </a:t>
            </a:r>
            <a:r>
              <a:rPr lang="en-US" sz="2000" dirty="0"/>
              <a:t>/ </a:t>
            </a:r>
            <a:r>
              <a:rPr lang="en-US" sz="2000" i="1" dirty="0"/>
              <a:t>No</a:t>
            </a:r>
            <a:endParaRPr lang="en-US" sz="2000" dirty="0"/>
          </a:p>
          <a:p>
            <a:pPr>
              <a:buNone/>
            </a:pPr>
            <a:r>
              <a:rPr lang="en-US" sz="2000" dirty="0" smtClean="0"/>
              <a:t>(</a:t>
            </a:r>
            <a:r>
              <a:rPr lang="en-US" sz="2000" dirty="0"/>
              <a:t>4) Can the verb </a:t>
            </a:r>
            <a:r>
              <a:rPr lang="en-US" sz="2000" i="1" dirty="0"/>
              <a:t>hit </a:t>
            </a:r>
            <a:r>
              <a:rPr lang="en-US" sz="2000" dirty="0"/>
              <a:t>ever be used as a referring expression?           </a:t>
            </a:r>
            <a:r>
              <a:rPr lang="en-US" sz="2000" i="1" dirty="0"/>
              <a:t>Yes </a:t>
            </a:r>
            <a:r>
              <a:rPr lang="en-US" sz="2000" dirty="0"/>
              <a:t>/ </a:t>
            </a:r>
            <a:r>
              <a:rPr lang="en-US" sz="2000" i="1" dirty="0"/>
              <a:t>No </a:t>
            </a:r>
            <a:r>
              <a:rPr lang="en-US" sz="2000" dirty="0" smtClean="0"/>
              <a:t> </a:t>
            </a:r>
          </a:p>
          <a:p>
            <a:pPr>
              <a:buNone/>
            </a:pPr>
            <a:r>
              <a:rPr lang="en-US" sz="2000" dirty="0" smtClean="0"/>
              <a:t>(</a:t>
            </a:r>
            <a:r>
              <a:rPr lang="en-US" sz="2000" dirty="0"/>
              <a:t>5) Can the preposition </a:t>
            </a:r>
            <a:r>
              <a:rPr lang="en-US" sz="2000" i="1" dirty="0"/>
              <a:t>017 </a:t>
            </a:r>
            <a:r>
              <a:rPr lang="en-US" sz="2000" dirty="0"/>
              <a:t>ever be used as a referring expression?    </a:t>
            </a:r>
            <a:r>
              <a:rPr lang="en-US" sz="2000" i="1" dirty="0"/>
              <a:t>Yes </a:t>
            </a:r>
            <a:r>
              <a:rPr lang="en-US" sz="2000" dirty="0"/>
              <a:t>/ </a:t>
            </a:r>
            <a:r>
              <a:rPr lang="en-US" sz="2000" i="1" dirty="0"/>
              <a:t>No </a:t>
            </a:r>
            <a:endParaRPr lang="en-US" sz="2000" dirty="0" smtClean="0"/>
          </a:p>
          <a:p>
            <a:pPr>
              <a:buNone/>
            </a:pPr>
            <a:r>
              <a:rPr lang="en-US" sz="2000" dirty="0" smtClean="0"/>
              <a:t>(</a:t>
            </a:r>
            <a:r>
              <a:rPr lang="en-US" sz="2000" dirty="0"/>
              <a:t>6) in general, can any verb or preposition be used to refer?           </a:t>
            </a:r>
            <a:r>
              <a:rPr lang="en-US" sz="2000" i="1" dirty="0"/>
              <a:t>Yes </a:t>
            </a:r>
            <a:r>
              <a:rPr lang="en-US" sz="2000" dirty="0"/>
              <a:t>/ </a:t>
            </a:r>
            <a:r>
              <a:rPr lang="en-US" sz="2000" i="1" dirty="0"/>
              <a:t>No </a:t>
            </a:r>
            <a:endParaRPr lang="en-US" sz="2000" dirty="0"/>
          </a:p>
          <a:p>
            <a:pPr>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1371600"/>
          </a:xfrm>
        </p:spPr>
        <p:style>
          <a:lnRef idx="2">
            <a:schemeClr val="accent3"/>
          </a:lnRef>
          <a:fillRef idx="1">
            <a:schemeClr val="lt1"/>
          </a:fillRef>
          <a:effectRef idx="0">
            <a:schemeClr val="accent3"/>
          </a:effectRef>
          <a:fontRef idx="minor">
            <a:schemeClr val="dk1"/>
          </a:fontRef>
        </p:style>
        <p:txBody>
          <a:bodyPr>
            <a:normAutofit/>
          </a:bodyPr>
          <a:lstStyle/>
          <a:p>
            <a:r>
              <a:rPr lang="en-US" sz="2000" dirty="0"/>
              <a:t>The distinction between referring expressions and predicates is absolute: there is not a continuum running from proper names at one end, through 'borderline cases' to verbs and prepositions at the other. Either an expression is used in a given utterance to refer to some entity in the world or it is not so used. </a:t>
            </a:r>
          </a:p>
        </p:txBody>
      </p:sp>
      <p:sp>
        <p:nvSpPr>
          <p:cNvPr id="3" name="Content Placeholder 2"/>
          <p:cNvSpPr>
            <a:spLocks noGrp="1"/>
          </p:cNvSpPr>
          <p:nvPr>
            <p:ph idx="1"/>
          </p:nvPr>
        </p:nvSpPr>
        <p:spPr>
          <a:xfrm>
            <a:off x="152400" y="1981200"/>
            <a:ext cx="8839200" cy="4648200"/>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sz="2000" dirty="0"/>
              <a:t>There are some phrases, in particular indefinite noun phrases that can be used in two ways, either as referring expressions, or as predicating expressions. </a:t>
            </a:r>
          </a:p>
          <a:p>
            <a:pPr>
              <a:buNone/>
            </a:pPr>
            <a:r>
              <a:rPr lang="en-US" sz="2000" dirty="0"/>
              <a:t> </a:t>
            </a:r>
          </a:p>
          <a:p>
            <a:pPr>
              <a:buNone/>
            </a:pPr>
            <a:r>
              <a:rPr lang="en-US" sz="2000" dirty="0"/>
              <a:t> (1) Is </a:t>
            </a:r>
            <a:r>
              <a:rPr lang="en-US" sz="2000" i="1" dirty="0"/>
              <a:t>a man </a:t>
            </a:r>
            <a:r>
              <a:rPr lang="en-US" sz="2000" dirty="0"/>
              <a:t>in </a:t>
            </a:r>
            <a:r>
              <a:rPr lang="en-US" sz="2000" i="1" dirty="0"/>
              <a:t>John attacked a man </a:t>
            </a:r>
            <a:r>
              <a:rPr lang="en-US" sz="2000" dirty="0"/>
              <a:t>a referring expression? </a:t>
            </a:r>
            <a:r>
              <a:rPr lang="en-US" sz="2000" i="1" dirty="0"/>
              <a:t>Yes </a:t>
            </a:r>
            <a:r>
              <a:rPr lang="en-US" sz="2000" dirty="0"/>
              <a:t>/ </a:t>
            </a:r>
            <a:r>
              <a:rPr lang="en-US" sz="2000" i="1" dirty="0"/>
              <a:t>No </a:t>
            </a:r>
            <a:endParaRPr lang="en-US" sz="2000" dirty="0"/>
          </a:p>
          <a:p>
            <a:pPr>
              <a:buNone/>
            </a:pPr>
            <a:r>
              <a:rPr lang="en-US" sz="2000" dirty="0"/>
              <a:t> (2) Is </a:t>
            </a:r>
            <a:r>
              <a:rPr lang="en-US" sz="2000" i="1" dirty="0"/>
              <a:t>a man </a:t>
            </a:r>
            <a:r>
              <a:rPr lang="en-US" sz="2000" dirty="0"/>
              <a:t>in </a:t>
            </a:r>
            <a:r>
              <a:rPr lang="en-US" sz="2000" i="1" dirty="0"/>
              <a:t>John is a man </a:t>
            </a:r>
            <a:r>
              <a:rPr lang="en-US" sz="2000" dirty="0"/>
              <a:t>a referring expression?        </a:t>
            </a:r>
            <a:r>
              <a:rPr lang="en-US" sz="2000" i="1" dirty="0"/>
              <a:t>Yes </a:t>
            </a:r>
            <a:r>
              <a:rPr lang="en-US" sz="2000" dirty="0"/>
              <a:t>/ </a:t>
            </a:r>
            <a:r>
              <a:rPr lang="en-US" sz="2000" i="1" dirty="0"/>
              <a:t>No </a:t>
            </a:r>
            <a:endParaRPr lang="en-US" sz="2000" dirty="0"/>
          </a:p>
          <a:p>
            <a:pPr>
              <a:buNone/>
            </a:pPr>
            <a:endParaRPr lang="en-US" sz="2000" i="1" dirty="0" smtClean="0"/>
          </a:p>
          <a:p>
            <a:pPr>
              <a:buNone/>
            </a:pPr>
            <a:r>
              <a:rPr lang="en-US" sz="2000" i="1" dirty="0" smtClean="0"/>
              <a:t>A </a:t>
            </a:r>
            <a:r>
              <a:rPr lang="en-US" sz="2000" i="1" dirty="0"/>
              <a:t>man </a:t>
            </a:r>
            <a:r>
              <a:rPr lang="en-US" sz="2000" dirty="0"/>
              <a:t>can be either a referring expression or a predicating expression, </a:t>
            </a:r>
            <a:br>
              <a:rPr lang="en-US" sz="2000" dirty="0"/>
            </a:br>
            <a:r>
              <a:rPr lang="en-US" sz="2000" dirty="0"/>
              <a:t>depending on the context. The same is true of other indefinite NPs. </a:t>
            </a:r>
            <a:br>
              <a:rPr lang="en-US" sz="2000" dirty="0"/>
            </a:br>
            <a:r>
              <a:rPr lang="en-US" sz="2000" dirty="0"/>
              <a:t>On the face of it, this may seem startling. How are we able to use the </a:t>
            </a:r>
            <a:br>
              <a:rPr lang="en-US" sz="2000" dirty="0"/>
            </a:br>
            <a:r>
              <a:rPr lang="en-US" sz="2000" dirty="0"/>
              <a:t>same expressions for different purposes? We will try to untangle this </a:t>
            </a:r>
          </a:p>
          <a:p>
            <a:pPr>
              <a:buNone/>
            </a:pPr>
            <a:r>
              <a:rPr lang="en-US" sz="2000" dirty="0"/>
              <a:t>	riddle. 	 </a:t>
            </a:r>
          </a:p>
          <a:p>
            <a:pPr>
              <a:buNone/>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762000"/>
          </a:xfrm>
        </p:spPr>
        <p:style>
          <a:lnRef idx="2">
            <a:schemeClr val="accent3"/>
          </a:lnRef>
          <a:fillRef idx="1">
            <a:schemeClr val="lt1"/>
          </a:fillRef>
          <a:effectRef idx="0">
            <a:schemeClr val="accent3"/>
          </a:effectRef>
          <a:fontRef idx="minor">
            <a:schemeClr val="dk1"/>
          </a:fontRef>
        </p:style>
        <p:txBody>
          <a:bodyPr>
            <a:normAutofit/>
          </a:bodyPr>
          <a:lstStyle/>
          <a:p>
            <a:r>
              <a:rPr lang="en-US" sz="2000" dirty="0" smtClean="0"/>
              <a:t>Context is the Determining Factor</a:t>
            </a:r>
            <a:endParaRPr lang="en-US" sz="2000" dirty="0"/>
          </a:p>
        </p:txBody>
      </p:sp>
      <p:sp>
        <p:nvSpPr>
          <p:cNvPr id="3" name="Content Placeholder 2"/>
          <p:cNvSpPr>
            <a:spLocks noGrp="1"/>
          </p:cNvSpPr>
          <p:nvPr>
            <p:ph idx="1"/>
          </p:nvPr>
        </p:nvSpPr>
        <p:spPr>
          <a:xfrm>
            <a:off x="304800" y="1600200"/>
            <a:ext cx="8610600" cy="5029200"/>
          </a:xfrm>
        </p:spPr>
        <p:style>
          <a:lnRef idx="2">
            <a:schemeClr val="accent3"/>
          </a:lnRef>
          <a:fillRef idx="1">
            <a:schemeClr val="lt1"/>
          </a:fillRef>
          <a:effectRef idx="0">
            <a:schemeClr val="accent3"/>
          </a:effectRef>
          <a:fontRef idx="minor">
            <a:schemeClr val="dk1"/>
          </a:fontRef>
        </p:style>
        <p:txBody>
          <a:bodyPr>
            <a:normAutofit/>
          </a:bodyPr>
          <a:lstStyle/>
          <a:p>
            <a:pPr marL="457200" indent="-457200">
              <a:buAutoNum type="arabicParenBoth"/>
            </a:pPr>
            <a:r>
              <a:rPr lang="en-US" sz="2200" dirty="0" smtClean="0"/>
              <a:t>Imagine </a:t>
            </a:r>
            <a:r>
              <a:rPr lang="en-US" sz="2200" dirty="0"/>
              <a:t>that you and I are in a room with a man and a woman, and, </a:t>
            </a:r>
            <a:r>
              <a:rPr lang="en-US" sz="2200" dirty="0" smtClean="0"/>
              <a:t>making </a:t>
            </a:r>
            <a:r>
              <a:rPr lang="en-US" sz="2200" dirty="0"/>
              <a:t>no visual signal of any sort, I say to you, "The man stole </a:t>
            </a:r>
            <a:r>
              <a:rPr lang="en-US" sz="2200" dirty="0" smtClean="0"/>
              <a:t>my wallet</a:t>
            </a:r>
            <a:r>
              <a:rPr lang="en-US" sz="2200" dirty="0"/>
              <a:t>". In this situation, how would you know the referent of the </a:t>
            </a:r>
            <a:br>
              <a:rPr lang="en-US" sz="2200" dirty="0"/>
            </a:br>
            <a:r>
              <a:rPr lang="en-US" sz="2200" dirty="0"/>
              <a:t>subject referring expression? </a:t>
            </a:r>
            <a:r>
              <a:rPr lang="en-US" sz="2200" dirty="0" smtClean="0"/>
              <a:t>  			Yes/No</a:t>
            </a:r>
            <a:endParaRPr lang="en-US" sz="2200" dirty="0"/>
          </a:p>
          <a:p>
            <a:pPr>
              <a:buNone/>
            </a:pPr>
            <a:r>
              <a:rPr lang="en-US" sz="2200" dirty="0"/>
              <a:t>(2) If in the situation described above I had said, "A man stole my wallet ", would you automatically know the referent of the subject expression </a:t>
            </a:r>
            <a:r>
              <a:rPr lang="en-US" sz="2200" i="1" dirty="0"/>
              <a:t>a man? </a:t>
            </a:r>
            <a:r>
              <a:rPr lang="en-US" sz="2200" i="1" dirty="0" smtClean="0"/>
              <a:t>						Yes </a:t>
            </a:r>
            <a:r>
              <a:rPr lang="en-US" sz="2200" dirty="0"/>
              <a:t>/ </a:t>
            </a:r>
            <a:r>
              <a:rPr lang="en-US" sz="2200" i="1" dirty="0"/>
              <a:t>No </a:t>
            </a:r>
            <a:endParaRPr lang="en-US" sz="2200" dirty="0"/>
          </a:p>
          <a:p>
            <a:pPr>
              <a:buNone/>
            </a:pPr>
            <a:r>
              <a:rPr lang="en-US" sz="2000" dirty="0" smtClean="0"/>
              <a:t>(</a:t>
            </a:r>
            <a:r>
              <a:rPr lang="en-US" sz="2400" dirty="0"/>
              <a:t>3) So does the-definite article, </a:t>
            </a:r>
            <a:r>
              <a:rPr lang="en-US" sz="2400" i="1" dirty="0"/>
              <a:t>the, </a:t>
            </a:r>
            <a:r>
              <a:rPr lang="en-US" sz="2400" dirty="0"/>
              <a:t>prompt the hearer to (try to) identify the referent of a referring expression? </a:t>
            </a:r>
            <a:r>
              <a:rPr lang="en-US" sz="2400" dirty="0" smtClean="0"/>
              <a:t>										</a:t>
            </a:r>
            <a:r>
              <a:rPr lang="en-US" sz="2400" i="1" dirty="0" smtClean="0"/>
              <a:t>Yes </a:t>
            </a:r>
            <a:r>
              <a:rPr lang="en-US" sz="2400" dirty="0"/>
              <a:t>/ </a:t>
            </a:r>
            <a:r>
              <a:rPr lang="en-US" sz="2400" i="1" dirty="0"/>
              <a:t>No </a:t>
            </a:r>
            <a:endParaRPr lang="en-US" sz="2400" dirty="0"/>
          </a:p>
          <a:p>
            <a:pPr>
              <a:buNone/>
            </a:pPr>
            <a:r>
              <a:rPr lang="en-US" sz="2400" dirty="0"/>
              <a:t>(4) Does the indefinite article, </a:t>
            </a:r>
            <a:r>
              <a:rPr lang="en-US" sz="2400" i="1" dirty="0"/>
              <a:t>a. </a:t>
            </a:r>
            <a:r>
              <a:rPr lang="en-US" sz="2400" dirty="0"/>
              <a:t>prompt the hearer to (try to) identify the referent of a referring expression?                                                  </a:t>
            </a:r>
            <a:r>
              <a:rPr lang="en-US" sz="2400" dirty="0" smtClean="0"/>
              <a:t>							</a:t>
            </a:r>
            <a:r>
              <a:rPr lang="en-US" sz="2400" i="1" dirty="0" smtClean="0"/>
              <a:t>Yes </a:t>
            </a:r>
            <a:r>
              <a:rPr lang="en-US" sz="2400" dirty="0"/>
              <a:t>/ </a:t>
            </a:r>
            <a:r>
              <a:rPr lang="en-US" sz="2400" i="1" dirty="0"/>
              <a:t>No </a:t>
            </a:r>
            <a:endParaRPr lang="en-US" sz="24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763000" cy="1524000"/>
          </a:xfrm>
        </p:spPr>
        <p:style>
          <a:lnRef idx="2">
            <a:schemeClr val="accent3"/>
          </a:lnRef>
          <a:fillRef idx="1">
            <a:schemeClr val="lt1"/>
          </a:fillRef>
          <a:effectRef idx="0">
            <a:schemeClr val="accent3"/>
          </a:effectRef>
          <a:fontRef idx="minor">
            <a:schemeClr val="dk1"/>
          </a:fontRef>
        </p:style>
        <p:txBody>
          <a:bodyPr>
            <a:noAutofit/>
          </a:bodyPr>
          <a:lstStyle/>
          <a:p>
            <a:r>
              <a:rPr lang="en-US" sz="2400" dirty="0" smtClean="0"/>
              <a:t/>
            </a:r>
            <a:br>
              <a:rPr lang="en-US" sz="2400" dirty="0" smtClean="0"/>
            </a:br>
            <a:r>
              <a:rPr lang="en-US" sz="2400" dirty="0" smtClean="0"/>
              <a:t>The </a:t>
            </a:r>
            <a:r>
              <a:rPr lang="en-US" sz="2400" dirty="0"/>
              <a:t>presence of predicate in a referring expression helps the hearer to identify the referent of a referring expression. Notice that we have just drawn a distinction between referring and identifying the referent of a referring expression. We will explore this distinction. </a:t>
            </a:r>
            <a:br>
              <a:rPr lang="en-US" sz="2400" dirty="0"/>
            </a:br>
            <a:endParaRPr lang="en-US" sz="2400" dirty="0"/>
          </a:p>
        </p:txBody>
      </p:sp>
      <p:sp>
        <p:nvSpPr>
          <p:cNvPr id="3" name="Content Placeholder 2"/>
          <p:cNvSpPr>
            <a:spLocks noGrp="1"/>
          </p:cNvSpPr>
          <p:nvPr>
            <p:ph idx="1"/>
          </p:nvPr>
        </p:nvSpPr>
        <p:spPr>
          <a:xfrm>
            <a:off x="0" y="2286000"/>
            <a:ext cx="8915400" cy="434340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buNone/>
            </a:pPr>
            <a:endParaRPr lang="en-US" sz="3000" dirty="0" smtClean="0"/>
          </a:p>
          <a:p>
            <a:pPr>
              <a:buNone/>
            </a:pPr>
            <a:r>
              <a:rPr lang="en-US" sz="3000" dirty="0" smtClean="0"/>
              <a:t>(</a:t>
            </a:r>
            <a:r>
              <a:rPr lang="en-US" sz="3000" dirty="0"/>
              <a:t>1)Can the referent of the pronoun I</a:t>
            </a:r>
            <a:r>
              <a:rPr lang="en-US" sz="3000" i="1" dirty="0"/>
              <a:t> </a:t>
            </a:r>
            <a:r>
              <a:rPr lang="en-US" sz="3000" dirty="0"/>
              <a:t>be uniquely identified when this pronoun is uttered?   </a:t>
            </a:r>
            <a:r>
              <a:rPr lang="en-US" sz="3000" i="1" dirty="0"/>
              <a:t>Yes </a:t>
            </a:r>
            <a:r>
              <a:rPr lang="en-US" sz="3000" dirty="0"/>
              <a:t>/ </a:t>
            </a:r>
            <a:r>
              <a:rPr lang="en-US" sz="3000" i="1" dirty="0"/>
              <a:t>No</a:t>
            </a:r>
            <a:endParaRPr lang="en-US" sz="3000" dirty="0"/>
          </a:p>
          <a:p>
            <a:pPr>
              <a:buNone/>
            </a:pPr>
            <a:r>
              <a:rPr lang="en-US" sz="3000" dirty="0"/>
              <a:t>(2) Can the referent of the pronoun </a:t>
            </a:r>
            <a:r>
              <a:rPr lang="en-US" sz="3000" i="1" dirty="0"/>
              <a:t>you </a:t>
            </a:r>
            <a:r>
              <a:rPr lang="en-US" sz="3000" dirty="0"/>
              <a:t>be uniquely identified when this pronoun is uttered?    </a:t>
            </a:r>
            <a:r>
              <a:rPr lang="en-US" sz="3000" i="1" dirty="0" smtClean="0"/>
              <a:t>Yes </a:t>
            </a:r>
            <a:r>
              <a:rPr lang="en-US" sz="3000" dirty="0"/>
              <a:t>/ </a:t>
            </a:r>
            <a:r>
              <a:rPr lang="en-US" sz="3000" i="1" dirty="0"/>
              <a:t>No </a:t>
            </a:r>
            <a:endParaRPr lang="en-US" sz="3000" dirty="0"/>
          </a:p>
          <a:p>
            <a:pPr>
              <a:buNone/>
            </a:pPr>
            <a:r>
              <a:rPr lang="en-US" sz="3000" dirty="0" smtClean="0"/>
              <a:t>(</a:t>
            </a:r>
            <a:r>
              <a:rPr lang="en-US" sz="3000" dirty="0"/>
              <a:t>3) Imagine again the situation where you and I are in a room with a man and a woman, and I say to you (making no visual gesture), "She stole my wallet". Would you be able to identify the referent of </a:t>
            </a:r>
            <a:r>
              <a:rPr lang="en-US" sz="3000" i="1" dirty="0"/>
              <a:t>She?   </a:t>
            </a:r>
            <a:r>
              <a:rPr lang="en-US" sz="3000" i="1" dirty="0" smtClean="0"/>
              <a:t>								Yes </a:t>
            </a:r>
            <a:r>
              <a:rPr lang="en-US" sz="3000" dirty="0"/>
              <a:t>/ </a:t>
            </a:r>
            <a:r>
              <a:rPr lang="en-US" sz="3000" i="1" dirty="0"/>
              <a:t>No </a:t>
            </a:r>
            <a:endParaRPr lang="en-US" sz="3000"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915400" cy="1219200"/>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sz="2400" dirty="0" smtClean="0"/>
              <a:t/>
            </a:r>
            <a:br>
              <a:rPr lang="en-US" sz="2400" dirty="0" smtClean="0"/>
            </a:br>
            <a:r>
              <a:rPr lang="en-US" sz="2400" dirty="0" smtClean="0"/>
              <a:t>To </a:t>
            </a:r>
            <a:r>
              <a:rPr lang="en-US" sz="2400" dirty="0"/>
              <a:t>sum up, predicates do not refer. But they can be used by a hearer when contained in the meaning of a referring expression, to identify the referent of that expression. Some more examples follow: </a:t>
            </a:r>
            <a:br>
              <a:rPr lang="en-US" sz="2400" dirty="0"/>
            </a:br>
            <a:endParaRPr lang="en-US" sz="2400" dirty="0"/>
          </a:p>
        </p:txBody>
      </p:sp>
      <p:sp>
        <p:nvSpPr>
          <p:cNvPr id="3" name="Content Placeholder 2"/>
          <p:cNvSpPr>
            <a:spLocks noGrp="1"/>
          </p:cNvSpPr>
          <p:nvPr>
            <p:ph idx="1"/>
          </p:nvPr>
        </p:nvSpPr>
        <p:spPr>
          <a:xfrm>
            <a:off x="152400" y="1981200"/>
            <a:ext cx="8839200" cy="4648200"/>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sz="2400" dirty="0"/>
              <a:t>(l) Does the phrase </a:t>
            </a:r>
            <a:r>
              <a:rPr lang="en-US" sz="2400" i="1" dirty="0"/>
              <a:t>in the comer </a:t>
            </a:r>
            <a:r>
              <a:rPr lang="en-US" sz="2400" dirty="0"/>
              <a:t>contain any predicates? </a:t>
            </a:r>
            <a:r>
              <a:rPr lang="en-US" sz="2400" dirty="0" smtClean="0"/>
              <a:t>     </a:t>
            </a:r>
            <a:r>
              <a:rPr lang="en-US" sz="2400" i="1" dirty="0" smtClean="0"/>
              <a:t>Yes</a:t>
            </a:r>
            <a:r>
              <a:rPr lang="en-US" sz="2400" i="1" dirty="0"/>
              <a:t>/ No </a:t>
            </a:r>
            <a:endParaRPr lang="en-US" sz="2400" dirty="0"/>
          </a:p>
          <a:p>
            <a:pPr>
              <a:buNone/>
            </a:pPr>
            <a:endParaRPr lang="en-US" sz="2400" dirty="0" smtClean="0"/>
          </a:p>
          <a:p>
            <a:pPr>
              <a:buNone/>
            </a:pPr>
            <a:r>
              <a:rPr lang="en-US" sz="2400" dirty="0" smtClean="0"/>
              <a:t>(</a:t>
            </a:r>
            <a:r>
              <a:rPr lang="en-US" sz="2400" dirty="0"/>
              <a:t>2) Is the phrase </a:t>
            </a:r>
            <a:r>
              <a:rPr lang="en-US" sz="2400" i="1" dirty="0"/>
              <a:t>the man who is in the comer </a:t>
            </a:r>
            <a:r>
              <a:rPr lang="en-US" sz="2400" dirty="0"/>
              <a:t>a referring expression?  </a:t>
            </a:r>
            <a:r>
              <a:rPr lang="en-US" sz="2400" dirty="0" smtClean="0"/>
              <a:t>								</a:t>
            </a:r>
            <a:r>
              <a:rPr lang="en-US" sz="2400" i="1" dirty="0" smtClean="0"/>
              <a:t>Yes</a:t>
            </a:r>
            <a:r>
              <a:rPr lang="en-US" sz="2400" i="1" dirty="0"/>
              <a:t>/ No </a:t>
            </a:r>
            <a:endParaRPr lang="en-US" sz="2400" dirty="0"/>
          </a:p>
          <a:p>
            <a:pPr>
              <a:buNone/>
            </a:pPr>
            <a:r>
              <a:rPr lang="en-US" sz="2400" dirty="0" smtClean="0"/>
              <a:t>(</a:t>
            </a:r>
            <a:r>
              <a:rPr lang="en-US" sz="2400" dirty="0"/>
              <a:t>3) Do the predicates in the phrase </a:t>
            </a:r>
            <a:r>
              <a:rPr lang="en-US" sz="2400" i="1" dirty="0"/>
              <a:t>in the corner </a:t>
            </a:r>
            <a:r>
              <a:rPr lang="en-US" sz="2400" dirty="0"/>
              <a:t>help to identify the referent of the referring expression in (2) above? 	  </a:t>
            </a:r>
            <a:r>
              <a:rPr lang="en-US" sz="2400" i="1" dirty="0"/>
              <a:t>Yes/ No </a:t>
            </a:r>
            <a:endParaRPr lang="en-US" sz="2400" dirty="0"/>
          </a:p>
          <a:p>
            <a:pPr>
              <a:buNone/>
            </a:pPr>
            <a:r>
              <a:rPr lang="en-US" sz="2400" dirty="0" smtClean="0"/>
              <a:t>(</a:t>
            </a:r>
            <a:r>
              <a:rPr lang="en-US" sz="2400" dirty="0"/>
              <a:t>4) Is the predicate </a:t>
            </a:r>
            <a:r>
              <a:rPr lang="en-US" sz="2400" i="1" dirty="0"/>
              <a:t>bald </a:t>
            </a:r>
            <a:r>
              <a:rPr lang="en-US" sz="2400" dirty="0"/>
              <a:t>contained in the meaning of </a:t>
            </a:r>
            <a:r>
              <a:rPr lang="en-US" sz="2400" i="1" dirty="0"/>
              <a:t>the bald man? </a:t>
            </a:r>
            <a:r>
              <a:rPr lang="en-US" sz="2400" i="1" dirty="0" smtClean="0"/>
              <a:t>								Yes</a:t>
            </a:r>
            <a:r>
              <a:rPr lang="en-US" sz="2400" i="1" dirty="0"/>
              <a:t>/ No </a:t>
            </a:r>
            <a:endParaRPr lang="en-US" sz="2400" dirty="0"/>
          </a:p>
          <a:p>
            <a:pPr>
              <a:buNone/>
            </a:pPr>
            <a:r>
              <a:rPr lang="en-US" sz="2400" dirty="0"/>
              <a:t>(5) Is the predicate </a:t>
            </a:r>
            <a:r>
              <a:rPr lang="en-US" sz="2400" i="1" dirty="0"/>
              <a:t>man </a:t>
            </a:r>
            <a:r>
              <a:rPr lang="en-US" sz="2400" dirty="0"/>
              <a:t>contained in the meaning of </a:t>
            </a:r>
            <a:r>
              <a:rPr lang="en-US" sz="2400" i="1" dirty="0"/>
              <a:t>the bald mall?  </a:t>
            </a:r>
            <a:r>
              <a:rPr lang="en-US" sz="2400" i="1" dirty="0" smtClean="0"/>
              <a:t>								Yes </a:t>
            </a:r>
            <a:r>
              <a:rPr lang="en-US" sz="2400" i="1" dirty="0"/>
              <a:t>I No </a:t>
            </a:r>
            <a:endParaRPr lang="en-US" sz="2400" dirty="0"/>
          </a:p>
          <a:p>
            <a:pPr>
              <a:buNone/>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91600" cy="6019800"/>
          </a:xfrm>
        </p:spPr>
        <p:style>
          <a:lnRef idx="2">
            <a:schemeClr val="accent3"/>
          </a:lnRef>
          <a:fillRef idx="1">
            <a:schemeClr val="lt1"/>
          </a:fillRef>
          <a:effectRef idx="0">
            <a:schemeClr val="accent3"/>
          </a:effectRef>
          <a:fontRef idx="minor">
            <a:schemeClr val="dk1"/>
          </a:fontRef>
        </p:style>
        <p:txBody>
          <a:bodyPr>
            <a:normAutofit/>
          </a:bodyPr>
          <a:lstStyle/>
          <a:p>
            <a:pPr algn="l"/>
            <a:r>
              <a:rPr lang="en-US" sz="2400" dirty="0" smtClean="0"/>
              <a:t>-Speakers </a:t>
            </a:r>
            <a:r>
              <a:rPr lang="en-US" sz="2400" dirty="0"/>
              <a:t>refer to things in the course of utterances by means of </a:t>
            </a:r>
            <a:r>
              <a:rPr lang="en-US" sz="2400" u="sng" dirty="0"/>
              <a:t>referring expressions</a:t>
            </a:r>
            <a:r>
              <a:rPr lang="en-US" sz="2400" u="sng" dirty="0" smtClean="0"/>
              <a:t>.</a:t>
            </a:r>
            <a:r>
              <a:rPr lang="en-US" sz="2400" dirty="0"/>
              <a:t/>
            </a:r>
            <a:br>
              <a:rPr lang="en-US" sz="2400" dirty="0"/>
            </a:br>
            <a:r>
              <a:rPr lang="en-US" sz="2400" dirty="0" smtClean="0"/>
              <a:t>-The </a:t>
            </a:r>
            <a:r>
              <a:rPr lang="en-US" sz="2400" dirty="0"/>
              <a:t>words in a referring expression </a:t>
            </a:r>
            <a:r>
              <a:rPr lang="en-US" sz="2400" u="sng" dirty="0"/>
              <a:t>give clues </a:t>
            </a:r>
            <a:r>
              <a:rPr lang="en-US" sz="2400" dirty="0"/>
              <a:t>which help the hearer to </a:t>
            </a:r>
            <a:r>
              <a:rPr lang="en-US" sz="2400" u="sng" dirty="0"/>
              <a:t>identify its referent</a:t>
            </a:r>
            <a:r>
              <a:rPr lang="en-US" sz="2400" dirty="0"/>
              <a:t>. </a:t>
            </a:r>
            <a:r>
              <a:rPr lang="en-US" sz="2400" dirty="0" smtClean="0"/>
              <a:t/>
            </a:r>
            <a:br>
              <a:rPr lang="en-US" sz="2400" dirty="0" smtClean="0"/>
            </a:br>
            <a:r>
              <a:rPr lang="en-US" sz="2400" dirty="0" smtClean="0"/>
              <a:t>-In </a:t>
            </a:r>
            <a:r>
              <a:rPr lang="en-US" sz="2400" dirty="0"/>
              <a:t>particular, </a:t>
            </a:r>
            <a:r>
              <a:rPr lang="en-US" sz="2400" u="sng" dirty="0"/>
              <a:t>predicates may be embedded in referring expressions </a:t>
            </a:r>
            <a:r>
              <a:rPr lang="en-US" sz="2400" dirty="0"/>
              <a:t>as, for instance, the predicates </a:t>
            </a:r>
            <a:r>
              <a:rPr lang="en-US" sz="2400" i="1" dirty="0"/>
              <a:t>man, in </a:t>
            </a:r>
            <a:r>
              <a:rPr lang="en-US" sz="2400" dirty="0"/>
              <a:t>and </a:t>
            </a:r>
            <a:r>
              <a:rPr lang="en-US" sz="2400" i="1" dirty="0"/>
              <a:t>corner </a:t>
            </a:r>
            <a:r>
              <a:rPr lang="en-US" sz="2400" dirty="0"/>
              <a:t>are embedded in the referring expression </a:t>
            </a:r>
            <a:r>
              <a:rPr lang="en-US" sz="2400" i="1" u="sng" dirty="0"/>
              <a:t>the </a:t>
            </a:r>
            <a:r>
              <a:rPr lang="en-US" sz="2400" i="1" u="sng" dirty="0" smtClean="0"/>
              <a:t>man </a:t>
            </a:r>
            <a:r>
              <a:rPr lang="en-US" sz="2400" i="1" u="sng" dirty="0"/>
              <a:t>in the corner. </a:t>
            </a:r>
            <a:r>
              <a:rPr lang="en-US" sz="2400" i="1" dirty="0" smtClean="0"/>
              <a:t/>
            </a:r>
            <a:br>
              <a:rPr lang="en-US" sz="2400" i="1" dirty="0" smtClean="0"/>
            </a:br>
            <a:r>
              <a:rPr lang="en-US" sz="2400" i="1" dirty="0" smtClean="0"/>
              <a:t>-</a:t>
            </a:r>
            <a:r>
              <a:rPr lang="en-US" sz="2400" dirty="0" smtClean="0"/>
              <a:t>The </a:t>
            </a:r>
            <a:r>
              <a:rPr lang="en-US" sz="2400" u="sng" dirty="0"/>
              <a:t>correct referent </a:t>
            </a:r>
            <a:r>
              <a:rPr lang="en-US" sz="2400" dirty="0"/>
              <a:t>of such a referring expression is something </a:t>
            </a:r>
            <a:br>
              <a:rPr lang="en-US" sz="2400" dirty="0"/>
            </a:br>
            <a:r>
              <a:rPr lang="en-US" sz="2400" dirty="0"/>
              <a:t>which </a:t>
            </a:r>
            <a:r>
              <a:rPr lang="en-US" sz="2400" u="sng" dirty="0"/>
              <a:t>completely fits, or satisfies, the description </a:t>
            </a:r>
            <a:r>
              <a:rPr lang="en-US" sz="2400" dirty="0"/>
              <a:t>made by the combination of predicates embedded in it. </a:t>
            </a:r>
            <a:br>
              <a:rPr lang="en-US" sz="2400" dirty="0"/>
            </a:br>
            <a:r>
              <a:rPr lang="en-US" sz="2400" dirty="0" smtClean="0"/>
              <a:t>-We </a:t>
            </a:r>
            <a:r>
              <a:rPr lang="en-US" sz="2400" dirty="0"/>
              <a:t>now introduce the notion of a </a:t>
            </a:r>
            <a:r>
              <a:rPr lang="en-US" sz="2400" b="1" i="1" u="sng" dirty="0"/>
              <a:t>generic sentence</a:t>
            </a:r>
            <a:r>
              <a:rPr lang="en-US" sz="2400" dirty="0"/>
              <a:t>. </a:t>
            </a:r>
            <a:r>
              <a:rPr lang="en-US" sz="2400" u="sng" dirty="0"/>
              <a:t>So far</a:t>
            </a:r>
            <a:r>
              <a:rPr lang="en-US" sz="2400" dirty="0"/>
              <a:t>, we have </a:t>
            </a:r>
            <a:br>
              <a:rPr lang="en-US" sz="2400" dirty="0"/>
            </a:br>
            <a:r>
              <a:rPr lang="en-US" sz="2400" dirty="0"/>
              <a:t>developed an analysis of a very common sentence type, containing a </a:t>
            </a:r>
            <a:br>
              <a:rPr lang="en-US" sz="2400" dirty="0"/>
            </a:br>
            <a:r>
              <a:rPr lang="en-US" sz="2400" u="sng" dirty="0"/>
              <a:t>subject, which is a </a:t>
            </a:r>
            <a:r>
              <a:rPr lang="en-US" sz="2400" u="sng" dirty="0" smtClean="0"/>
              <a:t>referring </a:t>
            </a:r>
            <a:r>
              <a:rPr lang="en-US" sz="2400" u="sng" dirty="0"/>
              <a:t>expression </a:t>
            </a:r>
            <a:r>
              <a:rPr lang="en-US" sz="2400" dirty="0"/>
              <a:t>and a predicate (and </a:t>
            </a:r>
            <a:r>
              <a:rPr lang="en-US" sz="2400" dirty="0" smtClean="0"/>
              <a:t>possibly </a:t>
            </a:r>
            <a:br>
              <a:rPr lang="en-US" sz="2400" dirty="0" smtClean="0"/>
            </a:br>
            <a:r>
              <a:rPr lang="en-US" sz="2400" dirty="0" smtClean="0"/>
              <a:t>other expressions). </a:t>
            </a:r>
            <a:r>
              <a:rPr lang="en-US" sz="2400" b="1" i="1" u="sng" dirty="0" smtClean="0"/>
              <a:t>Not all sentences are of </a:t>
            </a:r>
            <a:r>
              <a:rPr lang="en-US" sz="2400" b="1" i="1" u="sng" dirty="0"/>
              <a:t>this type. </a:t>
            </a:r>
            <a:r>
              <a:rPr lang="en-US" sz="2400" dirty="0"/>
              <a:t/>
            </a:r>
            <a:br>
              <a:rPr lang="en-US" sz="2400" dirty="0"/>
            </a:br>
            <a:endParaRPr lang="en-US" sz="2400" dirty="0"/>
          </a:p>
        </p:txBody>
      </p:sp>
      <p:sp>
        <p:nvSpPr>
          <p:cNvPr id="3" name="Content Placeholder 2"/>
          <p:cNvSpPr>
            <a:spLocks noGrp="1"/>
          </p:cNvSpPr>
          <p:nvPr>
            <p:ph idx="1"/>
          </p:nvPr>
        </p:nvSpPr>
        <p:spPr>
          <a:xfrm flipV="1">
            <a:off x="0" y="6629399"/>
            <a:ext cx="8991600" cy="45719"/>
          </a:xfrm>
        </p:spPr>
        <p:style>
          <a:lnRef idx="2">
            <a:schemeClr val="accent3"/>
          </a:lnRef>
          <a:fillRef idx="1">
            <a:schemeClr val="lt1"/>
          </a:fillRef>
          <a:effectRef idx="0">
            <a:schemeClr val="accent3"/>
          </a:effectRef>
          <a:fontRef idx="minor">
            <a:schemeClr val="dk1"/>
          </a:fontRef>
        </p:style>
        <p:txBody>
          <a:bodyPr>
            <a:normAutofit fontScale="25000" lnSpcReduction="20000"/>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82000" cy="884238"/>
          </a:xfrm>
        </p:spPr>
        <p:style>
          <a:lnRef idx="2">
            <a:schemeClr val="accent3"/>
          </a:lnRef>
          <a:fillRef idx="1">
            <a:schemeClr val="lt1"/>
          </a:fillRef>
          <a:effectRef idx="0">
            <a:schemeClr val="accent3"/>
          </a:effectRef>
          <a:fontRef idx="minor">
            <a:schemeClr val="dk1"/>
          </a:fontRef>
        </p:style>
        <p:txBody>
          <a:bodyPr>
            <a:normAutofit/>
          </a:bodyPr>
          <a:lstStyle/>
          <a:p>
            <a:r>
              <a:rPr lang="en-US" sz="3200" dirty="0" smtClean="0"/>
              <a:t>Generic Sentence</a:t>
            </a:r>
            <a:endParaRPr lang="en-US" sz="3200" dirty="0"/>
          </a:p>
        </p:txBody>
      </p:sp>
      <p:sp>
        <p:nvSpPr>
          <p:cNvPr id="3" name="Content Placeholder 2"/>
          <p:cNvSpPr>
            <a:spLocks noGrp="1"/>
          </p:cNvSpPr>
          <p:nvPr>
            <p:ph idx="1"/>
          </p:nvPr>
        </p:nvSpPr>
        <p:spPr>
          <a:xfrm>
            <a:off x="152400" y="1600200"/>
            <a:ext cx="8534400" cy="5029200"/>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dirty="0"/>
              <a:t>(</a:t>
            </a:r>
            <a:r>
              <a:rPr lang="en-US" sz="3000" dirty="0"/>
              <a:t>l) In </a:t>
            </a:r>
            <a:r>
              <a:rPr lang="en-US" sz="3000" i="1" dirty="0"/>
              <a:t>The whale is the largest mammal </a:t>
            </a:r>
            <a:r>
              <a:rPr lang="en-US" sz="3000" dirty="0"/>
              <a:t>(interpreted in the most usual way) does </a:t>
            </a:r>
            <a:r>
              <a:rPr lang="en-US" sz="3000" i="1" dirty="0"/>
              <a:t>the whale </a:t>
            </a:r>
            <a:r>
              <a:rPr lang="en-US" sz="3000" dirty="0"/>
              <a:t>pick out some particular object in the world (a whale)?   </a:t>
            </a:r>
            <a:r>
              <a:rPr lang="en-US" sz="3000" i="1" dirty="0"/>
              <a:t>Yes/ No </a:t>
            </a:r>
            <a:endParaRPr lang="en-US" sz="3000" dirty="0"/>
          </a:p>
          <a:p>
            <a:pPr>
              <a:buNone/>
            </a:pPr>
            <a:r>
              <a:rPr lang="en-US" sz="3000" dirty="0" smtClean="0"/>
              <a:t>(</a:t>
            </a:r>
            <a:r>
              <a:rPr lang="en-US" sz="3000" dirty="0"/>
              <a:t>2) So is </a:t>
            </a:r>
            <a:r>
              <a:rPr lang="en-US" sz="3000" i="1" dirty="0"/>
              <a:t>The whale </a:t>
            </a:r>
            <a:r>
              <a:rPr lang="en-US" sz="3000" dirty="0"/>
              <a:t>here a referring expression? 	            </a:t>
            </a:r>
            <a:r>
              <a:rPr lang="en-US" sz="3000" i="1" dirty="0"/>
              <a:t>Yes/ No </a:t>
            </a:r>
            <a:endParaRPr lang="en-US" sz="3000" dirty="0"/>
          </a:p>
          <a:p>
            <a:pPr>
              <a:buNone/>
            </a:pPr>
            <a:r>
              <a:rPr lang="en-US" sz="3000" dirty="0" smtClean="0"/>
              <a:t>(</a:t>
            </a:r>
            <a:r>
              <a:rPr lang="en-US" sz="3000" dirty="0"/>
              <a:t>3) In </a:t>
            </a:r>
            <a:r>
              <a:rPr lang="en-US" sz="3000" i="1" dirty="0"/>
              <a:t>The whale is the largest mammal </a:t>
            </a:r>
            <a:r>
              <a:rPr lang="en-US" sz="3000" dirty="0"/>
              <a:t>does </a:t>
            </a:r>
            <a:r>
              <a:rPr lang="en-US" sz="3000" i="1" dirty="0"/>
              <a:t>the largest mammal </a:t>
            </a:r>
            <a:r>
              <a:rPr lang="en-US" sz="3000" dirty="0"/>
              <a:t>refer to some particular mammal?                                  </a:t>
            </a:r>
            <a:r>
              <a:rPr lang="en-US" sz="3000" i="1" dirty="0"/>
              <a:t>Yes/ No </a:t>
            </a:r>
            <a:endParaRPr lang="en-US" sz="3000" dirty="0"/>
          </a:p>
          <a:p>
            <a:pPr>
              <a:buNone/>
            </a:pPr>
            <a:r>
              <a:rPr lang="en-US" sz="3000" dirty="0" smtClean="0"/>
              <a:t>(</a:t>
            </a:r>
            <a:r>
              <a:rPr lang="en-US" sz="3000" dirty="0"/>
              <a:t>4) So are there any referring expressions in </a:t>
            </a:r>
            <a:r>
              <a:rPr lang="en-US" sz="3000" i="1" dirty="0"/>
              <a:t>The whale is the largest mammal? Yes </a:t>
            </a:r>
            <a:r>
              <a:rPr lang="en-US" sz="3000" dirty="0"/>
              <a:t>/ </a:t>
            </a:r>
            <a:r>
              <a:rPr lang="en-US" sz="3000" i="1" dirty="0"/>
              <a:t>No </a:t>
            </a:r>
            <a:r>
              <a:rPr lang="en-US" sz="3000" dirty="0"/>
              <a:t>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465</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Unit 6 Predicates, Referring Expressions, and Universe of Discourse</vt:lpstr>
      <vt:lpstr>Quick Quiz</vt:lpstr>
      <vt:lpstr>   We explore further the distinction and the relationship between refer-  ring expressions and predicates. We will see how the same word can be  used for the radically different functions of reference and predication.  And we will begin to see how these two functions fit together in the  overall language system.  </vt:lpstr>
      <vt:lpstr>The distinction between referring expressions and predicates is absolute: there is not a continuum running from proper names at one end, through 'borderline cases' to verbs and prepositions at the other. Either an expression is used in a given utterance to refer to some entity in the world or it is not so used. </vt:lpstr>
      <vt:lpstr>Context is the Determining Factor</vt:lpstr>
      <vt:lpstr> The presence of predicate in a referring expression helps the hearer to identify the referent of a referring expression. Notice that we have just drawn a distinction between referring and identifying the referent of a referring expression. We will explore this distinction.  </vt:lpstr>
      <vt:lpstr> To sum up, predicates do not refer. But they can be used by a hearer when contained in the meaning of a referring expression, to identify the referent of that expression. Some more examples follow:  </vt:lpstr>
      <vt:lpstr>-Speakers refer to things in the course of utterances by means of referring expressions. -The words in a referring expression give clues which help the hearer to identify its referent.  -In particular, predicates may be embedded in referring expressions as, for instance, the predicates man, in and corner are embedded in the referring expression the man in the corner.  -The correct referent of such a referring expression is something  which completely fits, or satisfies, the description made by the combination of predicates embedded in it.  -We now introduce the notion of a generic sentence. So far, we have  developed an analysis of a very common sentence type, containing a  subject, which is a referring expression and a predicate (and possibly  other expressions). Not all sentences are of this type.  </vt:lpstr>
      <vt:lpstr>Generic Sentence</vt:lpstr>
      <vt:lpstr>Assignment for next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Predicates, Referring Expressions, and Universe of Discourse</dc:title>
  <dc:creator>User</dc:creator>
  <cp:lastModifiedBy>User</cp:lastModifiedBy>
  <cp:revision>12</cp:revision>
  <dcterms:created xsi:type="dcterms:W3CDTF">2012-11-06T18:52:14Z</dcterms:created>
  <dcterms:modified xsi:type="dcterms:W3CDTF">2012-11-06T20:02:34Z</dcterms:modified>
</cp:coreProperties>
</file>