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6206A-3F6C-4371-9948-3680CE492896}"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774A0-2A61-426E-9DFA-8DD3E6B12E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6206A-3F6C-4371-9948-3680CE492896}" type="datetimeFigureOut">
              <a:rPr lang="en-US" smtClean="0"/>
              <a:pPr/>
              <a:t>10/10/2012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774A0-2A61-426E-9DFA-8DD3E6B12E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Unit 5 – Predicates	</a:t>
            </a:r>
            <a:endParaRPr lang="en-US" dirty="0"/>
          </a:p>
        </p:txBody>
      </p:sp>
      <p:sp>
        <p:nvSpPr>
          <p:cNvPr id="3" name="Subtitle 2"/>
          <p:cNvSpPr>
            <a:spLocks noGrp="1"/>
          </p:cNvSpPr>
          <p:nvPr>
            <p:ph type="subTitle" idx="1"/>
          </p:nvPr>
        </p:nvSpPr>
        <p:spPr>
          <a:xfrm>
            <a:off x="1371600" y="3886200"/>
            <a:ext cx="6324600" cy="762000"/>
          </a:xfrm>
        </p:spPr>
        <p:style>
          <a:lnRef idx="1">
            <a:schemeClr val="accent2"/>
          </a:lnRef>
          <a:fillRef idx="2">
            <a:schemeClr val="accent2"/>
          </a:fillRef>
          <a:effectRef idx="1">
            <a:schemeClr val="accent2"/>
          </a:effectRef>
          <a:fontRef idx="minor">
            <a:schemeClr val="dk1"/>
          </a:fontRef>
        </p:style>
        <p:txBody>
          <a:bodyPr/>
          <a:lstStyle/>
          <a:p>
            <a:r>
              <a:rPr lang="en-US" dirty="0" smtClean="0"/>
              <a:t>Practice 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71600"/>
          </a:xfrm>
        </p:spPr>
        <p:style>
          <a:lnRef idx="1">
            <a:schemeClr val="accent1"/>
          </a:lnRef>
          <a:fillRef idx="2">
            <a:schemeClr val="accent1"/>
          </a:fillRef>
          <a:effectRef idx="1">
            <a:schemeClr val="accent1"/>
          </a:effectRef>
          <a:fontRef idx="minor">
            <a:schemeClr val="dk1"/>
          </a:fontRef>
        </p:style>
        <p:txBody>
          <a:bodyPr>
            <a:noAutofit/>
          </a:bodyPr>
          <a:lstStyle/>
          <a:p>
            <a:r>
              <a:rPr lang="en-US" sz="1800" dirty="0"/>
              <a:t>A predicate can have only one </a:t>
            </a:r>
            <a:br>
              <a:rPr lang="en-US" sz="1800" dirty="0"/>
            </a:br>
            <a:r>
              <a:rPr lang="en-US" sz="1800" dirty="0"/>
              <a:t>sense. Normally, the context in which we use a word will make clear </a:t>
            </a:r>
            <a:br>
              <a:rPr lang="en-US" sz="1800" dirty="0"/>
            </a:br>
            <a:r>
              <a:rPr lang="en-US" sz="1800" dirty="0"/>
              <a:t>what sense (what predicate) we have in mind, but occasionally, we shall </a:t>
            </a:r>
            <a:br>
              <a:rPr lang="en-US" sz="1800" dirty="0"/>
            </a:br>
            <a:r>
              <a:rPr lang="en-US" sz="1800" dirty="0"/>
              <a:t>resort to the use of subscripts on words to distinguish between different </a:t>
            </a:r>
            <a:br>
              <a:rPr lang="en-US" sz="1800" dirty="0"/>
            </a:br>
            <a:r>
              <a:rPr lang="en-US" sz="1800" dirty="0"/>
              <a:t>predicates</a:t>
            </a:r>
            <a:r>
              <a:rPr lang="en-US" sz="1600" dirty="0"/>
              <a:t>.</a:t>
            </a:r>
          </a:p>
        </p:txBody>
      </p:sp>
      <p:sp>
        <p:nvSpPr>
          <p:cNvPr id="3" name="Content Placeholder 2"/>
          <p:cNvSpPr>
            <a:spLocks noGrp="1"/>
          </p:cNvSpPr>
          <p:nvPr>
            <p:ph idx="1"/>
          </p:nvPr>
        </p:nvSpPr>
        <p:spPr>
          <a:xfrm>
            <a:off x="0" y="1905000"/>
            <a:ext cx="9144000" cy="4953000"/>
          </a:xfrm>
        </p:spPr>
        <p:txBody>
          <a:bodyPr>
            <a:normAutofit fontScale="92500" lnSpcReduction="10000"/>
          </a:bodyPr>
          <a:lstStyle/>
          <a:p>
            <a:r>
              <a:rPr lang="en-US" sz="2000" dirty="0"/>
              <a:t>The word </a:t>
            </a:r>
            <a:r>
              <a:rPr lang="en-US" sz="2000" i="1" dirty="0"/>
              <a:t>bank </a:t>
            </a:r>
            <a:r>
              <a:rPr lang="en-US" sz="2000" dirty="0"/>
              <a:t>has (at least) two senses. Accordingly, we might speak </a:t>
            </a:r>
            <a:br>
              <a:rPr lang="en-US" sz="2000" dirty="0"/>
            </a:br>
            <a:r>
              <a:rPr lang="en-US" sz="2000" dirty="0"/>
              <a:t>of the predicates </a:t>
            </a:r>
            <a:r>
              <a:rPr lang="en-US" sz="2000" i="1" dirty="0"/>
              <a:t>bank</a:t>
            </a:r>
            <a:r>
              <a:rPr lang="en-US" sz="2000" i="1" baseline="-25000" dirty="0"/>
              <a:t>1</a:t>
            </a:r>
            <a:r>
              <a:rPr lang="en-US" sz="2000" i="1" dirty="0"/>
              <a:t>, </a:t>
            </a:r>
            <a:r>
              <a:rPr lang="en-US" sz="2000" dirty="0"/>
              <a:t>and </a:t>
            </a:r>
            <a:r>
              <a:rPr lang="en-US" sz="2000" i="1" dirty="0"/>
              <a:t>bank</a:t>
            </a:r>
            <a:r>
              <a:rPr lang="en-US" sz="2000" i="1" baseline="-25000" dirty="0"/>
              <a:t>2</a:t>
            </a:r>
            <a:r>
              <a:rPr lang="en-US" sz="2000" i="1" dirty="0"/>
              <a:t> </a:t>
            </a:r>
            <a:endParaRPr lang="en-US" sz="2000" dirty="0"/>
          </a:p>
          <a:p>
            <a:r>
              <a:rPr lang="en-US" sz="2000" dirty="0"/>
              <a:t>Similarly, we might distinguish between the predicates </a:t>
            </a:r>
            <a:r>
              <a:rPr lang="en-US" sz="2000" i="1" dirty="0"/>
              <a:t>man</a:t>
            </a:r>
            <a:r>
              <a:rPr lang="en-US" sz="2000" i="1" baseline="-25000" dirty="0"/>
              <a:t>1</a:t>
            </a:r>
            <a:r>
              <a:rPr lang="en-US" sz="2000" i="1" dirty="0"/>
              <a:t>. </a:t>
            </a:r>
            <a:r>
              <a:rPr lang="en-US" sz="2000" dirty="0"/>
              <a:t>(noun) </a:t>
            </a:r>
            <a:br>
              <a:rPr lang="en-US" sz="2000" dirty="0"/>
            </a:br>
            <a:r>
              <a:rPr lang="en-US" sz="2000" dirty="0"/>
              <a:t>= human being, </a:t>
            </a:r>
            <a:r>
              <a:rPr lang="en-US" sz="2000" i="1" dirty="0"/>
              <a:t>man</a:t>
            </a:r>
            <a:r>
              <a:rPr lang="en-US" sz="2000" i="1" baseline="-25000" dirty="0"/>
              <a:t>2</a:t>
            </a:r>
            <a:r>
              <a:rPr lang="en-US" sz="2000" dirty="0"/>
              <a:t>(noun) = male adult human being, and </a:t>
            </a:r>
            <a:r>
              <a:rPr lang="en-US" sz="2000" i="1" dirty="0"/>
              <a:t>man</a:t>
            </a:r>
            <a:r>
              <a:rPr lang="en-US" sz="2000" i="1" baseline="-25000" dirty="0"/>
              <a:t>3</a:t>
            </a:r>
            <a:r>
              <a:rPr lang="en-US" sz="2000" i="1" dirty="0"/>
              <a:t> </a:t>
            </a:r>
            <a:r>
              <a:rPr lang="en-US" sz="2000" dirty="0"/>
              <a:t> </a:t>
            </a:r>
            <a:br>
              <a:rPr lang="en-US" sz="2000" dirty="0"/>
            </a:br>
            <a:r>
              <a:rPr lang="en-US" sz="2000" dirty="0"/>
              <a:t>(transitive verb) as in </a:t>
            </a:r>
            <a:r>
              <a:rPr lang="en-US" sz="2000" i="1" dirty="0"/>
              <a:t>The crew manned the lifeboats. </a:t>
            </a:r>
            <a:endParaRPr lang="en-US" sz="2000" dirty="0"/>
          </a:p>
          <a:p>
            <a:r>
              <a:rPr lang="en-US" sz="2000" dirty="0"/>
              <a:t>Notice that 'predicate' and 'predicator' are terms of quite different sorts. </a:t>
            </a:r>
            <a:br>
              <a:rPr lang="en-US" sz="2000" dirty="0"/>
            </a:br>
            <a:r>
              <a:rPr lang="en-US" sz="2000" dirty="0"/>
              <a:t>The term 'predicate’ identifies, elements in the language system independently of particular example sentences. Thus, it would make sense </a:t>
            </a:r>
          </a:p>
          <a:p>
            <a:r>
              <a:rPr lang="en-US" sz="2000" dirty="0"/>
              <a:t> to envisage a list of the predicates of English, as included, say, in a </a:t>
            </a:r>
            <a:r>
              <a:rPr lang="en-US" sz="2000" i="1" dirty="0"/>
              <a:t/>
            </a:r>
            <a:br>
              <a:rPr lang="en-US" sz="2000" i="1" dirty="0"/>
            </a:br>
            <a:r>
              <a:rPr lang="en-US" sz="2000" dirty="0"/>
              <a:t>dictionary. The term 'predicator' identifies the semantic </a:t>
            </a:r>
            <a:r>
              <a:rPr lang="en-US" sz="2000" dirty="0" smtClean="0"/>
              <a:t>role </a:t>
            </a:r>
            <a:r>
              <a:rPr lang="en-US" sz="2000" dirty="0"/>
              <a:t>played by </a:t>
            </a:r>
            <a:endParaRPr lang="en-US" sz="2000" dirty="0" smtClean="0"/>
          </a:p>
          <a:p>
            <a:pPr>
              <a:buNone/>
            </a:pPr>
            <a:r>
              <a:rPr lang="en-US" sz="2000" dirty="0"/>
              <a:t> </a:t>
            </a:r>
            <a:r>
              <a:rPr lang="en-US" sz="2000" dirty="0" smtClean="0"/>
              <a:t>      a </a:t>
            </a:r>
            <a:r>
              <a:rPr lang="en-US" sz="2000" dirty="0"/>
              <a:t>particular word (or group of words) in a particular sentence. </a:t>
            </a:r>
            <a:endParaRPr lang="en-US" sz="2000" dirty="0" smtClean="0"/>
          </a:p>
          <a:p>
            <a:r>
              <a:rPr lang="en-US" sz="2000" dirty="0" smtClean="0"/>
              <a:t>In </a:t>
            </a:r>
            <a:r>
              <a:rPr lang="en-US" sz="2000" dirty="0"/>
              <a:t>this </a:t>
            </a:r>
            <a:r>
              <a:rPr lang="en-US" sz="2000" dirty="0" smtClean="0"/>
              <a:t>way</a:t>
            </a:r>
            <a:r>
              <a:rPr lang="en-US" sz="2000" dirty="0"/>
              <a:t>, it is similar to the grammatical term 'subject'; one can talk of the </a:t>
            </a:r>
            <a:br>
              <a:rPr lang="en-US" sz="2000" dirty="0"/>
            </a:br>
            <a:r>
              <a:rPr lang="en-US" sz="2000" dirty="0"/>
              <a:t>subject of a particular sentence, but it makes no sense to talk of a list </a:t>
            </a:r>
            <a:br>
              <a:rPr lang="en-US" sz="2000" dirty="0"/>
            </a:br>
            <a:r>
              <a:rPr lang="en-US" sz="2000" dirty="0"/>
              <a:t>of 'the subjects of English ': similarly, one can talk of the 'predicator' in </a:t>
            </a:r>
            <a:br>
              <a:rPr lang="en-US" sz="2000" dirty="0"/>
            </a:br>
            <a:r>
              <a:rPr lang="en-US" sz="2000" dirty="0"/>
              <a:t>a particular sentence, but not list 'the predicators of English'. </a:t>
            </a:r>
            <a:endParaRPr lang="en-US" sz="2000" dirty="0" smtClean="0"/>
          </a:p>
          <a:p>
            <a:r>
              <a:rPr lang="en-US" sz="2000" dirty="0" smtClean="0"/>
              <a:t>A simple sentence </a:t>
            </a:r>
            <a:r>
              <a:rPr lang="en-US" sz="2000" dirty="0"/>
              <a:t>only has one predicator although it may well contain more </a:t>
            </a:r>
            <a:br>
              <a:rPr lang="en-US" sz="2000" dirty="0"/>
            </a:br>
            <a:r>
              <a:rPr lang="en-US" sz="2000" dirty="0"/>
              <a:t>than one instance of a </a:t>
            </a:r>
            <a:r>
              <a:rPr lang="en-US" sz="2000" dirty="0" smtClean="0"/>
              <a:t>predicate</a:t>
            </a:r>
            <a:r>
              <a:rPr lang="en-US" sz="2000" dirty="0"/>
              <a:t>.</a:t>
            </a:r>
          </a:p>
          <a:p>
            <a:pPr>
              <a:buNone/>
            </a:pP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362"/>
          </a:xfrm>
        </p:spPr>
        <p:style>
          <a:lnRef idx="1">
            <a:schemeClr val="accent1"/>
          </a:lnRef>
          <a:fillRef idx="2">
            <a:schemeClr val="accent1"/>
          </a:fillRef>
          <a:effectRef idx="1">
            <a:schemeClr val="accent1"/>
          </a:effectRef>
          <a:fontRef idx="minor">
            <a:schemeClr val="dk1"/>
          </a:fontRef>
        </p:style>
        <p:txBody>
          <a:bodyPr>
            <a:noAutofit/>
          </a:bodyPr>
          <a:lstStyle/>
          <a:p>
            <a:r>
              <a:rPr lang="en-US" sz="800" dirty="0" smtClean="0"/>
              <a:t>Predicate - Continued</a:t>
            </a:r>
            <a:endParaRPr lang="en-US" sz="800" dirty="0"/>
          </a:p>
        </p:txBody>
      </p:sp>
      <p:sp>
        <p:nvSpPr>
          <p:cNvPr id="3" name="Content Placeholder 2"/>
          <p:cNvSpPr>
            <a:spLocks noGrp="1"/>
          </p:cNvSpPr>
          <p:nvPr>
            <p:ph idx="1"/>
          </p:nvPr>
        </p:nvSpPr>
        <p:spPr>
          <a:xfrm>
            <a:off x="0" y="533400"/>
            <a:ext cx="9296400" cy="6324600"/>
          </a:xfrm>
        </p:spPr>
        <p:txBody>
          <a:bodyPr>
            <a:normAutofit fontScale="70000" lnSpcReduction="20000"/>
          </a:bodyPr>
          <a:lstStyle/>
          <a:p>
            <a:pPr>
              <a:buNone/>
            </a:pPr>
            <a:r>
              <a:rPr lang="en-US" i="1" dirty="0"/>
              <a:t>A tall, handsome stranger entered the saloon </a:t>
            </a:r>
            <a:endParaRPr lang="en-US" dirty="0"/>
          </a:p>
          <a:p>
            <a:r>
              <a:rPr lang="en-US" dirty="0"/>
              <a:t>This sentence has just one predicator, </a:t>
            </a:r>
            <a:r>
              <a:rPr lang="en-US" i="1" dirty="0"/>
              <a:t>enter, </a:t>
            </a:r>
            <a:r>
              <a:rPr lang="en-US" dirty="0"/>
              <a:t>but the sentence also contains the words </a:t>
            </a:r>
            <a:r>
              <a:rPr lang="en-US" i="1" dirty="0"/>
              <a:t>tall, handsome , stranger </a:t>
            </a:r>
            <a:r>
              <a:rPr lang="en-US" dirty="0"/>
              <a:t>and </a:t>
            </a:r>
            <a:r>
              <a:rPr lang="en-US" i="1" dirty="0"/>
              <a:t>saloon, </a:t>
            </a:r>
            <a:r>
              <a:rPr lang="en-US" dirty="0"/>
              <a:t>all of which are </a:t>
            </a:r>
          </a:p>
          <a:p>
            <a:r>
              <a:rPr lang="en-US" dirty="0"/>
              <a:t>predicates, and can function as predicators in other sentences, e.g. </a:t>
            </a:r>
            <a:r>
              <a:rPr lang="en-US" i="1" dirty="0"/>
              <a:t>John </a:t>
            </a:r>
            <a:br>
              <a:rPr lang="en-US" i="1" dirty="0"/>
            </a:br>
            <a:r>
              <a:rPr lang="en-US" i="1" dirty="0"/>
              <a:t>is tall, He is handsome , He is a stranger, </a:t>
            </a:r>
            <a:r>
              <a:rPr lang="en-US" dirty="0"/>
              <a:t>and </a:t>
            </a:r>
            <a:r>
              <a:rPr lang="en-US" i="1" dirty="0" smtClean="0"/>
              <a:t>That </a:t>
            </a:r>
            <a:r>
              <a:rPr lang="en-US" i="1" dirty="0"/>
              <a:t>ramshackle building is a saloon. </a:t>
            </a:r>
            <a:endParaRPr lang="en-US" dirty="0"/>
          </a:p>
          <a:p>
            <a:pPr lvl="0">
              <a:buNone/>
            </a:pPr>
            <a:endParaRPr lang="en-US" dirty="0" smtClean="0"/>
          </a:p>
          <a:p>
            <a:pPr lvl="0">
              <a:buNone/>
            </a:pPr>
            <a:r>
              <a:rPr lang="en-US" dirty="0" smtClean="0"/>
              <a:t>(1) In </a:t>
            </a:r>
            <a:r>
              <a:rPr lang="en-US" dirty="0"/>
              <a:t>which of the following sentences does the predicate </a:t>
            </a:r>
            <a:r>
              <a:rPr lang="en-US" i="1" dirty="0"/>
              <a:t>male </a:t>
            </a:r>
            <a:r>
              <a:rPr lang="en-US" dirty="0"/>
              <a:t>function as </a:t>
            </a:r>
            <a:br>
              <a:rPr lang="en-US" dirty="0"/>
            </a:br>
            <a:r>
              <a:rPr lang="en-US" dirty="0"/>
              <a:t>a predicator? Circle your choice. </a:t>
            </a:r>
          </a:p>
          <a:p>
            <a:pPr>
              <a:buNone/>
            </a:pPr>
            <a:r>
              <a:rPr lang="en-US" dirty="0"/>
              <a:t>  (a</a:t>
            </a:r>
            <a:r>
              <a:rPr lang="en-US" i="1" dirty="0"/>
              <a:t> </a:t>
            </a:r>
            <a:r>
              <a:rPr lang="en-US" dirty="0"/>
              <a:t>)</a:t>
            </a:r>
            <a:r>
              <a:rPr lang="en-US" i="1" dirty="0"/>
              <a:t> The male gorilla at the zoo had a nasty </a:t>
            </a:r>
            <a:r>
              <a:rPr lang="en-US" i="1" dirty="0" smtClean="0"/>
              <a:t>accident yesterday. </a:t>
            </a:r>
          </a:p>
          <a:p>
            <a:pPr>
              <a:buNone/>
            </a:pPr>
            <a:r>
              <a:rPr lang="en-US" dirty="0"/>
              <a:t> </a:t>
            </a:r>
            <a:r>
              <a:rPr lang="en-US" dirty="0" smtClean="0"/>
              <a:t> (</a:t>
            </a:r>
            <a:r>
              <a:rPr lang="en-US" dirty="0"/>
              <a:t>b) </a:t>
            </a:r>
            <a:r>
              <a:rPr lang="en-US" i="1" dirty="0"/>
              <a:t>The</a:t>
            </a:r>
            <a:r>
              <a:rPr lang="en-US" dirty="0"/>
              <a:t> </a:t>
            </a:r>
            <a:r>
              <a:rPr lang="en-US" i="1" dirty="0"/>
              <a:t>gorilla at the zoo is a male </a:t>
            </a:r>
            <a:endParaRPr lang="en-US" dirty="0"/>
          </a:p>
          <a:p>
            <a:pPr>
              <a:buNone/>
            </a:pPr>
            <a:r>
              <a:rPr lang="en-US" dirty="0" smtClean="0"/>
              <a:t>  (</a:t>
            </a:r>
            <a:r>
              <a:rPr lang="en-US" dirty="0"/>
              <a:t>c) </a:t>
            </a:r>
            <a:r>
              <a:rPr lang="en-US" i="1" dirty="0"/>
              <a:t>The gorilla at the zoo is male </a:t>
            </a:r>
            <a:endParaRPr lang="en-US" dirty="0" smtClean="0"/>
          </a:p>
          <a:p>
            <a:pPr>
              <a:buNone/>
            </a:pPr>
            <a:r>
              <a:rPr lang="en-US" dirty="0" smtClean="0"/>
              <a:t>(</a:t>
            </a:r>
            <a:r>
              <a:rPr lang="en-US" dirty="0"/>
              <a:t>2) </a:t>
            </a:r>
            <a:r>
              <a:rPr lang="en-US" dirty="0" smtClean="0"/>
              <a:t>In </a:t>
            </a:r>
            <a:r>
              <a:rPr lang="en-US" dirty="0"/>
              <a:t>which of the following sentences does the predicate </a:t>
            </a:r>
            <a:r>
              <a:rPr lang="en-US" i="1" dirty="0"/>
              <a:t>human </a:t>
            </a:r>
            <a:r>
              <a:rPr lang="en-US" dirty="0"/>
              <a:t>function </a:t>
            </a:r>
            <a:br>
              <a:rPr lang="en-US" dirty="0"/>
            </a:br>
            <a:r>
              <a:rPr lang="en-US" dirty="0"/>
              <a:t>as predicator? </a:t>
            </a:r>
          </a:p>
          <a:p>
            <a:pPr marL="514350" indent="-514350">
              <a:buAutoNum type="alphaLcParenBoth"/>
            </a:pPr>
            <a:r>
              <a:rPr lang="en-US" i="1" dirty="0" smtClean="0"/>
              <a:t>All </a:t>
            </a:r>
            <a:r>
              <a:rPr lang="en-US" i="1" dirty="0"/>
              <a:t>humans are </a:t>
            </a:r>
            <a:r>
              <a:rPr lang="en-US" i="1" dirty="0" smtClean="0"/>
              <a:t>mortal. </a:t>
            </a:r>
          </a:p>
          <a:p>
            <a:pPr marL="514350" indent="-514350">
              <a:buNone/>
            </a:pPr>
            <a:r>
              <a:rPr lang="en-US" i="1" dirty="0" smtClean="0"/>
              <a:t>(</a:t>
            </a:r>
            <a:r>
              <a:rPr lang="en-US" i="1" dirty="0"/>
              <a:t>b</a:t>
            </a:r>
            <a:r>
              <a:rPr lang="en-US" i="1" dirty="0" smtClean="0"/>
              <a:t>)   </a:t>
            </a:r>
            <a:r>
              <a:rPr lang="en-US" i="1" dirty="0"/>
              <a:t>Socrates was human </a:t>
            </a:r>
            <a:r>
              <a:rPr lang="en-US" i="1" dirty="0" smtClean="0"/>
              <a:t>.</a:t>
            </a:r>
            <a:endParaRPr lang="en-US" dirty="0"/>
          </a:p>
          <a:p>
            <a:pPr>
              <a:buNone/>
            </a:pPr>
            <a:r>
              <a:rPr lang="en-US" dirty="0" smtClean="0"/>
              <a:t>(</a:t>
            </a:r>
            <a:r>
              <a:rPr lang="en-US" dirty="0"/>
              <a:t>c) </a:t>
            </a:r>
            <a:r>
              <a:rPr lang="en-US" dirty="0" smtClean="0"/>
              <a:t>  Thes</a:t>
            </a:r>
            <a:r>
              <a:rPr lang="en-US" i="1" dirty="0" smtClean="0"/>
              <a:t>e </a:t>
            </a:r>
            <a:r>
              <a:rPr lang="en-US" i="1" dirty="0"/>
              <a:t>boxes are </a:t>
            </a:r>
            <a:r>
              <a:rPr lang="en-US" i="1" dirty="0" smtClean="0"/>
              <a:t>human. </a:t>
            </a:r>
            <a:endParaRPr lang="en-US" dirty="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Assignment for next class</a:t>
            </a:r>
            <a:endParaRPr lang="en-US" dirty="0"/>
          </a:p>
        </p:txBody>
      </p:sp>
      <p:sp>
        <p:nvSpPr>
          <p:cNvPr id="3" name="Content Placeholder 2"/>
          <p:cNvSpPr>
            <a:spLocks noGrp="1"/>
          </p:cNvSpPr>
          <p:nvPr>
            <p:ph idx="1"/>
          </p:nvPr>
        </p:nvSpPr>
        <p:spPr/>
        <p:txBody>
          <a:bodyPr/>
          <a:lstStyle/>
          <a:p>
            <a:pPr>
              <a:buNone/>
            </a:pPr>
            <a:r>
              <a:rPr lang="en-US" dirty="0" smtClean="0"/>
              <a:t>Unit 5 – Predicates</a:t>
            </a:r>
          </a:p>
          <a:p>
            <a:pPr>
              <a:buNone/>
            </a:pPr>
            <a:r>
              <a:rPr lang="en-US" dirty="0" smtClean="0"/>
              <a:t>Practice: 8-15</a:t>
            </a:r>
          </a:p>
          <a:p>
            <a:pPr>
              <a:buNone/>
            </a:pPr>
            <a:endParaRPr lang="en-US" dirty="0"/>
          </a:p>
          <a:p>
            <a:pPr>
              <a:buNone/>
            </a:pPr>
            <a:r>
              <a:rPr lang="en-US" dirty="0" smtClean="0"/>
              <a:t>Review for Mid. 1 is during the next class:</a:t>
            </a:r>
          </a:p>
          <a:p>
            <a:pPr>
              <a:buNone/>
            </a:pPr>
            <a:r>
              <a:rPr lang="en-US" dirty="0" smtClean="0"/>
              <a:t>Section D: Sunday 14-10-12</a:t>
            </a:r>
          </a:p>
          <a:p>
            <a:pPr>
              <a:buNone/>
            </a:pPr>
            <a:r>
              <a:rPr lang="en-US" dirty="0" smtClean="0"/>
              <a:t>Section C</a:t>
            </a:r>
            <a:r>
              <a:rPr lang="en-US" smtClean="0"/>
              <a:t>: Monday 15-10-12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808038"/>
          </a:xfrm>
        </p:spPr>
        <p:style>
          <a:lnRef idx="1">
            <a:schemeClr val="accent2"/>
          </a:lnRef>
          <a:fillRef idx="2">
            <a:schemeClr val="accent2"/>
          </a:fillRef>
          <a:effectRef idx="1">
            <a:schemeClr val="accent2"/>
          </a:effectRef>
          <a:fontRef idx="minor">
            <a:schemeClr val="dk1"/>
          </a:fontRef>
        </p:style>
        <p:txBody>
          <a:bodyPr>
            <a:normAutofit/>
          </a:bodyPr>
          <a:lstStyle/>
          <a:p>
            <a:r>
              <a:rPr lang="en-US" sz="2000" dirty="0" smtClean="0"/>
              <a:t>Quick Quiz – Reference, Sense, and </a:t>
            </a:r>
            <a:r>
              <a:rPr lang="en-US" sz="2000" dirty="0"/>
              <a:t>R</a:t>
            </a:r>
            <a:r>
              <a:rPr lang="en-US" sz="2000" dirty="0" smtClean="0"/>
              <a:t>eferring Expressions</a:t>
            </a:r>
            <a:endParaRPr lang="en-US" sz="2000" dirty="0"/>
          </a:p>
        </p:txBody>
      </p:sp>
      <p:sp>
        <p:nvSpPr>
          <p:cNvPr id="3" name="Content Placeholder 2"/>
          <p:cNvSpPr>
            <a:spLocks noGrp="1"/>
          </p:cNvSpPr>
          <p:nvPr>
            <p:ph idx="1"/>
          </p:nvPr>
        </p:nvSpPr>
        <p:spPr>
          <a:xfrm>
            <a:off x="152400" y="1600200"/>
            <a:ext cx="8839200" cy="5105400"/>
          </a:xfrm>
        </p:spPr>
        <p:style>
          <a:lnRef idx="2">
            <a:schemeClr val="accent3"/>
          </a:lnRef>
          <a:fillRef idx="1">
            <a:schemeClr val="lt1"/>
          </a:fillRef>
          <a:effectRef idx="0">
            <a:schemeClr val="accent3"/>
          </a:effectRef>
          <a:fontRef idx="minor">
            <a:schemeClr val="dk1"/>
          </a:fontRef>
        </p:style>
        <p:txBody>
          <a:bodyPr>
            <a:normAutofit/>
          </a:bodyPr>
          <a:lstStyle/>
          <a:p>
            <a:pPr marL="514350" indent="-514350">
              <a:buAutoNum type="arabicPeriod"/>
            </a:pPr>
            <a:r>
              <a:rPr lang="en-US" sz="1800" dirty="0" smtClean="0">
                <a:solidFill>
                  <a:schemeClr val="tx1"/>
                </a:solidFill>
              </a:rPr>
              <a:t>The phrase </a:t>
            </a:r>
            <a:r>
              <a:rPr lang="en-US" sz="1800" b="1" i="1" dirty="0" smtClean="0">
                <a:solidFill>
                  <a:schemeClr val="tx1"/>
                </a:solidFill>
              </a:rPr>
              <a:t>a tall tree </a:t>
            </a:r>
            <a:r>
              <a:rPr lang="en-US" sz="1800" dirty="0" smtClean="0">
                <a:solidFill>
                  <a:schemeClr val="tx1"/>
                </a:solidFill>
              </a:rPr>
              <a:t>is: </a:t>
            </a:r>
          </a:p>
          <a:p>
            <a:pPr marL="514350" indent="-514350">
              <a:buAutoNum type="alphaLcParenR"/>
            </a:pPr>
            <a:r>
              <a:rPr lang="en-US" sz="1800" dirty="0" smtClean="0">
                <a:solidFill>
                  <a:schemeClr val="tx1"/>
                </a:solidFill>
              </a:rPr>
              <a:t>a referring expression </a:t>
            </a:r>
          </a:p>
          <a:p>
            <a:pPr marL="514350" indent="-514350">
              <a:buAutoNum type="alphaLcParenR"/>
            </a:pPr>
            <a:r>
              <a:rPr lang="en-US" sz="1800" dirty="0" smtClean="0">
                <a:solidFill>
                  <a:schemeClr val="tx1"/>
                </a:solidFill>
              </a:rPr>
              <a:t>not a referring expression</a:t>
            </a:r>
          </a:p>
          <a:p>
            <a:pPr marL="514350" indent="-514350">
              <a:buAutoNum type="alphaLcParenR"/>
            </a:pPr>
            <a:r>
              <a:rPr lang="en-US" sz="1800" dirty="0" smtClean="0">
                <a:solidFill>
                  <a:schemeClr val="tx1"/>
                </a:solidFill>
              </a:rPr>
              <a:t>Sometime is and some times is not a ref. express.</a:t>
            </a:r>
          </a:p>
          <a:p>
            <a:pPr marL="514350" indent="-514350">
              <a:buAutoNum type="arabicPeriod" startAt="2"/>
            </a:pPr>
            <a:r>
              <a:rPr lang="en-US" sz="1800" dirty="0" smtClean="0">
                <a:solidFill>
                  <a:schemeClr val="tx1"/>
                </a:solidFill>
              </a:rPr>
              <a:t>Whether a sentence contains any referring expressions or not depends on the time and place he sentence occurs. 				      Yes/No</a:t>
            </a:r>
          </a:p>
          <a:p>
            <a:pPr marL="514350" indent="-514350">
              <a:buAutoNum type="arabicPeriod" startAt="2"/>
            </a:pPr>
            <a:r>
              <a:rPr lang="en-US" sz="1800" dirty="0" smtClean="0">
                <a:solidFill>
                  <a:schemeClr val="tx1"/>
                </a:solidFill>
              </a:rPr>
              <a:t>Which sentence is </a:t>
            </a:r>
            <a:r>
              <a:rPr lang="en-US" sz="1800" b="1" dirty="0" err="1" smtClean="0">
                <a:solidFill>
                  <a:schemeClr val="tx1"/>
                </a:solidFill>
              </a:rPr>
              <a:t>equative</a:t>
            </a:r>
            <a:r>
              <a:rPr lang="en-US" sz="1800" dirty="0" smtClean="0">
                <a:solidFill>
                  <a:schemeClr val="tx1"/>
                </a:solidFill>
              </a:rPr>
              <a:t>?</a:t>
            </a:r>
          </a:p>
          <a:p>
            <a:pPr marL="514350" indent="-514350">
              <a:buAutoNum type="alphaLcParenR"/>
            </a:pPr>
            <a:r>
              <a:rPr lang="en-US" sz="1800" dirty="0" err="1" smtClean="0">
                <a:solidFill>
                  <a:schemeClr val="tx1"/>
                </a:solidFill>
              </a:rPr>
              <a:t>Mahmoud</a:t>
            </a:r>
            <a:r>
              <a:rPr lang="en-US" sz="1800" dirty="0" smtClean="0">
                <a:solidFill>
                  <a:schemeClr val="tx1"/>
                </a:solidFill>
              </a:rPr>
              <a:t> is an Egyptian.</a:t>
            </a:r>
          </a:p>
          <a:p>
            <a:pPr marL="514350" indent="-514350">
              <a:buAutoNum type="alphaLcParenR"/>
            </a:pPr>
            <a:r>
              <a:rPr lang="en-US" sz="1800" dirty="0" err="1" smtClean="0">
                <a:solidFill>
                  <a:schemeClr val="tx1"/>
                </a:solidFill>
              </a:rPr>
              <a:t>Mahmoud</a:t>
            </a:r>
            <a:r>
              <a:rPr lang="en-US" sz="1800" dirty="0" smtClean="0">
                <a:solidFill>
                  <a:schemeClr val="tx1"/>
                </a:solidFill>
              </a:rPr>
              <a:t> is the Egyptian I was telling you about.</a:t>
            </a:r>
          </a:p>
          <a:p>
            <a:pPr marL="514350" indent="-514350">
              <a:buAutoNum type="alphaLcParenR"/>
            </a:pPr>
            <a:r>
              <a:rPr lang="en-US" sz="1800" dirty="0" smtClean="0">
                <a:solidFill>
                  <a:schemeClr val="tx1"/>
                </a:solidFill>
              </a:rPr>
              <a:t> </a:t>
            </a:r>
            <a:r>
              <a:rPr lang="en-US" sz="1800" dirty="0" err="1" smtClean="0">
                <a:solidFill>
                  <a:schemeClr val="tx1"/>
                </a:solidFill>
              </a:rPr>
              <a:t>Mahmoud</a:t>
            </a:r>
            <a:r>
              <a:rPr lang="en-US" sz="1800" dirty="0" smtClean="0">
                <a:solidFill>
                  <a:schemeClr val="tx1"/>
                </a:solidFill>
              </a:rPr>
              <a:t> is a genius.</a:t>
            </a:r>
          </a:p>
          <a:p>
            <a:pPr marL="514350" indent="-514350">
              <a:buAutoNum type="arabicPeriod" startAt="4"/>
            </a:pPr>
            <a:r>
              <a:rPr lang="en-US" sz="1800" dirty="0" smtClean="0">
                <a:solidFill>
                  <a:schemeClr val="tx1"/>
                </a:solidFill>
              </a:rPr>
              <a:t>Does </a:t>
            </a:r>
            <a:r>
              <a:rPr lang="en-US" sz="1800" b="1" i="1" dirty="0" smtClean="0">
                <a:solidFill>
                  <a:schemeClr val="tx1"/>
                </a:solidFill>
              </a:rPr>
              <a:t>if</a:t>
            </a:r>
            <a:r>
              <a:rPr lang="en-US" sz="1800" dirty="0" smtClean="0">
                <a:solidFill>
                  <a:schemeClr val="tx1"/>
                </a:solidFill>
              </a:rPr>
              <a:t> have sense in the same way that </a:t>
            </a:r>
            <a:r>
              <a:rPr lang="en-US" sz="1800" b="1" i="1" dirty="0" smtClean="0">
                <a:solidFill>
                  <a:schemeClr val="tx1"/>
                </a:solidFill>
              </a:rPr>
              <a:t>cat</a:t>
            </a:r>
            <a:r>
              <a:rPr lang="en-US" sz="1800" dirty="0" smtClean="0">
                <a:solidFill>
                  <a:schemeClr val="tx1"/>
                </a:solidFill>
              </a:rPr>
              <a:t> has sense?</a:t>
            </a:r>
          </a:p>
          <a:p>
            <a:pPr marL="514350" indent="-514350">
              <a:buAutoNum type="arabicPeriod" startAt="4"/>
            </a:pPr>
            <a:r>
              <a:rPr lang="en-US" sz="1800" dirty="0" smtClean="0">
                <a:solidFill>
                  <a:schemeClr val="tx1"/>
                </a:solidFill>
              </a:rPr>
              <a:t>Do the expressions big and large have the same sense in the following sentences?</a:t>
            </a:r>
          </a:p>
          <a:p>
            <a:pPr marL="514350" indent="-514350">
              <a:buNone/>
            </a:pPr>
            <a:r>
              <a:rPr lang="en-US" sz="1800" dirty="0">
                <a:solidFill>
                  <a:schemeClr val="tx1"/>
                </a:solidFill>
              </a:rPr>
              <a:t>	</a:t>
            </a:r>
            <a:r>
              <a:rPr lang="en-US" sz="1800" dirty="0" smtClean="0">
                <a:solidFill>
                  <a:schemeClr val="tx1"/>
                </a:solidFill>
              </a:rPr>
              <a:t>I live in a </a:t>
            </a:r>
            <a:r>
              <a:rPr lang="en-US" sz="1800" b="1" i="1" dirty="0" smtClean="0">
                <a:solidFill>
                  <a:schemeClr val="tx1"/>
                </a:solidFill>
              </a:rPr>
              <a:t>big</a:t>
            </a:r>
            <a:r>
              <a:rPr lang="en-US" sz="1800" dirty="0" smtClean="0">
                <a:solidFill>
                  <a:schemeClr val="tx1"/>
                </a:solidFill>
              </a:rPr>
              <a:t> house.                       I live in a </a:t>
            </a:r>
            <a:r>
              <a:rPr lang="en-US" sz="1800" b="1" i="1" dirty="0" smtClean="0">
                <a:solidFill>
                  <a:schemeClr val="tx1"/>
                </a:solidFill>
              </a:rPr>
              <a:t>large</a:t>
            </a:r>
            <a:r>
              <a:rPr lang="en-US" sz="1800" dirty="0" smtClean="0">
                <a:solidFill>
                  <a:schemeClr val="tx1"/>
                </a:solidFill>
              </a:rPr>
              <a:t> house.	         Yes/No</a:t>
            </a:r>
          </a:p>
          <a:p>
            <a:pPr marL="514350" indent="-514350">
              <a:buAutoNum type="arabicPeriod" startAt="6"/>
            </a:pPr>
            <a:r>
              <a:rPr lang="en-US" sz="1800" dirty="0" smtClean="0">
                <a:solidFill>
                  <a:schemeClr val="tx1"/>
                </a:solidFill>
              </a:rPr>
              <a:t>List the words which can be referring expressions:</a:t>
            </a:r>
          </a:p>
          <a:p>
            <a:pPr marL="514350" indent="-514350">
              <a:buNone/>
            </a:pPr>
            <a:r>
              <a:rPr lang="en-US" sz="1800" dirty="0">
                <a:solidFill>
                  <a:schemeClr val="tx1"/>
                </a:solidFill>
              </a:rPr>
              <a:t>	</a:t>
            </a:r>
            <a:r>
              <a:rPr lang="en-US" sz="1800" dirty="0" err="1" smtClean="0">
                <a:solidFill>
                  <a:schemeClr val="tx1"/>
                </a:solidFill>
              </a:rPr>
              <a:t>Ebtehal</a:t>
            </a:r>
            <a:r>
              <a:rPr lang="en-US" sz="1800" dirty="0" smtClean="0">
                <a:solidFill>
                  <a:schemeClr val="tx1"/>
                </a:solidFill>
              </a:rPr>
              <a:t>, below, Neptune, swims, round, beautiful, then, went	</a:t>
            </a:r>
          </a:p>
          <a:p>
            <a:pPr marL="514350" indent="-514350">
              <a:buAutoNum type="alphaLcParenR"/>
            </a:pPr>
            <a:endParaRPr lang="en-US" dirty="0">
              <a:solidFill>
                <a:schemeClr val="tx1"/>
              </a:solidFill>
            </a:endParaRPr>
          </a:p>
          <a:p>
            <a:pPr marL="514350" indent="-514350">
              <a:buNone/>
            </a:pPr>
            <a:endParaRPr lang="en-US" dirty="0" smtClean="0">
              <a:solidFill>
                <a:schemeClr val="tx1"/>
              </a:solidFill>
            </a:endParaRPr>
          </a:p>
          <a:p>
            <a:pPr marL="514350" indent="-514350">
              <a:buNone/>
            </a:pP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style>
          <a:lnRef idx="1">
            <a:schemeClr val="accent1"/>
          </a:lnRef>
          <a:fillRef idx="2">
            <a:schemeClr val="accent1"/>
          </a:fillRef>
          <a:effectRef idx="1">
            <a:schemeClr val="accent1"/>
          </a:effectRef>
          <a:fontRef idx="minor">
            <a:schemeClr val="dk1"/>
          </a:fontRef>
        </p:style>
        <p:txBody>
          <a:bodyPr>
            <a:normAutofit/>
          </a:bodyPr>
          <a:lstStyle/>
          <a:p>
            <a:r>
              <a:rPr lang="en-US" sz="2800" dirty="0" smtClean="0"/>
              <a:t>The </a:t>
            </a:r>
            <a:r>
              <a:rPr lang="en-US" sz="2800" dirty="0"/>
              <a:t>semantic structure of simple declarative sentences</a:t>
            </a:r>
          </a:p>
        </p:txBody>
      </p:sp>
      <p:sp>
        <p:nvSpPr>
          <p:cNvPr id="3" name="Content Placeholder 2"/>
          <p:cNvSpPr>
            <a:spLocks noGrp="1"/>
          </p:cNvSpPr>
          <p:nvPr>
            <p:ph idx="1"/>
          </p:nvPr>
        </p:nvSpPr>
        <p:spPr>
          <a:xfrm>
            <a:off x="0" y="1524000"/>
            <a:ext cx="9144000" cy="5334000"/>
          </a:xfrm>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pPr>
              <a:buNone/>
            </a:pPr>
            <a:r>
              <a:rPr lang="en-US" sz="8000" i="1" dirty="0" smtClean="0"/>
              <a:t>My</a:t>
            </a:r>
            <a:r>
              <a:rPr lang="en-US" sz="8000" dirty="0" smtClean="0"/>
              <a:t> </a:t>
            </a:r>
            <a:r>
              <a:rPr lang="en-US" sz="8000" i="1" dirty="0"/>
              <a:t>dog bit the postman </a:t>
            </a:r>
            <a:r>
              <a:rPr lang="en-US" sz="8000" dirty="0"/>
              <a:t>or </a:t>
            </a:r>
            <a:r>
              <a:rPr lang="en-US" sz="8000" i="1" dirty="0" err="1"/>
              <a:t>Mrs</a:t>
            </a:r>
            <a:r>
              <a:rPr lang="en-US" sz="8000" i="1" dirty="0"/>
              <a:t> Wraith is waiting for </a:t>
            </a:r>
            <a:r>
              <a:rPr lang="en-US" sz="8000" i="1" dirty="0" smtClean="0"/>
              <a:t>the</a:t>
            </a:r>
            <a:r>
              <a:rPr lang="en-US" sz="8000" dirty="0" smtClean="0"/>
              <a:t> </a:t>
            </a:r>
            <a:r>
              <a:rPr lang="en-US" sz="8000" i="1" dirty="0"/>
              <a:t>downtown bus</a:t>
            </a:r>
            <a:r>
              <a:rPr lang="en-US" sz="8000" i="1" dirty="0" smtClean="0"/>
              <a:t>.</a:t>
            </a:r>
          </a:p>
          <a:p>
            <a:pPr>
              <a:buFont typeface="Wingdings" pitchFamily="2" charset="2"/>
              <a:buChar char="Ø"/>
            </a:pPr>
            <a:r>
              <a:rPr lang="en-US" sz="8000" dirty="0" smtClean="0"/>
              <a:t>These </a:t>
            </a:r>
            <a:r>
              <a:rPr lang="en-US" sz="8000" dirty="0"/>
              <a:t>sentences contain one or more </a:t>
            </a:r>
            <a:r>
              <a:rPr lang="en-US" sz="8000" dirty="0" smtClean="0"/>
              <a:t>referring expressions</a:t>
            </a:r>
            <a:r>
              <a:rPr lang="en-US" sz="8000" dirty="0"/>
              <a:t>, plus some other words that do not form part of any of the referring expressions. </a:t>
            </a:r>
            <a:endParaRPr lang="en-US" sz="8000" dirty="0" smtClean="0"/>
          </a:p>
          <a:p>
            <a:pPr>
              <a:buFont typeface="Wingdings" pitchFamily="2" charset="2"/>
              <a:buChar char="Ø"/>
            </a:pPr>
            <a:r>
              <a:rPr lang="en-US" sz="8000" dirty="0" smtClean="0"/>
              <a:t>It </a:t>
            </a:r>
            <a:r>
              <a:rPr lang="en-US" sz="8000" dirty="0"/>
              <a:t>is on these other words that </a:t>
            </a:r>
            <a:r>
              <a:rPr lang="en-US" sz="8000" dirty="0" smtClean="0"/>
              <a:t>we concentrate in Unit 5.</a:t>
            </a:r>
          </a:p>
          <a:p>
            <a:pPr>
              <a:buNone/>
            </a:pPr>
            <a:r>
              <a:rPr lang="en-US" sz="8000" dirty="0"/>
              <a:t>In the following sentences, delete the referring expressions and write </a:t>
            </a:r>
            <a:r>
              <a:rPr lang="en-US" sz="8000" dirty="0" smtClean="0"/>
              <a:t>down </a:t>
            </a:r>
            <a:r>
              <a:rPr lang="en-US" sz="8000" dirty="0"/>
              <a:t>the remainder to the right of the, example. We have done the first </a:t>
            </a:r>
            <a:r>
              <a:rPr lang="en-US" sz="8000" dirty="0" smtClean="0"/>
              <a:t>one </a:t>
            </a:r>
            <a:r>
              <a:rPr lang="en-US" sz="8000" dirty="0"/>
              <a:t>for you. </a:t>
            </a:r>
          </a:p>
          <a:p>
            <a:pPr>
              <a:buNone/>
            </a:pPr>
            <a:endParaRPr lang="en-US" sz="8000" dirty="0" smtClean="0"/>
          </a:p>
          <a:p>
            <a:pPr>
              <a:buNone/>
            </a:pPr>
            <a:r>
              <a:rPr lang="en-US" sz="8000" dirty="0" smtClean="0"/>
              <a:t>(1) </a:t>
            </a:r>
            <a:r>
              <a:rPr lang="en-US" sz="8000" i="1" dirty="0" smtClean="0"/>
              <a:t>My </a:t>
            </a:r>
            <a:r>
              <a:rPr lang="en-US" sz="8000" i="1" dirty="0"/>
              <a:t>dog bit the </a:t>
            </a:r>
            <a:r>
              <a:rPr lang="en-US" sz="8000" i="1" dirty="0" smtClean="0"/>
              <a:t>postman. </a:t>
            </a:r>
            <a:r>
              <a:rPr lang="en-US" sz="8000" dirty="0" smtClean="0"/>
              <a:t>__ </a:t>
            </a:r>
            <a:r>
              <a:rPr lang="en-US" sz="8000" dirty="0"/>
              <a:t>____ </a:t>
            </a:r>
            <a:r>
              <a:rPr lang="en-US" sz="8000" i="1" dirty="0"/>
              <a:t>bit</a:t>
            </a:r>
            <a:r>
              <a:rPr lang="en-US" sz="8000" dirty="0"/>
              <a:t>__ ____ </a:t>
            </a:r>
          </a:p>
          <a:p>
            <a:pPr>
              <a:buNone/>
            </a:pPr>
            <a:r>
              <a:rPr lang="en-US" sz="8000" dirty="0" smtClean="0"/>
              <a:t>(</a:t>
            </a:r>
            <a:r>
              <a:rPr lang="en-US" sz="8000" dirty="0"/>
              <a:t>2</a:t>
            </a:r>
            <a:r>
              <a:rPr lang="en-US" sz="8000" dirty="0" smtClean="0"/>
              <a:t>) </a:t>
            </a:r>
            <a:r>
              <a:rPr lang="en-US" sz="8000" i="1" dirty="0" smtClean="0"/>
              <a:t>Mrs. </a:t>
            </a:r>
            <a:r>
              <a:rPr lang="en-US" sz="8000" i="1" dirty="0"/>
              <a:t>Wraith is writing the Mayor's </a:t>
            </a:r>
            <a:r>
              <a:rPr lang="en-US" sz="8000" i="1" dirty="0" smtClean="0"/>
              <a:t>speech.</a:t>
            </a:r>
            <a:r>
              <a:rPr lang="en-US" sz="8000" dirty="0" smtClean="0"/>
              <a:t>- </a:t>
            </a:r>
            <a:r>
              <a:rPr lang="en-US" sz="8000" dirty="0"/>
              <a:t>- - - - - - - - </a:t>
            </a:r>
            <a:r>
              <a:rPr lang="en-US" sz="8000" dirty="0" smtClean="0"/>
              <a:t>- </a:t>
            </a:r>
            <a:endParaRPr lang="en-US" sz="8000" dirty="0"/>
          </a:p>
          <a:p>
            <a:pPr>
              <a:buNone/>
            </a:pPr>
            <a:r>
              <a:rPr lang="en-US" sz="8000" dirty="0" smtClean="0"/>
              <a:t>(</a:t>
            </a:r>
            <a:r>
              <a:rPr lang="en-US" sz="8000" dirty="0"/>
              <a:t>3</a:t>
            </a:r>
            <a:r>
              <a:rPr lang="en-US" sz="8000" dirty="0" smtClean="0"/>
              <a:t>) </a:t>
            </a:r>
            <a:r>
              <a:rPr lang="en-US" sz="8000" i="1" dirty="0" smtClean="0"/>
              <a:t>Cairo </a:t>
            </a:r>
            <a:r>
              <a:rPr lang="en-US" sz="8000" i="1" dirty="0"/>
              <a:t>is in </a:t>
            </a:r>
            <a:r>
              <a:rPr lang="en-US" sz="8000" i="1" dirty="0" smtClean="0"/>
              <a:t>Africa. </a:t>
            </a:r>
            <a:r>
              <a:rPr lang="en-US" sz="8000" dirty="0" smtClean="0"/>
              <a:t> </a:t>
            </a:r>
            <a:r>
              <a:rPr lang="en-US" sz="8000" dirty="0"/>
              <a:t>- - -- - - - - - -- - - - </a:t>
            </a:r>
          </a:p>
          <a:p>
            <a:pPr>
              <a:buNone/>
            </a:pPr>
            <a:r>
              <a:rPr lang="en-US" sz="8000" dirty="0" smtClean="0"/>
              <a:t>(</a:t>
            </a:r>
            <a:r>
              <a:rPr lang="en-US" sz="8000" dirty="0"/>
              <a:t>4 </a:t>
            </a:r>
            <a:r>
              <a:rPr lang="en-US" sz="8000" dirty="0" smtClean="0"/>
              <a:t>) </a:t>
            </a:r>
            <a:r>
              <a:rPr lang="en-US" sz="8000" i="1" dirty="0" smtClean="0"/>
              <a:t>Edinburgh </a:t>
            </a:r>
            <a:r>
              <a:rPr lang="en-US" sz="8000" i="1" dirty="0"/>
              <a:t>is between Aberdeen and </a:t>
            </a:r>
            <a:r>
              <a:rPr lang="en-US" sz="8000" i="1" dirty="0" smtClean="0"/>
              <a:t>York. </a:t>
            </a:r>
            <a:r>
              <a:rPr lang="en-US" sz="8000" dirty="0" smtClean="0"/>
              <a:t> </a:t>
            </a:r>
            <a:r>
              <a:rPr lang="en-US" sz="8000" dirty="0"/>
              <a:t>- - - - - - -- - </a:t>
            </a:r>
            <a:r>
              <a:rPr lang="en-US" sz="8000" dirty="0" smtClean="0"/>
              <a:t>- </a:t>
            </a:r>
            <a:endParaRPr lang="en-US" sz="8000" dirty="0"/>
          </a:p>
          <a:p>
            <a:pPr>
              <a:buNone/>
            </a:pPr>
            <a:r>
              <a:rPr lang="en-US" sz="8000" dirty="0" smtClean="0"/>
              <a:t>(</a:t>
            </a:r>
            <a:r>
              <a:rPr lang="en-US" sz="8000" dirty="0"/>
              <a:t>5</a:t>
            </a:r>
            <a:r>
              <a:rPr lang="en-US" sz="8000" dirty="0" smtClean="0"/>
              <a:t>) </a:t>
            </a:r>
            <a:r>
              <a:rPr lang="en-US" sz="8000" i="1" dirty="0" smtClean="0"/>
              <a:t>This </a:t>
            </a:r>
            <a:r>
              <a:rPr lang="en-US" sz="8000" i="1" dirty="0"/>
              <a:t>place </a:t>
            </a:r>
            <a:r>
              <a:rPr lang="en-US" sz="8000" i="1" dirty="0" smtClean="0"/>
              <a:t>stinks. </a:t>
            </a:r>
            <a:r>
              <a:rPr lang="en-US" sz="8000" dirty="0" smtClean="0"/>
              <a:t>-  </a:t>
            </a:r>
            <a:r>
              <a:rPr lang="en-US" sz="8000" dirty="0"/>
              <a:t>-  -  -  -  - - - - </a:t>
            </a:r>
          </a:p>
          <a:p>
            <a:pPr>
              <a:buNone/>
            </a:pPr>
            <a:r>
              <a:rPr lang="en-US" sz="8000" i="1" dirty="0" smtClean="0"/>
              <a:t>(</a:t>
            </a:r>
            <a:r>
              <a:rPr lang="en-US" sz="8000" i="1" dirty="0"/>
              <a:t>6) John's car is </a:t>
            </a:r>
            <a:r>
              <a:rPr lang="en-US" sz="8000" i="1" dirty="0" smtClean="0"/>
              <a:t>red.</a:t>
            </a:r>
            <a:r>
              <a:rPr lang="en-US" sz="8000" dirty="0" smtClean="0"/>
              <a:t>- </a:t>
            </a:r>
            <a:r>
              <a:rPr lang="en-US" sz="8000" dirty="0"/>
              <a:t>- -- - - - - - </a:t>
            </a:r>
            <a:r>
              <a:rPr lang="en-US" sz="8000" dirty="0" smtClean="0"/>
              <a:t>-- </a:t>
            </a:r>
            <a:r>
              <a:rPr lang="en-US" sz="8000" dirty="0"/>
              <a:t>- - - </a:t>
            </a:r>
          </a:p>
          <a:p>
            <a:pPr>
              <a:buNone/>
            </a:pPr>
            <a:r>
              <a:rPr lang="en-US" sz="8000" dirty="0" smtClean="0"/>
              <a:t>(</a:t>
            </a:r>
            <a:r>
              <a:rPr lang="en-US" sz="8000" dirty="0"/>
              <a:t>7</a:t>
            </a:r>
            <a:r>
              <a:rPr lang="en-US" sz="8000" dirty="0" smtClean="0"/>
              <a:t>) </a:t>
            </a:r>
            <a:r>
              <a:rPr lang="en-US" sz="8000" i="1" dirty="0" smtClean="0"/>
              <a:t>Einstein </a:t>
            </a:r>
            <a:r>
              <a:rPr lang="en-US" sz="8000" i="1" dirty="0"/>
              <a:t>was a </a:t>
            </a:r>
            <a:r>
              <a:rPr lang="en-US" sz="8000" i="1" dirty="0" smtClean="0"/>
              <a:t>genius.------------------------ </a:t>
            </a:r>
            <a:endParaRPr lang="en-US" sz="8000" dirty="0"/>
          </a:p>
          <a:p>
            <a:pPr>
              <a:buNone/>
            </a:pPr>
            <a:r>
              <a:rPr lang="en-US" sz="8000" dirty="0"/>
              <a:t> </a:t>
            </a:r>
          </a:p>
          <a:p>
            <a:pPr>
              <a:buNone/>
            </a:pPr>
            <a:r>
              <a:rPr lang="en-US" sz="8000" dirty="0" smtClean="0"/>
              <a:t> </a:t>
            </a:r>
            <a:endParaRPr lang="en-US" sz="8000" dirty="0"/>
          </a:p>
          <a:p>
            <a:pPr>
              <a:buFont typeface="Wingdings" pitchFamily="2" charset="2"/>
              <a:buChar char="Ø"/>
            </a:pPr>
            <a:endParaRPr lang="en-US" sz="2400" dirty="0"/>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172200"/>
          </a:xfrm>
        </p:spPr>
        <p:style>
          <a:lnRef idx="2">
            <a:schemeClr val="accent2"/>
          </a:lnRef>
          <a:fillRef idx="1">
            <a:schemeClr val="lt1"/>
          </a:fillRef>
          <a:effectRef idx="0">
            <a:schemeClr val="accent2"/>
          </a:effectRef>
          <a:fontRef idx="minor">
            <a:schemeClr val="dk1"/>
          </a:fontRef>
        </p:style>
        <p:txBody>
          <a:bodyPr>
            <a:noAutofit/>
          </a:bodyPr>
          <a:lstStyle/>
          <a:p>
            <a:r>
              <a:rPr lang="en-US" sz="2400" dirty="0"/>
              <a:t>The ‘remainders’ written in the right-hand column  are quite a varied set. </a:t>
            </a:r>
            <a:br>
              <a:rPr lang="en-US" sz="2400" dirty="0"/>
            </a:br>
            <a:r>
              <a:rPr lang="en-US" sz="2400" dirty="0"/>
              <a:t>But in each case it is possible to discern one word (or part of a word) </a:t>
            </a:r>
            <a:br>
              <a:rPr lang="en-US" sz="2400" dirty="0"/>
            </a:br>
            <a:r>
              <a:rPr lang="en-US" sz="2400" dirty="0"/>
              <a:t>which 'carries more meaning' than the others. </a:t>
            </a:r>
            <a:r>
              <a:rPr lang="en-US" sz="2400" dirty="0" smtClean="0"/>
              <a:t>For </a:t>
            </a:r>
            <a:r>
              <a:rPr lang="en-US" sz="2400" dirty="0"/>
              <a:t>instance, </a:t>
            </a:r>
            <a:r>
              <a:rPr lang="en-US" sz="2400" i="1" dirty="0"/>
              <a:t>write </a:t>
            </a:r>
            <a:r>
              <a:rPr lang="en-US" sz="2400" dirty="0"/>
              <a:t>in </a:t>
            </a:r>
            <a:br>
              <a:rPr lang="en-US" sz="2400" dirty="0"/>
            </a:br>
            <a:r>
              <a:rPr lang="en-US" sz="2400" dirty="0" smtClean="0"/>
              <a:t>         example </a:t>
            </a:r>
            <a:r>
              <a:rPr lang="en-US" sz="2400" dirty="0"/>
              <a:t>(2) carries more specific information than </a:t>
            </a:r>
            <a:r>
              <a:rPr lang="en-US" sz="2400" i="1" dirty="0"/>
              <a:t>is </a:t>
            </a:r>
            <a:r>
              <a:rPr lang="en-US" sz="2400" dirty="0"/>
              <a:t>and the suffix </a:t>
            </a:r>
            <a:r>
              <a:rPr lang="en-US" sz="2400" i="1" dirty="0"/>
              <a:t>–</a:t>
            </a:r>
            <a:r>
              <a:rPr lang="en-US" sz="2400" i="1" dirty="0" err="1"/>
              <a:t>ing</a:t>
            </a:r>
            <a:r>
              <a:rPr lang="en-US" sz="2400" i="1" dirty="0"/>
              <a:t>. </a:t>
            </a:r>
            <a:br>
              <a:rPr lang="en-US" sz="2400" i="1" dirty="0"/>
            </a:br>
            <a:r>
              <a:rPr lang="en-US" sz="2400" dirty="0"/>
              <a:t>I f one strips away such less meaningful elements, one is left with a </a:t>
            </a:r>
            <a:br>
              <a:rPr lang="en-US" sz="2400" dirty="0"/>
            </a:br>
            <a:r>
              <a:rPr lang="en-US" sz="2400" dirty="0" smtClean="0"/>
              <a:t>    sequence </a:t>
            </a:r>
            <a:r>
              <a:rPr lang="en-US" sz="2400" dirty="0"/>
              <a:t>of words, which, though ungrammatical and inelegant, can </a:t>
            </a:r>
            <a:br>
              <a:rPr lang="en-US" sz="2400" dirty="0"/>
            </a:br>
            <a:r>
              <a:rPr lang="en-US" sz="2400" dirty="0" smtClean="0"/>
              <a:t>    still </a:t>
            </a:r>
            <a:r>
              <a:rPr lang="en-US" sz="2400" dirty="0"/>
              <a:t>be understood as expressing a proposition. The result is a kind of </a:t>
            </a:r>
            <a:br>
              <a:rPr lang="en-US" sz="2400" dirty="0"/>
            </a:br>
            <a:r>
              <a:rPr lang="en-US" sz="2400" dirty="0" smtClean="0"/>
              <a:t>  'Tarzan </a:t>
            </a:r>
            <a:r>
              <a:rPr lang="en-US" sz="2400" dirty="0"/>
              <a:t>jungle talk', e.g. </a:t>
            </a:r>
            <a:r>
              <a:rPr lang="en-US" sz="2400" i="1" dirty="0"/>
              <a:t>Boy bad </a:t>
            </a:r>
            <a:r>
              <a:rPr lang="en-US" sz="2400" dirty="0"/>
              <a:t>for </a:t>
            </a:r>
            <a:r>
              <a:rPr lang="en-US" sz="2400" i="1" dirty="0"/>
              <a:t>The boy is bad, </a:t>
            </a:r>
            <a:r>
              <a:rPr lang="en-US" sz="2400" dirty="0"/>
              <a:t>or </a:t>
            </a:r>
            <a:r>
              <a:rPr lang="en-US" sz="2400" i="1" dirty="0"/>
              <a:t>Woman write </a:t>
            </a:r>
            <a:br>
              <a:rPr lang="en-US" sz="2400" i="1" dirty="0"/>
            </a:br>
            <a:r>
              <a:rPr lang="en-US" sz="2400" i="1" dirty="0"/>
              <a:t>speech f</a:t>
            </a:r>
            <a:r>
              <a:rPr lang="en-US" sz="2400" dirty="0"/>
              <a:t>or </a:t>
            </a:r>
            <a:r>
              <a:rPr lang="en-US" sz="2400" i="1" dirty="0"/>
              <a:t>the woman is writing the speech.</a:t>
            </a:r>
            <a:endParaRPr lang="en-US" sz="2400" dirty="0"/>
          </a:p>
        </p:txBody>
      </p:sp>
      <p:sp>
        <p:nvSpPr>
          <p:cNvPr id="3" name="Content Placeholder 2"/>
          <p:cNvSpPr>
            <a:spLocks noGrp="1"/>
          </p:cNvSpPr>
          <p:nvPr>
            <p:ph idx="1"/>
          </p:nvPr>
        </p:nvSpPr>
        <p:spPr>
          <a:xfrm>
            <a:off x="0" y="6477000"/>
            <a:ext cx="9144000" cy="381000"/>
          </a:xfrm>
        </p:spPr>
        <p:txBody>
          <a:bodyPr>
            <a:normAutofit fontScale="70000" lnSpcReduction="20000"/>
          </a:bodyPr>
          <a:lstStyle/>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3716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smtClean="0"/>
              <a:t>Listed </a:t>
            </a:r>
            <a:r>
              <a:rPr lang="en-US" sz="1800" dirty="0"/>
              <a:t>below are the remainders from the above examples. In each case, </a:t>
            </a:r>
            <a:br>
              <a:rPr lang="en-US" sz="1800" dirty="0"/>
            </a:br>
            <a:r>
              <a:rPr lang="en-US" sz="1800" dirty="0"/>
              <a:t>write down the single word (or part of a word) which carries the most </a:t>
            </a:r>
            <a:br>
              <a:rPr lang="en-US" sz="1800" dirty="0"/>
            </a:br>
            <a:r>
              <a:rPr lang="en-US" sz="1800" dirty="0"/>
              <a:t>specific information. We have done the first one for you. </a:t>
            </a:r>
            <a:br>
              <a:rPr lang="en-US" sz="1800" dirty="0"/>
            </a:br>
            <a:r>
              <a:rPr lang="en-US" sz="1800" dirty="0"/>
              <a:t/>
            </a:r>
            <a:br>
              <a:rPr lang="en-US" sz="1800" dirty="0"/>
            </a:br>
            <a:r>
              <a:rPr lang="en-US" sz="1800" dirty="0"/>
              <a:t> </a:t>
            </a:r>
            <a:br>
              <a:rPr lang="en-US" sz="1800" dirty="0"/>
            </a:br>
            <a:endParaRPr lang="en-US" sz="1800" dirty="0"/>
          </a:p>
        </p:txBody>
      </p:sp>
      <p:sp>
        <p:nvSpPr>
          <p:cNvPr id="3" name="Content Placeholder 2"/>
          <p:cNvSpPr>
            <a:spLocks noGrp="1"/>
          </p:cNvSpPr>
          <p:nvPr>
            <p:ph idx="1"/>
          </p:nvPr>
        </p:nvSpPr>
        <p:spPr>
          <a:xfrm>
            <a:off x="0" y="1828800"/>
            <a:ext cx="9144000" cy="4876800"/>
          </a:xfrm>
        </p:spPr>
        <p:txBody>
          <a:bodyPr>
            <a:noAutofit/>
          </a:bodyPr>
          <a:lstStyle/>
          <a:p>
            <a:pPr>
              <a:buNone/>
            </a:pPr>
            <a:r>
              <a:rPr lang="en-US" sz="2000" i="1" dirty="0"/>
              <a:t>1) is writing </a:t>
            </a:r>
            <a:r>
              <a:rPr lang="en-US" sz="2000" dirty="0" smtClean="0"/>
              <a:t>____ </a:t>
            </a:r>
            <a:r>
              <a:rPr lang="en-US" sz="2000" i="1" dirty="0" smtClean="0"/>
              <a:t>write____</a:t>
            </a:r>
            <a:r>
              <a:rPr lang="en-US" sz="2000" dirty="0" smtClean="0"/>
              <a:t> </a:t>
            </a:r>
          </a:p>
          <a:p>
            <a:pPr>
              <a:buNone/>
            </a:pPr>
            <a:r>
              <a:rPr lang="en-US" sz="2000" dirty="0" smtClean="0"/>
              <a:t>(</a:t>
            </a:r>
            <a:r>
              <a:rPr lang="en-US" sz="2000" dirty="0"/>
              <a:t>2)  </a:t>
            </a:r>
            <a:r>
              <a:rPr lang="en-US" sz="2000" i="1" dirty="0"/>
              <a:t>is in </a:t>
            </a:r>
            <a:r>
              <a:rPr lang="en-US" sz="2000" i="1" dirty="0" smtClean="0"/>
              <a:t>_______________</a:t>
            </a:r>
            <a:endParaRPr lang="en-US" sz="2000" dirty="0"/>
          </a:p>
          <a:p>
            <a:pPr>
              <a:buNone/>
            </a:pPr>
            <a:r>
              <a:rPr lang="en-US" sz="2000" i="1" dirty="0"/>
              <a:t>(3) is between, and </a:t>
            </a:r>
            <a:r>
              <a:rPr lang="en-US" sz="2000" i="1" dirty="0" smtClean="0"/>
              <a:t>___________</a:t>
            </a:r>
            <a:endParaRPr lang="en-US" sz="2000" dirty="0"/>
          </a:p>
          <a:p>
            <a:pPr>
              <a:buNone/>
            </a:pPr>
            <a:r>
              <a:rPr lang="en-US" sz="2000" dirty="0"/>
              <a:t>(4</a:t>
            </a:r>
            <a:r>
              <a:rPr lang="en-US" sz="2000" dirty="0" smtClean="0"/>
              <a:t>) </a:t>
            </a:r>
            <a:r>
              <a:rPr lang="en-US" sz="2000" i="1" dirty="0" smtClean="0"/>
              <a:t>stinks ______________</a:t>
            </a:r>
            <a:endParaRPr lang="en-US" sz="2000" dirty="0"/>
          </a:p>
          <a:p>
            <a:pPr>
              <a:buNone/>
            </a:pPr>
            <a:r>
              <a:rPr lang="en-US" sz="2000" dirty="0"/>
              <a:t>(5</a:t>
            </a:r>
            <a:r>
              <a:rPr lang="en-US" sz="2000" dirty="0" smtClean="0"/>
              <a:t>) </a:t>
            </a:r>
            <a:r>
              <a:rPr lang="en-US" sz="2000" i="1" dirty="0" smtClean="0"/>
              <a:t>is </a:t>
            </a:r>
            <a:r>
              <a:rPr lang="en-US" sz="2000" i="1" dirty="0"/>
              <a:t>red </a:t>
            </a:r>
            <a:r>
              <a:rPr lang="en-US" sz="2000" i="1" dirty="0" smtClean="0"/>
              <a:t>______________                                                       </a:t>
            </a:r>
            <a:endParaRPr lang="en-US" sz="2000" dirty="0"/>
          </a:p>
          <a:p>
            <a:pPr>
              <a:buNone/>
            </a:pPr>
            <a:r>
              <a:rPr lang="en-US" sz="2000" dirty="0"/>
              <a:t>(6</a:t>
            </a:r>
            <a:r>
              <a:rPr lang="en-US" sz="2000" dirty="0" smtClean="0"/>
              <a:t>) </a:t>
            </a:r>
            <a:r>
              <a:rPr lang="en-US" sz="2000" i="1" dirty="0" smtClean="0"/>
              <a:t>was </a:t>
            </a:r>
            <a:r>
              <a:rPr lang="en-US" sz="2000" i="1" dirty="0"/>
              <a:t>a genius </a:t>
            </a:r>
            <a:r>
              <a:rPr lang="en-US" sz="2000" i="1" dirty="0" smtClean="0"/>
              <a:t>_____________</a:t>
            </a:r>
            <a:endParaRPr lang="en-US" sz="2000" dirty="0"/>
          </a:p>
          <a:p>
            <a:pPr>
              <a:buNone/>
            </a:pPr>
            <a:r>
              <a:rPr lang="en-US" sz="2000" dirty="0" smtClean="0"/>
              <a:t>The </a:t>
            </a:r>
            <a:r>
              <a:rPr lang="en-US" sz="2000" dirty="0"/>
              <a:t>words we have just isolated from their original sentences we call </a:t>
            </a:r>
            <a:endParaRPr lang="en-US" sz="2000" dirty="0" smtClean="0"/>
          </a:p>
          <a:p>
            <a:pPr>
              <a:buNone/>
            </a:pPr>
            <a:r>
              <a:rPr lang="en-US" sz="2000" dirty="0"/>
              <a:t> </a:t>
            </a:r>
            <a:r>
              <a:rPr lang="en-US" sz="2000" dirty="0" smtClean="0"/>
              <a:t>                             the </a:t>
            </a:r>
            <a:r>
              <a:rPr lang="en-US" sz="2000" dirty="0"/>
              <a:t>predicators of those sentences</a:t>
            </a:r>
            <a:r>
              <a:rPr lang="en-US" sz="2000" dirty="0" smtClean="0"/>
              <a:t>.</a:t>
            </a:r>
          </a:p>
          <a:p>
            <a:pPr>
              <a:buNone/>
            </a:pPr>
            <a:endParaRPr lang="en-US" sz="2000" dirty="0" smtClean="0"/>
          </a:p>
          <a:p>
            <a:pPr>
              <a:buNone/>
            </a:pPr>
            <a:r>
              <a:rPr lang="en-US" sz="2000" dirty="0" smtClean="0"/>
              <a:t>The </a:t>
            </a:r>
            <a:r>
              <a:rPr lang="en-US" sz="2000" dirty="0"/>
              <a:t>PREDICATOR of a simple declarative sentence is the word (some- </a:t>
            </a:r>
            <a:br>
              <a:rPr lang="en-US" sz="2000" dirty="0"/>
            </a:br>
            <a:r>
              <a:rPr lang="en-US" sz="2000" dirty="0"/>
              <a:t>times a group of words) which does not belong to any of the referring </a:t>
            </a:r>
            <a:br>
              <a:rPr lang="en-US" sz="2000" dirty="0"/>
            </a:br>
            <a:r>
              <a:rPr lang="en-US" sz="2000" dirty="0"/>
              <a:t>expressions and which, of the remainder, makes the most specific </a:t>
            </a:r>
            <a:r>
              <a:rPr lang="en-US" sz="2000" dirty="0" smtClean="0"/>
              <a:t>con- </a:t>
            </a:r>
            <a:r>
              <a:rPr lang="en-US" sz="2000" dirty="0"/>
              <a:t/>
            </a:r>
            <a:br>
              <a:rPr lang="en-US" sz="2000" dirty="0"/>
            </a:br>
            <a:r>
              <a:rPr lang="en-US" sz="2000" dirty="0" err="1"/>
              <a:t>tribution</a:t>
            </a:r>
            <a:r>
              <a:rPr lang="en-US" sz="2000" dirty="0"/>
              <a:t> to the meaning of the sentence. </a:t>
            </a:r>
          </a:p>
          <a:p>
            <a:pPr>
              <a:buNone/>
            </a:pPr>
            <a:r>
              <a:rPr lang="en-US" sz="2000" dirty="0" smtClean="0"/>
              <a:t> </a:t>
            </a:r>
            <a:r>
              <a:rPr lang="en-US" sz="2000" dirty="0"/>
              <a:t/>
            </a:r>
            <a:br>
              <a:rPr lang="en-US" sz="2000" dirty="0"/>
            </a:b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609600"/>
          </a:xfrm>
        </p:spPr>
        <p:style>
          <a:lnRef idx="1">
            <a:schemeClr val="accent1"/>
          </a:lnRef>
          <a:fillRef idx="2">
            <a:schemeClr val="accent1"/>
          </a:fillRef>
          <a:effectRef idx="1">
            <a:schemeClr val="accent1"/>
          </a:effectRef>
          <a:fontRef idx="minor">
            <a:schemeClr val="dk1"/>
          </a:fontRef>
        </p:style>
        <p:txBody>
          <a:bodyPr>
            <a:normAutofit/>
          </a:bodyPr>
          <a:lstStyle/>
          <a:p>
            <a:r>
              <a:rPr lang="en-US" sz="2400" dirty="0" smtClean="0"/>
              <a:t>Predicators – continued</a:t>
            </a:r>
            <a:endParaRPr lang="en-US" sz="2400" dirty="0"/>
          </a:p>
        </p:txBody>
      </p:sp>
      <p:sp>
        <p:nvSpPr>
          <p:cNvPr id="3" name="Content Placeholder 2"/>
          <p:cNvSpPr>
            <a:spLocks noGrp="1"/>
          </p:cNvSpPr>
          <p:nvPr>
            <p:ph idx="1"/>
          </p:nvPr>
        </p:nvSpPr>
        <p:spPr>
          <a:xfrm>
            <a:off x="0" y="1295400"/>
            <a:ext cx="9144000" cy="5562600"/>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r>
              <a:rPr lang="en-US" i="1" dirty="0"/>
              <a:t>asleep </a:t>
            </a:r>
            <a:r>
              <a:rPr lang="en-US" dirty="0"/>
              <a:t>is the predicator </a:t>
            </a:r>
            <a:r>
              <a:rPr lang="en-US" i="1" dirty="0"/>
              <a:t>in Mummy is asleep </a:t>
            </a:r>
            <a:endParaRPr lang="en-US" i="1" dirty="0" smtClean="0"/>
          </a:p>
          <a:p>
            <a:endParaRPr lang="en-US" dirty="0"/>
          </a:p>
          <a:p>
            <a:r>
              <a:rPr lang="en-US" i="1" dirty="0"/>
              <a:t>love </a:t>
            </a:r>
            <a:r>
              <a:rPr lang="en-US" dirty="0"/>
              <a:t>is the predicator in </a:t>
            </a:r>
            <a:r>
              <a:rPr lang="en-US" i="1" dirty="0"/>
              <a:t>The white man loved the Indian </a:t>
            </a:r>
            <a:r>
              <a:rPr lang="en-US" i="1" dirty="0" smtClean="0"/>
              <a:t>maiden</a:t>
            </a:r>
          </a:p>
          <a:p>
            <a:pPr>
              <a:buNone/>
            </a:pPr>
            <a:r>
              <a:rPr lang="en-US" i="1" dirty="0" smtClean="0"/>
              <a:t> </a:t>
            </a:r>
            <a:endParaRPr lang="en-US" dirty="0"/>
          </a:p>
          <a:p>
            <a:r>
              <a:rPr lang="en-US" i="1" dirty="0"/>
              <a:t>wait for </a:t>
            </a:r>
            <a:r>
              <a:rPr lang="en-US" dirty="0"/>
              <a:t>is the predicator in </a:t>
            </a:r>
            <a:r>
              <a:rPr lang="en-US" i="1" dirty="0"/>
              <a:t>Jimmy was waiting for the downtown bus </a:t>
            </a:r>
            <a:endParaRPr lang="en-US" dirty="0"/>
          </a:p>
          <a:p>
            <a:pPr>
              <a:buFont typeface="Wingdings" pitchFamily="2" charset="2"/>
              <a:buChar char="Ø"/>
            </a:pPr>
            <a:endParaRPr lang="en-US" dirty="0" smtClean="0"/>
          </a:p>
          <a:p>
            <a:pPr>
              <a:buFont typeface="Wingdings" pitchFamily="2" charset="2"/>
              <a:buChar char="Ø"/>
            </a:pPr>
            <a:r>
              <a:rPr lang="en-US" dirty="0" smtClean="0"/>
              <a:t>Note </a:t>
            </a:r>
            <a:r>
              <a:rPr lang="en-US" dirty="0"/>
              <a:t>that some of the elements that we have stripped away in isolating </a:t>
            </a:r>
            <a:br>
              <a:rPr lang="en-US" dirty="0"/>
            </a:br>
            <a:r>
              <a:rPr lang="en-US" dirty="0"/>
              <a:t>the predicator of a sentence do carry a certain amount of meaning</a:t>
            </a:r>
            <a:r>
              <a:rPr lang="en-US" dirty="0" smtClean="0"/>
              <a:t>.</a:t>
            </a:r>
          </a:p>
          <a:p>
            <a:pPr>
              <a:buNone/>
            </a:pPr>
            <a:endParaRPr lang="en-US" dirty="0" smtClean="0"/>
          </a:p>
          <a:p>
            <a:pPr>
              <a:buFont typeface="Wingdings" pitchFamily="2" charset="2"/>
              <a:buChar char="Ø"/>
            </a:pPr>
            <a:r>
              <a:rPr lang="en-US" dirty="0" smtClean="0"/>
              <a:t>Thus </a:t>
            </a:r>
            <a:r>
              <a:rPr lang="en-US" dirty="0"/>
              <a:t>the indicators of past and present tense are clearly meaningful. </a:t>
            </a:r>
            <a:br>
              <a:rPr lang="en-US" dirty="0"/>
            </a:br>
            <a:r>
              <a:rPr lang="en-US" dirty="0"/>
              <a:t>The semantics of tense is interesting, but its contribution to the mean- </a:t>
            </a:r>
            <a:br>
              <a:rPr lang="en-US" dirty="0"/>
            </a:br>
            <a:r>
              <a:rPr lang="en-US" dirty="0" err="1"/>
              <a:t>ing</a:t>
            </a:r>
            <a:r>
              <a:rPr lang="en-US" dirty="0"/>
              <a:t> of a sentence is of a different type from the contribution made by </a:t>
            </a:r>
            <a:br>
              <a:rPr lang="en-US" dirty="0"/>
            </a:br>
            <a:r>
              <a:rPr lang="en-US" dirty="0"/>
              <a:t>the predicator, and will not be pursued here</a:t>
            </a:r>
            <a:r>
              <a:rPr lang="en-US" dirty="0" smtClean="0"/>
              <a:t>.</a:t>
            </a:r>
          </a:p>
          <a:p>
            <a:pPr>
              <a:buNone/>
            </a:pPr>
            <a:r>
              <a:rPr lang="en-US" dirty="0" smtClean="0"/>
              <a:t> </a:t>
            </a:r>
          </a:p>
          <a:p>
            <a:pPr>
              <a:buFont typeface="Wingdings" pitchFamily="2" charset="2"/>
              <a:buChar char="Ø"/>
            </a:pPr>
            <a:r>
              <a:rPr lang="en-US" dirty="0" smtClean="0"/>
              <a:t>Notice </a:t>
            </a:r>
            <a:r>
              <a:rPr lang="en-US" dirty="0"/>
              <a:t>also that the verb </a:t>
            </a:r>
            <a:r>
              <a:rPr lang="en-US" i="1" dirty="0" smtClean="0"/>
              <a:t>be </a:t>
            </a:r>
            <a:r>
              <a:rPr lang="en-US" dirty="0"/>
              <a:t>in its various forms </a:t>
            </a:r>
            <a:r>
              <a:rPr lang="en-US" i="1" dirty="0"/>
              <a:t>(is, was, are, were, am) </a:t>
            </a:r>
            <a:r>
              <a:rPr lang="en-US" dirty="0"/>
              <a:t>is not the predicator in </a:t>
            </a:r>
            <a:r>
              <a:rPr lang="en-US" dirty="0" smtClean="0"/>
              <a:t>any </a:t>
            </a:r>
            <a:r>
              <a:rPr lang="en-US" dirty="0"/>
              <a:t>example sentence that we have seen so far.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62000"/>
          </a:xfrm>
        </p:spPr>
        <p:style>
          <a:lnRef idx="1">
            <a:schemeClr val="accent1"/>
          </a:lnRef>
          <a:fillRef idx="2">
            <a:schemeClr val="accent1"/>
          </a:fillRef>
          <a:effectRef idx="1">
            <a:schemeClr val="accent1"/>
          </a:effectRef>
          <a:fontRef idx="minor">
            <a:schemeClr val="dk1"/>
          </a:fontRef>
        </p:style>
        <p:txBody>
          <a:bodyPr>
            <a:noAutofit/>
          </a:bodyPr>
          <a:lstStyle/>
          <a:p>
            <a:r>
              <a:rPr lang="en-US" sz="1800" dirty="0"/>
              <a:t>Strip away referring expressions and the verb </a:t>
            </a:r>
            <a:r>
              <a:rPr lang="en-US" sz="1800" i="1" dirty="0"/>
              <a:t>be </a:t>
            </a:r>
            <a:r>
              <a:rPr lang="en-US" sz="1800" dirty="0"/>
              <a:t>(and possibly other </a:t>
            </a:r>
            <a:br>
              <a:rPr lang="en-US" sz="1800" dirty="0"/>
            </a:br>
            <a:r>
              <a:rPr lang="en-US" sz="1800" dirty="0"/>
              <a:t>elements) to identify the predicators in the following sentences: </a:t>
            </a:r>
            <a:br>
              <a:rPr lang="en-US" sz="1800" dirty="0"/>
            </a:br>
            <a:endParaRPr lang="en-US" sz="1800" dirty="0"/>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pPr>
              <a:buNone/>
            </a:pPr>
            <a:r>
              <a:rPr lang="en-US" sz="2600" i="1" dirty="0"/>
              <a:t>(1) I am </a:t>
            </a:r>
            <a:r>
              <a:rPr lang="en-US" sz="2600" i="1" dirty="0" smtClean="0"/>
              <a:t>hungry. ________</a:t>
            </a:r>
            <a:endParaRPr lang="en-US" sz="2600" dirty="0"/>
          </a:p>
          <a:p>
            <a:pPr>
              <a:buNone/>
            </a:pPr>
            <a:r>
              <a:rPr lang="en-US" sz="2600" i="1" dirty="0"/>
              <a:t>(2) Joe is in San </a:t>
            </a:r>
            <a:r>
              <a:rPr lang="en-US" sz="2600" i="1" dirty="0" smtClean="0"/>
              <a:t>Francisco. __________                     </a:t>
            </a:r>
            <a:endParaRPr lang="en-US" sz="2600" dirty="0"/>
          </a:p>
          <a:p>
            <a:pPr>
              <a:buNone/>
            </a:pPr>
            <a:r>
              <a:rPr lang="en-US" sz="2600" i="1" dirty="0"/>
              <a:t>(3)The Mayor is a </a:t>
            </a:r>
            <a:r>
              <a:rPr lang="en-US" sz="2600" i="1" dirty="0" smtClean="0"/>
              <a:t>crook. ____________</a:t>
            </a:r>
            <a:endParaRPr lang="en-US" sz="2600" dirty="0"/>
          </a:p>
          <a:p>
            <a:pPr>
              <a:buNone/>
            </a:pPr>
            <a:r>
              <a:rPr lang="en-US" sz="2600" i="1" dirty="0" smtClean="0"/>
              <a:t>(</a:t>
            </a:r>
            <a:r>
              <a:rPr lang="en-US" sz="2600" i="1" dirty="0"/>
              <a:t>4) The man who lives at number 10 </a:t>
            </a:r>
            <a:r>
              <a:rPr lang="en-US" sz="2600" i="1" dirty="0" smtClean="0"/>
              <a:t>Lee Crescent </a:t>
            </a:r>
            <a:r>
              <a:rPr lang="en-US" sz="2600" i="1" dirty="0"/>
              <a:t>is </a:t>
            </a:r>
            <a:r>
              <a:rPr lang="en-US" sz="2600" i="1" dirty="0" smtClean="0"/>
              <a:t>whimsical.________ </a:t>
            </a:r>
            <a:endParaRPr lang="en-US" sz="2600" dirty="0" smtClean="0"/>
          </a:p>
          <a:p>
            <a:pPr>
              <a:buNone/>
            </a:pPr>
            <a:r>
              <a:rPr lang="en-US" sz="2600" i="1" dirty="0" smtClean="0"/>
              <a:t>(</a:t>
            </a:r>
            <a:r>
              <a:rPr lang="en-US" sz="2600" i="1" dirty="0"/>
              <a:t>5) The Royal Scottish Museum is </a:t>
            </a:r>
            <a:r>
              <a:rPr lang="en-US" sz="2600" i="1" dirty="0" smtClean="0"/>
              <a:t>behind Old College. __________</a:t>
            </a:r>
            <a:endParaRPr lang="en-US" sz="2600" dirty="0"/>
          </a:p>
          <a:p>
            <a:pPr>
              <a:buNone/>
            </a:pPr>
            <a:r>
              <a:rPr lang="en-US" sz="2800" dirty="0"/>
              <a:t>The </a:t>
            </a:r>
            <a:r>
              <a:rPr lang="en-US" sz="2800" u="sng" dirty="0"/>
              <a:t>predicators </a:t>
            </a:r>
            <a:r>
              <a:rPr lang="en-US" sz="2800" dirty="0"/>
              <a:t>in sentences can be of </a:t>
            </a:r>
            <a:r>
              <a:rPr lang="en-US" sz="2800" u="sng" dirty="0"/>
              <a:t>various parts of speech </a:t>
            </a:r>
            <a:r>
              <a:rPr lang="en-US" sz="2800" dirty="0"/>
              <a:t>adjectives </a:t>
            </a:r>
            <a:r>
              <a:rPr lang="en-US" sz="2800" i="1" dirty="0"/>
              <a:t>(red, asleep, hungry, whimsical),verbs (write, stink, place) </a:t>
            </a:r>
            <a:r>
              <a:rPr lang="en-US" sz="2800" dirty="0" smtClean="0"/>
              <a:t>prepositions</a:t>
            </a:r>
            <a:r>
              <a:rPr lang="en-US" sz="2800" i="1" dirty="0" smtClean="0"/>
              <a:t> </a:t>
            </a:r>
            <a:r>
              <a:rPr lang="en-US" sz="2800" i="1" dirty="0"/>
              <a:t>(in, between, behind) </a:t>
            </a:r>
            <a:r>
              <a:rPr lang="en-US" sz="2800" dirty="0"/>
              <a:t>and nouns (</a:t>
            </a:r>
            <a:r>
              <a:rPr lang="en-US" sz="2800" i="1" dirty="0"/>
              <a:t>crook, genius</a:t>
            </a:r>
            <a:r>
              <a:rPr lang="en-US" sz="2800" dirty="0"/>
              <a:t>). </a:t>
            </a:r>
            <a:r>
              <a:rPr lang="en-US" sz="2800" i="1" dirty="0"/>
              <a:t> </a:t>
            </a:r>
            <a:endParaRPr lang="en-US" sz="2800" i="1" dirty="0" smtClean="0"/>
          </a:p>
          <a:p>
            <a:pPr>
              <a:buNone/>
            </a:pPr>
            <a:r>
              <a:rPr lang="en-US" sz="2800" dirty="0" smtClean="0"/>
              <a:t>Despite the </a:t>
            </a:r>
            <a:r>
              <a:rPr lang="en-US" sz="2800" dirty="0"/>
              <a:t>obvious syntactical differences between these different types of </a:t>
            </a:r>
            <a:r>
              <a:rPr lang="en-US" sz="2800" dirty="0" smtClean="0"/>
              <a:t>words</a:t>
            </a:r>
            <a:r>
              <a:rPr lang="en-US" sz="2800" dirty="0"/>
              <a:t>, semantically </a:t>
            </a:r>
            <a:r>
              <a:rPr lang="en-US" sz="2800" u="sng" dirty="0"/>
              <a:t>they all </a:t>
            </a:r>
            <a:r>
              <a:rPr lang="en-US" sz="2800" dirty="0"/>
              <a:t>share the property of being </a:t>
            </a:r>
            <a:r>
              <a:rPr lang="en-US" sz="2800" u="sng" dirty="0"/>
              <a:t>able to function as the predicators </a:t>
            </a:r>
            <a:r>
              <a:rPr lang="en-US" sz="2800" dirty="0"/>
              <a:t>of sentences. </a:t>
            </a:r>
            <a:endParaRPr lang="en-US" sz="2800" dirty="0" smtClean="0"/>
          </a:p>
          <a:p>
            <a:pPr>
              <a:buNone/>
            </a:pPr>
            <a:r>
              <a:rPr lang="en-US" sz="2800" dirty="0" smtClean="0"/>
              <a:t>Words </a:t>
            </a:r>
            <a:r>
              <a:rPr lang="en-US" sz="2800" dirty="0"/>
              <a:t>of other parts of speech</a:t>
            </a:r>
            <a:r>
              <a:rPr lang="en-US" sz="2800" dirty="0" smtClean="0"/>
              <a:t>, such </a:t>
            </a:r>
            <a:r>
              <a:rPr lang="en-US" sz="2800" dirty="0"/>
              <a:t>as </a:t>
            </a:r>
            <a:r>
              <a:rPr lang="en-US" sz="2800" u="sng" dirty="0"/>
              <a:t>conjunctions</a:t>
            </a:r>
            <a:r>
              <a:rPr lang="en-US" sz="2800" dirty="0"/>
              <a:t> (</a:t>
            </a:r>
            <a:r>
              <a:rPr lang="en-US" sz="2800" i="1" dirty="0"/>
              <a:t>and, but, or) </a:t>
            </a:r>
            <a:r>
              <a:rPr lang="en-US" sz="2800" u="sng" dirty="0"/>
              <a:t>articles</a:t>
            </a:r>
            <a:r>
              <a:rPr lang="en-US" sz="2800" i="1" u="sng" dirty="0"/>
              <a:t> </a:t>
            </a:r>
            <a:r>
              <a:rPr lang="en-US" sz="2800" dirty="0"/>
              <a:t>(</a:t>
            </a:r>
            <a:r>
              <a:rPr lang="en-US" sz="2800" i="1" dirty="0"/>
              <a:t>the, a</a:t>
            </a:r>
            <a:r>
              <a:rPr lang="en-US" sz="2800" dirty="0"/>
              <a:t>) </a:t>
            </a:r>
            <a:r>
              <a:rPr lang="en-US" sz="2800" u="sng" dirty="0"/>
              <a:t>cannot </a:t>
            </a:r>
            <a:r>
              <a:rPr lang="en-US" sz="2800" u="sng" dirty="0" smtClean="0"/>
              <a:t>serve as predicators </a:t>
            </a:r>
            <a:r>
              <a:rPr lang="en-US" sz="2800" dirty="0"/>
              <a:t>in sentences.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305800" cy="12954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2000" dirty="0"/>
              <a:t>The semantic analysis of simple declarative sentences reveals </a:t>
            </a:r>
            <a:r>
              <a:rPr lang="en-US" sz="2000" b="1" u="sng" dirty="0"/>
              <a:t>two </a:t>
            </a:r>
            <a:br>
              <a:rPr lang="en-US" sz="2000" b="1" u="sng" dirty="0"/>
            </a:br>
            <a:r>
              <a:rPr lang="en-US" sz="2000" b="1" u="sng" dirty="0"/>
              <a:t>major semantic roles played by different subparts of the sentence. </a:t>
            </a:r>
            <a:br>
              <a:rPr lang="en-US" sz="2000" b="1" u="sng" dirty="0"/>
            </a:br>
            <a:r>
              <a:rPr lang="en-US" sz="2000" dirty="0"/>
              <a:t>These are the role of </a:t>
            </a:r>
            <a:r>
              <a:rPr lang="en-US" sz="2000" b="1" u="sng" dirty="0"/>
              <a:t>predicator,</a:t>
            </a:r>
            <a:r>
              <a:rPr lang="en-US" sz="2000" dirty="0"/>
              <a:t> </a:t>
            </a:r>
            <a:r>
              <a:rPr lang="en-US" sz="2000" u="sng" dirty="0"/>
              <a:t>illustrated above</a:t>
            </a:r>
            <a:r>
              <a:rPr lang="en-US" sz="2000" dirty="0"/>
              <a:t>, and the role(s) of </a:t>
            </a:r>
            <a:br>
              <a:rPr lang="en-US" sz="2000" dirty="0"/>
            </a:br>
            <a:r>
              <a:rPr lang="en-US" sz="2000" b="1" u="sng" dirty="0"/>
              <a:t>argument(</a:t>
            </a:r>
            <a:r>
              <a:rPr lang="en-US" sz="2000" dirty="0"/>
              <a:t>s), played by the </a:t>
            </a:r>
            <a:r>
              <a:rPr lang="en-US" sz="2000" u="sng" dirty="0"/>
              <a:t>referring expression(s</a:t>
            </a:r>
            <a:r>
              <a:rPr lang="en-US" sz="2000" dirty="0"/>
              <a:t>). </a:t>
            </a:r>
            <a:r>
              <a:rPr lang="en-US" sz="1800" dirty="0"/>
              <a:t/>
            </a:r>
            <a:br>
              <a:rPr lang="en-US" sz="1800" dirty="0"/>
            </a:br>
            <a:endParaRPr lang="en-US" sz="1800" dirty="0"/>
          </a:p>
        </p:txBody>
      </p:sp>
      <p:sp>
        <p:nvSpPr>
          <p:cNvPr id="3" name="Content Placeholder 2"/>
          <p:cNvSpPr>
            <a:spLocks noGrp="1"/>
          </p:cNvSpPr>
          <p:nvPr>
            <p:ph idx="1"/>
          </p:nvPr>
        </p:nvSpPr>
        <p:spPr>
          <a:xfrm>
            <a:off x="0" y="1905000"/>
            <a:ext cx="9144000" cy="4724400"/>
          </a:xfrm>
        </p:spPr>
        <p:txBody>
          <a:bodyPr>
            <a:normAutofit/>
          </a:bodyPr>
          <a:lstStyle/>
          <a:p>
            <a:pPr>
              <a:buNone/>
            </a:pPr>
            <a:r>
              <a:rPr lang="en-US" sz="2000" dirty="0" smtClean="0"/>
              <a:t>Examples :      </a:t>
            </a:r>
            <a:r>
              <a:rPr lang="en-US" sz="2000" i="1" dirty="0" smtClean="0"/>
              <a:t>Juan </a:t>
            </a:r>
            <a:r>
              <a:rPr lang="en-US" sz="2000" i="1" dirty="0"/>
              <a:t>is </a:t>
            </a:r>
            <a:r>
              <a:rPr lang="en-US" sz="2000" i="1" dirty="0" err="1" smtClean="0"/>
              <a:t>Argentinian</a:t>
            </a:r>
            <a:r>
              <a:rPr lang="en-US" sz="2000" i="1" dirty="0" smtClean="0"/>
              <a:t>.           </a:t>
            </a:r>
            <a:endParaRPr lang="en-US" sz="2000" dirty="0"/>
          </a:p>
          <a:p>
            <a:pPr>
              <a:buNone/>
            </a:pPr>
            <a:r>
              <a:rPr lang="en-US" sz="2000" dirty="0" smtClean="0"/>
              <a:t>	</a:t>
            </a:r>
            <a:r>
              <a:rPr lang="en-US" sz="2000" u="sng" dirty="0" smtClean="0"/>
              <a:t>predicator</a:t>
            </a:r>
            <a:r>
              <a:rPr lang="en-US" sz="2000" dirty="0"/>
              <a:t>: </a:t>
            </a:r>
            <a:r>
              <a:rPr lang="en-US" sz="2000" i="1" dirty="0" err="1"/>
              <a:t>Argentinian</a:t>
            </a:r>
            <a:r>
              <a:rPr lang="en-US" sz="2000" i="1" dirty="0"/>
              <a:t>, </a:t>
            </a:r>
            <a:r>
              <a:rPr lang="en-US" sz="2000" u="sng" dirty="0"/>
              <a:t>argument</a:t>
            </a:r>
            <a:r>
              <a:rPr lang="en-US" sz="2000" dirty="0"/>
              <a:t>: </a:t>
            </a:r>
            <a:r>
              <a:rPr lang="en-US" sz="2000" i="1" dirty="0"/>
              <a:t>Juan </a:t>
            </a:r>
            <a:br>
              <a:rPr lang="en-US" sz="2000" i="1" dirty="0"/>
            </a:br>
            <a:r>
              <a:rPr lang="en-US" sz="2000" i="1" dirty="0" smtClean="0"/>
              <a:t>                  </a:t>
            </a:r>
            <a:r>
              <a:rPr lang="en-US" sz="2000" i="1" dirty="0" err="1" smtClean="0"/>
              <a:t>Juan</a:t>
            </a:r>
            <a:r>
              <a:rPr lang="en-US" sz="2000" i="1" dirty="0" smtClean="0"/>
              <a:t> arrested Pablo. </a:t>
            </a:r>
          </a:p>
          <a:p>
            <a:pPr>
              <a:buNone/>
            </a:pPr>
            <a:r>
              <a:rPr lang="en-US" sz="2000" dirty="0" smtClean="0"/>
              <a:t>	</a:t>
            </a:r>
            <a:r>
              <a:rPr lang="en-US" sz="2000" u="sng" dirty="0" smtClean="0"/>
              <a:t>predicator</a:t>
            </a:r>
            <a:r>
              <a:rPr lang="en-US" sz="2000" dirty="0"/>
              <a:t>: </a:t>
            </a:r>
            <a:r>
              <a:rPr lang="en-US" sz="2000" i="1" dirty="0"/>
              <a:t>arrest, </a:t>
            </a:r>
            <a:r>
              <a:rPr lang="en-US" sz="2000" u="sng" dirty="0"/>
              <a:t>arguments:</a:t>
            </a:r>
            <a:r>
              <a:rPr lang="en-US" sz="2000" dirty="0"/>
              <a:t> </a:t>
            </a:r>
            <a:r>
              <a:rPr lang="en-US" sz="2000" i="1" dirty="0"/>
              <a:t>Juan, Pablo </a:t>
            </a:r>
            <a:endParaRPr lang="en-US" sz="2000" dirty="0"/>
          </a:p>
          <a:p>
            <a:pPr>
              <a:buNone/>
            </a:pPr>
            <a:r>
              <a:rPr lang="en-US" sz="2000" i="1" dirty="0" smtClean="0"/>
              <a:t>                        Juan </a:t>
            </a:r>
            <a:r>
              <a:rPr lang="en-US" sz="2000" i="1" dirty="0"/>
              <a:t>took Pablo to Rio  </a:t>
            </a:r>
            <a:endParaRPr lang="en-US" sz="2000" i="1" dirty="0" smtClean="0"/>
          </a:p>
          <a:p>
            <a:pPr>
              <a:buNone/>
            </a:pPr>
            <a:r>
              <a:rPr lang="en-US" sz="2000" dirty="0" smtClean="0"/>
              <a:t>       </a:t>
            </a:r>
            <a:r>
              <a:rPr lang="en-US" sz="2000" u="sng" dirty="0" smtClean="0"/>
              <a:t>predicator</a:t>
            </a:r>
            <a:r>
              <a:rPr lang="en-US" sz="2000" dirty="0" smtClean="0"/>
              <a:t>: </a:t>
            </a:r>
            <a:r>
              <a:rPr lang="en-US" sz="2000" i="1" dirty="0"/>
              <a:t>take, </a:t>
            </a:r>
            <a:r>
              <a:rPr lang="en-US" sz="2000" u="sng" dirty="0"/>
              <a:t>arguments</a:t>
            </a:r>
            <a:r>
              <a:rPr lang="en-US" sz="2000" dirty="0"/>
              <a:t>: </a:t>
            </a:r>
            <a:r>
              <a:rPr lang="en-US" sz="2000" i="1" dirty="0"/>
              <a:t>Juan, Pablo, Rio </a:t>
            </a:r>
            <a:endParaRPr lang="en-US" sz="2000" dirty="0"/>
          </a:p>
          <a:p>
            <a:pPr marL="457200" indent="-457200">
              <a:buAutoNum type="arabicParenBoth"/>
            </a:pPr>
            <a:r>
              <a:rPr lang="en-US" sz="2000" i="1" dirty="0" smtClean="0"/>
              <a:t>Dennis </a:t>
            </a:r>
            <a:r>
              <a:rPr lang="en-US" sz="2000" i="1" dirty="0"/>
              <a:t>is a </a:t>
            </a:r>
            <a:r>
              <a:rPr lang="en-US" sz="2000" i="1" dirty="0" smtClean="0"/>
              <a:t>menace.    </a:t>
            </a:r>
            <a:r>
              <a:rPr lang="en-US" sz="2000" dirty="0"/>
              <a:t>	       </a:t>
            </a:r>
            <a:r>
              <a:rPr lang="en-US" sz="2000" dirty="0" smtClean="0"/>
              <a:t>                 </a:t>
            </a:r>
            <a:r>
              <a:rPr lang="en-US" sz="2000" u="sng" dirty="0"/>
              <a:t>predicator</a:t>
            </a:r>
            <a:r>
              <a:rPr lang="en-US" sz="2000" u="sng" dirty="0" smtClean="0"/>
              <a:t>:       </a:t>
            </a:r>
            <a:r>
              <a:rPr lang="en-US" sz="2000" u="sng" dirty="0"/>
              <a:t>	</a:t>
            </a:r>
            <a:r>
              <a:rPr lang="en-US" sz="2000" u="sng" dirty="0" smtClean="0"/>
              <a:t>   argument(s):_____ </a:t>
            </a:r>
          </a:p>
          <a:p>
            <a:pPr>
              <a:buNone/>
            </a:pPr>
            <a:endParaRPr lang="en-US" sz="2000" dirty="0"/>
          </a:p>
          <a:p>
            <a:pPr>
              <a:buNone/>
            </a:pPr>
            <a:r>
              <a:rPr lang="en-US" sz="2000" dirty="0"/>
              <a:t>(2) </a:t>
            </a:r>
            <a:r>
              <a:rPr lang="en-US" sz="2000" i="1" dirty="0"/>
              <a:t>Hamish showed Morag his </a:t>
            </a:r>
            <a:r>
              <a:rPr lang="en-US" sz="2000" i="1" dirty="0" smtClean="0"/>
              <a:t>sporran.   </a:t>
            </a:r>
            <a:r>
              <a:rPr lang="en-US" sz="2000" u="sng" dirty="0" smtClean="0"/>
              <a:t>predicator</a:t>
            </a:r>
            <a:r>
              <a:rPr lang="en-US" sz="2000" u="sng" dirty="0"/>
              <a:t>: </a:t>
            </a:r>
            <a:r>
              <a:rPr lang="en-US" sz="2000" u="sng" dirty="0" smtClean="0"/>
              <a:t>                     argument(s):______ </a:t>
            </a:r>
          </a:p>
          <a:p>
            <a:pPr>
              <a:buNone/>
            </a:pPr>
            <a:r>
              <a:rPr lang="en-US" sz="2000" dirty="0"/>
              <a:t>		 </a:t>
            </a:r>
          </a:p>
          <a:p>
            <a:pPr>
              <a:buNone/>
            </a:pPr>
            <a:r>
              <a:rPr lang="en-US" sz="2000" i="1" dirty="0"/>
              <a:t>(3) Donald is proud of his </a:t>
            </a:r>
            <a:r>
              <a:rPr lang="en-US" sz="2000" i="1" dirty="0" smtClean="0"/>
              <a:t>family.</a:t>
            </a:r>
            <a:r>
              <a:rPr lang="en-US" sz="2000" dirty="0"/>
              <a:t>	      </a:t>
            </a:r>
            <a:r>
              <a:rPr lang="en-US" sz="2000" dirty="0" smtClean="0"/>
              <a:t> </a:t>
            </a:r>
            <a:r>
              <a:rPr lang="en-US" sz="2000" u="sng" dirty="0"/>
              <a:t>predicator: </a:t>
            </a:r>
            <a:r>
              <a:rPr lang="en-US" sz="2000" u="sng" dirty="0" smtClean="0"/>
              <a:t>                       argument(s):_____ _</a:t>
            </a:r>
          </a:p>
          <a:p>
            <a:pPr>
              <a:buNone/>
            </a:pPr>
            <a:r>
              <a:rPr lang="en-US" sz="2000" dirty="0"/>
              <a:t>	_ </a:t>
            </a:r>
          </a:p>
          <a:p>
            <a:pPr>
              <a:buNone/>
            </a:pPr>
            <a:r>
              <a:rPr lang="en-US" sz="2000" i="1" dirty="0"/>
              <a:t>(4) The hospital is outside the city </a:t>
            </a:r>
            <a:r>
              <a:rPr lang="en-US" sz="2000" i="1" dirty="0" smtClean="0"/>
              <a:t>.         </a:t>
            </a:r>
            <a:r>
              <a:rPr lang="en-US" sz="2000" u="sng" dirty="0" smtClean="0"/>
              <a:t>predicator</a:t>
            </a:r>
            <a:r>
              <a:rPr lang="en-US" sz="2000" u="sng" dirty="0"/>
              <a:t>: </a:t>
            </a:r>
            <a:r>
              <a:rPr lang="en-US" sz="2000" u="sng" dirty="0" smtClean="0"/>
              <a:t>                       argument(s):______ </a:t>
            </a:r>
          </a:p>
          <a:p>
            <a:pPr>
              <a:buNone/>
            </a:pPr>
            <a:endParaRPr lang="en-US" sz="2000" dirty="0"/>
          </a:p>
          <a:p>
            <a:pPr>
              <a:buNone/>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2000" dirty="0" smtClean="0"/>
              <a:t/>
            </a:r>
            <a:br>
              <a:rPr lang="en-US" sz="2000" dirty="0" smtClean="0"/>
            </a:br>
            <a:r>
              <a:rPr lang="en-US" sz="2000" dirty="0"/>
              <a:t/>
            </a:r>
            <a:br>
              <a:rPr lang="en-US" sz="2000" dirty="0"/>
            </a:br>
            <a:r>
              <a:rPr lang="en-US" sz="2000" dirty="0" smtClean="0"/>
              <a:t>Definition: A </a:t>
            </a:r>
            <a:r>
              <a:rPr lang="en-US" sz="2000" dirty="0"/>
              <a:t>PREDICATE is any word (or sequence of words) which (in a given </a:t>
            </a:r>
            <a:br>
              <a:rPr lang="en-US" sz="2000" dirty="0"/>
            </a:br>
            <a:r>
              <a:rPr lang="en-US" sz="2000" dirty="0"/>
              <a:t>single sense) can function as the predicator of a sentence. </a:t>
            </a:r>
            <a:br>
              <a:rPr lang="en-US" sz="2000" dirty="0"/>
            </a:br>
            <a:endParaRPr lang="en-US" sz="2000" dirty="0"/>
          </a:p>
        </p:txBody>
      </p:sp>
      <p:sp>
        <p:nvSpPr>
          <p:cNvPr id="3" name="Content Placeholder 2"/>
          <p:cNvSpPr>
            <a:spLocks noGrp="1"/>
          </p:cNvSpPr>
          <p:nvPr>
            <p:ph idx="1"/>
          </p:nvPr>
        </p:nvSpPr>
        <p:spPr>
          <a:xfrm>
            <a:off x="0" y="1371600"/>
            <a:ext cx="9144000" cy="5486400"/>
          </a:xfrm>
        </p:spPr>
        <p:txBody>
          <a:bodyPr>
            <a:normAutofit/>
          </a:bodyPr>
          <a:lstStyle/>
          <a:p>
            <a:pPr>
              <a:buNone/>
            </a:pPr>
            <a:r>
              <a:rPr lang="en-US" sz="2000" i="1" dirty="0"/>
              <a:t>hungry, ill, crook, asleep, hit, show, bottle</a:t>
            </a:r>
            <a:r>
              <a:rPr lang="en-US" sz="2000" i="1" dirty="0" smtClean="0"/>
              <a:t>,		 </a:t>
            </a:r>
            <a:r>
              <a:rPr lang="en-US" sz="2000" b="1" i="1" dirty="0" smtClean="0"/>
              <a:t>-</a:t>
            </a:r>
            <a:r>
              <a:rPr lang="en-US" sz="2000" dirty="0" smtClean="0"/>
              <a:t> </a:t>
            </a:r>
            <a:r>
              <a:rPr lang="en-US" sz="2000" i="1" dirty="0" smtClean="0"/>
              <a:t>and </a:t>
            </a:r>
            <a:r>
              <a:rPr lang="en-US" sz="2000" i="1" dirty="0"/>
              <a:t>, or, but , not , </a:t>
            </a:r>
            <a:r>
              <a:rPr lang="en-US" sz="2000" dirty="0"/>
              <a:t>are </a:t>
            </a:r>
            <a:r>
              <a:rPr lang="en-US" sz="2000" dirty="0" smtClean="0"/>
              <a:t>	</a:t>
            </a:r>
            <a:endParaRPr lang="en-US" sz="2000" dirty="0"/>
          </a:p>
          <a:p>
            <a:pPr>
              <a:buNone/>
            </a:pPr>
            <a:r>
              <a:rPr lang="en-US" sz="2000" dirty="0" smtClean="0"/>
              <a:t>     are all predicates 				     not </a:t>
            </a:r>
            <a:r>
              <a:rPr lang="en-US" sz="2000" dirty="0"/>
              <a:t>predicates </a:t>
            </a:r>
          </a:p>
          <a:p>
            <a:pPr>
              <a:buNone/>
            </a:pPr>
            <a:r>
              <a:rPr lang="en-US" sz="2000" dirty="0" smtClean="0"/>
              <a:t>Are </a:t>
            </a:r>
            <a:r>
              <a:rPr lang="en-US" sz="2000" dirty="0"/>
              <a:t>the following predicates? </a:t>
            </a:r>
          </a:p>
          <a:p>
            <a:pPr>
              <a:buNone/>
            </a:pPr>
            <a:r>
              <a:rPr lang="en-US" sz="2000" i="1" dirty="0" smtClean="0"/>
              <a:t>(1) dusty 	Yes </a:t>
            </a:r>
            <a:r>
              <a:rPr lang="en-US" sz="2000" dirty="0" smtClean="0"/>
              <a:t>/ </a:t>
            </a:r>
            <a:r>
              <a:rPr lang="en-US" sz="2000" i="1" dirty="0" smtClean="0"/>
              <a:t>No    (4) you        Yes </a:t>
            </a:r>
            <a:r>
              <a:rPr lang="en-US" sz="2000" dirty="0" smtClean="0"/>
              <a:t>/ </a:t>
            </a:r>
            <a:r>
              <a:rPr lang="en-US" sz="2000" i="1" dirty="0" smtClean="0"/>
              <a:t>No </a:t>
            </a:r>
            <a:endParaRPr lang="en-US" sz="2000" dirty="0" smtClean="0"/>
          </a:p>
          <a:p>
            <a:pPr>
              <a:buNone/>
            </a:pPr>
            <a:r>
              <a:rPr lang="en-US" sz="2000" i="1" dirty="0" smtClean="0"/>
              <a:t>(</a:t>
            </a:r>
            <a:r>
              <a:rPr lang="en-US" sz="2000" i="1" dirty="0"/>
              <a:t>2) drink 	Yes </a:t>
            </a:r>
            <a:r>
              <a:rPr lang="en-US" sz="2000" dirty="0"/>
              <a:t>/ </a:t>
            </a:r>
            <a:r>
              <a:rPr lang="en-US" sz="2000" i="1" dirty="0" smtClean="0"/>
              <a:t>No    (5) Fred      Yes </a:t>
            </a:r>
            <a:r>
              <a:rPr lang="en-US" sz="2000" dirty="0" smtClean="0"/>
              <a:t>/ </a:t>
            </a:r>
            <a:r>
              <a:rPr lang="en-US" sz="2000" i="1" dirty="0" smtClean="0"/>
              <a:t>No </a:t>
            </a:r>
            <a:endParaRPr lang="en-US" sz="2000" dirty="0"/>
          </a:p>
          <a:p>
            <a:pPr>
              <a:buNone/>
            </a:pPr>
            <a:r>
              <a:rPr lang="en-US" sz="2000" i="1" dirty="0"/>
              <a:t>(3) w</a:t>
            </a:r>
            <a:r>
              <a:rPr lang="en-US" sz="2000" i="1" dirty="0" smtClean="0"/>
              <a:t>oman             Yes </a:t>
            </a:r>
            <a:r>
              <a:rPr lang="en-US" sz="2000" dirty="0"/>
              <a:t>/ </a:t>
            </a:r>
            <a:r>
              <a:rPr lang="en-US" sz="2000" i="1" dirty="0"/>
              <a:t>No </a:t>
            </a:r>
            <a:r>
              <a:rPr lang="en-US" sz="2000" i="1" dirty="0" smtClean="0"/>
              <a:t>   (6) about   Yes </a:t>
            </a:r>
            <a:r>
              <a:rPr lang="en-US" sz="2000" dirty="0" smtClean="0"/>
              <a:t>/ </a:t>
            </a:r>
            <a:r>
              <a:rPr lang="en-US" sz="2000" i="1" dirty="0" smtClean="0"/>
              <a:t>No </a:t>
            </a:r>
            <a:endParaRPr lang="en-US" sz="2000" dirty="0"/>
          </a:p>
          <a:p>
            <a:pPr>
              <a:buNone/>
            </a:pPr>
            <a:r>
              <a:rPr lang="en-US" sz="2000" dirty="0"/>
              <a:t>The definition of 'predicate' above contained two parenthesized conditions. The first,'(or sequence of words)' , is intended to take care of </a:t>
            </a:r>
            <a:br>
              <a:rPr lang="en-US" sz="2000" dirty="0"/>
            </a:br>
            <a:r>
              <a:rPr lang="en-US" sz="2000" dirty="0"/>
              <a:t>examples like </a:t>
            </a:r>
            <a:r>
              <a:rPr lang="en-US" sz="2000" i="1" dirty="0"/>
              <a:t>wait for, in front of, </a:t>
            </a:r>
            <a:r>
              <a:rPr lang="en-US" sz="2000" dirty="0"/>
              <a:t>which are longer than one word, but </a:t>
            </a:r>
            <a:br>
              <a:rPr lang="en-US" sz="2000" dirty="0"/>
            </a:br>
            <a:r>
              <a:rPr lang="en-US" sz="2000" dirty="0"/>
              <a:t>which it seems sensible to </a:t>
            </a:r>
            <a:r>
              <a:rPr lang="en-US" sz="2000" dirty="0" smtClean="0"/>
              <a:t>analyze </a:t>
            </a:r>
            <a:r>
              <a:rPr lang="en-US" sz="2000" dirty="0"/>
              <a:t>as single predicates. </a:t>
            </a:r>
          </a:p>
          <a:p>
            <a:pPr>
              <a:buNone/>
            </a:pPr>
            <a:r>
              <a:rPr lang="en-US" sz="2000" dirty="0"/>
              <a:t>The second parenthesized condition, '(in a given single sense)', is more </a:t>
            </a:r>
            <a:br>
              <a:rPr lang="en-US" sz="2000" dirty="0"/>
            </a:br>
            <a:r>
              <a:rPr lang="en-US" sz="2000" dirty="0"/>
              <a:t>important, and illustrates a degree of abstractness in the notion of a </a:t>
            </a:r>
            <a:br>
              <a:rPr lang="en-US" sz="2000" dirty="0"/>
            </a:br>
            <a:r>
              <a:rPr lang="en-US" sz="2000" dirty="0"/>
              <a:t>predicate. A 'word', as we use the term, can be ambiguous, i.e. can have </a:t>
            </a:r>
            <a:br>
              <a:rPr lang="en-US" sz="2000" dirty="0"/>
            </a:br>
            <a:r>
              <a:rPr lang="en-US" sz="2000" dirty="0"/>
              <a:t>more than one sense, but we use 'predicate' in a way which does not </a:t>
            </a:r>
            <a:br>
              <a:rPr lang="en-US" sz="2000" dirty="0"/>
            </a:br>
            <a:r>
              <a:rPr lang="en-US" sz="2000" dirty="0"/>
              <a:t>allow a predicate to be ambiguous.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TotalTime>
  <Words>709</Words>
  <Application>Microsoft Office PowerPoint</Application>
  <PresentationFormat>On-screen Show (4:3)</PresentationFormat>
  <Paragraphs>117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 5 – Predicates </vt:lpstr>
      <vt:lpstr>Quick Quiz – Reference, Sense, and Referring Expressions</vt:lpstr>
      <vt:lpstr>The semantic structure of simple declarative sentences</vt:lpstr>
      <vt:lpstr>The ‘remainders’ written in the right-hand column  are quite a varied set.  But in each case it is possible to discern one word (or part of a word)  which 'carries more meaning' than the others. For instance, write in           example (2) carries more specific information than is and the suffix –ing.  I f one strips away such less meaningful elements, one is left with a      sequence of words, which, though ungrammatical and inelegant, can      still be understood as expressing a proposition. The result is a kind of    'Tarzan jungle talk', e.g. Boy bad for The boy is bad, or Woman write  speech for the woman is writing the speech.</vt:lpstr>
      <vt:lpstr>   Listed below are the remainders from the above examples. In each case,  write down the single word (or part of a word) which carries the most  specific information. We have done the first one for you.     </vt:lpstr>
      <vt:lpstr>Predicators – continued</vt:lpstr>
      <vt:lpstr>Strip away referring expressions and the verb be (and possibly other  elements) to identify the predicators in the following sentences:  </vt:lpstr>
      <vt:lpstr>The semantic analysis of simple declarative sentences reveals two  major semantic roles played by different subparts of the sentence.  These are the role of predicator, illustrated above, and the role(s) of  argument(s), played by the referring expression(s).  </vt:lpstr>
      <vt:lpstr>  Definition: A PREDICATE is any word (or sequence of words) which (in a given  single sense) can function as the predicator of a sentence.  </vt:lpstr>
      <vt:lpstr>A predicate can have only one  sense. Normally, the context in which we use a word will make clear  what sense (what predicate) we have in mind, but occasionally, we shall  resort to the use of subscripts on words to distinguish between different  predicates.</vt:lpstr>
      <vt:lpstr>Predicate - Continued</vt:lpstr>
      <vt:lpstr>Assignment for next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27</cp:revision>
  <dcterms:created xsi:type="dcterms:W3CDTF">2012-10-05T08:35:23Z</dcterms:created>
  <dcterms:modified xsi:type="dcterms:W3CDTF">2012-10-10T09:49:50Z</dcterms:modified>
</cp:coreProperties>
</file>