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FF3C9E8-968A-4B2E-96F1-B348E06F4D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D1D9C3-E05B-4AD5-81B1-D76D3926E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3C9E8-968A-4B2E-96F1-B348E06F4D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1D9C3-E05B-4AD5-81B1-D76D3926E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3C9E8-968A-4B2E-96F1-B348E06F4D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1D9C3-E05B-4AD5-81B1-D76D3926E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3C9E8-968A-4B2E-96F1-B348E06F4D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1D9C3-E05B-4AD5-81B1-D76D3926E9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3C9E8-968A-4B2E-96F1-B348E06F4D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1D9C3-E05B-4AD5-81B1-D76D3926E9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3C9E8-968A-4B2E-96F1-B348E06F4D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1D9C3-E05B-4AD5-81B1-D76D3926E9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3C9E8-968A-4B2E-96F1-B348E06F4D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1D9C3-E05B-4AD5-81B1-D76D3926E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3C9E8-968A-4B2E-96F1-B348E06F4D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1D9C3-E05B-4AD5-81B1-D76D3926E9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FF3C9E8-968A-4B2E-96F1-B348E06F4D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1D9C3-E05B-4AD5-81B1-D76D3926E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FF3C9E8-968A-4B2E-96F1-B348E06F4D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D1D9C3-E05B-4AD5-81B1-D76D3926E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FF3C9E8-968A-4B2E-96F1-B348E06F4D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D1D9C3-E05B-4AD5-81B1-D76D3926E9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FF3C9E8-968A-4B2E-96F1-B348E06F4DE3}" type="datetimeFigureOut">
              <a:rPr lang="en-US" smtClean="0"/>
              <a:pPr/>
              <a:t>10/8/2012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D1D9C3-E05B-4AD5-81B1-D76D3926E9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4 Part 2	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Practice 7&amp;8			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715000"/>
          </a:xfrm>
        </p:spPr>
        <p:txBody>
          <a:bodyPr/>
          <a:lstStyle/>
          <a:p>
            <a:r>
              <a:rPr lang="en-US" dirty="0" smtClean="0"/>
              <a:t>A part of a sentence</a:t>
            </a:r>
          </a:p>
          <a:p>
            <a:r>
              <a:rPr lang="en-US" dirty="0" smtClean="0"/>
              <a:t>Which could be made into a complete sentence</a:t>
            </a:r>
          </a:p>
          <a:p>
            <a:r>
              <a:rPr lang="en-US" dirty="0" smtClean="0"/>
              <a:t>By the addition of a referring expression,</a:t>
            </a:r>
          </a:p>
          <a:p>
            <a:r>
              <a:rPr lang="en-US" b="1" i="1" u="sng" dirty="0" smtClean="0"/>
              <a:t>But</a:t>
            </a:r>
            <a:r>
              <a:rPr lang="en-US" dirty="0" smtClean="0"/>
              <a:t>  where the addition of </a:t>
            </a:r>
            <a:r>
              <a:rPr lang="en-US" u="sng" dirty="0" smtClean="0"/>
              <a:t>different referring expressions, even though they refer to the same person or thing,</a:t>
            </a:r>
          </a:p>
          <a:p>
            <a:r>
              <a:rPr lang="en-US" dirty="0" smtClean="0"/>
              <a:t>Will </a:t>
            </a:r>
            <a:r>
              <a:rPr lang="en-US" u="sng" dirty="0" smtClean="0"/>
              <a:t>result in </a:t>
            </a:r>
            <a:r>
              <a:rPr lang="en-US" dirty="0" smtClean="0"/>
              <a:t>sentences with </a:t>
            </a:r>
            <a:r>
              <a:rPr lang="en-US" u="sng" dirty="0" smtClean="0"/>
              <a:t>different meanings</a:t>
            </a:r>
          </a:p>
          <a:p>
            <a:r>
              <a:rPr lang="en-US" dirty="0" smtClean="0"/>
              <a:t>When uttered </a:t>
            </a:r>
            <a:r>
              <a:rPr lang="en-US" u="sng" dirty="0" smtClean="0"/>
              <a:t>in a certain situation </a:t>
            </a:r>
          </a:p>
          <a:p>
            <a:pPr>
              <a:buNone/>
            </a:pPr>
            <a:r>
              <a:rPr lang="en-US" b="1" i="1" u="sng" dirty="0" smtClean="0"/>
              <a:t>Ex:  </a:t>
            </a:r>
            <a:r>
              <a:rPr lang="en-US" dirty="0" smtClean="0"/>
              <a:t>Ms. Dania has a meeting.</a:t>
            </a:r>
          </a:p>
          <a:p>
            <a:pPr>
              <a:buNone/>
            </a:pPr>
            <a:r>
              <a:rPr lang="en-US" dirty="0" smtClean="0"/>
              <a:t>       The head of the this dept. has a meaning.</a:t>
            </a:r>
          </a:p>
          <a:p>
            <a:pPr>
              <a:buFont typeface="Wingdings" pitchFamily="2" charset="2"/>
              <a:buChar char="v"/>
            </a:pPr>
            <a:r>
              <a:rPr lang="en-US" b="1" i="1" u="sng" dirty="0" smtClean="0"/>
              <a:t>In the situation where the speaker does not have the same person (</a:t>
            </a:r>
            <a:r>
              <a:rPr lang="en-US" b="1" i="1" u="sng" dirty="0" err="1" smtClean="0"/>
              <a:t>Ms.Dania</a:t>
            </a:r>
            <a:r>
              <a:rPr lang="en-US" b="1" i="1" u="sng" dirty="0" smtClean="0"/>
              <a:t>) in mind.</a:t>
            </a:r>
            <a:endParaRPr lang="en-US" b="1" i="1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0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Opaque Context – Defined	</a:t>
            </a:r>
            <a:endParaRPr lang="en-US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1. </a:t>
            </a:r>
            <a:r>
              <a:rPr lang="en-US" sz="2000" dirty="0" err="1" smtClean="0"/>
              <a:t>Haya</a:t>
            </a:r>
            <a:r>
              <a:rPr lang="en-US" sz="2000" dirty="0" smtClean="0"/>
              <a:t> thinks President Obama is a genius.</a:t>
            </a:r>
          </a:p>
          <a:p>
            <a:pPr>
              <a:buNone/>
            </a:pPr>
            <a:r>
              <a:rPr lang="en-US" sz="2000" dirty="0" smtClean="0"/>
              <a:t>2. </a:t>
            </a:r>
            <a:r>
              <a:rPr lang="en-US" sz="2000" dirty="0" err="1" smtClean="0"/>
              <a:t>Haya</a:t>
            </a:r>
            <a:r>
              <a:rPr lang="en-US" sz="2000" dirty="0" smtClean="0"/>
              <a:t> thinks the U.S. President, in 2009 was a genius.</a:t>
            </a:r>
          </a:p>
          <a:p>
            <a:pPr>
              <a:buNone/>
            </a:pPr>
            <a:r>
              <a:rPr lang="en-US" sz="2000" b="1" i="1" u="sng" dirty="0" smtClean="0"/>
              <a:t>If</a:t>
            </a:r>
            <a:r>
              <a:rPr lang="en-US" sz="2000" dirty="0" smtClean="0"/>
              <a:t> :</a:t>
            </a:r>
            <a:r>
              <a:rPr lang="en-US" sz="2000" dirty="0" err="1" smtClean="0"/>
              <a:t>Haya</a:t>
            </a:r>
            <a:r>
              <a:rPr lang="en-US" sz="2000" dirty="0" smtClean="0"/>
              <a:t> erroneously (mistakenly) thinks these statements refer to two different people then 1&amp;2 will mean and refer to two different things.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(I) In a conversation about a situation where John is standing alone in the comer, do “John" and "the person in the corner" have the same referent? 							</a:t>
            </a:r>
            <a:r>
              <a:rPr lang="en-US" sz="2000" i="1" dirty="0" smtClean="0"/>
              <a:t>Yes/No 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(2) Consider the following two utterances:  </a:t>
            </a:r>
          </a:p>
          <a:p>
            <a:pPr>
              <a:buNone/>
            </a:pPr>
            <a:r>
              <a:rPr lang="en-US" sz="2000" dirty="0" smtClean="0"/>
              <a:t>     "Dick believes that John killed Smith” </a:t>
            </a:r>
          </a:p>
          <a:p>
            <a:pPr>
              <a:buNone/>
            </a:pPr>
            <a:r>
              <a:rPr lang="en-US" sz="2000" dirty="0" smtClean="0"/>
              <a:t>	 "Dick believes that the person in the corner killed Smith” </a:t>
            </a:r>
          </a:p>
          <a:p>
            <a:pPr>
              <a:buNone/>
            </a:pPr>
            <a:r>
              <a:rPr lang="en-US" sz="2000" dirty="0" smtClean="0"/>
              <a:t>Assume that Dick does not know that John is the person in the corner; could one of these two utterances be true and the other false?                            								</a:t>
            </a:r>
            <a:r>
              <a:rPr lang="en-US" sz="2000" i="1" dirty="0" smtClean="0"/>
              <a:t>Yes /No </a:t>
            </a:r>
          </a:p>
          <a:p>
            <a:pPr>
              <a:buNone/>
            </a:pPr>
            <a:r>
              <a:rPr lang="en-US" sz="2000" dirty="0" smtClean="0"/>
              <a:t>(3) Is </a:t>
            </a:r>
            <a:r>
              <a:rPr lang="en-US" sz="2000" i="1" dirty="0" smtClean="0"/>
              <a:t>Dick believes that ....</a:t>
            </a:r>
            <a:r>
              <a:rPr lang="en-US" sz="2000" dirty="0" smtClean="0"/>
              <a:t> </a:t>
            </a:r>
            <a:r>
              <a:rPr lang="en-US" sz="2000" i="1" dirty="0" smtClean="0"/>
              <a:t>killed Smith </a:t>
            </a:r>
            <a:r>
              <a:rPr lang="en-US" sz="2000" dirty="0" smtClean="0"/>
              <a:t>an opaque context? </a:t>
            </a:r>
          </a:p>
          <a:p>
            <a:pPr>
              <a:buNone/>
            </a:pPr>
            <a:r>
              <a:rPr lang="en-US" sz="2000" i="1" dirty="0" smtClean="0"/>
              <a:t>									Yes </a:t>
            </a:r>
            <a:r>
              <a:rPr lang="en-US" sz="2000" dirty="0" smtClean="0"/>
              <a:t>/</a:t>
            </a:r>
            <a:r>
              <a:rPr lang="en-US" sz="2000" i="1" dirty="0" smtClean="0"/>
              <a:t>No </a:t>
            </a:r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2400" y="533400"/>
            <a:ext cx="8534400" cy="6096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Opaque Context – continued	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(4) The Morning Star is the Evening Star: they are both in fact the planet Venus. Assuming that Nancy does not know this, do the following make the same claim about Nancy's wishes? </a:t>
            </a:r>
          </a:p>
          <a:p>
            <a:pPr>
              <a:buNone/>
            </a:pPr>
            <a:r>
              <a:rPr lang="en-US" dirty="0" smtClean="0"/>
              <a:t>"Nancy wants to get married when the Morning Star is in the sky” </a:t>
            </a:r>
          </a:p>
          <a:p>
            <a:pPr>
              <a:buNone/>
            </a:pPr>
            <a:r>
              <a:rPr lang="en-US" dirty="0" smtClean="0"/>
              <a:t>"Nancy wants to get married when the Evening Star is in the sky“                    								</a:t>
            </a:r>
            <a:r>
              <a:rPr lang="en-US" i="1" dirty="0" smtClean="0"/>
              <a:t>Yes/No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(5) Is </a:t>
            </a:r>
            <a:r>
              <a:rPr lang="en-US" i="1" dirty="0" smtClean="0"/>
              <a:t>Nancy wants to get married when …</a:t>
            </a:r>
            <a:r>
              <a:rPr lang="en-US" dirty="0" smtClean="0"/>
              <a:t> </a:t>
            </a:r>
            <a:r>
              <a:rPr lang="en-US" i="1" dirty="0" smtClean="0"/>
              <a:t>is in the sky </a:t>
            </a:r>
            <a:r>
              <a:rPr lang="en-US" dirty="0" smtClean="0"/>
              <a:t>an opaque context?     								</a:t>
            </a:r>
            <a:r>
              <a:rPr lang="en-US" i="1" dirty="0" smtClean="0"/>
              <a:t>Yes/No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(6) Imagine a situation in which the last banana on the table is the prize in a game of charades, but that Gary, who came late to the party, is not aware of this. Do the following make the same claim in this situation? </a:t>
            </a:r>
          </a:p>
          <a:p>
            <a:pPr>
              <a:buNone/>
            </a:pPr>
            <a:r>
              <a:rPr lang="en-US" dirty="0" smtClean="0"/>
              <a:t>"Gary took the last banana" </a:t>
            </a:r>
          </a:p>
          <a:p>
            <a:pPr>
              <a:buNone/>
            </a:pPr>
            <a:r>
              <a:rPr lang="en-US" dirty="0" smtClean="0"/>
              <a:t>"Gary took the prize“                                                                </a:t>
            </a:r>
            <a:r>
              <a:rPr lang="en-US" i="1" dirty="0" smtClean="0"/>
              <a:t>Yes/No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(7) Is </a:t>
            </a:r>
            <a:r>
              <a:rPr lang="en-US" i="1" dirty="0" smtClean="0"/>
              <a:t>Gary took…</a:t>
            </a:r>
            <a:r>
              <a:rPr lang="en-US" dirty="0" smtClean="0"/>
              <a:t> an opaque context?                                       </a:t>
            </a:r>
            <a:r>
              <a:rPr lang="en-US" i="1" dirty="0" smtClean="0"/>
              <a:t>Yes/No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457200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Opaque Context - continued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Notice that opaque contexts typically involve a certain kind of verb. like </a:t>
            </a:r>
            <a:r>
              <a:rPr lang="en-US" i="1" dirty="0" smtClean="0"/>
              <a:t>want, believe, think, </a:t>
            </a:r>
            <a:r>
              <a:rPr lang="en-US" dirty="0" smtClean="0"/>
              <a:t>and </a:t>
            </a:r>
            <a:r>
              <a:rPr lang="en-US" i="1" dirty="0" smtClean="0"/>
              <a:t>wonder about, </a:t>
            </a:r>
          </a:p>
          <a:p>
            <a:r>
              <a:rPr lang="en-US" dirty="0" smtClean="0"/>
              <a:t>Note that it was often in the context of such opacity-creating verbs that indefinite noun phrases </a:t>
            </a:r>
          </a:p>
          <a:p>
            <a:pPr>
              <a:buNone/>
            </a:pPr>
            <a:r>
              <a:rPr lang="en-US" dirty="0" smtClean="0"/>
              <a:t>   could be ambiguous between a referring and a non-referring interpretation, as in "Nancy wants to marry a Norwegian". </a:t>
            </a:r>
          </a:p>
          <a:p>
            <a:r>
              <a:rPr lang="en-US" dirty="0" smtClean="0"/>
              <a:t>Turning away now from the question of opacity, and back to the more basic notion of referring expressions, we define further a notion, that of 				</a:t>
            </a:r>
            <a:r>
              <a:rPr lang="en-US" dirty="0" err="1" smtClean="0"/>
              <a:t>equative</a:t>
            </a:r>
            <a:r>
              <a:rPr lang="en-US" dirty="0" smtClean="0"/>
              <a:t> sentence.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914400"/>
            <a:ext cx="8305800" cy="457200"/>
          </a:xfrm>
        </p:spPr>
        <p:txBody>
          <a:bodyPr>
            <a:normAutofit fontScale="90000"/>
          </a:bodyPr>
          <a:lstStyle/>
          <a:p>
            <a:r>
              <a:rPr lang="en-US" sz="2400" dirty="0" smtClean="0"/>
              <a:t>The term 'opaque" is especially appropriate because these contexts seem to 'block our view' through them to the referential interpretations of referring expressions. </a:t>
            </a:r>
            <a:endParaRPr lang="en-US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676400"/>
            <a:ext cx="8915400" cy="51816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The following are </a:t>
            </a:r>
            <a:r>
              <a:rPr lang="en-US" dirty="0" err="1" smtClean="0"/>
              <a:t>equative</a:t>
            </a:r>
            <a:r>
              <a:rPr lang="en-US" dirty="0" smtClean="0"/>
              <a:t> sentences: </a:t>
            </a:r>
            <a:br>
              <a:rPr lang="en-US" dirty="0" smtClean="0"/>
            </a:br>
            <a:r>
              <a:rPr lang="en-US" i="1" dirty="0" smtClean="0"/>
              <a:t>Mrs. Thatcher is the Prime Minister.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   That woman over there is my daughter's teacher. </a:t>
            </a: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Are the following </a:t>
            </a:r>
            <a:r>
              <a:rPr lang="en-US" dirty="0" err="1" smtClean="0"/>
              <a:t>equative</a:t>
            </a:r>
            <a:r>
              <a:rPr lang="en-US" dirty="0" smtClean="0"/>
              <a:t> sentences?  </a:t>
            </a:r>
          </a:p>
          <a:p>
            <a:pPr>
              <a:buNone/>
            </a:pPr>
            <a:r>
              <a:rPr lang="en-US" dirty="0" smtClean="0"/>
              <a:t>(I) </a:t>
            </a:r>
            <a:r>
              <a:rPr lang="en-US" i="1" dirty="0" smtClean="0"/>
              <a:t>John is the person in the corner.			 Yes / No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(2) Henry the Eighth is the current President of the USA.      								 Yes / No </a:t>
            </a:r>
          </a:p>
          <a:p>
            <a:pPr>
              <a:buNone/>
            </a:pPr>
            <a:r>
              <a:rPr lang="en-US" i="1" dirty="0" smtClean="0"/>
              <a:t>(3) Cairo is not the largest city in Africa.			 Yes / No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(4) Cairo is a large city</a:t>
            </a:r>
            <a:r>
              <a:rPr lang="en-US" dirty="0" smtClean="0"/>
              <a:t> . 					 </a:t>
            </a:r>
            <a:r>
              <a:rPr lang="en-US" i="1" dirty="0" smtClean="0"/>
              <a:t>Yes / No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(5) Dr. Jekyll is Mr. Hyde. 					 Yes / No </a:t>
            </a:r>
            <a:endParaRPr lang="en-US" dirty="0" smtClean="0"/>
          </a:p>
          <a:p>
            <a:pPr>
              <a:buNone/>
            </a:pPr>
            <a:r>
              <a:rPr lang="en-US" i="1" dirty="0" smtClean="0"/>
              <a:t>(6) Ted is an idiot. 					Yes / No 						 								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71600"/>
            <a:ext cx="8686800" cy="4603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000" dirty="0" smtClean="0"/>
              <a:t>An EQUATIVE SENTENCE is one which is used to assert the identity </a:t>
            </a:r>
            <a:br>
              <a:rPr lang="en-US" sz="2000" dirty="0" smtClean="0"/>
            </a:br>
            <a:r>
              <a:rPr lang="en-US" sz="2000" dirty="0" smtClean="0"/>
              <a:t>of the referents of two referring expressions, i.e. to assert that two </a:t>
            </a:r>
            <a:br>
              <a:rPr lang="en-US" sz="2000" dirty="0" smtClean="0"/>
            </a:br>
            <a:r>
              <a:rPr lang="en-US" sz="2000" dirty="0" smtClean="0"/>
              <a:t>referring expressions have the same referent. 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524000"/>
            <a:ext cx="9144000" cy="51054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dirty="0" smtClean="0"/>
              <a:t>The largest city in Africa is Cairo. </a:t>
            </a:r>
          </a:p>
          <a:p>
            <a:pPr>
              <a:buNone/>
            </a:pPr>
            <a:r>
              <a:rPr lang="en-US" i="1" dirty="0" smtClean="0"/>
              <a:t>Cairo is the largest city in Africa.</a:t>
            </a:r>
            <a:endParaRPr lang="en-US" dirty="0" smtClean="0"/>
          </a:p>
          <a:p>
            <a:r>
              <a:rPr lang="en-US" dirty="0" smtClean="0"/>
              <a:t>The 'reversal test' applied here is not a perfect diagnostic for </a:t>
            </a:r>
            <a:r>
              <a:rPr lang="en-US" dirty="0" err="1" smtClean="0"/>
              <a:t>equative</a:t>
            </a:r>
            <a:r>
              <a:rPr lang="en-US" dirty="0" smtClean="0"/>
              <a:t> sentences, however. </a:t>
            </a:r>
          </a:p>
          <a:p>
            <a:r>
              <a:rPr lang="en-US" dirty="0" smtClean="0"/>
              <a:t>In </a:t>
            </a:r>
            <a:r>
              <a:rPr lang="en-US" i="1" dirty="0" smtClean="0"/>
              <a:t>What I need is a pint of Guinness, a pint of </a:t>
            </a:r>
            <a:br>
              <a:rPr lang="en-US" i="1" dirty="0" smtClean="0"/>
            </a:br>
            <a:r>
              <a:rPr lang="en-US" i="1" dirty="0" smtClean="0"/>
              <a:t>Guinness </a:t>
            </a:r>
            <a:r>
              <a:rPr lang="en-US" dirty="0" smtClean="0"/>
              <a:t>is not a referring expression, because a user of this sentence would not have any particular pint of Guinness in mind, but the sentence is nevertheless reversible, as in </a:t>
            </a:r>
            <a:r>
              <a:rPr lang="en-US" i="1" dirty="0" smtClean="0"/>
              <a:t>A pint of Guinness is what I need.</a:t>
            </a:r>
          </a:p>
          <a:p>
            <a:r>
              <a:rPr lang="en-US" dirty="0" smtClean="0"/>
              <a:t>And the sentence </a:t>
            </a:r>
            <a:r>
              <a:rPr lang="en-US" i="1" dirty="0" smtClean="0"/>
              <a:t>That is the man who kidnapped my boss </a:t>
            </a:r>
            <a:r>
              <a:rPr lang="en-US" dirty="0" smtClean="0"/>
              <a:t>definitely is </a:t>
            </a:r>
            <a:r>
              <a:rPr lang="en-US" dirty="0" err="1" smtClean="0"/>
              <a:t>equative</a:t>
            </a:r>
            <a:r>
              <a:rPr lang="en-US" dirty="0" smtClean="0"/>
              <a:t>, but it is not reversible, as </a:t>
            </a:r>
            <a:r>
              <a:rPr lang="en-US" i="1" dirty="0" smtClean="0"/>
              <a:t>The man who kidnapped my boss is that	                                        			</a:t>
            </a:r>
            <a:r>
              <a:rPr lang="en-US" dirty="0" smtClean="0"/>
              <a:t>is unacceptable.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09600"/>
            <a:ext cx="8686800" cy="808038"/>
          </a:xfrm>
        </p:spPr>
        <p:txBody>
          <a:bodyPr>
            <a:normAutofit/>
          </a:bodyPr>
          <a:lstStyle/>
          <a:p>
            <a:pPr algn="ctr"/>
            <a:r>
              <a:rPr lang="en-US" sz="2000" dirty="0" smtClean="0"/>
              <a:t>A feature of many </a:t>
            </a:r>
            <a:r>
              <a:rPr lang="en-US" sz="2000" dirty="0" err="1" smtClean="0"/>
              <a:t>equative</a:t>
            </a:r>
            <a:r>
              <a:rPr lang="en-US" sz="2000" dirty="0" smtClean="0"/>
              <a:t> sentences is that the order of the two referring expressions can be reversed without loss of acceptability. </a:t>
            </a:r>
            <a:endParaRPr lang="en-US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4635691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en-US" sz="3100" dirty="0" smtClean="0"/>
              <a:t>At first sight the notion of reference as a relation between expressions used in utterances and people and objects in the world seems straight- </a:t>
            </a:r>
            <a:br>
              <a:rPr lang="en-US" sz="3100" dirty="0" smtClean="0"/>
            </a:br>
            <a:r>
              <a:rPr lang="en-US" sz="3100" dirty="0" smtClean="0"/>
              <a:t>forward enough.</a:t>
            </a:r>
          </a:p>
          <a:p>
            <a:pPr>
              <a:buNone/>
            </a:pPr>
            <a:r>
              <a:rPr lang="en-US" sz="31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3100" dirty="0" smtClean="0"/>
              <a:t>But stating simple generalizations about when an expression is actually a referring expression and when it is not is, to say the least, difficult. </a:t>
            </a:r>
          </a:p>
          <a:p>
            <a:pPr>
              <a:buFont typeface="Wingdings" pitchFamily="2" charset="2"/>
              <a:buChar char="Ø"/>
            </a:pPr>
            <a:endParaRPr lang="en-US" sz="3100" dirty="0" smtClean="0"/>
          </a:p>
          <a:p>
            <a:pPr>
              <a:buFont typeface="Wingdings" pitchFamily="2" charset="2"/>
              <a:buChar char="Ø"/>
            </a:pPr>
            <a:r>
              <a:rPr lang="en-US" sz="3100" dirty="0" smtClean="0"/>
              <a:t>Both indefinite and definite noun phrases can be ambiguous between referring and non-referring interpretations, with the </a:t>
            </a:r>
            <a:br>
              <a:rPr lang="en-US" sz="3100" dirty="0" smtClean="0"/>
            </a:br>
            <a:r>
              <a:rPr lang="en-US" sz="3100" dirty="0" smtClean="0"/>
              <a:t>appropriate interpretation being highly dependent on linguistic context (i.e. the surrounding words) and the circumstances of the utterance.</a:t>
            </a:r>
          </a:p>
          <a:p>
            <a:pPr>
              <a:buFont typeface="Wingdings" pitchFamily="2" charset="2"/>
              <a:buChar char="Ø"/>
            </a:pPr>
            <a:endParaRPr lang="en-US" sz="3100" dirty="0" smtClean="0"/>
          </a:p>
          <a:p>
            <a:pPr>
              <a:buFont typeface="Wingdings" pitchFamily="2" charset="2"/>
              <a:buChar char="Ø"/>
            </a:pPr>
            <a:r>
              <a:rPr lang="en-US" sz="3100" dirty="0" smtClean="0"/>
              <a:t>The existence of opaque contexts also provides interesting complications to the contribution of referring expressions to meaning. </a:t>
            </a:r>
          </a:p>
          <a:p>
            <a:pPr>
              <a:buNone/>
            </a:pPr>
            <a:r>
              <a:rPr lang="en-US" sz="3100" dirty="0" smtClean="0"/>
              <a:t>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609600"/>
            <a:ext cx="8153400" cy="808038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Summary</a:t>
            </a:r>
            <a:endParaRPr lang="en-US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96</TotalTime>
  <Words>493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Unit 4 Part 2  </vt:lpstr>
      <vt:lpstr>Opaque Context – Defined </vt:lpstr>
      <vt:lpstr>Opaque Context – continued </vt:lpstr>
      <vt:lpstr>Opaque Context - continued</vt:lpstr>
      <vt:lpstr>The term 'opaque" is especially appropriate because these contexts seem to 'block our view' through them to the referential interpretations of referring expressions. </vt:lpstr>
      <vt:lpstr>An EQUATIVE SENTENCE is one which is used to assert the identity  of the referents of two referring expressions, i.e. to assert that two  referring expressions have the same referent.  </vt:lpstr>
      <vt:lpstr>A feature of many equative sentences is that the order of the two referring expressions can be reversed without loss of acceptability. 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4 Part 2</dc:title>
  <dc:creator>User</dc:creator>
  <cp:lastModifiedBy>User</cp:lastModifiedBy>
  <cp:revision>15</cp:revision>
  <dcterms:created xsi:type="dcterms:W3CDTF">2012-10-04T13:19:59Z</dcterms:created>
  <dcterms:modified xsi:type="dcterms:W3CDTF">2012-10-08T09:27:33Z</dcterms:modified>
</cp:coreProperties>
</file>