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3" r:id="rId1"/>
  </p:sldMasterIdLst>
  <p:notesMasterIdLst>
    <p:notesMasterId r:id="rId38"/>
  </p:notesMasterIdLst>
  <p:handoutMasterIdLst>
    <p:handoutMasterId r:id="rId39"/>
  </p:handoutMasterIdLst>
  <p:sldIdLst>
    <p:sldId id="256" r:id="rId2"/>
    <p:sldId id="592" r:id="rId3"/>
    <p:sldId id="553" r:id="rId4"/>
    <p:sldId id="554" r:id="rId5"/>
    <p:sldId id="555" r:id="rId6"/>
    <p:sldId id="556" r:id="rId7"/>
    <p:sldId id="557" r:id="rId8"/>
    <p:sldId id="558" r:id="rId9"/>
    <p:sldId id="559" r:id="rId10"/>
    <p:sldId id="630" r:id="rId11"/>
    <p:sldId id="560" r:id="rId12"/>
    <p:sldId id="561" r:id="rId13"/>
    <p:sldId id="562" r:id="rId14"/>
    <p:sldId id="563" r:id="rId15"/>
    <p:sldId id="564" r:id="rId16"/>
    <p:sldId id="565" r:id="rId17"/>
    <p:sldId id="568" r:id="rId18"/>
    <p:sldId id="589" r:id="rId19"/>
    <p:sldId id="603" r:id="rId20"/>
    <p:sldId id="590" r:id="rId21"/>
    <p:sldId id="593" r:id="rId22"/>
    <p:sldId id="596" r:id="rId23"/>
    <p:sldId id="601" r:id="rId24"/>
    <p:sldId id="628" r:id="rId25"/>
    <p:sldId id="629" r:id="rId26"/>
    <p:sldId id="631" r:id="rId27"/>
    <p:sldId id="602" r:id="rId28"/>
    <p:sldId id="609" r:id="rId29"/>
    <p:sldId id="610" r:id="rId30"/>
    <p:sldId id="627" r:id="rId31"/>
    <p:sldId id="615" r:id="rId32"/>
    <p:sldId id="619" r:id="rId33"/>
    <p:sldId id="620" r:id="rId34"/>
    <p:sldId id="613" r:id="rId35"/>
    <p:sldId id="624" r:id="rId36"/>
    <p:sldId id="623" r:id="rId37"/>
  </p:sldIdLst>
  <p:sldSz cx="9144000" cy="7200900"/>
  <p:notesSz cx="6877050" cy="1000125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16" autoAdjust="0"/>
    <p:restoredTop sz="82305" autoAdjust="0"/>
  </p:normalViewPr>
  <p:slideViewPr>
    <p:cSldViewPr>
      <p:cViewPr varScale="1">
        <p:scale>
          <a:sx n="98" d="100"/>
          <a:sy n="98" d="100"/>
        </p:scale>
        <p:origin x="1104" y="200"/>
      </p:cViewPr>
      <p:guideLst>
        <p:guide orient="horz" pos="2268"/>
        <p:guide pos="2880"/>
      </p:guideLst>
    </p:cSldViewPr>
  </p:slideViewPr>
  <p:outlineViewPr>
    <p:cViewPr>
      <p:scale>
        <a:sx n="33" d="100"/>
        <a:sy n="33" d="100"/>
      </p:scale>
      <p:origin x="42" y="14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F528F4-3594-FA1C-7999-FECE7AA7CA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00" tIns="48201" rIns="96400" bIns="48201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F1DAE-34C0-2C1B-DE84-FECE3CFA8C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00" tIns="48201" rIns="96400" bIns="48201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12862617-EEED-BF46-82C7-7173542CE898}" type="datetimeFigureOut">
              <a:rPr lang="en-US"/>
              <a:pPr>
                <a:defRPr/>
              </a:pPr>
              <a:t>10/30/23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94283-786D-425A-35FF-B80B3E2822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6400" tIns="48201" rIns="96400" bIns="48201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C7CF3-09F6-7812-3585-B21231AACF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wrap="square" lIns="96400" tIns="48201" rIns="96400" bIns="4820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675CCC8-477B-6546-8B38-0A57F9B95A09}" type="slidenum">
              <a:rPr lang="en-US" altLang="en-SA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EFD1D4-A33A-FE7A-BC02-A2114E1ADA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00" tIns="48201" rIns="96400" bIns="48201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48D1A8-D7C7-7AAC-1214-031F5D6C71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00" tIns="48201" rIns="96400" bIns="48201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02660A4C-A8CC-4E47-8953-9D905A6F734E}" type="datetimeFigureOut">
              <a:rPr lang="en-US"/>
              <a:pPr>
                <a:defRPr/>
              </a:pPr>
              <a:t>10/30/23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C07C365-5678-2CD7-8337-90D01E4425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750888"/>
            <a:ext cx="4759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00" tIns="48201" rIns="96400" bIns="4820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C8B648E-6D35-03E2-FDD5-8E32DCF0C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6400" tIns="48201" rIns="96400" bIns="4820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A1F86-7B55-62BA-4997-0A8C3DA92A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6400" tIns="48201" rIns="96400" bIns="48201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AF35E-EC13-7565-A1EE-955A13057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wrap="square" lIns="96400" tIns="48201" rIns="96400" bIns="4820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723EA52-1DCB-9B4B-82E4-92AC995E6676}" type="slidenum">
              <a:rPr lang="en-US" altLang="en-SA"/>
              <a:pPr/>
              <a:t>‹#›</a:t>
            </a:fld>
            <a:endParaRPr lang="en-US" altLang="en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3EA52-1DCB-9B4B-82E4-92AC995E6676}" type="slidenum">
              <a:rPr lang="en-US" altLang="en-SA" smtClean="0"/>
              <a:pPr/>
              <a:t>26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72592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3EA52-1DCB-9B4B-82E4-92AC995E6676}" type="slidenum">
              <a:rPr lang="en-US" altLang="en-SA" smtClean="0"/>
              <a:pPr/>
              <a:t>30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104405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3EA52-1DCB-9B4B-82E4-92AC995E6676}" type="slidenum">
              <a:rPr lang="en-US" altLang="en-SA" smtClean="0"/>
              <a:pPr/>
              <a:t>31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405306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3EA52-1DCB-9B4B-82E4-92AC995E6676}" type="slidenum">
              <a:rPr lang="en-US" altLang="en-SA" smtClean="0"/>
              <a:pPr/>
              <a:t>34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14146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8D23-9BB6-24A3-082A-8F29730BE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78481"/>
            <a:ext cx="6858000" cy="250698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C87B9-E2F7-B20F-3D46-79225EAB6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82140"/>
            <a:ext cx="6858000" cy="173855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68AB5-827A-7F91-B0C6-09FB89F5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7E532-4FAB-284B-B5C3-D0BA5DD9F2A1}" type="datetime1">
              <a:rPr lang="en-US" smtClean="0"/>
              <a:pPr>
                <a:defRPr/>
              </a:pPr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C83C6-4B83-C44C-CC79-67CE15F2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8FC11-005D-E652-9F3C-F6AC88E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485-820F-8543-B25B-35D7CC72D74D}" type="slidenum">
              <a:rPr lang="en-US" altLang="en-SA" smtClean="0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428350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05FE-6D99-5284-1335-952DEA91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BBA60-A621-4157-9743-14C5C03B5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657DA-2997-0C79-51EA-A62E88F9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CAF7B-5EDB-6C46-A5DE-5A4C1DF561E4}" type="datetime1">
              <a:rPr lang="en-US" smtClean="0"/>
              <a:pPr>
                <a:defRPr/>
              </a:pPr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C76FC-B3A5-B26E-C722-C8D96323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BDB01-12E9-845D-1144-D42AFA49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4AB0-B67F-0845-817D-02FB263946B1}" type="slidenum">
              <a:rPr lang="en-US" altLang="en-SA" smtClean="0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8655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4105F-6F8A-2412-323E-D07AC77ED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83381"/>
            <a:ext cx="1971675" cy="6102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D5C9C-C6C6-B6E1-6F17-344CE9031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83381"/>
            <a:ext cx="5800725" cy="6102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9739D-AFFA-F21F-89C6-E066434E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20E0E2-F7D7-FA4E-8DD4-665873D31718}" type="datetime1">
              <a:rPr lang="en-US" smtClean="0"/>
              <a:pPr>
                <a:defRPr/>
              </a:pPr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9EAB7-274C-ABCE-826A-BBD37499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B08D2-5B79-C009-7C0E-E4D19686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A1D-72B0-A848-90CD-5D28F3FD8401}" type="slidenum">
              <a:rPr lang="en-US" altLang="en-SA" smtClean="0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374804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31C3-6BEA-B9C9-36E4-A72978CC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9CE04-BC7B-9082-EB69-D175D42C1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10679-D40A-0AA3-74B7-EF30C834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AE492-82AE-A040-A645-FB24606D32F1}" type="datetime1">
              <a:rPr lang="en-US" smtClean="0"/>
              <a:pPr>
                <a:defRPr/>
              </a:pPr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7A45A-A536-01E5-1515-AC6C860D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FEF8D-1215-37D0-FAB2-0404F4E1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A24A-03CF-A54E-8770-33C8A1C8B456}" type="slidenum">
              <a:rPr lang="en-US" altLang="en-SA" smtClean="0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378714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0975-0CCF-D314-2662-D4AF94EB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95225"/>
            <a:ext cx="7886700" cy="299537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394F8-4640-2328-7B6D-29EE0D9C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18937"/>
            <a:ext cx="7886700" cy="157519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6B19F-D648-8E23-F5F1-4E1166B3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7277F-779D-1049-BFBD-5C6312577137}" type="datetime1">
              <a:rPr lang="en-US" smtClean="0"/>
              <a:pPr>
                <a:defRPr/>
              </a:pPr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2D91-000C-CF84-30D5-1BABDB19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98DDC-E667-2D07-DED4-318D1E1D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17B-09F2-FA45-A3FC-9DCDFE7EEE0F}" type="slidenum">
              <a:rPr lang="en-US" altLang="en-SA" smtClean="0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96898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2866-65D6-4F99-7DCD-45B7B14B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17A96-7432-3AFD-997D-EA05FDC2A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16906"/>
            <a:ext cx="3886200" cy="4568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BB19C-7BFC-7F83-33B1-4FD71423C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16906"/>
            <a:ext cx="3886200" cy="4568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14E28-CB4A-B5CF-B52A-472D3E7C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2E870-DEDB-8E43-AA60-DBD4A9DB7535}" type="datetime1">
              <a:rPr lang="en-US" smtClean="0"/>
              <a:pPr>
                <a:defRPr/>
              </a:pPr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B217C-F713-B428-96FC-86EC5D22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9D6B3-B52B-A52E-AFFD-A860F3B9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54F1-003A-EE4F-90DA-DAF9889D9BD0}" type="slidenum">
              <a:rPr lang="en-US" altLang="en-SA" smtClean="0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34707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D7E8-8B2F-E351-9DEB-1DB7F957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3382"/>
            <a:ext cx="7886700" cy="13918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D091A-A8A9-9469-950F-6058789B5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765221"/>
            <a:ext cx="3868340" cy="8651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FC7A4-BF97-4A0A-BDB1-EB014C265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630329"/>
            <a:ext cx="3868340" cy="3868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C46FF-2556-AF55-3024-B4C39919B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65221"/>
            <a:ext cx="3887391" cy="8651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61608-3BC8-3283-4F80-B92AB56C5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30329"/>
            <a:ext cx="3887391" cy="3868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39C01-351E-8D78-1DF0-B631225D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6E64F-C601-E748-AF85-FE8CFCBC50D1}" type="datetime1">
              <a:rPr lang="en-US" smtClean="0"/>
              <a:pPr>
                <a:defRPr/>
              </a:pPr>
              <a:t>10/30/23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C2C5F-EB99-1CA4-F244-98CFAA8D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C043F-D880-4DE5-A32F-F42C6F16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4319-5A4E-4144-8A10-681DF039AF18}" type="slidenum">
              <a:rPr lang="en-US" altLang="en-SA" smtClean="0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233139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7663-0E2C-10BB-1133-7EA549DA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58603-6279-B679-C20E-B374CE9E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0F7B4-CDA9-8747-BC58-CC859A3B39E9}" type="datetime1">
              <a:rPr lang="en-US" smtClean="0"/>
              <a:pPr>
                <a:defRPr/>
              </a:pPr>
              <a:t>10/30/23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8C8B6-585C-A0C7-91C5-99618BAE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9AD96-1EDA-5E9F-FB3E-53BEC11C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39C3-11AB-BD48-814C-22B0F2DB8285}" type="slidenum">
              <a:rPr lang="en-US" altLang="en-SA" smtClean="0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233567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36DC1-906E-080F-2216-F0C71C92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A6CB8-7FA1-7642-B27B-5BDBB5A165A6}" type="datetime1">
              <a:rPr lang="en-US" smtClean="0"/>
              <a:pPr>
                <a:defRPr/>
              </a:pPr>
              <a:t>10/30/23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014F3-C854-6880-DFAC-BB6B9B3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6A547-A521-F82C-0355-4918FEE3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CE0-586D-B84A-B867-A46ECAF6FE7D}" type="slidenum">
              <a:rPr lang="en-US" altLang="en-SA" smtClean="0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182444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11CC-CE22-A4B0-BF4A-DB4C1097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80060"/>
            <a:ext cx="2949178" cy="16802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C0112-3241-0990-B1B7-D33BF0A6D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036797"/>
            <a:ext cx="4629150" cy="51173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ABAEC-EB50-6FA2-C5EB-B14155F0A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60270"/>
            <a:ext cx="2949178" cy="400216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216C0-6529-4791-7B16-84CEF22E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00E85F-2612-184C-9E10-F85161A6EC07}" type="datetime1">
              <a:rPr lang="en-US" smtClean="0"/>
              <a:pPr>
                <a:defRPr/>
              </a:pPr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6750E-8097-6669-E442-4BC9564A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D6A36-851F-D81B-9AC6-3D55CF2E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2DA4-7ABC-AE4B-86C3-854BB7ECF0A9}" type="slidenum">
              <a:rPr lang="en-US" altLang="en-SA" smtClean="0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17906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E4A3-DFE4-75A3-C83D-710443F6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80060"/>
            <a:ext cx="2949178" cy="16802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55EF0-71D8-F0CE-A658-9B4548F41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036797"/>
            <a:ext cx="4629150" cy="511730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B4822-5FA0-3C82-6A7C-8DE905D7F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60270"/>
            <a:ext cx="2949178" cy="400216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CCEB9-7229-A378-2D1E-B96B230F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5224CC-196D-054F-8543-BFBA45CE6858}" type="datetime1">
              <a:rPr lang="en-US" smtClean="0"/>
              <a:pPr>
                <a:defRPr/>
              </a:pPr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10048-47A8-DADF-2932-69AB7040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AFFF6-8CF0-D70C-3573-10D3E592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B7F3-F35E-B049-9CC5-F458A8209E24}" type="slidenum">
              <a:rPr lang="en-US" altLang="en-SA" smtClean="0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10426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13348-DC3D-1C24-A859-4A878B47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3382"/>
            <a:ext cx="7886700" cy="1391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F66E1-BAFE-FB0A-A055-98DD56D22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16906"/>
            <a:ext cx="7886700" cy="456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FF7D0-EE80-F9BD-DF57-D83414583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674168"/>
            <a:ext cx="20574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B2CFCA-E258-8245-ACD5-F893B18B38AA}" type="datetime1">
              <a:rPr lang="en-US" smtClean="0"/>
              <a:pPr>
                <a:defRPr/>
              </a:pPr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ED547-F9A8-D8B4-CE9B-F2161D3BC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674168"/>
            <a:ext cx="30861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4726F-4B0B-951C-980A-20CF68C6E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674168"/>
            <a:ext cx="20574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468FE-A2E9-AD4E-891E-D92427DD9B06}" type="slidenum">
              <a:rPr lang="en-US" altLang="en-SA" smtClean="0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12282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6">
            <a:extLst>
              <a:ext uri="{FF2B5EF4-FFF2-40B4-BE49-F238E27FC236}">
                <a16:creationId xmlns:a16="http://schemas.microsoft.com/office/drawing/2014/main" id="{5EBF7CEF-305E-9121-90A5-7E6513DF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12983"/>
            <a:ext cx="5105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Haemoglobin</a:t>
            </a:r>
          </a:p>
        </p:txBody>
      </p:sp>
      <p:pic>
        <p:nvPicPr>
          <p:cNvPr id="5" name="Picture 3" descr="50y">
            <a:extLst>
              <a:ext uri="{FF2B5EF4-FFF2-40B4-BE49-F238E27FC236}">
                <a16:creationId xmlns:a16="http://schemas.microsoft.com/office/drawing/2014/main" id="{CE8D0863-3E03-A66B-4302-A786D040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02635"/>
            <a:ext cx="855312" cy="1379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220" name="AutoShape 11" descr="http://media-2.web.britannica.com/eb-media/28/98328-004-5514AFAC.jpg">
            <a:extLst>
              <a:ext uri="{FF2B5EF4-FFF2-40B4-BE49-F238E27FC236}">
                <a16:creationId xmlns:a16="http://schemas.microsoft.com/office/drawing/2014/main" id="{9ADE1B9B-20F1-5DEB-EFA1-A9888BB57D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288" y="-152400"/>
            <a:ext cx="304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SA"/>
          </a:p>
        </p:txBody>
      </p:sp>
      <p:pic>
        <p:nvPicPr>
          <p:cNvPr id="9222" name="Picture 8">
            <a:extLst>
              <a:ext uri="{FF2B5EF4-FFF2-40B4-BE49-F238E27FC236}">
                <a16:creationId xmlns:a16="http://schemas.microsoft.com/office/drawing/2014/main" id="{4BAFA2DD-DF46-BD3A-D5AF-8B5A9352B6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9713"/>
            <a:ext cx="2424113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9">
            <a:extLst>
              <a:ext uri="{FF2B5EF4-FFF2-40B4-BE49-F238E27FC236}">
                <a16:creationId xmlns:a16="http://schemas.microsoft.com/office/drawing/2014/main" id="{BA30A9D6-653E-EE47-10BE-6DDF39BA0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830263"/>
            <a:ext cx="644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SA" sz="3200" b="1">
                <a:latin typeface="Arial" panose="020B0604020202020204" pitchFamily="34" charset="0"/>
              </a:rPr>
              <a:t>O</a:t>
            </a:r>
            <a:r>
              <a:rPr lang="en-US" altLang="en-SA" sz="3200" b="1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24" name="Rectangle 10">
            <a:extLst>
              <a:ext uri="{FF2B5EF4-FFF2-40B4-BE49-F238E27FC236}">
                <a16:creationId xmlns:a16="http://schemas.microsoft.com/office/drawing/2014/main" id="{8B4621FB-3FA7-4668-D582-9108512E0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909638"/>
            <a:ext cx="644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SA" sz="3200" b="1">
                <a:latin typeface="Arial" panose="020B0604020202020204" pitchFamily="34" charset="0"/>
              </a:rPr>
              <a:t>O</a:t>
            </a:r>
            <a:r>
              <a:rPr lang="en-US" altLang="en-SA" sz="3200" b="1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25" name="Rectangle 11">
            <a:extLst>
              <a:ext uri="{FF2B5EF4-FFF2-40B4-BE49-F238E27FC236}">
                <a16:creationId xmlns:a16="http://schemas.microsoft.com/office/drawing/2014/main" id="{0CD770AF-DE25-3911-EA62-D569A88C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990600"/>
            <a:ext cx="644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SA" sz="3200" b="1">
                <a:latin typeface="Arial" panose="020B0604020202020204" pitchFamily="34" charset="0"/>
              </a:rPr>
              <a:t>O</a:t>
            </a:r>
            <a:r>
              <a:rPr lang="en-US" altLang="en-SA" sz="3200" b="1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EB17DF-5087-5B57-789F-6BD02732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D09DA4-A21B-1D44-84B1-5BDB528F8C56}" type="slidenum">
              <a:rPr lang="en-US" altLang="en-SA">
                <a:solidFill>
                  <a:srgbClr val="FFFFFF"/>
                </a:solidFill>
              </a:rPr>
              <a:pPr eaLnBrk="1" hangingPunct="1"/>
              <a:t>1</a:t>
            </a:fld>
            <a:endParaRPr lang="en-US" altLang="en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A4B4173C-A719-31D7-CCDE-47F4C3F5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216531"/>
            <a:ext cx="4171950" cy="47461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 atom in its ferrous state (Fe</a:t>
            </a:r>
            <a:r>
              <a:rPr lang="en-GB" altLang="en-S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at the 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protoporphyrin.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altLang="en-S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GB" altLang="en-S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 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6 coordination bonds</a:t>
            </a:r>
          </a:p>
          <a:p>
            <a:pPr lvl="1" algn="just">
              <a:lnSpc>
                <a:spcPct val="150000"/>
              </a:lnSpc>
              <a:buClr>
                <a:schemeClr val="accent1"/>
              </a:buClr>
              <a:buSzPct val="70000"/>
              <a:buFontTx/>
              <a:buChar char="o"/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bonded to the 4 pyrrole N atoms (The nucleophilic N prevent oxidation of Fe</a:t>
            </a:r>
            <a:r>
              <a:rPr lang="en-GB" altLang="en-S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46DA4-6197-655C-B6B8-25826895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187E6C-AF8A-CA45-B0E1-D130DEF480AA}" type="slidenum">
              <a:rPr lang="en-US" altLang="en-SA"/>
              <a:pPr eaLnBrk="1" hangingPunct="1"/>
              <a:t>10</a:t>
            </a:fld>
            <a:endParaRPr lang="en-US" altLang="en-S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C5F4D41-61A4-5CAC-55DF-8AF699A4D9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14"/>
            <a:ext cx="8229600" cy="67437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Prosthetic Heme Group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F65D8-CBF8-09A2-335B-C00CDDE93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741103"/>
            <a:ext cx="3714750" cy="593306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5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A4B4173C-A719-31D7-CCDE-47F4C3F5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254285"/>
            <a:ext cx="4095750" cy="50131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  <a:buSzPct val="70000"/>
              <a:buFontTx/>
              <a:buChar char="o"/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 additional binding sites are one on either side of the heme plane:</a:t>
            </a:r>
          </a:p>
          <a:p>
            <a:pPr marL="0" indent="0" algn="just">
              <a:lnSpc>
                <a:spcPct val="150000"/>
              </a:lnSpc>
              <a:buClr>
                <a:schemeClr val="accent1"/>
              </a:buClr>
              <a:buSzPct val="70000"/>
              <a:buNone/>
            </a:pPr>
            <a:endParaRPr lang="en-GB" altLang="en-S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these is occupied by the imidazole group of His    </a:t>
            </a:r>
          </a:p>
          <a:p>
            <a:pPr lvl="1" algn="just">
              <a:lnSpc>
                <a:spcPct val="150000"/>
              </a:lnSpc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site can be reversibly occupied by 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46DA4-6197-655C-B6B8-25826895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187E6C-AF8A-CA45-B0E1-D130DEF480AA}" type="slidenum">
              <a:rPr lang="en-US" altLang="en-SA"/>
              <a:pPr eaLnBrk="1" hangingPunct="1"/>
              <a:t>11</a:t>
            </a:fld>
            <a:endParaRPr lang="en-US" altLang="en-S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C5F4D41-61A4-5CAC-55DF-8AF699A4D9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14"/>
            <a:ext cx="8229600" cy="67437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Prosthetic Heme Group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F65D8-CBF8-09A2-335B-C00CDDE93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7" y="779916"/>
            <a:ext cx="3726007" cy="5951044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9E188E74-4738-E8A8-BF06-5C5A88825D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7342" y="280387"/>
            <a:ext cx="8229600" cy="7205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 forms of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  <a:endParaRPr lang="en-GB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44BAAE8F-9F36-CBF0-15A3-41A18E1DC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83" y="1750609"/>
            <a:ext cx="7756121" cy="41448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Hb is bound to 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called </a:t>
            </a:r>
            <a:r>
              <a:rPr lang="en-GB" altLang="en-SA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oxyHb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the </a:t>
            </a:r>
            <a:r>
              <a:rPr lang="en-GB" altLang="en-S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relaxed (R ) state</a:t>
            </a:r>
          </a:p>
          <a:p>
            <a:pPr marL="0" indent="0">
              <a:lnSpc>
                <a:spcPct val="150000"/>
              </a:lnSpc>
              <a:buNone/>
            </a:pPr>
            <a:endParaRPr lang="en-GB" altLang="en-S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 with a vacant 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binding site is called </a:t>
            </a:r>
            <a:r>
              <a:rPr lang="en-GB" altLang="en-SA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deoxyHb</a:t>
            </a:r>
            <a:r>
              <a:rPr lang="en-GB" altLang="en-S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corresponds to </a:t>
            </a:r>
            <a:r>
              <a:rPr lang="en-GB" altLang="en-S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tense (T) state</a:t>
            </a:r>
          </a:p>
          <a:p>
            <a:pPr marL="0" indent="0">
              <a:lnSpc>
                <a:spcPct val="150000"/>
              </a:lnSpc>
              <a:buNone/>
            </a:pPr>
            <a:endParaRPr lang="en-GB" altLang="en-S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iron is in the oxidized state as Fe</a:t>
            </a:r>
            <a:r>
              <a:rPr lang="en-GB" altLang="en-S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unable to bind 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8A6EF-9204-F3BD-17D0-12710B3B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DFE454-D08C-EE42-9A4F-EA0521537A4B}" type="slidenum">
              <a:rPr lang="en-US" altLang="en-SA"/>
              <a:pPr eaLnBrk="1" hangingPunct="1"/>
              <a:t>12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02DC5BF9-49E6-5E98-FB65-DE7ED73CE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42" y="1123583"/>
            <a:ext cx="7543800" cy="1208723"/>
          </a:xfrm>
        </p:spPr>
        <p:txBody>
          <a:bodyPr>
            <a:normAutofit/>
          </a:bodyPr>
          <a:lstStyle/>
          <a:p>
            <a:r>
              <a:rPr lang="en-GB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state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higher affinity for 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en-GB" altLang="en-S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state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 stable in the absence of 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SA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SA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9012B-6474-D6C4-6B20-0897F95A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14BECE-F262-C548-BDF9-87E3493EA0B2}" type="slidenum">
              <a:rPr lang="en-US" altLang="en-SA"/>
              <a:pPr eaLnBrk="1" hangingPunct="1"/>
              <a:t>13</a:t>
            </a:fld>
            <a:endParaRPr lang="en-US" altLang="en-SA"/>
          </a:p>
        </p:txBody>
      </p:sp>
      <p:pic>
        <p:nvPicPr>
          <p:cNvPr id="20484" name="Picture 7">
            <a:extLst>
              <a:ext uri="{FF2B5EF4-FFF2-40B4-BE49-F238E27FC236}">
                <a16:creationId xmlns:a16="http://schemas.microsoft.com/office/drawing/2014/main" id="{71FB4753-5805-BD37-CE47-9325B0CF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619376"/>
            <a:ext cx="52197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2">
            <a:extLst>
              <a:ext uri="{FF2B5EF4-FFF2-40B4-BE49-F238E27FC236}">
                <a16:creationId xmlns:a16="http://schemas.microsoft.com/office/drawing/2014/main" id="{8CABC430-0290-F304-8634-6096245CF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42" y="5600066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en-GB" altLang="en-SA" sz="2400" b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change </a:t>
            </a:r>
          </a:p>
        </p:txBody>
      </p:sp>
      <p:sp>
        <p:nvSpPr>
          <p:cNvPr id="20486" name="Rectangle 13">
            <a:extLst>
              <a:ext uri="{FF2B5EF4-FFF2-40B4-BE49-F238E27FC236}">
                <a16:creationId xmlns:a16="http://schemas.microsoft.com/office/drawing/2014/main" id="{250434B0-7E1D-FC46-5C0F-501FE2B0F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161087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subunits slide and rotate making the central cavity smaller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28F7984-9591-2028-EB22-BA24DBB7DC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25797" y="0"/>
            <a:ext cx="8229600" cy="7205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 forms of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Hemoglobin (cont.)</a:t>
            </a:r>
            <a:endParaRPr lang="en-GB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20110057-08E5-0744-993F-FCB2020929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7775" y="192420"/>
            <a:ext cx="8763000" cy="6283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-binding kinetics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B2823BD7-29E5-33F5-8788-299B5147F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161" y="1276808"/>
            <a:ext cx="4187189" cy="48040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en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en-S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-binding curves show Hb saturation as a function of the partial pressure for O</a:t>
            </a:r>
            <a:r>
              <a:rPr lang="en-GB" altLang="en-S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GB" altLang="en-S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en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subunits, so 4O</a:t>
            </a:r>
            <a:r>
              <a:rPr lang="en-GB" altLang="en-S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-binding sites: </a:t>
            </a:r>
            <a:r>
              <a:rPr lang="en-US" altLang="en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one heme group has a bound O</a:t>
            </a:r>
            <a:r>
              <a:rPr lang="en-US" altLang="en-S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increases the ability of the other heme groups to bind O</a:t>
            </a:r>
            <a:r>
              <a:rPr lang="en-US" altLang="en-S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(last O</a:t>
            </a:r>
            <a:r>
              <a:rPr lang="en-US" altLang="en-S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affinity is 300 times greater than its affinity for 1</a:t>
            </a:r>
            <a:r>
              <a:rPr lang="en-US" altLang="en-S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en-S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en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43533-FF6B-8CB3-FE17-E6FA1671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677218-BA52-454B-BB7B-5F93DB3D2239}" type="slidenum">
              <a:rPr lang="en-US" altLang="en-SA"/>
              <a:pPr eaLnBrk="1" hangingPunct="1"/>
              <a:t>14</a:t>
            </a:fld>
            <a:endParaRPr lang="en-US" altLang="en-SA"/>
          </a:p>
        </p:txBody>
      </p:sp>
      <p:pic>
        <p:nvPicPr>
          <p:cNvPr id="21508" name="Picture 13" descr="M30128-04-f03">
            <a:extLst>
              <a:ext uri="{FF2B5EF4-FFF2-40B4-BE49-F238E27FC236}">
                <a16:creationId xmlns:a16="http://schemas.microsoft.com/office/drawing/2014/main" id="{FE853FFF-2F1C-F80E-CD09-DC41193502E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18668" r="10027" b="10666"/>
          <a:stretch>
            <a:fillRect/>
          </a:stretch>
        </p:blipFill>
        <p:spPr bwMode="auto">
          <a:xfrm>
            <a:off x="550083" y="1466850"/>
            <a:ext cx="3761453" cy="3740150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09" name="Rectangle 5">
            <a:extLst>
              <a:ext uri="{FF2B5EF4-FFF2-40B4-BE49-F238E27FC236}">
                <a16:creationId xmlns:a16="http://schemas.microsoft.com/office/drawing/2014/main" id="{B29AF024-06DE-3E2A-E5A0-062CE4E44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51" y="5645071"/>
            <a:ext cx="394335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SzPct val="65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Cooperative binding</a:t>
            </a:r>
          </a:p>
          <a:p>
            <a:pPr algn="ctr">
              <a:defRPr/>
            </a:pPr>
            <a:endParaRPr lang="en-US" sz="2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65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Segmoidal</a:t>
            </a: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curve</a:t>
            </a:r>
            <a:r>
              <a:rPr 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B6C38985-39AB-15B0-EE36-97F92C91C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1924050"/>
            <a:ext cx="3638550" cy="3516313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Myoglobin has a higher 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affinity than Hb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GB" altLang="en-S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Myoglobin O</a:t>
            </a:r>
            <a:r>
              <a:rPr lang="en-US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dissociation curve is hyperbolic.</a:t>
            </a:r>
          </a:p>
          <a:p>
            <a:pPr algn="just">
              <a:lnSpc>
                <a:spcPct val="160000"/>
              </a:lnSpc>
              <a:buFont typeface="Wingdings 3" pitchFamily="2" charset="2"/>
              <a:buNone/>
            </a:pP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0C790-C794-C4FD-D4EB-872E3365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41602C-3D57-5549-AB6F-54029B487A4E}" type="slidenum">
              <a:rPr lang="en-US" altLang="en-SA"/>
              <a:pPr eaLnBrk="1" hangingPunct="1"/>
              <a:t>15</a:t>
            </a:fld>
            <a:endParaRPr lang="en-US" altLang="en-SA"/>
          </a:p>
        </p:txBody>
      </p:sp>
      <p:pic>
        <p:nvPicPr>
          <p:cNvPr id="22532" name="Picture 13" descr="M30128-04-f03">
            <a:extLst>
              <a:ext uri="{FF2B5EF4-FFF2-40B4-BE49-F238E27FC236}">
                <a16:creationId xmlns:a16="http://schemas.microsoft.com/office/drawing/2014/main" id="{0D810BA1-8C53-F952-DF99-D4D22E6A209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18668" r="10027" b="10666"/>
          <a:stretch>
            <a:fillRect/>
          </a:stretch>
        </p:blipFill>
        <p:spPr bwMode="auto">
          <a:xfrm>
            <a:off x="514350" y="1649412"/>
            <a:ext cx="3924300" cy="3902075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F691D76-EA8C-E8CC-86AB-BFAC0B2EEB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7775" y="192420"/>
            <a:ext cx="8763000" cy="6283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-binding kinetics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8865659A-0004-7B05-F12A-985632F6B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650"/>
            <a:ext cx="8077200" cy="1117600"/>
          </a:xfrm>
        </p:spPr>
        <p:txBody>
          <a:bodyPr>
            <a:normAutofit/>
          </a:bodyPr>
          <a:lstStyle/>
          <a:p>
            <a:pPr algn="ctr">
              <a:buFont typeface="Wingdings 3" pitchFamily="2" charset="2"/>
              <a:buNone/>
            </a:pPr>
            <a:r>
              <a:rPr lang="en-GB" altLang="en-S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number of factors reduce the affinity of Hb for O</a:t>
            </a:r>
            <a:r>
              <a:rPr lang="en-GB" altLang="en-SA" sz="28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GB" altLang="en-S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so that more O</a:t>
            </a:r>
            <a:r>
              <a:rPr lang="en-GB" altLang="en-SA" sz="28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GB" altLang="en-S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is released to tissues(****)</a:t>
            </a:r>
          </a:p>
          <a:p>
            <a:pPr algn="ctr"/>
            <a:endParaRPr lang="en-GB" altLang="en-SA" sz="2800" b="1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GB" altLang="en-SA" sz="2800" b="1" dirty="0">
              <a:solidFill>
                <a:srgbClr val="CC009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47D16-826E-6C36-654A-7A9E4D4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97111E-FEF9-8B48-AA7E-184F0E22D8B4}" type="slidenum">
              <a:rPr lang="en-US" altLang="en-SA"/>
              <a:pPr eaLnBrk="1" hangingPunct="1"/>
              <a:t>16</a:t>
            </a:fld>
            <a:endParaRPr lang="en-US" altLang="en-SA"/>
          </a:p>
        </p:txBody>
      </p:sp>
      <p:pic>
        <p:nvPicPr>
          <p:cNvPr id="23555" name="Picture 6" descr="M30128-04-f05">
            <a:extLst>
              <a:ext uri="{FF2B5EF4-FFF2-40B4-BE49-F238E27FC236}">
                <a16:creationId xmlns:a16="http://schemas.microsoft.com/office/drawing/2014/main" id="{406A165D-DD1E-6EB8-5CCB-C38293A86E7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19762" r="6407" b="11398"/>
          <a:stretch>
            <a:fillRect/>
          </a:stretch>
        </p:blipFill>
        <p:spPr bwMode="auto">
          <a:xfrm>
            <a:off x="522726" y="1619251"/>
            <a:ext cx="3649224" cy="3429000"/>
          </a:xfrm>
          <a:prstGeom prst="rect">
            <a:avLst/>
          </a:prstGeom>
          <a:noFill/>
          <a:ln w="2857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5">
            <a:extLst>
              <a:ext uri="{FF2B5EF4-FFF2-40B4-BE49-F238E27FC236}">
                <a16:creationId xmlns:a16="http://schemas.microsoft.com/office/drawing/2014/main" id="{3DC13DEC-6B05-C5CD-F6EF-5F8ACDCC76A5}"/>
              </a:ext>
            </a:extLst>
          </p:cNvPr>
          <p:cNvSpPr>
            <a:spLocks/>
          </p:cNvSpPr>
          <p:nvPr/>
        </p:nvSpPr>
        <p:spPr bwMode="auto">
          <a:xfrm>
            <a:off x="4171950" y="1390650"/>
            <a:ext cx="434340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5588" indent="-255588"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20713" indent="-228600"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00100" indent="-169863"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</a:pPr>
            <a:r>
              <a:rPr lang="en-US" altLang="en-S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curve shifts from A to B (to right) the affinity for O</a:t>
            </a:r>
            <a:r>
              <a:rPr lang="en-US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S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decreases.</a:t>
            </a:r>
          </a:p>
          <a:p>
            <a:pPr marL="0" indent="0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SA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</a:pPr>
            <a:r>
              <a:rPr lang="en-US" altLang="en-S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SA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S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PCO</a:t>
            </a:r>
            <a:r>
              <a:rPr lang="en-US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S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BPG modify the structure of Hb and alter its affinity for oxygen:</a:t>
            </a: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None/>
            </a:pPr>
            <a:r>
              <a:rPr lang="en-US" altLang="en-SA" sz="2400" b="1" dirty="0">
                <a:solidFill>
                  <a:schemeClr val="accent1"/>
                </a:solidFill>
              </a:rPr>
              <a:t>	</a:t>
            </a:r>
            <a:r>
              <a:rPr lang="en-US" altLang="en-SA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of these factors:</a:t>
            </a:r>
          </a:p>
          <a:p>
            <a:pPr lvl="1" algn="just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S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hemoglobin’s affinity for oxygen</a:t>
            </a:r>
          </a:p>
          <a:p>
            <a:pPr lvl="1" algn="just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S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 oxygen unloading from the blood</a:t>
            </a:r>
          </a:p>
          <a:p>
            <a:pPr lvl="2" algn="just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None/>
            </a:pPr>
            <a:r>
              <a:rPr lang="en-US" altLang="en-SA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 act in the opposite manner.</a:t>
            </a:r>
          </a:p>
          <a:p>
            <a:pPr algn="just" eaLnBrk="1" hangingPunct="1">
              <a:buFont typeface="Symbol" pitchFamily="2" charset="2"/>
              <a:buNone/>
            </a:pPr>
            <a:endParaRPr lang="en-US" altLang="en-SA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00546-C8ED-2314-D212-321BEC47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9D1F8C-5079-6340-80A4-03E52DBFF2C3}" type="slidenum">
              <a:rPr lang="en-US" altLang="en-SA"/>
              <a:pPr eaLnBrk="1" hangingPunct="1"/>
              <a:t>17</a:t>
            </a:fld>
            <a:endParaRPr lang="en-US" altLang="en-SA"/>
          </a:p>
        </p:txBody>
      </p:sp>
      <p:pic>
        <p:nvPicPr>
          <p:cNvPr id="24579" name="Picture 12">
            <a:extLst>
              <a:ext uri="{FF2B5EF4-FFF2-40B4-BE49-F238E27FC236}">
                <a16:creationId xmlns:a16="http://schemas.microsoft.com/office/drawing/2014/main" id="{89533427-88F9-BB7A-D022-85E4A4D6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7" r="57045" b="5823"/>
          <a:stretch>
            <a:fillRect/>
          </a:stretch>
        </p:blipFill>
        <p:spPr bwMode="auto">
          <a:xfrm>
            <a:off x="2438400" y="1600200"/>
            <a:ext cx="36004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13">
            <a:extLst>
              <a:ext uri="{FF2B5EF4-FFF2-40B4-BE49-F238E27FC236}">
                <a16:creationId xmlns:a16="http://schemas.microsoft.com/office/drawing/2014/main" id="{085C470E-2F3D-AFA0-95D6-6BF085401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226050"/>
            <a:ext cx="5048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SA" sz="200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ED2C573F-AEE7-2F48-C3CB-C6CA94491E30}"/>
              </a:ext>
            </a:extLst>
          </p:cNvPr>
          <p:cNvSpPr>
            <a:spLocks/>
          </p:cNvSpPr>
          <p:nvPr/>
        </p:nvSpPr>
        <p:spPr bwMode="auto">
          <a:xfrm>
            <a:off x="533400" y="5200650"/>
            <a:ext cx="8077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5588" indent="-255588"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</a:pPr>
            <a:r>
              <a:rPr lang="en-US" altLang="en-SA" sz="3200"/>
              <a:t>Increasing temperature also shift the curve to the right </a:t>
            </a:r>
            <a:endParaRPr lang="en-US" altLang="en-SA" sz="3200" b="1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1A527-CAA6-400B-1E66-3D47AD4C1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9D21BE-76ED-8E4D-1C35-C1414F5D180E}"/>
              </a:ext>
            </a:extLst>
          </p:cNvPr>
          <p:cNvSpPr txBox="1">
            <a:spLocks/>
          </p:cNvSpPr>
          <p:nvPr/>
        </p:nvSpPr>
        <p:spPr>
          <a:xfrm>
            <a:off x="438150" y="234142"/>
            <a:ext cx="8077200" cy="111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pitchFamily="2" charset="2"/>
              <a:buNone/>
            </a:pPr>
            <a:r>
              <a:rPr lang="en-GB" altLang="en-S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number of factors reduce the affinity of Hb for O</a:t>
            </a:r>
            <a:r>
              <a:rPr lang="en-GB" altLang="en-SA" sz="28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GB" altLang="en-S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so that more O</a:t>
            </a:r>
            <a:r>
              <a:rPr lang="en-GB" altLang="en-SA" sz="28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GB" altLang="en-S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is released to tissues (cont.)</a:t>
            </a:r>
          </a:p>
          <a:p>
            <a:pPr algn="ctr"/>
            <a:endParaRPr lang="en-GB" altLang="en-SA" sz="2800" b="1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GB" altLang="en-SA" sz="28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D61640-1691-3E38-BB71-EC01BAD3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457200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of CO</a:t>
            </a:r>
            <a:r>
              <a:rPr lang="en-GB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GB" sz="4400" dirty="0">
                <a:effectLst/>
              </a:rPr>
            </a:br>
            <a:endParaRPr lang="en-US" sz="4400" dirty="0">
              <a:effectLst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8EC57A-3AD0-8E1A-8DFE-99781D4F1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315"/>
            <a:ext cx="8229600" cy="4752025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27013" indent="-227013">
              <a:buFont typeface="Wingdings 3" pitchFamily="18" charset="2"/>
              <a:buChar char="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blood present in 3 forms:  </a:t>
            </a:r>
          </a:p>
          <a:p>
            <a:pPr marL="227013" indent="-227013">
              <a:buFont typeface="Wingdings 3" pitchFamily="18" charset="2"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8075" lvl="8" indent="-457200">
              <a:buClr>
                <a:schemeClr val="bg2">
                  <a:lumMod val="50000"/>
                </a:schemeClr>
              </a:buClr>
              <a:buSzPct val="70000"/>
              <a:buFont typeface="+mj-lt"/>
              <a:buAutoNum type="arabi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7% dissolved in plasma</a:t>
            </a:r>
          </a:p>
          <a:p>
            <a:pPr marL="2378075" lvl="8" indent="-457200">
              <a:buClr>
                <a:schemeClr val="bg2">
                  <a:lumMod val="50000"/>
                </a:schemeClr>
              </a:buClr>
              <a:buSzPct val="70000"/>
              <a:buFont typeface="+mj-lt"/>
              <a:buAutoNum type="arabicPeriod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8075" lvl="8" indent="-457200">
              <a:buClr>
                <a:schemeClr val="bg2">
                  <a:lumMod val="50000"/>
                </a:schemeClr>
              </a:buClr>
              <a:buSzPct val="70000"/>
              <a:buFont typeface="+mj-lt"/>
              <a:buAutoNum type="arabicPeriod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travels as HCO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hydrogencarbonate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ions)</a:t>
            </a:r>
          </a:p>
          <a:p>
            <a:pPr marL="2378075" lvl="8" indent="-457200">
              <a:buClr>
                <a:schemeClr val="bg2">
                  <a:lumMod val="50000"/>
                </a:schemeClr>
              </a:buClr>
              <a:buSzPct val="70000"/>
              <a:buFont typeface="+mj-lt"/>
              <a:buAutoNum type="arabicPeriod"/>
              <a:defRPr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8075" lvl="8" indent="-457200">
              <a:buClr>
                <a:schemeClr val="bg2">
                  <a:lumMod val="50000"/>
                </a:schemeClr>
              </a:buClr>
              <a:buSzPct val="70000"/>
              <a:buFont typeface="+mj-lt"/>
              <a:buAutoNum type="arabicPeriod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23% travels as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carboamino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compounds</a:t>
            </a:r>
          </a:p>
          <a:p>
            <a:pPr>
              <a:buFont typeface="Wingdings 3" pitchFamily="18" charset="2"/>
              <a:buNone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F2E4B-5AAA-AA01-7EA2-7F0F7A18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4B5768-5E04-6A41-92CE-7FF323C8977E}" type="slidenum">
              <a:rPr lang="en-US" altLang="en-SA"/>
              <a:pPr eaLnBrk="1" hangingPunct="1"/>
              <a:t>18</a:t>
            </a:fld>
            <a:endParaRPr lang="en-US" altLang="en-SA"/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4F98557F-EB10-53F9-3E94-F01120CE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46462"/>
            <a:ext cx="1752600" cy="8350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S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red blood cells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7114D09-3983-ED88-306A-CC53E40E7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5222833"/>
            <a:ext cx="8305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buSzPct val="100000"/>
              <a:defRPr/>
            </a:pP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waste product of cellular metabolism (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end-product)</a:t>
            </a:r>
          </a:p>
          <a:p>
            <a:pPr marL="342900" indent="-342900">
              <a:spcBef>
                <a:spcPct val="20000"/>
              </a:spcBef>
              <a:buSzPct val="100000"/>
              <a:defRPr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19166AB-5085-CFF6-D0FC-7297977445A3}"/>
              </a:ext>
            </a:extLst>
          </p:cNvPr>
          <p:cNvSpPr/>
          <p:nvPr/>
        </p:nvSpPr>
        <p:spPr>
          <a:xfrm>
            <a:off x="2133600" y="2987675"/>
            <a:ext cx="228600" cy="14509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FC784B5F-BB16-8A1B-9CA8-2167E842D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0651"/>
            <a:ext cx="7772400" cy="73775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bound as carbamate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A4748FD-34EB-5918-ECF4-3CD3F8F236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8975" y="1233805"/>
            <a:ext cx="7826376" cy="54403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reacts directly with Hb to form the </a:t>
            </a:r>
            <a:r>
              <a:rPr lang="en-US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carboaminoHb</a:t>
            </a: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reversible reaction</a:t>
            </a:r>
          </a:p>
          <a:p>
            <a:pPr algn="just">
              <a:lnSpc>
                <a:spcPct val="15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quantity of CO</a:t>
            </a:r>
            <a:r>
              <a:rPr lang="en-US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reacts with plasma proteins - less significant (quantity of proteins 1/4</a:t>
            </a:r>
            <a:r>
              <a:rPr lang="en-US" altLang="en-S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of Hb)</a:t>
            </a:r>
          </a:p>
          <a:p>
            <a:pPr algn="just">
              <a:lnSpc>
                <a:spcPct val="150000"/>
              </a:lnSpc>
            </a:pP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 3" pitchFamily="2" charset="2"/>
              <a:buNone/>
            </a:pPr>
            <a:endParaRPr lang="en-US" altLang="en-SA" sz="28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A05F491-1EC3-B0E4-2582-8FC3F96B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6F667B-AA2A-0B4A-A3B3-DCB81B878265}" type="slidenum">
              <a:rPr lang="en-US" altLang="en-SA"/>
              <a:pPr eaLnBrk="1" hangingPunct="1"/>
              <a:t>19</a:t>
            </a:fld>
            <a:endParaRPr lang="en-US" altLang="en-SA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3FD2BE36-605B-F2B9-03A3-42ACA2E18118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4672013"/>
            <a:ext cx="2755900" cy="1055687"/>
            <a:chOff x="1202" y="2803"/>
            <a:chExt cx="1736" cy="634"/>
          </a:xfrm>
        </p:grpSpPr>
        <p:sp>
          <p:nvSpPr>
            <p:cNvPr id="26643" name="Text Box 4">
              <a:extLst>
                <a:ext uri="{FF2B5EF4-FFF2-40B4-BE49-F238E27FC236}">
                  <a16:creationId xmlns:a16="http://schemas.microsoft.com/office/drawing/2014/main" id="{9F9671DA-7A9D-6F00-9D62-4C241BCDE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976"/>
              <a:ext cx="90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    N </a:t>
              </a:r>
            </a:p>
          </p:txBody>
        </p:sp>
        <p:sp>
          <p:nvSpPr>
            <p:cNvPr id="26644" name="Line 5">
              <a:extLst>
                <a:ext uri="{FF2B5EF4-FFF2-40B4-BE49-F238E27FC236}">
                  <a16:creationId xmlns:a16="http://schemas.microsoft.com/office/drawing/2014/main" id="{0A23629D-D528-045B-9333-C0365F054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8" y="31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A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45" name="Line 6">
              <a:extLst>
                <a:ext uri="{FF2B5EF4-FFF2-40B4-BE49-F238E27FC236}">
                  <a16:creationId xmlns:a16="http://schemas.microsoft.com/office/drawing/2014/main" id="{F8D96861-2D64-58E9-2F38-4B6935CDD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1" y="2960"/>
              <a:ext cx="181" cy="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A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46" name="Line 7">
              <a:extLst>
                <a:ext uri="{FF2B5EF4-FFF2-40B4-BE49-F238E27FC236}">
                  <a16:creationId xmlns:a16="http://schemas.microsoft.com/office/drawing/2014/main" id="{87BCF4A2-EBF2-DB71-1F3B-FE27E81D2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3157"/>
              <a:ext cx="136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A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47" name="Text Box 8">
              <a:extLst>
                <a:ext uri="{FF2B5EF4-FFF2-40B4-BE49-F238E27FC236}">
                  <a16:creationId xmlns:a16="http://schemas.microsoft.com/office/drawing/2014/main" id="{8849AE80-53CC-0FC6-096C-873A677E0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" y="2803"/>
              <a:ext cx="27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 </a:t>
              </a:r>
            </a:p>
          </p:txBody>
        </p:sp>
        <p:sp>
          <p:nvSpPr>
            <p:cNvPr id="26648" name="Text Box 9">
              <a:extLst>
                <a:ext uri="{FF2B5EF4-FFF2-40B4-BE49-F238E27FC236}">
                  <a16:creationId xmlns:a16="http://schemas.microsoft.com/office/drawing/2014/main" id="{CFED9637-3842-450C-6D1E-99EF6DEE4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" y="3198"/>
              <a:ext cx="27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SA" sz="2000" b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GB" altLang="en-SA" sz="200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6649" name="Text Box 10">
              <a:extLst>
                <a:ext uri="{FF2B5EF4-FFF2-40B4-BE49-F238E27FC236}">
                  <a16:creationId xmlns:a16="http://schemas.microsoft.com/office/drawing/2014/main" id="{A0C118CA-497F-1A43-C7F0-B27105387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" y="2984"/>
              <a:ext cx="72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SA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   </a:t>
              </a:r>
              <a:r>
                <a:rPr lang="en-GB" altLang="en-SA" sz="20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GB" altLang="en-SA" sz="2000" b="1" baseline="-25000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SA" sz="20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ABFF8764-58FA-099F-7D91-86FF03B026EE}"/>
              </a:ext>
            </a:extLst>
          </p:cNvPr>
          <p:cNvGrpSpPr>
            <a:grpSpLocks/>
          </p:cNvGrpSpPr>
          <p:nvPr/>
        </p:nvGrpSpPr>
        <p:grpSpPr bwMode="auto">
          <a:xfrm>
            <a:off x="4138613" y="5189538"/>
            <a:ext cx="1046162" cy="133350"/>
            <a:chOff x="3128" y="3113"/>
            <a:chExt cx="659" cy="80"/>
          </a:xfrm>
        </p:grpSpPr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8DC679D3-8F73-3925-B209-9A9706EFC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3113"/>
              <a:ext cx="635" cy="0"/>
            </a:xfrm>
            <a:prstGeom prst="lin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20792953-EE60-42B6-2AE7-854746B67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3193"/>
              <a:ext cx="635" cy="0"/>
            </a:xfrm>
            <a:prstGeom prst="lin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E546AE95-9383-FB46-AA9F-7BA25D6DD399}"/>
              </a:ext>
            </a:extLst>
          </p:cNvPr>
          <p:cNvGrpSpPr>
            <a:grpSpLocks/>
          </p:cNvGrpSpPr>
          <p:nvPr/>
        </p:nvGrpSpPr>
        <p:grpSpPr bwMode="auto">
          <a:xfrm>
            <a:off x="5321300" y="4735513"/>
            <a:ext cx="2882900" cy="1055687"/>
            <a:chOff x="3806" y="2841"/>
            <a:chExt cx="1816" cy="634"/>
          </a:xfrm>
        </p:grpSpPr>
        <p:sp>
          <p:nvSpPr>
            <p:cNvPr id="26634" name="Text Box 15">
              <a:extLst>
                <a:ext uri="{FF2B5EF4-FFF2-40B4-BE49-F238E27FC236}">
                  <a16:creationId xmlns:a16="http://schemas.microsoft.com/office/drawing/2014/main" id="{B3851534-4FF0-4B84-1E9D-C2690CD8D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" y="3014"/>
              <a:ext cx="90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SA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   N </a:t>
              </a:r>
            </a:p>
          </p:txBody>
        </p:sp>
        <p:sp>
          <p:nvSpPr>
            <p:cNvPr id="26635" name="Line 16">
              <a:extLst>
                <a:ext uri="{FF2B5EF4-FFF2-40B4-BE49-F238E27FC236}">
                  <a16:creationId xmlns:a16="http://schemas.microsoft.com/office/drawing/2014/main" id="{F6AC5640-39BA-FC9E-A4F2-05EC3FAE0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5" y="2998"/>
              <a:ext cx="181" cy="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A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36" name="Line 17">
              <a:extLst>
                <a:ext uri="{FF2B5EF4-FFF2-40B4-BE49-F238E27FC236}">
                  <a16:creationId xmlns:a16="http://schemas.microsoft.com/office/drawing/2014/main" id="{22971E74-D809-758D-FA36-4CEE7BCFC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5" y="3195"/>
              <a:ext cx="136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A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37" name="Text Box 18">
              <a:extLst>
                <a:ext uri="{FF2B5EF4-FFF2-40B4-BE49-F238E27FC236}">
                  <a16:creationId xmlns:a16="http://schemas.microsoft.com/office/drawing/2014/main" id="{65A8A3F2-0F25-5DC2-C8B3-EF69D01FF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" y="2841"/>
              <a:ext cx="27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 </a:t>
              </a:r>
            </a:p>
          </p:txBody>
        </p:sp>
        <p:sp>
          <p:nvSpPr>
            <p:cNvPr id="26638" name="Text Box 19">
              <a:extLst>
                <a:ext uri="{FF2B5EF4-FFF2-40B4-BE49-F238E27FC236}">
                  <a16:creationId xmlns:a16="http://schemas.microsoft.com/office/drawing/2014/main" id="{836D55A8-65CD-DB61-6C78-F0D829BBC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" y="3236"/>
              <a:ext cx="67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SA" sz="2000" b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</a:t>
              </a:r>
              <a:r>
                <a:rPr lang="en-GB" altLang="en-SA" sz="2000" b="1" baseline="3000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GB" altLang="en-SA" sz="2000" b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6639" name="Text Box 20">
              <a:extLst>
                <a:ext uri="{FF2B5EF4-FFF2-40B4-BE49-F238E27FC236}">
                  <a16:creationId xmlns:a16="http://schemas.microsoft.com/office/drawing/2014/main" id="{754B6F00-611B-8012-D7B2-9017003FA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7" y="2990"/>
              <a:ext cx="72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   </a:t>
              </a:r>
              <a:r>
                <a:rPr lang="en-GB" altLang="en-SA" sz="2000" b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en-GB" altLang="en-SA" sz="2000" b="1" baseline="3000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6640" name="Line 21">
              <a:extLst>
                <a:ext uri="{FF2B5EF4-FFF2-40B4-BE49-F238E27FC236}">
                  <a16:creationId xmlns:a16="http://schemas.microsoft.com/office/drawing/2014/main" id="{AB6D10EB-170A-DC37-ACC0-D57EB89F5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3" y="314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A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5CC8B01-4083-AA0D-765C-A3312B142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075" y="6002338"/>
            <a:ext cx="3307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2400" b="1" dirty="0" err="1">
                <a:solidFill>
                  <a:srgbClr val="1FA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Carboamino</a:t>
            </a:r>
            <a:r>
              <a:rPr lang="en-US" altLang="en-SA" sz="2400" b="1" dirty="0">
                <a:solidFill>
                  <a:srgbClr val="1FA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compound</a:t>
            </a:r>
            <a:endParaRPr lang="en-GB" altLang="en-SA" sz="2400" b="1" dirty="0">
              <a:solidFill>
                <a:srgbClr val="1FAE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AFAD4E3C-E3F5-1B62-0306-F50AEF8EA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6021388"/>
            <a:ext cx="1152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391C10B-35EF-8454-68EF-40A5D6052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7660"/>
            <a:ext cx="8229600" cy="6457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O</a:t>
            </a:r>
            <a:r>
              <a:rPr lang="en-GB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DF5A805-BC31-11C7-F2B4-523CF1BCFF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4850" y="1574459"/>
            <a:ext cx="7810500" cy="24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98% travels in oxyhaemoglobin (in red blood cells)</a:t>
            </a:r>
          </a:p>
          <a:p>
            <a:pPr algn="just">
              <a:lnSpc>
                <a:spcPct val="150000"/>
              </a:lnSpc>
              <a:buFont typeface="Wingdings 3" pitchFamily="2" charset="2"/>
              <a:buNone/>
            </a:pPr>
            <a:endParaRPr lang="en-GB" altLang="en-S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 is dissolved in plasma (</a:t>
            </a:r>
            <a:r>
              <a:rPr lang="en-CA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carbon dioxide, oxygen is relatively insoluble in plasma)</a:t>
            </a: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 3" pitchFamily="2" charset="2"/>
              <a:buNone/>
            </a:pPr>
            <a:endParaRPr lang="en-GB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76B49-1766-C1E1-A71D-363900BD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2B6497-3AD4-8E48-BCAD-D6768F9F82E9}" type="slidenum">
              <a:rPr lang="en-US" altLang="en-SA"/>
              <a:pPr eaLnBrk="1" hangingPunct="1"/>
              <a:t>2</a:t>
            </a:fld>
            <a:endParaRPr lang="en-US" altLang="en-SA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DC053A2F-F900-8673-F524-D5E2A75FA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5201709"/>
            <a:ext cx="7086600" cy="42473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very soluble – thus needs a carrier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C5FDC766-EEDA-B828-EBB8-D5CD2E969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77164"/>
            <a:ext cx="7772400" cy="75628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bound as HCO</a:t>
            </a:r>
            <a:r>
              <a:rPr lang="en-US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483678E-5538-3A10-1ACA-9574DA5610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2950" y="1085850"/>
            <a:ext cx="7772400" cy="5257800"/>
          </a:xfrm>
        </p:spPr>
        <p:txBody>
          <a:bodyPr>
            <a:noAutofit/>
          </a:bodyPr>
          <a:lstStyle/>
          <a:p>
            <a:pPr algn="just">
              <a:buFont typeface="Wingdings 3" pitchFamily="2" charset="2"/>
              <a:buNone/>
            </a:pP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 CO</a:t>
            </a:r>
            <a:r>
              <a:rPr lang="en-US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blood reacts with water to form Carbonic Acid</a:t>
            </a:r>
            <a:r>
              <a:rPr lang="ar-SA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ar-SA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SA" sz="2400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SA" sz="2400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</a:t>
            </a:r>
            <a:r>
              <a:rPr lang="en-US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SA" sz="2400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SA" sz="2400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 H</a:t>
            </a:r>
            <a:r>
              <a:rPr lang="en-US" altLang="en-SA" sz="2400" baseline="30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+</a:t>
            </a:r>
            <a:r>
              <a:rPr lang="en-US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US" altLang="en-SA" sz="2400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SA" sz="2400" baseline="30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>
              <a:buFontTx/>
              <a:buNone/>
            </a:pPr>
            <a:endParaRPr lang="en-US" altLang="en-SA" sz="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Carbonic Anhydrase present inside RBCs (but not plasma) catalyzes this reaction</a:t>
            </a:r>
          </a:p>
          <a:p>
            <a:pPr algn="just">
              <a:lnSpc>
                <a:spcPct val="160000"/>
              </a:lnSpc>
              <a:buFont typeface="Wingdings 3" pitchFamily="2" charset="2"/>
              <a:buNone/>
            </a:pPr>
            <a:endParaRPr lang="en-US" altLang="en-S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Carbonic acid rapidly dissociates into ion H</a:t>
            </a:r>
            <a:r>
              <a:rPr lang="en-GB" altLang="en-SA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+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and bicarbonate ion</a:t>
            </a:r>
            <a:r>
              <a:rPr lang="ar-SA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.</a:t>
            </a: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06CD4-9C54-ADF3-29F3-8B1847FB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61CC0C-5D72-7E48-97F1-F0DC59EF483E}" type="slidenum">
              <a:rPr lang="en-US" altLang="en-SA"/>
              <a:pPr eaLnBrk="1" hangingPunct="1"/>
              <a:t>20</a:t>
            </a:fld>
            <a:endParaRPr lang="en-US" altLang="en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9999C0C-C128-4287-DDD5-B61494A9C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918518"/>
            <a:ext cx="8763000" cy="8102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Bohr Shift</a:t>
            </a:r>
          </a:p>
          <a:p>
            <a:pPr algn="ctr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 binding of O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hemoglobin (allosteric site), is knowing as Bohr effect </a:t>
            </a:r>
          </a:p>
          <a:p>
            <a:pPr algn="ctr">
              <a:defRPr/>
            </a:pPr>
            <a:endParaRPr lang="en-GB" sz="6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FE217A0E-0537-3897-98A4-08497CA22C60}"/>
              </a:ext>
            </a:extLst>
          </p:cNvPr>
          <p:cNvGrpSpPr>
            <a:grpSpLocks/>
          </p:cNvGrpSpPr>
          <p:nvPr/>
        </p:nvGrpSpPr>
        <p:grpSpPr bwMode="auto">
          <a:xfrm>
            <a:off x="303213" y="2413000"/>
            <a:ext cx="2279650" cy="1441450"/>
            <a:chOff x="148" y="1204"/>
            <a:chExt cx="1436" cy="952"/>
          </a:xfrm>
        </p:grpSpPr>
        <p:sp>
          <p:nvSpPr>
            <p:cNvPr id="28700" name="AutoShape 4">
              <a:extLst>
                <a:ext uri="{FF2B5EF4-FFF2-40B4-BE49-F238E27FC236}">
                  <a16:creationId xmlns:a16="http://schemas.microsoft.com/office/drawing/2014/main" id="{30DFBD63-FF46-392F-99D0-A7BEBF59F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" y="1204"/>
              <a:ext cx="1000" cy="952"/>
            </a:xfrm>
            <a:prstGeom prst="roundRect">
              <a:avLst>
                <a:gd name="adj" fmla="val 12495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701" name="Line 5">
              <a:extLst>
                <a:ext uri="{FF2B5EF4-FFF2-40B4-BE49-F238E27FC236}">
                  <a16:creationId xmlns:a16="http://schemas.microsoft.com/office/drawing/2014/main" id="{35B493F4-CDBD-6879-AA02-EF84A3AF7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680"/>
              <a:ext cx="432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046534FF-8555-27B6-7B76-D75B3FFFD307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4333875"/>
            <a:ext cx="1752600" cy="1439863"/>
            <a:chOff x="412" y="2428"/>
            <a:chExt cx="1412" cy="832"/>
          </a:xfrm>
        </p:grpSpPr>
        <p:sp>
          <p:nvSpPr>
            <p:cNvPr id="28698" name="AutoShape 10">
              <a:extLst>
                <a:ext uri="{FF2B5EF4-FFF2-40B4-BE49-F238E27FC236}">
                  <a16:creationId xmlns:a16="http://schemas.microsoft.com/office/drawing/2014/main" id="{7F088DEC-DC82-9C15-74AF-06564E19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2428"/>
              <a:ext cx="984" cy="832"/>
            </a:xfrm>
            <a:prstGeom prst="roundRect">
              <a:avLst>
                <a:gd name="adj" fmla="val 12495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699" name="Line 11">
              <a:extLst>
                <a:ext uri="{FF2B5EF4-FFF2-40B4-BE49-F238E27FC236}">
                  <a16:creationId xmlns:a16="http://schemas.microsoft.com/office/drawing/2014/main" id="{2E575AE5-F177-138B-9EBA-C6FCCFB313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9" y="2844"/>
              <a:ext cx="42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22A54C24-094A-7112-88D6-FC8439BAA84D}"/>
              </a:ext>
            </a:extLst>
          </p:cNvPr>
          <p:cNvGrpSpPr>
            <a:grpSpLocks/>
          </p:cNvGrpSpPr>
          <p:nvPr/>
        </p:nvGrpSpPr>
        <p:grpSpPr bwMode="auto">
          <a:xfrm>
            <a:off x="4488540" y="2092970"/>
            <a:ext cx="2438400" cy="1748135"/>
            <a:chOff x="3172" y="1204"/>
            <a:chExt cx="1196" cy="952"/>
          </a:xfrm>
          <a:solidFill>
            <a:srgbClr val="FF99CC"/>
          </a:solidFill>
        </p:grpSpPr>
        <p:sp>
          <p:nvSpPr>
            <p:cNvPr id="52237" name="AutoShape 13">
              <a:extLst>
                <a:ext uri="{FF2B5EF4-FFF2-40B4-BE49-F238E27FC236}">
                  <a16:creationId xmlns:a16="http://schemas.microsoft.com/office/drawing/2014/main" id="{6BD92335-28DE-831B-76A3-6498BB6D7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1204"/>
              <a:ext cx="832" cy="952"/>
            </a:xfrm>
            <a:prstGeom prst="roundRect">
              <a:avLst>
                <a:gd name="adj" fmla="val 12495"/>
              </a:avLst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38" name="Line 14">
              <a:extLst>
                <a:ext uri="{FF2B5EF4-FFF2-40B4-BE49-F238E27FC236}">
                  <a16:creationId xmlns:a16="http://schemas.microsoft.com/office/drawing/2014/main" id="{780EF50C-B70B-3444-9418-F0225D437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8" y="1680"/>
              <a:ext cx="36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239" name="Rectangle 15">
            <a:extLst>
              <a:ext uri="{FF2B5EF4-FFF2-40B4-BE49-F238E27FC236}">
                <a16:creationId xmlns:a16="http://schemas.microsoft.com/office/drawing/2014/main" id="{FDE2C032-38BA-0327-09DA-5613DE965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2654300"/>
            <a:ext cx="1828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3600"/>
              <a:t>H</a:t>
            </a:r>
            <a:r>
              <a:rPr lang="en-GB" altLang="en-SA" sz="3600" baseline="-25000"/>
              <a:t>2</a:t>
            </a:r>
            <a:r>
              <a:rPr lang="en-GB" altLang="en-SA" sz="3600"/>
              <a:t>CO</a:t>
            </a:r>
            <a:r>
              <a:rPr lang="en-GB" altLang="en-SA" sz="3600" baseline="-25000"/>
              <a:t>3</a:t>
            </a:r>
            <a:endParaRPr lang="en-GB" altLang="en-SA" sz="3600" baseline="-25000">
              <a:sym typeface="Symbol" pitchFamily="2" charset="2"/>
            </a:endParaRPr>
          </a:p>
        </p:txBody>
      </p:sp>
      <p:sp>
        <p:nvSpPr>
          <p:cNvPr id="52249" name="Rectangle 25">
            <a:extLst>
              <a:ext uri="{FF2B5EF4-FFF2-40B4-BE49-F238E27FC236}">
                <a16:creationId xmlns:a16="http://schemas.microsoft.com/office/drawing/2014/main" id="{5A1F90AD-7205-4A1E-AD4B-D0AED3C7F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4413250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3600">
                <a:sym typeface="Symbol" pitchFamily="2" charset="2"/>
              </a:rPr>
              <a:t>H</a:t>
            </a:r>
            <a:r>
              <a:rPr lang="en-GB" altLang="en-SA" sz="3600" baseline="30000">
                <a:sym typeface="Symbol" pitchFamily="2" charset="2"/>
              </a:rPr>
              <a:t>+</a:t>
            </a:r>
          </a:p>
        </p:txBody>
      </p:sp>
      <p:sp>
        <p:nvSpPr>
          <p:cNvPr id="52250" name="Line 26">
            <a:extLst>
              <a:ext uri="{FF2B5EF4-FFF2-40B4-BE49-F238E27FC236}">
                <a16:creationId xmlns:a16="http://schemas.microsoft.com/office/drawing/2014/main" id="{3D0B9069-1FFB-2096-76A2-EA9EDCCE2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263" y="3854450"/>
            <a:ext cx="0" cy="479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52252" name="AutoShape 28">
            <a:extLst>
              <a:ext uri="{FF2B5EF4-FFF2-40B4-BE49-F238E27FC236}">
                <a16:creationId xmlns:a16="http://schemas.microsoft.com/office/drawing/2014/main" id="{BD0CC8D1-C1FD-2A89-1BD2-4DF4C8ABB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4162425"/>
            <a:ext cx="1693863" cy="1439863"/>
          </a:xfrm>
          <a:prstGeom prst="roundRect">
            <a:avLst>
              <a:gd name="adj" fmla="val 12495"/>
            </a:avLst>
          </a:prstGeom>
          <a:solidFill>
            <a:srgbClr val="FF00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SA"/>
          </a:p>
        </p:txBody>
      </p:sp>
      <p:sp>
        <p:nvSpPr>
          <p:cNvPr id="52253" name="Line 29">
            <a:extLst>
              <a:ext uri="{FF2B5EF4-FFF2-40B4-BE49-F238E27FC236}">
                <a16:creationId xmlns:a16="http://schemas.microsoft.com/office/drawing/2014/main" id="{344A9D21-2497-7146-4CFB-1D3CF6635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5863" y="5054600"/>
            <a:ext cx="6096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55" name="Oval 31">
            <a:extLst>
              <a:ext uri="{FF2B5EF4-FFF2-40B4-BE49-F238E27FC236}">
                <a16:creationId xmlns:a16="http://schemas.microsoft.com/office/drawing/2014/main" id="{79A260E0-519D-67F9-FE27-367B8C130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4733925"/>
            <a:ext cx="2349500" cy="2387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SA"/>
          </a:p>
        </p:txBody>
      </p:sp>
      <p:sp>
        <p:nvSpPr>
          <p:cNvPr id="52259" name="AutoShape 35">
            <a:extLst>
              <a:ext uri="{FF2B5EF4-FFF2-40B4-BE49-F238E27FC236}">
                <a16:creationId xmlns:a16="http://schemas.microsoft.com/office/drawing/2014/main" id="{471C05A8-BAA7-1AA0-501C-F51B537C3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2413000"/>
            <a:ext cx="1752600" cy="1387475"/>
          </a:xfrm>
          <a:prstGeom prst="roundRect">
            <a:avLst>
              <a:gd name="adj" fmla="val 12495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SA"/>
          </a:p>
        </p:txBody>
      </p:sp>
      <p:sp>
        <p:nvSpPr>
          <p:cNvPr id="52263" name="Rectangle 39">
            <a:extLst>
              <a:ext uri="{FF2B5EF4-FFF2-40B4-BE49-F238E27FC236}">
                <a16:creationId xmlns:a16="http://schemas.microsoft.com/office/drawing/2014/main" id="{64B8D277-5D41-ADE1-2819-B2BD0048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5072063"/>
            <a:ext cx="1228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b="1"/>
              <a:t>Trapped in cytoplasm</a:t>
            </a:r>
          </a:p>
        </p:txBody>
      </p:sp>
      <p:sp>
        <p:nvSpPr>
          <p:cNvPr id="52285" name="Rectangle 61">
            <a:extLst>
              <a:ext uri="{FF2B5EF4-FFF2-40B4-BE49-F238E27FC236}">
                <a16:creationId xmlns:a16="http://schemas.microsoft.com/office/drawing/2014/main" id="{4EEDBCD7-FFA8-9D78-A354-DABDB546B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4254500"/>
            <a:ext cx="18383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2200" b="1">
                <a:latin typeface="Symbol" pitchFamily="2" charset="2"/>
              </a:rPr>
              <a:t>­</a:t>
            </a:r>
            <a:r>
              <a:rPr lang="en-GB" altLang="en-SA" sz="2200" b="1"/>
              <a:t> acidification in the red blood cell</a:t>
            </a:r>
          </a:p>
        </p:txBody>
      </p:sp>
      <p:sp>
        <p:nvSpPr>
          <p:cNvPr id="52286" name="Rectangle 62">
            <a:extLst>
              <a:ext uri="{FF2B5EF4-FFF2-40B4-BE49-F238E27FC236}">
                <a16:creationId xmlns:a16="http://schemas.microsoft.com/office/drawing/2014/main" id="{83260716-6485-0CD0-2C54-2B54AD816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5213350"/>
            <a:ext cx="1905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2800" b="1">
                <a:solidFill>
                  <a:schemeClr val="bg1"/>
                </a:solidFill>
              </a:rPr>
              <a:t>Bohr Shift</a:t>
            </a:r>
          </a:p>
        </p:txBody>
      </p:sp>
      <p:sp>
        <p:nvSpPr>
          <p:cNvPr id="52287" name="Rectangle 63">
            <a:extLst>
              <a:ext uri="{FF2B5EF4-FFF2-40B4-BE49-F238E27FC236}">
                <a16:creationId xmlns:a16="http://schemas.microsoft.com/office/drawing/2014/main" id="{18F7775A-41FB-BAB5-8E4D-0258CB88C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2592388"/>
            <a:ext cx="1524000" cy="6381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3600">
                <a:sym typeface="Symbol" pitchFamily="2" charset="2"/>
              </a:rPr>
              <a:t>HCO</a:t>
            </a:r>
            <a:r>
              <a:rPr lang="en-GB" altLang="en-SA" sz="3600" baseline="30000">
                <a:sym typeface="Symbol" pitchFamily="2" charset="2"/>
              </a:rPr>
              <a:t>-</a:t>
            </a:r>
            <a:r>
              <a:rPr lang="en-GB" altLang="en-SA" sz="3600" baseline="-25000">
                <a:sym typeface="Symbol" pitchFamily="2" charset="2"/>
              </a:rPr>
              <a:t>3</a:t>
            </a:r>
          </a:p>
        </p:txBody>
      </p:sp>
      <p:sp>
        <p:nvSpPr>
          <p:cNvPr id="52289" name="Rectangle 65">
            <a:extLst>
              <a:ext uri="{FF2B5EF4-FFF2-40B4-BE49-F238E27FC236}">
                <a16:creationId xmlns:a16="http://schemas.microsoft.com/office/drawing/2014/main" id="{B9287018-9558-CFF9-B04F-D2DCD5B22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3122613"/>
            <a:ext cx="16732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b="1" dirty="0"/>
              <a:t>Leaves the red blood cell</a:t>
            </a:r>
          </a:p>
        </p:txBody>
      </p:sp>
      <p:sp>
        <p:nvSpPr>
          <p:cNvPr id="52294" name="AutoShape 70">
            <a:extLst>
              <a:ext uri="{FF2B5EF4-FFF2-40B4-BE49-F238E27FC236}">
                <a16:creationId xmlns:a16="http://schemas.microsoft.com/office/drawing/2014/main" id="{A8859308-0886-F8D4-2067-6BFC8E43D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2413000"/>
            <a:ext cx="1905000" cy="1066800"/>
          </a:xfrm>
          <a:prstGeom prst="roundRect">
            <a:avLst>
              <a:gd name="adj" fmla="val 1249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2297" name="Rectangle 73">
            <a:extLst>
              <a:ext uri="{FF2B5EF4-FFF2-40B4-BE49-F238E27FC236}">
                <a16:creationId xmlns:a16="http://schemas.microsoft.com/office/drawing/2014/main" id="{293BB561-9120-8FF7-8977-B56E76D1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413000"/>
            <a:ext cx="2133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2200" b="1">
                <a:latin typeface="Symbol" pitchFamily="2" charset="2"/>
              </a:rPr>
              <a:t>­</a:t>
            </a:r>
            <a:r>
              <a:rPr lang="en-GB" altLang="en-SA" sz="3600" b="1"/>
              <a:t> </a:t>
            </a:r>
            <a:r>
              <a:rPr lang="en-GB" altLang="en-SA" b="1"/>
              <a:t>CO</a:t>
            </a:r>
            <a:r>
              <a:rPr lang="en-GB" altLang="en-SA" b="1" baseline="-25000"/>
              <a:t>2</a:t>
            </a:r>
            <a:r>
              <a:rPr lang="en-GB" altLang="en-SA" sz="3600" b="1" baseline="-25000"/>
              <a:t> </a:t>
            </a:r>
            <a:r>
              <a:rPr lang="en-GB" altLang="en-SA" sz="2000" b="1"/>
              <a:t>enters the blood</a:t>
            </a:r>
          </a:p>
        </p:txBody>
      </p:sp>
      <p:sp>
        <p:nvSpPr>
          <p:cNvPr id="52299" name="Rectangle 75">
            <a:extLst>
              <a:ext uri="{FF2B5EF4-FFF2-40B4-BE49-F238E27FC236}">
                <a16:creationId xmlns:a16="http://schemas.microsoft.com/office/drawing/2014/main" id="{D05C3874-6AE3-EC60-DB25-E73199DC7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093913"/>
            <a:ext cx="152400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2400" b="1">
                <a:sym typeface="Symbol" pitchFamily="2" charset="2"/>
              </a:rPr>
              <a:t>Tissues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SA" sz="2400" b="1">
                <a:sym typeface="Symbol" pitchFamily="2" charset="2"/>
              </a:rPr>
              <a:t>With high level of activity</a:t>
            </a:r>
            <a:endParaRPr lang="en-GB" altLang="en-SA" sz="2400" b="1" baseline="-25000">
              <a:sym typeface="Symbol" pitchFamily="2" charset="2"/>
            </a:endParaRPr>
          </a:p>
        </p:txBody>
      </p:sp>
      <p:sp>
        <p:nvSpPr>
          <p:cNvPr id="52301" name="AutoShape 77">
            <a:extLst>
              <a:ext uri="{FF2B5EF4-FFF2-40B4-BE49-F238E27FC236}">
                <a16:creationId xmlns:a16="http://schemas.microsoft.com/office/drawing/2014/main" id="{50713AF3-02CD-4D4D-24FE-6C00A0396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4333875"/>
            <a:ext cx="1295400" cy="1587500"/>
          </a:xfrm>
          <a:prstGeom prst="roundRect">
            <a:avLst>
              <a:gd name="adj" fmla="val 12495"/>
            </a:avLst>
          </a:prstGeom>
          <a:solidFill>
            <a:srgbClr val="FF00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SA"/>
          </a:p>
        </p:txBody>
      </p:sp>
      <p:sp>
        <p:nvSpPr>
          <p:cNvPr id="52302" name="Rectangle 78">
            <a:extLst>
              <a:ext uri="{FF2B5EF4-FFF2-40B4-BE49-F238E27FC236}">
                <a16:creationId xmlns:a16="http://schemas.microsoft.com/office/drawing/2014/main" id="{6AB84C8B-2610-F4DE-8DD4-78591DCD6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4333875"/>
            <a:ext cx="12954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b="1">
                <a:latin typeface="Symbol" pitchFamily="2" charset="2"/>
              </a:rPr>
              <a:t>¯</a:t>
            </a:r>
            <a:r>
              <a:rPr lang="en-GB" altLang="en-SA" b="1"/>
              <a:t> Hb </a:t>
            </a:r>
            <a:r>
              <a:rPr lang="en-GB" altLang="en-SA" sz="2800" b="1"/>
              <a:t>affinity with O</a:t>
            </a:r>
            <a:r>
              <a:rPr lang="en-GB" altLang="en-SA" sz="2800" b="1" baseline="-25000"/>
              <a:t>2</a:t>
            </a:r>
          </a:p>
        </p:txBody>
      </p:sp>
      <p:sp>
        <p:nvSpPr>
          <p:cNvPr id="52303" name="Line 79">
            <a:extLst>
              <a:ext uri="{FF2B5EF4-FFF2-40B4-BE49-F238E27FC236}">
                <a16:creationId xmlns:a16="http://schemas.microsoft.com/office/drawing/2014/main" id="{B879775B-7918-BFAD-1C4D-460C1E2F4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063" y="5133975"/>
            <a:ext cx="53340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52304" name="Line 80">
            <a:extLst>
              <a:ext uri="{FF2B5EF4-FFF2-40B4-BE49-F238E27FC236}">
                <a16:creationId xmlns:a16="http://schemas.microsoft.com/office/drawing/2014/main" id="{F24ADFD0-8CED-389C-3927-F9CDC1996F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9913" y="3498850"/>
            <a:ext cx="2133600" cy="1200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52306" name="Text Box 82">
            <a:extLst>
              <a:ext uri="{FF2B5EF4-FFF2-40B4-BE49-F238E27FC236}">
                <a16:creationId xmlns:a16="http://schemas.microsoft.com/office/drawing/2014/main" id="{BEACB968-2069-A07D-4D12-0B1AA3356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3" y="58547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b="1">
                <a:latin typeface="Symbol" pitchFamily="2" charset="2"/>
              </a:rPr>
              <a:t>­</a:t>
            </a:r>
            <a:r>
              <a:rPr lang="en-GB" altLang="en-SA" b="1"/>
              <a:t> Release of O</a:t>
            </a:r>
            <a:r>
              <a:rPr lang="en-GB" altLang="en-SA" b="1" baseline="-25000"/>
              <a:t>2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39ADC36-B08A-3DDC-2E6A-6B0D4F92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1817CA-8F06-3B4A-A4E4-97AB0C950B7F}" type="slidenum">
              <a:rPr lang="en-US" altLang="en-SA"/>
              <a:pPr eaLnBrk="1" hangingPunct="1"/>
              <a:t>21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9" grpId="0" autoUpdateAnimBg="0"/>
      <p:bldP spid="52249" grpId="0" autoUpdateAnimBg="0"/>
      <p:bldP spid="52252" grpId="0" animBg="1"/>
      <p:bldP spid="52255" grpId="0" animBg="1"/>
      <p:bldP spid="52259" grpId="0" animBg="1"/>
      <p:bldP spid="52263" grpId="0" autoUpdateAnimBg="0"/>
      <p:bldP spid="52285" grpId="0" autoUpdateAnimBg="0"/>
      <p:bldP spid="52286" grpId="0" autoUpdateAnimBg="0"/>
      <p:bldP spid="52287" grpId="0" animBg="1" autoUpdateAnimBg="0"/>
      <p:bldP spid="52289" grpId="0" autoUpdateAnimBg="0"/>
      <p:bldP spid="52294" grpId="0" animBg="1"/>
      <p:bldP spid="52297" grpId="0" autoUpdateAnimBg="0"/>
      <p:bldP spid="52299" grpId="0" autoUpdateAnimBg="0"/>
      <p:bldP spid="52301" grpId="0" animBg="1"/>
      <p:bldP spid="52302" grpId="0" autoUpdateAnimBg="0"/>
      <p:bldP spid="5230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9C954A6-40F8-8C8F-8CAE-8F96FB39B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861" y="-22364"/>
            <a:ext cx="8229600" cy="59816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Bohr Effect or Bohr Shift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F1B6506-C096-7A32-6ACA-2880499CFB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2667" y="4562957"/>
            <a:ext cx="7922683" cy="1081376"/>
          </a:xfrm>
        </p:spPr>
        <p:txBody>
          <a:bodyPr>
            <a:normAutofit/>
          </a:bodyPr>
          <a:lstStyle/>
          <a:p>
            <a:pPr algn="just"/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dissociation curve moves to the right at higher concentration of carbon dioxide. This shows that carbon dioxide lowers the affinity of Hb for oxygen.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76B586-8220-AE87-6517-D60E7B71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3637D5-BA5B-424D-89C0-A796BAF37C7F}" type="slidenum">
              <a:rPr lang="en-US" altLang="en-SA"/>
              <a:pPr eaLnBrk="1" hangingPunct="1"/>
              <a:t>22</a:t>
            </a:fld>
            <a:endParaRPr lang="en-US" altLang="en-SA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B3664E0-7A2B-AEF0-21F0-CFCA1F8C0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10" y="5757265"/>
            <a:ext cx="798689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 tends to give up 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area of high CO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the respiring tissues that need it most.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2C051-D4B1-1963-8423-B1B976579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55341"/>
            <a:ext cx="3562350" cy="3873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7B9C560-623B-B565-8CEF-12731CD91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7660"/>
            <a:ext cx="8229600" cy="6073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Chloride shift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F3A2F7A-E871-4020-111F-0A23F673D8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60313"/>
            <a:ext cx="8229600" cy="35687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 3" pitchFamily="18" charset="2"/>
              <a:buChar char="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build up of hydrogen carbonate ions causes them to diffuse out of the RBC leaving the inside of the RBC positively charged</a:t>
            </a:r>
          </a:p>
          <a:p>
            <a:pPr algn="just">
              <a:lnSpc>
                <a:spcPct val="150000"/>
              </a:lnSpc>
              <a:buFont typeface="Wingdings 3" pitchFamily="18" charset="2"/>
              <a:buChar char=""/>
              <a:defRPr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 3" pitchFamily="18" charset="2"/>
              <a:buChar char="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balance this electric charge chloride ions diffuse into the RBCs from the plasma 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known as the 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chloride shift</a:t>
            </a:r>
          </a:p>
          <a:p>
            <a:pPr algn="just">
              <a:lnSpc>
                <a:spcPct val="150000"/>
              </a:lnSpc>
              <a:buFont typeface="Wingdings 3" pitchFamily="18" charset="2"/>
              <a:buNone/>
              <a:defRPr/>
            </a:pP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E9DB4-D92C-D6B5-C9DA-9B9C35FC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65F5C3-51B3-F94B-AED0-716C4D6AFF81}" type="slidenum">
              <a:rPr lang="en-US" altLang="en-SA"/>
              <a:pPr eaLnBrk="1" hangingPunct="1"/>
              <a:t>23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4EF147-05C2-2D97-DD57-83578E8F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7650"/>
            <a:ext cx="8534400" cy="7207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Carbon dioxide transport and the chloride shift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30AED-13A0-6B0F-1434-148C0B6E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6B7AF8-8F8A-D74E-929D-04A238EC6B18}" type="slidenum">
              <a:rPr lang="en-US" altLang="en-SA"/>
              <a:pPr eaLnBrk="1" hangingPunct="1"/>
              <a:t>24</a:t>
            </a:fld>
            <a:endParaRPr lang="en-US" altLang="en-SA"/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5B9BF34F-16E3-2192-6A83-4003131FB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5850"/>
            <a:ext cx="68897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4C48ED-EC84-7498-279E-E1C13A5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8925"/>
            <a:ext cx="7924800" cy="7969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The reverse chloride shift in the lungs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D0921-7234-AD17-5334-4160B8BC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CD2741-3CAD-9048-832F-C05233C7385D}" type="slidenum">
              <a:rPr lang="en-US" altLang="en-SA"/>
              <a:pPr eaLnBrk="1" hangingPunct="1"/>
              <a:t>25</a:t>
            </a:fld>
            <a:endParaRPr lang="en-US" altLang="en-SA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AD40AC14-74C1-7864-DF41-A9560722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38250"/>
            <a:ext cx="5453063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60046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Chloride shift</a:t>
            </a:r>
          </a:p>
        </p:txBody>
      </p:sp>
      <p:pic>
        <p:nvPicPr>
          <p:cNvPr id="5" name="Picture 4" descr="Feb11~02"/>
          <p:cNvPicPr>
            <a:picLocks noChangeAspect="1" noChangeArrowheads="1"/>
          </p:cNvPicPr>
          <p:nvPr/>
        </p:nvPicPr>
        <p:blipFill>
          <a:blip r:embed="rId3" cstate="print"/>
          <a:srcRect l="2036" t="3320" b="5369"/>
          <a:stretch>
            <a:fillRect/>
          </a:stretch>
        </p:blipFill>
        <p:spPr bwMode="auto">
          <a:xfrm>
            <a:off x="494617" y="1162050"/>
            <a:ext cx="8154765" cy="540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58B8ECAA-093A-8A60-0216-191514E09E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90650"/>
            <a:ext cx="7696200" cy="475138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blood gets to the lungs, all the reactions are reversed</a:t>
            </a:r>
          </a:p>
          <a:p>
            <a:pPr algn="just">
              <a:lnSpc>
                <a:spcPct val="150000"/>
              </a:lnSpc>
            </a:pPr>
            <a:endParaRPr lang="en-GB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hydrogen carbonate and hydrogen ions recombine releasing CO</a:t>
            </a:r>
            <a:r>
              <a:rPr lang="en-GB" altLang="en-SA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50000"/>
              </a:lnSpc>
            </a:pPr>
            <a:endParaRPr lang="en-GB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chloride shift is reversed</a:t>
            </a:r>
          </a:p>
          <a:p>
            <a:pPr algn="just">
              <a:lnSpc>
                <a:spcPct val="150000"/>
              </a:lnSpc>
            </a:pPr>
            <a:endParaRPr lang="en-GB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Carbamino-haemoglobin breaks down to release CO</a:t>
            </a:r>
            <a:r>
              <a:rPr lang="en-GB" altLang="en-SA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301AE5-BDBE-539E-DBD5-543158CF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EB068-54AB-8342-85E1-9A494B028259}" type="slidenum">
              <a:rPr lang="en-US" altLang="en-SA"/>
              <a:pPr eaLnBrk="1" hangingPunct="1"/>
              <a:t>27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63C7DE93-3830-F933-F5EA-43CC2DC04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6765925"/>
            <a:ext cx="946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en-SA" sz="1200">
                <a:solidFill>
                  <a:srgbClr val="FFFFFF"/>
                </a:solidFill>
                <a:latin typeface="Trebuchet MS" panose="020B0703020202090204" pitchFamily="34" charset="0"/>
              </a:rPr>
              <a:t>Figure 27–7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BFD5B38E-9087-F734-0B2F-AED98A1F0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6" t="19942" r="16689" b="21037"/>
          <a:stretch>
            <a:fillRect/>
          </a:stretch>
        </p:blipFill>
        <p:spPr bwMode="auto">
          <a:xfrm>
            <a:off x="2362201" y="1244938"/>
            <a:ext cx="4267200" cy="54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8" name="Rectangle 2">
            <a:extLst>
              <a:ext uri="{FF2B5EF4-FFF2-40B4-BE49-F238E27FC236}">
                <a16:creationId xmlns:a16="http://schemas.microsoft.com/office/drawing/2014/main" id="{3BC0B65A-40B0-4CC3-7819-79AF40C88AB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" y="168877"/>
            <a:ext cx="8497887" cy="12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9B6CB-FCBC-C36C-0D69-5C855F89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DBD6CA-EF6A-3947-A1F6-8BC954BCD405}" type="slidenum">
              <a:rPr lang="en-US" altLang="en-SA"/>
              <a:pPr eaLnBrk="1" hangingPunct="1"/>
              <a:t>28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4A0576-A2A9-3B52-4079-62761C76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6663"/>
            <a:ext cx="8229600" cy="119936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as a buffer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33AF1-1C83-A70C-22A1-535D7DD5B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84" y="1243473"/>
            <a:ext cx="8058150" cy="47529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ingdings 3" pitchFamily="2" charset="2"/>
              <a:buNone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acts as a buffer in blood by picking up CO</a:t>
            </a:r>
            <a:r>
              <a:rPr lang="en-US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H</a:t>
            </a:r>
            <a:r>
              <a:rPr lang="en-US" altLang="en-S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SA" sz="2400" b="1" dirty="0">
                <a:solidFill>
                  <a:srgbClr val="1FA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tissues: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 3" pitchFamily="2" charset="2"/>
              <a:buNone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	Hemoglobin becomes more basic when it is deoxygenated, i.e. it binds H</a:t>
            </a:r>
            <a:r>
              <a:rPr lang="en-US" altLang="en-SA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+</a:t>
            </a: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more tightly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SA" sz="2400" b="1" dirty="0">
                <a:solidFill>
                  <a:srgbClr val="1FAEC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In the lung: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 3" pitchFamily="2" charset="2"/>
              <a:buNone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Hemoglobin is oxygenated, becomes more acidic, (i.e. it is a more powerful H</a:t>
            </a:r>
            <a:r>
              <a:rPr lang="en-US" altLang="en-SA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+</a:t>
            </a: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donor), and releases its H</a:t>
            </a:r>
            <a:r>
              <a:rPr lang="en-US" altLang="en-SA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+</a:t>
            </a:r>
          </a:p>
          <a:p>
            <a:pPr algn="just">
              <a:lnSpc>
                <a:spcPct val="150000"/>
              </a:lnSpc>
              <a:buFont typeface="Wingdings 3" pitchFamily="2" charset="2"/>
              <a:buNone/>
            </a:pP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9606B-A97C-834C-82E8-0E7CC9F3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A8D85A-E894-AF4D-A1F3-0D07C517125D}" type="slidenum">
              <a:rPr lang="en-US" altLang="en-SA"/>
              <a:pPr eaLnBrk="1" hangingPunct="1"/>
              <a:t>29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29DC7029-56ED-C2B0-FAB5-AC03AB0024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110984"/>
            <a:ext cx="7886700" cy="46434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b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Oxygen-Binding Proteins</a:t>
            </a:r>
            <a:br>
              <a:rPr lang="en-GB" dirty="0">
                <a:solidFill>
                  <a:srgbClr val="0070C0"/>
                </a:solidFill>
                <a:effectLst/>
              </a:rPr>
            </a:br>
            <a:endParaRPr lang="en-GB" dirty="0">
              <a:solidFill>
                <a:srgbClr val="0070C0"/>
              </a:solidFill>
              <a:effectLst/>
            </a:endParaRP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B5E6B425-C564-062F-9E93-6A93E34A3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3450"/>
            <a:ext cx="7753350" cy="5410200"/>
          </a:xfrm>
        </p:spPr>
        <p:txBody>
          <a:bodyPr>
            <a:normAutofit/>
          </a:bodyPr>
          <a:lstStyle/>
          <a:p>
            <a:pPr marL="444500" indent="-334963" algn="just">
              <a:lnSpc>
                <a:spcPct val="150000"/>
              </a:lnSpc>
            </a:pPr>
            <a:r>
              <a:rPr lang="en-GB" altLang="en-SA" dirty="0"/>
              <a:t> 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Myoglobin, Haemoglobin, Cytochromes bind 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109537" indent="0" algn="just">
              <a:lnSpc>
                <a:spcPct val="150000"/>
              </a:lnSpc>
              <a:buNone/>
            </a:pPr>
            <a:endParaRPr lang="en-GB" altLang="en-S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34963"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is transported from lungs to various tissues via blood in association with </a:t>
            </a:r>
            <a:r>
              <a:rPr lang="en-GB" altLang="en-SA" sz="2400" b="1" dirty="0">
                <a:solidFill>
                  <a:srgbClr val="217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haemoglobin</a:t>
            </a:r>
          </a:p>
          <a:p>
            <a:pPr marL="109537" indent="0" algn="just">
              <a:lnSpc>
                <a:spcPct val="150000"/>
              </a:lnSpc>
              <a:buNone/>
            </a:pPr>
            <a:endParaRPr lang="en-GB" altLang="en-S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34963"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muscle, haemoglobin gives up 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altLang="en-SA" sz="2400" b="1" dirty="0">
                <a:solidFill>
                  <a:srgbClr val="217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myoglobin 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has a higher affinity for 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heamoglobin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537" indent="0" algn="just">
              <a:lnSpc>
                <a:spcPct val="150000"/>
              </a:lnSpc>
              <a:buNone/>
            </a:pPr>
            <a:endParaRPr lang="en-GB" altLang="en-S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34963"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SA" sz="2400" b="1" dirty="0">
                <a:solidFill>
                  <a:srgbClr val="217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Cytochromes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participate in redox reactions and are components of the electron transport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76914-EAD4-3DCE-0AFA-73B8DB45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C24BE1-2496-D844-9F06-ADB374FC42E9}" type="slidenum">
              <a:rPr lang="en-US" altLang="en-SA"/>
              <a:pPr eaLnBrk="1" hangingPunct="1"/>
              <a:t>3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4A2E1B-B165-D587-BB34-DE6955A4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8925"/>
            <a:ext cx="7543800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The effect of bicarbonate on blood pH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02255-D5CE-202F-0F7A-7058E802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51A9C0-FBDD-BB4A-A347-98964E65AA5A}" type="slidenum">
              <a:rPr lang="en-US" altLang="en-SA"/>
              <a:pPr eaLnBrk="1" hangingPunct="1"/>
              <a:t>30</a:t>
            </a:fld>
            <a:endParaRPr lang="en-US" altLang="en-SA"/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6D2F5668-3AAC-7F13-6B09-DB2E6BFD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62050"/>
            <a:ext cx="673417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3" name="Text Box 9">
            <a:extLst>
              <a:ext uri="{FF2B5EF4-FFF2-40B4-BE49-F238E27FC236}">
                <a16:creationId xmlns:a16="http://schemas.microsoft.com/office/drawing/2014/main" id="{DA0D9985-EF60-C492-BCD8-A9EDA4E7228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10" y="452437"/>
            <a:ext cx="1600200" cy="617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Senescent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RBCs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108" name="Freeform 4">
            <a:extLst>
              <a:ext uri="{FF2B5EF4-FFF2-40B4-BE49-F238E27FC236}">
                <a16:creationId xmlns:a16="http://schemas.microsoft.com/office/drawing/2014/main" id="{38D2EC00-CC33-4534-68AD-3184C4E8550D}"/>
              </a:ext>
            </a:extLst>
          </p:cNvPr>
          <p:cNvSpPr>
            <a:spLocks noChangeAspect="1"/>
          </p:cNvSpPr>
          <p:nvPr/>
        </p:nvSpPr>
        <p:spPr bwMode="auto">
          <a:xfrm>
            <a:off x="7617372" y="1946275"/>
            <a:ext cx="1524000" cy="892175"/>
          </a:xfrm>
          <a:custGeom>
            <a:avLst/>
            <a:gdLst/>
            <a:ahLst/>
            <a:cxnLst>
              <a:cxn ang="0">
                <a:pos x="912" y="272"/>
              </a:cxn>
              <a:cxn ang="0">
                <a:pos x="1362" y="68"/>
              </a:cxn>
              <a:cxn ang="0">
                <a:pos x="1737" y="272"/>
              </a:cxn>
              <a:cxn ang="0">
                <a:pos x="1662" y="986"/>
              </a:cxn>
              <a:cxn ang="0">
                <a:pos x="987" y="1088"/>
              </a:cxn>
              <a:cxn ang="0">
                <a:pos x="162" y="986"/>
              </a:cxn>
              <a:cxn ang="0">
                <a:pos x="12" y="476"/>
              </a:cxn>
              <a:cxn ang="0">
                <a:pos x="87" y="68"/>
              </a:cxn>
              <a:cxn ang="0">
                <a:pos x="462" y="68"/>
              </a:cxn>
              <a:cxn ang="0">
                <a:pos x="687" y="272"/>
              </a:cxn>
              <a:cxn ang="0">
                <a:pos x="912" y="272"/>
              </a:cxn>
            </a:cxnLst>
            <a:rect l="0" t="0" r="r" b="b"/>
            <a:pathLst>
              <a:path w="1787" h="1122">
                <a:moveTo>
                  <a:pt x="912" y="272"/>
                </a:moveTo>
                <a:cubicBezTo>
                  <a:pt x="1024" y="238"/>
                  <a:pt x="1225" y="68"/>
                  <a:pt x="1362" y="68"/>
                </a:cubicBezTo>
                <a:cubicBezTo>
                  <a:pt x="1499" y="68"/>
                  <a:pt x="1687" y="119"/>
                  <a:pt x="1737" y="272"/>
                </a:cubicBezTo>
                <a:cubicBezTo>
                  <a:pt x="1787" y="425"/>
                  <a:pt x="1787" y="850"/>
                  <a:pt x="1662" y="986"/>
                </a:cubicBezTo>
                <a:cubicBezTo>
                  <a:pt x="1537" y="1122"/>
                  <a:pt x="1237" y="1088"/>
                  <a:pt x="987" y="1088"/>
                </a:cubicBezTo>
                <a:cubicBezTo>
                  <a:pt x="737" y="1088"/>
                  <a:pt x="324" y="1088"/>
                  <a:pt x="162" y="986"/>
                </a:cubicBezTo>
                <a:cubicBezTo>
                  <a:pt x="0" y="884"/>
                  <a:pt x="24" y="629"/>
                  <a:pt x="12" y="476"/>
                </a:cubicBezTo>
                <a:cubicBezTo>
                  <a:pt x="0" y="323"/>
                  <a:pt x="12" y="136"/>
                  <a:pt x="87" y="68"/>
                </a:cubicBezTo>
                <a:cubicBezTo>
                  <a:pt x="162" y="0"/>
                  <a:pt x="362" y="34"/>
                  <a:pt x="462" y="68"/>
                </a:cubicBezTo>
                <a:cubicBezTo>
                  <a:pt x="562" y="102"/>
                  <a:pt x="599" y="238"/>
                  <a:pt x="687" y="272"/>
                </a:cubicBezTo>
                <a:cubicBezTo>
                  <a:pt x="775" y="306"/>
                  <a:pt x="800" y="306"/>
                  <a:pt x="912" y="272"/>
                </a:cubicBezTo>
                <a:close/>
              </a:path>
            </a:pathLst>
          </a:custGeom>
          <a:solidFill>
            <a:srgbClr val="FFFFFF"/>
          </a:solidFill>
          <a:ln w="38100" cmpd="sng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5109" name="AutoShape 5">
            <a:extLst>
              <a:ext uri="{FF2B5EF4-FFF2-40B4-BE49-F238E27FC236}">
                <a16:creationId xmlns:a16="http://schemas.microsoft.com/office/drawing/2014/main" id="{73703B9A-B2A1-3186-ED18-175E3F439E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572" y="1706562"/>
            <a:ext cx="3048000" cy="1760538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5120" name="Text Box 16">
            <a:extLst>
              <a:ext uri="{FF2B5EF4-FFF2-40B4-BE49-F238E27FC236}">
                <a16:creationId xmlns:a16="http://schemas.microsoft.com/office/drawing/2014/main" id="{D2A73A6D-5BFC-CF7F-DDE7-84915569B0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79172" y="5946775"/>
            <a:ext cx="973138" cy="328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b="1">
                <a:solidFill>
                  <a:srgbClr val="333399"/>
                </a:solidFill>
              </a:rPr>
              <a:t>LIVER</a:t>
            </a:r>
            <a:endParaRPr lang="en-US" altLang="en-SA"/>
          </a:p>
        </p:txBody>
      </p:sp>
      <p:grpSp>
        <p:nvGrpSpPr>
          <p:cNvPr id="2" name="Group 53">
            <a:extLst>
              <a:ext uri="{FF2B5EF4-FFF2-40B4-BE49-F238E27FC236}">
                <a16:creationId xmlns:a16="http://schemas.microsoft.com/office/drawing/2014/main" id="{C1640B16-9D84-D8A1-0F62-AEA4F514EE02}"/>
              </a:ext>
            </a:extLst>
          </p:cNvPr>
          <p:cNvGrpSpPr>
            <a:grpSpLocks/>
          </p:cNvGrpSpPr>
          <p:nvPr/>
        </p:nvGrpSpPr>
        <p:grpSpPr bwMode="auto">
          <a:xfrm>
            <a:off x="4721772" y="4489450"/>
            <a:ext cx="3175000" cy="1209675"/>
            <a:chOff x="3168" y="2486"/>
            <a:chExt cx="2000" cy="725"/>
          </a:xfrm>
        </p:grpSpPr>
        <p:sp>
          <p:nvSpPr>
            <p:cNvPr id="38961" name="Text Box 17">
              <a:extLst>
                <a:ext uri="{FF2B5EF4-FFF2-40B4-BE49-F238E27FC236}">
                  <a16:creationId xmlns:a16="http://schemas.microsoft.com/office/drawing/2014/main" id="{4E175E93-60E5-62A7-9490-F0CBA1AA400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68" y="2486"/>
              <a:ext cx="1584" cy="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SA" sz="2000" b="1">
                  <a:solidFill>
                    <a:srgbClr val="CC0099"/>
                  </a:solidFill>
                </a:rPr>
                <a:t>Bilirubin diglucuronide</a:t>
              </a:r>
            </a:p>
            <a:p>
              <a:pPr eaLnBrk="1" hangingPunct="1"/>
              <a:r>
                <a:rPr lang="en-US" altLang="en-SA" b="1">
                  <a:solidFill>
                    <a:srgbClr val="0000FF"/>
                  </a:solidFill>
                </a:rPr>
                <a:t>(</a:t>
              </a:r>
              <a:r>
                <a:rPr lang="en-US" altLang="en-SA" b="1" i="1">
                  <a:solidFill>
                    <a:srgbClr val="0000FF"/>
                  </a:solidFill>
                </a:rPr>
                <a:t>water-soluble</a:t>
              </a:r>
              <a:r>
                <a:rPr lang="en-US" altLang="en-SA" b="1">
                  <a:solidFill>
                    <a:srgbClr val="0000FF"/>
                  </a:solidFill>
                </a:rPr>
                <a:t>)</a:t>
              </a:r>
              <a:endParaRPr lang="en-US" altLang="en-SA" b="1"/>
            </a:p>
          </p:txBody>
        </p:sp>
        <p:grpSp>
          <p:nvGrpSpPr>
            <p:cNvPr id="38962" name="Group 46">
              <a:extLst>
                <a:ext uri="{FF2B5EF4-FFF2-40B4-BE49-F238E27FC236}">
                  <a16:creationId xmlns:a16="http://schemas.microsoft.com/office/drawing/2014/main" id="{74685A5A-E2A9-BAB4-5D8E-0C340A3301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821"/>
              <a:ext cx="287" cy="346"/>
              <a:chOff x="2717" y="2009"/>
              <a:chExt cx="287" cy="346"/>
            </a:xfrm>
          </p:grpSpPr>
          <p:sp>
            <p:nvSpPr>
              <p:cNvPr id="38964" name="Line 32">
                <a:extLst>
                  <a:ext uri="{FF2B5EF4-FFF2-40B4-BE49-F238E27FC236}">
                    <a16:creationId xmlns:a16="http://schemas.microsoft.com/office/drawing/2014/main" id="{84D639BD-F38D-6170-7798-05A87899A9F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717" y="2009"/>
                <a:ext cx="1" cy="346"/>
              </a:xfrm>
              <a:prstGeom prst="line">
                <a:avLst/>
              </a:prstGeom>
              <a:noFill/>
              <a:ln w="57150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A"/>
              </a:p>
            </p:txBody>
          </p:sp>
          <p:sp>
            <p:nvSpPr>
              <p:cNvPr id="38965" name="Arc 33">
                <a:extLst>
                  <a:ext uri="{FF2B5EF4-FFF2-40B4-BE49-F238E27FC236}">
                    <a16:creationId xmlns:a16="http://schemas.microsoft.com/office/drawing/2014/main" id="{8C9E303E-F4DD-9290-6B48-D15ACAD90C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 flipV="1">
                <a:off x="2717" y="2077"/>
                <a:ext cx="287" cy="1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SA"/>
              </a:p>
            </p:txBody>
          </p:sp>
        </p:grpSp>
        <p:sp>
          <p:nvSpPr>
            <p:cNvPr id="175138" name="Text Box 34">
              <a:extLst>
                <a:ext uri="{FF2B5EF4-FFF2-40B4-BE49-F238E27FC236}">
                  <a16:creationId xmlns:a16="http://schemas.microsoft.com/office/drawing/2014/main" id="{E460603D-747E-B2FF-A140-4F74863A734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71" y="2965"/>
              <a:ext cx="1497" cy="2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2 UDP-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glucuronic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 acid</a:t>
              </a:r>
            </a:p>
          </p:txBody>
        </p:sp>
      </p:grpSp>
      <p:sp>
        <p:nvSpPr>
          <p:cNvPr id="175140" name="Text Box 36">
            <a:extLst>
              <a:ext uri="{FF2B5EF4-FFF2-40B4-BE49-F238E27FC236}">
                <a16:creationId xmlns:a16="http://schemas.microsoft.com/office/drawing/2014/main" id="{AF79EF60-F5EE-FB57-372E-0901C2B9ED7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331372" y="3757612"/>
            <a:ext cx="2833688" cy="327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 bile duct to intestine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117" name="Text Box 13">
            <a:extLst>
              <a:ext uri="{FF2B5EF4-FFF2-40B4-BE49-F238E27FC236}">
                <a16:creationId xmlns:a16="http://schemas.microsoft.com/office/drawing/2014/main" id="{C96E44E4-FFB1-8C20-D43E-F3091A02370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032797" y="555625"/>
            <a:ext cx="2198688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Stercobilin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excreted in feces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5118" name="Text Box 14">
            <a:extLst>
              <a:ext uri="{FF2B5EF4-FFF2-40B4-BE49-F238E27FC236}">
                <a16:creationId xmlns:a16="http://schemas.microsoft.com/office/drawing/2014/main" id="{1D0354D6-9B09-2730-C27B-06DE344FD6D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578772" y="2178050"/>
            <a:ext cx="28956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b="1"/>
              <a:t>Glucuronic acid is removed and bilirubin is converted to  </a:t>
            </a:r>
            <a:r>
              <a:rPr lang="en-US" altLang="en-SA" b="1">
                <a:solidFill>
                  <a:srgbClr val="CC0099"/>
                </a:solidFill>
              </a:rPr>
              <a:t>urobilinogen</a:t>
            </a:r>
            <a:r>
              <a:rPr lang="en-US" altLang="en-SA" b="1"/>
              <a:t> which is then oxidized  by intestinal bacteria </a:t>
            </a:r>
          </a:p>
          <a:p>
            <a:pPr eaLnBrk="1" hangingPunct="1"/>
            <a:endParaRPr lang="en-US" altLang="en-SA" b="1">
              <a:solidFill>
                <a:srgbClr val="333399"/>
              </a:solidFill>
            </a:endParaRPr>
          </a:p>
          <a:p>
            <a:pPr eaLnBrk="1" hangingPunct="1"/>
            <a:r>
              <a:rPr lang="en-US" altLang="en-SA" b="1">
                <a:solidFill>
                  <a:srgbClr val="333399"/>
                </a:solidFill>
              </a:rPr>
              <a:t>    </a:t>
            </a:r>
            <a:endParaRPr lang="en-US" altLang="en-SA"/>
          </a:p>
          <a:p>
            <a:pPr eaLnBrk="1" hangingPunct="1"/>
            <a:endParaRPr lang="en-US" altLang="en-SA"/>
          </a:p>
        </p:txBody>
      </p:sp>
      <p:sp>
        <p:nvSpPr>
          <p:cNvPr id="175142" name="Line 38">
            <a:extLst>
              <a:ext uri="{FF2B5EF4-FFF2-40B4-BE49-F238E27FC236}">
                <a16:creationId xmlns:a16="http://schemas.microsoft.com/office/drawing/2014/main" id="{F31A0877-51C8-47C8-34A2-98EAD1EB6D0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255172" y="1146175"/>
            <a:ext cx="1588" cy="73977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175143" name="Text Box 39">
            <a:extLst>
              <a:ext uri="{FF2B5EF4-FFF2-40B4-BE49-F238E27FC236}">
                <a16:creationId xmlns:a16="http://schemas.microsoft.com/office/drawing/2014/main" id="{55A69407-446C-E1BE-BCD1-7C0172C9E05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69772" y="2266950"/>
            <a:ext cx="1101725" cy="40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b="1">
                <a:solidFill>
                  <a:srgbClr val="333399"/>
                </a:solidFill>
              </a:rPr>
              <a:t>KIDNEY</a:t>
            </a:r>
            <a:endParaRPr lang="en-US" altLang="en-SA"/>
          </a:p>
        </p:txBody>
      </p:sp>
      <p:sp>
        <p:nvSpPr>
          <p:cNvPr id="175123" name="Text Box 19">
            <a:extLst>
              <a:ext uri="{FF2B5EF4-FFF2-40B4-BE49-F238E27FC236}">
                <a16:creationId xmlns:a16="http://schemas.microsoft.com/office/drawing/2014/main" id="{F3D7CB5E-F183-8EE4-D2B8-CB9F13671C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83972" y="830262"/>
            <a:ext cx="1981200" cy="719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" rIns="18288"/>
          <a:lstStyle/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Urobilin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excreted in urine</a:t>
            </a: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5144" name="Line 40">
            <a:extLst>
              <a:ext uri="{FF2B5EF4-FFF2-40B4-BE49-F238E27FC236}">
                <a16:creationId xmlns:a16="http://schemas.microsoft.com/office/drawing/2014/main" id="{6A23D534-1270-BDBB-74F6-8FE25350716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301585" y="1546225"/>
            <a:ext cx="1587" cy="741362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D2972DA4-882B-CE6F-CA9C-E0F01EB214BE}"/>
              </a:ext>
            </a:extLst>
          </p:cNvPr>
          <p:cNvGrpSpPr>
            <a:grpSpLocks/>
          </p:cNvGrpSpPr>
          <p:nvPr/>
        </p:nvGrpSpPr>
        <p:grpSpPr bwMode="auto">
          <a:xfrm>
            <a:off x="1122910" y="2487612"/>
            <a:ext cx="2311400" cy="1600200"/>
            <a:chOff x="864" y="1248"/>
            <a:chExt cx="1456" cy="960"/>
          </a:xfrm>
        </p:grpSpPr>
        <p:sp>
          <p:nvSpPr>
            <p:cNvPr id="38954" name="Text Box 8">
              <a:extLst>
                <a:ext uri="{FF2B5EF4-FFF2-40B4-BE49-F238E27FC236}">
                  <a16:creationId xmlns:a16="http://schemas.microsoft.com/office/drawing/2014/main" id="{C7CD0172-DBD4-38EB-62A9-B8A86E2FC4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6" y="1680"/>
              <a:ext cx="367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SA" b="1">
                  <a:solidFill>
                    <a:srgbClr val="0000CC"/>
                  </a:solidFill>
                </a:rPr>
                <a:t>CO</a:t>
              </a:r>
            </a:p>
          </p:txBody>
        </p:sp>
        <p:sp>
          <p:nvSpPr>
            <p:cNvPr id="38955" name="Text Box 11">
              <a:extLst>
                <a:ext uri="{FF2B5EF4-FFF2-40B4-BE49-F238E27FC236}">
                  <a16:creationId xmlns:a16="http://schemas.microsoft.com/office/drawing/2014/main" id="{858B4EFF-FC79-4347-2124-068063DDF5B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64" y="1968"/>
              <a:ext cx="1008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SA" sz="2000" b="1">
                  <a:solidFill>
                    <a:srgbClr val="CC0099"/>
                  </a:solidFill>
                </a:rPr>
                <a:t>Biliverdin</a:t>
              </a:r>
              <a:r>
                <a:rPr lang="en-US" altLang="en-SA">
                  <a:solidFill>
                    <a:srgbClr val="008000"/>
                  </a:solidFill>
                </a:rPr>
                <a:t> </a:t>
              </a:r>
              <a:endParaRPr lang="en-US" altLang="en-SA"/>
            </a:p>
          </p:txBody>
        </p:sp>
        <p:sp>
          <p:nvSpPr>
            <p:cNvPr id="38956" name="Line 23">
              <a:extLst>
                <a:ext uri="{FF2B5EF4-FFF2-40B4-BE49-F238E27FC236}">
                  <a16:creationId xmlns:a16="http://schemas.microsoft.com/office/drawing/2014/main" id="{9A910DA5-05C9-375B-F0F2-872650D1AD1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00" y="1344"/>
              <a:ext cx="1" cy="592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38957" name="Arc 24">
              <a:extLst>
                <a:ext uri="{FF2B5EF4-FFF2-40B4-BE49-F238E27FC236}">
                  <a16:creationId xmlns:a16="http://schemas.microsoft.com/office/drawing/2014/main" id="{AA6AA1FC-53B1-10CE-C65D-40091791591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1200" y="1584"/>
              <a:ext cx="245" cy="1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7030A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SA"/>
            </a:p>
          </p:txBody>
        </p:sp>
        <p:sp>
          <p:nvSpPr>
            <p:cNvPr id="38958" name="Arc 25">
              <a:extLst>
                <a:ext uri="{FF2B5EF4-FFF2-40B4-BE49-F238E27FC236}">
                  <a16:creationId xmlns:a16="http://schemas.microsoft.com/office/drawing/2014/main" id="{3AF47F05-0FE5-7BFC-DBE6-C77F055A244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200" y="1378"/>
              <a:ext cx="245" cy="1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175139" name="Text Box 35">
              <a:extLst>
                <a:ext uri="{FF2B5EF4-FFF2-40B4-BE49-F238E27FC236}">
                  <a16:creationId xmlns:a16="http://schemas.microsoft.com/office/drawing/2014/main" id="{56989E03-4A3E-F511-C802-EB50982DF00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16" y="1440"/>
              <a:ext cx="11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88" tIns="18288" rIns="18288" bIns="18288"/>
            <a:lstStyle/>
            <a:p>
              <a:pPr>
                <a:defRPr/>
              </a:pP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Heme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oxygenase</a:t>
              </a:r>
              <a:endParaRPr lang="en-US" dirty="0">
                <a:solidFill>
                  <a:schemeClr val="bg2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38960" name="Text Box 41">
              <a:extLst>
                <a:ext uri="{FF2B5EF4-FFF2-40B4-BE49-F238E27FC236}">
                  <a16:creationId xmlns:a16="http://schemas.microsoft.com/office/drawing/2014/main" id="{573A8DAA-3AB9-06F4-67F9-3B897DCE2A2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88" y="1248"/>
              <a:ext cx="233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SA" b="1">
                  <a:solidFill>
                    <a:srgbClr val="0000CC"/>
                  </a:solidFill>
                </a:rPr>
                <a:t>O</a:t>
              </a:r>
              <a:r>
                <a:rPr lang="en-US" altLang="en-SA" b="1" baseline="-25000">
                  <a:solidFill>
                    <a:srgbClr val="0000CC"/>
                  </a:solidFill>
                </a:rPr>
                <a:t>2</a:t>
              </a:r>
              <a:endParaRPr lang="en-US" altLang="en-SA" b="1">
                <a:solidFill>
                  <a:srgbClr val="0000CC"/>
                </a:solidFill>
              </a:endParaRPr>
            </a:p>
          </p:txBody>
        </p:sp>
      </p:grpSp>
      <p:grpSp>
        <p:nvGrpSpPr>
          <p:cNvPr id="5" name="Group 51">
            <a:extLst>
              <a:ext uri="{FF2B5EF4-FFF2-40B4-BE49-F238E27FC236}">
                <a16:creationId xmlns:a16="http://schemas.microsoft.com/office/drawing/2014/main" id="{4D461D54-8F4F-4AA3-7B1D-AD15733F5FEE}"/>
              </a:ext>
            </a:extLst>
          </p:cNvPr>
          <p:cNvGrpSpPr>
            <a:grpSpLocks/>
          </p:cNvGrpSpPr>
          <p:nvPr/>
        </p:nvGrpSpPr>
        <p:grpSpPr bwMode="auto">
          <a:xfrm>
            <a:off x="1140372" y="4087812"/>
            <a:ext cx="2022475" cy="2339975"/>
            <a:chOff x="875" y="2208"/>
            <a:chExt cx="1274" cy="1403"/>
          </a:xfrm>
        </p:grpSpPr>
        <p:sp>
          <p:nvSpPr>
            <p:cNvPr id="38947" name="Text Box 12">
              <a:extLst>
                <a:ext uri="{FF2B5EF4-FFF2-40B4-BE49-F238E27FC236}">
                  <a16:creationId xmlns:a16="http://schemas.microsoft.com/office/drawing/2014/main" id="{9E770798-9828-84C9-6DD4-D99A5E22464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75" y="3216"/>
              <a:ext cx="1152" cy="3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SA" sz="2000" b="1">
                  <a:solidFill>
                    <a:srgbClr val="CC0099"/>
                  </a:solidFill>
                </a:rPr>
                <a:t>Bilirubin </a:t>
              </a:r>
            </a:p>
            <a:p>
              <a:pPr eaLnBrk="1" hangingPunct="1"/>
              <a:r>
                <a:rPr lang="en-US" altLang="en-SA" b="1">
                  <a:solidFill>
                    <a:srgbClr val="0000FF"/>
                  </a:solidFill>
                </a:rPr>
                <a:t>(</a:t>
              </a:r>
              <a:r>
                <a:rPr lang="en-US" altLang="en-SA" b="1" i="1">
                  <a:solidFill>
                    <a:srgbClr val="0000FF"/>
                  </a:solidFill>
                </a:rPr>
                <a:t>water-insoluble</a:t>
              </a:r>
              <a:r>
                <a:rPr lang="en-US" altLang="en-SA" b="1">
                  <a:solidFill>
                    <a:srgbClr val="0000FF"/>
                  </a:solidFill>
                </a:rPr>
                <a:t>)</a:t>
              </a:r>
              <a:endParaRPr lang="en-US" altLang="en-SA" b="1"/>
            </a:p>
          </p:txBody>
        </p:sp>
        <p:sp>
          <p:nvSpPr>
            <p:cNvPr id="38948" name="Text Box 26">
              <a:extLst>
                <a:ext uri="{FF2B5EF4-FFF2-40B4-BE49-F238E27FC236}">
                  <a16:creationId xmlns:a16="http://schemas.microsoft.com/office/drawing/2014/main" id="{A95ECBC7-F16C-D702-BD78-E0395A77E7A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6" y="2928"/>
              <a:ext cx="571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SA" b="1">
                  <a:solidFill>
                    <a:srgbClr val="0000CC"/>
                  </a:solidFill>
                </a:rPr>
                <a:t>NADP</a:t>
              </a:r>
              <a:r>
                <a:rPr lang="en-US" altLang="en-SA" b="1" baseline="30000">
                  <a:solidFill>
                    <a:srgbClr val="0000CC"/>
                  </a:solidFill>
                </a:rPr>
                <a:t>+</a:t>
              </a:r>
              <a:endParaRPr lang="en-US" altLang="en-SA" b="1">
                <a:solidFill>
                  <a:srgbClr val="0000CC"/>
                </a:solidFill>
              </a:endParaRPr>
            </a:p>
          </p:txBody>
        </p:sp>
        <p:sp>
          <p:nvSpPr>
            <p:cNvPr id="38949" name="Text Box 27">
              <a:extLst>
                <a:ext uri="{FF2B5EF4-FFF2-40B4-BE49-F238E27FC236}">
                  <a16:creationId xmlns:a16="http://schemas.microsoft.com/office/drawing/2014/main" id="{ABDF3234-A142-EBE8-AC63-B00344A5D4D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6" y="2208"/>
              <a:ext cx="613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SA" b="1">
                  <a:solidFill>
                    <a:srgbClr val="0000CC"/>
                  </a:solidFill>
                </a:rPr>
                <a:t>NADPH</a:t>
              </a:r>
            </a:p>
          </p:txBody>
        </p:sp>
        <p:sp>
          <p:nvSpPr>
            <p:cNvPr id="38950" name="Line 28">
              <a:extLst>
                <a:ext uri="{FF2B5EF4-FFF2-40B4-BE49-F238E27FC236}">
                  <a16:creationId xmlns:a16="http://schemas.microsoft.com/office/drawing/2014/main" id="{AB53BC96-5E22-2BD8-295E-AD8EF1E7E43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00" y="2256"/>
              <a:ext cx="1" cy="833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38951" name="Arc 29">
              <a:extLst>
                <a:ext uri="{FF2B5EF4-FFF2-40B4-BE49-F238E27FC236}">
                  <a16:creationId xmlns:a16="http://schemas.microsoft.com/office/drawing/2014/main" id="{ED17AA77-82DF-B34C-6FCE-52E0EE89C403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1200" y="2784"/>
              <a:ext cx="245" cy="1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7030A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SA"/>
            </a:p>
          </p:txBody>
        </p:sp>
        <p:sp>
          <p:nvSpPr>
            <p:cNvPr id="38952" name="Arc 30">
              <a:extLst>
                <a:ext uri="{FF2B5EF4-FFF2-40B4-BE49-F238E27FC236}">
                  <a16:creationId xmlns:a16="http://schemas.microsoft.com/office/drawing/2014/main" id="{453F6566-4D10-1054-6AA3-5ED26BDBD31B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200" y="2352"/>
              <a:ext cx="245" cy="2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175147" name="Text Box 43">
              <a:extLst>
                <a:ext uri="{FF2B5EF4-FFF2-40B4-BE49-F238E27FC236}">
                  <a16:creationId xmlns:a16="http://schemas.microsoft.com/office/drawing/2014/main" id="{AD76641B-CCE5-B134-22AE-CFABA0EFDD0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392" y="2448"/>
              <a:ext cx="720" cy="3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8288" tIns="18288" rIns="18288" bIns="18288"/>
            <a:lstStyle/>
            <a:p>
              <a:pPr>
                <a:defRPr/>
              </a:pP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Biliverdin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  <a:cs typeface="Arial" charset="0"/>
              </a:endParaRPr>
            </a:p>
            <a:p>
              <a:pPr>
                <a:defRPr/>
              </a:pP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reductase</a:t>
              </a:r>
              <a:endParaRPr lang="en-US" dirty="0">
                <a:solidFill>
                  <a:schemeClr val="bg2">
                    <a:lumMod val="50000"/>
                  </a:schemeClr>
                </a:solidFill>
                <a:cs typeface="Arial" charset="0"/>
              </a:endParaRPr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27361CE6-0669-07F1-1A34-66A3206DD83A}"/>
              </a:ext>
            </a:extLst>
          </p:cNvPr>
          <p:cNvGrpSpPr>
            <a:grpSpLocks/>
          </p:cNvGrpSpPr>
          <p:nvPr/>
        </p:nvGrpSpPr>
        <p:grpSpPr bwMode="auto">
          <a:xfrm>
            <a:off x="1351510" y="1352550"/>
            <a:ext cx="1720850" cy="1216025"/>
            <a:chOff x="1008" y="567"/>
            <a:chExt cx="1084" cy="729"/>
          </a:xfrm>
        </p:grpSpPr>
        <p:sp>
          <p:nvSpPr>
            <p:cNvPr id="38941" name="Text Box 10">
              <a:extLst>
                <a:ext uri="{FF2B5EF4-FFF2-40B4-BE49-F238E27FC236}">
                  <a16:creationId xmlns:a16="http://schemas.microsoft.com/office/drawing/2014/main" id="{D569AA94-1069-E7EF-E7C2-714627A0165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08" y="1104"/>
              <a:ext cx="571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SA" sz="2000" b="1">
                  <a:solidFill>
                    <a:srgbClr val="CC0099"/>
                  </a:solidFill>
                </a:rPr>
                <a:t>Heme</a:t>
              </a:r>
            </a:p>
          </p:txBody>
        </p:sp>
        <p:sp>
          <p:nvSpPr>
            <p:cNvPr id="38942" name="Text Box 20">
              <a:extLst>
                <a:ext uri="{FF2B5EF4-FFF2-40B4-BE49-F238E27FC236}">
                  <a16:creationId xmlns:a16="http://schemas.microsoft.com/office/drawing/2014/main" id="{2B5187FC-2639-7576-325A-216A20F5ACA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88" y="912"/>
              <a:ext cx="604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SA" b="1">
                  <a:solidFill>
                    <a:srgbClr val="0000CC"/>
                  </a:solidFill>
                </a:rPr>
                <a:t>Globin</a:t>
              </a:r>
            </a:p>
          </p:txBody>
        </p:sp>
        <p:grpSp>
          <p:nvGrpSpPr>
            <p:cNvPr id="38943" name="Group 47">
              <a:extLst>
                <a:ext uri="{FF2B5EF4-FFF2-40B4-BE49-F238E27FC236}">
                  <a16:creationId xmlns:a16="http://schemas.microsoft.com/office/drawing/2014/main" id="{09A5B489-2AFA-ED1F-06B8-5900183E6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768"/>
              <a:ext cx="287" cy="346"/>
              <a:chOff x="1306" y="672"/>
              <a:chExt cx="287" cy="346"/>
            </a:xfrm>
          </p:grpSpPr>
          <p:sp>
            <p:nvSpPr>
              <p:cNvPr id="38945" name="Line 21">
                <a:extLst>
                  <a:ext uri="{FF2B5EF4-FFF2-40B4-BE49-F238E27FC236}">
                    <a16:creationId xmlns:a16="http://schemas.microsoft.com/office/drawing/2014/main" id="{E1FBC77C-412E-AFB2-B95C-31FEA918F04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306" y="672"/>
                <a:ext cx="1" cy="346"/>
              </a:xfrm>
              <a:prstGeom prst="line">
                <a:avLst/>
              </a:prstGeom>
              <a:noFill/>
              <a:ln w="57150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A"/>
              </a:p>
            </p:txBody>
          </p:sp>
          <p:sp>
            <p:nvSpPr>
              <p:cNvPr id="38946" name="Arc 22">
                <a:extLst>
                  <a:ext uri="{FF2B5EF4-FFF2-40B4-BE49-F238E27FC236}">
                    <a16:creationId xmlns:a16="http://schemas.microsoft.com/office/drawing/2014/main" id="{0F7F1B03-1853-50B5-2D39-3A15738C1D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 flipV="1">
                <a:off x="1306" y="741"/>
                <a:ext cx="287" cy="1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7030A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SA"/>
              </a:p>
            </p:txBody>
          </p:sp>
        </p:grpSp>
        <p:sp>
          <p:nvSpPr>
            <p:cNvPr id="38944" name="Text Box 44">
              <a:extLst>
                <a:ext uri="{FF2B5EF4-FFF2-40B4-BE49-F238E27FC236}">
                  <a16:creationId xmlns:a16="http://schemas.microsoft.com/office/drawing/2014/main" id="{176E9E50-4726-06F3-2BF3-38135ABF03B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19" y="567"/>
              <a:ext cx="832" cy="2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SA" sz="2000" b="1">
                  <a:solidFill>
                    <a:srgbClr val="CC0099"/>
                  </a:solidFill>
                </a:rPr>
                <a:t>Hemoglobin</a:t>
              </a:r>
            </a:p>
          </p:txBody>
        </p:sp>
      </p:grpSp>
      <p:sp>
        <p:nvSpPr>
          <p:cNvPr id="175107" name="Text Box 3">
            <a:extLst>
              <a:ext uri="{FF2B5EF4-FFF2-40B4-BE49-F238E27FC236}">
                <a16:creationId xmlns:a16="http://schemas.microsoft.com/office/drawing/2014/main" id="{439D08AB-C0C0-38C9-8730-6B421CC3129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85472" y="2541587"/>
            <a:ext cx="1447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SA" b="1">
                <a:solidFill>
                  <a:srgbClr val="7030A0"/>
                </a:solidFill>
              </a:rPr>
              <a:t>reabsorbed</a:t>
            </a:r>
          </a:p>
          <a:p>
            <a:pPr algn="ctr" eaLnBrk="1" hangingPunct="1"/>
            <a:r>
              <a:rPr lang="en-US" altLang="en-SA" b="1">
                <a:solidFill>
                  <a:srgbClr val="7030A0"/>
                </a:solidFill>
              </a:rPr>
              <a:t> into blood (Portion of urobilinogen) </a:t>
            </a:r>
          </a:p>
        </p:txBody>
      </p:sp>
      <p:sp>
        <p:nvSpPr>
          <p:cNvPr id="175141" name="Line 37">
            <a:extLst>
              <a:ext uri="{FF2B5EF4-FFF2-40B4-BE49-F238E27FC236}">
                <a16:creationId xmlns:a16="http://schemas.microsoft.com/office/drawing/2014/main" id="{DE1F67F5-2DC0-01C7-4BF9-DB218A717E1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537872" y="2427287"/>
            <a:ext cx="1101725" cy="1588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175146" name="Line 42">
            <a:extLst>
              <a:ext uri="{FF2B5EF4-FFF2-40B4-BE49-F238E27FC236}">
                <a16:creationId xmlns:a16="http://schemas.microsoft.com/office/drawing/2014/main" id="{FD106459-E241-93CD-0A36-5C0EE8E7267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178972" y="3290887"/>
            <a:ext cx="3175" cy="114300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grpSp>
        <p:nvGrpSpPr>
          <p:cNvPr id="8" name="Group 52">
            <a:extLst>
              <a:ext uri="{FF2B5EF4-FFF2-40B4-BE49-F238E27FC236}">
                <a16:creationId xmlns:a16="http://schemas.microsoft.com/office/drawing/2014/main" id="{8761B654-8A8E-F46D-F6DE-9E136EE054E9}"/>
              </a:ext>
            </a:extLst>
          </p:cNvPr>
          <p:cNvGrpSpPr>
            <a:grpSpLocks/>
          </p:cNvGrpSpPr>
          <p:nvPr/>
        </p:nvGrpSpPr>
        <p:grpSpPr bwMode="auto">
          <a:xfrm>
            <a:off x="2897735" y="5673725"/>
            <a:ext cx="3559175" cy="1458912"/>
            <a:chOff x="2001" y="3205"/>
            <a:chExt cx="2242" cy="875"/>
          </a:xfrm>
        </p:grpSpPr>
        <p:sp>
          <p:nvSpPr>
            <p:cNvPr id="38939" name="Text Box 15">
              <a:extLst>
                <a:ext uri="{FF2B5EF4-FFF2-40B4-BE49-F238E27FC236}">
                  <a16:creationId xmlns:a16="http://schemas.microsoft.com/office/drawing/2014/main" id="{91486ED2-6F04-4C69-8A8C-4BA5B585B20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82" y="3205"/>
              <a:ext cx="1061" cy="3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SA" sz="2000" b="1">
                  <a:solidFill>
                    <a:srgbClr val="CC0099"/>
                  </a:solidFill>
                </a:rPr>
                <a:t>Bilirubin </a:t>
              </a:r>
            </a:p>
            <a:p>
              <a:pPr eaLnBrk="1" hangingPunct="1"/>
              <a:r>
                <a:rPr lang="en-US" altLang="en-SA">
                  <a:solidFill>
                    <a:srgbClr val="0000FF"/>
                  </a:solidFill>
                </a:rPr>
                <a:t>(</a:t>
              </a:r>
              <a:r>
                <a:rPr lang="en-US" altLang="en-SA" b="1" i="1">
                  <a:solidFill>
                    <a:srgbClr val="0000FF"/>
                  </a:solidFill>
                </a:rPr>
                <a:t>water-insoluble</a:t>
              </a:r>
              <a:r>
                <a:rPr lang="en-US" altLang="en-SA" b="1">
                  <a:solidFill>
                    <a:srgbClr val="0000FF"/>
                  </a:solidFill>
                </a:rPr>
                <a:t>)</a:t>
              </a:r>
              <a:endParaRPr lang="en-US" altLang="en-SA" b="1"/>
            </a:p>
          </p:txBody>
        </p:sp>
        <p:sp>
          <p:nvSpPr>
            <p:cNvPr id="175122" name="Text Box 18">
              <a:extLst>
                <a:ext uri="{FF2B5EF4-FFF2-40B4-BE49-F238E27FC236}">
                  <a16:creationId xmlns:a16="http://schemas.microsoft.com/office/drawing/2014/main" id="{96D90468-CC6E-898E-3DC9-8A3F29C608E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01" y="3630"/>
              <a:ext cx="1858" cy="4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via blood to the liver (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complexed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with albumin)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5159" name="Text Box 55">
            <a:extLst>
              <a:ext uri="{FF2B5EF4-FFF2-40B4-BE49-F238E27FC236}">
                <a16:creationId xmlns:a16="http://schemas.microsoft.com/office/drawing/2014/main" id="{2588525A-1E4E-1480-CCFC-AB42FB799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172" y="1785937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SA"/>
              <a:t> </a:t>
            </a:r>
            <a:r>
              <a:rPr lang="en-US" altLang="en-SA" b="1">
                <a:solidFill>
                  <a:srgbClr val="333399"/>
                </a:solidFill>
              </a:rPr>
              <a:t>INTESTINE</a:t>
            </a:r>
          </a:p>
        </p:txBody>
      </p:sp>
      <p:sp>
        <p:nvSpPr>
          <p:cNvPr id="175162" name="Text Box 58">
            <a:extLst>
              <a:ext uri="{FF2B5EF4-FFF2-40B4-BE49-F238E27FC236}">
                <a16:creationId xmlns:a16="http://schemas.microsoft.com/office/drawing/2014/main" id="{4832CB80-A85B-26AA-61AD-83BF6AAE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982" y="-91886"/>
            <a:ext cx="4629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Catabolism of hemoglobin </a:t>
            </a:r>
          </a:p>
        </p:txBody>
      </p:sp>
      <p:sp>
        <p:nvSpPr>
          <p:cNvPr id="175111" name="Oval 7">
            <a:extLst>
              <a:ext uri="{FF2B5EF4-FFF2-40B4-BE49-F238E27FC236}">
                <a16:creationId xmlns:a16="http://schemas.microsoft.com/office/drawing/2014/main" id="{EE6419B8-0F35-B294-EF45-035091C5D6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3010" y="933450"/>
            <a:ext cx="2773362" cy="6086475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SA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495E39C-7149-C5F3-3D92-E17FF3FCAE94}"/>
              </a:ext>
            </a:extLst>
          </p:cNvPr>
          <p:cNvSpPr/>
          <p:nvPr/>
        </p:nvSpPr>
        <p:spPr bwMode="auto">
          <a:xfrm>
            <a:off x="4583660" y="4408487"/>
            <a:ext cx="3262312" cy="193833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4FEBE35-8582-41EC-B8A3-41D3F4A64EF9}"/>
              </a:ext>
            </a:extLst>
          </p:cNvPr>
          <p:cNvCxnSpPr/>
          <p:nvPr/>
        </p:nvCxnSpPr>
        <p:spPr>
          <a:xfrm>
            <a:off x="3197772" y="5607050"/>
            <a:ext cx="1371600" cy="1587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17A80BA8-780C-A52A-5897-2EE6C368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5322" y="7082155"/>
            <a:ext cx="2057400" cy="383381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3A9116-6F7C-DD44-8932-8BEE608E9684}" type="slidenum">
              <a:rPr lang="en-US" altLang="en-SA"/>
              <a:pPr eaLnBrk="1" hangingPunct="1"/>
              <a:t>31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7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3" grpId="0" animBg="1"/>
      <p:bldP spid="175109" grpId="0" animBg="1"/>
      <p:bldP spid="175120" grpId="0" animBg="1"/>
      <p:bldP spid="175140" grpId="0" animBg="1"/>
      <p:bldP spid="175117" grpId="0" animBg="1"/>
      <p:bldP spid="175118" grpId="0"/>
      <p:bldP spid="175143" grpId="0" animBg="1"/>
      <p:bldP spid="175123" grpId="0" animBg="1"/>
      <p:bldP spid="175107" grpId="0"/>
      <p:bldP spid="175159" grpId="0"/>
      <p:bldP spid="175111" grpId="0" animBg="1"/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7C2A92-7A04-26ED-8C16-10853395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368"/>
            <a:ext cx="8991600" cy="720726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Conjugated vs unconjugated bilirubin</a:t>
            </a:r>
            <a:b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Why is this important?</a:t>
            </a:r>
            <a:b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AE9354-5234-8EE3-8FC0-6A73A292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359218"/>
            <a:ext cx="7848600" cy="53340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 3" pitchFamily="2" charset="2"/>
              <a:buNone/>
            </a:pPr>
            <a:r>
              <a:rPr lang="en-GB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Unconjugated bilirubin</a:t>
            </a: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to tissues</a:t>
            </a: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soluble in aqueous solutions</a:t>
            </a: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Tightly complexed to albumin</a:t>
            </a: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excreted in the urine even when blood levels are high</a:t>
            </a:r>
          </a:p>
          <a:p>
            <a:pPr algn="just">
              <a:lnSpc>
                <a:spcPct val="150000"/>
              </a:lnSpc>
              <a:buFont typeface="Wingdings 3" pitchFamily="2" charset="2"/>
              <a:buNone/>
            </a:pPr>
            <a:r>
              <a:rPr lang="en-GB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Conjugated bilirubin</a:t>
            </a: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Water-soluble</a:t>
            </a: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Non-toxic</a:t>
            </a: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Loosely bound to albumin</a:t>
            </a: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Excreted in urine (bilirubinuria)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EDAF-6CB2-1159-FB85-FC03A73F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DF23AA-5A8E-6C49-A3A2-F966403BDA5E}" type="slidenum">
              <a:rPr lang="en-US" altLang="en-SA"/>
              <a:pPr eaLnBrk="1" hangingPunct="1"/>
              <a:t>32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D8D15F-C413-AFBE-5A57-83C430FE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326"/>
            <a:ext cx="8229600" cy="599774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Jaundice?</a:t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2" name="Content Placeholder 1">
            <a:extLst>
              <a:ext uri="{FF2B5EF4-FFF2-40B4-BE49-F238E27FC236}">
                <a16:creationId xmlns:a16="http://schemas.microsoft.com/office/drawing/2014/main" id="{8D8C4A8A-F24F-37B6-B2C4-B29900BD1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93" y="1426369"/>
            <a:ext cx="8229600" cy="306863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aundice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describes the yellowing of sclera,  skin and mucosal membranes due to increased circulating bilirubin in the plasma</a:t>
            </a:r>
          </a:p>
          <a:p>
            <a:pPr algn="just">
              <a:lnSpc>
                <a:spcPct val="150000"/>
              </a:lnSpc>
            </a:pPr>
            <a:endParaRPr lang="en-GB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becomes clinically evident when serum bilirubin reaches about </a:t>
            </a:r>
            <a:r>
              <a:rPr lang="en-GB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GB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GB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mol/l.</a:t>
            </a:r>
            <a:r>
              <a:rPr lang="en-US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SA" sz="2400" dirty="0"/>
          </a:p>
          <a:p>
            <a:endParaRPr lang="en-US" altLang="en-SA" dirty="0"/>
          </a:p>
          <a:p>
            <a:endParaRPr lang="en-US" altLang="en-S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11D70-D3E7-80EA-EC5E-3902B4AB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29095-5769-DB43-B345-C119E4ADDCB8}" type="slidenum">
              <a:rPr lang="en-US" altLang="en-SA"/>
              <a:pPr eaLnBrk="1" hangingPunct="1"/>
              <a:t>33</a:t>
            </a:fld>
            <a:endParaRPr lang="en-US" altLang="en-SA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CFDF781-6454-6F86-D8C0-C93D6FB9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1384"/>
          <a:stretch>
            <a:fillRect/>
          </a:stretch>
        </p:blipFill>
        <p:spPr bwMode="auto">
          <a:xfrm>
            <a:off x="4572000" y="4960938"/>
            <a:ext cx="3048000" cy="166687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C3277912-C244-29F5-8D1E-69D0B9DB8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721225"/>
            <a:ext cx="1411288" cy="196532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AutoShape 3">
            <a:extLst>
              <a:ext uri="{FF2B5EF4-FFF2-40B4-BE49-F238E27FC236}">
                <a16:creationId xmlns:a16="http://schemas.microsoft.com/office/drawing/2014/main" id="{9E5FF789-3108-27B2-1B93-A9601F061A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" y="800100"/>
            <a:ext cx="2362200" cy="512763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27432" tIns="27432" rIns="27432" bIns="27432"/>
          <a:lstStyle/>
          <a:p>
            <a:pPr algn="ctr">
              <a:defRPr/>
            </a:pPr>
            <a:r>
              <a:rPr lang="en-US" b="1" dirty="0">
                <a:cs typeface="Arial" charset="0"/>
              </a:rPr>
              <a:t>A. Hemolytic anemia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8C1C0ADF-4F6A-8D69-AA6B-1D6FC82297D6}"/>
              </a:ext>
            </a:extLst>
          </p:cNvPr>
          <p:cNvGrpSpPr>
            <a:grpSpLocks/>
          </p:cNvGrpSpPr>
          <p:nvPr/>
        </p:nvGrpSpPr>
        <p:grpSpPr bwMode="auto">
          <a:xfrm>
            <a:off x="1033463" y="1465263"/>
            <a:ext cx="1258887" cy="528637"/>
            <a:chOff x="1033463" y="1395413"/>
            <a:chExt cx="1258888" cy="503238"/>
          </a:xfrm>
        </p:grpSpPr>
        <p:sp>
          <p:nvSpPr>
            <p:cNvPr id="42032" name="AutoShape 6">
              <a:extLst>
                <a:ext uri="{FF2B5EF4-FFF2-40B4-BE49-F238E27FC236}">
                  <a16:creationId xmlns:a16="http://schemas.microsoft.com/office/drawing/2014/main" id="{DDE0E85C-E433-37ED-E9D5-29C9B567B2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33463" y="1395413"/>
              <a:ext cx="479425" cy="2746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2033" name="AutoShape 7">
              <a:extLst>
                <a:ext uri="{FF2B5EF4-FFF2-40B4-BE49-F238E27FC236}">
                  <a16:creationId xmlns:a16="http://schemas.microsoft.com/office/drawing/2014/main" id="{8783E466-374F-C916-B26E-ECD8AD9D3E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30325" y="1487488"/>
              <a:ext cx="481013" cy="2746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2034" name="AutoShape 8">
              <a:extLst>
                <a:ext uri="{FF2B5EF4-FFF2-40B4-BE49-F238E27FC236}">
                  <a16:creationId xmlns:a16="http://schemas.microsoft.com/office/drawing/2014/main" id="{2DD28620-BAF8-2C62-B936-DD28A06A9C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4963" y="1487488"/>
              <a:ext cx="481013" cy="2746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2035" name="AutoShape 9">
              <a:extLst>
                <a:ext uri="{FF2B5EF4-FFF2-40B4-BE49-F238E27FC236}">
                  <a16:creationId xmlns:a16="http://schemas.microsoft.com/office/drawing/2014/main" id="{3AC23F6E-582E-BA5D-F531-51844344DD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1338" y="1487488"/>
              <a:ext cx="481013" cy="2746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2036" name="AutoShape 10">
              <a:extLst>
                <a:ext uri="{FF2B5EF4-FFF2-40B4-BE49-F238E27FC236}">
                  <a16:creationId xmlns:a16="http://schemas.microsoft.com/office/drawing/2014/main" id="{7AFCC6B3-B8EB-3FD5-9409-AFAB8EFEE4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3800" y="1624013"/>
              <a:ext cx="479425" cy="2746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</p:grpSp>
      <p:sp>
        <p:nvSpPr>
          <p:cNvPr id="173067" name="Line 11">
            <a:extLst>
              <a:ext uri="{FF2B5EF4-FFF2-40B4-BE49-F238E27FC236}">
                <a16:creationId xmlns:a16="http://schemas.microsoft.com/office/drawing/2014/main" id="{59C0C2CB-43D9-B83F-662B-4BA72AEC1E4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536700" y="2138363"/>
            <a:ext cx="0" cy="1154112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3068" name="Text Box 12">
            <a:extLst>
              <a:ext uri="{FF2B5EF4-FFF2-40B4-BE49-F238E27FC236}">
                <a16:creationId xmlns:a16="http://schemas.microsoft.com/office/drawing/2014/main" id="{8EB7EA13-2A9F-6E26-AEA8-DD5B87E3FB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673225" y="2427288"/>
            <a:ext cx="1069975" cy="576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b="1"/>
              <a:t>excess </a:t>
            </a:r>
          </a:p>
          <a:p>
            <a:pPr eaLnBrk="1" hangingPunct="1"/>
            <a:r>
              <a:rPr lang="en-US" altLang="en-SA" b="1"/>
              <a:t>hemolysis</a:t>
            </a:r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C223604F-8310-ED2D-6FEB-4EA962AFE0EB}"/>
              </a:ext>
            </a:extLst>
          </p:cNvPr>
          <p:cNvGrpSpPr>
            <a:grpSpLocks/>
          </p:cNvGrpSpPr>
          <p:nvPr/>
        </p:nvGrpSpPr>
        <p:grpSpPr bwMode="auto">
          <a:xfrm>
            <a:off x="919163" y="3360738"/>
            <a:ext cx="1443037" cy="1839912"/>
            <a:chOff x="919163" y="3200400"/>
            <a:chExt cx="1373188" cy="1889126"/>
          </a:xfrm>
        </p:grpSpPr>
        <p:sp>
          <p:nvSpPr>
            <p:cNvPr id="42026" name="Freeform 13">
              <a:extLst>
                <a:ext uri="{FF2B5EF4-FFF2-40B4-BE49-F238E27FC236}">
                  <a16:creationId xmlns:a16="http://schemas.microsoft.com/office/drawing/2014/main" id="{75EBEE6F-907E-2A0A-5BFA-0F48CA8852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11288" y="3933825"/>
              <a:ext cx="287338" cy="492125"/>
            </a:xfrm>
            <a:custGeom>
              <a:avLst/>
              <a:gdLst>
                <a:gd name="T0" fmla="*/ 0 w 377"/>
                <a:gd name="T1" fmla="*/ 0 h 645"/>
                <a:gd name="T2" fmla="*/ 2147483647 w 377"/>
                <a:gd name="T3" fmla="*/ 2147483647 h 645"/>
                <a:gd name="T4" fmla="*/ 2147483647 w 377"/>
                <a:gd name="T5" fmla="*/ 2147483647 h 645"/>
                <a:gd name="T6" fmla="*/ 2147483647 w 377"/>
                <a:gd name="T7" fmla="*/ 2147483647 h 645"/>
                <a:gd name="T8" fmla="*/ 2147483647 w 377"/>
                <a:gd name="T9" fmla="*/ 2147483647 h 645"/>
                <a:gd name="T10" fmla="*/ 2147483647 w 377"/>
                <a:gd name="T11" fmla="*/ 2147483647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7"/>
                <a:gd name="T19" fmla="*/ 0 h 645"/>
                <a:gd name="T20" fmla="*/ 377 w 377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7" h="645">
                  <a:moveTo>
                    <a:pt x="0" y="0"/>
                  </a:moveTo>
                  <a:cubicBezTo>
                    <a:pt x="71" y="12"/>
                    <a:pt x="86" y="2"/>
                    <a:pt x="135" y="45"/>
                  </a:cubicBezTo>
                  <a:cubicBezTo>
                    <a:pt x="167" y="73"/>
                    <a:pt x="225" y="135"/>
                    <a:pt x="225" y="135"/>
                  </a:cubicBezTo>
                  <a:cubicBezTo>
                    <a:pt x="244" y="191"/>
                    <a:pt x="274" y="234"/>
                    <a:pt x="300" y="285"/>
                  </a:cubicBezTo>
                  <a:cubicBezTo>
                    <a:pt x="362" y="409"/>
                    <a:pt x="259" y="246"/>
                    <a:pt x="345" y="375"/>
                  </a:cubicBezTo>
                  <a:cubicBezTo>
                    <a:pt x="377" y="503"/>
                    <a:pt x="360" y="414"/>
                    <a:pt x="360" y="645"/>
                  </a:cubicBez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27" name="Freeform 14">
              <a:extLst>
                <a:ext uri="{FF2B5EF4-FFF2-40B4-BE49-F238E27FC236}">
                  <a16:creationId xmlns:a16="http://schemas.microsoft.com/office/drawing/2014/main" id="{31F41738-B6F5-0801-5CD9-345D991726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33513" y="3749675"/>
              <a:ext cx="285750" cy="217488"/>
            </a:xfrm>
            <a:custGeom>
              <a:avLst/>
              <a:gdLst>
                <a:gd name="T0" fmla="*/ 0 w 375"/>
                <a:gd name="T1" fmla="*/ 2147483647 h 285"/>
                <a:gd name="T2" fmla="*/ 2147483647 w 375"/>
                <a:gd name="T3" fmla="*/ 2147483647 h 285"/>
                <a:gd name="T4" fmla="*/ 2147483647 w 375"/>
                <a:gd name="T5" fmla="*/ 2147483647 h 285"/>
                <a:gd name="T6" fmla="*/ 2147483647 w 375"/>
                <a:gd name="T7" fmla="*/ 2147483647 h 285"/>
                <a:gd name="T8" fmla="*/ 2147483647 w 375"/>
                <a:gd name="T9" fmla="*/ 2147483647 h 285"/>
                <a:gd name="T10" fmla="*/ 2147483647 w 375"/>
                <a:gd name="T11" fmla="*/ 2147483647 h 285"/>
                <a:gd name="T12" fmla="*/ 2147483647 w 375"/>
                <a:gd name="T13" fmla="*/ 0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285"/>
                <a:gd name="T23" fmla="*/ 375 w 375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285">
                  <a:moveTo>
                    <a:pt x="0" y="150"/>
                  </a:moveTo>
                  <a:cubicBezTo>
                    <a:pt x="8" y="151"/>
                    <a:pt x="121" y="166"/>
                    <a:pt x="135" y="180"/>
                  </a:cubicBezTo>
                  <a:cubicBezTo>
                    <a:pt x="195" y="240"/>
                    <a:pt x="97" y="214"/>
                    <a:pt x="180" y="270"/>
                  </a:cubicBezTo>
                  <a:cubicBezTo>
                    <a:pt x="197" y="281"/>
                    <a:pt x="220" y="280"/>
                    <a:pt x="240" y="285"/>
                  </a:cubicBezTo>
                  <a:cubicBezTo>
                    <a:pt x="260" y="280"/>
                    <a:pt x="283" y="281"/>
                    <a:pt x="300" y="270"/>
                  </a:cubicBezTo>
                  <a:cubicBezTo>
                    <a:pt x="351" y="236"/>
                    <a:pt x="366" y="102"/>
                    <a:pt x="375" y="45"/>
                  </a:cubicBezTo>
                  <a:cubicBezTo>
                    <a:pt x="370" y="30"/>
                    <a:pt x="360" y="0"/>
                    <a:pt x="360" y="0"/>
                  </a:cubicBez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28" name="Freeform 15">
              <a:extLst>
                <a:ext uri="{FF2B5EF4-FFF2-40B4-BE49-F238E27FC236}">
                  <a16:creationId xmlns:a16="http://schemas.microsoft.com/office/drawing/2014/main" id="{13FD7A0A-2603-0594-6CE8-132CCFC951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87525" y="3613150"/>
              <a:ext cx="92075" cy="823913"/>
            </a:xfrm>
            <a:custGeom>
              <a:avLst/>
              <a:gdLst>
                <a:gd name="T0" fmla="*/ 2147483647 w 120"/>
                <a:gd name="T1" fmla="*/ 0 h 930"/>
                <a:gd name="T2" fmla="*/ 0 w 120"/>
                <a:gd name="T3" fmla="*/ 2147483647 h 930"/>
                <a:gd name="T4" fmla="*/ 2147483647 w 120"/>
                <a:gd name="T5" fmla="*/ 2147483647 h 930"/>
                <a:gd name="T6" fmla="*/ 2147483647 w 120"/>
                <a:gd name="T7" fmla="*/ 2147483647 h 930"/>
                <a:gd name="T8" fmla="*/ 2147483647 w 120"/>
                <a:gd name="T9" fmla="*/ 2147483647 h 9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930"/>
                <a:gd name="T17" fmla="*/ 120 w 120"/>
                <a:gd name="T18" fmla="*/ 930 h 9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930">
                  <a:moveTo>
                    <a:pt x="120" y="0"/>
                  </a:moveTo>
                  <a:cubicBezTo>
                    <a:pt x="100" y="137"/>
                    <a:pt x="79" y="301"/>
                    <a:pt x="0" y="420"/>
                  </a:cubicBezTo>
                  <a:cubicBezTo>
                    <a:pt x="5" y="525"/>
                    <a:pt x="3" y="631"/>
                    <a:pt x="15" y="735"/>
                  </a:cubicBezTo>
                  <a:cubicBezTo>
                    <a:pt x="18" y="766"/>
                    <a:pt x="45" y="793"/>
                    <a:pt x="45" y="825"/>
                  </a:cubicBezTo>
                  <a:cubicBezTo>
                    <a:pt x="45" y="860"/>
                    <a:pt x="45" y="895"/>
                    <a:pt x="45" y="930"/>
                  </a:cubicBez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29" name="Freeform 16">
              <a:extLst>
                <a:ext uri="{FF2B5EF4-FFF2-40B4-BE49-F238E27FC236}">
                  <a16:creationId xmlns:a16="http://schemas.microsoft.com/office/drawing/2014/main" id="{ADD7F17B-BCF7-7A50-DF27-AF72BCAA42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163" y="3200400"/>
              <a:ext cx="1069975" cy="846138"/>
            </a:xfrm>
            <a:custGeom>
              <a:avLst/>
              <a:gdLst>
                <a:gd name="T0" fmla="*/ 2147483647 w 1403"/>
                <a:gd name="T1" fmla="*/ 2147483647 h 1108"/>
                <a:gd name="T2" fmla="*/ 2147483647 w 1403"/>
                <a:gd name="T3" fmla="*/ 2147483647 h 1108"/>
                <a:gd name="T4" fmla="*/ 2147483647 w 1403"/>
                <a:gd name="T5" fmla="*/ 2147483647 h 1108"/>
                <a:gd name="T6" fmla="*/ 2147483647 w 1403"/>
                <a:gd name="T7" fmla="*/ 2147483647 h 1108"/>
                <a:gd name="T8" fmla="*/ 2147483647 w 1403"/>
                <a:gd name="T9" fmla="*/ 2147483647 h 1108"/>
                <a:gd name="T10" fmla="*/ 2147483647 w 1403"/>
                <a:gd name="T11" fmla="*/ 2147483647 h 1108"/>
                <a:gd name="T12" fmla="*/ 2147483647 w 1403"/>
                <a:gd name="T13" fmla="*/ 2147483647 h 1108"/>
                <a:gd name="T14" fmla="*/ 2147483647 w 1403"/>
                <a:gd name="T15" fmla="*/ 2147483647 h 1108"/>
                <a:gd name="T16" fmla="*/ 2147483647 w 1403"/>
                <a:gd name="T17" fmla="*/ 2147483647 h 1108"/>
                <a:gd name="T18" fmla="*/ 2147483647 w 1403"/>
                <a:gd name="T19" fmla="*/ 2147483647 h 1108"/>
                <a:gd name="T20" fmla="*/ 0 w 1403"/>
                <a:gd name="T21" fmla="*/ 2147483647 h 1108"/>
                <a:gd name="T22" fmla="*/ 2147483647 w 1403"/>
                <a:gd name="T23" fmla="*/ 2147483647 h 1108"/>
                <a:gd name="T24" fmla="*/ 2147483647 w 1403"/>
                <a:gd name="T25" fmla="*/ 2147483647 h 1108"/>
                <a:gd name="T26" fmla="*/ 2147483647 w 1403"/>
                <a:gd name="T27" fmla="*/ 2147483647 h 1108"/>
                <a:gd name="T28" fmla="*/ 2147483647 w 1403"/>
                <a:gd name="T29" fmla="*/ 2147483647 h 1108"/>
                <a:gd name="T30" fmla="*/ 2147483647 w 1403"/>
                <a:gd name="T31" fmla="*/ 2147483647 h 1108"/>
                <a:gd name="T32" fmla="*/ 2147483647 w 1403"/>
                <a:gd name="T33" fmla="*/ 2147483647 h 1108"/>
                <a:gd name="T34" fmla="*/ 2147483647 w 1403"/>
                <a:gd name="T35" fmla="*/ 2147483647 h 1108"/>
                <a:gd name="T36" fmla="*/ 2147483647 w 1403"/>
                <a:gd name="T37" fmla="*/ 2147483647 h 1108"/>
                <a:gd name="T38" fmla="*/ 2147483647 w 1403"/>
                <a:gd name="T39" fmla="*/ 2147483647 h 1108"/>
                <a:gd name="T40" fmla="*/ 2147483647 w 1403"/>
                <a:gd name="T41" fmla="*/ 2147483647 h 1108"/>
                <a:gd name="T42" fmla="*/ 2147483647 w 1403"/>
                <a:gd name="T43" fmla="*/ 2147483647 h 1108"/>
                <a:gd name="T44" fmla="*/ 2147483647 w 1403"/>
                <a:gd name="T45" fmla="*/ 2147483647 h 1108"/>
                <a:gd name="T46" fmla="*/ 2147483647 w 1403"/>
                <a:gd name="T47" fmla="*/ 2147483647 h 1108"/>
                <a:gd name="T48" fmla="*/ 2147483647 w 1403"/>
                <a:gd name="T49" fmla="*/ 2147483647 h 1108"/>
                <a:gd name="T50" fmla="*/ 2147483647 w 1403"/>
                <a:gd name="T51" fmla="*/ 2147483647 h 1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03"/>
                <a:gd name="T79" fmla="*/ 0 h 1108"/>
                <a:gd name="T80" fmla="*/ 1403 w 1403"/>
                <a:gd name="T81" fmla="*/ 1108 h 1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03" h="1108">
                  <a:moveTo>
                    <a:pt x="1200" y="28"/>
                  </a:moveTo>
                  <a:cubicBezTo>
                    <a:pt x="1042" y="5"/>
                    <a:pt x="1054" y="0"/>
                    <a:pt x="840" y="28"/>
                  </a:cubicBezTo>
                  <a:cubicBezTo>
                    <a:pt x="751" y="40"/>
                    <a:pt x="632" y="95"/>
                    <a:pt x="540" y="118"/>
                  </a:cubicBezTo>
                  <a:cubicBezTo>
                    <a:pt x="434" y="188"/>
                    <a:pt x="568" y="107"/>
                    <a:pt x="420" y="163"/>
                  </a:cubicBezTo>
                  <a:cubicBezTo>
                    <a:pt x="403" y="169"/>
                    <a:pt x="391" y="185"/>
                    <a:pt x="375" y="193"/>
                  </a:cubicBezTo>
                  <a:cubicBezTo>
                    <a:pt x="251" y="255"/>
                    <a:pt x="414" y="152"/>
                    <a:pt x="285" y="238"/>
                  </a:cubicBezTo>
                  <a:cubicBezTo>
                    <a:pt x="199" y="367"/>
                    <a:pt x="314" y="215"/>
                    <a:pt x="210" y="298"/>
                  </a:cubicBezTo>
                  <a:cubicBezTo>
                    <a:pt x="196" y="309"/>
                    <a:pt x="192" y="330"/>
                    <a:pt x="180" y="343"/>
                  </a:cubicBezTo>
                  <a:cubicBezTo>
                    <a:pt x="152" y="375"/>
                    <a:pt x="120" y="403"/>
                    <a:pt x="90" y="433"/>
                  </a:cubicBezTo>
                  <a:cubicBezTo>
                    <a:pt x="34" y="489"/>
                    <a:pt x="27" y="585"/>
                    <a:pt x="15" y="658"/>
                  </a:cubicBezTo>
                  <a:cubicBezTo>
                    <a:pt x="10" y="728"/>
                    <a:pt x="0" y="798"/>
                    <a:pt x="0" y="868"/>
                  </a:cubicBezTo>
                  <a:cubicBezTo>
                    <a:pt x="0" y="904"/>
                    <a:pt x="22" y="1010"/>
                    <a:pt x="60" y="1033"/>
                  </a:cubicBezTo>
                  <a:cubicBezTo>
                    <a:pt x="87" y="1050"/>
                    <a:pt x="124" y="1045"/>
                    <a:pt x="150" y="1063"/>
                  </a:cubicBezTo>
                  <a:cubicBezTo>
                    <a:pt x="165" y="1073"/>
                    <a:pt x="177" y="1089"/>
                    <a:pt x="195" y="1093"/>
                  </a:cubicBezTo>
                  <a:cubicBezTo>
                    <a:pt x="254" y="1105"/>
                    <a:pt x="315" y="1103"/>
                    <a:pt x="375" y="1108"/>
                  </a:cubicBezTo>
                  <a:cubicBezTo>
                    <a:pt x="420" y="1103"/>
                    <a:pt x="467" y="1107"/>
                    <a:pt x="510" y="1093"/>
                  </a:cubicBezTo>
                  <a:cubicBezTo>
                    <a:pt x="544" y="1082"/>
                    <a:pt x="600" y="1033"/>
                    <a:pt x="600" y="1033"/>
                  </a:cubicBezTo>
                  <a:cubicBezTo>
                    <a:pt x="626" y="954"/>
                    <a:pt x="606" y="1001"/>
                    <a:pt x="675" y="898"/>
                  </a:cubicBezTo>
                  <a:cubicBezTo>
                    <a:pt x="712" y="842"/>
                    <a:pt x="687" y="756"/>
                    <a:pt x="765" y="733"/>
                  </a:cubicBezTo>
                  <a:cubicBezTo>
                    <a:pt x="799" y="723"/>
                    <a:pt x="835" y="721"/>
                    <a:pt x="870" y="718"/>
                  </a:cubicBezTo>
                  <a:cubicBezTo>
                    <a:pt x="940" y="711"/>
                    <a:pt x="1010" y="708"/>
                    <a:pt x="1080" y="703"/>
                  </a:cubicBezTo>
                  <a:cubicBezTo>
                    <a:pt x="1168" y="674"/>
                    <a:pt x="1244" y="641"/>
                    <a:pt x="1305" y="568"/>
                  </a:cubicBezTo>
                  <a:cubicBezTo>
                    <a:pt x="1317" y="554"/>
                    <a:pt x="1328" y="539"/>
                    <a:pt x="1335" y="523"/>
                  </a:cubicBezTo>
                  <a:cubicBezTo>
                    <a:pt x="1348" y="494"/>
                    <a:pt x="1365" y="433"/>
                    <a:pt x="1365" y="433"/>
                  </a:cubicBezTo>
                  <a:cubicBezTo>
                    <a:pt x="1380" y="331"/>
                    <a:pt x="1403" y="186"/>
                    <a:pt x="1320" y="103"/>
                  </a:cubicBezTo>
                  <a:cubicBezTo>
                    <a:pt x="1272" y="55"/>
                    <a:pt x="1150" y="78"/>
                    <a:pt x="1200" y="28"/>
                  </a:cubicBezTo>
                  <a:close/>
                </a:path>
              </a:pathLst>
            </a:custGeom>
            <a:solidFill>
              <a:srgbClr val="C64200"/>
            </a:solidFill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2030" name="Freeform 17">
              <a:extLst>
                <a:ext uri="{FF2B5EF4-FFF2-40B4-BE49-F238E27FC236}">
                  <a16:creationId xmlns:a16="http://schemas.microsoft.com/office/drawing/2014/main" id="{CC38316C-BC67-D362-C523-1B144E05F8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8250" y="4402138"/>
              <a:ext cx="962025" cy="687388"/>
            </a:xfrm>
            <a:custGeom>
              <a:avLst/>
              <a:gdLst>
                <a:gd name="T0" fmla="*/ 2147483647 w 1261"/>
                <a:gd name="T1" fmla="*/ 2147483647 h 900"/>
                <a:gd name="T2" fmla="*/ 2147483647 w 1261"/>
                <a:gd name="T3" fmla="*/ 0 h 900"/>
                <a:gd name="T4" fmla="*/ 2147483647 w 1261"/>
                <a:gd name="T5" fmla="*/ 2147483647 h 900"/>
                <a:gd name="T6" fmla="*/ 2147483647 w 1261"/>
                <a:gd name="T7" fmla="*/ 2147483647 h 900"/>
                <a:gd name="T8" fmla="*/ 2147483647 w 1261"/>
                <a:gd name="T9" fmla="*/ 2147483647 h 900"/>
                <a:gd name="T10" fmla="*/ 2147483647 w 1261"/>
                <a:gd name="T11" fmla="*/ 2147483647 h 900"/>
                <a:gd name="T12" fmla="*/ 2147483647 w 1261"/>
                <a:gd name="T13" fmla="*/ 2147483647 h 900"/>
                <a:gd name="T14" fmla="*/ 2147483647 w 1261"/>
                <a:gd name="T15" fmla="*/ 2147483647 h 900"/>
                <a:gd name="T16" fmla="*/ 2147483647 w 1261"/>
                <a:gd name="T17" fmla="*/ 2147483647 h 900"/>
                <a:gd name="T18" fmla="*/ 2147483647 w 1261"/>
                <a:gd name="T19" fmla="*/ 2147483647 h 900"/>
                <a:gd name="T20" fmla="*/ 2147483647 w 1261"/>
                <a:gd name="T21" fmla="*/ 2147483647 h 900"/>
                <a:gd name="T22" fmla="*/ 2147483647 w 1261"/>
                <a:gd name="T23" fmla="*/ 2147483647 h 900"/>
                <a:gd name="T24" fmla="*/ 2147483647 w 1261"/>
                <a:gd name="T25" fmla="*/ 2147483647 h 900"/>
                <a:gd name="T26" fmla="*/ 2147483647 w 1261"/>
                <a:gd name="T27" fmla="*/ 2147483647 h 900"/>
                <a:gd name="T28" fmla="*/ 2147483647 w 1261"/>
                <a:gd name="T29" fmla="*/ 2147483647 h 900"/>
                <a:gd name="T30" fmla="*/ 2147483647 w 1261"/>
                <a:gd name="T31" fmla="*/ 2147483647 h 900"/>
                <a:gd name="T32" fmla="*/ 2147483647 w 1261"/>
                <a:gd name="T33" fmla="*/ 2147483647 h 9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1"/>
                <a:gd name="T52" fmla="*/ 0 h 900"/>
                <a:gd name="T53" fmla="*/ 1261 w 1261"/>
                <a:gd name="T54" fmla="*/ 900 h 9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1" h="900">
                  <a:moveTo>
                    <a:pt x="1261" y="15"/>
                  </a:moveTo>
                  <a:cubicBezTo>
                    <a:pt x="1246" y="10"/>
                    <a:pt x="1232" y="0"/>
                    <a:pt x="1216" y="0"/>
                  </a:cubicBezTo>
                  <a:cubicBezTo>
                    <a:pt x="1131" y="0"/>
                    <a:pt x="1046" y="7"/>
                    <a:pt x="961" y="15"/>
                  </a:cubicBezTo>
                  <a:cubicBezTo>
                    <a:pt x="945" y="17"/>
                    <a:pt x="932" y="29"/>
                    <a:pt x="916" y="30"/>
                  </a:cubicBezTo>
                  <a:cubicBezTo>
                    <a:pt x="746" y="39"/>
                    <a:pt x="576" y="40"/>
                    <a:pt x="406" y="45"/>
                  </a:cubicBezTo>
                  <a:cubicBezTo>
                    <a:pt x="376" y="50"/>
                    <a:pt x="346" y="53"/>
                    <a:pt x="316" y="60"/>
                  </a:cubicBezTo>
                  <a:cubicBezTo>
                    <a:pt x="285" y="68"/>
                    <a:pt x="226" y="90"/>
                    <a:pt x="226" y="90"/>
                  </a:cubicBezTo>
                  <a:cubicBezTo>
                    <a:pt x="193" y="123"/>
                    <a:pt x="172" y="138"/>
                    <a:pt x="151" y="180"/>
                  </a:cubicBezTo>
                  <a:cubicBezTo>
                    <a:pt x="144" y="194"/>
                    <a:pt x="147" y="214"/>
                    <a:pt x="136" y="225"/>
                  </a:cubicBezTo>
                  <a:cubicBezTo>
                    <a:pt x="125" y="236"/>
                    <a:pt x="106" y="235"/>
                    <a:pt x="91" y="240"/>
                  </a:cubicBezTo>
                  <a:cubicBezTo>
                    <a:pt x="81" y="270"/>
                    <a:pt x="79" y="304"/>
                    <a:pt x="61" y="330"/>
                  </a:cubicBezTo>
                  <a:cubicBezTo>
                    <a:pt x="51" y="345"/>
                    <a:pt x="38" y="359"/>
                    <a:pt x="31" y="375"/>
                  </a:cubicBezTo>
                  <a:cubicBezTo>
                    <a:pt x="18" y="404"/>
                    <a:pt x="1" y="465"/>
                    <a:pt x="1" y="465"/>
                  </a:cubicBezTo>
                  <a:cubicBezTo>
                    <a:pt x="6" y="520"/>
                    <a:pt x="0" y="577"/>
                    <a:pt x="16" y="630"/>
                  </a:cubicBezTo>
                  <a:cubicBezTo>
                    <a:pt x="21" y="647"/>
                    <a:pt x="47" y="648"/>
                    <a:pt x="61" y="660"/>
                  </a:cubicBezTo>
                  <a:cubicBezTo>
                    <a:pt x="176" y="756"/>
                    <a:pt x="39" y="661"/>
                    <a:pt x="151" y="735"/>
                  </a:cubicBezTo>
                  <a:cubicBezTo>
                    <a:pt x="221" y="840"/>
                    <a:pt x="345" y="847"/>
                    <a:pt x="451" y="900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31" name="Freeform 18">
              <a:extLst>
                <a:ext uri="{FF2B5EF4-FFF2-40B4-BE49-F238E27FC236}">
                  <a16:creationId xmlns:a16="http://schemas.microsoft.com/office/drawing/2014/main" id="{6577D99D-D979-8E60-6FB3-D79B4CA862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8588" y="4575175"/>
              <a:ext cx="893763" cy="411163"/>
            </a:xfrm>
            <a:custGeom>
              <a:avLst/>
              <a:gdLst>
                <a:gd name="T0" fmla="*/ 2147483647 w 1261"/>
                <a:gd name="T1" fmla="*/ 2147483647 h 900"/>
                <a:gd name="T2" fmla="*/ 2147483647 w 1261"/>
                <a:gd name="T3" fmla="*/ 0 h 900"/>
                <a:gd name="T4" fmla="*/ 2147483647 w 1261"/>
                <a:gd name="T5" fmla="*/ 2147483647 h 900"/>
                <a:gd name="T6" fmla="*/ 2147483647 w 1261"/>
                <a:gd name="T7" fmla="*/ 2147483647 h 900"/>
                <a:gd name="T8" fmla="*/ 2147483647 w 1261"/>
                <a:gd name="T9" fmla="*/ 2147483647 h 900"/>
                <a:gd name="T10" fmla="*/ 2147483647 w 1261"/>
                <a:gd name="T11" fmla="*/ 2147483647 h 900"/>
                <a:gd name="T12" fmla="*/ 2147483647 w 1261"/>
                <a:gd name="T13" fmla="*/ 2147483647 h 900"/>
                <a:gd name="T14" fmla="*/ 2147483647 w 1261"/>
                <a:gd name="T15" fmla="*/ 2147483647 h 900"/>
                <a:gd name="T16" fmla="*/ 2147483647 w 1261"/>
                <a:gd name="T17" fmla="*/ 2147483647 h 900"/>
                <a:gd name="T18" fmla="*/ 2147483647 w 1261"/>
                <a:gd name="T19" fmla="*/ 2147483647 h 900"/>
                <a:gd name="T20" fmla="*/ 2147483647 w 1261"/>
                <a:gd name="T21" fmla="*/ 2147483647 h 900"/>
                <a:gd name="T22" fmla="*/ 2147483647 w 1261"/>
                <a:gd name="T23" fmla="*/ 2147483647 h 900"/>
                <a:gd name="T24" fmla="*/ 2147483647 w 1261"/>
                <a:gd name="T25" fmla="*/ 2147483647 h 900"/>
                <a:gd name="T26" fmla="*/ 2147483647 w 1261"/>
                <a:gd name="T27" fmla="*/ 2147483647 h 900"/>
                <a:gd name="T28" fmla="*/ 2147483647 w 1261"/>
                <a:gd name="T29" fmla="*/ 2147483647 h 900"/>
                <a:gd name="T30" fmla="*/ 2147483647 w 1261"/>
                <a:gd name="T31" fmla="*/ 2147483647 h 900"/>
                <a:gd name="T32" fmla="*/ 2147483647 w 1261"/>
                <a:gd name="T33" fmla="*/ 2147483647 h 9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1"/>
                <a:gd name="T52" fmla="*/ 0 h 900"/>
                <a:gd name="T53" fmla="*/ 1261 w 1261"/>
                <a:gd name="T54" fmla="*/ 900 h 9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1" h="900">
                  <a:moveTo>
                    <a:pt x="1261" y="15"/>
                  </a:moveTo>
                  <a:cubicBezTo>
                    <a:pt x="1246" y="10"/>
                    <a:pt x="1232" y="0"/>
                    <a:pt x="1216" y="0"/>
                  </a:cubicBezTo>
                  <a:cubicBezTo>
                    <a:pt x="1131" y="0"/>
                    <a:pt x="1046" y="7"/>
                    <a:pt x="961" y="15"/>
                  </a:cubicBezTo>
                  <a:cubicBezTo>
                    <a:pt x="945" y="17"/>
                    <a:pt x="932" y="29"/>
                    <a:pt x="916" y="30"/>
                  </a:cubicBezTo>
                  <a:cubicBezTo>
                    <a:pt x="746" y="39"/>
                    <a:pt x="576" y="40"/>
                    <a:pt x="406" y="45"/>
                  </a:cubicBezTo>
                  <a:cubicBezTo>
                    <a:pt x="376" y="50"/>
                    <a:pt x="346" y="53"/>
                    <a:pt x="316" y="60"/>
                  </a:cubicBezTo>
                  <a:cubicBezTo>
                    <a:pt x="285" y="68"/>
                    <a:pt x="226" y="90"/>
                    <a:pt x="226" y="90"/>
                  </a:cubicBezTo>
                  <a:cubicBezTo>
                    <a:pt x="193" y="123"/>
                    <a:pt x="172" y="138"/>
                    <a:pt x="151" y="180"/>
                  </a:cubicBezTo>
                  <a:cubicBezTo>
                    <a:pt x="144" y="194"/>
                    <a:pt x="147" y="214"/>
                    <a:pt x="136" y="225"/>
                  </a:cubicBezTo>
                  <a:cubicBezTo>
                    <a:pt x="125" y="236"/>
                    <a:pt x="106" y="235"/>
                    <a:pt x="91" y="240"/>
                  </a:cubicBezTo>
                  <a:cubicBezTo>
                    <a:pt x="81" y="270"/>
                    <a:pt x="79" y="304"/>
                    <a:pt x="61" y="330"/>
                  </a:cubicBezTo>
                  <a:cubicBezTo>
                    <a:pt x="51" y="345"/>
                    <a:pt x="38" y="359"/>
                    <a:pt x="31" y="375"/>
                  </a:cubicBezTo>
                  <a:cubicBezTo>
                    <a:pt x="18" y="404"/>
                    <a:pt x="1" y="465"/>
                    <a:pt x="1" y="465"/>
                  </a:cubicBezTo>
                  <a:cubicBezTo>
                    <a:pt x="6" y="520"/>
                    <a:pt x="0" y="577"/>
                    <a:pt x="16" y="630"/>
                  </a:cubicBezTo>
                  <a:cubicBezTo>
                    <a:pt x="21" y="647"/>
                    <a:pt x="47" y="648"/>
                    <a:pt x="61" y="660"/>
                  </a:cubicBezTo>
                  <a:cubicBezTo>
                    <a:pt x="176" y="756"/>
                    <a:pt x="39" y="661"/>
                    <a:pt x="151" y="735"/>
                  </a:cubicBezTo>
                  <a:cubicBezTo>
                    <a:pt x="221" y="840"/>
                    <a:pt x="345" y="847"/>
                    <a:pt x="451" y="900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</p:grpSp>
      <p:sp>
        <p:nvSpPr>
          <p:cNvPr id="173087" name="Text Box 31">
            <a:extLst>
              <a:ext uri="{FF2B5EF4-FFF2-40B4-BE49-F238E27FC236}">
                <a16:creationId xmlns:a16="http://schemas.microsoft.com/office/drawing/2014/main" id="{D784FAFA-83A9-990C-1B11-C49C2F10D68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7200" y="5248275"/>
            <a:ext cx="2667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b="1">
                <a:solidFill>
                  <a:srgbClr val="333399"/>
                </a:solidFill>
                <a:sym typeface="Wingdings" pitchFamily="2" charset="2"/>
              </a:rPr>
              <a:t></a:t>
            </a:r>
            <a:r>
              <a:rPr lang="en-US" altLang="en-SA" b="1"/>
              <a:t>   </a:t>
            </a:r>
            <a:r>
              <a:rPr lang="en-US" altLang="en-SA" b="1">
                <a:solidFill>
                  <a:srgbClr val="333399"/>
                </a:solidFill>
              </a:rPr>
              <a:t>unconjugated bilirubin</a:t>
            </a:r>
          </a:p>
          <a:p>
            <a:pPr eaLnBrk="1" hangingPunct="1"/>
            <a:r>
              <a:rPr lang="en-US" altLang="en-SA" b="1">
                <a:solidFill>
                  <a:srgbClr val="333399"/>
                </a:solidFill>
              </a:rPr>
              <a:t>       (in blood)</a:t>
            </a:r>
          </a:p>
          <a:p>
            <a:pPr eaLnBrk="1" hangingPunct="1"/>
            <a:r>
              <a:rPr lang="en-US" altLang="en-SA" b="1">
                <a:solidFill>
                  <a:srgbClr val="CC0099"/>
                </a:solidFill>
                <a:sym typeface="Wingdings" pitchFamily="2" charset="2"/>
              </a:rPr>
              <a:t></a:t>
            </a:r>
            <a:r>
              <a:rPr lang="en-US" altLang="en-SA" b="1">
                <a:solidFill>
                  <a:srgbClr val="CC0099"/>
                </a:solidFill>
              </a:rPr>
              <a:t>   conjugated bilirubin </a:t>
            </a:r>
          </a:p>
          <a:p>
            <a:pPr eaLnBrk="1" hangingPunct="1"/>
            <a:r>
              <a:rPr lang="en-US" altLang="en-SA" b="1">
                <a:solidFill>
                  <a:srgbClr val="CC0099"/>
                </a:solidFill>
              </a:rPr>
              <a:t>       (released to bile duct)  </a:t>
            </a:r>
          </a:p>
        </p:txBody>
      </p:sp>
      <p:sp>
        <p:nvSpPr>
          <p:cNvPr id="173060" name="AutoShape 4">
            <a:extLst>
              <a:ext uri="{FF2B5EF4-FFF2-40B4-BE49-F238E27FC236}">
                <a16:creationId xmlns:a16="http://schemas.microsoft.com/office/drawing/2014/main" id="{033FDAD5-AC28-C476-1532-173BE00C4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7600" y="800100"/>
            <a:ext cx="1577975" cy="560388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27432" tIns="27432" rIns="27432" bIns="27432"/>
          <a:lstStyle/>
          <a:p>
            <a:pPr algn="ctr">
              <a:defRPr/>
            </a:pPr>
            <a:r>
              <a:rPr lang="en-US" b="1" dirty="0">
                <a:cs typeface="Arial" charset="0"/>
              </a:rPr>
              <a:t>B. Hepatitis</a:t>
            </a:r>
            <a:endParaRPr lang="en-US" dirty="0">
              <a:cs typeface="Arial" charset="0"/>
            </a:endParaRPr>
          </a:p>
        </p:txBody>
      </p:sp>
      <p:grpSp>
        <p:nvGrpSpPr>
          <p:cNvPr id="4" name="Group 49">
            <a:extLst>
              <a:ext uri="{FF2B5EF4-FFF2-40B4-BE49-F238E27FC236}">
                <a16:creationId xmlns:a16="http://schemas.microsoft.com/office/drawing/2014/main" id="{1DBBAEBB-7108-CE15-2D9F-6CD936B3F5F6}"/>
              </a:ext>
            </a:extLst>
          </p:cNvPr>
          <p:cNvGrpSpPr>
            <a:grpSpLocks/>
          </p:cNvGrpSpPr>
          <p:nvPr/>
        </p:nvGrpSpPr>
        <p:grpSpPr bwMode="auto">
          <a:xfrm>
            <a:off x="4016375" y="3279775"/>
            <a:ext cx="1327150" cy="1895475"/>
            <a:chOff x="4016375" y="3276600"/>
            <a:chExt cx="1327151" cy="1804988"/>
          </a:xfrm>
        </p:grpSpPr>
        <p:sp>
          <p:nvSpPr>
            <p:cNvPr id="42020" name="Freeform 19">
              <a:extLst>
                <a:ext uri="{FF2B5EF4-FFF2-40B4-BE49-F238E27FC236}">
                  <a16:creationId xmlns:a16="http://schemas.microsoft.com/office/drawing/2014/main" id="{92CE78F1-A5B4-A090-2857-65E93C3201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60875" y="3927475"/>
              <a:ext cx="288925" cy="490538"/>
            </a:xfrm>
            <a:custGeom>
              <a:avLst/>
              <a:gdLst>
                <a:gd name="T0" fmla="*/ 0 w 377"/>
                <a:gd name="T1" fmla="*/ 0 h 645"/>
                <a:gd name="T2" fmla="*/ 2147483647 w 377"/>
                <a:gd name="T3" fmla="*/ 2147483647 h 645"/>
                <a:gd name="T4" fmla="*/ 2147483647 w 377"/>
                <a:gd name="T5" fmla="*/ 2147483647 h 645"/>
                <a:gd name="T6" fmla="*/ 2147483647 w 377"/>
                <a:gd name="T7" fmla="*/ 2147483647 h 645"/>
                <a:gd name="T8" fmla="*/ 2147483647 w 377"/>
                <a:gd name="T9" fmla="*/ 2147483647 h 645"/>
                <a:gd name="T10" fmla="*/ 2147483647 w 377"/>
                <a:gd name="T11" fmla="*/ 2147483647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7"/>
                <a:gd name="T19" fmla="*/ 0 h 645"/>
                <a:gd name="T20" fmla="*/ 377 w 377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7" h="645">
                  <a:moveTo>
                    <a:pt x="0" y="0"/>
                  </a:moveTo>
                  <a:cubicBezTo>
                    <a:pt x="71" y="12"/>
                    <a:pt x="86" y="2"/>
                    <a:pt x="135" y="45"/>
                  </a:cubicBezTo>
                  <a:cubicBezTo>
                    <a:pt x="167" y="73"/>
                    <a:pt x="225" y="135"/>
                    <a:pt x="225" y="135"/>
                  </a:cubicBezTo>
                  <a:cubicBezTo>
                    <a:pt x="244" y="191"/>
                    <a:pt x="274" y="234"/>
                    <a:pt x="300" y="285"/>
                  </a:cubicBezTo>
                  <a:cubicBezTo>
                    <a:pt x="362" y="409"/>
                    <a:pt x="259" y="246"/>
                    <a:pt x="345" y="375"/>
                  </a:cubicBezTo>
                  <a:cubicBezTo>
                    <a:pt x="377" y="503"/>
                    <a:pt x="360" y="414"/>
                    <a:pt x="360" y="645"/>
                  </a:cubicBez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21" name="Freeform 20">
              <a:extLst>
                <a:ext uri="{FF2B5EF4-FFF2-40B4-BE49-F238E27FC236}">
                  <a16:creationId xmlns:a16="http://schemas.microsoft.com/office/drawing/2014/main" id="{7EB449DB-0BB5-4665-5530-A155E7C474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4688" y="3743325"/>
              <a:ext cx="285750" cy="217488"/>
            </a:xfrm>
            <a:custGeom>
              <a:avLst/>
              <a:gdLst>
                <a:gd name="T0" fmla="*/ 0 w 375"/>
                <a:gd name="T1" fmla="*/ 2147483647 h 285"/>
                <a:gd name="T2" fmla="*/ 2147483647 w 375"/>
                <a:gd name="T3" fmla="*/ 2147483647 h 285"/>
                <a:gd name="T4" fmla="*/ 2147483647 w 375"/>
                <a:gd name="T5" fmla="*/ 2147483647 h 285"/>
                <a:gd name="T6" fmla="*/ 2147483647 w 375"/>
                <a:gd name="T7" fmla="*/ 2147483647 h 285"/>
                <a:gd name="T8" fmla="*/ 2147483647 w 375"/>
                <a:gd name="T9" fmla="*/ 2147483647 h 285"/>
                <a:gd name="T10" fmla="*/ 2147483647 w 375"/>
                <a:gd name="T11" fmla="*/ 2147483647 h 285"/>
                <a:gd name="T12" fmla="*/ 2147483647 w 375"/>
                <a:gd name="T13" fmla="*/ 0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285"/>
                <a:gd name="T23" fmla="*/ 375 w 375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285">
                  <a:moveTo>
                    <a:pt x="0" y="150"/>
                  </a:moveTo>
                  <a:cubicBezTo>
                    <a:pt x="8" y="151"/>
                    <a:pt x="121" y="166"/>
                    <a:pt x="135" y="180"/>
                  </a:cubicBezTo>
                  <a:cubicBezTo>
                    <a:pt x="195" y="240"/>
                    <a:pt x="97" y="214"/>
                    <a:pt x="180" y="270"/>
                  </a:cubicBezTo>
                  <a:cubicBezTo>
                    <a:pt x="197" y="281"/>
                    <a:pt x="220" y="280"/>
                    <a:pt x="240" y="285"/>
                  </a:cubicBezTo>
                  <a:cubicBezTo>
                    <a:pt x="260" y="280"/>
                    <a:pt x="283" y="281"/>
                    <a:pt x="300" y="270"/>
                  </a:cubicBezTo>
                  <a:cubicBezTo>
                    <a:pt x="351" y="236"/>
                    <a:pt x="366" y="102"/>
                    <a:pt x="375" y="45"/>
                  </a:cubicBezTo>
                  <a:cubicBezTo>
                    <a:pt x="370" y="30"/>
                    <a:pt x="360" y="0"/>
                    <a:pt x="360" y="0"/>
                  </a:cubicBez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22" name="Freeform 21">
              <a:extLst>
                <a:ext uri="{FF2B5EF4-FFF2-40B4-BE49-F238E27FC236}">
                  <a16:creationId xmlns:a16="http://schemas.microsoft.com/office/drawing/2014/main" id="{F75139F7-130E-D30F-5934-E465BE2C46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38700" y="3606800"/>
              <a:ext cx="92075" cy="822325"/>
            </a:xfrm>
            <a:custGeom>
              <a:avLst/>
              <a:gdLst>
                <a:gd name="T0" fmla="*/ 2147483647 w 120"/>
                <a:gd name="T1" fmla="*/ 0 h 930"/>
                <a:gd name="T2" fmla="*/ 0 w 120"/>
                <a:gd name="T3" fmla="*/ 2147483647 h 930"/>
                <a:gd name="T4" fmla="*/ 2147483647 w 120"/>
                <a:gd name="T5" fmla="*/ 2147483647 h 930"/>
                <a:gd name="T6" fmla="*/ 2147483647 w 120"/>
                <a:gd name="T7" fmla="*/ 2147483647 h 930"/>
                <a:gd name="T8" fmla="*/ 2147483647 w 120"/>
                <a:gd name="T9" fmla="*/ 2147483647 h 9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930"/>
                <a:gd name="T17" fmla="*/ 120 w 120"/>
                <a:gd name="T18" fmla="*/ 930 h 9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930">
                  <a:moveTo>
                    <a:pt x="120" y="0"/>
                  </a:moveTo>
                  <a:cubicBezTo>
                    <a:pt x="100" y="137"/>
                    <a:pt x="79" y="301"/>
                    <a:pt x="0" y="420"/>
                  </a:cubicBezTo>
                  <a:cubicBezTo>
                    <a:pt x="5" y="525"/>
                    <a:pt x="3" y="631"/>
                    <a:pt x="15" y="735"/>
                  </a:cubicBezTo>
                  <a:cubicBezTo>
                    <a:pt x="18" y="766"/>
                    <a:pt x="45" y="793"/>
                    <a:pt x="45" y="825"/>
                  </a:cubicBezTo>
                  <a:cubicBezTo>
                    <a:pt x="45" y="860"/>
                    <a:pt x="45" y="895"/>
                    <a:pt x="45" y="930"/>
                  </a:cubicBez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23" name="Freeform 22">
              <a:extLst>
                <a:ext uri="{FF2B5EF4-FFF2-40B4-BE49-F238E27FC236}">
                  <a16:creationId xmlns:a16="http://schemas.microsoft.com/office/drawing/2014/main" id="{17DF4A5C-4150-7004-DB2A-F285B123E6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9425" y="4395788"/>
              <a:ext cx="960438" cy="685800"/>
            </a:xfrm>
            <a:custGeom>
              <a:avLst/>
              <a:gdLst>
                <a:gd name="T0" fmla="*/ 2147483647 w 1261"/>
                <a:gd name="T1" fmla="*/ 2147483647 h 900"/>
                <a:gd name="T2" fmla="*/ 2147483647 w 1261"/>
                <a:gd name="T3" fmla="*/ 0 h 900"/>
                <a:gd name="T4" fmla="*/ 2147483647 w 1261"/>
                <a:gd name="T5" fmla="*/ 2147483647 h 900"/>
                <a:gd name="T6" fmla="*/ 2147483647 w 1261"/>
                <a:gd name="T7" fmla="*/ 2147483647 h 900"/>
                <a:gd name="T8" fmla="*/ 2147483647 w 1261"/>
                <a:gd name="T9" fmla="*/ 2147483647 h 900"/>
                <a:gd name="T10" fmla="*/ 2147483647 w 1261"/>
                <a:gd name="T11" fmla="*/ 2147483647 h 900"/>
                <a:gd name="T12" fmla="*/ 2147483647 w 1261"/>
                <a:gd name="T13" fmla="*/ 2147483647 h 900"/>
                <a:gd name="T14" fmla="*/ 2147483647 w 1261"/>
                <a:gd name="T15" fmla="*/ 2147483647 h 900"/>
                <a:gd name="T16" fmla="*/ 2147483647 w 1261"/>
                <a:gd name="T17" fmla="*/ 2147483647 h 900"/>
                <a:gd name="T18" fmla="*/ 2147483647 w 1261"/>
                <a:gd name="T19" fmla="*/ 2147483647 h 900"/>
                <a:gd name="T20" fmla="*/ 2147483647 w 1261"/>
                <a:gd name="T21" fmla="*/ 2147483647 h 900"/>
                <a:gd name="T22" fmla="*/ 2147483647 w 1261"/>
                <a:gd name="T23" fmla="*/ 2147483647 h 900"/>
                <a:gd name="T24" fmla="*/ 2147483647 w 1261"/>
                <a:gd name="T25" fmla="*/ 2147483647 h 900"/>
                <a:gd name="T26" fmla="*/ 2147483647 w 1261"/>
                <a:gd name="T27" fmla="*/ 2147483647 h 900"/>
                <a:gd name="T28" fmla="*/ 2147483647 w 1261"/>
                <a:gd name="T29" fmla="*/ 2147483647 h 900"/>
                <a:gd name="T30" fmla="*/ 2147483647 w 1261"/>
                <a:gd name="T31" fmla="*/ 2147483647 h 900"/>
                <a:gd name="T32" fmla="*/ 2147483647 w 1261"/>
                <a:gd name="T33" fmla="*/ 2147483647 h 9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1"/>
                <a:gd name="T52" fmla="*/ 0 h 900"/>
                <a:gd name="T53" fmla="*/ 1261 w 1261"/>
                <a:gd name="T54" fmla="*/ 900 h 9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1" h="900">
                  <a:moveTo>
                    <a:pt x="1261" y="15"/>
                  </a:moveTo>
                  <a:cubicBezTo>
                    <a:pt x="1246" y="10"/>
                    <a:pt x="1232" y="0"/>
                    <a:pt x="1216" y="0"/>
                  </a:cubicBezTo>
                  <a:cubicBezTo>
                    <a:pt x="1131" y="0"/>
                    <a:pt x="1046" y="7"/>
                    <a:pt x="961" y="15"/>
                  </a:cubicBezTo>
                  <a:cubicBezTo>
                    <a:pt x="945" y="17"/>
                    <a:pt x="932" y="29"/>
                    <a:pt x="916" y="30"/>
                  </a:cubicBezTo>
                  <a:cubicBezTo>
                    <a:pt x="746" y="39"/>
                    <a:pt x="576" y="40"/>
                    <a:pt x="406" y="45"/>
                  </a:cubicBezTo>
                  <a:cubicBezTo>
                    <a:pt x="376" y="50"/>
                    <a:pt x="346" y="53"/>
                    <a:pt x="316" y="60"/>
                  </a:cubicBezTo>
                  <a:cubicBezTo>
                    <a:pt x="285" y="68"/>
                    <a:pt x="226" y="90"/>
                    <a:pt x="226" y="90"/>
                  </a:cubicBezTo>
                  <a:cubicBezTo>
                    <a:pt x="193" y="123"/>
                    <a:pt x="172" y="138"/>
                    <a:pt x="151" y="180"/>
                  </a:cubicBezTo>
                  <a:cubicBezTo>
                    <a:pt x="144" y="194"/>
                    <a:pt x="147" y="214"/>
                    <a:pt x="136" y="225"/>
                  </a:cubicBezTo>
                  <a:cubicBezTo>
                    <a:pt x="125" y="236"/>
                    <a:pt x="106" y="235"/>
                    <a:pt x="91" y="240"/>
                  </a:cubicBezTo>
                  <a:cubicBezTo>
                    <a:pt x="81" y="270"/>
                    <a:pt x="79" y="304"/>
                    <a:pt x="61" y="330"/>
                  </a:cubicBezTo>
                  <a:cubicBezTo>
                    <a:pt x="51" y="345"/>
                    <a:pt x="38" y="359"/>
                    <a:pt x="31" y="375"/>
                  </a:cubicBezTo>
                  <a:cubicBezTo>
                    <a:pt x="18" y="404"/>
                    <a:pt x="1" y="465"/>
                    <a:pt x="1" y="465"/>
                  </a:cubicBezTo>
                  <a:cubicBezTo>
                    <a:pt x="6" y="520"/>
                    <a:pt x="0" y="577"/>
                    <a:pt x="16" y="630"/>
                  </a:cubicBezTo>
                  <a:cubicBezTo>
                    <a:pt x="21" y="647"/>
                    <a:pt x="47" y="648"/>
                    <a:pt x="61" y="660"/>
                  </a:cubicBezTo>
                  <a:cubicBezTo>
                    <a:pt x="176" y="756"/>
                    <a:pt x="39" y="661"/>
                    <a:pt x="151" y="735"/>
                  </a:cubicBezTo>
                  <a:cubicBezTo>
                    <a:pt x="221" y="840"/>
                    <a:pt x="345" y="847"/>
                    <a:pt x="451" y="900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24" name="Freeform 23">
              <a:extLst>
                <a:ext uri="{FF2B5EF4-FFF2-40B4-BE49-F238E27FC236}">
                  <a16:creationId xmlns:a16="http://schemas.microsoft.com/office/drawing/2014/main" id="{2A219E27-A637-ED6B-4DA4-CAD73CAA1E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49763" y="4567238"/>
              <a:ext cx="893763" cy="411163"/>
            </a:xfrm>
            <a:custGeom>
              <a:avLst/>
              <a:gdLst>
                <a:gd name="T0" fmla="*/ 2147483647 w 1261"/>
                <a:gd name="T1" fmla="*/ 2147483647 h 900"/>
                <a:gd name="T2" fmla="*/ 2147483647 w 1261"/>
                <a:gd name="T3" fmla="*/ 0 h 900"/>
                <a:gd name="T4" fmla="*/ 2147483647 w 1261"/>
                <a:gd name="T5" fmla="*/ 2147483647 h 900"/>
                <a:gd name="T6" fmla="*/ 2147483647 w 1261"/>
                <a:gd name="T7" fmla="*/ 2147483647 h 900"/>
                <a:gd name="T8" fmla="*/ 2147483647 w 1261"/>
                <a:gd name="T9" fmla="*/ 2147483647 h 900"/>
                <a:gd name="T10" fmla="*/ 2147483647 w 1261"/>
                <a:gd name="T11" fmla="*/ 2147483647 h 900"/>
                <a:gd name="T12" fmla="*/ 2147483647 w 1261"/>
                <a:gd name="T13" fmla="*/ 2147483647 h 900"/>
                <a:gd name="T14" fmla="*/ 2147483647 w 1261"/>
                <a:gd name="T15" fmla="*/ 2147483647 h 900"/>
                <a:gd name="T16" fmla="*/ 2147483647 w 1261"/>
                <a:gd name="T17" fmla="*/ 2147483647 h 900"/>
                <a:gd name="T18" fmla="*/ 2147483647 w 1261"/>
                <a:gd name="T19" fmla="*/ 2147483647 h 900"/>
                <a:gd name="T20" fmla="*/ 2147483647 w 1261"/>
                <a:gd name="T21" fmla="*/ 2147483647 h 900"/>
                <a:gd name="T22" fmla="*/ 2147483647 w 1261"/>
                <a:gd name="T23" fmla="*/ 2147483647 h 900"/>
                <a:gd name="T24" fmla="*/ 2147483647 w 1261"/>
                <a:gd name="T25" fmla="*/ 2147483647 h 900"/>
                <a:gd name="T26" fmla="*/ 2147483647 w 1261"/>
                <a:gd name="T27" fmla="*/ 2147483647 h 900"/>
                <a:gd name="T28" fmla="*/ 2147483647 w 1261"/>
                <a:gd name="T29" fmla="*/ 2147483647 h 900"/>
                <a:gd name="T30" fmla="*/ 2147483647 w 1261"/>
                <a:gd name="T31" fmla="*/ 2147483647 h 900"/>
                <a:gd name="T32" fmla="*/ 2147483647 w 1261"/>
                <a:gd name="T33" fmla="*/ 2147483647 h 9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1"/>
                <a:gd name="T52" fmla="*/ 0 h 900"/>
                <a:gd name="T53" fmla="*/ 1261 w 1261"/>
                <a:gd name="T54" fmla="*/ 900 h 9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1" h="900">
                  <a:moveTo>
                    <a:pt x="1261" y="15"/>
                  </a:moveTo>
                  <a:cubicBezTo>
                    <a:pt x="1246" y="10"/>
                    <a:pt x="1232" y="0"/>
                    <a:pt x="1216" y="0"/>
                  </a:cubicBezTo>
                  <a:cubicBezTo>
                    <a:pt x="1131" y="0"/>
                    <a:pt x="1046" y="7"/>
                    <a:pt x="961" y="15"/>
                  </a:cubicBezTo>
                  <a:cubicBezTo>
                    <a:pt x="945" y="17"/>
                    <a:pt x="932" y="29"/>
                    <a:pt x="916" y="30"/>
                  </a:cubicBezTo>
                  <a:cubicBezTo>
                    <a:pt x="746" y="39"/>
                    <a:pt x="576" y="40"/>
                    <a:pt x="406" y="45"/>
                  </a:cubicBezTo>
                  <a:cubicBezTo>
                    <a:pt x="376" y="50"/>
                    <a:pt x="346" y="53"/>
                    <a:pt x="316" y="60"/>
                  </a:cubicBezTo>
                  <a:cubicBezTo>
                    <a:pt x="285" y="68"/>
                    <a:pt x="226" y="90"/>
                    <a:pt x="226" y="90"/>
                  </a:cubicBezTo>
                  <a:cubicBezTo>
                    <a:pt x="193" y="123"/>
                    <a:pt x="172" y="138"/>
                    <a:pt x="151" y="180"/>
                  </a:cubicBezTo>
                  <a:cubicBezTo>
                    <a:pt x="144" y="194"/>
                    <a:pt x="147" y="214"/>
                    <a:pt x="136" y="225"/>
                  </a:cubicBezTo>
                  <a:cubicBezTo>
                    <a:pt x="125" y="236"/>
                    <a:pt x="106" y="235"/>
                    <a:pt x="91" y="240"/>
                  </a:cubicBezTo>
                  <a:cubicBezTo>
                    <a:pt x="81" y="270"/>
                    <a:pt x="79" y="304"/>
                    <a:pt x="61" y="330"/>
                  </a:cubicBezTo>
                  <a:cubicBezTo>
                    <a:pt x="51" y="345"/>
                    <a:pt x="38" y="359"/>
                    <a:pt x="31" y="375"/>
                  </a:cubicBezTo>
                  <a:cubicBezTo>
                    <a:pt x="18" y="404"/>
                    <a:pt x="1" y="465"/>
                    <a:pt x="1" y="465"/>
                  </a:cubicBezTo>
                  <a:cubicBezTo>
                    <a:pt x="6" y="520"/>
                    <a:pt x="0" y="577"/>
                    <a:pt x="16" y="630"/>
                  </a:cubicBezTo>
                  <a:cubicBezTo>
                    <a:pt x="21" y="647"/>
                    <a:pt x="47" y="648"/>
                    <a:pt x="61" y="660"/>
                  </a:cubicBezTo>
                  <a:cubicBezTo>
                    <a:pt x="176" y="756"/>
                    <a:pt x="39" y="661"/>
                    <a:pt x="151" y="735"/>
                  </a:cubicBezTo>
                  <a:cubicBezTo>
                    <a:pt x="221" y="840"/>
                    <a:pt x="345" y="847"/>
                    <a:pt x="451" y="900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25" name="Freeform 24">
              <a:extLst>
                <a:ext uri="{FF2B5EF4-FFF2-40B4-BE49-F238E27FC236}">
                  <a16:creationId xmlns:a16="http://schemas.microsoft.com/office/drawing/2014/main" id="{9D43341F-3522-AE29-3D86-A622DAEC08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16375" y="3276600"/>
              <a:ext cx="1068388" cy="844550"/>
            </a:xfrm>
            <a:custGeom>
              <a:avLst/>
              <a:gdLst>
                <a:gd name="T0" fmla="*/ 2147483647 w 1403"/>
                <a:gd name="T1" fmla="*/ 2147483647 h 1108"/>
                <a:gd name="T2" fmla="*/ 2147483647 w 1403"/>
                <a:gd name="T3" fmla="*/ 2147483647 h 1108"/>
                <a:gd name="T4" fmla="*/ 2147483647 w 1403"/>
                <a:gd name="T5" fmla="*/ 2147483647 h 1108"/>
                <a:gd name="T6" fmla="*/ 2147483647 w 1403"/>
                <a:gd name="T7" fmla="*/ 2147483647 h 1108"/>
                <a:gd name="T8" fmla="*/ 2147483647 w 1403"/>
                <a:gd name="T9" fmla="*/ 2147483647 h 1108"/>
                <a:gd name="T10" fmla="*/ 2147483647 w 1403"/>
                <a:gd name="T11" fmla="*/ 2147483647 h 1108"/>
                <a:gd name="T12" fmla="*/ 2147483647 w 1403"/>
                <a:gd name="T13" fmla="*/ 2147483647 h 1108"/>
                <a:gd name="T14" fmla="*/ 2147483647 w 1403"/>
                <a:gd name="T15" fmla="*/ 2147483647 h 1108"/>
                <a:gd name="T16" fmla="*/ 2147483647 w 1403"/>
                <a:gd name="T17" fmla="*/ 2147483647 h 1108"/>
                <a:gd name="T18" fmla="*/ 2147483647 w 1403"/>
                <a:gd name="T19" fmla="*/ 2147483647 h 1108"/>
                <a:gd name="T20" fmla="*/ 0 w 1403"/>
                <a:gd name="T21" fmla="*/ 2147483647 h 1108"/>
                <a:gd name="T22" fmla="*/ 2147483647 w 1403"/>
                <a:gd name="T23" fmla="*/ 2147483647 h 1108"/>
                <a:gd name="T24" fmla="*/ 2147483647 w 1403"/>
                <a:gd name="T25" fmla="*/ 2147483647 h 1108"/>
                <a:gd name="T26" fmla="*/ 2147483647 w 1403"/>
                <a:gd name="T27" fmla="*/ 2147483647 h 1108"/>
                <a:gd name="T28" fmla="*/ 2147483647 w 1403"/>
                <a:gd name="T29" fmla="*/ 2147483647 h 1108"/>
                <a:gd name="T30" fmla="*/ 2147483647 w 1403"/>
                <a:gd name="T31" fmla="*/ 2147483647 h 1108"/>
                <a:gd name="T32" fmla="*/ 2147483647 w 1403"/>
                <a:gd name="T33" fmla="*/ 2147483647 h 1108"/>
                <a:gd name="T34" fmla="*/ 2147483647 w 1403"/>
                <a:gd name="T35" fmla="*/ 2147483647 h 1108"/>
                <a:gd name="T36" fmla="*/ 2147483647 w 1403"/>
                <a:gd name="T37" fmla="*/ 2147483647 h 1108"/>
                <a:gd name="T38" fmla="*/ 2147483647 w 1403"/>
                <a:gd name="T39" fmla="*/ 2147483647 h 1108"/>
                <a:gd name="T40" fmla="*/ 2147483647 w 1403"/>
                <a:gd name="T41" fmla="*/ 2147483647 h 1108"/>
                <a:gd name="T42" fmla="*/ 2147483647 w 1403"/>
                <a:gd name="T43" fmla="*/ 2147483647 h 1108"/>
                <a:gd name="T44" fmla="*/ 2147483647 w 1403"/>
                <a:gd name="T45" fmla="*/ 2147483647 h 1108"/>
                <a:gd name="T46" fmla="*/ 2147483647 w 1403"/>
                <a:gd name="T47" fmla="*/ 2147483647 h 1108"/>
                <a:gd name="T48" fmla="*/ 2147483647 w 1403"/>
                <a:gd name="T49" fmla="*/ 2147483647 h 1108"/>
                <a:gd name="T50" fmla="*/ 2147483647 w 1403"/>
                <a:gd name="T51" fmla="*/ 2147483647 h 1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03"/>
                <a:gd name="T79" fmla="*/ 0 h 1108"/>
                <a:gd name="T80" fmla="*/ 1403 w 1403"/>
                <a:gd name="T81" fmla="*/ 1108 h 1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03" h="1108">
                  <a:moveTo>
                    <a:pt x="1200" y="28"/>
                  </a:moveTo>
                  <a:cubicBezTo>
                    <a:pt x="1042" y="5"/>
                    <a:pt x="1054" y="0"/>
                    <a:pt x="840" y="28"/>
                  </a:cubicBezTo>
                  <a:cubicBezTo>
                    <a:pt x="751" y="40"/>
                    <a:pt x="632" y="95"/>
                    <a:pt x="540" y="118"/>
                  </a:cubicBezTo>
                  <a:cubicBezTo>
                    <a:pt x="434" y="188"/>
                    <a:pt x="568" y="107"/>
                    <a:pt x="420" y="163"/>
                  </a:cubicBezTo>
                  <a:cubicBezTo>
                    <a:pt x="403" y="169"/>
                    <a:pt x="391" y="185"/>
                    <a:pt x="375" y="193"/>
                  </a:cubicBezTo>
                  <a:cubicBezTo>
                    <a:pt x="251" y="255"/>
                    <a:pt x="414" y="152"/>
                    <a:pt x="285" y="238"/>
                  </a:cubicBezTo>
                  <a:cubicBezTo>
                    <a:pt x="199" y="367"/>
                    <a:pt x="314" y="215"/>
                    <a:pt x="210" y="298"/>
                  </a:cubicBezTo>
                  <a:cubicBezTo>
                    <a:pt x="196" y="309"/>
                    <a:pt x="192" y="330"/>
                    <a:pt x="180" y="343"/>
                  </a:cubicBezTo>
                  <a:cubicBezTo>
                    <a:pt x="152" y="375"/>
                    <a:pt x="120" y="403"/>
                    <a:pt x="90" y="433"/>
                  </a:cubicBezTo>
                  <a:cubicBezTo>
                    <a:pt x="34" y="489"/>
                    <a:pt x="27" y="585"/>
                    <a:pt x="15" y="658"/>
                  </a:cubicBezTo>
                  <a:cubicBezTo>
                    <a:pt x="10" y="728"/>
                    <a:pt x="0" y="798"/>
                    <a:pt x="0" y="868"/>
                  </a:cubicBezTo>
                  <a:cubicBezTo>
                    <a:pt x="0" y="904"/>
                    <a:pt x="22" y="1010"/>
                    <a:pt x="60" y="1033"/>
                  </a:cubicBezTo>
                  <a:cubicBezTo>
                    <a:pt x="87" y="1050"/>
                    <a:pt x="124" y="1045"/>
                    <a:pt x="150" y="1063"/>
                  </a:cubicBezTo>
                  <a:cubicBezTo>
                    <a:pt x="165" y="1073"/>
                    <a:pt x="177" y="1089"/>
                    <a:pt x="195" y="1093"/>
                  </a:cubicBezTo>
                  <a:cubicBezTo>
                    <a:pt x="254" y="1105"/>
                    <a:pt x="315" y="1103"/>
                    <a:pt x="375" y="1108"/>
                  </a:cubicBezTo>
                  <a:cubicBezTo>
                    <a:pt x="420" y="1103"/>
                    <a:pt x="467" y="1107"/>
                    <a:pt x="510" y="1093"/>
                  </a:cubicBezTo>
                  <a:cubicBezTo>
                    <a:pt x="544" y="1082"/>
                    <a:pt x="600" y="1033"/>
                    <a:pt x="600" y="1033"/>
                  </a:cubicBezTo>
                  <a:cubicBezTo>
                    <a:pt x="626" y="954"/>
                    <a:pt x="606" y="1001"/>
                    <a:pt x="675" y="898"/>
                  </a:cubicBezTo>
                  <a:cubicBezTo>
                    <a:pt x="712" y="842"/>
                    <a:pt x="687" y="756"/>
                    <a:pt x="765" y="733"/>
                  </a:cubicBezTo>
                  <a:cubicBezTo>
                    <a:pt x="799" y="723"/>
                    <a:pt x="835" y="721"/>
                    <a:pt x="870" y="718"/>
                  </a:cubicBezTo>
                  <a:cubicBezTo>
                    <a:pt x="940" y="711"/>
                    <a:pt x="1010" y="708"/>
                    <a:pt x="1080" y="703"/>
                  </a:cubicBezTo>
                  <a:cubicBezTo>
                    <a:pt x="1168" y="674"/>
                    <a:pt x="1244" y="641"/>
                    <a:pt x="1305" y="568"/>
                  </a:cubicBezTo>
                  <a:cubicBezTo>
                    <a:pt x="1317" y="554"/>
                    <a:pt x="1328" y="539"/>
                    <a:pt x="1335" y="523"/>
                  </a:cubicBezTo>
                  <a:cubicBezTo>
                    <a:pt x="1348" y="494"/>
                    <a:pt x="1365" y="433"/>
                    <a:pt x="1365" y="433"/>
                  </a:cubicBezTo>
                  <a:cubicBezTo>
                    <a:pt x="1380" y="331"/>
                    <a:pt x="1403" y="186"/>
                    <a:pt x="1320" y="103"/>
                  </a:cubicBezTo>
                  <a:cubicBezTo>
                    <a:pt x="1272" y="55"/>
                    <a:pt x="1150" y="78"/>
                    <a:pt x="1200" y="28"/>
                  </a:cubicBezTo>
                  <a:close/>
                </a:path>
              </a:pathLst>
            </a:custGeom>
            <a:solidFill>
              <a:srgbClr val="FFBA9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80ADB75C-DC9D-781B-D0DC-844AA5F80A32}"/>
              </a:ext>
            </a:extLst>
          </p:cNvPr>
          <p:cNvGrpSpPr>
            <a:grpSpLocks/>
          </p:cNvGrpSpPr>
          <p:nvPr/>
        </p:nvGrpSpPr>
        <p:grpSpPr bwMode="auto">
          <a:xfrm>
            <a:off x="4198938" y="1568450"/>
            <a:ext cx="776287" cy="527050"/>
            <a:chOff x="4198938" y="1493838"/>
            <a:chExt cx="776287" cy="501650"/>
          </a:xfrm>
        </p:grpSpPr>
        <p:sp>
          <p:nvSpPr>
            <p:cNvPr id="42017" name="AutoShape 32">
              <a:extLst>
                <a:ext uri="{FF2B5EF4-FFF2-40B4-BE49-F238E27FC236}">
                  <a16:creationId xmlns:a16="http://schemas.microsoft.com/office/drawing/2014/main" id="{971D6374-EF10-7BEF-04D6-A78DEC3385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8938" y="1493838"/>
              <a:ext cx="479425" cy="2730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2018" name="AutoShape 33">
              <a:extLst>
                <a:ext uri="{FF2B5EF4-FFF2-40B4-BE49-F238E27FC236}">
                  <a16:creationId xmlns:a16="http://schemas.microsoft.com/office/drawing/2014/main" id="{E3FA79CF-F2B4-BB55-AEBB-6B9A4DAB60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5800" y="1584325"/>
              <a:ext cx="479425" cy="2746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2019" name="AutoShape 34">
              <a:extLst>
                <a:ext uri="{FF2B5EF4-FFF2-40B4-BE49-F238E27FC236}">
                  <a16:creationId xmlns:a16="http://schemas.microsoft.com/office/drawing/2014/main" id="{92A6C282-5C16-8035-3F1F-FA9E106A79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59275" y="1722438"/>
              <a:ext cx="479425" cy="2730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</p:grpSp>
      <p:sp>
        <p:nvSpPr>
          <p:cNvPr id="173094" name="Line 38">
            <a:extLst>
              <a:ext uri="{FF2B5EF4-FFF2-40B4-BE49-F238E27FC236}">
                <a16:creationId xmlns:a16="http://schemas.microsoft.com/office/drawing/2014/main" id="{F7BD27DE-AB62-1917-9A18-8D0A8721679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32325" y="2160588"/>
            <a:ext cx="0" cy="1150937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3061" name="AutoShape 5">
            <a:extLst>
              <a:ext uri="{FF2B5EF4-FFF2-40B4-BE49-F238E27FC236}">
                <a16:creationId xmlns:a16="http://schemas.microsoft.com/office/drawing/2014/main" id="{21B94553-EC1E-B66F-3385-9699ED3185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800100"/>
            <a:ext cx="2362200" cy="560388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27432" tIns="27432" rIns="27432" bIns="27432"/>
          <a:lstStyle/>
          <a:p>
            <a:pPr algn="ctr">
              <a:defRPr/>
            </a:pPr>
            <a:r>
              <a:rPr lang="en-US" b="1">
                <a:cs typeface="Arial" charset="0"/>
              </a:rPr>
              <a:t>C. Biliary </a:t>
            </a:r>
            <a:r>
              <a:rPr lang="en-US" b="1" dirty="0">
                <a:cs typeface="Arial" charset="0"/>
              </a:rPr>
              <a:t>duct stone</a:t>
            </a:r>
            <a:endParaRPr lang="en-US" dirty="0">
              <a:cs typeface="Arial" charset="0"/>
            </a:endParaRPr>
          </a:p>
        </p:txBody>
      </p:sp>
      <p:grpSp>
        <p:nvGrpSpPr>
          <p:cNvPr id="6" name="Group 48">
            <a:extLst>
              <a:ext uri="{FF2B5EF4-FFF2-40B4-BE49-F238E27FC236}">
                <a16:creationId xmlns:a16="http://schemas.microsoft.com/office/drawing/2014/main" id="{6745B48A-DF7B-2E27-7A4E-CB1E38E8BF8D}"/>
              </a:ext>
            </a:extLst>
          </p:cNvPr>
          <p:cNvGrpSpPr>
            <a:grpSpLocks/>
          </p:cNvGrpSpPr>
          <p:nvPr/>
        </p:nvGrpSpPr>
        <p:grpSpPr bwMode="auto">
          <a:xfrm>
            <a:off x="6873875" y="1520825"/>
            <a:ext cx="776288" cy="527050"/>
            <a:chOff x="6873875" y="1447800"/>
            <a:chExt cx="776288" cy="503238"/>
          </a:xfrm>
        </p:grpSpPr>
        <p:sp>
          <p:nvSpPr>
            <p:cNvPr id="42014" name="AutoShape 35">
              <a:extLst>
                <a:ext uri="{FF2B5EF4-FFF2-40B4-BE49-F238E27FC236}">
                  <a16:creationId xmlns:a16="http://schemas.microsoft.com/office/drawing/2014/main" id="{8759C66C-5F24-E87E-5B39-002395D50A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3875" y="1447800"/>
              <a:ext cx="479425" cy="2746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2015" name="AutoShape 36">
              <a:extLst>
                <a:ext uri="{FF2B5EF4-FFF2-40B4-BE49-F238E27FC236}">
                  <a16:creationId xmlns:a16="http://schemas.microsoft.com/office/drawing/2014/main" id="{3B2A7E90-181F-E23C-32FB-E2A54F16C6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70738" y="1538288"/>
              <a:ext cx="479425" cy="2746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2016" name="AutoShape 37">
              <a:extLst>
                <a:ext uri="{FF2B5EF4-FFF2-40B4-BE49-F238E27FC236}">
                  <a16:creationId xmlns:a16="http://schemas.microsoft.com/office/drawing/2014/main" id="{F74F9FCA-060D-CA69-5DFA-1B5E74A743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32625" y="1676400"/>
              <a:ext cx="481013" cy="2746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</p:grpSp>
      <p:sp>
        <p:nvSpPr>
          <p:cNvPr id="173095" name="Line 39">
            <a:extLst>
              <a:ext uri="{FF2B5EF4-FFF2-40B4-BE49-F238E27FC236}">
                <a16:creationId xmlns:a16="http://schemas.microsoft.com/office/drawing/2014/main" id="{E7DACCC6-16EB-45FC-178D-0F890F240F3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375525" y="2239963"/>
            <a:ext cx="0" cy="1152525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3097" name="Text Box 41">
            <a:extLst>
              <a:ext uri="{FF2B5EF4-FFF2-40B4-BE49-F238E27FC236}">
                <a16:creationId xmlns:a16="http://schemas.microsoft.com/office/drawing/2014/main" id="{1FF0B92C-5289-AEB8-2CAB-38C84FFE083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48400" y="5235575"/>
            <a:ext cx="2667000" cy="1201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b="1">
                <a:solidFill>
                  <a:srgbClr val="333399"/>
                </a:solidFill>
                <a:sym typeface="Wingdings" pitchFamily="2" charset="2"/>
              </a:rPr>
              <a:t></a:t>
            </a:r>
            <a:r>
              <a:rPr lang="en-US" altLang="en-SA" b="1">
                <a:solidFill>
                  <a:srgbClr val="333399"/>
                </a:solidFill>
              </a:rPr>
              <a:t>  unconjugated bilirubin</a:t>
            </a:r>
          </a:p>
          <a:p>
            <a:pPr eaLnBrk="1" hangingPunct="1"/>
            <a:r>
              <a:rPr lang="en-US" altLang="en-SA" b="1">
                <a:solidFill>
                  <a:srgbClr val="333399"/>
                </a:solidFill>
              </a:rPr>
              <a:t>      (in blood)</a:t>
            </a:r>
          </a:p>
          <a:p>
            <a:pPr eaLnBrk="1" hangingPunct="1"/>
            <a:r>
              <a:rPr lang="en-US" altLang="en-SA" b="1">
                <a:solidFill>
                  <a:srgbClr val="CC0099"/>
                </a:solidFill>
                <a:sym typeface="Wingdings" pitchFamily="2" charset="2"/>
              </a:rPr>
              <a:t>  </a:t>
            </a:r>
            <a:r>
              <a:rPr lang="en-US" altLang="en-SA" b="1">
                <a:solidFill>
                  <a:srgbClr val="CC0099"/>
                </a:solidFill>
              </a:rPr>
              <a:t>conjugated bilirubin </a:t>
            </a:r>
          </a:p>
          <a:p>
            <a:pPr eaLnBrk="1" hangingPunct="1"/>
            <a:r>
              <a:rPr lang="en-US" altLang="en-SA" b="1">
                <a:solidFill>
                  <a:srgbClr val="CC0099"/>
                </a:solidFill>
              </a:rPr>
              <a:t>      (in blood)  </a:t>
            </a:r>
          </a:p>
        </p:txBody>
      </p:sp>
      <p:grpSp>
        <p:nvGrpSpPr>
          <p:cNvPr id="7" name="Group 50">
            <a:extLst>
              <a:ext uri="{FF2B5EF4-FFF2-40B4-BE49-F238E27FC236}">
                <a16:creationId xmlns:a16="http://schemas.microsoft.com/office/drawing/2014/main" id="{E5C6F020-75FB-D710-69CF-96756F8DD9CE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360738"/>
            <a:ext cx="1327150" cy="1895475"/>
            <a:chOff x="6934200" y="3200400"/>
            <a:chExt cx="1327150" cy="1804988"/>
          </a:xfrm>
        </p:grpSpPr>
        <p:sp>
          <p:nvSpPr>
            <p:cNvPr id="42007" name="Freeform 25">
              <a:extLst>
                <a:ext uri="{FF2B5EF4-FFF2-40B4-BE49-F238E27FC236}">
                  <a16:creationId xmlns:a16="http://schemas.microsoft.com/office/drawing/2014/main" id="{35E46D7B-5EA2-09E0-1A1B-008B0C31FD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80287" y="3851275"/>
              <a:ext cx="287338" cy="490538"/>
            </a:xfrm>
            <a:custGeom>
              <a:avLst/>
              <a:gdLst>
                <a:gd name="T0" fmla="*/ 0 w 377"/>
                <a:gd name="T1" fmla="*/ 0 h 645"/>
                <a:gd name="T2" fmla="*/ 2147483647 w 377"/>
                <a:gd name="T3" fmla="*/ 2147483647 h 645"/>
                <a:gd name="T4" fmla="*/ 2147483647 w 377"/>
                <a:gd name="T5" fmla="*/ 2147483647 h 645"/>
                <a:gd name="T6" fmla="*/ 2147483647 w 377"/>
                <a:gd name="T7" fmla="*/ 2147483647 h 645"/>
                <a:gd name="T8" fmla="*/ 2147483647 w 377"/>
                <a:gd name="T9" fmla="*/ 2147483647 h 645"/>
                <a:gd name="T10" fmla="*/ 2147483647 w 377"/>
                <a:gd name="T11" fmla="*/ 2147483647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7"/>
                <a:gd name="T19" fmla="*/ 0 h 645"/>
                <a:gd name="T20" fmla="*/ 377 w 377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7" h="645">
                  <a:moveTo>
                    <a:pt x="0" y="0"/>
                  </a:moveTo>
                  <a:cubicBezTo>
                    <a:pt x="71" y="12"/>
                    <a:pt x="86" y="2"/>
                    <a:pt x="135" y="45"/>
                  </a:cubicBezTo>
                  <a:cubicBezTo>
                    <a:pt x="167" y="73"/>
                    <a:pt x="225" y="135"/>
                    <a:pt x="225" y="135"/>
                  </a:cubicBezTo>
                  <a:cubicBezTo>
                    <a:pt x="244" y="191"/>
                    <a:pt x="274" y="234"/>
                    <a:pt x="300" y="285"/>
                  </a:cubicBezTo>
                  <a:cubicBezTo>
                    <a:pt x="362" y="409"/>
                    <a:pt x="259" y="246"/>
                    <a:pt x="345" y="375"/>
                  </a:cubicBezTo>
                  <a:cubicBezTo>
                    <a:pt x="377" y="503"/>
                    <a:pt x="360" y="414"/>
                    <a:pt x="360" y="645"/>
                  </a:cubicBez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08" name="Freeform 26">
              <a:extLst>
                <a:ext uri="{FF2B5EF4-FFF2-40B4-BE49-F238E27FC236}">
                  <a16:creationId xmlns:a16="http://schemas.microsoft.com/office/drawing/2014/main" id="{42186909-EEDF-819D-945C-8AE7070A20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02512" y="3667125"/>
              <a:ext cx="285750" cy="217488"/>
            </a:xfrm>
            <a:custGeom>
              <a:avLst/>
              <a:gdLst>
                <a:gd name="T0" fmla="*/ 0 w 375"/>
                <a:gd name="T1" fmla="*/ 2147483647 h 285"/>
                <a:gd name="T2" fmla="*/ 2147483647 w 375"/>
                <a:gd name="T3" fmla="*/ 2147483647 h 285"/>
                <a:gd name="T4" fmla="*/ 2147483647 w 375"/>
                <a:gd name="T5" fmla="*/ 2147483647 h 285"/>
                <a:gd name="T6" fmla="*/ 2147483647 w 375"/>
                <a:gd name="T7" fmla="*/ 2147483647 h 285"/>
                <a:gd name="T8" fmla="*/ 2147483647 w 375"/>
                <a:gd name="T9" fmla="*/ 2147483647 h 285"/>
                <a:gd name="T10" fmla="*/ 2147483647 w 375"/>
                <a:gd name="T11" fmla="*/ 2147483647 h 285"/>
                <a:gd name="T12" fmla="*/ 2147483647 w 375"/>
                <a:gd name="T13" fmla="*/ 0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285"/>
                <a:gd name="T23" fmla="*/ 375 w 375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285">
                  <a:moveTo>
                    <a:pt x="0" y="150"/>
                  </a:moveTo>
                  <a:cubicBezTo>
                    <a:pt x="8" y="151"/>
                    <a:pt x="121" y="166"/>
                    <a:pt x="135" y="180"/>
                  </a:cubicBezTo>
                  <a:cubicBezTo>
                    <a:pt x="195" y="240"/>
                    <a:pt x="97" y="214"/>
                    <a:pt x="180" y="270"/>
                  </a:cubicBezTo>
                  <a:cubicBezTo>
                    <a:pt x="197" y="281"/>
                    <a:pt x="220" y="280"/>
                    <a:pt x="240" y="285"/>
                  </a:cubicBezTo>
                  <a:cubicBezTo>
                    <a:pt x="260" y="280"/>
                    <a:pt x="283" y="281"/>
                    <a:pt x="300" y="270"/>
                  </a:cubicBezTo>
                  <a:cubicBezTo>
                    <a:pt x="351" y="236"/>
                    <a:pt x="366" y="102"/>
                    <a:pt x="375" y="45"/>
                  </a:cubicBezTo>
                  <a:cubicBezTo>
                    <a:pt x="370" y="30"/>
                    <a:pt x="360" y="0"/>
                    <a:pt x="360" y="0"/>
                  </a:cubicBez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09" name="Freeform 27">
              <a:extLst>
                <a:ext uri="{FF2B5EF4-FFF2-40B4-BE49-F238E27FC236}">
                  <a16:creationId xmlns:a16="http://schemas.microsoft.com/office/drawing/2014/main" id="{BC6691C1-CB9B-7523-AE0C-3862BE1D24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56525" y="3530600"/>
              <a:ext cx="92075" cy="822325"/>
            </a:xfrm>
            <a:custGeom>
              <a:avLst/>
              <a:gdLst>
                <a:gd name="T0" fmla="*/ 2147483647 w 120"/>
                <a:gd name="T1" fmla="*/ 0 h 930"/>
                <a:gd name="T2" fmla="*/ 0 w 120"/>
                <a:gd name="T3" fmla="*/ 2147483647 h 930"/>
                <a:gd name="T4" fmla="*/ 2147483647 w 120"/>
                <a:gd name="T5" fmla="*/ 2147483647 h 930"/>
                <a:gd name="T6" fmla="*/ 2147483647 w 120"/>
                <a:gd name="T7" fmla="*/ 2147483647 h 930"/>
                <a:gd name="T8" fmla="*/ 2147483647 w 120"/>
                <a:gd name="T9" fmla="*/ 2147483647 h 9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930"/>
                <a:gd name="T17" fmla="*/ 120 w 120"/>
                <a:gd name="T18" fmla="*/ 930 h 9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930">
                  <a:moveTo>
                    <a:pt x="120" y="0"/>
                  </a:moveTo>
                  <a:cubicBezTo>
                    <a:pt x="100" y="137"/>
                    <a:pt x="79" y="301"/>
                    <a:pt x="0" y="420"/>
                  </a:cubicBezTo>
                  <a:cubicBezTo>
                    <a:pt x="5" y="525"/>
                    <a:pt x="3" y="631"/>
                    <a:pt x="15" y="735"/>
                  </a:cubicBezTo>
                  <a:cubicBezTo>
                    <a:pt x="18" y="766"/>
                    <a:pt x="45" y="793"/>
                    <a:pt x="45" y="825"/>
                  </a:cubicBezTo>
                  <a:cubicBezTo>
                    <a:pt x="45" y="860"/>
                    <a:pt x="45" y="895"/>
                    <a:pt x="45" y="930"/>
                  </a:cubicBez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10" name="Freeform 28">
              <a:extLst>
                <a:ext uri="{FF2B5EF4-FFF2-40B4-BE49-F238E27FC236}">
                  <a16:creationId xmlns:a16="http://schemas.microsoft.com/office/drawing/2014/main" id="{0677470E-7181-C272-9805-4A38D5F095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08837" y="4319588"/>
              <a:ext cx="960438" cy="685800"/>
            </a:xfrm>
            <a:custGeom>
              <a:avLst/>
              <a:gdLst>
                <a:gd name="T0" fmla="*/ 2147483647 w 1261"/>
                <a:gd name="T1" fmla="*/ 2147483647 h 900"/>
                <a:gd name="T2" fmla="*/ 2147483647 w 1261"/>
                <a:gd name="T3" fmla="*/ 0 h 900"/>
                <a:gd name="T4" fmla="*/ 2147483647 w 1261"/>
                <a:gd name="T5" fmla="*/ 2147483647 h 900"/>
                <a:gd name="T6" fmla="*/ 2147483647 w 1261"/>
                <a:gd name="T7" fmla="*/ 2147483647 h 900"/>
                <a:gd name="T8" fmla="*/ 2147483647 w 1261"/>
                <a:gd name="T9" fmla="*/ 2147483647 h 900"/>
                <a:gd name="T10" fmla="*/ 2147483647 w 1261"/>
                <a:gd name="T11" fmla="*/ 2147483647 h 900"/>
                <a:gd name="T12" fmla="*/ 2147483647 w 1261"/>
                <a:gd name="T13" fmla="*/ 2147483647 h 900"/>
                <a:gd name="T14" fmla="*/ 2147483647 w 1261"/>
                <a:gd name="T15" fmla="*/ 2147483647 h 900"/>
                <a:gd name="T16" fmla="*/ 2147483647 w 1261"/>
                <a:gd name="T17" fmla="*/ 2147483647 h 900"/>
                <a:gd name="T18" fmla="*/ 2147483647 w 1261"/>
                <a:gd name="T19" fmla="*/ 2147483647 h 900"/>
                <a:gd name="T20" fmla="*/ 2147483647 w 1261"/>
                <a:gd name="T21" fmla="*/ 2147483647 h 900"/>
                <a:gd name="T22" fmla="*/ 2147483647 w 1261"/>
                <a:gd name="T23" fmla="*/ 2147483647 h 900"/>
                <a:gd name="T24" fmla="*/ 2147483647 w 1261"/>
                <a:gd name="T25" fmla="*/ 2147483647 h 900"/>
                <a:gd name="T26" fmla="*/ 2147483647 w 1261"/>
                <a:gd name="T27" fmla="*/ 2147483647 h 900"/>
                <a:gd name="T28" fmla="*/ 2147483647 w 1261"/>
                <a:gd name="T29" fmla="*/ 2147483647 h 900"/>
                <a:gd name="T30" fmla="*/ 2147483647 w 1261"/>
                <a:gd name="T31" fmla="*/ 2147483647 h 900"/>
                <a:gd name="T32" fmla="*/ 2147483647 w 1261"/>
                <a:gd name="T33" fmla="*/ 2147483647 h 9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1"/>
                <a:gd name="T52" fmla="*/ 0 h 900"/>
                <a:gd name="T53" fmla="*/ 1261 w 1261"/>
                <a:gd name="T54" fmla="*/ 900 h 9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1" h="900">
                  <a:moveTo>
                    <a:pt x="1261" y="15"/>
                  </a:moveTo>
                  <a:cubicBezTo>
                    <a:pt x="1246" y="10"/>
                    <a:pt x="1232" y="0"/>
                    <a:pt x="1216" y="0"/>
                  </a:cubicBezTo>
                  <a:cubicBezTo>
                    <a:pt x="1131" y="0"/>
                    <a:pt x="1046" y="7"/>
                    <a:pt x="961" y="15"/>
                  </a:cubicBezTo>
                  <a:cubicBezTo>
                    <a:pt x="945" y="17"/>
                    <a:pt x="932" y="29"/>
                    <a:pt x="916" y="30"/>
                  </a:cubicBezTo>
                  <a:cubicBezTo>
                    <a:pt x="746" y="39"/>
                    <a:pt x="576" y="40"/>
                    <a:pt x="406" y="45"/>
                  </a:cubicBezTo>
                  <a:cubicBezTo>
                    <a:pt x="376" y="50"/>
                    <a:pt x="346" y="53"/>
                    <a:pt x="316" y="60"/>
                  </a:cubicBezTo>
                  <a:cubicBezTo>
                    <a:pt x="285" y="68"/>
                    <a:pt x="226" y="90"/>
                    <a:pt x="226" y="90"/>
                  </a:cubicBezTo>
                  <a:cubicBezTo>
                    <a:pt x="193" y="123"/>
                    <a:pt x="172" y="138"/>
                    <a:pt x="151" y="180"/>
                  </a:cubicBezTo>
                  <a:cubicBezTo>
                    <a:pt x="144" y="194"/>
                    <a:pt x="147" y="214"/>
                    <a:pt x="136" y="225"/>
                  </a:cubicBezTo>
                  <a:cubicBezTo>
                    <a:pt x="125" y="236"/>
                    <a:pt x="106" y="235"/>
                    <a:pt x="91" y="240"/>
                  </a:cubicBezTo>
                  <a:cubicBezTo>
                    <a:pt x="81" y="270"/>
                    <a:pt x="79" y="304"/>
                    <a:pt x="61" y="330"/>
                  </a:cubicBezTo>
                  <a:cubicBezTo>
                    <a:pt x="51" y="345"/>
                    <a:pt x="38" y="359"/>
                    <a:pt x="31" y="375"/>
                  </a:cubicBezTo>
                  <a:cubicBezTo>
                    <a:pt x="18" y="404"/>
                    <a:pt x="1" y="465"/>
                    <a:pt x="1" y="465"/>
                  </a:cubicBezTo>
                  <a:cubicBezTo>
                    <a:pt x="6" y="520"/>
                    <a:pt x="0" y="577"/>
                    <a:pt x="16" y="630"/>
                  </a:cubicBezTo>
                  <a:cubicBezTo>
                    <a:pt x="21" y="647"/>
                    <a:pt x="47" y="648"/>
                    <a:pt x="61" y="660"/>
                  </a:cubicBezTo>
                  <a:cubicBezTo>
                    <a:pt x="176" y="756"/>
                    <a:pt x="39" y="661"/>
                    <a:pt x="151" y="735"/>
                  </a:cubicBezTo>
                  <a:cubicBezTo>
                    <a:pt x="221" y="840"/>
                    <a:pt x="345" y="847"/>
                    <a:pt x="451" y="900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11" name="Freeform 29">
              <a:extLst>
                <a:ext uri="{FF2B5EF4-FFF2-40B4-BE49-F238E27FC236}">
                  <a16:creationId xmlns:a16="http://schemas.microsoft.com/office/drawing/2014/main" id="{E5860999-9CCA-176D-A7AD-FB23F0302F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69175" y="4491038"/>
              <a:ext cx="892175" cy="411163"/>
            </a:xfrm>
            <a:custGeom>
              <a:avLst/>
              <a:gdLst>
                <a:gd name="T0" fmla="*/ 2147483647 w 1261"/>
                <a:gd name="T1" fmla="*/ 2147483647 h 900"/>
                <a:gd name="T2" fmla="*/ 2147483647 w 1261"/>
                <a:gd name="T3" fmla="*/ 0 h 900"/>
                <a:gd name="T4" fmla="*/ 2147483647 w 1261"/>
                <a:gd name="T5" fmla="*/ 2147483647 h 900"/>
                <a:gd name="T6" fmla="*/ 2147483647 w 1261"/>
                <a:gd name="T7" fmla="*/ 2147483647 h 900"/>
                <a:gd name="T8" fmla="*/ 2147483647 w 1261"/>
                <a:gd name="T9" fmla="*/ 2147483647 h 900"/>
                <a:gd name="T10" fmla="*/ 2147483647 w 1261"/>
                <a:gd name="T11" fmla="*/ 2147483647 h 900"/>
                <a:gd name="T12" fmla="*/ 2147483647 w 1261"/>
                <a:gd name="T13" fmla="*/ 2147483647 h 900"/>
                <a:gd name="T14" fmla="*/ 2147483647 w 1261"/>
                <a:gd name="T15" fmla="*/ 2147483647 h 900"/>
                <a:gd name="T16" fmla="*/ 2147483647 w 1261"/>
                <a:gd name="T17" fmla="*/ 2147483647 h 900"/>
                <a:gd name="T18" fmla="*/ 2147483647 w 1261"/>
                <a:gd name="T19" fmla="*/ 2147483647 h 900"/>
                <a:gd name="T20" fmla="*/ 2147483647 w 1261"/>
                <a:gd name="T21" fmla="*/ 2147483647 h 900"/>
                <a:gd name="T22" fmla="*/ 2147483647 w 1261"/>
                <a:gd name="T23" fmla="*/ 2147483647 h 900"/>
                <a:gd name="T24" fmla="*/ 2147483647 w 1261"/>
                <a:gd name="T25" fmla="*/ 2147483647 h 900"/>
                <a:gd name="T26" fmla="*/ 2147483647 w 1261"/>
                <a:gd name="T27" fmla="*/ 2147483647 h 900"/>
                <a:gd name="T28" fmla="*/ 2147483647 w 1261"/>
                <a:gd name="T29" fmla="*/ 2147483647 h 900"/>
                <a:gd name="T30" fmla="*/ 2147483647 w 1261"/>
                <a:gd name="T31" fmla="*/ 2147483647 h 900"/>
                <a:gd name="T32" fmla="*/ 2147483647 w 1261"/>
                <a:gd name="T33" fmla="*/ 2147483647 h 9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1"/>
                <a:gd name="T52" fmla="*/ 0 h 900"/>
                <a:gd name="T53" fmla="*/ 1261 w 1261"/>
                <a:gd name="T54" fmla="*/ 900 h 9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1" h="900">
                  <a:moveTo>
                    <a:pt x="1261" y="15"/>
                  </a:moveTo>
                  <a:cubicBezTo>
                    <a:pt x="1246" y="10"/>
                    <a:pt x="1232" y="0"/>
                    <a:pt x="1216" y="0"/>
                  </a:cubicBezTo>
                  <a:cubicBezTo>
                    <a:pt x="1131" y="0"/>
                    <a:pt x="1046" y="7"/>
                    <a:pt x="961" y="15"/>
                  </a:cubicBezTo>
                  <a:cubicBezTo>
                    <a:pt x="945" y="17"/>
                    <a:pt x="932" y="29"/>
                    <a:pt x="916" y="30"/>
                  </a:cubicBezTo>
                  <a:cubicBezTo>
                    <a:pt x="746" y="39"/>
                    <a:pt x="576" y="40"/>
                    <a:pt x="406" y="45"/>
                  </a:cubicBezTo>
                  <a:cubicBezTo>
                    <a:pt x="376" y="50"/>
                    <a:pt x="346" y="53"/>
                    <a:pt x="316" y="60"/>
                  </a:cubicBezTo>
                  <a:cubicBezTo>
                    <a:pt x="285" y="68"/>
                    <a:pt x="226" y="90"/>
                    <a:pt x="226" y="90"/>
                  </a:cubicBezTo>
                  <a:cubicBezTo>
                    <a:pt x="193" y="123"/>
                    <a:pt x="172" y="138"/>
                    <a:pt x="151" y="180"/>
                  </a:cubicBezTo>
                  <a:cubicBezTo>
                    <a:pt x="144" y="194"/>
                    <a:pt x="147" y="214"/>
                    <a:pt x="136" y="225"/>
                  </a:cubicBezTo>
                  <a:cubicBezTo>
                    <a:pt x="125" y="236"/>
                    <a:pt x="106" y="235"/>
                    <a:pt x="91" y="240"/>
                  </a:cubicBezTo>
                  <a:cubicBezTo>
                    <a:pt x="81" y="270"/>
                    <a:pt x="79" y="304"/>
                    <a:pt x="61" y="330"/>
                  </a:cubicBezTo>
                  <a:cubicBezTo>
                    <a:pt x="51" y="345"/>
                    <a:pt x="38" y="359"/>
                    <a:pt x="31" y="375"/>
                  </a:cubicBezTo>
                  <a:cubicBezTo>
                    <a:pt x="18" y="404"/>
                    <a:pt x="1" y="465"/>
                    <a:pt x="1" y="465"/>
                  </a:cubicBezTo>
                  <a:cubicBezTo>
                    <a:pt x="6" y="520"/>
                    <a:pt x="0" y="577"/>
                    <a:pt x="16" y="630"/>
                  </a:cubicBezTo>
                  <a:cubicBezTo>
                    <a:pt x="21" y="647"/>
                    <a:pt x="47" y="648"/>
                    <a:pt x="61" y="660"/>
                  </a:cubicBezTo>
                  <a:cubicBezTo>
                    <a:pt x="176" y="756"/>
                    <a:pt x="39" y="661"/>
                    <a:pt x="151" y="735"/>
                  </a:cubicBezTo>
                  <a:cubicBezTo>
                    <a:pt x="221" y="840"/>
                    <a:pt x="345" y="847"/>
                    <a:pt x="451" y="900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A"/>
            </a:p>
          </p:txBody>
        </p:sp>
        <p:sp>
          <p:nvSpPr>
            <p:cNvPr id="42012" name="Freeform 30">
              <a:extLst>
                <a:ext uri="{FF2B5EF4-FFF2-40B4-BE49-F238E27FC236}">
                  <a16:creationId xmlns:a16="http://schemas.microsoft.com/office/drawing/2014/main" id="{B05520C5-591B-B4CB-67C1-D7B3F65941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4200" y="3200400"/>
              <a:ext cx="1068388" cy="844550"/>
            </a:xfrm>
            <a:custGeom>
              <a:avLst/>
              <a:gdLst>
                <a:gd name="T0" fmla="*/ 2147483647 w 1403"/>
                <a:gd name="T1" fmla="*/ 2147483647 h 1108"/>
                <a:gd name="T2" fmla="*/ 2147483647 w 1403"/>
                <a:gd name="T3" fmla="*/ 2147483647 h 1108"/>
                <a:gd name="T4" fmla="*/ 2147483647 w 1403"/>
                <a:gd name="T5" fmla="*/ 2147483647 h 1108"/>
                <a:gd name="T6" fmla="*/ 2147483647 w 1403"/>
                <a:gd name="T7" fmla="*/ 2147483647 h 1108"/>
                <a:gd name="T8" fmla="*/ 2147483647 w 1403"/>
                <a:gd name="T9" fmla="*/ 2147483647 h 1108"/>
                <a:gd name="T10" fmla="*/ 2147483647 w 1403"/>
                <a:gd name="T11" fmla="*/ 2147483647 h 1108"/>
                <a:gd name="T12" fmla="*/ 2147483647 w 1403"/>
                <a:gd name="T13" fmla="*/ 2147483647 h 1108"/>
                <a:gd name="T14" fmla="*/ 2147483647 w 1403"/>
                <a:gd name="T15" fmla="*/ 2147483647 h 1108"/>
                <a:gd name="T16" fmla="*/ 2147483647 w 1403"/>
                <a:gd name="T17" fmla="*/ 2147483647 h 1108"/>
                <a:gd name="T18" fmla="*/ 2147483647 w 1403"/>
                <a:gd name="T19" fmla="*/ 2147483647 h 1108"/>
                <a:gd name="T20" fmla="*/ 0 w 1403"/>
                <a:gd name="T21" fmla="*/ 2147483647 h 1108"/>
                <a:gd name="T22" fmla="*/ 2147483647 w 1403"/>
                <a:gd name="T23" fmla="*/ 2147483647 h 1108"/>
                <a:gd name="T24" fmla="*/ 2147483647 w 1403"/>
                <a:gd name="T25" fmla="*/ 2147483647 h 1108"/>
                <a:gd name="T26" fmla="*/ 2147483647 w 1403"/>
                <a:gd name="T27" fmla="*/ 2147483647 h 1108"/>
                <a:gd name="T28" fmla="*/ 2147483647 w 1403"/>
                <a:gd name="T29" fmla="*/ 2147483647 h 1108"/>
                <a:gd name="T30" fmla="*/ 2147483647 w 1403"/>
                <a:gd name="T31" fmla="*/ 2147483647 h 1108"/>
                <a:gd name="T32" fmla="*/ 2147483647 w 1403"/>
                <a:gd name="T33" fmla="*/ 2147483647 h 1108"/>
                <a:gd name="T34" fmla="*/ 2147483647 w 1403"/>
                <a:gd name="T35" fmla="*/ 2147483647 h 1108"/>
                <a:gd name="T36" fmla="*/ 2147483647 w 1403"/>
                <a:gd name="T37" fmla="*/ 2147483647 h 1108"/>
                <a:gd name="T38" fmla="*/ 2147483647 w 1403"/>
                <a:gd name="T39" fmla="*/ 2147483647 h 1108"/>
                <a:gd name="T40" fmla="*/ 2147483647 w 1403"/>
                <a:gd name="T41" fmla="*/ 2147483647 h 1108"/>
                <a:gd name="T42" fmla="*/ 2147483647 w 1403"/>
                <a:gd name="T43" fmla="*/ 2147483647 h 1108"/>
                <a:gd name="T44" fmla="*/ 2147483647 w 1403"/>
                <a:gd name="T45" fmla="*/ 2147483647 h 1108"/>
                <a:gd name="T46" fmla="*/ 2147483647 w 1403"/>
                <a:gd name="T47" fmla="*/ 2147483647 h 1108"/>
                <a:gd name="T48" fmla="*/ 2147483647 w 1403"/>
                <a:gd name="T49" fmla="*/ 2147483647 h 1108"/>
                <a:gd name="T50" fmla="*/ 2147483647 w 1403"/>
                <a:gd name="T51" fmla="*/ 2147483647 h 1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03"/>
                <a:gd name="T79" fmla="*/ 0 h 1108"/>
                <a:gd name="T80" fmla="*/ 1403 w 1403"/>
                <a:gd name="T81" fmla="*/ 1108 h 1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03" h="1108">
                  <a:moveTo>
                    <a:pt x="1200" y="28"/>
                  </a:moveTo>
                  <a:cubicBezTo>
                    <a:pt x="1042" y="5"/>
                    <a:pt x="1054" y="0"/>
                    <a:pt x="840" y="28"/>
                  </a:cubicBezTo>
                  <a:cubicBezTo>
                    <a:pt x="751" y="40"/>
                    <a:pt x="632" y="95"/>
                    <a:pt x="540" y="118"/>
                  </a:cubicBezTo>
                  <a:cubicBezTo>
                    <a:pt x="434" y="188"/>
                    <a:pt x="568" y="107"/>
                    <a:pt x="420" y="163"/>
                  </a:cubicBezTo>
                  <a:cubicBezTo>
                    <a:pt x="403" y="169"/>
                    <a:pt x="391" y="185"/>
                    <a:pt x="375" y="193"/>
                  </a:cubicBezTo>
                  <a:cubicBezTo>
                    <a:pt x="251" y="255"/>
                    <a:pt x="414" y="152"/>
                    <a:pt x="285" y="238"/>
                  </a:cubicBezTo>
                  <a:cubicBezTo>
                    <a:pt x="199" y="367"/>
                    <a:pt x="314" y="215"/>
                    <a:pt x="210" y="298"/>
                  </a:cubicBezTo>
                  <a:cubicBezTo>
                    <a:pt x="196" y="309"/>
                    <a:pt x="192" y="330"/>
                    <a:pt x="180" y="343"/>
                  </a:cubicBezTo>
                  <a:cubicBezTo>
                    <a:pt x="152" y="375"/>
                    <a:pt x="120" y="403"/>
                    <a:pt x="90" y="433"/>
                  </a:cubicBezTo>
                  <a:cubicBezTo>
                    <a:pt x="34" y="489"/>
                    <a:pt x="27" y="585"/>
                    <a:pt x="15" y="658"/>
                  </a:cubicBezTo>
                  <a:cubicBezTo>
                    <a:pt x="10" y="728"/>
                    <a:pt x="0" y="798"/>
                    <a:pt x="0" y="868"/>
                  </a:cubicBezTo>
                  <a:cubicBezTo>
                    <a:pt x="0" y="904"/>
                    <a:pt x="22" y="1010"/>
                    <a:pt x="60" y="1033"/>
                  </a:cubicBezTo>
                  <a:cubicBezTo>
                    <a:pt x="87" y="1050"/>
                    <a:pt x="124" y="1045"/>
                    <a:pt x="150" y="1063"/>
                  </a:cubicBezTo>
                  <a:cubicBezTo>
                    <a:pt x="165" y="1073"/>
                    <a:pt x="177" y="1089"/>
                    <a:pt x="195" y="1093"/>
                  </a:cubicBezTo>
                  <a:cubicBezTo>
                    <a:pt x="254" y="1105"/>
                    <a:pt x="315" y="1103"/>
                    <a:pt x="375" y="1108"/>
                  </a:cubicBezTo>
                  <a:cubicBezTo>
                    <a:pt x="420" y="1103"/>
                    <a:pt x="467" y="1107"/>
                    <a:pt x="510" y="1093"/>
                  </a:cubicBezTo>
                  <a:cubicBezTo>
                    <a:pt x="544" y="1082"/>
                    <a:pt x="600" y="1033"/>
                    <a:pt x="600" y="1033"/>
                  </a:cubicBezTo>
                  <a:cubicBezTo>
                    <a:pt x="626" y="954"/>
                    <a:pt x="606" y="1001"/>
                    <a:pt x="675" y="898"/>
                  </a:cubicBezTo>
                  <a:cubicBezTo>
                    <a:pt x="712" y="842"/>
                    <a:pt x="687" y="756"/>
                    <a:pt x="765" y="733"/>
                  </a:cubicBezTo>
                  <a:cubicBezTo>
                    <a:pt x="799" y="723"/>
                    <a:pt x="835" y="721"/>
                    <a:pt x="870" y="718"/>
                  </a:cubicBezTo>
                  <a:cubicBezTo>
                    <a:pt x="940" y="711"/>
                    <a:pt x="1010" y="708"/>
                    <a:pt x="1080" y="703"/>
                  </a:cubicBezTo>
                  <a:cubicBezTo>
                    <a:pt x="1168" y="674"/>
                    <a:pt x="1244" y="641"/>
                    <a:pt x="1305" y="568"/>
                  </a:cubicBezTo>
                  <a:cubicBezTo>
                    <a:pt x="1317" y="554"/>
                    <a:pt x="1328" y="539"/>
                    <a:pt x="1335" y="523"/>
                  </a:cubicBezTo>
                  <a:cubicBezTo>
                    <a:pt x="1348" y="494"/>
                    <a:pt x="1365" y="433"/>
                    <a:pt x="1365" y="433"/>
                  </a:cubicBezTo>
                  <a:cubicBezTo>
                    <a:pt x="1380" y="331"/>
                    <a:pt x="1403" y="186"/>
                    <a:pt x="1320" y="103"/>
                  </a:cubicBezTo>
                  <a:cubicBezTo>
                    <a:pt x="1272" y="55"/>
                    <a:pt x="1150" y="78"/>
                    <a:pt x="1200" y="28"/>
                  </a:cubicBezTo>
                  <a:close/>
                </a:path>
              </a:pathLst>
            </a:custGeom>
            <a:solidFill>
              <a:srgbClr val="C64200"/>
            </a:solidFill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2013" name="Oval 42">
              <a:extLst>
                <a:ext uri="{FF2B5EF4-FFF2-40B4-BE49-F238E27FC236}">
                  <a16:creationId xmlns:a16="http://schemas.microsoft.com/office/drawing/2014/main" id="{5D9587BF-75FA-3115-FE7C-FEDEE4C58E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20000" y="4044950"/>
              <a:ext cx="136525" cy="1365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SA"/>
            </a:p>
          </p:txBody>
        </p:sp>
      </p:grpSp>
      <p:sp>
        <p:nvSpPr>
          <p:cNvPr id="173100" name="Text Box 44">
            <a:extLst>
              <a:ext uri="{FF2B5EF4-FFF2-40B4-BE49-F238E27FC236}">
                <a16:creationId xmlns:a16="http://schemas.microsoft.com/office/drawing/2014/main" id="{4A1F847D-B363-3948-2324-BABDCE198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9375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: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hyperbilirubinemia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91074C-F4BD-D1EF-5099-A23350B897CD}"/>
              </a:ext>
            </a:extLst>
          </p:cNvPr>
          <p:cNvSpPr txBox="1"/>
          <p:nvPr/>
        </p:nvSpPr>
        <p:spPr>
          <a:xfrm>
            <a:off x="627063" y="6477000"/>
            <a:ext cx="2482850" cy="40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Hemolytic Jaundice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80AD1F-F6AC-A783-C3AE-DBA68EB47465}"/>
              </a:ext>
            </a:extLst>
          </p:cNvPr>
          <p:cNvSpPr txBox="1"/>
          <p:nvPr/>
        </p:nvSpPr>
        <p:spPr>
          <a:xfrm>
            <a:off x="3617913" y="6480175"/>
            <a:ext cx="2068512" cy="40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Hepatic jaundice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E01A28-9C18-B38F-4440-D031C57FED36}"/>
              </a:ext>
            </a:extLst>
          </p:cNvPr>
          <p:cNvSpPr txBox="1"/>
          <p:nvPr/>
        </p:nvSpPr>
        <p:spPr>
          <a:xfrm>
            <a:off x="6324600" y="6489700"/>
            <a:ext cx="2667000" cy="40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  <a:cs typeface="Arial" pitchFamily="34" charset="0"/>
              </a:rPr>
              <a:t>Obstructive jaundice</a:t>
            </a:r>
          </a:p>
        </p:txBody>
      </p:sp>
      <p:sp>
        <p:nvSpPr>
          <p:cNvPr id="52" name="Text Box 40">
            <a:extLst>
              <a:ext uri="{FF2B5EF4-FFF2-40B4-BE49-F238E27FC236}">
                <a16:creationId xmlns:a16="http://schemas.microsoft.com/office/drawing/2014/main" id="{2AC6B261-EB17-EC42-106C-BEA8F49CBC3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352800" y="5272088"/>
            <a:ext cx="2847975" cy="1200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263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263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263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263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263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63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63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63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63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b="1">
                <a:solidFill>
                  <a:srgbClr val="333399"/>
                </a:solidFill>
                <a:sym typeface="Wingdings" pitchFamily="2" charset="2"/>
              </a:rPr>
              <a:t></a:t>
            </a:r>
            <a:r>
              <a:rPr lang="en-US" altLang="en-SA" b="1">
                <a:solidFill>
                  <a:srgbClr val="333399"/>
                </a:solidFill>
              </a:rPr>
              <a:t> unconjugated bilirubin</a:t>
            </a:r>
          </a:p>
          <a:p>
            <a:pPr eaLnBrk="1" hangingPunct="1"/>
            <a:r>
              <a:rPr lang="en-US" altLang="en-SA" b="1">
                <a:solidFill>
                  <a:srgbClr val="333399"/>
                </a:solidFill>
              </a:rPr>
              <a:t>     (in blood)</a:t>
            </a:r>
          </a:p>
          <a:p>
            <a:pPr eaLnBrk="1" hangingPunct="1"/>
            <a:r>
              <a:rPr lang="en-US" altLang="en-SA" b="1">
                <a:solidFill>
                  <a:srgbClr val="CC0099"/>
                </a:solidFill>
                <a:sym typeface="Wingdings" pitchFamily="2" charset="2"/>
              </a:rPr>
              <a:t></a:t>
            </a:r>
            <a:r>
              <a:rPr lang="en-US" altLang="en-SA" b="1">
                <a:solidFill>
                  <a:srgbClr val="CC0099"/>
                </a:solidFill>
              </a:rPr>
              <a:t> conjugated bilirubin         	 		secreted by liver into bile 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C1998330-CAAD-52A1-FF52-F4850623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BFB140-4016-8240-B764-0340027D8673}" type="slidenum">
              <a:rPr lang="en-US" altLang="en-SA"/>
              <a:pPr eaLnBrk="1" hangingPunct="1"/>
              <a:t>34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7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nimBg="1"/>
      <p:bldP spid="173068" grpId="0" animBg="1"/>
      <p:bldP spid="173087" grpId="0"/>
      <p:bldP spid="173060" grpId="0" animBg="1"/>
      <p:bldP spid="173061" grpId="0" animBg="1"/>
      <p:bldP spid="173097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heme">
            <a:extLst>
              <a:ext uri="{FF2B5EF4-FFF2-40B4-BE49-F238E27FC236}">
                <a16:creationId xmlns:a16="http://schemas.microsoft.com/office/drawing/2014/main" id="{F04CF455-0C69-F078-C585-A80BE869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696200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AD99F-A619-60FA-A920-05741C01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375286-1C90-CC4C-A3EE-42C6BA11174E}" type="slidenum">
              <a:rPr lang="en-US" altLang="en-SA"/>
              <a:pPr eaLnBrk="1" hangingPunct="1"/>
              <a:t>35</a:t>
            </a:fld>
            <a:endParaRPr lang="en-US" altLang="en-S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>
            <a:extLst>
              <a:ext uri="{FF2B5EF4-FFF2-40B4-BE49-F238E27FC236}">
                <a16:creationId xmlns:a16="http://schemas.microsoft.com/office/drawing/2014/main" id="{7A99256A-E047-5CAB-679B-785BE063C99F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20638"/>
            <a:ext cx="10044113" cy="7035800"/>
            <a:chOff x="46" y="12"/>
            <a:chExt cx="6327" cy="4221"/>
          </a:xfrm>
        </p:grpSpPr>
        <p:grpSp>
          <p:nvGrpSpPr>
            <p:cNvPr id="45061" name="Group 3">
              <a:extLst>
                <a:ext uri="{FF2B5EF4-FFF2-40B4-BE49-F238E27FC236}">
                  <a16:creationId xmlns:a16="http://schemas.microsoft.com/office/drawing/2014/main" id="{BEA297A8-071D-1903-EE8C-F9D5359D63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" y="73"/>
              <a:ext cx="6327" cy="4160"/>
              <a:chOff x="0" y="73"/>
              <a:chExt cx="6327" cy="4160"/>
            </a:xfrm>
          </p:grpSpPr>
          <p:sp>
            <p:nvSpPr>
              <p:cNvPr id="45064" name="Text Box 4">
                <a:extLst>
                  <a:ext uri="{FF2B5EF4-FFF2-40B4-BE49-F238E27FC236}">
                    <a16:creationId xmlns:a16="http://schemas.microsoft.com/office/drawing/2014/main" id="{6666C69C-61F0-294B-12BE-70137CB592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73"/>
                <a:ext cx="5760" cy="1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endParaRPr lang="en-GB" altLang="en-SA" sz="2000">
                  <a:latin typeface="Arial" panose="020B0604020202020204" pitchFamily="34" charset="0"/>
                </a:endParaRPr>
              </a:p>
              <a:p>
                <a:pPr algn="r" eaLnBrk="1" hangingPunct="1">
                  <a:spcBef>
                    <a:spcPct val="50000"/>
                  </a:spcBef>
                </a:pPr>
                <a:endParaRPr lang="en-GB" altLang="en-SA" sz="2000">
                  <a:latin typeface="Arial" panose="020B0604020202020204" pitchFamily="34" charset="0"/>
                </a:endParaRPr>
              </a:p>
              <a:p>
                <a:pPr algn="r" eaLnBrk="1" hangingPunct="1">
                  <a:spcBef>
                    <a:spcPct val="50000"/>
                  </a:spcBef>
                </a:pPr>
                <a:endParaRPr lang="en-GB" altLang="en-SA" sz="2000">
                  <a:latin typeface="Arial" panose="020B0604020202020204" pitchFamily="34" charset="0"/>
                </a:endParaRPr>
              </a:p>
              <a:p>
                <a:pPr algn="r" eaLnBrk="1" hangingPunct="1">
                  <a:spcBef>
                    <a:spcPct val="50000"/>
                  </a:spcBef>
                </a:pPr>
                <a:endParaRPr lang="en-GB" altLang="en-SA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45065" name="Group 5">
                <a:extLst>
                  <a:ext uri="{FF2B5EF4-FFF2-40B4-BE49-F238E27FC236}">
                    <a16:creationId xmlns:a16="http://schemas.microsoft.com/office/drawing/2014/main" id="{8C9CED74-385B-83FB-4669-E0A0F0C731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7" y="599"/>
                <a:ext cx="5120" cy="3634"/>
                <a:chOff x="1111" y="599"/>
                <a:chExt cx="5120" cy="3634"/>
              </a:xfrm>
            </p:grpSpPr>
            <p:sp>
              <p:nvSpPr>
                <p:cNvPr id="45066" name="Text Box 6">
                  <a:extLst>
                    <a:ext uri="{FF2B5EF4-FFF2-40B4-BE49-F238E27FC236}">
                      <a16:creationId xmlns:a16="http://schemas.microsoft.com/office/drawing/2014/main" id="{6CE23D1F-135B-263E-A977-F18482543B20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93" y="2616"/>
                  <a:ext cx="1008" cy="2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SA" b="1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Biliverdin </a:t>
                  </a:r>
                  <a:endParaRPr lang="en-US" altLang="en-SA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67" name="Line 7">
                  <a:extLst>
                    <a:ext uri="{FF2B5EF4-FFF2-40B4-BE49-F238E27FC236}">
                      <a16:creationId xmlns:a16="http://schemas.microsoft.com/office/drawing/2014/main" id="{B4BECD17-F9D7-828C-C289-7ED8DBD9518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789" y="2278"/>
                  <a:ext cx="1" cy="408"/>
                </a:xfrm>
                <a:prstGeom prst="line">
                  <a:avLst/>
                </a:prstGeom>
                <a:noFill/>
                <a:ln w="57150">
                  <a:solidFill>
                    <a:srgbClr val="99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A"/>
                </a:p>
              </p:txBody>
            </p:sp>
            <p:sp>
              <p:nvSpPr>
                <p:cNvPr id="45068" name="Text Box 8">
                  <a:extLst>
                    <a:ext uri="{FF2B5EF4-FFF2-40B4-BE49-F238E27FC236}">
                      <a16:creationId xmlns:a16="http://schemas.microsoft.com/office/drawing/2014/main" id="{5EADB8FB-92BF-61DE-86C2-180650ED9B73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11" y="1875"/>
                  <a:ext cx="1395" cy="2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288" tIns="18288" rIns="18288" bIns="18288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SA" b="1">
                      <a:solidFill>
                        <a:srgbClr val="800000"/>
                      </a:solidFill>
                      <a:latin typeface="Times New Roman" panose="02020603050405020304" pitchFamily="18" charset="0"/>
                    </a:rPr>
                    <a:t>Iron (Fe2+)</a:t>
                  </a:r>
                </a:p>
                <a:p>
                  <a:pPr algn="ctr" eaLnBrk="1" hangingPunct="1"/>
                  <a:r>
                    <a:rPr lang="en-US" altLang="en-SA" sz="1600" b="1" i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Stored and reused in biosynthesis</a:t>
                  </a:r>
                </a:p>
                <a:p>
                  <a:pPr algn="ctr" eaLnBrk="1" hangingPunct="1"/>
                  <a:endParaRPr lang="en-US" altLang="en-SA" sz="1600" b="1" i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69" name="Text Box 9">
                  <a:extLst>
                    <a:ext uri="{FF2B5EF4-FFF2-40B4-BE49-F238E27FC236}">
                      <a16:creationId xmlns:a16="http://schemas.microsoft.com/office/drawing/2014/main" id="{A07D7FAC-331F-6D47-0AB2-32B6F61D3C18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082" y="3824"/>
                  <a:ext cx="1996" cy="39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SA" b="1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       Bilirubin</a:t>
                  </a:r>
                  <a:r>
                    <a:rPr lang="en-US" altLang="en-SA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 </a:t>
                  </a:r>
                </a:p>
                <a:p>
                  <a:pPr eaLnBrk="1" hangingPunct="1"/>
                  <a:r>
                    <a:rPr lang="en-US" altLang="en-SA" sz="160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     </a:t>
                  </a:r>
                  <a:r>
                    <a:rPr lang="en-US" altLang="en-SA" sz="16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(yellow </a:t>
                  </a:r>
                  <a:r>
                    <a:rPr lang="en-US" altLang="en-SA" sz="1600" b="1" i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water</a:t>
                  </a:r>
                </a:p>
                <a:p>
                  <a:pPr eaLnBrk="1" hangingPunct="1"/>
                  <a:r>
                    <a:rPr lang="en-US" altLang="en-SA" sz="1600" b="1" i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-insoluble pigment</a:t>
                  </a:r>
                  <a:r>
                    <a:rPr lang="en-US" altLang="en-SA" sz="16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)</a:t>
                  </a:r>
                  <a:endParaRPr lang="en-US" altLang="en-SA" sz="16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70" name="Text Box 10">
                  <a:extLst>
                    <a:ext uri="{FF2B5EF4-FFF2-40B4-BE49-F238E27FC236}">
                      <a16:creationId xmlns:a16="http://schemas.microsoft.com/office/drawing/2014/main" id="{F3400DF3-D819-DB9E-0975-9652BD52DF83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69" y="3536"/>
                  <a:ext cx="571" cy="1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SA">
                      <a:solidFill>
                        <a:srgbClr val="CC0099"/>
                      </a:solidFill>
                      <a:latin typeface="Times New Roman" panose="02020603050405020304" pitchFamily="18" charset="0"/>
                    </a:rPr>
                    <a:t>NADP</a:t>
                  </a:r>
                  <a:r>
                    <a:rPr lang="en-US" altLang="en-SA" baseline="30000">
                      <a:solidFill>
                        <a:srgbClr val="CC0099"/>
                      </a:solidFill>
                      <a:latin typeface="Times New Roman" panose="02020603050405020304" pitchFamily="18" charset="0"/>
                    </a:rPr>
                    <a:t>+</a:t>
                  </a:r>
                  <a:endParaRPr lang="en-US" altLang="en-SA">
                    <a:solidFill>
                      <a:srgbClr val="CC0099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71" name="Text Box 11">
                  <a:extLst>
                    <a:ext uri="{FF2B5EF4-FFF2-40B4-BE49-F238E27FC236}">
                      <a16:creationId xmlns:a16="http://schemas.microsoft.com/office/drawing/2014/main" id="{C3F29E95-EA33-EB2B-38AB-ABB2DD1199A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69" y="2816"/>
                  <a:ext cx="613" cy="1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SA">
                      <a:solidFill>
                        <a:srgbClr val="CC0099"/>
                      </a:solidFill>
                      <a:latin typeface="Times New Roman" panose="02020603050405020304" pitchFamily="18" charset="0"/>
                    </a:rPr>
                    <a:t>NADPH</a:t>
                  </a:r>
                </a:p>
              </p:txBody>
            </p:sp>
            <p:sp>
              <p:nvSpPr>
                <p:cNvPr id="45072" name="Line 12">
                  <a:extLst>
                    <a:ext uri="{FF2B5EF4-FFF2-40B4-BE49-F238E27FC236}">
                      <a16:creationId xmlns:a16="http://schemas.microsoft.com/office/drawing/2014/main" id="{8046D28C-ED89-76E4-B01C-96D3A7694C9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733" y="2864"/>
                  <a:ext cx="1" cy="833"/>
                </a:xfrm>
                <a:prstGeom prst="line">
                  <a:avLst/>
                </a:prstGeom>
                <a:noFill/>
                <a:ln w="57150">
                  <a:solidFill>
                    <a:srgbClr val="99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A"/>
                </a:p>
              </p:txBody>
            </p:sp>
            <p:sp>
              <p:nvSpPr>
                <p:cNvPr id="45073" name="Arc 13">
                  <a:extLst>
                    <a:ext uri="{FF2B5EF4-FFF2-40B4-BE49-F238E27FC236}">
                      <a16:creationId xmlns:a16="http://schemas.microsoft.com/office/drawing/2014/main" id="{749E5BF7-7532-C7D1-C84D-F8D86E6F66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 flipV="1">
                  <a:off x="2733" y="3392"/>
                  <a:ext cx="245" cy="1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9933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A"/>
                </a:p>
              </p:txBody>
            </p:sp>
            <p:sp>
              <p:nvSpPr>
                <p:cNvPr id="45074" name="Arc 14">
                  <a:extLst>
                    <a:ext uri="{FF2B5EF4-FFF2-40B4-BE49-F238E27FC236}">
                      <a16:creationId xmlns:a16="http://schemas.microsoft.com/office/drawing/2014/main" id="{02FA4C4F-6816-F317-C844-EC521E1FC4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2733" y="2960"/>
                  <a:ext cx="245" cy="2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A"/>
                </a:p>
              </p:txBody>
            </p:sp>
            <p:sp>
              <p:nvSpPr>
                <p:cNvPr id="45075" name="Text Box 15">
                  <a:extLst>
                    <a:ext uri="{FF2B5EF4-FFF2-40B4-BE49-F238E27FC236}">
                      <a16:creationId xmlns:a16="http://schemas.microsoft.com/office/drawing/2014/main" id="{135C7D82-9DE3-766D-4613-EEF9B3D91786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21" y="3056"/>
                  <a:ext cx="720" cy="3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288" tIns="18288" rIns="18288" bIns="18288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SA">
                      <a:solidFill>
                        <a:srgbClr val="660066"/>
                      </a:solidFill>
                      <a:latin typeface="Times New Roman" panose="02020603050405020304" pitchFamily="18" charset="0"/>
                    </a:rPr>
                    <a:t>Biliverdin</a:t>
                  </a:r>
                </a:p>
                <a:p>
                  <a:pPr algn="ctr" eaLnBrk="1" hangingPunct="1"/>
                  <a:r>
                    <a:rPr lang="en-US" altLang="en-SA">
                      <a:solidFill>
                        <a:srgbClr val="660066"/>
                      </a:solidFill>
                      <a:latin typeface="Times New Roman" panose="02020603050405020304" pitchFamily="18" charset="0"/>
                    </a:rPr>
                    <a:t>reductase</a:t>
                  </a:r>
                </a:p>
              </p:txBody>
            </p:sp>
            <p:sp>
              <p:nvSpPr>
                <p:cNvPr id="45076" name="Text Box 16">
                  <a:extLst>
                    <a:ext uri="{FF2B5EF4-FFF2-40B4-BE49-F238E27FC236}">
                      <a16:creationId xmlns:a16="http://schemas.microsoft.com/office/drawing/2014/main" id="{D5A9D9C8-1289-77DF-2FCB-FA8674DBF1B8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09" y="1218"/>
                  <a:ext cx="571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SA" b="1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Heme</a:t>
                  </a:r>
                </a:p>
              </p:txBody>
            </p:sp>
            <p:sp>
              <p:nvSpPr>
                <p:cNvPr id="45077" name="Text Box 17">
                  <a:extLst>
                    <a:ext uri="{FF2B5EF4-FFF2-40B4-BE49-F238E27FC236}">
                      <a16:creationId xmlns:a16="http://schemas.microsoft.com/office/drawing/2014/main" id="{279EEDD6-FB01-BD57-820D-75DFB8A1E523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73" y="978"/>
                  <a:ext cx="604" cy="1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SA" b="1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Globin</a:t>
                  </a:r>
                </a:p>
              </p:txBody>
            </p:sp>
            <p:grpSp>
              <p:nvGrpSpPr>
                <p:cNvPr id="45078" name="Group 18">
                  <a:extLst>
                    <a:ext uri="{FF2B5EF4-FFF2-40B4-BE49-F238E27FC236}">
                      <a16:creationId xmlns:a16="http://schemas.microsoft.com/office/drawing/2014/main" id="{D6C2B45B-64EF-08CB-D260-6C040146AA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01" y="780"/>
                  <a:ext cx="287" cy="448"/>
                  <a:chOff x="1306" y="672"/>
                  <a:chExt cx="287" cy="346"/>
                </a:xfrm>
              </p:grpSpPr>
              <p:sp>
                <p:nvSpPr>
                  <p:cNvPr id="45089" name="Line 19">
                    <a:extLst>
                      <a:ext uri="{FF2B5EF4-FFF2-40B4-BE49-F238E27FC236}">
                        <a16:creationId xmlns:a16="http://schemas.microsoft.com/office/drawing/2014/main" id="{EAB2F272-D5E8-2922-FD64-BB1D6E10EE0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06" y="672"/>
                    <a:ext cx="1" cy="346"/>
                  </a:xfrm>
                  <a:prstGeom prst="line">
                    <a:avLst/>
                  </a:prstGeom>
                  <a:noFill/>
                  <a:ln w="57150">
                    <a:solidFill>
                      <a:srgbClr val="99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SA"/>
                  </a:p>
                </p:txBody>
              </p:sp>
              <p:sp>
                <p:nvSpPr>
                  <p:cNvPr id="45090" name="Arc 20">
                    <a:extLst>
                      <a:ext uri="{FF2B5EF4-FFF2-40B4-BE49-F238E27FC236}">
                        <a16:creationId xmlns:a16="http://schemas.microsoft.com/office/drawing/2014/main" id="{4F6A4F62-1323-3A3F-6E12-69E0BE2A7D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1306" y="741"/>
                    <a:ext cx="287" cy="14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9933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SA"/>
                  </a:p>
                </p:txBody>
              </p:sp>
            </p:grpSp>
            <p:sp>
              <p:nvSpPr>
                <p:cNvPr id="45079" name="Text Box 21">
                  <a:extLst>
                    <a:ext uri="{FF2B5EF4-FFF2-40B4-BE49-F238E27FC236}">
                      <a16:creationId xmlns:a16="http://schemas.microsoft.com/office/drawing/2014/main" id="{4E2400DA-70C0-4E79-48DA-AC207DBD447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010" y="599"/>
                  <a:ext cx="795" cy="1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SA" b="1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Hemoglobin</a:t>
                  </a:r>
                  <a:endParaRPr lang="en-US" altLang="en-SA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80" name="Line 22">
                  <a:extLst>
                    <a:ext uri="{FF2B5EF4-FFF2-40B4-BE49-F238E27FC236}">
                      <a16:creationId xmlns:a16="http://schemas.microsoft.com/office/drawing/2014/main" id="{AD4A96B0-B20C-A803-B535-DDE6225240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1429"/>
                  <a:ext cx="272" cy="454"/>
                </a:xfrm>
                <a:prstGeom prst="line">
                  <a:avLst/>
                </a:prstGeom>
                <a:noFill/>
                <a:ln w="57150">
                  <a:solidFill>
                    <a:srgbClr val="99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A"/>
                </a:p>
              </p:txBody>
            </p:sp>
            <p:sp>
              <p:nvSpPr>
                <p:cNvPr id="45081" name="Line 23">
                  <a:extLst>
                    <a:ext uri="{FF2B5EF4-FFF2-40B4-BE49-F238E27FC236}">
                      <a16:creationId xmlns:a16="http://schemas.microsoft.com/office/drawing/2014/main" id="{CEC7FF6B-201E-B5A2-504F-2B3335640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8" y="1416"/>
                  <a:ext cx="182" cy="499"/>
                </a:xfrm>
                <a:prstGeom prst="line">
                  <a:avLst/>
                </a:prstGeom>
                <a:noFill/>
                <a:ln w="57150">
                  <a:solidFill>
                    <a:srgbClr val="99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A"/>
                </a:p>
              </p:txBody>
            </p:sp>
            <p:sp>
              <p:nvSpPr>
                <p:cNvPr id="45082" name="Text Box 24">
                  <a:extLst>
                    <a:ext uri="{FF2B5EF4-FFF2-40B4-BE49-F238E27FC236}">
                      <a16:creationId xmlns:a16="http://schemas.microsoft.com/office/drawing/2014/main" id="{72A52F45-4911-AE3F-346B-B8072E2FFE1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366" y="1869"/>
                  <a:ext cx="1104" cy="2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288" tIns="18288" rIns="18288" bIns="18288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SA" b="1">
                      <a:solidFill>
                        <a:srgbClr val="800000"/>
                      </a:solidFill>
                      <a:latin typeface="Times New Roman" panose="02020603050405020304" pitchFamily="18" charset="0"/>
                    </a:rPr>
                    <a:t>Protoporphyrin</a:t>
                  </a:r>
                </a:p>
                <a:p>
                  <a:pPr eaLnBrk="1" hangingPunct="1"/>
                  <a:r>
                    <a:rPr lang="en-US" altLang="en-SA" b="1">
                      <a:solidFill>
                        <a:srgbClr val="800000"/>
                      </a:solidFill>
                      <a:latin typeface="Times New Roman" panose="02020603050405020304" pitchFamily="18" charset="0"/>
                    </a:rPr>
                    <a:t>    </a:t>
                  </a:r>
                  <a:r>
                    <a:rPr lang="en-US" altLang="en-SA" sz="1600" b="1" i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Not reused</a:t>
                  </a:r>
                </a:p>
              </p:txBody>
            </p:sp>
            <p:sp>
              <p:nvSpPr>
                <p:cNvPr id="45083" name="Line 25">
                  <a:extLst>
                    <a:ext uri="{FF2B5EF4-FFF2-40B4-BE49-F238E27FC236}">
                      <a16:creationId xmlns:a16="http://schemas.microsoft.com/office/drawing/2014/main" id="{D2703CD9-1B96-F84C-36CC-C2328AA49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3977"/>
                  <a:ext cx="862" cy="0"/>
                </a:xfrm>
                <a:prstGeom prst="line">
                  <a:avLst/>
                </a:prstGeom>
                <a:noFill/>
                <a:ln w="57150">
                  <a:solidFill>
                    <a:srgbClr val="99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A"/>
                </a:p>
              </p:txBody>
            </p:sp>
            <p:sp>
              <p:nvSpPr>
                <p:cNvPr id="45084" name="Text Box 26">
                  <a:extLst>
                    <a:ext uri="{FF2B5EF4-FFF2-40B4-BE49-F238E27FC236}">
                      <a16:creationId xmlns:a16="http://schemas.microsoft.com/office/drawing/2014/main" id="{B2635E52-313F-B2CA-71D2-CF11348E8CF7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15" y="3838"/>
                  <a:ext cx="1406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SA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en-SA" b="1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Bilirubin-albumin </a:t>
                  </a:r>
                </a:p>
                <a:p>
                  <a:pPr eaLnBrk="1" hangingPunct="1"/>
                  <a:r>
                    <a:rPr lang="en-US" altLang="en-SA" b="1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        complex</a:t>
                  </a:r>
                </a:p>
                <a:p>
                  <a:pPr eaLnBrk="1" hangingPunct="1"/>
                  <a:endParaRPr lang="en-US" altLang="en-SA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85" name="Line 27">
                  <a:extLst>
                    <a:ext uri="{FF2B5EF4-FFF2-40B4-BE49-F238E27FC236}">
                      <a16:creationId xmlns:a16="http://schemas.microsoft.com/office/drawing/2014/main" id="{9778C2CC-2453-60A1-0087-194A643E24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85" y="3977"/>
                  <a:ext cx="318" cy="3"/>
                </a:xfrm>
                <a:prstGeom prst="line">
                  <a:avLst/>
                </a:prstGeom>
                <a:noFill/>
                <a:ln w="57150">
                  <a:solidFill>
                    <a:srgbClr val="99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A"/>
                </a:p>
              </p:txBody>
            </p:sp>
            <p:sp>
              <p:nvSpPr>
                <p:cNvPr id="45086" name="Text Box 28">
                  <a:extLst>
                    <a:ext uri="{FF2B5EF4-FFF2-40B4-BE49-F238E27FC236}">
                      <a16:creationId xmlns:a16="http://schemas.microsoft.com/office/drawing/2014/main" id="{B416D7BB-C901-67C8-B675-13D9B258DFE2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33" y="3825"/>
                  <a:ext cx="998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SA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en-SA" b="1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liver</a:t>
                  </a:r>
                </a:p>
                <a:p>
                  <a:pPr eaLnBrk="1" hangingPunct="1"/>
                  <a:endParaRPr lang="en-US" altLang="en-SA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87" name="Line 29">
                  <a:extLst>
                    <a:ext uri="{FF2B5EF4-FFF2-40B4-BE49-F238E27FC236}">
                      <a16:creationId xmlns:a16="http://schemas.microsoft.com/office/drawing/2014/main" id="{164F6D5F-DDFD-AD9E-89D4-0B373D25C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56" y="1087"/>
                  <a:ext cx="454" cy="3"/>
                </a:xfrm>
                <a:prstGeom prst="line">
                  <a:avLst/>
                </a:prstGeom>
                <a:noFill/>
                <a:ln w="57150">
                  <a:solidFill>
                    <a:srgbClr val="99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A"/>
                </a:p>
              </p:txBody>
            </p:sp>
            <p:sp>
              <p:nvSpPr>
                <p:cNvPr id="45088" name="Text Box 30">
                  <a:extLst>
                    <a:ext uri="{FF2B5EF4-FFF2-40B4-BE49-F238E27FC236}">
                      <a16:creationId xmlns:a16="http://schemas.microsoft.com/office/drawing/2014/main" id="{25D14937-F6D4-6346-396D-CE5612B2A6CE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15" y="917"/>
                  <a:ext cx="1270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SA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en-SA" b="1">
                      <a:solidFill>
                        <a:srgbClr val="008000"/>
                      </a:solidFill>
                      <a:latin typeface="Times New Roman" panose="02020603050405020304" pitchFamily="18" charset="0"/>
                    </a:rPr>
                    <a:t>AAs</a:t>
                  </a:r>
                </a:p>
                <a:p>
                  <a:pPr eaLnBrk="1" hangingPunct="1"/>
                  <a:r>
                    <a:rPr lang="en-US" altLang="en-SA" sz="1600" b="1" i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Reused again</a:t>
                  </a:r>
                </a:p>
                <a:p>
                  <a:pPr eaLnBrk="1" hangingPunct="1"/>
                  <a:endParaRPr lang="en-US" altLang="en-SA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5062" name="Text Box 31">
              <a:extLst>
                <a:ext uri="{FF2B5EF4-FFF2-40B4-BE49-F238E27FC236}">
                  <a16:creationId xmlns:a16="http://schemas.microsoft.com/office/drawing/2014/main" id="{7D8FEECD-F58A-560A-FB5A-67A96A8796B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384" y="12"/>
              <a:ext cx="2449" cy="45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SA" altLang="en-SA" sz="2000">
                <a:solidFill>
                  <a:srgbClr val="66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63" name="Rectangle 32">
              <a:extLst>
                <a:ext uri="{FF2B5EF4-FFF2-40B4-BE49-F238E27FC236}">
                  <a16:creationId xmlns:a16="http://schemas.microsoft.com/office/drawing/2014/main" id="{EE9A344C-0113-CE33-E1AE-D6B8B7274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57"/>
              <a:ext cx="25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SA" sz="2000" b="1">
                  <a:solidFill>
                    <a:srgbClr val="660066"/>
                  </a:solidFill>
                  <a:latin typeface="Arial" panose="020B0604020202020204" pitchFamily="34" charset="0"/>
                </a:rPr>
                <a:t>        Once RBC’s are hemolysed</a:t>
              </a:r>
            </a:p>
            <a:p>
              <a:pPr algn="ctr" eaLnBrk="1" hangingPunct="1"/>
              <a:r>
                <a:rPr lang="en-GB" altLang="en-SA" sz="1600" b="1">
                  <a:solidFill>
                    <a:srgbClr val="660033"/>
                  </a:solidFill>
                  <a:latin typeface="Arial" panose="020B0604020202020204" pitchFamily="34" charset="0"/>
                </a:rPr>
                <a:t>       in  liver, spleen, bone marrow</a:t>
              </a:r>
              <a:endParaRPr lang="en-US" altLang="en-SA" sz="1600" b="1">
                <a:solidFill>
                  <a:srgbClr val="66003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5059" name="Line 33">
            <a:extLst>
              <a:ext uri="{FF2B5EF4-FFF2-40B4-BE49-F238E27FC236}">
                <a16:creationId xmlns:a16="http://schemas.microsoft.com/office/drawing/2014/main" id="{6D44BC1F-9378-E328-510A-F93E36621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775" y="801688"/>
            <a:ext cx="0" cy="303212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607C05A0-C75F-FBEF-B88D-6ED7DF27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BD52EC-6065-284C-ABED-834523A4D506}" type="slidenum">
              <a:rPr lang="en-US" altLang="en-SA"/>
              <a:pPr eaLnBrk="1" hangingPunct="1"/>
              <a:t>36</a:t>
            </a:fld>
            <a:endParaRPr lang="en-US" altLang="en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3ED2B3C7-5EFC-7C37-13C5-1C77B11B59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313"/>
            <a:ext cx="8229600" cy="119936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Haemoglobin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28A8426B-5E4A-9631-2F8C-58A23D3B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7775"/>
            <a:ext cx="7905750" cy="47529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Haemoglobin (Hb or Hgb) is the primary constituent of RBCs</a:t>
            </a:r>
          </a:p>
          <a:p>
            <a:pPr algn="just">
              <a:lnSpc>
                <a:spcPct val="150000"/>
              </a:lnSpc>
              <a:buFont typeface="Wingdings 3" pitchFamily="2" charset="2"/>
              <a:buNone/>
            </a:pPr>
            <a:endParaRPr lang="en-GB" altLang="en-S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molecule gives the characteristic red colour to erythrocytes and to the blood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altLang="en-S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function of haemoglobin is to transport oxygen (O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from the lungs to the tissue cells of the body and to carry carbon dioxide (CO</a:t>
            </a:r>
            <a:r>
              <a:rPr lang="en-GB" altLang="en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1E5D4-4D75-29F8-95E3-1C1DEE0B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2C14EB-45F1-D44D-A060-86E6247D69DB}" type="slidenum">
              <a:rPr lang="en-US" altLang="en-SA"/>
              <a:pPr eaLnBrk="1" hangingPunct="1"/>
              <a:t>4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200D2A57-5538-4D90-C4A6-C714D0ABB5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5900" y="-26751"/>
            <a:ext cx="8229600" cy="73160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Hemoglobin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379F6AB1-A47D-E319-3932-1FDBB544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633" y="979276"/>
            <a:ext cx="4330700" cy="5680075"/>
          </a:xfrm>
        </p:spPr>
        <p:txBody>
          <a:bodyPr>
            <a:normAutofit/>
          </a:bodyPr>
          <a:lstStyle/>
          <a:p>
            <a:pPr algn="just"/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(tetramer) is composed of the protein globin, made up of two alpha  chains (141 </a:t>
            </a:r>
            <a:r>
              <a:rPr lang="en-US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two beta chains (146 </a:t>
            </a:r>
            <a:r>
              <a:rPr lang="en-US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each bound to a heme group</a:t>
            </a:r>
          </a:p>
          <a:p>
            <a:pPr algn="just">
              <a:lnSpc>
                <a:spcPct val="80000"/>
              </a:lnSpc>
            </a:pP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 and beta are similar but not identical in </a:t>
            </a:r>
            <a:r>
              <a:rPr lang="en-US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a.a.</a:t>
            </a: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sequence</a:t>
            </a:r>
          </a:p>
          <a:p>
            <a:pPr algn="just">
              <a:lnSpc>
                <a:spcPct val="80000"/>
              </a:lnSpc>
            </a:pP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heme group bears an atom of iron, which can bind to one oxygen molecule</a:t>
            </a:r>
          </a:p>
          <a:p>
            <a:pPr algn="just">
              <a:lnSpc>
                <a:spcPct val="80000"/>
              </a:lnSpc>
            </a:pP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hemoglobin molecule can transport 4 molecules of oxygen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1AF7D-2881-0B98-93F8-0E1ABC6C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E2DBF1-D680-C648-B863-10F7D7B63EE5}" type="slidenum">
              <a:rPr lang="en-US" altLang="en-SA"/>
              <a:pPr eaLnBrk="1" hangingPunct="1"/>
              <a:t>5</a:t>
            </a:fld>
            <a:endParaRPr lang="en-US" altLang="en-SA"/>
          </a:p>
        </p:txBody>
      </p:sp>
      <p:pic>
        <p:nvPicPr>
          <p:cNvPr id="13316" name="Picture 3" descr="hemoglobin 2">
            <a:extLst>
              <a:ext uri="{FF2B5EF4-FFF2-40B4-BE49-F238E27FC236}">
                <a16:creationId xmlns:a16="http://schemas.microsoft.com/office/drawing/2014/main" id="{5CE30F1B-B792-C43B-A60F-EC8DC6B9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7" y="1716170"/>
            <a:ext cx="3670300" cy="376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5EF55787-2E11-43F4-07F5-17A65C8FEF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83383"/>
            <a:ext cx="7886700" cy="70246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b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Myoglobin</a:t>
            </a:r>
            <a:br>
              <a:rPr lang="en-US" sz="4500" dirty="0">
                <a:effectLst/>
              </a:rPr>
            </a:br>
            <a:endParaRPr lang="en-GB" sz="4500" dirty="0">
              <a:effectLst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E659477-9E08-833E-716A-CD94AF5C9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1279525"/>
            <a:ext cx="3409950" cy="475297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Abundant in skeletal muscles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en-S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one heme and globin consists of single polypeptide chain (monomeric: 153 aa; 17,200 MW)</a:t>
            </a:r>
          </a:p>
          <a:p>
            <a:pPr>
              <a:lnSpc>
                <a:spcPct val="150000"/>
              </a:lnSpc>
            </a:pPr>
            <a:endParaRPr lang="en-GB" altLang="en-SA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23BAD-8B8A-9D99-6BC3-0350AD36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0AB875-0C1B-B44B-9988-4E2909E5BFB5}" type="slidenum">
              <a:rPr lang="en-US" altLang="en-SA"/>
              <a:pPr eaLnBrk="1" hangingPunct="1"/>
              <a:t>6</a:t>
            </a:fld>
            <a:endParaRPr lang="en-US" altLang="en-SA"/>
          </a:p>
        </p:txBody>
      </p:sp>
      <p:pic>
        <p:nvPicPr>
          <p:cNvPr id="14340" name="Picture 4" descr="M30128-04-f02">
            <a:extLst>
              <a:ext uri="{FF2B5EF4-FFF2-40B4-BE49-F238E27FC236}">
                <a16:creationId xmlns:a16="http://schemas.microsoft.com/office/drawing/2014/main" id="{E0C8196B-6A19-C5B0-01EC-760F1FEB387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18318" r="9613" b="9280"/>
          <a:stretch>
            <a:fillRect/>
          </a:stretch>
        </p:blipFill>
        <p:spPr bwMode="auto">
          <a:xfrm>
            <a:off x="606072" y="1554955"/>
            <a:ext cx="4272398" cy="4202113"/>
          </a:xfrm>
          <a:prstGeom prst="rect">
            <a:avLst/>
          </a:prstGeom>
          <a:noFill/>
          <a:ln w="2857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5235CBEB-0CF3-A01A-C0E3-32E674A617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143351"/>
            <a:ext cx="8229600" cy="70913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haemoglobin types 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BB1FFF5-6E80-784B-039D-FE15BC0A0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0294"/>
            <a:ext cx="7772400" cy="5040312"/>
          </a:xfrm>
        </p:spPr>
        <p:txBody>
          <a:bodyPr>
            <a:normAutofit/>
          </a:bodyPr>
          <a:lstStyle/>
          <a:p>
            <a:pPr marL="623888" indent="-514350">
              <a:buFont typeface="Wingdings 3" pitchFamily="2" charset="2"/>
              <a:buNone/>
            </a:pPr>
            <a:endParaRPr lang="en-GB" altLang="en-SA" sz="1500" b="1" dirty="0"/>
          </a:p>
          <a:p>
            <a:pPr marL="623888" indent="-514350">
              <a:lnSpc>
                <a:spcPct val="120000"/>
              </a:lnSpc>
              <a:buFont typeface="Wingdings 3" pitchFamily="2" charset="2"/>
              <a:buNone/>
            </a:pPr>
            <a:r>
              <a:rPr lang="en-GB" altLang="en-S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Hb A: </a:t>
            </a:r>
          </a:p>
          <a:p>
            <a:pPr marL="1030288" lvl="2" indent="-400050" algn="just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up about 95%-98% of Hb found in adults;</a:t>
            </a:r>
          </a:p>
          <a:p>
            <a:pPr marL="1030288" lvl="2" indent="-400050" algn="just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ontains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 alpha (α) protein chains and two beta (β) protein chains </a:t>
            </a:r>
            <a:endParaRPr lang="ar-SA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3138" lvl="2" indent="-342900">
              <a:lnSpc>
                <a:spcPct val="120000"/>
              </a:lnSpc>
              <a:buClr>
                <a:srgbClr val="C00000"/>
              </a:buClr>
              <a:buSzPct val="70000"/>
              <a:buFont typeface="Wingdings" pitchFamily="2" charset="2"/>
              <a:buChar char="v"/>
            </a:pPr>
            <a:endParaRPr lang="en-GB" altLang="en-SA" sz="2400" dirty="0"/>
          </a:p>
          <a:p>
            <a:pPr marL="623888" indent="-514350">
              <a:lnSpc>
                <a:spcPct val="120000"/>
              </a:lnSpc>
              <a:buNone/>
            </a:pPr>
            <a:r>
              <a:rPr lang="en-GB" altLang="en-S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Hb A2: </a:t>
            </a:r>
          </a:p>
          <a:p>
            <a:pPr marL="1030288" lvl="2" indent="-400050" algn="just">
              <a:lnSpc>
                <a:spcPct val="160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up about 2%-3% of Hb; </a:t>
            </a:r>
          </a:p>
          <a:p>
            <a:pPr marL="1030288" lvl="2" indent="-400050" algn="just">
              <a:lnSpc>
                <a:spcPct val="160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two alpha (α) and two delta (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protein chains </a:t>
            </a:r>
          </a:p>
          <a:p>
            <a:pPr marL="623888" indent="-514350">
              <a:lnSpc>
                <a:spcPct val="120000"/>
              </a:lnSpc>
              <a:buFontTx/>
              <a:buChar char="o"/>
            </a:pPr>
            <a:endParaRPr lang="en-GB" altLang="en-SA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6D7F5-E2FC-E7CA-3C68-094190E5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E2E7C1-52D1-3D40-A331-F2414B18134C}" type="slidenum">
              <a:rPr lang="en-US" altLang="en-SA"/>
              <a:pPr eaLnBrk="1" hangingPunct="1"/>
              <a:t>7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5B7BD702-A0E0-F1DA-B465-5CD64E9B06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5874" y="143351"/>
            <a:ext cx="8229600" cy="68674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haemoglobin types (cont.) 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7E9E711-8E72-1CF9-8B06-B453F87A2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1" y="889158"/>
            <a:ext cx="7975369" cy="5302091"/>
          </a:xfrm>
        </p:spPr>
        <p:txBody>
          <a:bodyPr>
            <a:normAutofit fontScale="55000" lnSpcReduction="20000"/>
          </a:bodyPr>
          <a:lstStyle/>
          <a:p>
            <a:pPr marL="623888" indent="-514350">
              <a:buFont typeface="Wingdings 3" pitchFamily="18" charset="2"/>
              <a:buNone/>
              <a:defRPr/>
            </a:pPr>
            <a:endParaRPr lang="en-GB" sz="1500" dirty="0"/>
          </a:p>
          <a:p>
            <a:pPr marL="623888" indent="-514350">
              <a:lnSpc>
                <a:spcPct val="120000"/>
              </a:lnSpc>
              <a:buFont typeface="Wingdings 3" pitchFamily="18" charset="2"/>
              <a:buNone/>
              <a:defRPr/>
            </a:pPr>
            <a:r>
              <a:rPr lang="en-GB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Hb F: </a:t>
            </a:r>
          </a:p>
          <a:p>
            <a:pPr marL="1028700" lvl="2" indent="-571500" algn="just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up to 2% of Hb found in adults;</a:t>
            </a:r>
          </a:p>
          <a:p>
            <a:pPr marL="1028700" lvl="2" indent="-571500" algn="just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two alpha (α) and two gamma (γ) protein chains; </a:t>
            </a:r>
          </a:p>
          <a:p>
            <a:pPr marL="1028700" lvl="2" indent="-571500" algn="just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haemoglobin produced by the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fetus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pregnancy, its production usually falls to a low level shortly after birth </a:t>
            </a:r>
          </a:p>
          <a:p>
            <a:pPr marL="1028700" lvl="2" indent="-571500" algn="just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Foetal Hb has a higher affinity for oxygen than adult haemoglobin.</a:t>
            </a:r>
          </a:p>
          <a:p>
            <a:pPr marL="1028700" lvl="2" indent="-571500" algn="just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en-GB" sz="4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the </a:t>
            </a:r>
            <a:r>
              <a:rPr lang="en-GB" sz="4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fetus</a:t>
            </a:r>
            <a:r>
              <a:rPr lang="en-GB" sz="4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receive oxygen from the mother across the placenta.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7D7C-6B79-90B1-4D53-127C4403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FCF148-1636-0647-813F-49A9B17D1B44}" type="slidenum">
              <a:rPr lang="en-US" altLang="en-SA"/>
              <a:pPr eaLnBrk="1" hangingPunct="1"/>
              <a:t>8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D9BAE051-B0D1-F56E-767A-C38B831558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14"/>
            <a:ext cx="8229600" cy="67437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Prosthetic Heme Group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998C0BAF-5D90-0341-274D-953D6E04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884" y="1191419"/>
            <a:ext cx="4637116" cy="530463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altLang="en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the O</a:t>
            </a:r>
            <a:r>
              <a:rPr lang="en-GB" altLang="en-SA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SA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en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capacity of Hb.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altLang="en-S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an iron (Fe) ion     held in a heterocyclic ring,  known as a porphyrin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en-S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en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protoporphyrin made up of four pyrrole rings linked by methane bridges</a:t>
            </a:r>
          </a:p>
          <a:p>
            <a:endParaRPr lang="en-GB" altLang="en-SA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C403F-AC34-2AC5-4711-8890606A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96D4E9-A00B-694E-B217-AF748AA9FCF9}" type="slidenum">
              <a:rPr lang="en-US" altLang="en-SA"/>
              <a:pPr eaLnBrk="1" hangingPunct="1"/>
              <a:t>9</a:t>
            </a:fld>
            <a:endParaRPr lang="en-US" altLang="en-SA"/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3AC7CF82-759B-5FEE-16A7-EC14AB99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9940"/>
            <a:ext cx="3022600" cy="482758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6582</TotalTime>
  <Words>1666</Words>
  <Application>Microsoft Macintosh PowerPoint</Application>
  <PresentationFormat>Custom</PresentationFormat>
  <Paragraphs>308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Times New Roman</vt:lpstr>
      <vt:lpstr>Trebuchet MS</vt:lpstr>
      <vt:lpstr>Verdana</vt:lpstr>
      <vt:lpstr>Wingdings</vt:lpstr>
      <vt:lpstr>Wingdings 2</vt:lpstr>
      <vt:lpstr>Wingdings 3</vt:lpstr>
      <vt:lpstr>Office Theme</vt:lpstr>
      <vt:lpstr>PowerPoint Presentation</vt:lpstr>
      <vt:lpstr>Oxygen O2</vt:lpstr>
      <vt:lpstr> Oxygen-Binding Proteins </vt:lpstr>
      <vt:lpstr>Haemoglobin</vt:lpstr>
      <vt:lpstr>Structure of Hemoglobin</vt:lpstr>
      <vt:lpstr> Myoglobin </vt:lpstr>
      <vt:lpstr>Normal haemoglobin types </vt:lpstr>
      <vt:lpstr>Normal haemoglobin types (cont.) </vt:lpstr>
      <vt:lpstr>The Prosthetic Heme Group</vt:lpstr>
      <vt:lpstr>The Prosthetic Heme Group (cont.)</vt:lpstr>
      <vt:lpstr>The Prosthetic Heme Group (cont.)</vt:lpstr>
      <vt:lpstr>Different forms of Hemoglobin</vt:lpstr>
      <vt:lpstr>Different forms of Hemoglobin (cont.)</vt:lpstr>
      <vt:lpstr>O2-binding kinetics</vt:lpstr>
      <vt:lpstr>O2-binding kinetics (cont.)</vt:lpstr>
      <vt:lpstr>PowerPoint Presentation</vt:lpstr>
      <vt:lpstr>PowerPoint Presentation</vt:lpstr>
      <vt:lpstr> Transport of CO2 </vt:lpstr>
      <vt:lpstr>CO2 bound as carbamate</vt:lpstr>
      <vt:lpstr>CO2 bound as HCO3</vt:lpstr>
      <vt:lpstr>PowerPoint Presentation</vt:lpstr>
      <vt:lpstr>Bohr Effect or Bohr Shift</vt:lpstr>
      <vt:lpstr>Chloride shift</vt:lpstr>
      <vt:lpstr>Carbon dioxide transport and the chloride shift</vt:lpstr>
      <vt:lpstr>The reverse chloride shift in the lungs</vt:lpstr>
      <vt:lpstr>Chloride shift</vt:lpstr>
      <vt:lpstr>PowerPoint Presentation</vt:lpstr>
      <vt:lpstr>PowerPoint Presentation</vt:lpstr>
      <vt:lpstr>Hemoglobin as a buffer </vt:lpstr>
      <vt:lpstr>The effect of bicarbonate on blood pH</vt:lpstr>
      <vt:lpstr>PowerPoint Presentation</vt:lpstr>
      <vt:lpstr> Conjugated vs unconjugated bilirubin           Why is this important? </vt:lpstr>
      <vt:lpstr>  What is Jaundice?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aalghanouchi</dc:creator>
  <cp:lastModifiedBy>Abeer M. Aldbass</cp:lastModifiedBy>
  <cp:revision>163</cp:revision>
  <dcterms:created xsi:type="dcterms:W3CDTF">2009-12-28T06:44:31Z</dcterms:created>
  <dcterms:modified xsi:type="dcterms:W3CDTF">2023-10-30T08:08:04Z</dcterms:modified>
</cp:coreProperties>
</file>