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 id="2147484333" r:id="rId2"/>
  </p:sldMasterIdLst>
  <p:notesMasterIdLst>
    <p:notesMasterId r:id="rId58"/>
  </p:notesMasterIdLst>
  <p:sldIdLst>
    <p:sldId id="256" r:id="rId3"/>
    <p:sldId id="540" r:id="rId4"/>
    <p:sldId id="553" r:id="rId5"/>
    <p:sldId id="478" r:id="rId6"/>
    <p:sldId id="554" r:id="rId7"/>
    <p:sldId id="556" r:id="rId8"/>
    <p:sldId id="574" r:id="rId9"/>
    <p:sldId id="575" r:id="rId10"/>
    <p:sldId id="576" r:id="rId11"/>
    <p:sldId id="488" r:id="rId12"/>
    <p:sldId id="577" r:id="rId13"/>
    <p:sldId id="578" r:id="rId14"/>
    <p:sldId id="579" r:id="rId15"/>
    <p:sldId id="483" r:id="rId16"/>
    <p:sldId id="555" r:id="rId17"/>
    <p:sldId id="548" r:id="rId18"/>
    <p:sldId id="494" r:id="rId19"/>
    <p:sldId id="489" r:id="rId20"/>
    <p:sldId id="496" r:id="rId21"/>
    <p:sldId id="495" r:id="rId22"/>
    <p:sldId id="497" r:id="rId23"/>
    <p:sldId id="498" r:id="rId24"/>
    <p:sldId id="500" r:id="rId25"/>
    <p:sldId id="503" r:id="rId26"/>
    <p:sldId id="504" r:id="rId27"/>
    <p:sldId id="550" r:id="rId28"/>
    <p:sldId id="505" r:id="rId29"/>
    <p:sldId id="507" r:id="rId30"/>
    <p:sldId id="508" r:id="rId31"/>
    <p:sldId id="552" r:id="rId32"/>
    <p:sldId id="602" r:id="rId33"/>
    <p:sldId id="457" r:id="rId34"/>
    <p:sldId id="616" r:id="rId35"/>
    <p:sldId id="605" r:id="rId36"/>
    <p:sldId id="608" r:id="rId37"/>
    <p:sldId id="512" r:id="rId38"/>
    <p:sldId id="514" r:id="rId39"/>
    <p:sldId id="536" r:id="rId40"/>
    <p:sldId id="534" r:id="rId41"/>
    <p:sldId id="535" r:id="rId42"/>
    <p:sldId id="609" r:id="rId43"/>
    <p:sldId id="533" r:id="rId44"/>
    <p:sldId id="537" r:id="rId45"/>
    <p:sldId id="611" r:id="rId46"/>
    <p:sldId id="610" r:id="rId47"/>
    <p:sldId id="632" r:id="rId48"/>
    <p:sldId id="633" r:id="rId49"/>
    <p:sldId id="614" r:id="rId50"/>
    <p:sldId id="621" r:id="rId51"/>
    <p:sldId id="634" r:id="rId52"/>
    <p:sldId id="538" r:id="rId53"/>
    <p:sldId id="635" r:id="rId54"/>
    <p:sldId id="539" r:id="rId55"/>
    <p:sldId id="617" r:id="rId56"/>
    <p:sldId id="51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87586" autoAdjust="0"/>
  </p:normalViewPr>
  <p:slideViewPr>
    <p:cSldViewPr>
      <p:cViewPr varScale="1">
        <p:scale>
          <a:sx n="97" d="100"/>
          <a:sy n="97" d="100"/>
        </p:scale>
        <p:origin x="14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3E65AD-0C54-44A5-28D7-4E64036A839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EF6E6251-ACFB-3ACD-6CF6-60AECD6F88E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7107E624-1E00-E748-AFD5-B82C5FE1429F}" type="datetimeFigureOut">
              <a:rPr lang="en-US"/>
              <a:pPr>
                <a:defRPr/>
              </a:pPr>
              <a:t>10/17/2024</a:t>
            </a:fld>
            <a:endParaRPr lang="en-US"/>
          </a:p>
        </p:txBody>
      </p:sp>
      <p:sp>
        <p:nvSpPr>
          <p:cNvPr id="4" name="Slide Image Placeholder 3">
            <a:extLst>
              <a:ext uri="{FF2B5EF4-FFF2-40B4-BE49-F238E27FC236}">
                <a16:creationId xmlns:a16="http://schemas.microsoft.com/office/drawing/2014/main" id="{880738F9-C936-87B6-3452-F4AF93EC2A8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780F9A-12C0-D6C6-DA0E-E686D2886C3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4B6CEBA-4B95-9FFB-A86C-1AC97C970DF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67E78B6-CCF5-6061-CA18-902736E619D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F705F2-A7CC-934E-AAB2-E776A071BF0A}" type="slidenum">
              <a:rPr lang="en-US" altLang="en-SA"/>
              <a:pPr/>
              <a:t>‹#›</a:t>
            </a:fld>
            <a:endParaRPr lang="en-US" altLang="en-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medicine-and-dentistry/carbon-dioxide-transport"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sciencedirect.com/topics/agricultural-and-biological-sciences/inorganic-ion" TargetMode="External"/><Relationship Id="rId4" Type="http://schemas.openxmlformats.org/officeDocument/2006/relationships/hyperlink" Target="https://www.sciencedirect.com/topics/medicine-and-dentistry/deoxyhemoglobi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E2E2E"/>
                </a:solidFill>
                <a:effectLst/>
                <a:latin typeface="NexusSans"/>
              </a:rPr>
              <a:t>Bohr effect</a:t>
            </a:r>
          </a:p>
          <a:p>
            <a:pPr algn="l"/>
            <a:r>
              <a:rPr lang="en-US" b="0" i="0" u="none" strike="noStrike" dirty="0">
                <a:solidFill>
                  <a:srgbClr val="2E2E2E"/>
                </a:solidFill>
                <a:effectLst/>
                <a:latin typeface="NexusSans"/>
              </a:rPr>
              <a:t>2,3-Bisphosphoglycerate (2,3-BPG; 2,3-diphosphoglycerate) is a highly anionic compound that is concentrated in the concave center of red blood cells and binds to hemoglobin, which makes it possible to </a:t>
            </a:r>
            <a:r>
              <a:rPr lang="en-US" b="0" i="0" u="sng" strike="noStrike" dirty="0">
                <a:solidFill>
                  <a:srgbClr val="2E2E2E"/>
                </a:solidFill>
                <a:effectLst/>
                <a:latin typeface="NexusSans"/>
                <a:hlinkClick r:id="rId3" tooltip="Learn more about transport carbon dioxide from ScienceDirect's AI-generated Topic Pages"/>
              </a:rPr>
              <a:t>transport carbon dioxide</a:t>
            </a:r>
            <a:r>
              <a:rPr lang="en-US" b="0" i="0" u="none" strike="noStrike" dirty="0">
                <a:solidFill>
                  <a:srgbClr val="2E2E2E"/>
                </a:solidFill>
                <a:effectLst/>
                <a:latin typeface="NexusSans"/>
              </a:rPr>
              <a:t> in </a:t>
            </a:r>
            <a:r>
              <a:rPr lang="en-US" b="0" i="0" u="sng" strike="noStrike" dirty="0">
                <a:solidFill>
                  <a:srgbClr val="2E2E2E"/>
                </a:solidFill>
                <a:effectLst/>
                <a:latin typeface="NexusSans"/>
                <a:hlinkClick r:id="rId4" tooltip="Learn more about deoxyhemoglobin from ScienceDirect's AI-generated Topic Pages"/>
              </a:rPr>
              <a:t>deoxyhemoglobin</a:t>
            </a:r>
            <a:r>
              <a:rPr lang="en-US" b="0" i="0" u="none" strike="noStrike" dirty="0">
                <a:solidFill>
                  <a:srgbClr val="2E2E2E"/>
                </a:solidFill>
                <a:effectLst/>
                <a:latin typeface="NexusSans"/>
              </a:rPr>
              <a:t> and stabilizes the union, causing oxygen to become reduced. For oxygen to become attached, the bond between 2,3-BPG and CO</a:t>
            </a:r>
            <a:r>
              <a:rPr lang="en-US" b="0" i="0" u="none" strike="noStrike" baseline="-25000" dirty="0">
                <a:solidFill>
                  <a:srgbClr val="2E2E2E"/>
                </a:solidFill>
                <a:effectLst/>
                <a:latin typeface="NexusSans"/>
              </a:rPr>
              <a:t>2</a:t>
            </a:r>
            <a:r>
              <a:rPr lang="en-US" b="0" i="0" u="none" strike="noStrike" dirty="0">
                <a:solidFill>
                  <a:srgbClr val="2E2E2E"/>
                </a:solidFill>
                <a:effectLst/>
                <a:latin typeface="NexusSans"/>
              </a:rPr>
              <a:t> must be broken.</a:t>
            </a:r>
          </a:p>
          <a:p>
            <a:pPr algn="l"/>
            <a:r>
              <a:rPr lang="en-US" b="0" i="0" u="none" strike="noStrike" dirty="0">
                <a:solidFill>
                  <a:srgbClr val="2E2E2E"/>
                </a:solidFill>
                <a:effectLst/>
                <a:latin typeface="NexusSans"/>
              </a:rPr>
              <a:t>The heart constantly contracts, rapidly metabolizes, and has a constant need for oxygen. Heart functions also generate H</a:t>
            </a:r>
            <a:r>
              <a:rPr lang="en-US" b="0" i="0" u="none" strike="noStrike" baseline="30000" dirty="0">
                <a:solidFill>
                  <a:srgbClr val="2E2E2E"/>
                </a:solidFill>
                <a:effectLst/>
                <a:latin typeface="NexusSans"/>
              </a:rPr>
              <a:t>+</a:t>
            </a:r>
            <a:r>
              <a:rPr lang="en-US" b="0" i="0" u="none" strike="noStrike" dirty="0">
                <a:solidFill>
                  <a:srgbClr val="2E2E2E"/>
                </a:solidFill>
                <a:effectLst/>
                <a:latin typeface="NexusSans"/>
              </a:rPr>
              <a:t> </a:t>
            </a:r>
            <a:r>
              <a:rPr lang="en-US" b="0" i="0" u="sng" strike="noStrike" dirty="0">
                <a:solidFill>
                  <a:srgbClr val="2E2E2E"/>
                </a:solidFill>
                <a:effectLst/>
                <a:latin typeface="NexusSans"/>
                <a:hlinkClick r:id="rId5" tooltip="Learn more about ions from ScienceDirect's AI-generated Topic Pages"/>
              </a:rPr>
              <a:t>ions</a:t>
            </a:r>
            <a:r>
              <a:rPr lang="en-US" b="0" i="0" u="none" strike="noStrike" dirty="0">
                <a:solidFill>
                  <a:srgbClr val="2E2E2E"/>
                </a:solidFill>
                <a:effectLst/>
                <a:latin typeface="NexusSans"/>
              </a:rPr>
              <a:t> and CO</a:t>
            </a:r>
            <a:r>
              <a:rPr lang="en-US" b="0" i="0" u="none" strike="noStrike" baseline="-25000" dirty="0">
                <a:solidFill>
                  <a:srgbClr val="2E2E2E"/>
                </a:solidFill>
                <a:effectLst/>
                <a:latin typeface="NexusSans"/>
              </a:rPr>
              <a:t>2</a:t>
            </a:r>
            <a:r>
              <a:rPr lang="en-US" b="0" i="0" u="none" strike="noStrike" dirty="0">
                <a:solidFill>
                  <a:srgbClr val="2E2E2E"/>
                </a:solidFill>
                <a:effectLst/>
                <a:latin typeface="NexusSans"/>
              </a:rPr>
              <a:t>, which are </a:t>
            </a:r>
            <a:r>
              <a:rPr lang="en-US" b="0" i="0" u="none" strike="noStrike" dirty="0" err="1">
                <a:solidFill>
                  <a:srgbClr val="2E2E2E"/>
                </a:solidFill>
                <a:effectLst/>
                <a:latin typeface="NexusSans"/>
              </a:rPr>
              <a:t>heterotropic</a:t>
            </a:r>
            <a:r>
              <a:rPr lang="en-US" b="0" i="0" u="none" strike="noStrike" dirty="0">
                <a:solidFill>
                  <a:srgbClr val="2E2E2E"/>
                </a:solidFill>
                <a:effectLst/>
                <a:latin typeface="NexusSans"/>
              </a:rPr>
              <a:t> effectors of hemoglobin to lower its pH from 7.4 to 7.2, involved in the increased release of oxygen. Thus, oxygen release from hemoglobin is regulated by the acidic environment in the presence of H</a:t>
            </a:r>
            <a:r>
              <a:rPr lang="en-US" b="0" i="0" u="none" strike="noStrike" baseline="30000" dirty="0">
                <a:solidFill>
                  <a:srgbClr val="2E2E2E"/>
                </a:solidFill>
                <a:effectLst/>
                <a:latin typeface="NexusSans"/>
              </a:rPr>
              <a:t>+</a:t>
            </a:r>
            <a:r>
              <a:rPr lang="en-US" b="0" i="0" u="none" strike="noStrike" dirty="0">
                <a:solidFill>
                  <a:srgbClr val="2E2E2E"/>
                </a:solidFill>
                <a:effectLst/>
                <a:latin typeface="NexusSans"/>
              </a:rPr>
              <a:t> ions and CO</a:t>
            </a:r>
            <a:r>
              <a:rPr lang="en-US" b="0" i="0" u="none" strike="noStrike" baseline="-25000" dirty="0">
                <a:solidFill>
                  <a:srgbClr val="2E2E2E"/>
                </a:solidFill>
                <a:effectLst/>
                <a:latin typeface="NexusSans"/>
              </a:rPr>
              <a:t>2</a:t>
            </a:r>
            <a:r>
              <a:rPr lang="en-US" b="0" i="0" u="none" strike="noStrike" dirty="0">
                <a:solidFill>
                  <a:srgbClr val="2E2E2E"/>
                </a:solidFill>
                <a:effectLst/>
                <a:latin typeface="NexusSans"/>
              </a:rPr>
              <a:t>. Hydrogen and CO</a:t>
            </a:r>
            <a:r>
              <a:rPr lang="en-US" b="0" i="0" u="none" strike="noStrike" baseline="-25000" dirty="0">
                <a:solidFill>
                  <a:srgbClr val="2E2E2E"/>
                </a:solidFill>
                <a:effectLst/>
                <a:latin typeface="NexusSans"/>
              </a:rPr>
              <a:t>2</a:t>
            </a:r>
            <a:r>
              <a:rPr lang="en-US" b="0" i="0" u="none" strike="noStrike" dirty="0">
                <a:solidFill>
                  <a:srgbClr val="2E2E2E"/>
                </a:solidFill>
                <a:effectLst/>
                <a:latin typeface="NexusSans"/>
              </a:rPr>
              <a:t>bind to hemoglobin and are also transported freely in blood as HCO</a:t>
            </a:r>
            <a:r>
              <a:rPr lang="en-US" b="0" i="0" u="none" strike="noStrike" baseline="-25000" dirty="0">
                <a:solidFill>
                  <a:srgbClr val="2E2E2E"/>
                </a:solidFill>
                <a:effectLst/>
                <a:latin typeface="NexusSans"/>
              </a:rPr>
              <a:t>3</a:t>
            </a:r>
            <a:r>
              <a:rPr lang="en-US" b="0" i="0" u="none" strike="noStrike" dirty="0">
                <a:solidFill>
                  <a:srgbClr val="2E2E2E"/>
                </a:solidFill>
                <a:effectLst/>
                <a:latin typeface="NexusSans"/>
              </a:rPr>
              <a:t>(bicarbonate) and are carried in the blood back to the lungs as part of the cycle around the body. The hydrogen ions and CO</a:t>
            </a:r>
            <a:r>
              <a:rPr lang="en-US" b="0" i="0" u="none" strike="noStrike" baseline="-25000" dirty="0">
                <a:solidFill>
                  <a:srgbClr val="2E2E2E"/>
                </a:solidFill>
                <a:effectLst/>
                <a:latin typeface="NexusSans"/>
              </a:rPr>
              <a:t>2</a:t>
            </a:r>
            <a:r>
              <a:rPr lang="en-US" b="0" i="0" u="none" strike="noStrike" dirty="0">
                <a:solidFill>
                  <a:srgbClr val="2E2E2E"/>
                </a:solidFill>
                <a:effectLst/>
                <a:latin typeface="NexusSans"/>
              </a:rPr>
              <a:t> are released from the hemoglobin and oxygen binds.</a:t>
            </a:r>
          </a:p>
          <a:p>
            <a:endParaRPr lang="en-SA" dirty="0"/>
          </a:p>
        </p:txBody>
      </p:sp>
      <p:sp>
        <p:nvSpPr>
          <p:cNvPr id="4" name="Slide Number Placeholder 3"/>
          <p:cNvSpPr>
            <a:spLocks noGrp="1"/>
          </p:cNvSpPr>
          <p:nvPr>
            <p:ph type="sldNum" sz="quarter" idx="5"/>
          </p:nvPr>
        </p:nvSpPr>
        <p:spPr/>
        <p:txBody>
          <a:bodyPr/>
          <a:lstStyle/>
          <a:p>
            <a:fld id="{F4F705F2-A7CC-934E-AAB2-E776A071BF0A}" type="slidenum">
              <a:rPr lang="en-US" altLang="en-SA" smtClean="0"/>
              <a:pPr/>
              <a:t>40</a:t>
            </a:fld>
            <a:endParaRPr lang="en-US" altLang="en-SA"/>
          </a:p>
        </p:txBody>
      </p:sp>
    </p:spTree>
    <p:extLst>
      <p:ext uri="{BB962C8B-B14F-4D97-AF65-F5344CB8AC3E}">
        <p14:creationId xmlns:p14="http://schemas.microsoft.com/office/powerpoint/2010/main" val="319615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B908A17-249E-8220-312D-0602CA824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0042EF4-FBAE-2001-595D-B834B40226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SA"/>
          </a:p>
        </p:txBody>
      </p:sp>
      <p:sp>
        <p:nvSpPr>
          <p:cNvPr id="59396" name="Slide Number Placeholder 3">
            <a:extLst>
              <a:ext uri="{FF2B5EF4-FFF2-40B4-BE49-F238E27FC236}">
                <a16:creationId xmlns:a16="http://schemas.microsoft.com/office/drawing/2014/main" id="{37946CEF-DA9D-249B-AEDB-9FB413AF790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E1243AA-D213-4449-AF35-8F1DACEAAB05}" type="slidenum">
              <a:rPr lang="en-US" altLang="en-SA" sz="1200">
                <a:latin typeface="Arial" panose="020B0604020202020204" pitchFamily="34" charset="0"/>
              </a:rPr>
              <a:pPr algn="r" eaLnBrk="1" hangingPunct="1"/>
              <a:t>42</a:t>
            </a:fld>
            <a:endParaRPr lang="en-US" altLang="en-SA"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A"/>
              <a:t>Rapoport-Luebering shunt</a:t>
            </a:r>
            <a:endParaRPr lang="en-SA" dirty="0"/>
          </a:p>
        </p:txBody>
      </p:sp>
      <p:sp>
        <p:nvSpPr>
          <p:cNvPr id="4" name="Slide Number Placeholder 3"/>
          <p:cNvSpPr>
            <a:spLocks noGrp="1"/>
          </p:cNvSpPr>
          <p:nvPr>
            <p:ph type="sldNum" sz="quarter" idx="5"/>
          </p:nvPr>
        </p:nvSpPr>
        <p:spPr/>
        <p:txBody>
          <a:bodyPr/>
          <a:lstStyle/>
          <a:p>
            <a:fld id="{F4F705F2-A7CC-934E-AAB2-E776A071BF0A}" type="slidenum">
              <a:rPr lang="en-US" altLang="en-SA" smtClean="0"/>
              <a:pPr/>
              <a:t>45</a:t>
            </a:fld>
            <a:endParaRPr lang="en-US" altLang="en-SA"/>
          </a:p>
        </p:txBody>
      </p:sp>
    </p:spTree>
    <p:extLst>
      <p:ext uri="{BB962C8B-B14F-4D97-AF65-F5344CB8AC3E}">
        <p14:creationId xmlns:p14="http://schemas.microsoft.com/office/powerpoint/2010/main" val="289400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References: (Salvage pathway)</a:t>
            </a:r>
          </a:p>
          <a:p>
            <a:r>
              <a:rPr lang="en-GB" dirty="0"/>
              <a:t>Kornberg, A. &amp; Baker, T.A. (1992). DNA Replication. 2nd ed. Freeman.</a:t>
            </a:r>
          </a:p>
          <a:p>
            <a:r>
              <a:rPr lang="en-GB" dirty="0"/>
              <a:t>Becker, M.A., &amp; </a:t>
            </a:r>
            <a:r>
              <a:rPr lang="en-GB" dirty="0" err="1"/>
              <a:t>Seegmiller</a:t>
            </a:r>
            <a:r>
              <a:rPr lang="en-GB" dirty="0"/>
              <a:t>, J.E. (1975). The salvage pathway of purine nucleotide synthesis in human cells. The Journal of Biological Chemistry, 250(13), 5308-5315.</a:t>
            </a:r>
          </a:p>
          <a:p>
            <a:r>
              <a:rPr lang="en-GB" dirty="0" err="1"/>
              <a:t>Lehninger</a:t>
            </a:r>
            <a:r>
              <a:rPr lang="en-GB" dirty="0"/>
              <a:t> Principles of Biochemistry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F705F2-A7CC-934E-AAB2-E776A071BF0A}" type="slidenum">
              <a:rPr kumimoji="0" lang="en-US" altLang="en-S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SA"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4550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a:t>1-No Nucleus or Mitochondria in Mature RBCs:</a:t>
            </a:r>
            <a:endParaRPr lang="en-GB" dirty="0"/>
          </a:p>
          <a:p>
            <a:pPr>
              <a:buFont typeface="Arial" panose="020B0604020202020204" pitchFamily="34" charset="0"/>
              <a:buNone/>
            </a:pPr>
            <a:r>
              <a:rPr lang="en-GB" dirty="0"/>
              <a:t>Mature RBCs do not have a nucleus or mitochondria, which means they lack the necessary machinery to perform complex metabolic functions, including de novo nucleotide synthesis. As a result, they depend on the salvage pathway to regenerate nucleotides from degraded nucleic acids.</a:t>
            </a:r>
          </a:p>
          <a:p>
            <a:r>
              <a:rPr lang="en-GB" b="1" dirty="0"/>
              <a:t>2-Energy Efficiency:</a:t>
            </a:r>
          </a:p>
          <a:p>
            <a:pPr>
              <a:buFont typeface="Arial" panose="020B0604020202020204" pitchFamily="34" charset="0"/>
              <a:buNone/>
            </a:pPr>
            <a:r>
              <a:rPr lang="en-GB" dirty="0"/>
              <a:t>The salvage pathway is more energy-efficient compared to de novo synthesis. Since RBCs primarily rely on glycolysis for energy (due to the absence of mitochondria), conserving energy is critical. The salvage pathway allows RBCs to conserve ATP by reusing existing purines rather than synthesizing them from scratch.</a:t>
            </a:r>
          </a:p>
          <a:p>
            <a:r>
              <a:rPr lang="en-GB" b="1" dirty="0"/>
              <a:t>3-Maintaining Nucleotide Balance:</a:t>
            </a:r>
            <a:endParaRPr lang="en-GB" dirty="0"/>
          </a:p>
          <a:p>
            <a:pPr>
              <a:buFont typeface="Arial" panose="020B0604020202020204" pitchFamily="34" charset="0"/>
              <a:buChar char="•"/>
            </a:pPr>
            <a:r>
              <a:rPr lang="en-GB" dirty="0"/>
              <a:t>Nucleotides </a:t>
            </a:r>
            <a:r>
              <a:rPr lang="en-GB" b="0" dirty="0"/>
              <a:t>like adenosine triphosphate (ATP) </a:t>
            </a:r>
            <a:r>
              <a:rPr lang="en-GB" dirty="0"/>
              <a:t>are essential for various functions in RBCs, including maintaining the cell membrane’s shape, ion transport, and overall cell survival. The salvage pathway helps RBCs maintain a steady supply of nucleotides to meet these demands.</a:t>
            </a:r>
          </a:p>
          <a:p>
            <a:r>
              <a:rPr lang="en-GB" b="1" dirty="0"/>
              <a:t>4-Avoiding Waste of Purine Bases:</a:t>
            </a:r>
            <a:endParaRPr lang="en-GB" dirty="0"/>
          </a:p>
          <a:p>
            <a:pPr>
              <a:buFont typeface="Arial" panose="020B0604020202020204" pitchFamily="34" charset="0"/>
              <a:buChar char="•"/>
            </a:pPr>
            <a:r>
              <a:rPr lang="en-GB" dirty="0"/>
              <a:t>The degradation of purine nucleotides results in free purine bases like adenine and hypoxanthine. The salvage pathway allows RBCs to recycle these bases into nucleotides rather than losing them, ensuring that the necessary building blocks for energy molecules like ATP remain available.</a:t>
            </a:r>
          </a:p>
          <a:p>
            <a:pPr>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F705F2-A7CC-934E-AAB2-E776A071BF0A}" type="slidenum">
              <a:rPr kumimoji="0" lang="en-US" altLang="en-S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SA"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5834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F705F2-A7CC-934E-AAB2-E776A071BF0A}" type="slidenum">
              <a:rPr kumimoji="0" lang="en-US" altLang="en-S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SA"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328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F705F2-A7CC-934E-AAB2-E776A071BF0A}" type="slidenum">
              <a:rPr kumimoji="0" lang="en-US" altLang="en-S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SA"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29476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DDA5A-87F4-F9F8-C377-5A261F18CC10}"/>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a:extLst>
              <a:ext uri="{FF2B5EF4-FFF2-40B4-BE49-F238E27FC236}">
                <a16:creationId xmlns:a16="http://schemas.microsoft.com/office/drawing/2014/main" id="{F92A6574-B67C-FF3C-6727-DE0C25B07CFE}"/>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97290F84-7667-013E-E803-A1E7FCA0923B}"/>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FF51407-7721-A1A1-42D3-66B1E1C04E1B}"/>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5ED2F901-C10F-4A94-AF95-265F0F345B48}"/>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73D3A774-E3B3-EDB3-5827-9DE94F893979}"/>
              </a:ext>
            </a:extLst>
          </p:cNvPr>
          <p:cNvSpPr>
            <a:spLocks noGrp="1"/>
          </p:cNvSpPr>
          <p:nvPr>
            <p:ph type="dt" sz="half" idx="10"/>
          </p:nvPr>
        </p:nvSpPr>
        <p:spPr/>
        <p:txBody>
          <a:bodyPr/>
          <a:lstStyle>
            <a:lvl1pPr>
              <a:defRPr/>
            </a:lvl1pPr>
          </a:lstStyle>
          <a:p>
            <a:pPr>
              <a:defRPr/>
            </a:pPr>
            <a:fld id="{E3E051C9-A09A-E647-9AEC-74E23977772A}" type="datetime1">
              <a:rPr lang="en-US" smtClean="0"/>
              <a:t>10/17/2024</a:t>
            </a:fld>
            <a:endParaRPr lang="en-US"/>
          </a:p>
        </p:txBody>
      </p:sp>
      <p:sp>
        <p:nvSpPr>
          <p:cNvPr id="10" name="Footer Placeholder 16">
            <a:extLst>
              <a:ext uri="{FF2B5EF4-FFF2-40B4-BE49-F238E27FC236}">
                <a16:creationId xmlns:a16="http://schemas.microsoft.com/office/drawing/2014/main" id="{82BC7D7B-7A64-3B6A-DEAA-46F90F59ADCB}"/>
              </a:ext>
            </a:extLst>
          </p:cNvPr>
          <p:cNvSpPr>
            <a:spLocks noGrp="1"/>
          </p:cNvSpPr>
          <p:nvPr>
            <p:ph type="ftr" sz="quarter" idx="11"/>
          </p:nvPr>
        </p:nvSpPr>
        <p:spPr/>
        <p:txBody>
          <a:bodyPr/>
          <a:lstStyle>
            <a:lvl1pPr>
              <a:defRPr/>
            </a:lvl1pPr>
          </a:lstStyle>
          <a:p>
            <a:pPr>
              <a:defRPr/>
            </a:pPr>
            <a:r>
              <a:rPr lang="en-US"/>
              <a:t>RBC (1-55)</a:t>
            </a:r>
          </a:p>
        </p:txBody>
      </p:sp>
      <p:sp>
        <p:nvSpPr>
          <p:cNvPr id="11" name="Slide Number Placeholder 28">
            <a:extLst>
              <a:ext uri="{FF2B5EF4-FFF2-40B4-BE49-F238E27FC236}">
                <a16:creationId xmlns:a16="http://schemas.microsoft.com/office/drawing/2014/main" id="{ADA20B12-7C14-5E31-2E61-B860B2AEBD1D}"/>
              </a:ext>
            </a:extLst>
          </p:cNvPr>
          <p:cNvSpPr>
            <a:spLocks noGrp="1"/>
          </p:cNvSpPr>
          <p:nvPr>
            <p:ph type="sldNum" sz="quarter" idx="12"/>
          </p:nvPr>
        </p:nvSpPr>
        <p:spPr/>
        <p:txBody>
          <a:bodyPr/>
          <a:lstStyle>
            <a:lvl1pPr>
              <a:defRPr/>
            </a:lvl1pPr>
          </a:lstStyle>
          <a:p>
            <a:fld id="{730E886C-F88D-2A43-BDEC-DDC4EB2A33E3}" type="slidenum">
              <a:rPr lang="en-US" altLang="en-SA"/>
              <a:pPr/>
              <a:t>‹#›</a:t>
            </a:fld>
            <a:endParaRPr lang="en-US" altLang="en-SA"/>
          </a:p>
        </p:txBody>
      </p:sp>
    </p:spTree>
    <p:extLst>
      <p:ext uri="{BB962C8B-B14F-4D97-AF65-F5344CB8AC3E}">
        <p14:creationId xmlns:p14="http://schemas.microsoft.com/office/powerpoint/2010/main" val="13091620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1DAF65F-FB35-3798-0EDC-83BBC9465F21}"/>
              </a:ext>
            </a:extLst>
          </p:cNvPr>
          <p:cNvSpPr>
            <a:spLocks noGrp="1"/>
          </p:cNvSpPr>
          <p:nvPr>
            <p:ph type="dt" sz="half" idx="10"/>
          </p:nvPr>
        </p:nvSpPr>
        <p:spPr/>
        <p:txBody>
          <a:bodyPr/>
          <a:lstStyle>
            <a:lvl1pPr>
              <a:defRPr/>
            </a:lvl1pPr>
          </a:lstStyle>
          <a:p>
            <a:pPr>
              <a:defRPr/>
            </a:pPr>
            <a:fld id="{7E432E3C-DC42-C245-A475-C412E95A0FE3}" type="datetime1">
              <a:rPr lang="en-US" smtClean="0"/>
              <a:t>10/17/2024</a:t>
            </a:fld>
            <a:endParaRPr lang="en-US"/>
          </a:p>
        </p:txBody>
      </p:sp>
      <p:sp>
        <p:nvSpPr>
          <p:cNvPr id="5" name="Footer Placeholder 2">
            <a:extLst>
              <a:ext uri="{FF2B5EF4-FFF2-40B4-BE49-F238E27FC236}">
                <a16:creationId xmlns:a16="http://schemas.microsoft.com/office/drawing/2014/main" id="{2DBC267E-BCA2-51B0-D4EF-5D268CB2C308}"/>
              </a:ext>
            </a:extLst>
          </p:cNvPr>
          <p:cNvSpPr>
            <a:spLocks noGrp="1"/>
          </p:cNvSpPr>
          <p:nvPr>
            <p:ph type="ftr" sz="quarter" idx="11"/>
          </p:nvPr>
        </p:nvSpPr>
        <p:spPr/>
        <p:txBody>
          <a:bodyPr/>
          <a:lstStyle>
            <a:lvl1pPr>
              <a:defRPr/>
            </a:lvl1pPr>
          </a:lstStyle>
          <a:p>
            <a:pPr>
              <a:defRPr/>
            </a:pPr>
            <a:r>
              <a:rPr lang="en-US"/>
              <a:t>RBC (1-55)</a:t>
            </a:r>
          </a:p>
        </p:txBody>
      </p:sp>
      <p:sp>
        <p:nvSpPr>
          <p:cNvPr id="6" name="Slide Number Placeholder 22">
            <a:extLst>
              <a:ext uri="{FF2B5EF4-FFF2-40B4-BE49-F238E27FC236}">
                <a16:creationId xmlns:a16="http://schemas.microsoft.com/office/drawing/2014/main" id="{CD90A527-DBD0-DC8D-1070-43E7D99CF04B}"/>
              </a:ext>
            </a:extLst>
          </p:cNvPr>
          <p:cNvSpPr>
            <a:spLocks noGrp="1"/>
          </p:cNvSpPr>
          <p:nvPr>
            <p:ph type="sldNum" sz="quarter" idx="12"/>
          </p:nvPr>
        </p:nvSpPr>
        <p:spPr/>
        <p:txBody>
          <a:bodyPr/>
          <a:lstStyle>
            <a:lvl1pPr>
              <a:defRPr/>
            </a:lvl1pPr>
          </a:lstStyle>
          <a:p>
            <a:fld id="{E882A36C-C60C-BF4D-8144-81EE3AAF6F6B}" type="slidenum">
              <a:rPr lang="en-US" altLang="en-SA"/>
              <a:pPr/>
              <a:t>‹#›</a:t>
            </a:fld>
            <a:endParaRPr lang="en-US" altLang="en-SA"/>
          </a:p>
        </p:txBody>
      </p:sp>
    </p:spTree>
    <p:extLst>
      <p:ext uri="{BB962C8B-B14F-4D97-AF65-F5344CB8AC3E}">
        <p14:creationId xmlns:p14="http://schemas.microsoft.com/office/powerpoint/2010/main" val="86992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F3F2539-B3D7-F136-035B-FF16C6C2B342}"/>
              </a:ext>
            </a:extLst>
          </p:cNvPr>
          <p:cNvSpPr>
            <a:spLocks noGrp="1"/>
          </p:cNvSpPr>
          <p:nvPr>
            <p:ph type="dt" sz="half" idx="10"/>
          </p:nvPr>
        </p:nvSpPr>
        <p:spPr/>
        <p:txBody>
          <a:bodyPr/>
          <a:lstStyle>
            <a:lvl1pPr>
              <a:defRPr/>
            </a:lvl1pPr>
          </a:lstStyle>
          <a:p>
            <a:pPr>
              <a:defRPr/>
            </a:pPr>
            <a:fld id="{71BBCC4B-E444-8648-AF8E-C713A104BD99}" type="datetime1">
              <a:rPr lang="en-US" smtClean="0"/>
              <a:t>10/17/2024</a:t>
            </a:fld>
            <a:endParaRPr lang="en-US"/>
          </a:p>
        </p:txBody>
      </p:sp>
      <p:sp>
        <p:nvSpPr>
          <p:cNvPr id="5" name="Footer Placeholder 2">
            <a:extLst>
              <a:ext uri="{FF2B5EF4-FFF2-40B4-BE49-F238E27FC236}">
                <a16:creationId xmlns:a16="http://schemas.microsoft.com/office/drawing/2014/main" id="{008867FF-02B4-F853-E25A-2996EF6E4CE9}"/>
              </a:ext>
            </a:extLst>
          </p:cNvPr>
          <p:cNvSpPr>
            <a:spLocks noGrp="1"/>
          </p:cNvSpPr>
          <p:nvPr>
            <p:ph type="ftr" sz="quarter" idx="11"/>
          </p:nvPr>
        </p:nvSpPr>
        <p:spPr/>
        <p:txBody>
          <a:bodyPr/>
          <a:lstStyle>
            <a:lvl1pPr>
              <a:defRPr/>
            </a:lvl1pPr>
          </a:lstStyle>
          <a:p>
            <a:pPr>
              <a:defRPr/>
            </a:pPr>
            <a:r>
              <a:rPr lang="en-US"/>
              <a:t>RBC (1-55)</a:t>
            </a:r>
          </a:p>
        </p:txBody>
      </p:sp>
      <p:sp>
        <p:nvSpPr>
          <p:cNvPr id="6" name="Slide Number Placeholder 22">
            <a:extLst>
              <a:ext uri="{FF2B5EF4-FFF2-40B4-BE49-F238E27FC236}">
                <a16:creationId xmlns:a16="http://schemas.microsoft.com/office/drawing/2014/main" id="{52A2274D-6CE5-A733-1FBE-FFAD8D86A588}"/>
              </a:ext>
            </a:extLst>
          </p:cNvPr>
          <p:cNvSpPr>
            <a:spLocks noGrp="1"/>
          </p:cNvSpPr>
          <p:nvPr>
            <p:ph type="sldNum" sz="quarter" idx="12"/>
          </p:nvPr>
        </p:nvSpPr>
        <p:spPr/>
        <p:txBody>
          <a:bodyPr/>
          <a:lstStyle>
            <a:lvl1pPr>
              <a:defRPr/>
            </a:lvl1pPr>
          </a:lstStyle>
          <a:p>
            <a:fld id="{D814813A-7D10-534C-B685-E3139B87B881}" type="slidenum">
              <a:rPr lang="en-US" altLang="en-SA"/>
              <a:pPr/>
              <a:t>‹#›</a:t>
            </a:fld>
            <a:endParaRPr lang="en-US" altLang="en-SA"/>
          </a:p>
        </p:txBody>
      </p:sp>
    </p:spTree>
    <p:extLst>
      <p:ext uri="{BB962C8B-B14F-4D97-AF65-F5344CB8AC3E}">
        <p14:creationId xmlns:p14="http://schemas.microsoft.com/office/powerpoint/2010/main" val="241692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81138"/>
            <a:ext cx="4038600" cy="4525962"/>
          </a:xfrm>
        </p:spPr>
        <p:txBody>
          <a:bodyPr>
            <a:normAutofit/>
          </a:bodyPr>
          <a:lstStyle/>
          <a:p>
            <a:pPr lvl="0"/>
            <a:endParaRPr lang="en-US" noProof="0"/>
          </a:p>
        </p:txBody>
      </p:sp>
      <p:sp>
        <p:nvSpPr>
          <p:cNvPr id="5" name="Date Placeholder 13">
            <a:extLst>
              <a:ext uri="{FF2B5EF4-FFF2-40B4-BE49-F238E27FC236}">
                <a16:creationId xmlns:a16="http://schemas.microsoft.com/office/drawing/2014/main" id="{0C41F2DD-964A-1212-6FB2-1DAA81EBCC76}"/>
              </a:ext>
            </a:extLst>
          </p:cNvPr>
          <p:cNvSpPr>
            <a:spLocks noGrp="1"/>
          </p:cNvSpPr>
          <p:nvPr>
            <p:ph type="dt" sz="half" idx="10"/>
          </p:nvPr>
        </p:nvSpPr>
        <p:spPr/>
        <p:txBody>
          <a:bodyPr/>
          <a:lstStyle>
            <a:lvl1pPr>
              <a:defRPr/>
            </a:lvl1pPr>
          </a:lstStyle>
          <a:p>
            <a:pPr>
              <a:defRPr/>
            </a:pPr>
            <a:fld id="{DB427659-033E-5C49-BA88-1FA29A519205}" type="datetime1">
              <a:rPr lang="en-US" smtClean="0"/>
              <a:t>10/17/2024</a:t>
            </a:fld>
            <a:endParaRPr lang="en-US"/>
          </a:p>
        </p:txBody>
      </p:sp>
      <p:sp>
        <p:nvSpPr>
          <p:cNvPr id="6" name="Footer Placeholder 2">
            <a:extLst>
              <a:ext uri="{FF2B5EF4-FFF2-40B4-BE49-F238E27FC236}">
                <a16:creationId xmlns:a16="http://schemas.microsoft.com/office/drawing/2014/main" id="{72D4AF78-9FCF-F8D1-6FC8-D5EB64451751}"/>
              </a:ext>
            </a:extLst>
          </p:cNvPr>
          <p:cNvSpPr>
            <a:spLocks noGrp="1"/>
          </p:cNvSpPr>
          <p:nvPr>
            <p:ph type="ftr" sz="quarter" idx="11"/>
          </p:nvPr>
        </p:nvSpPr>
        <p:spPr/>
        <p:txBody>
          <a:bodyPr/>
          <a:lstStyle>
            <a:lvl1pPr>
              <a:defRPr/>
            </a:lvl1pPr>
          </a:lstStyle>
          <a:p>
            <a:pPr>
              <a:defRPr/>
            </a:pPr>
            <a:r>
              <a:rPr lang="en-US"/>
              <a:t>RBC (1-55)</a:t>
            </a:r>
          </a:p>
        </p:txBody>
      </p:sp>
      <p:sp>
        <p:nvSpPr>
          <p:cNvPr id="7" name="Slide Number Placeholder 22">
            <a:extLst>
              <a:ext uri="{FF2B5EF4-FFF2-40B4-BE49-F238E27FC236}">
                <a16:creationId xmlns:a16="http://schemas.microsoft.com/office/drawing/2014/main" id="{56E8530B-6F9E-6B44-ED0B-801F125080A8}"/>
              </a:ext>
            </a:extLst>
          </p:cNvPr>
          <p:cNvSpPr>
            <a:spLocks noGrp="1"/>
          </p:cNvSpPr>
          <p:nvPr>
            <p:ph type="sldNum" sz="quarter" idx="12"/>
          </p:nvPr>
        </p:nvSpPr>
        <p:spPr/>
        <p:txBody>
          <a:bodyPr/>
          <a:lstStyle>
            <a:lvl1pPr>
              <a:defRPr/>
            </a:lvl1pPr>
          </a:lstStyle>
          <a:p>
            <a:fld id="{72F9E95D-1B15-9F4B-843C-A95E128A07E6}" type="slidenum">
              <a:rPr lang="en-US" altLang="en-SA"/>
              <a:pPr/>
              <a:t>‹#›</a:t>
            </a:fld>
            <a:endParaRPr lang="en-US" altLang="en-SA"/>
          </a:p>
        </p:txBody>
      </p:sp>
    </p:spTree>
    <p:extLst>
      <p:ext uri="{BB962C8B-B14F-4D97-AF65-F5344CB8AC3E}">
        <p14:creationId xmlns:p14="http://schemas.microsoft.com/office/powerpoint/2010/main" val="47319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DDA5A-87F4-F9F8-C377-5A261F18CC10}"/>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714"/>
          </a:p>
        </p:txBody>
      </p:sp>
      <p:sp useBgFill="1">
        <p:nvSpPr>
          <p:cNvPr id="3" name="Rounded Rectangle 2">
            <a:extLst>
              <a:ext uri="{FF2B5EF4-FFF2-40B4-BE49-F238E27FC236}">
                <a16:creationId xmlns:a16="http://schemas.microsoft.com/office/drawing/2014/main" id="{F92A6574-B67C-FF3C-6727-DE0C25B07CFE}"/>
              </a:ext>
            </a:extLst>
          </p:cNvPr>
          <p:cNvSpPr/>
          <p:nvPr/>
        </p:nvSpPr>
        <p:spPr>
          <a:xfrm>
            <a:off x="65090" y="69851"/>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sz="1714"/>
          </a:p>
        </p:txBody>
      </p:sp>
      <p:sp>
        <p:nvSpPr>
          <p:cNvPr id="4" name="Rectangle 3">
            <a:extLst>
              <a:ext uri="{FF2B5EF4-FFF2-40B4-BE49-F238E27FC236}">
                <a16:creationId xmlns:a16="http://schemas.microsoft.com/office/drawing/2014/main" id="{97290F84-7667-013E-E803-A1E7FCA0923B}"/>
              </a:ext>
            </a:extLst>
          </p:cNvPr>
          <p:cNvSpPr/>
          <p:nvPr/>
        </p:nvSpPr>
        <p:spPr>
          <a:xfrm>
            <a:off x="63502" y="1449389"/>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5" name="Rectangle 4">
            <a:extLst>
              <a:ext uri="{FF2B5EF4-FFF2-40B4-BE49-F238E27FC236}">
                <a16:creationId xmlns:a16="http://schemas.microsoft.com/office/drawing/2014/main" id="{EFF51407-7721-A1A1-42D3-66B1E1C04E1B}"/>
              </a:ext>
            </a:extLst>
          </p:cNvPr>
          <p:cNvSpPr/>
          <p:nvPr/>
        </p:nvSpPr>
        <p:spPr>
          <a:xfrm>
            <a:off x="63502" y="1397001"/>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6" name="Rectangle 5">
            <a:extLst>
              <a:ext uri="{FF2B5EF4-FFF2-40B4-BE49-F238E27FC236}">
                <a16:creationId xmlns:a16="http://schemas.microsoft.com/office/drawing/2014/main" id="{5ED2F901-C10F-4A94-AF95-265F0F345B48}"/>
              </a:ext>
            </a:extLst>
          </p:cNvPr>
          <p:cNvSpPr/>
          <p:nvPr/>
        </p:nvSpPr>
        <p:spPr>
          <a:xfrm>
            <a:off x="63502" y="2976564"/>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9" name="Subtitle 8"/>
          <p:cNvSpPr>
            <a:spLocks noGrp="1"/>
          </p:cNvSpPr>
          <p:nvPr>
            <p:ph type="subTitle" idx="1"/>
          </p:nvPr>
        </p:nvSpPr>
        <p:spPr>
          <a:xfrm>
            <a:off x="1295400" y="3200400"/>
            <a:ext cx="6400800" cy="1600200"/>
          </a:xfrm>
        </p:spPr>
        <p:txBody>
          <a:bodyPr/>
          <a:lstStyle>
            <a:lvl1pPr marL="0" indent="0" algn="ctr">
              <a:buNone/>
              <a:defRPr sz="2476">
                <a:solidFill>
                  <a:schemeClr val="tx2"/>
                </a:solidFill>
              </a:defRPr>
            </a:lvl1pPr>
            <a:lvl2pPr marL="435437" indent="0" algn="ctr">
              <a:buNone/>
            </a:lvl2pPr>
            <a:lvl3pPr marL="870875" indent="0" algn="ctr">
              <a:buNone/>
            </a:lvl3pPr>
            <a:lvl4pPr marL="1306312" indent="0" algn="ctr">
              <a:buNone/>
            </a:lvl4pPr>
            <a:lvl5pPr marL="1741749" indent="0" algn="ctr">
              <a:buNone/>
            </a:lvl5pPr>
            <a:lvl6pPr marL="2177186" indent="0" algn="ctr">
              <a:buNone/>
            </a:lvl6pPr>
            <a:lvl7pPr marL="2612624" indent="0" algn="ctr">
              <a:buNone/>
            </a:lvl7pPr>
            <a:lvl8pPr marL="3048061" indent="0" algn="ctr">
              <a:buNone/>
            </a:lvl8pPr>
            <a:lvl9pPr marL="3483498"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73D3A774-E3B3-EDB3-5827-9DE94F893979}"/>
              </a:ext>
            </a:extLst>
          </p:cNvPr>
          <p:cNvSpPr>
            <a:spLocks noGrp="1"/>
          </p:cNvSpPr>
          <p:nvPr>
            <p:ph type="dt" sz="half" idx="10"/>
          </p:nvPr>
        </p:nvSpPr>
        <p:spPr/>
        <p:txBody>
          <a:bodyPr/>
          <a:lstStyle>
            <a:lvl1pPr>
              <a:defRPr/>
            </a:lvl1pPr>
          </a:lstStyle>
          <a:p>
            <a:pPr>
              <a:defRPr/>
            </a:pPr>
            <a:fld id="{E3E051C9-A09A-E647-9AEC-74E23977772A}" type="datetime1">
              <a:rPr lang="en-US" smtClean="0"/>
              <a:t>10/17/2024</a:t>
            </a:fld>
            <a:endParaRPr lang="en-US"/>
          </a:p>
        </p:txBody>
      </p:sp>
      <p:sp>
        <p:nvSpPr>
          <p:cNvPr id="10" name="Footer Placeholder 16">
            <a:extLst>
              <a:ext uri="{FF2B5EF4-FFF2-40B4-BE49-F238E27FC236}">
                <a16:creationId xmlns:a16="http://schemas.microsoft.com/office/drawing/2014/main" id="{82BC7D7B-7A64-3B6A-DEAA-46F90F59ADCB}"/>
              </a:ext>
            </a:extLst>
          </p:cNvPr>
          <p:cNvSpPr>
            <a:spLocks noGrp="1"/>
          </p:cNvSpPr>
          <p:nvPr>
            <p:ph type="ftr" sz="quarter" idx="11"/>
          </p:nvPr>
        </p:nvSpPr>
        <p:spPr/>
        <p:txBody>
          <a:bodyPr/>
          <a:lstStyle>
            <a:lvl1pPr>
              <a:defRPr/>
            </a:lvl1pPr>
          </a:lstStyle>
          <a:p>
            <a:pPr>
              <a:defRPr/>
            </a:pPr>
            <a:r>
              <a:rPr lang="en-US"/>
              <a:t>RBC (1-55)</a:t>
            </a:r>
          </a:p>
        </p:txBody>
      </p:sp>
      <p:sp>
        <p:nvSpPr>
          <p:cNvPr id="11" name="Slide Number Placeholder 28">
            <a:extLst>
              <a:ext uri="{FF2B5EF4-FFF2-40B4-BE49-F238E27FC236}">
                <a16:creationId xmlns:a16="http://schemas.microsoft.com/office/drawing/2014/main" id="{ADA20B12-7C14-5E31-2E61-B860B2AEBD1D}"/>
              </a:ext>
            </a:extLst>
          </p:cNvPr>
          <p:cNvSpPr>
            <a:spLocks noGrp="1"/>
          </p:cNvSpPr>
          <p:nvPr>
            <p:ph type="sldNum" sz="quarter" idx="12"/>
          </p:nvPr>
        </p:nvSpPr>
        <p:spPr/>
        <p:txBody>
          <a:bodyPr/>
          <a:lstStyle>
            <a:lvl1pPr>
              <a:defRPr/>
            </a:lvl1pPr>
          </a:lstStyle>
          <a:p>
            <a:fld id="{730E886C-F88D-2A43-BDEC-DDC4EB2A33E3}" type="slidenum">
              <a:rPr lang="en-US" altLang="en-SA"/>
              <a:pPr/>
              <a:t>‹#›</a:t>
            </a:fld>
            <a:endParaRPr lang="en-US" altLang="en-SA"/>
          </a:p>
        </p:txBody>
      </p:sp>
    </p:spTree>
    <p:extLst>
      <p:ext uri="{BB962C8B-B14F-4D97-AF65-F5344CB8AC3E}">
        <p14:creationId xmlns:p14="http://schemas.microsoft.com/office/powerpoint/2010/main" val="243036395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55ADD189-D3D7-C81D-3C55-064B5F15A50F}"/>
              </a:ext>
            </a:extLst>
          </p:cNvPr>
          <p:cNvSpPr>
            <a:spLocks noGrp="1"/>
          </p:cNvSpPr>
          <p:nvPr>
            <p:ph type="dt" sz="half" idx="10"/>
          </p:nvPr>
        </p:nvSpPr>
        <p:spPr/>
        <p:txBody>
          <a:bodyPr/>
          <a:lstStyle>
            <a:lvl1pPr>
              <a:defRPr/>
            </a:lvl1pPr>
          </a:lstStyle>
          <a:p>
            <a:pPr>
              <a:defRPr/>
            </a:pPr>
            <a:fld id="{26DA7596-B56B-194E-B496-6E6A694807C7}" type="datetime1">
              <a:rPr lang="en-US" smtClean="0"/>
              <a:t>10/17/2024</a:t>
            </a:fld>
            <a:endParaRPr lang="en-US"/>
          </a:p>
        </p:txBody>
      </p:sp>
      <p:sp>
        <p:nvSpPr>
          <p:cNvPr id="4" name="Footer Placeholder 2">
            <a:extLst>
              <a:ext uri="{FF2B5EF4-FFF2-40B4-BE49-F238E27FC236}">
                <a16:creationId xmlns:a16="http://schemas.microsoft.com/office/drawing/2014/main" id="{D3C634CF-213A-86D7-9268-3CDE9394ECC9}"/>
              </a:ext>
            </a:extLst>
          </p:cNvPr>
          <p:cNvSpPr>
            <a:spLocks noGrp="1"/>
          </p:cNvSpPr>
          <p:nvPr>
            <p:ph type="ftr" sz="quarter" idx="11"/>
          </p:nvPr>
        </p:nvSpPr>
        <p:spPr/>
        <p:txBody>
          <a:bodyPr/>
          <a:lstStyle>
            <a:lvl1pPr>
              <a:defRPr/>
            </a:lvl1pPr>
          </a:lstStyle>
          <a:p>
            <a:pPr>
              <a:defRPr/>
            </a:pPr>
            <a:r>
              <a:rPr lang="en-US"/>
              <a:t>RBC (1-55)</a:t>
            </a:r>
          </a:p>
        </p:txBody>
      </p:sp>
      <p:sp>
        <p:nvSpPr>
          <p:cNvPr id="5" name="Slide Number Placeholder 22">
            <a:extLst>
              <a:ext uri="{FF2B5EF4-FFF2-40B4-BE49-F238E27FC236}">
                <a16:creationId xmlns:a16="http://schemas.microsoft.com/office/drawing/2014/main" id="{1BF5624E-5991-58D9-197D-A382BFB7F155}"/>
              </a:ext>
            </a:extLst>
          </p:cNvPr>
          <p:cNvSpPr>
            <a:spLocks noGrp="1"/>
          </p:cNvSpPr>
          <p:nvPr>
            <p:ph type="sldNum" sz="quarter" idx="12"/>
          </p:nvPr>
        </p:nvSpPr>
        <p:spPr/>
        <p:txBody>
          <a:bodyPr/>
          <a:lstStyle>
            <a:lvl1pPr>
              <a:defRPr/>
            </a:lvl1pPr>
          </a:lstStyle>
          <a:p>
            <a:fld id="{340256C2-293F-824E-8264-6F94898C67DB}" type="slidenum">
              <a:rPr lang="en-US" altLang="en-SA"/>
              <a:pPr/>
              <a:t>‹#›</a:t>
            </a:fld>
            <a:endParaRPr lang="en-US" altLang="en-SA"/>
          </a:p>
        </p:txBody>
      </p:sp>
    </p:spTree>
    <p:extLst>
      <p:ext uri="{BB962C8B-B14F-4D97-AF65-F5344CB8AC3E}">
        <p14:creationId xmlns:p14="http://schemas.microsoft.com/office/powerpoint/2010/main" val="1303828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571D4-7AAA-BEB1-A698-45F9CBDCB3E4}"/>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714"/>
          </a:p>
        </p:txBody>
      </p:sp>
      <p:sp useBgFill="1">
        <p:nvSpPr>
          <p:cNvPr id="5" name="Rounded Rectangle 4">
            <a:extLst>
              <a:ext uri="{FF2B5EF4-FFF2-40B4-BE49-F238E27FC236}">
                <a16:creationId xmlns:a16="http://schemas.microsoft.com/office/drawing/2014/main" id="{33CE5CBD-1F6B-07F0-B145-C3F93A9C1928}"/>
              </a:ext>
            </a:extLst>
          </p:cNvPr>
          <p:cNvSpPr/>
          <p:nvPr/>
        </p:nvSpPr>
        <p:spPr>
          <a:xfrm>
            <a:off x="65313"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sz="1714"/>
          </a:p>
        </p:txBody>
      </p:sp>
      <p:sp>
        <p:nvSpPr>
          <p:cNvPr id="6" name="Rectangle 5">
            <a:extLst>
              <a:ext uri="{FF2B5EF4-FFF2-40B4-BE49-F238E27FC236}">
                <a16:creationId xmlns:a16="http://schemas.microsoft.com/office/drawing/2014/main" id="{94358219-492D-5105-2EA7-210C4F8693B0}"/>
              </a:ext>
            </a:extLst>
          </p:cNvPr>
          <p:cNvSpPr/>
          <p:nvPr/>
        </p:nvSpPr>
        <p:spPr>
          <a:xfrm flipV="1">
            <a:off x="69852" y="2376489"/>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7" name="Rectangle 6">
            <a:extLst>
              <a:ext uri="{FF2B5EF4-FFF2-40B4-BE49-F238E27FC236}">
                <a16:creationId xmlns:a16="http://schemas.microsoft.com/office/drawing/2014/main" id="{44D24D10-E2C4-FD70-35E7-1232575179F2}"/>
              </a:ext>
            </a:extLst>
          </p:cNvPr>
          <p:cNvSpPr/>
          <p:nvPr/>
        </p:nvSpPr>
        <p:spPr>
          <a:xfrm>
            <a:off x="69852" y="2341564"/>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8" name="Rectangle 7">
            <a:extLst>
              <a:ext uri="{FF2B5EF4-FFF2-40B4-BE49-F238E27FC236}">
                <a16:creationId xmlns:a16="http://schemas.microsoft.com/office/drawing/2014/main" id="{5EF043C4-C270-7444-4187-20770F9A7E09}"/>
              </a:ext>
            </a:extLst>
          </p:cNvPr>
          <p:cNvSpPr/>
          <p:nvPr/>
        </p:nvSpPr>
        <p:spPr>
          <a:xfrm>
            <a:off x="68263" y="2468564"/>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2" name="Title 1"/>
          <p:cNvSpPr>
            <a:spLocks noGrp="1"/>
          </p:cNvSpPr>
          <p:nvPr>
            <p:ph type="title"/>
          </p:nvPr>
        </p:nvSpPr>
        <p:spPr>
          <a:xfrm>
            <a:off x="722313" y="952501"/>
            <a:ext cx="7772400" cy="1362075"/>
          </a:xfrm>
        </p:spPr>
        <p:txBody>
          <a:bodyPr/>
          <a:lstStyle>
            <a:lvl1pPr algn="l">
              <a:buNone/>
              <a:defRPr sz="3810" b="0" cap="none"/>
            </a:lvl1pPr>
          </a:lstStyle>
          <a:p>
            <a:r>
              <a:rPr lang="en-US"/>
              <a:t>Click to edit Master title style</a:t>
            </a:r>
          </a:p>
        </p:txBody>
      </p:sp>
      <p:sp>
        <p:nvSpPr>
          <p:cNvPr id="3" name="Text Placeholder 2"/>
          <p:cNvSpPr>
            <a:spLocks noGrp="1"/>
          </p:cNvSpPr>
          <p:nvPr>
            <p:ph type="body" idx="1"/>
          </p:nvPr>
        </p:nvSpPr>
        <p:spPr>
          <a:xfrm>
            <a:off x="722313" y="2547939"/>
            <a:ext cx="7772400" cy="1338262"/>
          </a:xfrm>
        </p:spPr>
        <p:txBody>
          <a:bodyPr/>
          <a:lstStyle>
            <a:lvl1pPr marL="0" indent="0">
              <a:buNone/>
              <a:defRPr sz="2286">
                <a:solidFill>
                  <a:schemeClr val="tx1">
                    <a:tint val="75000"/>
                  </a:schemeClr>
                </a:solidFill>
              </a:defRPr>
            </a:lvl1pPr>
            <a:lvl2pPr>
              <a:buNone/>
              <a:defRPr sz="1714">
                <a:solidFill>
                  <a:schemeClr val="tx1">
                    <a:tint val="75000"/>
                  </a:schemeClr>
                </a:solidFill>
              </a:defRPr>
            </a:lvl2pPr>
            <a:lvl3pPr>
              <a:buNone/>
              <a:defRPr sz="1524">
                <a:solidFill>
                  <a:schemeClr val="tx1">
                    <a:tint val="75000"/>
                  </a:schemeClr>
                </a:solidFill>
              </a:defRPr>
            </a:lvl3pPr>
            <a:lvl4pPr>
              <a:buNone/>
              <a:defRPr sz="1333">
                <a:solidFill>
                  <a:schemeClr val="tx1">
                    <a:tint val="75000"/>
                  </a:schemeClr>
                </a:solidFill>
              </a:defRPr>
            </a:lvl4pPr>
            <a:lvl5pPr>
              <a:buNone/>
              <a:defRPr sz="1333">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AF9C4DEB-320A-FB8F-7DB1-061AB0C51D3C}"/>
              </a:ext>
            </a:extLst>
          </p:cNvPr>
          <p:cNvSpPr>
            <a:spLocks noGrp="1"/>
          </p:cNvSpPr>
          <p:nvPr>
            <p:ph type="dt" sz="half" idx="10"/>
          </p:nvPr>
        </p:nvSpPr>
        <p:spPr/>
        <p:txBody>
          <a:bodyPr/>
          <a:lstStyle>
            <a:lvl1pPr>
              <a:defRPr/>
            </a:lvl1pPr>
          </a:lstStyle>
          <a:p>
            <a:pPr>
              <a:defRPr/>
            </a:pPr>
            <a:fld id="{747157DF-D680-3642-963F-2844CD8B1846}" type="datetime1">
              <a:rPr lang="en-US" smtClean="0"/>
              <a:t>10/17/2024</a:t>
            </a:fld>
            <a:endParaRPr lang="en-US"/>
          </a:p>
        </p:txBody>
      </p:sp>
      <p:sp>
        <p:nvSpPr>
          <p:cNvPr id="10" name="Footer Placeholder 4">
            <a:extLst>
              <a:ext uri="{FF2B5EF4-FFF2-40B4-BE49-F238E27FC236}">
                <a16:creationId xmlns:a16="http://schemas.microsoft.com/office/drawing/2014/main" id="{B459F312-6BE9-4F80-6522-1B87E05410F5}"/>
              </a:ext>
            </a:extLst>
          </p:cNvPr>
          <p:cNvSpPr>
            <a:spLocks noGrp="1"/>
          </p:cNvSpPr>
          <p:nvPr>
            <p:ph type="ftr" sz="quarter" idx="11"/>
          </p:nvPr>
        </p:nvSpPr>
        <p:spPr>
          <a:xfrm>
            <a:off x="800100" y="6172200"/>
            <a:ext cx="4000500" cy="457200"/>
          </a:xfrm>
        </p:spPr>
        <p:txBody>
          <a:bodyPr/>
          <a:lstStyle>
            <a:lvl1pPr>
              <a:defRPr/>
            </a:lvl1pPr>
          </a:lstStyle>
          <a:p>
            <a:pPr>
              <a:defRPr/>
            </a:pPr>
            <a:r>
              <a:rPr lang="en-US"/>
              <a:t>RBC (1-55)</a:t>
            </a:r>
          </a:p>
        </p:txBody>
      </p:sp>
      <p:sp>
        <p:nvSpPr>
          <p:cNvPr id="11" name="Slide Number Placeholder 5">
            <a:extLst>
              <a:ext uri="{FF2B5EF4-FFF2-40B4-BE49-F238E27FC236}">
                <a16:creationId xmlns:a16="http://schemas.microsoft.com/office/drawing/2014/main" id="{F7E99DE1-0C19-27AE-C597-5167DBA64839}"/>
              </a:ext>
            </a:extLst>
          </p:cNvPr>
          <p:cNvSpPr>
            <a:spLocks noGrp="1"/>
          </p:cNvSpPr>
          <p:nvPr>
            <p:ph type="sldNum" sz="quarter" idx="12"/>
          </p:nvPr>
        </p:nvSpPr>
        <p:spPr>
          <a:xfrm>
            <a:off x="146050" y="6208713"/>
            <a:ext cx="457200" cy="457200"/>
          </a:xfrm>
        </p:spPr>
        <p:txBody>
          <a:bodyPr/>
          <a:lstStyle>
            <a:lvl1pPr>
              <a:defRPr/>
            </a:lvl1pPr>
          </a:lstStyle>
          <a:p>
            <a:fld id="{A0CCBB4C-A25B-6B4F-BF9C-B89967980700}" type="slidenum">
              <a:rPr lang="en-US" altLang="en-SA"/>
              <a:pPr/>
              <a:t>‹#›</a:t>
            </a:fld>
            <a:endParaRPr lang="en-US" altLang="en-SA"/>
          </a:p>
        </p:txBody>
      </p:sp>
    </p:spTree>
    <p:extLst>
      <p:ext uri="{BB962C8B-B14F-4D97-AF65-F5344CB8AC3E}">
        <p14:creationId xmlns:p14="http://schemas.microsoft.com/office/powerpoint/2010/main" val="33271988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D978393-F711-E9A9-B05D-C05B998F3117}"/>
              </a:ext>
            </a:extLst>
          </p:cNvPr>
          <p:cNvSpPr>
            <a:spLocks noGrp="1"/>
          </p:cNvSpPr>
          <p:nvPr>
            <p:ph type="dt" sz="half" idx="10"/>
          </p:nvPr>
        </p:nvSpPr>
        <p:spPr/>
        <p:txBody>
          <a:bodyPr/>
          <a:lstStyle>
            <a:lvl1pPr>
              <a:defRPr/>
            </a:lvl1pPr>
          </a:lstStyle>
          <a:p>
            <a:pPr>
              <a:defRPr/>
            </a:pPr>
            <a:fld id="{702F2C21-56D3-E642-9EB2-0053B0EAF20B}" type="datetime1">
              <a:rPr lang="en-US" smtClean="0"/>
              <a:t>10/17/2024</a:t>
            </a:fld>
            <a:endParaRPr lang="en-US"/>
          </a:p>
        </p:txBody>
      </p:sp>
      <p:sp>
        <p:nvSpPr>
          <p:cNvPr id="4" name="Footer Placeholder 2">
            <a:extLst>
              <a:ext uri="{FF2B5EF4-FFF2-40B4-BE49-F238E27FC236}">
                <a16:creationId xmlns:a16="http://schemas.microsoft.com/office/drawing/2014/main" id="{CDE189A5-1A96-EDC6-B495-245BDC59987C}"/>
              </a:ext>
            </a:extLst>
          </p:cNvPr>
          <p:cNvSpPr>
            <a:spLocks noGrp="1"/>
          </p:cNvSpPr>
          <p:nvPr>
            <p:ph type="ftr" sz="quarter" idx="11"/>
          </p:nvPr>
        </p:nvSpPr>
        <p:spPr/>
        <p:txBody>
          <a:bodyPr/>
          <a:lstStyle>
            <a:lvl1pPr>
              <a:defRPr/>
            </a:lvl1pPr>
          </a:lstStyle>
          <a:p>
            <a:pPr>
              <a:defRPr/>
            </a:pPr>
            <a:r>
              <a:rPr lang="en-US"/>
              <a:t>RBC (1-55)</a:t>
            </a:r>
          </a:p>
        </p:txBody>
      </p:sp>
      <p:sp>
        <p:nvSpPr>
          <p:cNvPr id="5" name="Slide Number Placeholder 22">
            <a:extLst>
              <a:ext uri="{FF2B5EF4-FFF2-40B4-BE49-F238E27FC236}">
                <a16:creationId xmlns:a16="http://schemas.microsoft.com/office/drawing/2014/main" id="{849DE885-07B2-D8BA-0770-21916A8400D0}"/>
              </a:ext>
            </a:extLst>
          </p:cNvPr>
          <p:cNvSpPr>
            <a:spLocks noGrp="1"/>
          </p:cNvSpPr>
          <p:nvPr>
            <p:ph type="sldNum" sz="quarter" idx="12"/>
          </p:nvPr>
        </p:nvSpPr>
        <p:spPr/>
        <p:txBody>
          <a:bodyPr/>
          <a:lstStyle>
            <a:lvl1pPr>
              <a:defRPr/>
            </a:lvl1pPr>
          </a:lstStyle>
          <a:p>
            <a:fld id="{C12E1C4E-9734-684C-AEA4-9140A8CB45B3}" type="slidenum">
              <a:rPr lang="en-US" altLang="en-SA"/>
              <a:pPr/>
              <a:t>‹#›</a:t>
            </a:fld>
            <a:endParaRPr lang="en-US" altLang="en-SA"/>
          </a:p>
        </p:txBody>
      </p:sp>
    </p:spTree>
    <p:extLst>
      <p:ext uri="{BB962C8B-B14F-4D97-AF65-F5344CB8AC3E}">
        <p14:creationId xmlns:p14="http://schemas.microsoft.com/office/powerpoint/2010/main" val="143558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286" b="1">
                <a:solidFill>
                  <a:schemeClr val="accent1"/>
                </a:solidFill>
                <a:latin typeface="+mj-lt"/>
                <a:ea typeface="+mj-ea"/>
                <a:cs typeface="+mj-cs"/>
              </a:defRPr>
            </a:lvl1pPr>
            <a:lvl2pPr>
              <a:buNone/>
              <a:defRPr sz="1905" b="1"/>
            </a:lvl2pPr>
            <a:lvl3pPr>
              <a:buNone/>
              <a:defRPr sz="1714" b="1"/>
            </a:lvl3pPr>
            <a:lvl4pPr>
              <a:buNone/>
              <a:defRPr sz="1524" b="1"/>
            </a:lvl4pPr>
            <a:lvl5pPr>
              <a:buNone/>
              <a:defRPr sz="1524"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286" b="1">
                <a:solidFill>
                  <a:schemeClr val="accent1"/>
                </a:solidFill>
                <a:latin typeface="+mj-lt"/>
                <a:ea typeface="+mj-ea"/>
                <a:cs typeface="+mj-cs"/>
              </a:defRPr>
            </a:lvl1pPr>
            <a:lvl2pPr>
              <a:buNone/>
              <a:defRPr sz="1905" b="1"/>
            </a:lvl2pPr>
            <a:lvl3pPr>
              <a:buNone/>
              <a:defRPr sz="1714" b="1"/>
            </a:lvl3pPr>
            <a:lvl4pPr>
              <a:buNone/>
              <a:defRPr sz="1524" b="1"/>
            </a:lvl4pPr>
            <a:lvl5pPr>
              <a:buNone/>
              <a:defRPr sz="1524"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79DDC1A-7FAE-DB93-E628-F6C821A88476}"/>
              </a:ext>
            </a:extLst>
          </p:cNvPr>
          <p:cNvSpPr>
            <a:spLocks noGrp="1"/>
          </p:cNvSpPr>
          <p:nvPr>
            <p:ph type="dt" sz="half" idx="10"/>
          </p:nvPr>
        </p:nvSpPr>
        <p:spPr/>
        <p:txBody>
          <a:bodyPr/>
          <a:lstStyle>
            <a:lvl1pPr>
              <a:defRPr/>
            </a:lvl1pPr>
          </a:lstStyle>
          <a:p>
            <a:pPr>
              <a:defRPr/>
            </a:pPr>
            <a:fld id="{3BEC7520-5345-9143-8B22-51FC8680A135}" type="datetime1">
              <a:rPr lang="en-US" smtClean="0"/>
              <a:t>10/17/2024</a:t>
            </a:fld>
            <a:endParaRPr lang="en-US"/>
          </a:p>
        </p:txBody>
      </p:sp>
      <p:sp>
        <p:nvSpPr>
          <p:cNvPr id="6" name="Footer Placeholder 2">
            <a:extLst>
              <a:ext uri="{FF2B5EF4-FFF2-40B4-BE49-F238E27FC236}">
                <a16:creationId xmlns:a16="http://schemas.microsoft.com/office/drawing/2014/main" id="{658EBCAA-F614-F172-7F6B-B33C62F01340}"/>
              </a:ext>
            </a:extLst>
          </p:cNvPr>
          <p:cNvSpPr>
            <a:spLocks noGrp="1"/>
          </p:cNvSpPr>
          <p:nvPr>
            <p:ph type="ftr" sz="quarter" idx="11"/>
          </p:nvPr>
        </p:nvSpPr>
        <p:spPr/>
        <p:txBody>
          <a:bodyPr/>
          <a:lstStyle>
            <a:lvl1pPr>
              <a:defRPr/>
            </a:lvl1pPr>
          </a:lstStyle>
          <a:p>
            <a:pPr>
              <a:defRPr/>
            </a:pPr>
            <a:r>
              <a:rPr lang="en-US"/>
              <a:t>RBC (1-55)</a:t>
            </a:r>
          </a:p>
        </p:txBody>
      </p:sp>
      <p:sp>
        <p:nvSpPr>
          <p:cNvPr id="7" name="Slide Number Placeholder 22">
            <a:extLst>
              <a:ext uri="{FF2B5EF4-FFF2-40B4-BE49-F238E27FC236}">
                <a16:creationId xmlns:a16="http://schemas.microsoft.com/office/drawing/2014/main" id="{07821840-92FB-835B-E103-51B1F0386C63}"/>
              </a:ext>
            </a:extLst>
          </p:cNvPr>
          <p:cNvSpPr>
            <a:spLocks noGrp="1"/>
          </p:cNvSpPr>
          <p:nvPr>
            <p:ph type="sldNum" sz="quarter" idx="12"/>
          </p:nvPr>
        </p:nvSpPr>
        <p:spPr/>
        <p:txBody>
          <a:bodyPr/>
          <a:lstStyle>
            <a:lvl1pPr>
              <a:defRPr/>
            </a:lvl1pPr>
          </a:lstStyle>
          <a:p>
            <a:fld id="{549DE3F3-1F90-5D46-8AF8-F5A0B1FCB1B1}" type="slidenum">
              <a:rPr lang="en-US" altLang="en-SA"/>
              <a:pPr/>
              <a:t>‹#›</a:t>
            </a:fld>
            <a:endParaRPr lang="en-US" altLang="en-SA"/>
          </a:p>
        </p:txBody>
      </p:sp>
    </p:spTree>
    <p:extLst>
      <p:ext uri="{BB962C8B-B14F-4D97-AF65-F5344CB8AC3E}">
        <p14:creationId xmlns:p14="http://schemas.microsoft.com/office/powerpoint/2010/main" val="2540975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1462726D-3435-5BFE-DDD2-B70B87FA7044}"/>
              </a:ext>
            </a:extLst>
          </p:cNvPr>
          <p:cNvSpPr>
            <a:spLocks noGrp="1"/>
          </p:cNvSpPr>
          <p:nvPr>
            <p:ph type="dt" sz="half" idx="10"/>
          </p:nvPr>
        </p:nvSpPr>
        <p:spPr/>
        <p:txBody>
          <a:bodyPr/>
          <a:lstStyle>
            <a:lvl1pPr>
              <a:defRPr/>
            </a:lvl1pPr>
          </a:lstStyle>
          <a:p>
            <a:pPr>
              <a:defRPr/>
            </a:pPr>
            <a:fld id="{EB2A42D0-620A-7343-A525-7209643C4FDB}" type="datetime1">
              <a:rPr lang="en-US" smtClean="0"/>
              <a:t>10/17/2024</a:t>
            </a:fld>
            <a:endParaRPr lang="en-US"/>
          </a:p>
        </p:txBody>
      </p:sp>
      <p:sp>
        <p:nvSpPr>
          <p:cNvPr id="4" name="Footer Placeholder 2">
            <a:extLst>
              <a:ext uri="{FF2B5EF4-FFF2-40B4-BE49-F238E27FC236}">
                <a16:creationId xmlns:a16="http://schemas.microsoft.com/office/drawing/2014/main" id="{EAA1C5B7-D145-BA8F-ED23-8F17702C3BAC}"/>
              </a:ext>
            </a:extLst>
          </p:cNvPr>
          <p:cNvSpPr>
            <a:spLocks noGrp="1"/>
          </p:cNvSpPr>
          <p:nvPr>
            <p:ph type="ftr" sz="quarter" idx="11"/>
          </p:nvPr>
        </p:nvSpPr>
        <p:spPr/>
        <p:txBody>
          <a:bodyPr/>
          <a:lstStyle>
            <a:lvl1pPr>
              <a:defRPr/>
            </a:lvl1pPr>
          </a:lstStyle>
          <a:p>
            <a:pPr>
              <a:defRPr/>
            </a:pPr>
            <a:r>
              <a:rPr lang="en-US"/>
              <a:t>RBC (1-55)</a:t>
            </a:r>
          </a:p>
        </p:txBody>
      </p:sp>
      <p:sp>
        <p:nvSpPr>
          <p:cNvPr id="5" name="Slide Number Placeholder 22">
            <a:extLst>
              <a:ext uri="{FF2B5EF4-FFF2-40B4-BE49-F238E27FC236}">
                <a16:creationId xmlns:a16="http://schemas.microsoft.com/office/drawing/2014/main" id="{B351BC6C-E3B7-0763-7405-F82EEC76893E}"/>
              </a:ext>
            </a:extLst>
          </p:cNvPr>
          <p:cNvSpPr>
            <a:spLocks noGrp="1"/>
          </p:cNvSpPr>
          <p:nvPr>
            <p:ph type="sldNum" sz="quarter" idx="12"/>
          </p:nvPr>
        </p:nvSpPr>
        <p:spPr/>
        <p:txBody>
          <a:bodyPr/>
          <a:lstStyle>
            <a:lvl1pPr>
              <a:defRPr/>
            </a:lvl1pPr>
          </a:lstStyle>
          <a:p>
            <a:fld id="{67963DCD-0591-6C46-838C-FB2A5C6E153D}" type="slidenum">
              <a:rPr lang="en-US" altLang="en-SA"/>
              <a:pPr/>
              <a:t>‹#›</a:t>
            </a:fld>
            <a:endParaRPr lang="en-US" altLang="en-SA"/>
          </a:p>
        </p:txBody>
      </p:sp>
    </p:spTree>
    <p:extLst>
      <p:ext uri="{BB962C8B-B14F-4D97-AF65-F5344CB8AC3E}">
        <p14:creationId xmlns:p14="http://schemas.microsoft.com/office/powerpoint/2010/main" val="102948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27D2EE4-770D-D026-F7B1-EF7569D63252}"/>
              </a:ext>
            </a:extLst>
          </p:cNvPr>
          <p:cNvSpPr>
            <a:spLocks noGrp="1"/>
          </p:cNvSpPr>
          <p:nvPr>
            <p:ph type="dt" sz="half" idx="10"/>
          </p:nvPr>
        </p:nvSpPr>
        <p:spPr/>
        <p:txBody>
          <a:bodyPr/>
          <a:lstStyle>
            <a:lvl1pPr>
              <a:defRPr/>
            </a:lvl1pPr>
          </a:lstStyle>
          <a:p>
            <a:pPr>
              <a:defRPr/>
            </a:pPr>
            <a:fld id="{D236CB9F-0BD2-A443-8820-D730539CFB69}" type="datetime1">
              <a:rPr lang="en-US" smtClean="0"/>
              <a:t>10/17/2024</a:t>
            </a:fld>
            <a:endParaRPr lang="en-US"/>
          </a:p>
        </p:txBody>
      </p:sp>
      <p:sp>
        <p:nvSpPr>
          <p:cNvPr id="3" name="Footer Placeholder 2">
            <a:extLst>
              <a:ext uri="{FF2B5EF4-FFF2-40B4-BE49-F238E27FC236}">
                <a16:creationId xmlns:a16="http://schemas.microsoft.com/office/drawing/2014/main" id="{0AB3E336-555D-6D6C-2C76-5B4F10BD5AE3}"/>
              </a:ext>
            </a:extLst>
          </p:cNvPr>
          <p:cNvSpPr>
            <a:spLocks noGrp="1"/>
          </p:cNvSpPr>
          <p:nvPr>
            <p:ph type="ftr" sz="quarter" idx="11"/>
          </p:nvPr>
        </p:nvSpPr>
        <p:spPr/>
        <p:txBody>
          <a:bodyPr/>
          <a:lstStyle>
            <a:lvl1pPr>
              <a:defRPr/>
            </a:lvl1pPr>
          </a:lstStyle>
          <a:p>
            <a:pPr>
              <a:defRPr/>
            </a:pPr>
            <a:r>
              <a:rPr lang="en-US"/>
              <a:t>RBC (1-55)</a:t>
            </a:r>
          </a:p>
        </p:txBody>
      </p:sp>
      <p:sp>
        <p:nvSpPr>
          <p:cNvPr id="4" name="Slide Number Placeholder 22">
            <a:extLst>
              <a:ext uri="{FF2B5EF4-FFF2-40B4-BE49-F238E27FC236}">
                <a16:creationId xmlns:a16="http://schemas.microsoft.com/office/drawing/2014/main" id="{333A6E86-BBA5-5A7B-F357-61AF3336B744}"/>
              </a:ext>
            </a:extLst>
          </p:cNvPr>
          <p:cNvSpPr>
            <a:spLocks noGrp="1"/>
          </p:cNvSpPr>
          <p:nvPr>
            <p:ph type="sldNum" sz="quarter" idx="12"/>
          </p:nvPr>
        </p:nvSpPr>
        <p:spPr/>
        <p:txBody>
          <a:bodyPr/>
          <a:lstStyle>
            <a:lvl1pPr>
              <a:defRPr/>
            </a:lvl1pPr>
          </a:lstStyle>
          <a:p>
            <a:fld id="{9A814CF3-DFE8-B449-A4A1-5D10A6DD5539}" type="slidenum">
              <a:rPr lang="en-US" altLang="en-SA"/>
              <a:pPr/>
              <a:t>‹#›</a:t>
            </a:fld>
            <a:endParaRPr lang="en-US" altLang="en-SA"/>
          </a:p>
        </p:txBody>
      </p:sp>
    </p:spTree>
    <p:extLst>
      <p:ext uri="{BB962C8B-B14F-4D97-AF65-F5344CB8AC3E}">
        <p14:creationId xmlns:p14="http://schemas.microsoft.com/office/powerpoint/2010/main" val="345826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55ADD189-D3D7-C81D-3C55-064B5F15A50F}"/>
              </a:ext>
            </a:extLst>
          </p:cNvPr>
          <p:cNvSpPr>
            <a:spLocks noGrp="1"/>
          </p:cNvSpPr>
          <p:nvPr>
            <p:ph type="dt" sz="half" idx="10"/>
          </p:nvPr>
        </p:nvSpPr>
        <p:spPr/>
        <p:txBody>
          <a:bodyPr/>
          <a:lstStyle>
            <a:lvl1pPr>
              <a:defRPr/>
            </a:lvl1pPr>
          </a:lstStyle>
          <a:p>
            <a:pPr>
              <a:defRPr/>
            </a:pPr>
            <a:fld id="{26DA7596-B56B-194E-B496-6E6A694807C7}" type="datetime1">
              <a:rPr lang="en-US" smtClean="0"/>
              <a:t>10/17/2024</a:t>
            </a:fld>
            <a:endParaRPr lang="en-US"/>
          </a:p>
        </p:txBody>
      </p:sp>
      <p:sp>
        <p:nvSpPr>
          <p:cNvPr id="4" name="Footer Placeholder 2">
            <a:extLst>
              <a:ext uri="{FF2B5EF4-FFF2-40B4-BE49-F238E27FC236}">
                <a16:creationId xmlns:a16="http://schemas.microsoft.com/office/drawing/2014/main" id="{D3C634CF-213A-86D7-9268-3CDE9394ECC9}"/>
              </a:ext>
            </a:extLst>
          </p:cNvPr>
          <p:cNvSpPr>
            <a:spLocks noGrp="1"/>
          </p:cNvSpPr>
          <p:nvPr>
            <p:ph type="ftr" sz="quarter" idx="11"/>
          </p:nvPr>
        </p:nvSpPr>
        <p:spPr/>
        <p:txBody>
          <a:bodyPr/>
          <a:lstStyle>
            <a:lvl1pPr>
              <a:defRPr/>
            </a:lvl1pPr>
          </a:lstStyle>
          <a:p>
            <a:pPr>
              <a:defRPr/>
            </a:pPr>
            <a:r>
              <a:rPr lang="en-US"/>
              <a:t>RBC (1-55)</a:t>
            </a:r>
          </a:p>
        </p:txBody>
      </p:sp>
      <p:sp>
        <p:nvSpPr>
          <p:cNvPr id="5" name="Slide Number Placeholder 22">
            <a:extLst>
              <a:ext uri="{FF2B5EF4-FFF2-40B4-BE49-F238E27FC236}">
                <a16:creationId xmlns:a16="http://schemas.microsoft.com/office/drawing/2014/main" id="{1BF5624E-5991-58D9-197D-A382BFB7F155}"/>
              </a:ext>
            </a:extLst>
          </p:cNvPr>
          <p:cNvSpPr>
            <a:spLocks noGrp="1"/>
          </p:cNvSpPr>
          <p:nvPr>
            <p:ph type="sldNum" sz="quarter" idx="12"/>
          </p:nvPr>
        </p:nvSpPr>
        <p:spPr/>
        <p:txBody>
          <a:bodyPr/>
          <a:lstStyle>
            <a:lvl1pPr>
              <a:defRPr/>
            </a:lvl1pPr>
          </a:lstStyle>
          <a:p>
            <a:fld id="{340256C2-293F-824E-8264-6F94898C67DB}" type="slidenum">
              <a:rPr lang="en-US" altLang="en-SA"/>
              <a:pPr/>
              <a:t>‹#›</a:t>
            </a:fld>
            <a:endParaRPr lang="en-US" altLang="en-SA"/>
          </a:p>
        </p:txBody>
      </p:sp>
    </p:spTree>
    <p:extLst>
      <p:ext uri="{BB962C8B-B14F-4D97-AF65-F5344CB8AC3E}">
        <p14:creationId xmlns:p14="http://schemas.microsoft.com/office/powerpoint/2010/main" val="1734206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7C1F7-BEB9-5E8D-709F-0A18F36D0591}"/>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useBgFill="1">
        <p:nvSpPr>
          <p:cNvPr id="5" name="Rounded Rectangle 4">
            <a:extLst>
              <a:ext uri="{FF2B5EF4-FFF2-40B4-BE49-F238E27FC236}">
                <a16:creationId xmlns:a16="http://schemas.microsoft.com/office/drawing/2014/main" id="{8A6853CE-F0A3-EADB-E3AB-7FE878A10871}"/>
              </a:ext>
            </a:extLst>
          </p:cNvPr>
          <p:cNvSpPr/>
          <p:nvPr/>
        </p:nvSpPr>
        <p:spPr>
          <a:xfrm>
            <a:off x="63502" y="69851"/>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sz="1714"/>
          </a:p>
        </p:txBody>
      </p:sp>
      <p:sp>
        <p:nvSpPr>
          <p:cNvPr id="2" name="Title 1"/>
          <p:cNvSpPr>
            <a:spLocks noGrp="1"/>
          </p:cNvSpPr>
          <p:nvPr>
            <p:ph type="title"/>
          </p:nvPr>
        </p:nvSpPr>
        <p:spPr>
          <a:xfrm>
            <a:off x="914400" y="273050"/>
            <a:ext cx="7772400" cy="1143000"/>
          </a:xfrm>
        </p:spPr>
        <p:txBody>
          <a:bodyPr/>
          <a:lstStyle>
            <a:lvl1pPr algn="l">
              <a:buNone/>
              <a:defRPr sz="381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714"/>
            </a:lvl1pPr>
            <a:lvl2pPr>
              <a:buNone/>
              <a:defRPr sz="1143"/>
            </a:lvl2pPr>
            <a:lvl3pPr>
              <a:buNone/>
              <a:defRPr sz="952"/>
            </a:lvl3pPr>
            <a:lvl4pPr>
              <a:buNone/>
              <a:defRPr sz="857"/>
            </a:lvl4pPr>
            <a:lvl5pPr>
              <a:buNone/>
              <a:defRPr sz="857"/>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0B050B0-DAB5-6356-4207-53E1BB07D72F}"/>
              </a:ext>
            </a:extLst>
          </p:cNvPr>
          <p:cNvSpPr>
            <a:spLocks noGrp="1"/>
          </p:cNvSpPr>
          <p:nvPr>
            <p:ph type="dt" sz="half" idx="10"/>
          </p:nvPr>
        </p:nvSpPr>
        <p:spPr/>
        <p:txBody>
          <a:bodyPr/>
          <a:lstStyle>
            <a:lvl1pPr>
              <a:defRPr/>
            </a:lvl1pPr>
          </a:lstStyle>
          <a:p>
            <a:pPr>
              <a:defRPr/>
            </a:pPr>
            <a:fld id="{C2022705-93D0-8840-AD45-4D052216765E}" type="datetime1">
              <a:rPr lang="en-US" smtClean="0"/>
              <a:t>10/17/2024</a:t>
            </a:fld>
            <a:endParaRPr lang="en-US"/>
          </a:p>
        </p:txBody>
      </p:sp>
      <p:sp>
        <p:nvSpPr>
          <p:cNvPr id="7" name="Footer Placeholder 5">
            <a:extLst>
              <a:ext uri="{FF2B5EF4-FFF2-40B4-BE49-F238E27FC236}">
                <a16:creationId xmlns:a16="http://schemas.microsoft.com/office/drawing/2014/main" id="{5D469E9E-06A7-4B78-0681-4FBB1AD8DE6C}"/>
              </a:ext>
            </a:extLst>
          </p:cNvPr>
          <p:cNvSpPr>
            <a:spLocks noGrp="1"/>
          </p:cNvSpPr>
          <p:nvPr>
            <p:ph type="ftr" sz="quarter" idx="11"/>
          </p:nvPr>
        </p:nvSpPr>
        <p:spPr/>
        <p:txBody>
          <a:bodyPr/>
          <a:lstStyle>
            <a:lvl1pPr>
              <a:defRPr/>
            </a:lvl1pPr>
          </a:lstStyle>
          <a:p>
            <a:pPr>
              <a:defRPr/>
            </a:pPr>
            <a:r>
              <a:rPr lang="en-US"/>
              <a:t>RBC (1-55)</a:t>
            </a:r>
          </a:p>
        </p:txBody>
      </p:sp>
      <p:sp>
        <p:nvSpPr>
          <p:cNvPr id="8" name="Slide Number Placeholder 6">
            <a:extLst>
              <a:ext uri="{FF2B5EF4-FFF2-40B4-BE49-F238E27FC236}">
                <a16:creationId xmlns:a16="http://schemas.microsoft.com/office/drawing/2014/main" id="{2448383A-8328-9377-8B24-0BF0E3F69538}"/>
              </a:ext>
            </a:extLst>
          </p:cNvPr>
          <p:cNvSpPr>
            <a:spLocks noGrp="1"/>
          </p:cNvSpPr>
          <p:nvPr>
            <p:ph type="sldNum" sz="quarter" idx="12"/>
          </p:nvPr>
        </p:nvSpPr>
        <p:spPr/>
        <p:txBody>
          <a:bodyPr/>
          <a:lstStyle>
            <a:lvl1pPr>
              <a:defRPr/>
            </a:lvl1pPr>
          </a:lstStyle>
          <a:p>
            <a:fld id="{C0E69420-A1A6-814D-8D46-967A2D7DA398}" type="slidenum">
              <a:rPr lang="en-US" altLang="en-SA"/>
              <a:pPr/>
              <a:t>‹#›</a:t>
            </a:fld>
            <a:endParaRPr lang="en-US" altLang="en-SA"/>
          </a:p>
        </p:txBody>
      </p:sp>
    </p:spTree>
    <p:extLst>
      <p:ext uri="{BB962C8B-B14F-4D97-AF65-F5344CB8AC3E}">
        <p14:creationId xmlns:p14="http://schemas.microsoft.com/office/powerpoint/2010/main" val="3708754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14178C-E656-90BB-4D41-5D174B2562A7}"/>
              </a:ext>
            </a:extLst>
          </p:cNvPr>
          <p:cNvSpPr/>
          <p:nvPr/>
        </p:nvSpPr>
        <p:spPr>
          <a:xfrm flipV="1">
            <a:off x="68265" y="4683126"/>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6" name="Rectangle 5">
            <a:extLst>
              <a:ext uri="{FF2B5EF4-FFF2-40B4-BE49-F238E27FC236}">
                <a16:creationId xmlns:a16="http://schemas.microsoft.com/office/drawing/2014/main" id="{15E2A8C1-EA98-FC0E-7C3F-A38D6B9C58A5}"/>
              </a:ext>
            </a:extLst>
          </p:cNvPr>
          <p:cNvSpPr/>
          <p:nvPr/>
        </p:nvSpPr>
        <p:spPr>
          <a:xfrm>
            <a:off x="68265" y="4649789"/>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7" name="Rectangle 6">
            <a:extLst>
              <a:ext uri="{FF2B5EF4-FFF2-40B4-BE49-F238E27FC236}">
                <a16:creationId xmlns:a16="http://schemas.microsoft.com/office/drawing/2014/main" id="{4DDBB156-1CDF-43F2-5FF3-9A97831EB118}"/>
              </a:ext>
            </a:extLst>
          </p:cNvPr>
          <p:cNvSpPr/>
          <p:nvPr/>
        </p:nvSpPr>
        <p:spPr>
          <a:xfrm>
            <a:off x="68265"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714"/>
          </a:p>
        </p:txBody>
      </p:sp>
      <p:sp>
        <p:nvSpPr>
          <p:cNvPr id="2" name="Title 1"/>
          <p:cNvSpPr>
            <a:spLocks noGrp="1"/>
          </p:cNvSpPr>
          <p:nvPr>
            <p:ph type="title"/>
          </p:nvPr>
        </p:nvSpPr>
        <p:spPr>
          <a:xfrm>
            <a:off x="914400" y="4900550"/>
            <a:ext cx="7315200" cy="522288"/>
          </a:xfrm>
        </p:spPr>
        <p:txBody>
          <a:bodyPr anchor="ctr">
            <a:noAutofit/>
          </a:bodyPr>
          <a:lstStyle>
            <a:lvl1pPr algn="l">
              <a:buNone/>
              <a:defRPr sz="2667"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524"/>
            </a:lvl1pPr>
            <a:lvl2pPr>
              <a:defRPr sz="1143"/>
            </a:lvl2pPr>
            <a:lvl3pPr>
              <a:defRPr sz="952"/>
            </a:lvl3pPr>
            <a:lvl4pPr>
              <a:defRPr sz="857"/>
            </a:lvl4pPr>
            <a:lvl5pPr>
              <a:defRPr sz="857"/>
            </a:lvl5pPr>
          </a:lstStyle>
          <a:p>
            <a:pPr lvl="0"/>
            <a:r>
              <a:rPr lang="en-US"/>
              <a:t>Click to edit Master text styles</a:t>
            </a:r>
          </a:p>
        </p:txBody>
      </p:sp>
      <p:sp>
        <p:nvSpPr>
          <p:cNvPr id="3" name="Picture Placeholder 2"/>
          <p:cNvSpPr>
            <a:spLocks noGrp="1"/>
          </p:cNvSpPr>
          <p:nvPr>
            <p:ph type="pic" idx="1"/>
          </p:nvPr>
        </p:nvSpPr>
        <p:spPr>
          <a:xfrm>
            <a:off x="68310" y="66676"/>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048"/>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F20FD654-76CA-94C6-0C1D-BDCEBBA97BC5}"/>
              </a:ext>
            </a:extLst>
          </p:cNvPr>
          <p:cNvSpPr>
            <a:spLocks noGrp="1"/>
          </p:cNvSpPr>
          <p:nvPr>
            <p:ph type="dt" sz="half" idx="10"/>
          </p:nvPr>
        </p:nvSpPr>
        <p:spPr/>
        <p:txBody>
          <a:bodyPr/>
          <a:lstStyle>
            <a:lvl1pPr>
              <a:defRPr/>
            </a:lvl1pPr>
          </a:lstStyle>
          <a:p>
            <a:pPr>
              <a:defRPr/>
            </a:pPr>
            <a:fld id="{891C2D1A-F206-3F49-97A2-36AE4089C6D7}" type="datetime1">
              <a:rPr lang="en-US" smtClean="0"/>
              <a:t>10/17/2024</a:t>
            </a:fld>
            <a:endParaRPr lang="en-US"/>
          </a:p>
        </p:txBody>
      </p:sp>
      <p:sp>
        <p:nvSpPr>
          <p:cNvPr id="9" name="Footer Placeholder 5">
            <a:extLst>
              <a:ext uri="{FF2B5EF4-FFF2-40B4-BE49-F238E27FC236}">
                <a16:creationId xmlns:a16="http://schemas.microsoft.com/office/drawing/2014/main" id="{CC404EDF-45C3-3A68-F910-897EB73F8FB7}"/>
              </a:ext>
            </a:extLst>
          </p:cNvPr>
          <p:cNvSpPr>
            <a:spLocks noGrp="1"/>
          </p:cNvSpPr>
          <p:nvPr>
            <p:ph type="ftr" sz="quarter" idx="11"/>
          </p:nvPr>
        </p:nvSpPr>
        <p:spPr>
          <a:xfrm>
            <a:off x="914400" y="6172200"/>
            <a:ext cx="3886200" cy="457200"/>
          </a:xfrm>
        </p:spPr>
        <p:txBody>
          <a:bodyPr/>
          <a:lstStyle>
            <a:lvl1pPr>
              <a:defRPr/>
            </a:lvl1pPr>
          </a:lstStyle>
          <a:p>
            <a:pPr>
              <a:defRPr/>
            </a:pPr>
            <a:r>
              <a:rPr lang="en-US"/>
              <a:t>RBC (1-55)</a:t>
            </a:r>
          </a:p>
        </p:txBody>
      </p:sp>
      <p:sp>
        <p:nvSpPr>
          <p:cNvPr id="10" name="Slide Number Placeholder 6">
            <a:extLst>
              <a:ext uri="{FF2B5EF4-FFF2-40B4-BE49-F238E27FC236}">
                <a16:creationId xmlns:a16="http://schemas.microsoft.com/office/drawing/2014/main" id="{3AF23D60-AA1A-B3D3-7F92-A6C4CDC85ECF}"/>
              </a:ext>
            </a:extLst>
          </p:cNvPr>
          <p:cNvSpPr>
            <a:spLocks noGrp="1"/>
          </p:cNvSpPr>
          <p:nvPr>
            <p:ph type="sldNum" sz="quarter" idx="12"/>
          </p:nvPr>
        </p:nvSpPr>
        <p:spPr>
          <a:xfrm>
            <a:off x="146050" y="6208713"/>
            <a:ext cx="457200" cy="457200"/>
          </a:xfrm>
        </p:spPr>
        <p:txBody>
          <a:bodyPr/>
          <a:lstStyle>
            <a:lvl1pPr>
              <a:defRPr/>
            </a:lvl1pPr>
          </a:lstStyle>
          <a:p>
            <a:fld id="{AF82D840-4F39-524E-83BF-10E1FBF2ABCA}" type="slidenum">
              <a:rPr lang="en-US" altLang="en-SA"/>
              <a:pPr/>
              <a:t>‹#›</a:t>
            </a:fld>
            <a:endParaRPr lang="en-US" altLang="en-SA"/>
          </a:p>
        </p:txBody>
      </p:sp>
    </p:spTree>
    <p:extLst>
      <p:ext uri="{BB962C8B-B14F-4D97-AF65-F5344CB8AC3E}">
        <p14:creationId xmlns:p14="http://schemas.microsoft.com/office/powerpoint/2010/main" val="282547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1DAF65F-FB35-3798-0EDC-83BBC9465F21}"/>
              </a:ext>
            </a:extLst>
          </p:cNvPr>
          <p:cNvSpPr>
            <a:spLocks noGrp="1"/>
          </p:cNvSpPr>
          <p:nvPr>
            <p:ph type="dt" sz="half" idx="10"/>
          </p:nvPr>
        </p:nvSpPr>
        <p:spPr/>
        <p:txBody>
          <a:bodyPr/>
          <a:lstStyle>
            <a:lvl1pPr>
              <a:defRPr/>
            </a:lvl1pPr>
          </a:lstStyle>
          <a:p>
            <a:pPr>
              <a:defRPr/>
            </a:pPr>
            <a:fld id="{7E432E3C-DC42-C245-A475-C412E95A0FE3}" type="datetime1">
              <a:rPr lang="en-US" smtClean="0"/>
              <a:t>10/17/2024</a:t>
            </a:fld>
            <a:endParaRPr lang="en-US"/>
          </a:p>
        </p:txBody>
      </p:sp>
      <p:sp>
        <p:nvSpPr>
          <p:cNvPr id="5" name="Footer Placeholder 2">
            <a:extLst>
              <a:ext uri="{FF2B5EF4-FFF2-40B4-BE49-F238E27FC236}">
                <a16:creationId xmlns:a16="http://schemas.microsoft.com/office/drawing/2014/main" id="{2DBC267E-BCA2-51B0-D4EF-5D268CB2C308}"/>
              </a:ext>
            </a:extLst>
          </p:cNvPr>
          <p:cNvSpPr>
            <a:spLocks noGrp="1"/>
          </p:cNvSpPr>
          <p:nvPr>
            <p:ph type="ftr" sz="quarter" idx="11"/>
          </p:nvPr>
        </p:nvSpPr>
        <p:spPr/>
        <p:txBody>
          <a:bodyPr/>
          <a:lstStyle>
            <a:lvl1pPr>
              <a:defRPr/>
            </a:lvl1pPr>
          </a:lstStyle>
          <a:p>
            <a:pPr>
              <a:defRPr/>
            </a:pPr>
            <a:r>
              <a:rPr lang="en-US"/>
              <a:t>RBC (1-55)</a:t>
            </a:r>
          </a:p>
        </p:txBody>
      </p:sp>
      <p:sp>
        <p:nvSpPr>
          <p:cNvPr id="6" name="Slide Number Placeholder 22">
            <a:extLst>
              <a:ext uri="{FF2B5EF4-FFF2-40B4-BE49-F238E27FC236}">
                <a16:creationId xmlns:a16="http://schemas.microsoft.com/office/drawing/2014/main" id="{CD90A527-DBD0-DC8D-1070-43E7D99CF04B}"/>
              </a:ext>
            </a:extLst>
          </p:cNvPr>
          <p:cNvSpPr>
            <a:spLocks noGrp="1"/>
          </p:cNvSpPr>
          <p:nvPr>
            <p:ph type="sldNum" sz="quarter" idx="12"/>
          </p:nvPr>
        </p:nvSpPr>
        <p:spPr/>
        <p:txBody>
          <a:bodyPr/>
          <a:lstStyle>
            <a:lvl1pPr>
              <a:defRPr/>
            </a:lvl1pPr>
          </a:lstStyle>
          <a:p>
            <a:fld id="{E882A36C-C60C-BF4D-8144-81EE3AAF6F6B}" type="slidenum">
              <a:rPr lang="en-US" altLang="en-SA"/>
              <a:pPr/>
              <a:t>‹#›</a:t>
            </a:fld>
            <a:endParaRPr lang="en-US" altLang="en-SA"/>
          </a:p>
        </p:txBody>
      </p:sp>
    </p:spTree>
    <p:extLst>
      <p:ext uri="{BB962C8B-B14F-4D97-AF65-F5344CB8AC3E}">
        <p14:creationId xmlns:p14="http://schemas.microsoft.com/office/powerpoint/2010/main" val="440806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1"/>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F3F2539-B3D7-F136-035B-FF16C6C2B342}"/>
              </a:ext>
            </a:extLst>
          </p:cNvPr>
          <p:cNvSpPr>
            <a:spLocks noGrp="1"/>
          </p:cNvSpPr>
          <p:nvPr>
            <p:ph type="dt" sz="half" idx="10"/>
          </p:nvPr>
        </p:nvSpPr>
        <p:spPr/>
        <p:txBody>
          <a:bodyPr/>
          <a:lstStyle>
            <a:lvl1pPr>
              <a:defRPr/>
            </a:lvl1pPr>
          </a:lstStyle>
          <a:p>
            <a:pPr>
              <a:defRPr/>
            </a:pPr>
            <a:fld id="{71BBCC4B-E444-8648-AF8E-C713A104BD99}" type="datetime1">
              <a:rPr lang="en-US" smtClean="0"/>
              <a:t>10/17/2024</a:t>
            </a:fld>
            <a:endParaRPr lang="en-US"/>
          </a:p>
        </p:txBody>
      </p:sp>
      <p:sp>
        <p:nvSpPr>
          <p:cNvPr id="5" name="Footer Placeholder 2">
            <a:extLst>
              <a:ext uri="{FF2B5EF4-FFF2-40B4-BE49-F238E27FC236}">
                <a16:creationId xmlns:a16="http://schemas.microsoft.com/office/drawing/2014/main" id="{008867FF-02B4-F853-E25A-2996EF6E4CE9}"/>
              </a:ext>
            </a:extLst>
          </p:cNvPr>
          <p:cNvSpPr>
            <a:spLocks noGrp="1"/>
          </p:cNvSpPr>
          <p:nvPr>
            <p:ph type="ftr" sz="quarter" idx="11"/>
          </p:nvPr>
        </p:nvSpPr>
        <p:spPr/>
        <p:txBody>
          <a:bodyPr/>
          <a:lstStyle>
            <a:lvl1pPr>
              <a:defRPr/>
            </a:lvl1pPr>
          </a:lstStyle>
          <a:p>
            <a:pPr>
              <a:defRPr/>
            </a:pPr>
            <a:r>
              <a:rPr lang="en-US"/>
              <a:t>RBC (1-55)</a:t>
            </a:r>
          </a:p>
        </p:txBody>
      </p:sp>
      <p:sp>
        <p:nvSpPr>
          <p:cNvPr id="6" name="Slide Number Placeholder 22">
            <a:extLst>
              <a:ext uri="{FF2B5EF4-FFF2-40B4-BE49-F238E27FC236}">
                <a16:creationId xmlns:a16="http://schemas.microsoft.com/office/drawing/2014/main" id="{52A2274D-6CE5-A733-1FBE-FFAD8D86A588}"/>
              </a:ext>
            </a:extLst>
          </p:cNvPr>
          <p:cNvSpPr>
            <a:spLocks noGrp="1"/>
          </p:cNvSpPr>
          <p:nvPr>
            <p:ph type="sldNum" sz="quarter" idx="12"/>
          </p:nvPr>
        </p:nvSpPr>
        <p:spPr/>
        <p:txBody>
          <a:bodyPr/>
          <a:lstStyle>
            <a:lvl1pPr>
              <a:defRPr/>
            </a:lvl1pPr>
          </a:lstStyle>
          <a:p>
            <a:fld id="{D814813A-7D10-534C-B685-E3139B87B881}" type="slidenum">
              <a:rPr lang="en-US" altLang="en-SA"/>
              <a:pPr/>
              <a:t>‹#›</a:t>
            </a:fld>
            <a:endParaRPr lang="en-US" altLang="en-SA"/>
          </a:p>
        </p:txBody>
      </p:sp>
    </p:spTree>
    <p:extLst>
      <p:ext uri="{BB962C8B-B14F-4D97-AF65-F5344CB8AC3E}">
        <p14:creationId xmlns:p14="http://schemas.microsoft.com/office/powerpoint/2010/main" val="805368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81138"/>
            <a:ext cx="4038600" cy="4525962"/>
          </a:xfrm>
        </p:spPr>
        <p:txBody>
          <a:bodyPr>
            <a:normAutofit/>
          </a:bodyPr>
          <a:lstStyle/>
          <a:p>
            <a:pPr lvl="0"/>
            <a:endParaRPr lang="en-US" noProof="0"/>
          </a:p>
        </p:txBody>
      </p:sp>
      <p:sp>
        <p:nvSpPr>
          <p:cNvPr id="5" name="Date Placeholder 13">
            <a:extLst>
              <a:ext uri="{FF2B5EF4-FFF2-40B4-BE49-F238E27FC236}">
                <a16:creationId xmlns:a16="http://schemas.microsoft.com/office/drawing/2014/main" id="{0C41F2DD-964A-1212-6FB2-1DAA81EBCC76}"/>
              </a:ext>
            </a:extLst>
          </p:cNvPr>
          <p:cNvSpPr>
            <a:spLocks noGrp="1"/>
          </p:cNvSpPr>
          <p:nvPr>
            <p:ph type="dt" sz="half" idx="10"/>
          </p:nvPr>
        </p:nvSpPr>
        <p:spPr/>
        <p:txBody>
          <a:bodyPr/>
          <a:lstStyle>
            <a:lvl1pPr>
              <a:defRPr/>
            </a:lvl1pPr>
          </a:lstStyle>
          <a:p>
            <a:pPr>
              <a:defRPr/>
            </a:pPr>
            <a:fld id="{DB427659-033E-5C49-BA88-1FA29A519205}" type="datetime1">
              <a:rPr lang="en-US" smtClean="0"/>
              <a:t>10/17/2024</a:t>
            </a:fld>
            <a:endParaRPr lang="en-US"/>
          </a:p>
        </p:txBody>
      </p:sp>
      <p:sp>
        <p:nvSpPr>
          <p:cNvPr id="6" name="Footer Placeholder 2">
            <a:extLst>
              <a:ext uri="{FF2B5EF4-FFF2-40B4-BE49-F238E27FC236}">
                <a16:creationId xmlns:a16="http://schemas.microsoft.com/office/drawing/2014/main" id="{72D4AF78-9FCF-F8D1-6FC8-D5EB64451751}"/>
              </a:ext>
            </a:extLst>
          </p:cNvPr>
          <p:cNvSpPr>
            <a:spLocks noGrp="1"/>
          </p:cNvSpPr>
          <p:nvPr>
            <p:ph type="ftr" sz="quarter" idx="11"/>
          </p:nvPr>
        </p:nvSpPr>
        <p:spPr/>
        <p:txBody>
          <a:bodyPr/>
          <a:lstStyle>
            <a:lvl1pPr>
              <a:defRPr/>
            </a:lvl1pPr>
          </a:lstStyle>
          <a:p>
            <a:pPr>
              <a:defRPr/>
            </a:pPr>
            <a:r>
              <a:rPr lang="en-US"/>
              <a:t>RBC (1-55)</a:t>
            </a:r>
          </a:p>
        </p:txBody>
      </p:sp>
      <p:sp>
        <p:nvSpPr>
          <p:cNvPr id="7" name="Slide Number Placeholder 22">
            <a:extLst>
              <a:ext uri="{FF2B5EF4-FFF2-40B4-BE49-F238E27FC236}">
                <a16:creationId xmlns:a16="http://schemas.microsoft.com/office/drawing/2014/main" id="{56E8530B-6F9E-6B44-ED0B-801F125080A8}"/>
              </a:ext>
            </a:extLst>
          </p:cNvPr>
          <p:cNvSpPr>
            <a:spLocks noGrp="1"/>
          </p:cNvSpPr>
          <p:nvPr>
            <p:ph type="sldNum" sz="quarter" idx="12"/>
          </p:nvPr>
        </p:nvSpPr>
        <p:spPr/>
        <p:txBody>
          <a:bodyPr/>
          <a:lstStyle>
            <a:lvl1pPr>
              <a:defRPr/>
            </a:lvl1pPr>
          </a:lstStyle>
          <a:p>
            <a:fld id="{72F9E95D-1B15-9F4B-843C-A95E128A07E6}" type="slidenum">
              <a:rPr lang="en-US" altLang="en-SA"/>
              <a:pPr/>
              <a:t>‹#›</a:t>
            </a:fld>
            <a:endParaRPr lang="en-US" altLang="en-SA"/>
          </a:p>
        </p:txBody>
      </p:sp>
    </p:spTree>
    <p:extLst>
      <p:ext uri="{BB962C8B-B14F-4D97-AF65-F5344CB8AC3E}">
        <p14:creationId xmlns:p14="http://schemas.microsoft.com/office/powerpoint/2010/main" val="5016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571D4-7AAA-BEB1-A698-45F9CBDCB3E4}"/>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33CE5CBD-1F6B-07F0-B145-C3F93A9C1928}"/>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94358219-492D-5105-2EA7-210C4F8693B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44D24D10-E2C4-FD70-35E7-1232575179F2}"/>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EF043C4-C270-7444-4187-20770F9A7E09}"/>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AF9C4DEB-320A-FB8F-7DB1-061AB0C51D3C}"/>
              </a:ext>
            </a:extLst>
          </p:cNvPr>
          <p:cNvSpPr>
            <a:spLocks noGrp="1"/>
          </p:cNvSpPr>
          <p:nvPr>
            <p:ph type="dt" sz="half" idx="10"/>
          </p:nvPr>
        </p:nvSpPr>
        <p:spPr/>
        <p:txBody>
          <a:bodyPr/>
          <a:lstStyle>
            <a:lvl1pPr>
              <a:defRPr/>
            </a:lvl1pPr>
          </a:lstStyle>
          <a:p>
            <a:pPr>
              <a:defRPr/>
            </a:pPr>
            <a:fld id="{747157DF-D680-3642-963F-2844CD8B1846}" type="datetime1">
              <a:rPr lang="en-US" smtClean="0"/>
              <a:t>10/17/2024</a:t>
            </a:fld>
            <a:endParaRPr lang="en-US"/>
          </a:p>
        </p:txBody>
      </p:sp>
      <p:sp>
        <p:nvSpPr>
          <p:cNvPr id="10" name="Footer Placeholder 4">
            <a:extLst>
              <a:ext uri="{FF2B5EF4-FFF2-40B4-BE49-F238E27FC236}">
                <a16:creationId xmlns:a16="http://schemas.microsoft.com/office/drawing/2014/main" id="{B459F312-6BE9-4F80-6522-1B87E05410F5}"/>
              </a:ext>
            </a:extLst>
          </p:cNvPr>
          <p:cNvSpPr>
            <a:spLocks noGrp="1"/>
          </p:cNvSpPr>
          <p:nvPr>
            <p:ph type="ftr" sz="quarter" idx="11"/>
          </p:nvPr>
        </p:nvSpPr>
        <p:spPr>
          <a:xfrm>
            <a:off x="800100" y="6172200"/>
            <a:ext cx="4000500" cy="457200"/>
          </a:xfrm>
        </p:spPr>
        <p:txBody>
          <a:bodyPr/>
          <a:lstStyle>
            <a:lvl1pPr>
              <a:defRPr/>
            </a:lvl1pPr>
          </a:lstStyle>
          <a:p>
            <a:pPr>
              <a:defRPr/>
            </a:pPr>
            <a:r>
              <a:rPr lang="en-US"/>
              <a:t>RBC (1-55)</a:t>
            </a:r>
          </a:p>
        </p:txBody>
      </p:sp>
      <p:sp>
        <p:nvSpPr>
          <p:cNvPr id="11" name="Slide Number Placeholder 5">
            <a:extLst>
              <a:ext uri="{FF2B5EF4-FFF2-40B4-BE49-F238E27FC236}">
                <a16:creationId xmlns:a16="http://schemas.microsoft.com/office/drawing/2014/main" id="{F7E99DE1-0C19-27AE-C597-5167DBA64839}"/>
              </a:ext>
            </a:extLst>
          </p:cNvPr>
          <p:cNvSpPr>
            <a:spLocks noGrp="1"/>
          </p:cNvSpPr>
          <p:nvPr>
            <p:ph type="sldNum" sz="quarter" idx="12"/>
          </p:nvPr>
        </p:nvSpPr>
        <p:spPr>
          <a:xfrm>
            <a:off x="146050" y="6208713"/>
            <a:ext cx="457200" cy="457200"/>
          </a:xfrm>
        </p:spPr>
        <p:txBody>
          <a:bodyPr/>
          <a:lstStyle>
            <a:lvl1pPr>
              <a:defRPr/>
            </a:lvl1pPr>
          </a:lstStyle>
          <a:p>
            <a:fld id="{A0CCBB4C-A25B-6B4F-BF9C-B89967980700}" type="slidenum">
              <a:rPr lang="en-US" altLang="en-SA"/>
              <a:pPr/>
              <a:t>‹#›</a:t>
            </a:fld>
            <a:endParaRPr lang="en-US" altLang="en-SA"/>
          </a:p>
        </p:txBody>
      </p:sp>
    </p:spTree>
    <p:extLst>
      <p:ext uri="{BB962C8B-B14F-4D97-AF65-F5344CB8AC3E}">
        <p14:creationId xmlns:p14="http://schemas.microsoft.com/office/powerpoint/2010/main" val="4958419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D978393-F711-E9A9-B05D-C05B998F3117}"/>
              </a:ext>
            </a:extLst>
          </p:cNvPr>
          <p:cNvSpPr>
            <a:spLocks noGrp="1"/>
          </p:cNvSpPr>
          <p:nvPr>
            <p:ph type="dt" sz="half" idx="10"/>
          </p:nvPr>
        </p:nvSpPr>
        <p:spPr/>
        <p:txBody>
          <a:bodyPr/>
          <a:lstStyle>
            <a:lvl1pPr>
              <a:defRPr/>
            </a:lvl1pPr>
          </a:lstStyle>
          <a:p>
            <a:pPr>
              <a:defRPr/>
            </a:pPr>
            <a:fld id="{702F2C21-56D3-E642-9EB2-0053B0EAF20B}" type="datetime1">
              <a:rPr lang="en-US" smtClean="0"/>
              <a:t>10/17/2024</a:t>
            </a:fld>
            <a:endParaRPr lang="en-US"/>
          </a:p>
        </p:txBody>
      </p:sp>
      <p:sp>
        <p:nvSpPr>
          <p:cNvPr id="4" name="Footer Placeholder 2">
            <a:extLst>
              <a:ext uri="{FF2B5EF4-FFF2-40B4-BE49-F238E27FC236}">
                <a16:creationId xmlns:a16="http://schemas.microsoft.com/office/drawing/2014/main" id="{CDE189A5-1A96-EDC6-B495-245BDC59987C}"/>
              </a:ext>
            </a:extLst>
          </p:cNvPr>
          <p:cNvSpPr>
            <a:spLocks noGrp="1"/>
          </p:cNvSpPr>
          <p:nvPr>
            <p:ph type="ftr" sz="quarter" idx="11"/>
          </p:nvPr>
        </p:nvSpPr>
        <p:spPr/>
        <p:txBody>
          <a:bodyPr/>
          <a:lstStyle>
            <a:lvl1pPr>
              <a:defRPr/>
            </a:lvl1pPr>
          </a:lstStyle>
          <a:p>
            <a:pPr>
              <a:defRPr/>
            </a:pPr>
            <a:r>
              <a:rPr lang="en-US"/>
              <a:t>RBC (1-55)</a:t>
            </a:r>
          </a:p>
        </p:txBody>
      </p:sp>
      <p:sp>
        <p:nvSpPr>
          <p:cNvPr id="5" name="Slide Number Placeholder 22">
            <a:extLst>
              <a:ext uri="{FF2B5EF4-FFF2-40B4-BE49-F238E27FC236}">
                <a16:creationId xmlns:a16="http://schemas.microsoft.com/office/drawing/2014/main" id="{849DE885-07B2-D8BA-0770-21916A8400D0}"/>
              </a:ext>
            </a:extLst>
          </p:cNvPr>
          <p:cNvSpPr>
            <a:spLocks noGrp="1"/>
          </p:cNvSpPr>
          <p:nvPr>
            <p:ph type="sldNum" sz="quarter" idx="12"/>
          </p:nvPr>
        </p:nvSpPr>
        <p:spPr/>
        <p:txBody>
          <a:bodyPr/>
          <a:lstStyle>
            <a:lvl1pPr>
              <a:defRPr/>
            </a:lvl1pPr>
          </a:lstStyle>
          <a:p>
            <a:fld id="{C12E1C4E-9734-684C-AEA4-9140A8CB45B3}" type="slidenum">
              <a:rPr lang="en-US" altLang="en-SA"/>
              <a:pPr/>
              <a:t>‹#›</a:t>
            </a:fld>
            <a:endParaRPr lang="en-US" altLang="en-SA"/>
          </a:p>
        </p:txBody>
      </p:sp>
    </p:spTree>
    <p:extLst>
      <p:ext uri="{BB962C8B-B14F-4D97-AF65-F5344CB8AC3E}">
        <p14:creationId xmlns:p14="http://schemas.microsoft.com/office/powerpoint/2010/main" val="332502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E79DDC1A-7FAE-DB93-E628-F6C821A88476}"/>
              </a:ext>
            </a:extLst>
          </p:cNvPr>
          <p:cNvSpPr>
            <a:spLocks noGrp="1"/>
          </p:cNvSpPr>
          <p:nvPr>
            <p:ph type="dt" sz="half" idx="10"/>
          </p:nvPr>
        </p:nvSpPr>
        <p:spPr/>
        <p:txBody>
          <a:bodyPr/>
          <a:lstStyle>
            <a:lvl1pPr>
              <a:defRPr/>
            </a:lvl1pPr>
          </a:lstStyle>
          <a:p>
            <a:pPr>
              <a:defRPr/>
            </a:pPr>
            <a:fld id="{3BEC7520-5345-9143-8B22-51FC8680A135}" type="datetime1">
              <a:rPr lang="en-US" smtClean="0"/>
              <a:t>10/17/2024</a:t>
            </a:fld>
            <a:endParaRPr lang="en-US"/>
          </a:p>
        </p:txBody>
      </p:sp>
      <p:sp>
        <p:nvSpPr>
          <p:cNvPr id="6" name="Footer Placeholder 2">
            <a:extLst>
              <a:ext uri="{FF2B5EF4-FFF2-40B4-BE49-F238E27FC236}">
                <a16:creationId xmlns:a16="http://schemas.microsoft.com/office/drawing/2014/main" id="{658EBCAA-F614-F172-7F6B-B33C62F01340}"/>
              </a:ext>
            </a:extLst>
          </p:cNvPr>
          <p:cNvSpPr>
            <a:spLocks noGrp="1"/>
          </p:cNvSpPr>
          <p:nvPr>
            <p:ph type="ftr" sz="quarter" idx="11"/>
          </p:nvPr>
        </p:nvSpPr>
        <p:spPr/>
        <p:txBody>
          <a:bodyPr/>
          <a:lstStyle>
            <a:lvl1pPr>
              <a:defRPr/>
            </a:lvl1pPr>
          </a:lstStyle>
          <a:p>
            <a:pPr>
              <a:defRPr/>
            </a:pPr>
            <a:r>
              <a:rPr lang="en-US"/>
              <a:t>RBC (1-55)</a:t>
            </a:r>
          </a:p>
        </p:txBody>
      </p:sp>
      <p:sp>
        <p:nvSpPr>
          <p:cNvPr id="7" name="Slide Number Placeholder 22">
            <a:extLst>
              <a:ext uri="{FF2B5EF4-FFF2-40B4-BE49-F238E27FC236}">
                <a16:creationId xmlns:a16="http://schemas.microsoft.com/office/drawing/2014/main" id="{07821840-92FB-835B-E103-51B1F0386C63}"/>
              </a:ext>
            </a:extLst>
          </p:cNvPr>
          <p:cNvSpPr>
            <a:spLocks noGrp="1"/>
          </p:cNvSpPr>
          <p:nvPr>
            <p:ph type="sldNum" sz="quarter" idx="12"/>
          </p:nvPr>
        </p:nvSpPr>
        <p:spPr/>
        <p:txBody>
          <a:bodyPr/>
          <a:lstStyle>
            <a:lvl1pPr>
              <a:defRPr/>
            </a:lvl1pPr>
          </a:lstStyle>
          <a:p>
            <a:fld id="{549DE3F3-1F90-5D46-8AF8-F5A0B1FCB1B1}" type="slidenum">
              <a:rPr lang="en-US" altLang="en-SA"/>
              <a:pPr/>
              <a:t>‹#›</a:t>
            </a:fld>
            <a:endParaRPr lang="en-US" altLang="en-SA"/>
          </a:p>
        </p:txBody>
      </p:sp>
    </p:spTree>
    <p:extLst>
      <p:ext uri="{BB962C8B-B14F-4D97-AF65-F5344CB8AC3E}">
        <p14:creationId xmlns:p14="http://schemas.microsoft.com/office/powerpoint/2010/main" val="123972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1462726D-3435-5BFE-DDD2-B70B87FA7044}"/>
              </a:ext>
            </a:extLst>
          </p:cNvPr>
          <p:cNvSpPr>
            <a:spLocks noGrp="1"/>
          </p:cNvSpPr>
          <p:nvPr>
            <p:ph type="dt" sz="half" idx="10"/>
          </p:nvPr>
        </p:nvSpPr>
        <p:spPr/>
        <p:txBody>
          <a:bodyPr/>
          <a:lstStyle>
            <a:lvl1pPr>
              <a:defRPr/>
            </a:lvl1pPr>
          </a:lstStyle>
          <a:p>
            <a:pPr>
              <a:defRPr/>
            </a:pPr>
            <a:fld id="{EB2A42D0-620A-7343-A525-7209643C4FDB}" type="datetime1">
              <a:rPr lang="en-US" smtClean="0"/>
              <a:t>10/17/2024</a:t>
            </a:fld>
            <a:endParaRPr lang="en-US"/>
          </a:p>
        </p:txBody>
      </p:sp>
      <p:sp>
        <p:nvSpPr>
          <p:cNvPr id="4" name="Footer Placeholder 2">
            <a:extLst>
              <a:ext uri="{FF2B5EF4-FFF2-40B4-BE49-F238E27FC236}">
                <a16:creationId xmlns:a16="http://schemas.microsoft.com/office/drawing/2014/main" id="{EAA1C5B7-D145-BA8F-ED23-8F17702C3BAC}"/>
              </a:ext>
            </a:extLst>
          </p:cNvPr>
          <p:cNvSpPr>
            <a:spLocks noGrp="1"/>
          </p:cNvSpPr>
          <p:nvPr>
            <p:ph type="ftr" sz="quarter" idx="11"/>
          </p:nvPr>
        </p:nvSpPr>
        <p:spPr/>
        <p:txBody>
          <a:bodyPr/>
          <a:lstStyle>
            <a:lvl1pPr>
              <a:defRPr/>
            </a:lvl1pPr>
          </a:lstStyle>
          <a:p>
            <a:pPr>
              <a:defRPr/>
            </a:pPr>
            <a:r>
              <a:rPr lang="en-US"/>
              <a:t>RBC (1-55)</a:t>
            </a:r>
          </a:p>
        </p:txBody>
      </p:sp>
      <p:sp>
        <p:nvSpPr>
          <p:cNvPr id="5" name="Slide Number Placeholder 22">
            <a:extLst>
              <a:ext uri="{FF2B5EF4-FFF2-40B4-BE49-F238E27FC236}">
                <a16:creationId xmlns:a16="http://schemas.microsoft.com/office/drawing/2014/main" id="{B351BC6C-E3B7-0763-7405-F82EEC76893E}"/>
              </a:ext>
            </a:extLst>
          </p:cNvPr>
          <p:cNvSpPr>
            <a:spLocks noGrp="1"/>
          </p:cNvSpPr>
          <p:nvPr>
            <p:ph type="sldNum" sz="quarter" idx="12"/>
          </p:nvPr>
        </p:nvSpPr>
        <p:spPr/>
        <p:txBody>
          <a:bodyPr/>
          <a:lstStyle>
            <a:lvl1pPr>
              <a:defRPr/>
            </a:lvl1pPr>
          </a:lstStyle>
          <a:p>
            <a:fld id="{67963DCD-0591-6C46-838C-FB2A5C6E153D}" type="slidenum">
              <a:rPr lang="en-US" altLang="en-SA"/>
              <a:pPr/>
              <a:t>‹#›</a:t>
            </a:fld>
            <a:endParaRPr lang="en-US" altLang="en-SA"/>
          </a:p>
        </p:txBody>
      </p:sp>
    </p:spTree>
    <p:extLst>
      <p:ext uri="{BB962C8B-B14F-4D97-AF65-F5344CB8AC3E}">
        <p14:creationId xmlns:p14="http://schemas.microsoft.com/office/powerpoint/2010/main" val="339162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27D2EE4-770D-D026-F7B1-EF7569D63252}"/>
              </a:ext>
            </a:extLst>
          </p:cNvPr>
          <p:cNvSpPr>
            <a:spLocks noGrp="1"/>
          </p:cNvSpPr>
          <p:nvPr>
            <p:ph type="dt" sz="half" idx="10"/>
          </p:nvPr>
        </p:nvSpPr>
        <p:spPr/>
        <p:txBody>
          <a:bodyPr/>
          <a:lstStyle>
            <a:lvl1pPr>
              <a:defRPr/>
            </a:lvl1pPr>
          </a:lstStyle>
          <a:p>
            <a:pPr>
              <a:defRPr/>
            </a:pPr>
            <a:fld id="{D236CB9F-0BD2-A443-8820-D730539CFB69}" type="datetime1">
              <a:rPr lang="en-US" smtClean="0"/>
              <a:t>10/17/2024</a:t>
            </a:fld>
            <a:endParaRPr lang="en-US"/>
          </a:p>
        </p:txBody>
      </p:sp>
      <p:sp>
        <p:nvSpPr>
          <p:cNvPr id="3" name="Footer Placeholder 2">
            <a:extLst>
              <a:ext uri="{FF2B5EF4-FFF2-40B4-BE49-F238E27FC236}">
                <a16:creationId xmlns:a16="http://schemas.microsoft.com/office/drawing/2014/main" id="{0AB3E336-555D-6D6C-2C76-5B4F10BD5AE3}"/>
              </a:ext>
            </a:extLst>
          </p:cNvPr>
          <p:cNvSpPr>
            <a:spLocks noGrp="1"/>
          </p:cNvSpPr>
          <p:nvPr>
            <p:ph type="ftr" sz="quarter" idx="11"/>
          </p:nvPr>
        </p:nvSpPr>
        <p:spPr/>
        <p:txBody>
          <a:bodyPr/>
          <a:lstStyle>
            <a:lvl1pPr>
              <a:defRPr/>
            </a:lvl1pPr>
          </a:lstStyle>
          <a:p>
            <a:pPr>
              <a:defRPr/>
            </a:pPr>
            <a:r>
              <a:rPr lang="en-US"/>
              <a:t>RBC (1-55)</a:t>
            </a:r>
          </a:p>
        </p:txBody>
      </p:sp>
      <p:sp>
        <p:nvSpPr>
          <p:cNvPr id="4" name="Slide Number Placeholder 22">
            <a:extLst>
              <a:ext uri="{FF2B5EF4-FFF2-40B4-BE49-F238E27FC236}">
                <a16:creationId xmlns:a16="http://schemas.microsoft.com/office/drawing/2014/main" id="{333A6E86-BBA5-5A7B-F357-61AF3336B744}"/>
              </a:ext>
            </a:extLst>
          </p:cNvPr>
          <p:cNvSpPr>
            <a:spLocks noGrp="1"/>
          </p:cNvSpPr>
          <p:nvPr>
            <p:ph type="sldNum" sz="quarter" idx="12"/>
          </p:nvPr>
        </p:nvSpPr>
        <p:spPr/>
        <p:txBody>
          <a:bodyPr/>
          <a:lstStyle>
            <a:lvl1pPr>
              <a:defRPr/>
            </a:lvl1pPr>
          </a:lstStyle>
          <a:p>
            <a:fld id="{9A814CF3-DFE8-B449-A4A1-5D10A6DD5539}" type="slidenum">
              <a:rPr lang="en-US" altLang="en-SA"/>
              <a:pPr/>
              <a:t>‹#›</a:t>
            </a:fld>
            <a:endParaRPr lang="en-US" altLang="en-SA"/>
          </a:p>
        </p:txBody>
      </p:sp>
    </p:spTree>
    <p:extLst>
      <p:ext uri="{BB962C8B-B14F-4D97-AF65-F5344CB8AC3E}">
        <p14:creationId xmlns:p14="http://schemas.microsoft.com/office/powerpoint/2010/main" val="126513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7C1F7-BEB9-5E8D-709F-0A18F36D0591}"/>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8A6853CE-F0A3-EADB-E3AB-7FE878A10871}"/>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0B050B0-DAB5-6356-4207-53E1BB07D72F}"/>
              </a:ext>
            </a:extLst>
          </p:cNvPr>
          <p:cNvSpPr>
            <a:spLocks noGrp="1"/>
          </p:cNvSpPr>
          <p:nvPr>
            <p:ph type="dt" sz="half" idx="10"/>
          </p:nvPr>
        </p:nvSpPr>
        <p:spPr/>
        <p:txBody>
          <a:bodyPr/>
          <a:lstStyle>
            <a:lvl1pPr>
              <a:defRPr/>
            </a:lvl1pPr>
          </a:lstStyle>
          <a:p>
            <a:pPr>
              <a:defRPr/>
            </a:pPr>
            <a:fld id="{C2022705-93D0-8840-AD45-4D052216765E}" type="datetime1">
              <a:rPr lang="en-US" smtClean="0"/>
              <a:t>10/17/2024</a:t>
            </a:fld>
            <a:endParaRPr lang="en-US"/>
          </a:p>
        </p:txBody>
      </p:sp>
      <p:sp>
        <p:nvSpPr>
          <p:cNvPr id="7" name="Footer Placeholder 5">
            <a:extLst>
              <a:ext uri="{FF2B5EF4-FFF2-40B4-BE49-F238E27FC236}">
                <a16:creationId xmlns:a16="http://schemas.microsoft.com/office/drawing/2014/main" id="{5D469E9E-06A7-4B78-0681-4FBB1AD8DE6C}"/>
              </a:ext>
            </a:extLst>
          </p:cNvPr>
          <p:cNvSpPr>
            <a:spLocks noGrp="1"/>
          </p:cNvSpPr>
          <p:nvPr>
            <p:ph type="ftr" sz="quarter" idx="11"/>
          </p:nvPr>
        </p:nvSpPr>
        <p:spPr/>
        <p:txBody>
          <a:bodyPr/>
          <a:lstStyle>
            <a:lvl1pPr>
              <a:defRPr/>
            </a:lvl1pPr>
          </a:lstStyle>
          <a:p>
            <a:pPr>
              <a:defRPr/>
            </a:pPr>
            <a:r>
              <a:rPr lang="en-US"/>
              <a:t>RBC (1-55)</a:t>
            </a:r>
          </a:p>
        </p:txBody>
      </p:sp>
      <p:sp>
        <p:nvSpPr>
          <p:cNvPr id="8" name="Slide Number Placeholder 6">
            <a:extLst>
              <a:ext uri="{FF2B5EF4-FFF2-40B4-BE49-F238E27FC236}">
                <a16:creationId xmlns:a16="http://schemas.microsoft.com/office/drawing/2014/main" id="{2448383A-8328-9377-8B24-0BF0E3F69538}"/>
              </a:ext>
            </a:extLst>
          </p:cNvPr>
          <p:cNvSpPr>
            <a:spLocks noGrp="1"/>
          </p:cNvSpPr>
          <p:nvPr>
            <p:ph type="sldNum" sz="quarter" idx="12"/>
          </p:nvPr>
        </p:nvSpPr>
        <p:spPr/>
        <p:txBody>
          <a:bodyPr/>
          <a:lstStyle>
            <a:lvl1pPr>
              <a:defRPr/>
            </a:lvl1pPr>
          </a:lstStyle>
          <a:p>
            <a:fld id="{C0E69420-A1A6-814D-8D46-967A2D7DA398}" type="slidenum">
              <a:rPr lang="en-US" altLang="en-SA"/>
              <a:pPr/>
              <a:t>‹#›</a:t>
            </a:fld>
            <a:endParaRPr lang="en-US" altLang="en-SA"/>
          </a:p>
        </p:txBody>
      </p:sp>
    </p:spTree>
    <p:extLst>
      <p:ext uri="{BB962C8B-B14F-4D97-AF65-F5344CB8AC3E}">
        <p14:creationId xmlns:p14="http://schemas.microsoft.com/office/powerpoint/2010/main" val="14828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14178C-E656-90BB-4D41-5D174B2562A7}"/>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15E2A8C1-EA98-FC0E-7C3F-A38D6B9C58A5}"/>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4DDBB156-1CDF-43F2-5FF3-9A97831EB118}"/>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F20FD654-76CA-94C6-0C1D-BDCEBBA97BC5}"/>
              </a:ext>
            </a:extLst>
          </p:cNvPr>
          <p:cNvSpPr>
            <a:spLocks noGrp="1"/>
          </p:cNvSpPr>
          <p:nvPr>
            <p:ph type="dt" sz="half" idx="10"/>
          </p:nvPr>
        </p:nvSpPr>
        <p:spPr/>
        <p:txBody>
          <a:bodyPr/>
          <a:lstStyle>
            <a:lvl1pPr>
              <a:defRPr/>
            </a:lvl1pPr>
          </a:lstStyle>
          <a:p>
            <a:pPr>
              <a:defRPr/>
            </a:pPr>
            <a:fld id="{891C2D1A-F206-3F49-97A2-36AE4089C6D7}" type="datetime1">
              <a:rPr lang="en-US" smtClean="0"/>
              <a:t>10/17/2024</a:t>
            </a:fld>
            <a:endParaRPr lang="en-US"/>
          </a:p>
        </p:txBody>
      </p:sp>
      <p:sp>
        <p:nvSpPr>
          <p:cNvPr id="9" name="Footer Placeholder 5">
            <a:extLst>
              <a:ext uri="{FF2B5EF4-FFF2-40B4-BE49-F238E27FC236}">
                <a16:creationId xmlns:a16="http://schemas.microsoft.com/office/drawing/2014/main" id="{CC404EDF-45C3-3A68-F910-897EB73F8FB7}"/>
              </a:ext>
            </a:extLst>
          </p:cNvPr>
          <p:cNvSpPr>
            <a:spLocks noGrp="1"/>
          </p:cNvSpPr>
          <p:nvPr>
            <p:ph type="ftr" sz="quarter" idx="11"/>
          </p:nvPr>
        </p:nvSpPr>
        <p:spPr>
          <a:xfrm>
            <a:off x="914400" y="6172200"/>
            <a:ext cx="3886200" cy="457200"/>
          </a:xfrm>
        </p:spPr>
        <p:txBody>
          <a:bodyPr/>
          <a:lstStyle>
            <a:lvl1pPr>
              <a:defRPr/>
            </a:lvl1pPr>
          </a:lstStyle>
          <a:p>
            <a:pPr>
              <a:defRPr/>
            </a:pPr>
            <a:r>
              <a:rPr lang="en-US"/>
              <a:t>RBC (1-55)</a:t>
            </a:r>
          </a:p>
        </p:txBody>
      </p:sp>
      <p:sp>
        <p:nvSpPr>
          <p:cNvPr id="10" name="Slide Number Placeholder 6">
            <a:extLst>
              <a:ext uri="{FF2B5EF4-FFF2-40B4-BE49-F238E27FC236}">
                <a16:creationId xmlns:a16="http://schemas.microsoft.com/office/drawing/2014/main" id="{3AF23D60-AA1A-B3D3-7F92-A6C4CDC85ECF}"/>
              </a:ext>
            </a:extLst>
          </p:cNvPr>
          <p:cNvSpPr>
            <a:spLocks noGrp="1"/>
          </p:cNvSpPr>
          <p:nvPr>
            <p:ph type="sldNum" sz="quarter" idx="12"/>
          </p:nvPr>
        </p:nvSpPr>
        <p:spPr>
          <a:xfrm>
            <a:off x="146050" y="6208713"/>
            <a:ext cx="457200" cy="457200"/>
          </a:xfrm>
        </p:spPr>
        <p:txBody>
          <a:bodyPr/>
          <a:lstStyle>
            <a:lvl1pPr>
              <a:defRPr/>
            </a:lvl1pPr>
          </a:lstStyle>
          <a:p>
            <a:fld id="{AF82D840-4F39-524E-83BF-10E1FBF2ABCA}" type="slidenum">
              <a:rPr lang="en-US" altLang="en-SA"/>
              <a:pPr/>
              <a:t>‹#›</a:t>
            </a:fld>
            <a:endParaRPr lang="en-US" altLang="en-SA"/>
          </a:p>
        </p:txBody>
      </p:sp>
    </p:spTree>
    <p:extLst>
      <p:ext uri="{BB962C8B-B14F-4D97-AF65-F5344CB8AC3E}">
        <p14:creationId xmlns:p14="http://schemas.microsoft.com/office/powerpoint/2010/main" val="78474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01F192-D510-CC93-0876-7C3544B196E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a:extLst>
              <a:ext uri="{FF2B5EF4-FFF2-40B4-BE49-F238E27FC236}">
                <a16:creationId xmlns:a16="http://schemas.microsoft.com/office/drawing/2014/main" id="{F47E6014-8852-C600-E52B-B0F61B011E8A}"/>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052" name="Title Placeholder 21">
            <a:extLst>
              <a:ext uri="{FF2B5EF4-FFF2-40B4-BE49-F238E27FC236}">
                <a16:creationId xmlns:a16="http://schemas.microsoft.com/office/drawing/2014/main" id="{60614923-2767-8DF7-0C3F-85CACB0FAEC2}"/>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SA"/>
              <a:t>Click to edit Master title style</a:t>
            </a:r>
          </a:p>
        </p:txBody>
      </p:sp>
      <p:sp>
        <p:nvSpPr>
          <p:cNvPr id="2053" name="Text Placeholder 12">
            <a:extLst>
              <a:ext uri="{FF2B5EF4-FFF2-40B4-BE49-F238E27FC236}">
                <a16:creationId xmlns:a16="http://schemas.microsoft.com/office/drawing/2014/main" id="{D77FF2B4-68E4-C456-1F61-DF8030FBB171}"/>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A"/>
              <a:t>Click to edit Master text styles</a:t>
            </a:r>
          </a:p>
          <a:p>
            <a:pPr lvl="1"/>
            <a:r>
              <a:rPr lang="en-US" altLang="en-SA"/>
              <a:t>Second level</a:t>
            </a:r>
          </a:p>
          <a:p>
            <a:pPr lvl="2"/>
            <a:r>
              <a:rPr lang="en-US" altLang="en-SA"/>
              <a:t>Third level</a:t>
            </a:r>
          </a:p>
          <a:p>
            <a:pPr lvl="3"/>
            <a:r>
              <a:rPr lang="en-US" altLang="en-SA"/>
              <a:t>Fourth level</a:t>
            </a:r>
          </a:p>
          <a:p>
            <a:pPr lvl="4"/>
            <a:r>
              <a:rPr lang="en-US" altLang="en-SA"/>
              <a:t>Fifth level</a:t>
            </a:r>
          </a:p>
        </p:txBody>
      </p:sp>
      <p:sp>
        <p:nvSpPr>
          <p:cNvPr id="14" name="Date Placeholder 13">
            <a:extLst>
              <a:ext uri="{FF2B5EF4-FFF2-40B4-BE49-F238E27FC236}">
                <a16:creationId xmlns:a16="http://schemas.microsoft.com/office/drawing/2014/main" id="{512CD606-D2D6-D5AF-901D-D58FFF977BF5}"/>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0F42E9C0-FF07-2C44-99E0-6754AF4B8CB7}" type="datetime1">
              <a:rPr lang="en-US" smtClean="0"/>
              <a:t>10/17/2024</a:t>
            </a:fld>
            <a:endParaRPr lang="en-US"/>
          </a:p>
        </p:txBody>
      </p:sp>
      <p:sp>
        <p:nvSpPr>
          <p:cNvPr id="3" name="Footer Placeholder 2">
            <a:extLst>
              <a:ext uri="{FF2B5EF4-FFF2-40B4-BE49-F238E27FC236}">
                <a16:creationId xmlns:a16="http://schemas.microsoft.com/office/drawing/2014/main" id="{BDEFF20B-5D82-7FCD-801B-FC2A6C98905D}"/>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r>
              <a:rPr lang="en-US"/>
              <a:t>RBC (1-55)</a:t>
            </a:r>
          </a:p>
        </p:txBody>
      </p:sp>
      <p:sp>
        <p:nvSpPr>
          <p:cNvPr id="23" name="Slide Number Placeholder 22">
            <a:extLst>
              <a:ext uri="{FF2B5EF4-FFF2-40B4-BE49-F238E27FC236}">
                <a16:creationId xmlns:a16="http://schemas.microsoft.com/office/drawing/2014/main" id="{42E037B6-5619-3A59-62B7-6D86A2AFA248}"/>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45E5ED3F-6B82-B346-99C3-CE414BA3D61B}" type="slidenum">
              <a:rPr lang="en-US" altLang="en-SA"/>
              <a:pPr/>
              <a:t>‹#›</a:t>
            </a:fld>
            <a:endParaRPr lang="en-US" altLang="en-SA"/>
          </a:p>
        </p:txBody>
      </p:sp>
    </p:spTree>
  </p:cSld>
  <p:clrMap bg1="lt1" tx1="dk1" bg2="lt2" tx2="dk2" accent1="accent1" accent2="accent2" accent3="accent3" accent4="accent4" accent5="accent5" accent6="accent6" hlink="hlink" folHlink="folHlink"/>
  <p:sldLayoutIdLst>
    <p:sldLayoutId id="2147484329" r:id="rId1"/>
    <p:sldLayoutId id="2147484321" r:id="rId2"/>
    <p:sldLayoutId id="2147484330" r:id="rId3"/>
    <p:sldLayoutId id="2147484322" r:id="rId4"/>
    <p:sldLayoutId id="2147484323" r:id="rId5"/>
    <p:sldLayoutId id="2147484324" r:id="rId6"/>
    <p:sldLayoutId id="2147484325" r:id="rId7"/>
    <p:sldLayoutId id="2147484331" r:id="rId8"/>
    <p:sldLayoutId id="2147484332" r:id="rId9"/>
    <p:sldLayoutId id="2147484326" r:id="rId10"/>
    <p:sldLayoutId id="2147484327" r:id="rId11"/>
    <p:sldLayoutId id="2147484328"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01F192-D510-CC93-0876-7C3544B196E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714"/>
          </a:p>
        </p:txBody>
      </p:sp>
      <p:sp useBgFill="1">
        <p:nvSpPr>
          <p:cNvPr id="8" name="Rounded Rectangle 7">
            <a:extLst>
              <a:ext uri="{FF2B5EF4-FFF2-40B4-BE49-F238E27FC236}">
                <a16:creationId xmlns:a16="http://schemas.microsoft.com/office/drawing/2014/main" id="{F47E6014-8852-C600-E52B-B0F61B011E8A}"/>
              </a:ext>
            </a:extLst>
          </p:cNvPr>
          <p:cNvSpPr/>
          <p:nvPr/>
        </p:nvSpPr>
        <p:spPr>
          <a:xfrm>
            <a:off x="63502" y="69851"/>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sz="1714"/>
          </a:p>
        </p:txBody>
      </p:sp>
      <p:sp>
        <p:nvSpPr>
          <p:cNvPr id="2052" name="Title Placeholder 21">
            <a:extLst>
              <a:ext uri="{FF2B5EF4-FFF2-40B4-BE49-F238E27FC236}">
                <a16:creationId xmlns:a16="http://schemas.microsoft.com/office/drawing/2014/main" id="{60614923-2767-8DF7-0C3F-85CACB0FAEC2}"/>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SA"/>
              <a:t>Click to edit Master title style</a:t>
            </a:r>
          </a:p>
        </p:txBody>
      </p:sp>
      <p:sp>
        <p:nvSpPr>
          <p:cNvPr id="2053" name="Text Placeholder 12">
            <a:extLst>
              <a:ext uri="{FF2B5EF4-FFF2-40B4-BE49-F238E27FC236}">
                <a16:creationId xmlns:a16="http://schemas.microsoft.com/office/drawing/2014/main" id="{D77FF2B4-68E4-C456-1F61-DF8030FBB171}"/>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A"/>
              <a:t>Click to edit Master text styles</a:t>
            </a:r>
          </a:p>
          <a:p>
            <a:pPr lvl="1"/>
            <a:r>
              <a:rPr lang="en-US" altLang="en-SA"/>
              <a:t>Second level</a:t>
            </a:r>
          </a:p>
          <a:p>
            <a:pPr lvl="2"/>
            <a:r>
              <a:rPr lang="en-US" altLang="en-SA"/>
              <a:t>Third level</a:t>
            </a:r>
          </a:p>
          <a:p>
            <a:pPr lvl="3"/>
            <a:r>
              <a:rPr lang="en-US" altLang="en-SA"/>
              <a:t>Fourth level</a:t>
            </a:r>
          </a:p>
          <a:p>
            <a:pPr lvl="4"/>
            <a:r>
              <a:rPr lang="en-US" altLang="en-SA"/>
              <a:t>Fifth level</a:t>
            </a:r>
          </a:p>
        </p:txBody>
      </p:sp>
      <p:sp>
        <p:nvSpPr>
          <p:cNvPr id="14" name="Date Placeholder 13">
            <a:extLst>
              <a:ext uri="{FF2B5EF4-FFF2-40B4-BE49-F238E27FC236}">
                <a16:creationId xmlns:a16="http://schemas.microsoft.com/office/drawing/2014/main" id="{512CD606-D2D6-D5AF-901D-D58FFF977BF5}"/>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333">
                <a:solidFill>
                  <a:schemeClr val="tx2"/>
                </a:solidFill>
                <a:cs typeface="Arial" charset="0"/>
              </a:defRPr>
            </a:lvl1pPr>
          </a:lstStyle>
          <a:p>
            <a:pPr>
              <a:defRPr/>
            </a:pPr>
            <a:fld id="{0F42E9C0-FF07-2C44-99E0-6754AF4B8CB7}" type="datetime1">
              <a:rPr lang="en-US" smtClean="0"/>
              <a:t>10/17/2024</a:t>
            </a:fld>
            <a:endParaRPr lang="en-US"/>
          </a:p>
        </p:txBody>
      </p:sp>
      <p:sp>
        <p:nvSpPr>
          <p:cNvPr id="3" name="Footer Placeholder 2">
            <a:extLst>
              <a:ext uri="{FF2B5EF4-FFF2-40B4-BE49-F238E27FC236}">
                <a16:creationId xmlns:a16="http://schemas.microsoft.com/office/drawing/2014/main" id="{BDEFF20B-5D82-7FCD-801B-FC2A6C98905D}"/>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333">
                <a:solidFill>
                  <a:schemeClr val="tx2"/>
                </a:solidFill>
                <a:cs typeface="Arial" charset="0"/>
              </a:defRPr>
            </a:lvl1pPr>
          </a:lstStyle>
          <a:p>
            <a:pPr>
              <a:defRPr/>
            </a:pPr>
            <a:r>
              <a:rPr lang="en-US"/>
              <a:t>RBC (1-55)</a:t>
            </a:r>
          </a:p>
        </p:txBody>
      </p:sp>
      <p:sp>
        <p:nvSpPr>
          <p:cNvPr id="23" name="Slide Number Placeholder 22">
            <a:extLst>
              <a:ext uri="{FF2B5EF4-FFF2-40B4-BE49-F238E27FC236}">
                <a16:creationId xmlns:a16="http://schemas.microsoft.com/office/drawing/2014/main" id="{42E037B6-5619-3A59-62B7-6D86A2AFA248}"/>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333">
                <a:solidFill>
                  <a:srgbClr val="FFFFFF"/>
                </a:solidFill>
                <a:latin typeface="Franklin Gothic Book" panose="020B0503020102020204" pitchFamily="34" charset="0"/>
              </a:defRPr>
            </a:lvl1pPr>
          </a:lstStyle>
          <a:p>
            <a:fld id="{45E5ED3F-6B82-B346-99C3-CE414BA3D61B}" type="slidenum">
              <a:rPr lang="en-US" altLang="en-SA"/>
              <a:pPr/>
              <a:t>‹#›</a:t>
            </a:fld>
            <a:endParaRPr lang="en-US" altLang="en-SA"/>
          </a:p>
        </p:txBody>
      </p:sp>
    </p:spTree>
    <p:extLst>
      <p:ext uri="{BB962C8B-B14F-4D97-AF65-F5344CB8AC3E}">
        <p14:creationId xmlns:p14="http://schemas.microsoft.com/office/powerpoint/2010/main" val="9472926"/>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Lst>
  <p:hf hdr="0" ftr="0" dt="0"/>
  <p:txStyles>
    <p:titleStyle>
      <a:lvl1pPr algn="l" rtl="0" eaLnBrk="0" fontAlgn="base" hangingPunct="0">
        <a:spcBef>
          <a:spcPct val="0"/>
        </a:spcBef>
        <a:spcAft>
          <a:spcPct val="0"/>
        </a:spcAft>
        <a:defRPr sz="3810" kern="1200">
          <a:solidFill>
            <a:schemeClr val="tx2"/>
          </a:solidFill>
          <a:latin typeface="+mj-lt"/>
          <a:ea typeface="+mj-ea"/>
          <a:cs typeface="+mj-cs"/>
        </a:defRPr>
      </a:lvl1pPr>
      <a:lvl2pPr algn="l" rtl="0" eaLnBrk="0" fontAlgn="base" hangingPunct="0">
        <a:spcBef>
          <a:spcPct val="0"/>
        </a:spcBef>
        <a:spcAft>
          <a:spcPct val="0"/>
        </a:spcAft>
        <a:defRPr sz="3810">
          <a:solidFill>
            <a:schemeClr val="tx2"/>
          </a:solidFill>
          <a:latin typeface="Franklin Gothic Book" pitchFamily="34" charset="0"/>
        </a:defRPr>
      </a:lvl2pPr>
      <a:lvl3pPr algn="l" rtl="0" eaLnBrk="0" fontAlgn="base" hangingPunct="0">
        <a:spcBef>
          <a:spcPct val="0"/>
        </a:spcBef>
        <a:spcAft>
          <a:spcPct val="0"/>
        </a:spcAft>
        <a:defRPr sz="3810">
          <a:solidFill>
            <a:schemeClr val="tx2"/>
          </a:solidFill>
          <a:latin typeface="Franklin Gothic Book" pitchFamily="34" charset="0"/>
        </a:defRPr>
      </a:lvl3pPr>
      <a:lvl4pPr algn="l" rtl="0" eaLnBrk="0" fontAlgn="base" hangingPunct="0">
        <a:spcBef>
          <a:spcPct val="0"/>
        </a:spcBef>
        <a:spcAft>
          <a:spcPct val="0"/>
        </a:spcAft>
        <a:defRPr sz="3810">
          <a:solidFill>
            <a:schemeClr val="tx2"/>
          </a:solidFill>
          <a:latin typeface="Franklin Gothic Book" pitchFamily="34" charset="0"/>
        </a:defRPr>
      </a:lvl4pPr>
      <a:lvl5pPr algn="l" rtl="0" eaLnBrk="0" fontAlgn="base" hangingPunct="0">
        <a:spcBef>
          <a:spcPct val="0"/>
        </a:spcBef>
        <a:spcAft>
          <a:spcPct val="0"/>
        </a:spcAft>
        <a:defRPr sz="3810">
          <a:solidFill>
            <a:schemeClr val="tx2"/>
          </a:solidFill>
          <a:latin typeface="Franklin Gothic Book" pitchFamily="34" charset="0"/>
        </a:defRPr>
      </a:lvl5pPr>
      <a:lvl6pPr marL="435437" algn="l" rtl="0" fontAlgn="base">
        <a:spcBef>
          <a:spcPct val="0"/>
        </a:spcBef>
        <a:spcAft>
          <a:spcPct val="0"/>
        </a:spcAft>
        <a:defRPr sz="3810">
          <a:solidFill>
            <a:schemeClr val="tx2"/>
          </a:solidFill>
          <a:latin typeface="Franklin Gothic Book" pitchFamily="34" charset="0"/>
        </a:defRPr>
      </a:lvl6pPr>
      <a:lvl7pPr marL="870875" algn="l" rtl="0" fontAlgn="base">
        <a:spcBef>
          <a:spcPct val="0"/>
        </a:spcBef>
        <a:spcAft>
          <a:spcPct val="0"/>
        </a:spcAft>
        <a:defRPr sz="3810">
          <a:solidFill>
            <a:schemeClr val="tx2"/>
          </a:solidFill>
          <a:latin typeface="Franklin Gothic Book" pitchFamily="34" charset="0"/>
        </a:defRPr>
      </a:lvl7pPr>
      <a:lvl8pPr marL="1306312" algn="l" rtl="0" fontAlgn="base">
        <a:spcBef>
          <a:spcPct val="0"/>
        </a:spcBef>
        <a:spcAft>
          <a:spcPct val="0"/>
        </a:spcAft>
        <a:defRPr sz="3810">
          <a:solidFill>
            <a:schemeClr val="tx2"/>
          </a:solidFill>
          <a:latin typeface="Franklin Gothic Book" pitchFamily="34" charset="0"/>
        </a:defRPr>
      </a:lvl8pPr>
      <a:lvl9pPr marL="1741749" algn="l" rtl="0" fontAlgn="base">
        <a:spcBef>
          <a:spcPct val="0"/>
        </a:spcBef>
        <a:spcAft>
          <a:spcPct val="0"/>
        </a:spcAft>
        <a:defRPr sz="3810">
          <a:solidFill>
            <a:schemeClr val="tx2"/>
          </a:solidFill>
          <a:latin typeface="Franklin Gothic Book" pitchFamily="34" charset="0"/>
        </a:defRPr>
      </a:lvl9pPr>
    </p:titleStyle>
    <p:bodyStyle>
      <a:lvl1pPr marL="260053" indent="-260053" algn="l" rtl="0" eaLnBrk="0" fontAlgn="base" hangingPunct="0">
        <a:spcBef>
          <a:spcPts val="548"/>
        </a:spcBef>
        <a:spcAft>
          <a:spcPct val="0"/>
        </a:spcAft>
        <a:buClr>
          <a:schemeClr val="accent1"/>
        </a:buClr>
        <a:buSzPct val="85000"/>
        <a:buFont typeface="Wingdings 2" pitchFamily="2" charset="2"/>
        <a:buChar char=""/>
        <a:defRPr sz="2476" kern="1200">
          <a:solidFill>
            <a:schemeClr val="tx1"/>
          </a:solidFill>
          <a:latin typeface="+mn-lt"/>
          <a:ea typeface="+mn-ea"/>
          <a:cs typeface="+mn-cs"/>
        </a:defRPr>
      </a:lvl1pPr>
      <a:lvl2pPr marL="521618" indent="-217719" algn="l" rtl="0" eaLnBrk="0" fontAlgn="base" hangingPunct="0">
        <a:spcBef>
          <a:spcPts val="357"/>
        </a:spcBef>
        <a:spcAft>
          <a:spcPct val="0"/>
        </a:spcAft>
        <a:buClr>
          <a:schemeClr val="accent2"/>
        </a:buClr>
        <a:buSzPct val="85000"/>
        <a:buFont typeface="Wingdings 2" pitchFamily="2" charset="2"/>
        <a:buChar char=""/>
        <a:defRPr sz="2286" kern="1200">
          <a:solidFill>
            <a:schemeClr val="tx1"/>
          </a:solidFill>
          <a:latin typeface="+mn-lt"/>
          <a:ea typeface="+mn-ea"/>
          <a:cs typeface="+mn-cs"/>
        </a:defRPr>
      </a:lvl2pPr>
      <a:lvl3pPr marL="783182" indent="-217719" algn="l" rtl="0" eaLnBrk="0" fontAlgn="base" hangingPunct="0">
        <a:spcBef>
          <a:spcPts val="357"/>
        </a:spcBef>
        <a:spcAft>
          <a:spcPct val="0"/>
        </a:spcAft>
        <a:buClr>
          <a:srgbClr val="E6B1AB"/>
        </a:buClr>
        <a:buSzPct val="85000"/>
        <a:buFont typeface="Wingdings 2" pitchFamily="2" charset="2"/>
        <a:buChar char=""/>
        <a:defRPr sz="1905" kern="1200">
          <a:solidFill>
            <a:schemeClr val="tx1"/>
          </a:solidFill>
          <a:latin typeface="+mn-lt"/>
          <a:ea typeface="+mn-ea"/>
          <a:cs typeface="+mn-cs"/>
        </a:defRPr>
      </a:lvl3pPr>
      <a:lvl4pPr marL="1044748" indent="-217719" algn="l" rtl="0" eaLnBrk="0" fontAlgn="base" hangingPunct="0">
        <a:spcBef>
          <a:spcPts val="357"/>
        </a:spcBef>
        <a:spcAft>
          <a:spcPct val="0"/>
        </a:spcAft>
        <a:buClr>
          <a:srgbClr val="A28E6A"/>
        </a:buClr>
        <a:buSzPct val="80000"/>
        <a:buFont typeface="Wingdings 2" pitchFamily="2" charset="2"/>
        <a:buChar char=""/>
        <a:defRPr sz="1905" kern="1200">
          <a:solidFill>
            <a:schemeClr val="tx1"/>
          </a:solidFill>
          <a:latin typeface="+mn-lt"/>
          <a:ea typeface="+mn-ea"/>
          <a:cs typeface="+mn-cs"/>
        </a:defRPr>
      </a:lvl4pPr>
      <a:lvl5pPr marL="1306312" indent="-217719" algn="l" rtl="0" eaLnBrk="0" fontAlgn="base" hangingPunct="0">
        <a:spcBef>
          <a:spcPts val="357"/>
        </a:spcBef>
        <a:spcAft>
          <a:spcPct val="0"/>
        </a:spcAft>
        <a:buClr>
          <a:srgbClr val="A28E6A"/>
        </a:buClr>
        <a:buChar char="o"/>
        <a:defRPr sz="1905" kern="1200">
          <a:solidFill>
            <a:schemeClr val="tx1"/>
          </a:solidFill>
          <a:latin typeface="+mn-lt"/>
          <a:ea typeface="+mn-ea"/>
          <a:cs typeface="+mn-cs"/>
        </a:defRPr>
      </a:lvl5pPr>
      <a:lvl6pPr marL="1567574" indent="-217719" algn="l" rtl="0" eaLnBrk="1" latinLnBrk="0" hangingPunct="1">
        <a:spcBef>
          <a:spcPts val="352"/>
        </a:spcBef>
        <a:buClr>
          <a:schemeClr val="accent3"/>
        </a:buClr>
        <a:buChar char="•"/>
        <a:defRPr kumimoji="0" sz="1714" kern="1200" baseline="0">
          <a:solidFill>
            <a:schemeClr val="tx1"/>
          </a:solidFill>
          <a:latin typeface="+mn-lt"/>
          <a:ea typeface="+mn-ea"/>
          <a:cs typeface="+mn-cs"/>
        </a:defRPr>
      </a:lvl6pPr>
      <a:lvl7pPr marL="1828837" indent="-217719" algn="l" rtl="0" eaLnBrk="1" latinLnBrk="0" hangingPunct="1">
        <a:spcBef>
          <a:spcPts val="352"/>
        </a:spcBef>
        <a:buClr>
          <a:schemeClr val="accent2"/>
        </a:buClr>
        <a:buChar char="•"/>
        <a:defRPr kumimoji="0" sz="1714" kern="1200">
          <a:solidFill>
            <a:schemeClr val="tx1"/>
          </a:solidFill>
          <a:latin typeface="+mn-lt"/>
          <a:ea typeface="+mn-ea"/>
          <a:cs typeface="+mn-cs"/>
        </a:defRPr>
      </a:lvl7pPr>
      <a:lvl8pPr marL="2090099" indent="-217719" algn="l" rtl="0" eaLnBrk="1" latinLnBrk="0" hangingPunct="1">
        <a:spcBef>
          <a:spcPts val="352"/>
        </a:spcBef>
        <a:buClr>
          <a:schemeClr val="accent1">
            <a:tint val="60000"/>
          </a:schemeClr>
        </a:buClr>
        <a:buChar char="•"/>
        <a:defRPr kumimoji="0" sz="1714" kern="1200">
          <a:solidFill>
            <a:schemeClr val="tx1"/>
          </a:solidFill>
          <a:latin typeface="+mn-lt"/>
          <a:ea typeface="+mn-ea"/>
          <a:cs typeface="+mn-cs"/>
        </a:defRPr>
      </a:lvl8pPr>
      <a:lvl9pPr marL="2351361" indent="-217719" algn="l" rtl="0" eaLnBrk="1" latinLnBrk="0" hangingPunct="1">
        <a:spcBef>
          <a:spcPts val="352"/>
        </a:spcBef>
        <a:buClr>
          <a:schemeClr val="accent2">
            <a:tint val="60000"/>
          </a:schemeClr>
        </a:buClr>
        <a:buChar char="•"/>
        <a:defRPr kumimoji="0" sz="1714"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5437" algn="l" rtl="0" eaLnBrk="1" latinLnBrk="0" hangingPunct="1">
        <a:defRPr kumimoji="0" kern="1200">
          <a:solidFill>
            <a:schemeClr val="tx1"/>
          </a:solidFill>
          <a:latin typeface="+mn-lt"/>
          <a:ea typeface="+mn-ea"/>
          <a:cs typeface="+mn-cs"/>
        </a:defRPr>
      </a:lvl2pPr>
      <a:lvl3pPr marL="870875" algn="l" rtl="0" eaLnBrk="1" latinLnBrk="0" hangingPunct="1">
        <a:defRPr kumimoji="0" kern="1200">
          <a:solidFill>
            <a:schemeClr val="tx1"/>
          </a:solidFill>
          <a:latin typeface="+mn-lt"/>
          <a:ea typeface="+mn-ea"/>
          <a:cs typeface="+mn-cs"/>
        </a:defRPr>
      </a:lvl3pPr>
      <a:lvl4pPr marL="1306312" algn="l" rtl="0" eaLnBrk="1" latinLnBrk="0" hangingPunct="1">
        <a:defRPr kumimoji="0" kern="1200">
          <a:solidFill>
            <a:schemeClr val="tx1"/>
          </a:solidFill>
          <a:latin typeface="+mn-lt"/>
          <a:ea typeface="+mn-ea"/>
          <a:cs typeface="+mn-cs"/>
        </a:defRPr>
      </a:lvl4pPr>
      <a:lvl5pPr marL="1741749" algn="l" rtl="0" eaLnBrk="1" latinLnBrk="0" hangingPunct="1">
        <a:defRPr kumimoji="0" kern="1200">
          <a:solidFill>
            <a:schemeClr val="tx1"/>
          </a:solidFill>
          <a:latin typeface="+mn-lt"/>
          <a:ea typeface="+mn-ea"/>
          <a:cs typeface="+mn-cs"/>
        </a:defRPr>
      </a:lvl5pPr>
      <a:lvl6pPr marL="2177186" algn="l" rtl="0" eaLnBrk="1" latinLnBrk="0" hangingPunct="1">
        <a:defRPr kumimoji="0" kern="1200">
          <a:solidFill>
            <a:schemeClr val="tx1"/>
          </a:solidFill>
          <a:latin typeface="+mn-lt"/>
          <a:ea typeface="+mn-ea"/>
          <a:cs typeface="+mn-cs"/>
        </a:defRPr>
      </a:lvl6pPr>
      <a:lvl7pPr marL="2612624" algn="l" rtl="0" eaLnBrk="1" latinLnBrk="0" hangingPunct="1">
        <a:defRPr kumimoji="0" kern="1200">
          <a:solidFill>
            <a:schemeClr val="tx1"/>
          </a:solidFill>
          <a:latin typeface="+mn-lt"/>
          <a:ea typeface="+mn-ea"/>
          <a:cs typeface="+mn-cs"/>
        </a:defRPr>
      </a:lvl7pPr>
      <a:lvl8pPr marL="3048061" algn="l" rtl="0" eaLnBrk="1" latinLnBrk="0" hangingPunct="1">
        <a:defRPr kumimoji="0" kern="1200">
          <a:solidFill>
            <a:schemeClr val="tx1"/>
          </a:solidFill>
          <a:latin typeface="+mn-lt"/>
          <a:ea typeface="+mn-ea"/>
          <a:cs typeface="+mn-cs"/>
        </a:defRPr>
      </a:lvl8pPr>
      <a:lvl9pPr marL="34834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sa/imgres?imgurl=http://www.rkm.com.au/imagelibrary/thumbnails/CELL-Red-Blood-Cell-150.jpg&amp;imgrefurl=http://www.rkm.com.au/imagelibrary/CELL-SET.html&amp;usg=__3Xle4RfratZfAEhpiXm8v5ZNBI4=&amp;h=150&amp;w=150&amp;sz=10&amp;hl=fr&amp;start=78&amp;um=1&amp;itbs=1&amp;tbnid=TRgxeIgTNx_CbM:&amp;tbnh=96&amp;tbnw=96&amp;prev=/images%3Fq%3Derythrocytes%26start%3D72%26um%3D1%26hl%3Dfr%26safe%3Dactive%26sa%3DN%26rlz%3D1T4SKPB_enSA358SA358%26ndsp%3D18%26tbs%3Disch:1"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7C3E273-A277-4495-BA17-6CC0F4DD7D97}"/>
              </a:ext>
            </a:extLst>
          </p:cNvPr>
          <p:cNvSpPr txBox="1">
            <a:spLocks noChangeArrowheads="1"/>
          </p:cNvSpPr>
          <p:nvPr/>
        </p:nvSpPr>
        <p:spPr bwMode="auto">
          <a:xfrm>
            <a:off x="1905000" y="1752600"/>
            <a:ext cx="594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GB" altLang="en-SA" sz="4400" b="1">
                <a:latin typeface="Times New Roman" panose="02020603050405020304" pitchFamily="18" charset="0"/>
                <a:cs typeface="Times New Roman" panose="02020603050405020304" pitchFamily="18" charset="0"/>
              </a:rPr>
              <a:t>Erythrocytes (RBC)</a:t>
            </a:r>
          </a:p>
        </p:txBody>
      </p:sp>
      <p:pic>
        <p:nvPicPr>
          <p:cNvPr id="5" name="Picture 3" descr="50y">
            <a:extLst>
              <a:ext uri="{FF2B5EF4-FFF2-40B4-BE49-F238E27FC236}">
                <a16:creationId xmlns:a16="http://schemas.microsoft.com/office/drawing/2014/main" id="{0CEE5437-907D-3E92-373A-38F53A5EE9CD}"/>
              </a:ext>
            </a:extLst>
          </p:cNvPr>
          <p:cNvPicPr>
            <a:picLocks noChangeAspect="1" noChangeArrowheads="1"/>
          </p:cNvPicPr>
          <p:nvPr/>
        </p:nvPicPr>
        <p:blipFill>
          <a:blip r:embed="rId2" cstate="print"/>
          <a:srcRect/>
          <a:stretch>
            <a:fillRect/>
          </a:stretch>
        </p:blipFill>
        <p:spPr bwMode="auto">
          <a:xfrm>
            <a:off x="533400" y="4648200"/>
            <a:ext cx="855312" cy="13137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172" name="AutoShape 11" descr="http://media-2.web.britannica.com/eb-media/28/98328-004-5514AFAC.jpg">
            <a:extLst>
              <a:ext uri="{FF2B5EF4-FFF2-40B4-BE49-F238E27FC236}">
                <a16:creationId xmlns:a16="http://schemas.microsoft.com/office/drawing/2014/main" id="{DF1F3171-8F99-BCD0-07EB-C8A51EA89D0F}"/>
              </a:ext>
            </a:extLst>
          </p:cNvPr>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SA"/>
          </a:p>
        </p:txBody>
      </p:sp>
      <p:pic>
        <p:nvPicPr>
          <p:cNvPr id="7173" name="Picture 11" descr="http://t1.gstatic.com/images?q=tbn:TRgxeIgTNx_CbM:http://www.rkm.com.au/imagelibrary/thumbnails/CELL-Red-Blood-Cell-150.jpg">
            <a:hlinkClick r:id="rId3"/>
            <a:extLst>
              <a:ext uri="{FF2B5EF4-FFF2-40B4-BE49-F238E27FC236}">
                <a16:creationId xmlns:a16="http://schemas.microsoft.com/office/drawing/2014/main" id="{74B8F563-B4AE-BEB9-30F7-4A9BC6B28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1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91C8107-7E30-4322-A000-C8C73CBA63D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A439D54-0A05-9342-A50F-F9E780F11F47}" type="slidenum">
              <a:rPr lang="en-US" altLang="en-SA">
                <a:solidFill>
                  <a:srgbClr val="FFFFFF"/>
                </a:solidFill>
                <a:latin typeface="Franklin Gothic Book" panose="020B0503020102020204" pitchFamily="34" charset="0"/>
              </a:rPr>
              <a:pPr eaLnBrk="1" hangingPunct="1"/>
              <a:t>1</a:t>
            </a:fld>
            <a:endParaRPr lang="en-US" altLang="en-SA">
              <a:solidFill>
                <a:srgbClr val="FFFFFF"/>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88AFD613-F1EC-94C9-CE96-BEEF5195E0D0}"/>
              </a:ext>
            </a:extLst>
          </p:cNvPr>
          <p:cNvSpPr>
            <a:spLocks noGrp="1"/>
          </p:cNvSpPr>
          <p:nvPr>
            <p:ph sz="quarter" idx="1"/>
          </p:nvPr>
        </p:nvSpPr>
        <p:spPr>
          <a:xfrm>
            <a:off x="603250" y="3686040"/>
            <a:ext cx="8610600" cy="2266426"/>
          </a:xfrm>
        </p:spPr>
        <p:txBody>
          <a:bodyPr>
            <a:normAutofit/>
          </a:bodyPr>
          <a:lstStyle/>
          <a:p>
            <a:pPr marL="255588" indent="-274320" eaLnBrk="1" fontAlgn="auto" hangingPunct="1">
              <a:spcBef>
                <a:spcPts val="580"/>
              </a:spcBef>
              <a:spcAft>
                <a:spcPts val="0"/>
              </a:spcAft>
              <a:buSzTx/>
              <a:buFont typeface="Wingdings 3" pitchFamily="18" charset="2"/>
              <a:buNone/>
              <a:tabLst>
                <a:tab pos="444500" algn="l"/>
              </a:tabLst>
              <a:defRPr/>
            </a:pPr>
            <a:r>
              <a:rPr lang="en-US" sz="1300" dirty="0"/>
              <a:t> </a:t>
            </a:r>
          </a:p>
          <a:p>
            <a:pPr marL="255588" indent="-274320" eaLnBrk="1" fontAlgn="auto" hangingPunct="1">
              <a:lnSpc>
                <a:spcPct val="150000"/>
              </a:lnSpc>
              <a:spcBef>
                <a:spcPts val="580"/>
              </a:spcBef>
              <a:spcAft>
                <a:spcPts val="0"/>
              </a:spcAft>
              <a:buFont typeface="Wingdings 2"/>
              <a:buChar char=""/>
              <a:tabLst>
                <a:tab pos="444500" algn="l"/>
              </a:tabLst>
              <a:defRPr/>
            </a:pPr>
            <a:r>
              <a:rPr lang="en-US" sz="2400" b="1" dirty="0">
                <a:solidFill>
                  <a:srgbClr val="5BA7B9"/>
                </a:solidFill>
                <a:latin typeface="Times New Roman" panose="02020603050405020304" pitchFamily="18" charset="0"/>
                <a:cs typeface="Times New Roman" panose="02020603050405020304" pitchFamily="18" charset="0"/>
              </a:rPr>
              <a:t>Integral membrane proteins:</a:t>
            </a:r>
          </a:p>
          <a:p>
            <a:pPr marL="434975" lvl="1" indent="9525" eaLnBrk="1" fontAlgn="auto" hangingPunct="1">
              <a:lnSpc>
                <a:spcPct val="150000"/>
              </a:lnSpc>
              <a:spcBef>
                <a:spcPts val="370"/>
              </a:spcBef>
              <a:spcAft>
                <a:spcPts val="0"/>
              </a:spcAft>
              <a:buClr>
                <a:srgbClr val="000099"/>
              </a:buClr>
              <a:buFont typeface="Verdana" pitchFamily="34" charset="0"/>
              <a:buNone/>
              <a:tabLst>
                <a:tab pos="444500" algn="l"/>
              </a:tabLst>
              <a:defRPr/>
            </a:pPr>
            <a:r>
              <a:rPr lang="en-US" dirty="0">
                <a:latin typeface="Times New Roman" panose="02020603050405020304" pitchFamily="18" charset="0"/>
                <a:cs typeface="Times New Roman" panose="02020603050405020304" pitchFamily="18" charset="0"/>
              </a:rPr>
              <a:t>Extend from outer surface and transverse entire membrane to inner surface</a:t>
            </a:r>
          </a:p>
          <a:p>
            <a:pPr marL="434975" lvl="1" indent="9525" eaLnBrk="1" fontAlgn="auto" hangingPunct="1">
              <a:lnSpc>
                <a:spcPct val="150000"/>
              </a:lnSpc>
              <a:spcBef>
                <a:spcPts val="370"/>
              </a:spcBef>
              <a:spcAft>
                <a:spcPts val="0"/>
              </a:spcAft>
              <a:buClr>
                <a:srgbClr val="000099"/>
              </a:buClr>
              <a:buFont typeface="Verdana" pitchFamily="34" charset="0"/>
              <a:buNone/>
              <a:tabLst>
                <a:tab pos="444500" algn="l"/>
              </a:tabLst>
              <a:defRPr/>
            </a:pPr>
            <a:endParaRPr lang="en-US" dirty="0">
              <a:latin typeface="Times New Roman" panose="02020603050405020304" pitchFamily="18" charset="0"/>
              <a:cs typeface="Times New Roman" panose="02020603050405020304" pitchFamily="18" charset="0"/>
            </a:endParaRPr>
          </a:p>
          <a:p>
            <a:pPr marL="255588" indent="-274320" eaLnBrk="1" fontAlgn="auto" hangingPunct="1">
              <a:spcBef>
                <a:spcPts val="580"/>
              </a:spcBef>
              <a:spcAft>
                <a:spcPts val="0"/>
              </a:spcAft>
              <a:buFont typeface="Wingdings 2"/>
              <a:buChar char=""/>
              <a:tabLst>
                <a:tab pos="444500" algn="l"/>
              </a:tabLst>
              <a:defRPr/>
            </a:pPr>
            <a:endParaRPr lang="en-US" sz="1900" b="1" dirty="0">
              <a:solidFill>
                <a:srgbClr val="5BA7B9"/>
              </a:solidFill>
            </a:endParaRPr>
          </a:p>
          <a:p>
            <a:pPr marL="255588" indent="-274320" eaLnBrk="1" fontAlgn="auto" hangingPunct="1">
              <a:spcBef>
                <a:spcPts val="580"/>
              </a:spcBef>
              <a:spcAft>
                <a:spcPts val="0"/>
              </a:spcAft>
              <a:buFont typeface="Wingdings 2"/>
              <a:buChar char=""/>
              <a:tabLst>
                <a:tab pos="444500" algn="l"/>
              </a:tabLst>
              <a:defRPr/>
            </a:pPr>
            <a:endParaRPr lang="en-US" sz="3100" b="1" dirty="0">
              <a:solidFill>
                <a:srgbClr val="5BA7B9"/>
              </a:solidFill>
            </a:endParaRPr>
          </a:p>
          <a:p>
            <a:pPr marL="255588" indent="-274320" eaLnBrk="1" fontAlgn="auto" hangingPunct="1">
              <a:spcBef>
                <a:spcPts val="580"/>
              </a:spcBef>
              <a:spcAft>
                <a:spcPts val="0"/>
              </a:spcAft>
              <a:buFont typeface="Wingdings 3" pitchFamily="18" charset="2"/>
              <a:buNone/>
              <a:tabLst>
                <a:tab pos="444500" algn="l"/>
              </a:tabLst>
              <a:defRPr/>
            </a:pPr>
            <a:endParaRPr lang="en-US" sz="2900" dirty="0"/>
          </a:p>
          <a:p>
            <a:pPr marL="255588" indent="-274320" eaLnBrk="1" fontAlgn="auto" hangingPunct="1">
              <a:spcBef>
                <a:spcPts val="580"/>
              </a:spcBef>
              <a:spcAft>
                <a:spcPts val="0"/>
              </a:spcAft>
              <a:buFont typeface="Wingdings 2"/>
              <a:buChar char=""/>
              <a:tabLst>
                <a:tab pos="444500" algn="l"/>
              </a:tabLst>
              <a:defRPr/>
            </a:pPr>
            <a:endParaRPr lang="en-US" sz="1700" dirty="0"/>
          </a:p>
        </p:txBody>
      </p:sp>
      <p:sp>
        <p:nvSpPr>
          <p:cNvPr id="5" name="Rectangle 3">
            <a:extLst>
              <a:ext uri="{FF2B5EF4-FFF2-40B4-BE49-F238E27FC236}">
                <a16:creationId xmlns:a16="http://schemas.microsoft.com/office/drawing/2014/main" id="{3BEE4693-2DCD-CC90-C605-598EA2BF793F}"/>
              </a:ext>
            </a:extLst>
          </p:cNvPr>
          <p:cNvSpPr txBox="1">
            <a:spLocks/>
          </p:cNvSpPr>
          <p:nvPr/>
        </p:nvSpPr>
        <p:spPr bwMode="auto">
          <a:xfrm>
            <a:off x="533400" y="1368989"/>
            <a:ext cx="8007350" cy="2379797"/>
          </a:xfrm>
          <a:prstGeom prst="rect">
            <a:avLst/>
          </a:prstGeom>
          <a:noFill/>
          <a:ln w="9525">
            <a:noFill/>
            <a:miter lim="800000"/>
            <a:headEnd/>
            <a:tailEnd/>
          </a:ln>
        </p:spPr>
        <p:txBody>
          <a:bodyPr/>
          <a:lstStyle/>
          <a:p>
            <a:pPr marL="255588" indent="-255588" algn="just">
              <a:lnSpc>
                <a:spcPct val="150000"/>
              </a:lnSpc>
              <a:spcBef>
                <a:spcPts val="400"/>
              </a:spcBef>
              <a:buClr>
                <a:schemeClr val="accent1"/>
              </a:buClr>
              <a:tabLst>
                <a:tab pos="444500" algn="l"/>
              </a:tabLst>
              <a:defRP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Several proteins are present in the RBC’s </a:t>
            </a:r>
            <a:endParaRPr lang="en-US" sz="2400" b="1" dirty="0">
              <a:solidFill>
                <a:srgbClr val="5BA7B9"/>
              </a:solidFill>
              <a:latin typeface="Times New Roman" panose="02020603050405020304" pitchFamily="18" charset="0"/>
              <a:cs typeface="Times New Roman" panose="02020603050405020304" pitchFamily="18" charset="0"/>
            </a:endParaRPr>
          </a:p>
          <a:p>
            <a:pPr marL="255588" indent="-255588" algn="just" eaLnBrk="0" hangingPunct="0">
              <a:lnSpc>
                <a:spcPct val="150000"/>
              </a:lnSpc>
              <a:spcBef>
                <a:spcPts val="400"/>
              </a:spcBef>
              <a:buClr>
                <a:schemeClr val="accent1"/>
              </a:buClr>
              <a:buSzPct val="68000"/>
              <a:buFont typeface="Wingdings 3" pitchFamily="18" charset="2"/>
              <a:buChar char=""/>
              <a:tabLst>
                <a:tab pos="444500" algn="l"/>
              </a:tabLst>
              <a:defRPr/>
            </a:pPr>
            <a:r>
              <a:rPr lang="en-US" sz="2400" b="1" dirty="0">
                <a:solidFill>
                  <a:srgbClr val="5BA7B9"/>
                </a:solidFill>
                <a:latin typeface="Times New Roman" panose="02020603050405020304" pitchFamily="18" charset="0"/>
                <a:cs typeface="Times New Roman" panose="02020603050405020304" pitchFamily="18" charset="0"/>
              </a:rPr>
              <a:t>Peripheral proteins</a:t>
            </a:r>
            <a:r>
              <a:rPr lang="en-US" sz="2400" dirty="0">
                <a:solidFill>
                  <a:srgbClr val="5BA7B9"/>
                </a:solidFill>
                <a:latin typeface="Times New Roman" panose="02020603050405020304" pitchFamily="18" charset="0"/>
                <a:cs typeface="Times New Roman" panose="02020603050405020304" pitchFamily="18" charset="0"/>
              </a:rPr>
              <a:t>:</a:t>
            </a:r>
          </a:p>
          <a:p>
            <a:pPr marL="255588" indent="-255588" algn="just" eaLnBrk="0" hangingPunct="0">
              <a:lnSpc>
                <a:spcPct val="150000"/>
              </a:lnSpc>
              <a:spcBef>
                <a:spcPts val="400"/>
              </a:spcBef>
              <a:buClr>
                <a:schemeClr val="accent1"/>
              </a:buClr>
              <a:buSzPct val="68000"/>
              <a:buFont typeface="Wingdings 3" pitchFamily="18" charset="2"/>
              <a:buNone/>
              <a:tabLst>
                <a:tab pos="444500" algn="l"/>
              </a:tabLst>
              <a:defRPr/>
            </a:pPr>
            <a:r>
              <a:rPr lang="en-US" sz="2400" dirty="0">
                <a:latin typeface="Times New Roman" panose="02020603050405020304" pitchFamily="18" charset="0"/>
                <a:cs typeface="Times New Roman" panose="02020603050405020304" pitchFamily="18" charset="0"/>
              </a:rPr>
              <a:t>		Limited to cytoplasmic surface of membrane and 	forms the RBC cytoskeleton.</a:t>
            </a:r>
          </a:p>
        </p:txBody>
      </p:sp>
      <p:sp>
        <p:nvSpPr>
          <p:cNvPr id="6" name="Slide Number Placeholder 5">
            <a:extLst>
              <a:ext uri="{FF2B5EF4-FFF2-40B4-BE49-F238E27FC236}">
                <a16:creationId xmlns:a16="http://schemas.microsoft.com/office/drawing/2014/main" id="{2B7556D1-B591-98CD-56A5-78EB168952D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C314E42-F94B-1147-A1A3-FFA6B7A6A417}" type="slidenum">
              <a:rPr lang="en-US" altLang="en-SA">
                <a:solidFill>
                  <a:srgbClr val="FFFFFF"/>
                </a:solidFill>
                <a:latin typeface="Franklin Gothic Book" panose="020B0503020102020204" pitchFamily="34" charset="0"/>
              </a:rPr>
              <a:pPr eaLnBrk="1" hangingPunct="1"/>
              <a:t>10</a:t>
            </a:fld>
            <a:endParaRPr lang="en-US" altLang="en-SA">
              <a:solidFill>
                <a:srgbClr val="FFFFFF"/>
              </a:solidFill>
              <a:latin typeface="Franklin Gothic Book" panose="020B0503020102020204" pitchFamily="34" charset="0"/>
            </a:endParaRPr>
          </a:p>
        </p:txBody>
      </p:sp>
      <p:sp>
        <p:nvSpPr>
          <p:cNvPr id="3" name="Title 1">
            <a:extLst>
              <a:ext uri="{FF2B5EF4-FFF2-40B4-BE49-F238E27FC236}">
                <a16:creationId xmlns:a16="http://schemas.microsoft.com/office/drawing/2014/main" id="{A492EC3F-9AB4-4E06-515A-0253463ABBB5}"/>
              </a:ext>
            </a:extLst>
          </p:cNvPr>
          <p:cNvSpPr txBox="1">
            <a:spLocks/>
          </p:cNvSpPr>
          <p:nvPr/>
        </p:nvSpPr>
        <p:spPr bwMode="auto">
          <a:xfrm>
            <a:off x="914400" y="274638"/>
            <a:ext cx="7772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a:r>
              <a:rPr lang="en-GB" sz="3200" b="1" u="sng" dirty="0">
                <a:solidFill>
                  <a:srgbClr val="0070C0"/>
                </a:solidFill>
                <a:latin typeface="Times New Roman" panose="02020603050405020304" pitchFamily="18" charset="0"/>
                <a:cs typeface="Times New Roman" panose="02020603050405020304" pitchFamily="18" charset="0"/>
              </a:rPr>
              <a:t>Components of RBC membrane (cont.)</a:t>
            </a:r>
            <a:endParaRPr lang="en-US" sz="3200" b="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72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heckerboard(across)">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0734081"/>
              </p:ext>
            </p:extLst>
          </p:nvPr>
        </p:nvGraphicFramePr>
        <p:xfrm>
          <a:off x="822325" y="3393688"/>
          <a:ext cx="7499350" cy="3200400"/>
        </p:xfrm>
        <a:graphic>
          <a:graphicData uri="http://schemas.openxmlformats.org/drawingml/2006/table">
            <a:tbl>
              <a:tblPr firstRow="1" bandRow="1">
                <a:tableStyleId>{5C22544A-7EE6-4342-B048-85BDC9FD1C3A}</a:tableStyleId>
              </a:tblPr>
              <a:tblGrid>
                <a:gridCol w="3749675">
                  <a:extLst>
                    <a:ext uri="{9D8B030D-6E8A-4147-A177-3AD203B41FA5}">
                      <a16:colId xmlns:a16="http://schemas.microsoft.com/office/drawing/2014/main" val="20000"/>
                    </a:ext>
                  </a:extLst>
                </a:gridCol>
                <a:gridCol w="3749675">
                  <a:extLst>
                    <a:ext uri="{9D8B030D-6E8A-4147-A177-3AD203B41FA5}">
                      <a16:colId xmlns:a16="http://schemas.microsoft.com/office/drawing/2014/main" val="20001"/>
                    </a:ext>
                  </a:extLst>
                </a:gridCol>
              </a:tblGrid>
              <a:tr h="370840">
                <a:tc>
                  <a:txBody>
                    <a:bodyPr/>
                    <a:lstStyle/>
                    <a:p>
                      <a:r>
                        <a:rPr lang="en-GB" sz="2400" dirty="0">
                          <a:latin typeface="Times New Roman" panose="02020603050405020304" pitchFamily="18" charset="0"/>
                          <a:cs typeface="Times New Roman" panose="02020603050405020304" pitchFamily="18" charset="0"/>
                        </a:rPr>
                        <a:t>Peripheral Proteins</a:t>
                      </a:r>
                      <a:endParaRPr lang="en-US" sz="2400" dirty="0">
                        <a:latin typeface="Times New Roman" panose="02020603050405020304" pitchFamily="18" charset="0"/>
                        <a:cs typeface="Times New Roman" panose="02020603050405020304" pitchFamily="18" charset="0"/>
                      </a:endParaRPr>
                    </a:p>
                  </a:txBody>
                  <a:tcPr marL="83326" marR="83326"/>
                </a:tc>
                <a:tc>
                  <a:txBody>
                    <a:bodyPr/>
                    <a:lstStyle/>
                    <a:p>
                      <a:r>
                        <a:rPr lang="en-GB" sz="2400" dirty="0">
                          <a:latin typeface="Times New Roman" panose="02020603050405020304" pitchFamily="18" charset="0"/>
                          <a:cs typeface="Times New Roman" panose="02020603050405020304" pitchFamily="18" charset="0"/>
                        </a:rPr>
                        <a:t>Integral  Proteins</a:t>
                      </a:r>
                      <a:endParaRPr lang="en-US" sz="2400" dirty="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0"/>
                  </a:ext>
                </a:extLst>
              </a:tr>
              <a:tr h="370840">
                <a:tc>
                  <a:txBody>
                    <a:bodyPr/>
                    <a:lstStyle/>
                    <a:p>
                      <a:r>
                        <a:rPr lang="en-GB" sz="2400" dirty="0" err="1">
                          <a:latin typeface="Times New Roman" panose="02020603050405020304" pitchFamily="18" charset="0"/>
                          <a:cs typeface="Times New Roman" panose="02020603050405020304" pitchFamily="18" charset="0"/>
                        </a:rPr>
                        <a:t>Tropomyosin</a:t>
                      </a:r>
                      <a:endParaRPr lang="en-GB" sz="2400" dirty="0">
                        <a:latin typeface="Times New Roman" panose="02020603050405020304" pitchFamily="18" charset="0"/>
                        <a:cs typeface="Times New Roman" panose="02020603050405020304" pitchFamily="18" charset="0"/>
                      </a:endParaRPr>
                    </a:p>
                  </a:txBody>
                  <a:tcPr marL="83326" marR="83326"/>
                </a:tc>
                <a:tc>
                  <a:txBody>
                    <a:bodyPr/>
                    <a:lstStyle/>
                    <a:p>
                      <a:r>
                        <a:rPr lang="en-GB" sz="2400" dirty="0" err="1">
                          <a:latin typeface="Times New Roman" panose="02020603050405020304" pitchFamily="18" charset="0"/>
                          <a:cs typeface="Times New Roman" panose="02020603050405020304" pitchFamily="18" charset="0"/>
                        </a:rPr>
                        <a:t>Glycophorin</a:t>
                      </a:r>
                      <a:endParaRPr lang="en-US" sz="2400" dirty="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1"/>
                  </a:ext>
                </a:extLst>
              </a:tr>
              <a:tr h="370840">
                <a:tc>
                  <a:txBody>
                    <a:bodyPr/>
                    <a:lstStyle/>
                    <a:p>
                      <a:r>
                        <a:rPr lang="en-GB" sz="2400" dirty="0" err="1">
                          <a:latin typeface="Times New Roman" panose="02020603050405020304" pitchFamily="18" charset="0"/>
                          <a:cs typeface="Times New Roman" panose="02020603050405020304" pitchFamily="18" charset="0"/>
                        </a:rPr>
                        <a:t>Spectrin</a:t>
                      </a:r>
                      <a:endParaRPr lang="en-GB" sz="2400" dirty="0">
                        <a:latin typeface="Times New Roman" panose="02020603050405020304" pitchFamily="18" charset="0"/>
                        <a:cs typeface="Times New Roman" panose="02020603050405020304" pitchFamily="18" charset="0"/>
                      </a:endParaRPr>
                    </a:p>
                  </a:txBody>
                  <a:tcPr marL="83326" marR="83326"/>
                </a:tc>
                <a:tc>
                  <a:txBody>
                    <a:bodyPr/>
                    <a:lstStyle/>
                    <a:p>
                      <a:r>
                        <a:rPr lang="en-GB" sz="2400" dirty="0">
                          <a:latin typeface="Times New Roman" panose="02020603050405020304" pitchFamily="18" charset="0"/>
                          <a:cs typeface="Times New Roman" panose="02020603050405020304" pitchFamily="18" charset="0"/>
                        </a:rPr>
                        <a:t>Band  3 Protein</a:t>
                      </a:r>
                      <a:endParaRPr lang="en-US" sz="2400" dirty="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2"/>
                  </a:ext>
                </a:extLst>
              </a:tr>
              <a:tr h="370840">
                <a:tc>
                  <a:txBody>
                    <a:bodyPr/>
                    <a:lstStyle/>
                    <a:p>
                      <a:r>
                        <a:rPr lang="en-GB" sz="2400" dirty="0" err="1">
                          <a:latin typeface="Times New Roman" panose="02020603050405020304" pitchFamily="18" charset="0"/>
                          <a:cs typeface="Times New Roman" panose="02020603050405020304" pitchFamily="18" charset="0"/>
                        </a:rPr>
                        <a:t>Actin</a:t>
                      </a:r>
                      <a:endParaRPr lang="en-US" sz="2400" dirty="0">
                        <a:latin typeface="Times New Roman" panose="02020603050405020304" pitchFamily="18" charset="0"/>
                        <a:cs typeface="Times New Roman" panose="02020603050405020304" pitchFamily="18" charset="0"/>
                      </a:endParaRPr>
                    </a:p>
                  </a:txBody>
                  <a:tcPr marL="83326" marR="83326"/>
                </a:tc>
                <a:tc>
                  <a:txBody>
                    <a:bodyPr/>
                    <a:lstStyle/>
                    <a:p>
                      <a:endParaRPr lang="en-US" sz="240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3"/>
                  </a:ext>
                </a:extLst>
              </a:tr>
              <a:tr h="370840">
                <a:tc>
                  <a:txBody>
                    <a:bodyPr/>
                    <a:lstStyle/>
                    <a:p>
                      <a:r>
                        <a:rPr lang="en-GB" sz="2400" dirty="0">
                          <a:latin typeface="Times New Roman" panose="02020603050405020304" pitchFamily="18" charset="0"/>
                          <a:cs typeface="Times New Roman" panose="02020603050405020304" pitchFamily="18" charset="0"/>
                        </a:rPr>
                        <a:t>Protein 4.1</a:t>
                      </a:r>
                      <a:endParaRPr lang="en-US" sz="2400" dirty="0">
                        <a:latin typeface="Times New Roman" panose="02020603050405020304" pitchFamily="18" charset="0"/>
                        <a:cs typeface="Times New Roman" panose="02020603050405020304" pitchFamily="18" charset="0"/>
                      </a:endParaRPr>
                    </a:p>
                  </a:txBody>
                  <a:tcPr marL="83326" marR="83326"/>
                </a:tc>
                <a:tc>
                  <a:txBody>
                    <a:bodyPr/>
                    <a:lstStyle/>
                    <a:p>
                      <a:endParaRPr lang="en-US" sz="2400" dirty="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4"/>
                  </a:ext>
                </a:extLst>
              </a:tr>
              <a:tr h="457200">
                <a:tc>
                  <a:txBody>
                    <a:bodyPr/>
                    <a:lstStyle/>
                    <a:p>
                      <a:r>
                        <a:rPr lang="en-GB" sz="2400" dirty="0" err="1">
                          <a:latin typeface="Times New Roman" panose="02020603050405020304" pitchFamily="18" charset="0"/>
                          <a:cs typeface="Times New Roman" panose="02020603050405020304" pitchFamily="18" charset="0"/>
                        </a:rPr>
                        <a:t>Ankrynin</a:t>
                      </a:r>
                      <a:endParaRPr lang="en-US" sz="2400" dirty="0">
                        <a:latin typeface="Times New Roman" panose="02020603050405020304" pitchFamily="18" charset="0"/>
                        <a:cs typeface="Times New Roman" panose="02020603050405020304" pitchFamily="18" charset="0"/>
                      </a:endParaRPr>
                    </a:p>
                  </a:txBody>
                  <a:tcPr marL="83326" marR="83326"/>
                </a:tc>
                <a:tc>
                  <a:txBody>
                    <a:bodyPr/>
                    <a:lstStyle/>
                    <a:p>
                      <a:endParaRPr lang="en-US" sz="2400" dirty="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5"/>
                  </a:ext>
                </a:extLst>
              </a:tr>
              <a:tr h="370840">
                <a:tc>
                  <a:txBody>
                    <a:bodyPr/>
                    <a:lstStyle/>
                    <a:p>
                      <a:r>
                        <a:rPr lang="en-GB" sz="2400" dirty="0">
                          <a:latin typeface="Times New Roman" panose="02020603050405020304" pitchFamily="18" charset="0"/>
                          <a:cs typeface="Times New Roman" panose="02020603050405020304" pitchFamily="18" charset="0"/>
                        </a:rPr>
                        <a:t>Protein 4.2</a:t>
                      </a:r>
                      <a:endParaRPr lang="en-US" sz="2400" dirty="0">
                        <a:latin typeface="Times New Roman" panose="02020603050405020304" pitchFamily="18" charset="0"/>
                        <a:cs typeface="Times New Roman" panose="02020603050405020304" pitchFamily="18" charset="0"/>
                      </a:endParaRPr>
                    </a:p>
                  </a:txBody>
                  <a:tcPr marL="83326" marR="83326"/>
                </a:tc>
                <a:tc>
                  <a:txBody>
                    <a:bodyPr/>
                    <a:lstStyle/>
                    <a:p>
                      <a:endParaRPr lang="en-US" sz="2400" dirty="0">
                        <a:latin typeface="Times New Roman" panose="02020603050405020304" pitchFamily="18" charset="0"/>
                        <a:cs typeface="Times New Roman" panose="02020603050405020304" pitchFamily="18" charset="0"/>
                      </a:endParaRPr>
                    </a:p>
                  </a:txBody>
                  <a:tcPr marL="83326" marR="83326"/>
                </a:tc>
                <a:extLst>
                  <a:ext uri="{0D108BD9-81ED-4DB2-BD59-A6C34878D82A}">
                    <a16:rowId xmlns:a16="http://schemas.microsoft.com/office/drawing/2014/main" val="10006"/>
                  </a:ext>
                </a:extLst>
              </a:tr>
            </a:tbl>
          </a:graphicData>
        </a:graphic>
      </p:graphicFrame>
      <p:pic>
        <p:nvPicPr>
          <p:cNvPr id="5" name="Picture 4" descr="membrane"/>
          <p:cNvPicPr>
            <a:picLocks noChangeAspect="1" noChangeArrowheads="1"/>
          </p:cNvPicPr>
          <p:nvPr/>
        </p:nvPicPr>
        <p:blipFill>
          <a:blip r:embed="rId2" cstate="print"/>
          <a:srcRect t="2258" b="3877"/>
          <a:stretch>
            <a:fillRect/>
          </a:stretch>
        </p:blipFill>
        <p:spPr bwMode="auto">
          <a:xfrm>
            <a:off x="2448304" y="881732"/>
            <a:ext cx="4181096" cy="2415217"/>
          </a:xfrm>
          <a:prstGeom prst="rect">
            <a:avLst/>
          </a:prstGeom>
          <a:noFill/>
          <a:ln w="9525">
            <a:noFill/>
            <a:miter lim="800000"/>
            <a:headEnd/>
            <a:tailEnd/>
          </a:ln>
        </p:spPr>
      </p:pic>
      <p:sp>
        <p:nvSpPr>
          <p:cNvPr id="7" name="Title 1">
            <a:extLst>
              <a:ext uri="{FF2B5EF4-FFF2-40B4-BE49-F238E27FC236}">
                <a16:creationId xmlns:a16="http://schemas.microsoft.com/office/drawing/2014/main" id="{D9D62F8D-1E20-C548-F9E6-563CCED410CE}"/>
              </a:ext>
            </a:extLst>
          </p:cNvPr>
          <p:cNvSpPr>
            <a:spLocks noGrp="1"/>
          </p:cNvSpPr>
          <p:nvPr>
            <p:ph type="title"/>
          </p:nvPr>
        </p:nvSpPr>
        <p:spPr>
          <a:xfrm>
            <a:off x="914400" y="274638"/>
            <a:ext cx="7772400" cy="563562"/>
          </a:xfrm>
        </p:spPr>
        <p:txBody>
          <a:bodyPr anchor="ctr"/>
          <a:lstStyle/>
          <a:p>
            <a:pPr algn="ctr"/>
            <a:r>
              <a:rPr lang="en-GB" sz="3200" b="1" u="sng" dirty="0">
                <a:solidFill>
                  <a:srgbClr val="0070C0"/>
                </a:solidFill>
                <a:latin typeface="Times New Roman" panose="02020603050405020304" pitchFamily="18" charset="0"/>
                <a:cs typeface="Times New Roman" panose="02020603050405020304" pitchFamily="18" charset="0"/>
              </a:rPr>
              <a:t>Components of RBC membrane (cont.)</a:t>
            </a:r>
            <a:endParaRPr lang="en-US" sz="3200" b="1" u="sng" dirty="0">
              <a:solidFill>
                <a:srgbClr val="0070C0"/>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1F272B8E-B713-78D6-295B-1B84FB1C7C28}"/>
              </a:ext>
            </a:extLst>
          </p:cNvPr>
          <p:cNvSpPr>
            <a:spLocks noGrp="1"/>
          </p:cNvSpPr>
          <p:nvPr>
            <p:ph type="sldNum" sz="quarter" idx="12"/>
          </p:nvPr>
        </p:nvSpPr>
        <p:spPr/>
        <p:txBody>
          <a:bodyPr/>
          <a:lstStyle/>
          <a:p>
            <a:fld id="{340256C2-293F-824E-8264-6F94898C67DB}" type="slidenum">
              <a:rPr lang="en-US" altLang="en-SA" smtClean="0"/>
              <a:pPr/>
              <a:t>11</a:t>
            </a:fld>
            <a:endParaRPr lang="en-US" altLang="en-SA"/>
          </a:p>
        </p:txBody>
      </p:sp>
    </p:spTree>
    <p:extLst>
      <p:ext uri="{BB962C8B-B14F-4D97-AF65-F5344CB8AC3E}">
        <p14:creationId xmlns:p14="http://schemas.microsoft.com/office/powerpoint/2010/main" val="159953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43474"/>
            <a:ext cx="8039100" cy="542326"/>
          </a:xfrm>
        </p:spPr>
        <p:txBody>
          <a:bodyPr anchor="ctr"/>
          <a:lstStyle/>
          <a:p>
            <a:r>
              <a:rPr lang="en-GB" sz="2800" b="1" dirty="0">
                <a:latin typeface="Times New Roman" panose="02020603050405020304" pitchFamily="18" charset="0"/>
                <a:cs typeface="Times New Roman" panose="02020603050405020304" pitchFamily="18" charset="0"/>
              </a:rPr>
              <a:t>Peripheral Proteins</a:t>
            </a:r>
            <a:endParaRPr lang="en-US"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3033118"/>
              </p:ext>
            </p:extLst>
          </p:nvPr>
        </p:nvGraphicFramePr>
        <p:xfrm>
          <a:off x="419100" y="709966"/>
          <a:ext cx="8305800" cy="6004560"/>
        </p:xfrm>
        <a:graphic>
          <a:graphicData uri="http://schemas.openxmlformats.org/drawingml/2006/table">
            <a:tbl>
              <a:tblPr firstRow="1" bandRow="1">
                <a:tableStyleId>{BC89EF96-8CEA-46FF-86C4-4CE0E7609802}</a:tableStyleId>
              </a:tblPr>
              <a:tblGrid>
                <a:gridCol w="18669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314700">
                  <a:extLst>
                    <a:ext uri="{9D8B030D-6E8A-4147-A177-3AD203B41FA5}">
                      <a16:colId xmlns:a16="http://schemas.microsoft.com/office/drawing/2014/main" val="20002"/>
                    </a:ext>
                  </a:extLst>
                </a:gridCol>
              </a:tblGrid>
              <a:tr h="384211">
                <a:tc>
                  <a:txBody>
                    <a:bodyPr/>
                    <a:lstStyle/>
                    <a:p>
                      <a:r>
                        <a:rPr lang="en-US" sz="2200" dirty="0">
                          <a:latin typeface="Times New Roman" panose="02020603050405020304" pitchFamily="18" charset="0"/>
                          <a:cs typeface="Times New Roman" panose="02020603050405020304" pitchFamily="18" charset="0"/>
                        </a:rPr>
                        <a:t>Names</a:t>
                      </a:r>
                    </a:p>
                  </a:txBody>
                  <a:tcPr marL="83326" marR="83326"/>
                </a:tc>
                <a:tc>
                  <a:txBody>
                    <a:bodyPr/>
                    <a:lstStyle/>
                    <a:p>
                      <a:r>
                        <a:rPr lang="en-US" sz="2200" dirty="0">
                          <a:latin typeface="Times New Roman" panose="02020603050405020304" pitchFamily="18" charset="0"/>
                          <a:cs typeface="Times New Roman" panose="02020603050405020304" pitchFamily="18" charset="0"/>
                        </a:rPr>
                        <a:t>Definition</a:t>
                      </a:r>
                    </a:p>
                  </a:txBody>
                  <a:tcPr marL="83326" marR="83326"/>
                </a:tc>
                <a:tc>
                  <a:txBody>
                    <a:bodyPr/>
                    <a:lstStyle/>
                    <a:p>
                      <a:r>
                        <a:rPr lang="en-US" sz="2200" dirty="0">
                          <a:latin typeface="Times New Roman" panose="02020603050405020304" pitchFamily="18" charset="0"/>
                          <a:cs typeface="Times New Roman" panose="02020603050405020304" pitchFamily="18" charset="0"/>
                        </a:rPr>
                        <a:t>Function</a:t>
                      </a:r>
                    </a:p>
                  </a:txBody>
                  <a:tcPr marL="83326" marR="83326"/>
                </a:tc>
                <a:extLst>
                  <a:ext uri="{0D108BD9-81ED-4DB2-BD59-A6C34878D82A}">
                    <a16:rowId xmlns:a16="http://schemas.microsoft.com/office/drawing/2014/main" val="10000"/>
                  </a:ext>
                </a:extLst>
              </a:tr>
              <a:tr h="975306">
                <a:tc>
                  <a:txBody>
                    <a:bodyPr/>
                    <a:lstStyle/>
                    <a:p>
                      <a:r>
                        <a:rPr lang="en-US" sz="2200" b="0" dirty="0" err="1">
                          <a:solidFill>
                            <a:schemeClr val="accent1">
                              <a:lumMod val="75000"/>
                            </a:schemeClr>
                          </a:solidFill>
                          <a:latin typeface="Times New Roman" panose="02020603050405020304" pitchFamily="18" charset="0"/>
                          <a:cs typeface="Times New Roman" panose="02020603050405020304" pitchFamily="18" charset="0"/>
                        </a:rPr>
                        <a:t>Spectrin</a:t>
                      </a:r>
                      <a:endParaRPr lang="en-US" sz="2200" b="0" dirty="0">
                        <a:solidFill>
                          <a:schemeClr val="accent1">
                            <a:lumMod val="75000"/>
                          </a:schemeClr>
                        </a:solidFill>
                        <a:latin typeface="Times New Roman" panose="02020603050405020304" pitchFamily="18" charset="0"/>
                        <a:cs typeface="Times New Roman" panose="02020603050405020304" pitchFamily="18" charset="0"/>
                      </a:endParaRPr>
                    </a:p>
                  </a:txBody>
                  <a:tcPr marL="83326" marR="83326"/>
                </a:tc>
                <a:tc>
                  <a:txBody>
                    <a:bodyPr/>
                    <a:lstStyle/>
                    <a:p>
                      <a:pPr algn="just"/>
                      <a:r>
                        <a:rPr lang="en-US" sz="2200" dirty="0" err="1">
                          <a:latin typeface="Times New Roman" panose="02020603050405020304" pitchFamily="18" charset="0"/>
                          <a:cs typeface="Times New Roman" panose="02020603050405020304" pitchFamily="18" charset="0"/>
                        </a:rPr>
                        <a:t>cytoskeletal</a:t>
                      </a:r>
                      <a:r>
                        <a:rPr lang="en-US" sz="2200" dirty="0">
                          <a:latin typeface="Times New Roman" panose="02020603050405020304" pitchFamily="18" charset="0"/>
                          <a:cs typeface="Times New Roman" panose="02020603050405020304" pitchFamily="18" charset="0"/>
                        </a:rPr>
                        <a:t> protein that lines the intracellular side of the plasma membrane</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Responsible for biconcave shape of RBC</a:t>
                      </a:r>
                    </a:p>
                  </a:txBody>
                  <a:tcPr marL="83326" marR="83326"/>
                </a:tc>
                <a:extLst>
                  <a:ext uri="{0D108BD9-81ED-4DB2-BD59-A6C34878D82A}">
                    <a16:rowId xmlns:a16="http://schemas.microsoft.com/office/drawing/2014/main" val="10001"/>
                  </a:ext>
                </a:extLst>
              </a:tr>
              <a:tr h="679759">
                <a:tc>
                  <a:txBody>
                    <a:bodyPr/>
                    <a:lstStyle/>
                    <a:p>
                      <a:r>
                        <a:rPr lang="en-US" sz="2200" b="0" dirty="0" err="1">
                          <a:solidFill>
                            <a:schemeClr val="accent1">
                              <a:lumMod val="75000"/>
                            </a:schemeClr>
                          </a:solidFill>
                          <a:latin typeface="Times New Roman" panose="02020603050405020304" pitchFamily="18" charset="0"/>
                          <a:cs typeface="Times New Roman" panose="02020603050405020304" pitchFamily="18" charset="0"/>
                        </a:rPr>
                        <a:t>Actin</a:t>
                      </a:r>
                      <a:endParaRPr lang="en-US" sz="2200" b="0" dirty="0">
                        <a:solidFill>
                          <a:schemeClr val="accent1">
                            <a:lumMod val="75000"/>
                          </a:schemeClr>
                        </a:solidFill>
                        <a:latin typeface="Times New Roman" panose="02020603050405020304" pitchFamily="18" charset="0"/>
                        <a:cs typeface="Times New Roman" panose="02020603050405020304" pitchFamily="18" charset="0"/>
                      </a:endParaRP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Abundant protein in cell membrane</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participates in more </a:t>
                      </a:r>
                      <a:r>
                        <a:rPr lang="en-US" sz="2200" dirty="0" err="1">
                          <a:latin typeface="Times New Roman" panose="02020603050405020304" pitchFamily="18" charset="0"/>
                          <a:cs typeface="Times New Roman" panose="02020603050405020304" pitchFamily="18" charset="0"/>
                        </a:rPr>
                        <a:t>proteinprotein</a:t>
                      </a:r>
                      <a:r>
                        <a:rPr lang="en-US" sz="2200" dirty="0">
                          <a:latin typeface="Times New Roman" panose="02020603050405020304" pitchFamily="18" charset="0"/>
                          <a:cs typeface="Times New Roman" panose="02020603050405020304" pitchFamily="18" charset="0"/>
                        </a:rPr>
                        <a:t> interactions</a:t>
                      </a:r>
                    </a:p>
                  </a:txBody>
                  <a:tcPr marL="83326" marR="83326"/>
                </a:tc>
                <a:extLst>
                  <a:ext uri="{0D108BD9-81ED-4DB2-BD59-A6C34878D82A}">
                    <a16:rowId xmlns:a16="http://schemas.microsoft.com/office/drawing/2014/main" val="10002"/>
                  </a:ext>
                </a:extLst>
              </a:tr>
              <a:tr h="1211172">
                <a:tc>
                  <a:txBody>
                    <a:bodyPr/>
                    <a:lstStyle/>
                    <a:p>
                      <a:r>
                        <a:rPr lang="en-US" sz="2200" b="0" dirty="0" err="1">
                          <a:solidFill>
                            <a:schemeClr val="accent1">
                              <a:lumMod val="75000"/>
                            </a:schemeClr>
                          </a:solidFill>
                          <a:latin typeface="Times New Roman" panose="02020603050405020304" pitchFamily="18" charset="0"/>
                          <a:cs typeface="Times New Roman" panose="02020603050405020304" pitchFamily="18" charset="0"/>
                        </a:rPr>
                        <a:t>Ankyrin</a:t>
                      </a:r>
                      <a:endParaRPr lang="en-US" sz="2200" b="0" dirty="0">
                        <a:solidFill>
                          <a:schemeClr val="accent1">
                            <a:lumMod val="75000"/>
                          </a:schemeClr>
                        </a:solidFill>
                        <a:latin typeface="Times New Roman" panose="02020603050405020304" pitchFamily="18" charset="0"/>
                        <a:cs typeface="Times New Roman" panose="02020603050405020304" pitchFamily="18" charset="0"/>
                      </a:endParaRP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are a family of adaptor protein</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Interacts with band 3 protein and </a:t>
                      </a:r>
                      <a:r>
                        <a:rPr lang="en-US" sz="2200" dirty="0" err="1">
                          <a:latin typeface="Times New Roman" panose="02020603050405020304" pitchFamily="18" charset="0"/>
                          <a:cs typeface="Times New Roman" panose="02020603050405020304" pitchFamily="18" charset="0"/>
                        </a:rPr>
                        <a:t>spectrin</a:t>
                      </a:r>
                      <a:r>
                        <a:rPr lang="en-US" sz="2200" dirty="0">
                          <a:latin typeface="Times New Roman" panose="02020603050405020304" pitchFamily="18" charset="0"/>
                          <a:cs typeface="Times New Roman" panose="02020603050405020304" pitchFamily="18" charset="0"/>
                        </a:rPr>
                        <a:t> to achieve linkage between </a:t>
                      </a:r>
                      <a:r>
                        <a:rPr lang="en-US" sz="2200" dirty="0" err="1">
                          <a:latin typeface="Times New Roman" panose="02020603050405020304" pitchFamily="18" charset="0"/>
                          <a:cs typeface="Times New Roman" panose="02020603050405020304" pitchFamily="18" charset="0"/>
                        </a:rPr>
                        <a:t>bilayer</a:t>
                      </a:r>
                      <a:r>
                        <a:rPr lang="en-US" sz="2200" dirty="0">
                          <a:latin typeface="Times New Roman" panose="02020603050405020304" pitchFamily="18" charset="0"/>
                          <a:cs typeface="Times New Roman" panose="02020603050405020304" pitchFamily="18" charset="0"/>
                        </a:rPr>
                        <a:t> and skeleton.</a:t>
                      </a:r>
                    </a:p>
                  </a:txBody>
                  <a:tcPr marL="83326" marR="83326"/>
                </a:tc>
                <a:extLst>
                  <a:ext uri="{0D108BD9-81ED-4DB2-BD59-A6C34878D82A}">
                    <a16:rowId xmlns:a16="http://schemas.microsoft.com/office/drawing/2014/main" val="10003"/>
                  </a:ext>
                </a:extLst>
              </a:tr>
              <a:tr h="679759">
                <a:tc>
                  <a:txBody>
                    <a:bodyPr/>
                    <a:lstStyle/>
                    <a:p>
                      <a:r>
                        <a:rPr lang="en-US" sz="2200" b="0" dirty="0">
                          <a:solidFill>
                            <a:schemeClr val="accent1">
                              <a:lumMod val="75000"/>
                            </a:schemeClr>
                          </a:solidFill>
                          <a:latin typeface="Times New Roman" panose="02020603050405020304" pitchFamily="18" charset="0"/>
                          <a:cs typeface="Times New Roman" panose="02020603050405020304" pitchFamily="18" charset="0"/>
                        </a:rPr>
                        <a:t>Protein 4.1</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is a major structural element</a:t>
                      </a:r>
                    </a:p>
                  </a:txBody>
                  <a:tcPr marL="83326" marR="83326"/>
                </a:tc>
                <a:tc>
                  <a:txBody>
                    <a:bodyPr/>
                    <a:lstStyle/>
                    <a:p>
                      <a:pPr algn="just"/>
                      <a:r>
                        <a:rPr lang="en-US" sz="2200" dirty="0" err="1">
                          <a:latin typeface="Times New Roman" panose="02020603050405020304" pitchFamily="18" charset="0"/>
                          <a:cs typeface="Times New Roman" panose="02020603050405020304" pitchFamily="18" charset="0"/>
                        </a:rPr>
                        <a:t>Stabilises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actin-spectrin</a:t>
                      </a:r>
                      <a:r>
                        <a:rPr lang="en-US" sz="2200" dirty="0">
                          <a:latin typeface="Times New Roman" panose="02020603050405020304" pitchFamily="18" charset="0"/>
                          <a:cs typeface="Times New Roman" panose="02020603050405020304" pitchFamily="18" charset="0"/>
                        </a:rPr>
                        <a:t> interactions</a:t>
                      </a:r>
                    </a:p>
                  </a:txBody>
                  <a:tcPr marL="83326" marR="83326"/>
                </a:tc>
                <a:extLst>
                  <a:ext uri="{0D108BD9-81ED-4DB2-BD59-A6C34878D82A}">
                    <a16:rowId xmlns:a16="http://schemas.microsoft.com/office/drawing/2014/main" val="10004"/>
                  </a:ext>
                </a:extLst>
              </a:tr>
              <a:tr h="679759">
                <a:tc>
                  <a:txBody>
                    <a:bodyPr/>
                    <a:lstStyle/>
                    <a:p>
                      <a:r>
                        <a:rPr lang="en-US" sz="2200" b="0" dirty="0">
                          <a:solidFill>
                            <a:schemeClr val="accent1">
                              <a:lumMod val="75000"/>
                            </a:schemeClr>
                          </a:solidFill>
                          <a:latin typeface="Times New Roman" panose="02020603050405020304" pitchFamily="18" charset="0"/>
                          <a:cs typeface="Times New Roman" panose="02020603050405020304" pitchFamily="18" charset="0"/>
                        </a:rPr>
                        <a:t>Protein 4.2</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is an ATP-binding protein</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regulate the association of protein 3 with </a:t>
                      </a:r>
                      <a:r>
                        <a:rPr lang="en-US" sz="2200" dirty="0" err="1">
                          <a:latin typeface="Times New Roman" panose="02020603050405020304" pitchFamily="18" charset="0"/>
                          <a:cs typeface="Times New Roman" panose="02020603050405020304" pitchFamily="18" charset="0"/>
                        </a:rPr>
                        <a:t>ankyrin</a:t>
                      </a:r>
                      <a:r>
                        <a:rPr lang="en-US" sz="2200" dirty="0">
                          <a:latin typeface="Times New Roman" panose="02020603050405020304" pitchFamily="18" charset="0"/>
                          <a:cs typeface="Times New Roman" panose="02020603050405020304" pitchFamily="18" charset="0"/>
                        </a:rPr>
                        <a:t>.</a:t>
                      </a:r>
                    </a:p>
                  </a:txBody>
                  <a:tcPr marL="83326" marR="83326"/>
                </a:tc>
                <a:extLst>
                  <a:ext uri="{0D108BD9-81ED-4DB2-BD59-A6C34878D82A}">
                    <a16:rowId xmlns:a16="http://schemas.microsoft.com/office/drawing/2014/main" val="10005"/>
                  </a:ext>
                </a:extLst>
              </a:tr>
              <a:tr h="647836">
                <a:tc>
                  <a:txBody>
                    <a:bodyPr/>
                    <a:lstStyle/>
                    <a:p>
                      <a:r>
                        <a:rPr lang="en-US" sz="2200" b="0" dirty="0" err="1">
                          <a:solidFill>
                            <a:schemeClr val="accent1">
                              <a:lumMod val="75000"/>
                            </a:schemeClr>
                          </a:solidFill>
                          <a:latin typeface="Times New Roman" panose="02020603050405020304" pitchFamily="18" charset="0"/>
                          <a:cs typeface="Times New Roman" panose="02020603050405020304" pitchFamily="18" charset="0"/>
                        </a:rPr>
                        <a:t>Trophomyosin</a:t>
                      </a:r>
                      <a:endParaRPr lang="en-US" sz="2200" b="0" dirty="0">
                        <a:solidFill>
                          <a:schemeClr val="accent1">
                            <a:lumMod val="75000"/>
                          </a:schemeClr>
                        </a:solidFill>
                        <a:latin typeface="Times New Roman" panose="02020603050405020304" pitchFamily="18" charset="0"/>
                        <a:cs typeface="Times New Roman" panose="02020603050405020304" pitchFamily="18" charset="0"/>
                      </a:endParaRPr>
                    </a:p>
                  </a:txBody>
                  <a:tcPr marL="83326" marR="83326"/>
                </a:tc>
                <a:tc>
                  <a:txBody>
                    <a:bodyPr/>
                    <a:lstStyle/>
                    <a:p>
                      <a:pPr algn="just"/>
                      <a:r>
                        <a:rPr lang="en-US" sz="2200" dirty="0" err="1">
                          <a:latin typeface="Times New Roman" panose="02020603050405020304" pitchFamily="18" charset="0"/>
                          <a:cs typeface="Times New Roman" panose="02020603050405020304" pitchFamily="18" charset="0"/>
                        </a:rPr>
                        <a:t>Heterodimeric</a:t>
                      </a:r>
                      <a:r>
                        <a:rPr lang="en-US" sz="2200" dirty="0">
                          <a:latin typeface="Times New Roman" panose="02020603050405020304" pitchFamily="18" charset="0"/>
                          <a:cs typeface="Times New Roman" panose="02020603050405020304" pitchFamily="18" charset="0"/>
                        </a:rPr>
                        <a:t> protein</a:t>
                      </a:r>
                    </a:p>
                  </a:txBody>
                  <a:tcPr marL="83326" marR="83326"/>
                </a:tc>
                <a:tc>
                  <a:txBody>
                    <a:bodyPr/>
                    <a:lstStyle/>
                    <a:p>
                      <a:pPr algn="just"/>
                      <a:r>
                        <a:rPr lang="en-US" sz="2200" dirty="0">
                          <a:latin typeface="Times New Roman" panose="02020603050405020304" pitchFamily="18" charset="0"/>
                          <a:cs typeface="Times New Roman" panose="02020603050405020304" pitchFamily="18" charset="0"/>
                        </a:rPr>
                        <a:t>Stabilizing the </a:t>
                      </a:r>
                      <a:r>
                        <a:rPr lang="en-US" sz="2200" dirty="0" err="1">
                          <a:latin typeface="Times New Roman" panose="02020603050405020304" pitchFamily="18" charset="0"/>
                          <a:cs typeface="Times New Roman" panose="02020603050405020304" pitchFamily="18" charset="0"/>
                        </a:rPr>
                        <a:t>actin</a:t>
                      </a:r>
                      <a:r>
                        <a:rPr lang="en-US" sz="2200" dirty="0">
                          <a:latin typeface="Times New Roman" panose="02020603050405020304" pitchFamily="18" charset="0"/>
                          <a:cs typeface="Times New Roman" panose="02020603050405020304" pitchFamily="18" charset="0"/>
                        </a:rPr>
                        <a:t> filaments.</a:t>
                      </a:r>
                    </a:p>
                  </a:txBody>
                  <a:tcPr marL="83326" marR="83326"/>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BBBC7E0A-655A-BD95-AD56-E434604DD9FC}"/>
              </a:ext>
            </a:extLst>
          </p:cNvPr>
          <p:cNvSpPr>
            <a:spLocks noGrp="1"/>
          </p:cNvSpPr>
          <p:nvPr>
            <p:ph type="sldNum" sz="quarter" idx="12"/>
          </p:nvPr>
        </p:nvSpPr>
        <p:spPr/>
        <p:txBody>
          <a:bodyPr/>
          <a:lstStyle/>
          <a:p>
            <a:fld id="{340256C2-293F-824E-8264-6F94898C67DB}" type="slidenum">
              <a:rPr lang="en-US" altLang="en-SA" smtClean="0"/>
              <a:pPr/>
              <a:t>12</a:t>
            </a:fld>
            <a:endParaRPr lang="en-US" altLang="en-SA"/>
          </a:p>
        </p:txBody>
      </p:sp>
    </p:spTree>
    <p:extLst>
      <p:ext uri="{BB962C8B-B14F-4D97-AF65-F5344CB8AC3E}">
        <p14:creationId xmlns:p14="http://schemas.microsoft.com/office/powerpoint/2010/main" val="341822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182880"/>
            <a:ext cx="7772400" cy="1143000"/>
          </a:xfrm>
        </p:spPr>
        <p:txBody>
          <a:bodyPr anchor="ctr"/>
          <a:lstStyle/>
          <a:p>
            <a:r>
              <a:rPr lang="en-GB" sz="2800" b="1" dirty="0">
                <a:latin typeface="Times New Roman" panose="02020603050405020304" pitchFamily="18" charset="0"/>
                <a:cs typeface="Times New Roman" panose="02020603050405020304" pitchFamily="18" charset="0"/>
              </a:rPr>
              <a:t>Integral Proteins</a:t>
            </a:r>
            <a:endParaRPr lang="en-US"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5548362"/>
              </p:ext>
            </p:extLst>
          </p:nvPr>
        </p:nvGraphicFramePr>
        <p:xfrm>
          <a:off x="822325" y="1615440"/>
          <a:ext cx="7499349" cy="3613977"/>
        </p:xfrm>
        <a:graphic>
          <a:graphicData uri="http://schemas.openxmlformats.org/drawingml/2006/table">
            <a:tbl>
              <a:tblPr firstRow="1" bandRow="1">
                <a:tableStyleId>{BC89EF96-8CEA-46FF-86C4-4CE0E7609802}</a:tableStyleId>
              </a:tblPr>
              <a:tblGrid>
                <a:gridCol w="1844675">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216274">
                  <a:extLst>
                    <a:ext uri="{9D8B030D-6E8A-4147-A177-3AD203B41FA5}">
                      <a16:colId xmlns:a16="http://schemas.microsoft.com/office/drawing/2014/main" val="20002"/>
                    </a:ext>
                  </a:extLst>
                </a:gridCol>
              </a:tblGrid>
              <a:tr h="365759">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Names</a:t>
                      </a:r>
                    </a:p>
                  </a:txBody>
                  <a:tcPr marL="83326" marR="83326"/>
                </a:tc>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Definition</a:t>
                      </a:r>
                    </a:p>
                  </a:txBody>
                  <a:tcPr marL="83326" marR="83326"/>
                </a:tc>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Function</a:t>
                      </a:r>
                    </a:p>
                  </a:txBody>
                  <a:tcPr marL="83326" marR="83326"/>
                </a:tc>
                <a:extLst>
                  <a:ext uri="{0D108BD9-81ED-4DB2-BD59-A6C34878D82A}">
                    <a16:rowId xmlns:a16="http://schemas.microsoft.com/office/drawing/2014/main" val="10000"/>
                  </a:ext>
                </a:extLst>
              </a:tr>
              <a:tr h="370840">
                <a:tc>
                  <a:txBody>
                    <a:bodyPr/>
                    <a:lstStyle/>
                    <a:p>
                      <a:pPr algn="just">
                        <a:lnSpc>
                          <a:spcPct val="150000"/>
                        </a:lnSpc>
                      </a:pPr>
                      <a:r>
                        <a:rPr lang="en-US" sz="2200" dirty="0" err="1">
                          <a:solidFill>
                            <a:schemeClr val="accent1">
                              <a:lumMod val="75000"/>
                            </a:schemeClr>
                          </a:solidFill>
                          <a:latin typeface="Times New Roman" panose="02020603050405020304" pitchFamily="18" charset="0"/>
                          <a:cs typeface="Times New Roman" panose="02020603050405020304" pitchFamily="18" charset="0"/>
                        </a:rPr>
                        <a:t>Glycophorin</a:t>
                      </a:r>
                      <a:endParaRPr lang="en-US" sz="2200" dirty="0">
                        <a:solidFill>
                          <a:schemeClr val="accent1">
                            <a:lumMod val="75000"/>
                          </a:schemeClr>
                        </a:solidFill>
                        <a:latin typeface="Times New Roman" panose="02020603050405020304" pitchFamily="18" charset="0"/>
                        <a:cs typeface="Times New Roman" panose="02020603050405020304" pitchFamily="18" charset="0"/>
                      </a:endParaRPr>
                    </a:p>
                  </a:txBody>
                  <a:tcPr marL="83326" marR="83326"/>
                </a:tc>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Sialic acid rich glycoproteins.</a:t>
                      </a:r>
                    </a:p>
                  </a:txBody>
                  <a:tcPr marL="83326" marR="83326"/>
                </a:tc>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imparts a negative charge to the cell, reducing interaction with another cells/ endothelium</a:t>
                      </a:r>
                    </a:p>
                  </a:txBody>
                  <a:tcPr marL="83326" marR="83326"/>
                </a:tc>
                <a:extLst>
                  <a:ext uri="{0D108BD9-81ED-4DB2-BD59-A6C34878D82A}">
                    <a16:rowId xmlns:a16="http://schemas.microsoft.com/office/drawing/2014/main" val="10001"/>
                  </a:ext>
                </a:extLst>
              </a:tr>
              <a:tr h="370840">
                <a:tc>
                  <a:txBody>
                    <a:bodyPr/>
                    <a:lstStyle/>
                    <a:p>
                      <a:pPr algn="just">
                        <a:lnSpc>
                          <a:spcPct val="150000"/>
                        </a:lnSpc>
                      </a:pPr>
                      <a:r>
                        <a:rPr lang="en-US" sz="2200" dirty="0">
                          <a:solidFill>
                            <a:schemeClr val="accent1">
                              <a:lumMod val="75000"/>
                            </a:schemeClr>
                          </a:solidFill>
                          <a:latin typeface="Times New Roman" panose="02020603050405020304" pitchFamily="18" charset="0"/>
                          <a:cs typeface="Times New Roman" panose="02020603050405020304" pitchFamily="18" charset="0"/>
                        </a:rPr>
                        <a:t>Band 3 protein</a:t>
                      </a:r>
                    </a:p>
                  </a:txBody>
                  <a:tcPr marL="83326" marR="83326"/>
                </a:tc>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Anion exchanger 1.</a:t>
                      </a:r>
                    </a:p>
                  </a:txBody>
                  <a:tcPr marL="83326" marR="83326"/>
                </a:tc>
                <a:tc>
                  <a:txBody>
                    <a:bodyPr/>
                    <a:lstStyle/>
                    <a:p>
                      <a:pPr algn="just">
                        <a:lnSpc>
                          <a:spcPct val="150000"/>
                        </a:lnSpc>
                      </a:pPr>
                      <a:r>
                        <a:rPr lang="en-US" sz="2200" dirty="0">
                          <a:latin typeface="Times New Roman" panose="02020603050405020304" pitchFamily="18" charset="0"/>
                          <a:cs typeface="Times New Roman" panose="02020603050405020304" pitchFamily="18" charset="0"/>
                        </a:rPr>
                        <a:t>Exchanges bicarbonate for chloride (chlorine shift).</a:t>
                      </a:r>
                    </a:p>
                  </a:txBody>
                  <a:tcPr marL="83326" marR="83326"/>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8AE456C7-C9F4-E503-D3BC-4E37BC092AF5}"/>
              </a:ext>
            </a:extLst>
          </p:cNvPr>
          <p:cNvSpPr>
            <a:spLocks noGrp="1"/>
          </p:cNvSpPr>
          <p:nvPr>
            <p:ph type="sldNum" sz="quarter" idx="12"/>
          </p:nvPr>
        </p:nvSpPr>
        <p:spPr/>
        <p:txBody>
          <a:bodyPr/>
          <a:lstStyle/>
          <a:p>
            <a:fld id="{340256C2-293F-824E-8264-6F94898C67DB}" type="slidenum">
              <a:rPr lang="en-US" altLang="en-SA" smtClean="0"/>
              <a:pPr/>
              <a:t>13</a:t>
            </a:fld>
            <a:endParaRPr lang="en-US" altLang="en-SA"/>
          </a:p>
        </p:txBody>
      </p:sp>
    </p:spTree>
    <p:extLst>
      <p:ext uri="{BB962C8B-B14F-4D97-AF65-F5344CB8AC3E}">
        <p14:creationId xmlns:p14="http://schemas.microsoft.com/office/powerpoint/2010/main" val="367217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BF1CBB01-910E-7EE5-514D-1C41AC984A0D}"/>
              </a:ext>
            </a:extLst>
          </p:cNvPr>
          <p:cNvSpPr>
            <a:spLocks noGrp="1"/>
          </p:cNvSpPr>
          <p:nvPr>
            <p:ph sz="quarter" idx="1"/>
          </p:nvPr>
        </p:nvSpPr>
        <p:spPr>
          <a:xfrm>
            <a:off x="381000" y="1328738"/>
            <a:ext cx="8305800" cy="4614862"/>
          </a:xfrm>
        </p:spPr>
        <p:txBody>
          <a:bodyPr>
            <a:noAutofit/>
          </a:bodyPr>
          <a:lstStyle/>
          <a:p>
            <a:pPr marL="274320" indent="-274320" algn="just" eaLnBrk="1" fontAlgn="auto" hangingPunct="1">
              <a:spcBef>
                <a:spcPts val="580"/>
              </a:spcBef>
              <a:spcAft>
                <a:spcPts val="0"/>
              </a:spcAft>
              <a:buSzTx/>
              <a:buFont typeface="Wingdings 3" pitchFamily="18" charset="2"/>
              <a:buNone/>
              <a:defRPr/>
            </a:pPr>
            <a:r>
              <a:rPr lang="en-US" sz="2400" b="1" dirty="0">
                <a:solidFill>
                  <a:srgbClr val="CC0099"/>
                </a:solidFill>
                <a:latin typeface="Times New Roman" panose="02020603050405020304" pitchFamily="18" charset="0"/>
                <a:cs typeface="Times New Roman" panose="02020603050405020304" pitchFamily="18" charset="0"/>
              </a:rPr>
              <a:t>Cytoskeleton:</a:t>
            </a:r>
          </a:p>
          <a:p>
            <a:pPr marL="274320" indent="-274320" algn="just" eaLnBrk="1" fontAlgn="auto" hangingPunct="1">
              <a:spcBef>
                <a:spcPts val="580"/>
              </a:spcBef>
              <a:spcAft>
                <a:spcPts val="0"/>
              </a:spcAft>
              <a:buSzTx/>
              <a:buFont typeface="Wingdings 3" pitchFamily="18" charset="2"/>
              <a:buNone/>
              <a:defRPr/>
            </a:pPr>
            <a:endParaRPr lang="en-US" sz="2400" dirty="0">
              <a:latin typeface="Times New Roman" panose="02020603050405020304" pitchFamily="18" charset="0"/>
              <a:cs typeface="Times New Roman" panose="02020603050405020304" pitchFamily="18" charset="0"/>
            </a:endParaRPr>
          </a:p>
          <a:p>
            <a:pPr marL="274320" indent="-274320" algn="just" eaLnBrk="1" fontAlgn="auto" hangingPunct="1">
              <a:lnSpc>
                <a:spcPct val="150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Network of proteins on the inner surface of the plasma membrane, called the </a:t>
            </a:r>
            <a:r>
              <a:rPr lang="en-US" sz="2400" b="1" dirty="0">
                <a:solidFill>
                  <a:srgbClr val="5BA7B9"/>
                </a:solidFill>
                <a:latin typeface="Times New Roman" panose="02020603050405020304" pitchFamily="18" charset="0"/>
                <a:cs typeface="Times New Roman" panose="02020603050405020304" pitchFamily="18" charset="0"/>
              </a:rPr>
              <a:t>peripheral membrane proteins</a:t>
            </a:r>
          </a:p>
          <a:p>
            <a:pPr marL="0" indent="0" algn="just" eaLnBrk="1" fontAlgn="auto" hangingPunct="1">
              <a:lnSpc>
                <a:spcPct val="150000"/>
              </a:lnSpc>
              <a:spcBef>
                <a:spcPts val="580"/>
              </a:spcBef>
              <a:spcAft>
                <a:spcPts val="0"/>
              </a:spcAft>
              <a:buNone/>
              <a:defRPr/>
            </a:pPr>
            <a:endParaRPr lang="en-US" sz="1200" b="1" dirty="0">
              <a:solidFill>
                <a:srgbClr val="5BA7B9"/>
              </a:solidFill>
              <a:latin typeface="Times New Roman" panose="02020603050405020304" pitchFamily="18" charset="0"/>
              <a:cs typeface="Times New Roman" panose="02020603050405020304" pitchFamily="18" charset="0"/>
            </a:endParaRPr>
          </a:p>
          <a:p>
            <a:pPr marL="274320" indent="-274320" algn="just" eaLnBrk="1" fontAlgn="auto" hangingPunct="1">
              <a:lnSpc>
                <a:spcPct val="150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Provides </a:t>
            </a:r>
            <a:r>
              <a:rPr lang="en-US" sz="2400" b="1" dirty="0">
                <a:solidFill>
                  <a:srgbClr val="5BA7B9"/>
                </a:solidFill>
                <a:latin typeface="Times New Roman" panose="02020603050405020304" pitchFamily="18" charset="0"/>
                <a:cs typeface="Times New Roman" panose="02020603050405020304" pitchFamily="18" charset="0"/>
              </a:rPr>
              <a:t>rigid support</a:t>
            </a:r>
            <a:r>
              <a:rPr lang="en-US" sz="2400" dirty="0">
                <a:latin typeface="Times New Roman" panose="02020603050405020304" pitchFamily="18" charset="0"/>
                <a:cs typeface="Times New Roman" panose="02020603050405020304" pitchFamily="18" charset="0"/>
              </a:rPr>
              <a:t> and </a:t>
            </a:r>
            <a:r>
              <a:rPr lang="en-US" sz="2400" b="1" dirty="0">
                <a:solidFill>
                  <a:srgbClr val="5BA7B9"/>
                </a:solidFill>
                <a:latin typeface="Times New Roman" panose="02020603050405020304" pitchFamily="18" charset="0"/>
                <a:cs typeface="Times New Roman" panose="02020603050405020304" pitchFamily="18" charset="0"/>
              </a:rPr>
              <a:t>stability</a:t>
            </a:r>
            <a:r>
              <a:rPr lang="en-US" sz="2400" dirty="0">
                <a:latin typeface="Times New Roman" panose="02020603050405020304" pitchFamily="18" charset="0"/>
                <a:cs typeface="Times New Roman" panose="02020603050405020304" pitchFamily="18" charset="0"/>
              </a:rPr>
              <a:t> to lipid bilayer</a:t>
            </a:r>
          </a:p>
          <a:p>
            <a:pPr marL="0" indent="0" algn="just" eaLnBrk="1" fontAlgn="auto" hangingPunct="1">
              <a:lnSpc>
                <a:spcPct val="150000"/>
              </a:lnSpc>
              <a:spcBef>
                <a:spcPts val="580"/>
              </a:spcBef>
              <a:spcAft>
                <a:spcPts val="0"/>
              </a:spcAft>
              <a:buNone/>
              <a:defRPr/>
            </a:pPr>
            <a:endParaRPr lang="en-US" sz="1200" dirty="0">
              <a:latin typeface="Times New Roman" panose="02020603050405020304" pitchFamily="18" charset="0"/>
              <a:cs typeface="Times New Roman" panose="02020603050405020304" pitchFamily="18" charset="0"/>
            </a:endParaRPr>
          </a:p>
          <a:p>
            <a:pPr marL="274320" indent="-274320" algn="just" eaLnBrk="1" fontAlgn="auto" hangingPunct="1">
              <a:lnSpc>
                <a:spcPct val="150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Responsible for maintaining </a:t>
            </a:r>
            <a:r>
              <a:rPr lang="en-US" sz="2400" b="1" dirty="0">
                <a:solidFill>
                  <a:srgbClr val="5BA7B9"/>
                </a:solidFill>
                <a:latin typeface="Times New Roman" panose="02020603050405020304" pitchFamily="18" charset="0"/>
                <a:cs typeface="Times New Roman" panose="02020603050405020304" pitchFamily="18" charset="0"/>
              </a:rPr>
              <a:t>shape</a:t>
            </a:r>
            <a:r>
              <a:rPr lang="en-US" sz="2400" dirty="0">
                <a:latin typeface="Times New Roman" panose="02020603050405020304" pitchFamily="18" charset="0"/>
                <a:cs typeface="Times New Roman" panose="02020603050405020304" pitchFamily="18" charset="0"/>
              </a:rPr>
              <a:t> and </a:t>
            </a:r>
            <a:r>
              <a:rPr lang="en-US" sz="2400" b="1" dirty="0">
                <a:solidFill>
                  <a:srgbClr val="5BA7B9"/>
                </a:solidFill>
                <a:latin typeface="Times New Roman" panose="02020603050405020304" pitchFamily="18" charset="0"/>
                <a:cs typeface="Times New Roman" panose="02020603050405020304" pitchFamily="18" charset="0"/>
              </a:rPr>
              <a:t>deformability</a:t>
            </a:r>
            <a:r>
              <a:rPr lang="en-US" sz="2400" dirty="0">
                <a:latin typeface="Times New Roman" panose="02020603050405020304" pitchFamily="18" charset="0"/>
                <a:cs typeface="Times New Roman" panose="02020603050405020304" pitchFamily="18" charset="0"/>
              </a:rPr>
              <a:t> of RBC .</a:t>
            </a:r>
          </a:p>
          <a:p>
            <a:pPr marL="274320" indent="-274320" algn="just" eaLnBrk="1" fontAlgn="auto" hangingPunct="1">
              <a:lnSpc>
                <a:spcPct val="150000"/>
              </a:lnSpc>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                  		(Go back to slide 5)</a:t>
            </a:r>
          </a:p>
          <a:p>
            <a:pPr marL="274320" indent="-274320" algn="just" eaLnBrk="1" fontAlgn="auto" hangingPunct="1">
              <a:spcBef>
                <a:spcPts val="580"/>
              </a:spcBef>
              <a:spcAft>
                <a:spcPts val="0"/>
              </a:spcAft>
              <a:buClr>
                <a:srgbClr val="000099"/>
              </a:buClr>
              <a:buSzTx/>
              <a:buFontTx/>
              <a:buNone/>
              <a:defRPr/>
            </a:pPr>
            <a:endParaRPr lang="en-GB"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968ED8B-D8E2-6377-E49B-53EA2A78BAB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4AE4E1A-E381-CD4E-B0F8-635ADAD5631E}" type="slidenum">
              <a:rPr lang="en-US" altLang="en-SA">
                <a:solidFill>
                  <a:srgbClr val="FFFFFF"/>
                </a:solidFill>
                <a:latin typeface="Franklin Gothic Book" panose="020B0503020102020204" pitchFamily="34" charset="0"/>
              </a:rPr>
              <a:pPr eaLnBrk="1" hangingPunct="1"/>
              <a:t>14</a:t>
            </a:fld>
            <a:endParaRPr lang="en-US" altLang="en-SA">
              <a:solidFill>
                <a:srgbClr val="FFFFFF"/>
              </a:solidFill>
              <a:latin typeface="Franklin Gothic Book" panose="020B0503020102020204" pitchFamily="34" charset="0"/>
            </a:endParaRPr>
          </a:p>
        </p:txBody>
      </p:sp>
      <p:sp>
        <p:nvSpPr>
          <p:cNvPr id="3" name="Title 1">
            <a:extLst>
              <a:ext uri="{FF2B5EF4-FFF2-40B4-BE49-F238E27FC236}">
                <a16:creationId xmlns:a16="http://schemas.microsoft.com/office/drawing/2014/main" id="{7FAEDE77-8FCB-A68F-1245-A398B88A7BB0}"/>
              </a:ext>
            </a:extLst>
          </p:cNvPr>
          <p:cNvSpPr>
            <a:spLocks noGrp="1"/>
          </p:cNvSpPr>
          <p:nvPr>
            <p:ph type="title"/>
          </p:nvPr>
        </p:nvSpPr>
        <p:spPr>
          <a:xfrm>
            <a:off x="914400" y="274638"/>
            <a:ext cx="7772400" cy="563562"/>
          </a:xfrm>
        </p:spPr>
        <p:txBody>
          <a:bodyPr anchor="ctr"/>
          <a:lstStyle/>
          <a:p>
            <a:pPr algn="ctr"/>
            <a:r>
              <a:rPr lang="en-GB" sz="3200" b="1" u="sng" dirty="0">
                <a:solidFill>
                  <a:srgbClr val="0070C0"/>
                </a:solidFill>
                <a:latin typeface="Times New Roman" panose="02020603050405020304" pitchFamily="18" charset="0"/>
                <a:cs typeface="Times New Roman" panose="02020603050405020304" pitchFamily="18" charset="0"/>
              </a:rPr>
              <a:t>Components of RBC membrane (cont.)</a:t>
            </a:r>
            <a:endParaRPr lang="en-US" sz="3200" b="1" u="sng"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2" dur="500"/>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17" dur="500"/>
                                        <p:tgtEl>
                                          <p:spTgt spid="16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checkerboard(across)">
                                      <p:cBhvr>
                                        <p:cTn id="22" dur="500"/>
                                        <p:tgtEl>
                                          <p:spTgt spid="16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animEffect transition="in" filter="checkerboard(across)">
                                      <p:cBhvr>
                                        <p:cTn id="27"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D8111D5E-DDB4-2A9D-BCF5-6EE50FBE7B78}"/>
              </a:ext>
            </a:extLst>
          </p:cNvPr>
          <p:cNvSpPr>
            <a:spLocks noGrp="1"/>
          </p:cNvSpPr>
          <p:nvPr>
            <p:ph sz="quarter" idx="1"/>
          </p:nvPr>
        </p:nvSpPr>
        <p:spPr>
          <a:xfrm>
            <a:off x="464944" y="642123"/>
            <a:ext cx="8305800" cy="5568177"/>
          </a:xfrm>
        </p:spPr>
        <p:txBody>
          <a:bodyPr/>
          <a:lstStyle/>
          <a:p>
            <a:pPr algn="just" eaLnBrk="1" hangingPunct="1">
              <a:buSzTx/>
              <a:buFont typeface="Wingdings 3" pitchFamily="2" charset="2"/>
              <a:buNone/>
            </a:pPr>
            <a:r>
              <a:rPr lang="en-US" altLang="en-SA" sz="2400" b="1" dirty="0">
                <a:solidFill>
                  <a:srgbClr val="CC0099"/>
                </a:solidFill>
                <a:latin typeface="Times New Roman" panose="02020603050405020304" pitchFamily="18" charset="0"/>
                <a:cs typeface="Times New Roman" panose="02020603050405020304" pitchFamily="18" charset="0"/>
              </a:rPr>
              <a:t>1. </a:t>
            </a:r>
            <a:r>
              <a:rPr lang="en-US" altLang="en-SA" sz="2400" b="1" dirty="0" err="1">
                <a:solidFill>
                  <a:srgbClr val="CC0099"/>
                </a:solidFill>
                <a:latin typeface="Times New Roman" panose="02020603050405020304" pitchFamily="18" charset="0"/>
                <a:cs typeface="Times New Roman" panose="02020603050405020304" pitchFamily="18" charset="0"/>
              </a:rPr>
              <a:t>Spectrin</a:t>
            </a:r>
            <a:r>
              <a:rPr lang="en-US" altLang="en-SA" sz="2400" b="1" dirty="0">
                <a:solidFill>
                  <a:srgbClr val="CC0099"/>
                </a:solidFill>
                <a:latin typeface="Times New Roman" panose="02020603050405020304" pitchFamily="18" charset="0"/>
                <a:cs typeface="Times New Roman" panose="02020603050405020304" pitchFamily="18" charset="0"/>
              </a:rPr>
              <a:t> :</a:t>
            </a:r>
          </a:p>
          <a:p>
            <a:pPr algn="just" eaLnBrk="1" hangingPunct="1">
              <a:buSzTx/>
              <a:buFont typeface="Wingdings 3" pitchFamily="2" charset="2"/>
              <a:buNone/>
            </a:pPr>
            <a:endParaRPr lang="en-US" altLang="en-SA" sz="1200" dirty="0">
              <a:latin typeface="Times New Roman" panose="02020603050405020304" pitchFamily="18" charset="0"/>
              <a:cs typeface="Times New Roman" panose="02020603050405020304" pitchFamily="18" charset="0"/>
            </a:endParaRPr>
          </a:p>
          <a:p>
            <a:pPr algn="just" eaLnBrk="1" hangingPunct="1">
              <a:lnSpc>
                <a:spcPct val="125000"/>
              </a:lnSpc>
            </a:pPr>
            <a:r>
              <a:rPr lang="en-US" altLang="en-SA" sz="2400" dirty="0">
                <a:latin typeface="Times New Roman" panose="02020603050405020304" pitchFamily="18" charset="0"/>
                <a:cs typeface="Times New Roman" panose="02020603050405020304" pitchFamily="18" charset="0"/>
              </a:rPr>
              <a:t>The </a:t>
            </a:r>
            <a:r>
              <a:rPr lang="en-US" altLang="en-SA" sz="2400" b="1" dirty="0">
                <a:solidFill>
                  <a:schemeClr val="accent1"/>
                </a:solidFill>
                <a:latin typeface="Times New Roman" panose="02020603050405020304" pitchFamily="18" charset="0"/>
                <a:cs typeface="Times New Roman" panose="02020603050405020304" pitchFamily="18" charset="0"/>
              </a:rPr>
              <a:t>most abundant</a:t>
            </a:r>
            <a:r>
              <a:rPr lang="en-US" altLang="en-SA" sz="2400" dirty="0">
                <a:latin typeface="Times New Roman" panose="02020603050405020304" pitchFamily="18" charset="0"/>
                <a:cs typeface="Times New Roman" panose="02020603050405020304" pitchFamily="18" charset="0"/>
              </a:rPr>
              <a:t> peripheral protein.</a:t>
            </a:r>
          </a:p>
          <a:p>
            <a:pPr algn="just" eaLnBrk="1" hangingPunct="1">
              <a:lnSpc>
                <a:spcPct val="125000"/>
              </a:lnSpc>
            </a:pPr>
            <a:r>
              <a:rPr lang="en-US" altLang="en-SA" sz="2400" dirty="0">
                <a:latin typeface="Times New Roman" panose="02020603050405020304" pitchFamily="18" charset="0"/>
                <a:cs typeface="Times New Roman" panose="02020603050405020304" pitchFamily="18" charset="0"/>
              </a:rPr>
              <a:t>Flexible, rod like molecule composed of an alpha helix of two polypeptide chains.</a:t>
            </a:r>
          </a:p>
          <a:p>
            <a:pPr algn="just" eaLnBrk="1" hangingPunct="1">
              <a:lnSpc>
                <a:spcPct val="125000"/>
              </a:lnSpc>
            </a:pPr>
            <a:r>
              <a:rPr lang="en-US" altLang="en-SA" sz="2400" dirty="0">
                <a:latin typeface="Times New Roman" panose="02020603050405020304" pitchFamily="18" charset="0"/>
                <a:cs typeface="Times New Roman" panose="02020603050405020304" pitchFamily="18" charset="0"/>
              </a:rPr>
              <a:t>Is an important factor in </a:t>
            </a:r>
            <a:r>
              <a:rPr lang="en-US" altLang="en-SA" sz="2400" b="1" dirty="0">
                <a:solidFill>
                  <a:schemeClr val="accent1"/>
                </a:solidFill>
                <a:latin typeface="Times New Roman" panose="02020603050405020304" pitchFamily="18" charset="0"/>
                <a:cs typeface="Times New Roman" panose="02020603050405020304" pitchFamily="18" charset="0"/>
              </a:rPr>
              <a:t>RBC membrane integrity</a:t>
            </a:r>
            <a:r>
              <a:rPr lang="en-US" altLang="en-SA" sz="2400" dirty="0">
                <a:latin typeface="Times New Roman" panose="02020603050405020304" pitchFamily="18" charset="0"/>
                <a:cs typeface="Times New Roman" panose="02020603050405020304" pitchFamily="18" charset="0"/>
              </a:rPr>
              <a:t> because it binds with other peripheral proteins to form the skeletal network of microfilaments on the inner surface of RBC membrane.</a:t>
            </a:r>
          </a:p>
          <a:p>
            <a:pPr algn="just" eaLnBrk="1" hangingPunct="1">
              <a:lnSpc>
                <a:spcPct val="125000"/>
              </a:lnSpc>
            </a:pPr>
            <a:r>
              <a:rPr lang="en-US" altLang="en-SA" sz="2400" dirty="0">
                <a:latin typeface="Times New Roman" panose="02020603050405020304" pitchFamily="18" charset="0"/>
                <a:cs typeface="Times New Roman" panose="02020603050405020304" pitchFamily="18" charset="0"/>
              </a:rPr>
              <a:t>Microfilaments </a:t>
            </a:r>
            <a:r>
              <a:rPr lang="en-US" altLang="en-SA" sz="2400" b="1" dirty="0">
                <a:solidFill>
                  <a:schemeClr val="accent1"/>
                </a:solidFill>
                <a:latin typeface="Times New Roman" panose="02020603050405020304" pitchFamily="18" charset="0"/>
                <a:cs typeface="Times New Roman" panose="02020603050405020304" pitchFamily="18" charset="0"/>
              </a:rPr>
              <a:t>strengthen </a:t>
            </a:r>
            <a:r>
              <a:rPr lang="en-US" altLang="en-SA" sz="2400" dirty="0">
                <a:latin typeface="Times New Roman" panose="02020603050405020304" pitchFamily="18" charset="0"/>
                <a:cs typeface="Times New Roman" panose="02020603050405020304" pitchFamily="18" charset="0"/>
              </a:rPr>
              <a:t>membrane, protecting cell from being broken.</a:t>
            </a:r>
          </a:p>
          <a:p>
            <a:pPr algn="just" eaLnBrk="1" hangingPunct="1">
              <a:lnSpc>
                <a:spcPct val="125000"/>
              </a:lnSpc>
            </a:pPr>
            <a:r>
              <a:rPr lang="en-US" altLang="en-SA" sz="2400" dirty="0">
                <a:latin typeface="Times New Roman" panose="02020603050405020304" pitchFamily="18" charset="0"/>
                <a:cs typeface="Times New Roman" panose="02020603050405020304" pitchFamily="18" charset="0"/>
              </a:rPr>
              <a:t>Controls </a:t>
            </a:r>
            <a:r>
              <a:rPr lang="en-US" altLang="en-SA" sz="2400" b="1" dirty="0">
                <a:solidFill>
                  <a:schemeClr val="accent1"/>
                </a:solidFill>
                <a:latin typeface="Times New Roman" panose="02020603050405020304" pitchFamily="18" charset="0"/>
                <a:cs typeface="Times New Roman" panose="02020603050405020304" pitchFamily="18" charset="0"/>
              </a:rPr>
              <a:t>biconcave shape</a:t>
            </a:r>
            <a:r>
              <a:rPr lang="en-US" altLang="en-SA" sz="2400" dirty="0">
                <a:latin typeface="Times New Roman" panose="02020603050405020304" pitchFamily="18" charset="0"/>
                <a:cs typeface="Times New Roman" panose="02020603050405020304" pitchFamily="18" charset="0"/>
              </a:rPr>
              <a:t> and </a:t>
            </a:r>
            <a:r>
              <a:rPr lang="en-US" altLang="en-SA" sz="2400" b="1" dirty="0">
                <a:solidFill>
                  <a:schemeClr val="accent1"/>
                </a:solidFill>
                <a:latin typeface="Times New Roman" panose="02020603050405020304" pitchFamily="18" charset="0"/>
                <a:cs typeface="Times New Roman" panose="02020603050405020304" pitchFamily="18" charset="0"/>
              </a:rPr>
              <a:t>deformability </a:t>
            </a:r>
            <a:r>
              <a:rPr lang="en-US" altLang="en-SA" sz="2400" dirty="0">
                <a:latin typeface="Times New Roman" panose="02020603050405020304" pitchFamily="18" charset="0"/>
                <a:cs typeface="Times New Roman" panose="02020603050405020304" pitchFamily="18" charset="0"/>
              </a:rPr>
              <a:t>of cell.</a:t>
            </a:r>
          </a:p>
          <a:p>
            <a:pPr lvl="1" algn="just" eaLnBrk="1" hangingPunct="1">
              <a:lnSpc>
                <a:spcPct val="125000"/>
              </a:lnSpc>
              <a:buFont typeface="Verdana" panose="020B0604030504040204" pitchFamily="34" charset="0"/>
              <a:buNone/>
            </a:pPr>
            <a:r>
              <a:rPr lang="en-US" altLang="en-SA" dirty="0">
                <a:latin typeface="Times New Roman" panose="02020603050405020304" pitchFamily="18" charset="0"/>
                <a:cs typeface="Times New Roman" panose="02020603050405020304" pitchFamily="18" charset="0"/>
              </a:rPr>
              <a:t> </a:t>
            </a:r>
          </a:p>
          <a:p>
            <a:pPr algn="just" eaLnBrk="1" hangingPunct="1">
              <a:lnSpc>
                <a:spcPct val="125000"/>
              </a:lnSpc>
            </a:pPr>
            <a:endParaRPr lang="en-US" altLang="en-SA" sz="2400" b="1" dirty="0">
              <a:solidFill>
                <a:srgbClr val="5BA7B9"/>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72117E-5F9C-3EF0-FFD0-4257335C5AAD}"/>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CE1AB1E-29F7-D244-9989-276A93C622B2}" type="slidenum">
              <a:rPr lang="en-US" altLang="en-SA">
                <a:solidFill>
                  <a:srgbClr val="FFFFFF"/>
                </a:solidFill>
                <a:latin typeface="Franklin Gothic Book" panose="020B0503020102020204" pitchFamily="34" charset="0"/>
              </a:rPr>
              <a:pPr eaLnBrk="1" hangingPunct="1"/>
              <a:t>15</a:t>
            </a:fld>
            <a:endParaRPr lang="en-US" altLang="en-SA">
              <a:solidFill>
                <a:srgbClr val="FFFFFF"/>
              </a:solidFill>
              <a:latin typeface="Franklin Gothic Book" panose="020B0503020102020204" pitchFamily="34" charset="0"/>
            </a:endParaRPr>
          </a:p>
        </p:txBody>
      </p:sp>
      <p:sp>
        <p:nvSpPr>
          <p:cNvPr id="16389" name="Title 5">
            <a:extLst>
              <a:ext uri="{FF2B5EF4-FFF2-40B4-BE49-F238E27FC236}">
                <a16:creationId xmlns:a16="http://schemas.microsoft.com/office/drawing/2014/main" id="{048F1ADB-D11F-79FA-BA98-0F6805020F7C}"/>
              </a:ext>
            </a:extLst>
          </p:cNvPr>
          <p:cNvSpPr>
            <a:spLocks noGrp="1"/>
          </p:cNvSpPr>
          <p:nvPr>
            <p:ph type="title"/>
          </p:nvPr>
        </p:nvSpPr>
        <p:spPr>
          <a:xfrm>
            <a:off x="304800" y="47624"/>
            <a:ext cx="6019800" cy="600075"/>
          </a:xfrm>
        </p:spPr>
        <p:txBody>
          <a:bodyPr/>
          <a:lstStyle/>
          <a:p>
            <a:pPr algn="ctr" eaLnBrk="1" hangingPunct="1"/>
            <a:r>
              <a:rPr lang="en-US" altLang="en-SA" sz="3200" b="1" dirty="0">
                <a:latin typeface="Times New Roman" panose="02020603050405020304" pitchFamily="18" charset="0"/>
                <a:cs typeface="Times New Roman" panose="02020603050405020304" pitchFamily="18" charset="0"/>
              </a:rPr>
              <a:t>Peripheral Membrane Proteins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An external file that holds a picture, illustration, etc., usually as some form of binary object. The name of referred object is ch11f11.jpg. ">
            <a:extLst>
              <a:ext uri="{FF2B5EF4-FFF2-40B4-BE49-F238E27FC236}">
                <a16:creationId xmlns:a16="http://schemas.microsoft.com/office/drawing/2014/main" id="{545AD6E9-7076-C7EE-D638-4C4509350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327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76E9A61-C1D0-D582-FB42-D04009B86AE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5677DD-4644-A044-9C22-BE8DD46EC36B}" type="slidenum">
              <a:rPr lang="en-US" altLang="en-SA">
                <a:solidFill>
                  <a:srgbClr val="FFFFFF"/>
                </a:solidFill>
                <a:latin typeface="Franklin Gothic Book" panose="020B0503020102020204" pitchFamily="34" charset="0"/>
              </a:rPr>
              <a:pPr eaLnBrk="1" hangingPunct="1"/>
              <a:t>16</a:t>
            </a:fld>
            <a:endParaRPr lang="en-US" altLang="en-SA">
              <a:solidFill>
                <a:srgbClr val="FFFFFF"/>
              </a:solidFill>
              <a:latin typeface="Franklin Gothic Book" panose="020B0503020102020204" pitchFamily="34" charset="0"/>
            </a:endParaRPr>
          </a:p>
        </p:txBody>
      </p:sp>
      <p:sp>
        <p:nvSpPr>
          <p:cNvPr id="17413" name="Title 6">
            <a:extLst>
              <a:ext uri="{FF2B5EF4-FFF2-40B4-BE49-F238E27FC236}">
                <a16:creationId xmlns:a16="http://schemas.microsoft.com/office/drawing/2014/main" id="{4C3F780B-3195-2FFB-6C21-815B5FFA4030}"/>
              </a:ext>
            </a:extLst>
          </p:cNvPr>
          <p:cNvSpPr>
            <a:spLocks noGrp="1"/>
          </p:cNvSpPr>
          <p:nvPr>
            <p:ph type="title"/>
          </p:nvPr>
        </p:nvSpPr>
        <p:spPr>
          <a:xfrm>
            <a:off x="1447800" y="533400"/>
            <a:ext cx="5943600" cy="639763"/>
          </a:xfrm>
        </p:spPr>
        <p:txBody>
          <a:bodyPr/>
          <a:lstStyle/>
          <a:p>
            <a:pPr algn="ctr" eaLnBrk="1" hangingPunct="1"/>
            <a:r>
              <a:rPr lang="en-US" altLang="en-SA" sz="3200" b="1">
                <a:latin typeface="Times New Roman" panose="02020603050405020304" pitchFamily="18" charset="0"/>
                <a:cs typeface="Times New Roman" panose="02020603050405020304" pitchFamily="18" charset="0"/>
              </a:rPr>
              <a:t>Peripheral Membrane Proteins</a:t>
            </a:r>
            <a:endParaRPr lang="en-US" altLang="en-SA"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heel(4)">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5E5BFE2-EA87-815E-7DE2-6B9848EB36F3}"/>
              </a:ext>
            </a:extLst>
          </p:cNvPr>
          <p:cNvSpPr>
            <a:spLocks noGrp="1"/>
          </p:cNvSpPr>
          <p:nvPr>
            <p:ph sz="quarter" idx="1"/>
          </p:nvPr>
        </p:nvSpPr>
        <p:spPr>
          <a:xfrm>
            <a:off x="177800" y="998538"/>
            <a:ext cx="8915400" cy="5681662"/>
          </a:xfrm>
        </p:spPr>
        <p:txBody>
          <a:bodyPr/>
          <a:lstStyle/>
          <a:p>
            <a:pPr eaLnBrk="1" hangingPunct="1">
              <a:buSzTx/>
              <a:buFont typeface="Wingdings 3" pitchFamily="2" charset="2"/>
              <a:buNone/>
            </a:pPr>
            <a:r>
              <a:rPr lang="en-US" altLang="en-SA" sz="2800" b="1">
                <a:solidFill>
                  <a:srgbClr val="CC0099"/>
                </a:solidFill>
              </a:rPr>
              <a:t>2. </a:t>
            </a:r>
            <a:r>
              <a:rPr lang="en-US" altLang="en-SA" sz="3200" b="1">
                <a:solidFill>
                  <a:srgbClr val="CC0099"/>
                </a:solidFill>
              </a:rPr>
              <a:t>Ankyrin :</a:t>
            </a:r>
          </a:p>
          <a:p>
            <a:pPr eaLnBrk="1" hangingPunct="1">
              <a:buSzTx/>
              <a:buFont typeface="Wingdings 3" pitchFamily="2" charset="2"/>
              <a:buNone/>
            </a:pPr>
            <a:endParaRPr lang="en-US" altLang="en-SA" sz="700"/>
          </a:p>
          <a:p>
            <a:pPr eaLnBrk="1" hangingPunct="1">
              <a:lnSpc>
                <a:spcPct val="125000"/>
              </a:lnSpc>
            </a:pPr>
            <a:r>
              <a:rPr lang="en-US" altLang="en-SA" sz="2800"/>
              <a:t>Primarily anchors lipid bilayer to membrane skeleton</a:t>
            </a:r>
            <a:r>
              <a:rPr lang="en-US" altLang="en-SA" sz="2900"/>
              <a:t> </a:t>
            </a:r>
          </a:p>
          <a:p>
            <a:pPr eaLnBrk="1" hangingPunct="1">
              <a:lnSpc>
                <a:spcPct val="125000"/>
              </a:lnSpc>
            </a:pPr>
            <a:endParaRPr lang="en-US" altLang="en-SA" sz="800"/>
          </a:p>
          <a:p>
            <a:pPr eaLnBrk="1" hangingPunct="1">
              <a:buFont typeface="Wingdings 3" pitchFamily="2" charset="2"/>
              <a:buNone/>
            </a:pPr>
            <a:r>
              <a:rPr lang="en-US" altLang="en-SA" sz="2800" b="1">
                <a:solidFill>
                  <a:srgbClr val="CC0099"/>
                </a:solidFill>
              </a:rPr>
              <a:t>3. </a:t>
            </a:r>
            <a:r>
              <a:rPr lang="en-US" altLang="en-SA" sz="3200" b="1">
                <a:solidFill>
                  <a:srgbClr val="CC0099"/>
                </a:solidFill>
              </a:rPr>
              <a:t>Protein 4.1: </a:t>
            </a:r>
          </a:p>
          <a:p>
            <a:pPr eaLnBrk="1" hangingPunct="1">
              <a:buFont typeface="Wingdings 3" pitchFamily="2" charset="2"/>
              <a:buNone/>
            </a:pPr>
            <a:endParaRPr lang="en-US" altLang="en-SA" sz="1400" b="1">
              <a:solidFill>
                <a:srgbClr val="CC0099"/>
              </a:solidFill>
            </a:endParaRPr>
          </a:p>
          <a:p>
            <a:pPr eaLnBrk="1" hangingPunct="1">
              <a:lnSpc>
                <a:spcPct val="125000"/>
              </a:lnSpc>
            </a:pPr>
            <a:r>
              <a:rPr lang="en-US" altLang="en-SA" sz="2800"/>
              <a:t>May link the cytoskeleton to the membrane by means of its associations with glycophorin</a:t>
            </a:r>
          </a:p>
          <a:p>
            <a:pPr eaLnBrk="1" hangingPunct="1">
              <a:lnSpc>
                <a:spcPct val="125000"/>
              </a:lnSpc>
            </a:pPr>
            <a:endParaRPr lang="en-US" altLang="en-SA" sz="800"/>
          </a:p>
          <a:p>
            <a:pPr eaLnBrk="1" hangingPunct="1">
              <a:buFont typeface="Wingdings 3" pitchFamily="2" charset="2"/>
              <a:buNone/>
            </a:pPr>
            <a:r>
              <a:rPr lang="en-US" altLang="en-SA" sz="2800" b="1">
                <a:solidFill>
                  <a:srgbClr val="CC0099"/>
                </a:solidFill>
              </a:rPr>
              <a:t>4. </a:t>
            </a:r>
            <a:r>
              <a:rPr lang="en-US" altLang="en-SA" sz="3200" b="1">
                <a:solidFill>
                  <a:srgbClr val="CC0099"/>
                </a:solidFill>
              </a:rPr>
              <a:t>Actin:</a:t>
            </a:r>
            <a:r>
              <a:rPr lang="en-US" altLang="en-SA" sz="3400" b="1">
                <a:solidFill>
                  <a:srgbClr val="CC0099"/>
                </a:solidFill>
              </a:rPr>
              <a:t> </a:t>
            </a:r>
          </a:p>
          <a:p>
            <a:pPr eaLnBrk="1" hangingPunct="1">
              <a:buFont typeface="Wingdings 3" pitchFamily="2" charset="2"/>
              <a:buNone/>
            </a:pPr>
            <a:endParaRPr lang="en-US" altLang="en-SA" sz="1000" b="1">
              <a:solidFill>
                <a:srgbClr val="CC0099"/>
              </a:solidFill>
            </a:endParaRPr>
          </a:p>
          <a:p>
            <a:pPr eaLnBrk="1" hangingPunct="1">
              <a:lnSpc>
                <a:spcPct val="125000"/>
              </a:lnSpc>
            </a:pPr>
            <a:r>
              <a:rPr lang="en-US" altLang="en-SA" sz="2800"/>
              <a:t>Responsible for contraction and relaxation of membrane </a:t>
            </a:r>
          </a:p>
          <a:p>
            <a:pPr eaLnBrk="1" hangingPunct="1">
              <a:lnSpc>
                <a:spcPct val="125000"/>
              </a:lnSpc>
            </a:pPr>
            <a:endParaRPr lang="en-US" altLang="en-SA" sz="2800"/>
          </a:p>
        </p:txBody>
      </p:sp>
      <p:sp>
        <p:nvSpPr>
          <p:cNvPr id="4" name="Slide Number Placeholder 3">
            <a:extLst>
              <a:ext uri="{FF2B5EF4-FFF2-40B4-BE49-F238E27FC236}">
                <a16:creationId xmlns:a16="http://schemas.microsoft.com/office/drawing/2014/main" id="{06E7D966-72D3-465B-2EC2-B4A68D49885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05F58D-0F01-314A-91FD-71EFF73A0B1D}" type="slidenum">
              <a:rPr lang="en-US" altLang="en-SA">
                <a:solidFill>
                  <a:srgbClr val="FFFFFF"/>
                </a:solidFill>
                <a:latin typeface="Franklin Gothic Book" panose="020B0503020102020204" pitchFamily="34" charset="0"/>
              </a:rPr>
              <a:pPr eaLnBrk="1" hangingPunct="1"/>
              <a:t>17</a:t>
            </a:fld>
            <a:endParaRPr lang="en-US" altLang="en-SA">
              <a:solidFill>
                <a:srgbClr val="FFFFFF"/>
              </a:solidFill>
              <a:latin typeface="Franklin Gothic Book" panose="020B0503020102020204" pitchFamily="34" charset="0"/>
            </a:endParaRPr>
          </a:p>
        </p:txBody>
      </p:sp>
      <p:sp>
        <p:nvSpPr>
          <p:cNvPr id="18437" name="Title 5">
            <a:extLst>
              <a:ext uri="{FF2B5EF4-FFF2-40B4-BE49-F238E27FC236}">
                <a16:creationId xmlns:a16="http://schemas.microsoft.com/office/drawing/2014/main" id="{BC57A027-3B53-2242-3AB4-F381C1F12FD7}"/>
              </a:ext>
            </a:extLst>
          </p:cNvPr>
          <p:cNvSpPr>
            <a:spLocks noGrp="1"/>
          </p:cNvSpPr>
          <p:nvPr>
            <p:ph type="title"/>
          </p:nvPr>
        </p:nvSpPr>
        <p:spPr>
          <a:xfrm>
            <a:off x="304800" y="228600"/>
            <a:ext cx="5638800" cy="715963"/>
          </a:xfrm>
        </p:spPr>
        <p:txBody>
          <a:bodyPr/>
          <a:lstStyle/>
          <a:p>
            <a:pPr algn="ctr" eaLnBrk="1" hangingPunct="1"/>
            <a:r>
              <a:rPr lang="en-US" altLang="en-SA" sz="3200" b="1">
                <a:latin typeface="Times New Roman" panose="02020603050405020304" pitchFamily="18" charset="0"/>
                <a:cs typeface="Times New Roman" panose="02020603050405020304" pitchFamily="18" charset="0"/>
              </a:rPr>
              <a:t>Peripheral Membrane Proteins</a:t>
            </a:r>
            <a:endParaRPr lang="en-US" altLang="en-SA"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2" dur="500"/>
                                        <p:tgtEl>
                                          <p:spTgt spid="204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17" dur="500"/>
                                        <p:tgtEl>
                                          <p:spTgt spid="204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483">
                                            <p:txEl>
                                              <p:pRg st="6" end="6"/>
                                            </p:txEl>
                                          </p:spTgt>
                                        </p:tgtEl>
                                        <p:attrNameLst>
                                          <p:attrName>style.visibility</p:attrName>
                                        </p:attrNameLst>
                                      </p:cBhvr>
                                      <p:to>
                                        <p:strVal val="visible"/>
                                      </p:to>
                                    </p:set>
                                    <p:animEffect transition="in" filter="checkerboard(across)">
                                      <p:cBhvr>
                                        <p:cTn id="22" dur="500"/>
                                        <p:tgtEl>
                                          <p:spTgt spid="2048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0483">
                                            <p:txEl>
                                              <p:pRg st="8" end="8"/>
                                            </p:txEl>
                                          </p:spTgt>
                                        </p:tgtEl>
                                        <p:attrNameLst>
                                          <p:attrName>style.visibility</p:attrName>
                                        </p:attrNameLst>
                                      </p:cBhvr>
                                      <p:to>
                                        <p:strVal val="visible"/>
                                      </p:to>
                                    </p:set>
                                    <p:animEffect transition="in" filter="checkerboard(across)">
                                      <p:cBhvr>
                                        <p:cTn id="27" dur="500"/>
                                        <p:tgtEl>
                                          <p:spTgt spid="2048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0483">
                                            <p:txEl>
                                              <p:pRg st="10" end="10"/>
                                            </p:txEl>
                                          </p:spTgt>
                                        </p:tgtEl>
                                        <p:attrNameLst>
                                          <p:attrName>style.visibility</p:attrName>
                                        </p:attrNameLst>
                                      </p:cBhvr>
                                      <p:to>
                                        <p:strVal val="visible"/>
                                      </p:to>
                                    </p:set>
                                    <p:animEffect transition="in" filter="checkerboard(across)">
                                      <p:cBhvr>
                                        <p:cTn id="32" dur="5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0F158668-2E13-5DED-270B-0D8053079F79}"/>
              </a:ext>
            </a:extLst>
          </p:cNvPr>
          <p:cNvSpPr>
            <a:spLocks noGrp="1"/>
          </p:cNvSpPr>
          <p:nvPr>
            <p:ph type="title"/>
          </p:nvPr>
        </p:nvSpPr>
        <p:spPr>
          <a:xfrm>
            <a:off x="304800" y="457200"/>
            <a:ext cx="5359400" cy="715963"/>
          </a:xfrm>
        </p:spPr>
        <p:txBody>
          <a:bodyPr bIns="45720"/>
          <a:lstStyle/>
          <a:p>
            <a:pPr eaLnBrk="1" hangingPunct="1"/>
            <a:r>
              <a:rPr lang="en-US" altLang="en-SA" sz="3200" b="1">
                <a:latin typeface="Times New Roman" panose="02020603050405020304" pitchFamily="18" charset="0"/>
                <a:cs typeface="Times New Roman" panose="02020603050405020304" pitchFamily="18" charset="0"/>
              </a:rPr>
              <a:t>Integral Membrane Proteins:</a:t>
            </a:r>
            <a:endParaRPr lang="en-GB" altLang="en-SA" sz="3200" b="1">
              <a:latin typeface="Times New Roman" panose="02020603050405020304" pitchFamily="18" charset="0"/>
              <a:cs typeface="Times New Roman" panose="02020603050405020304" pitchFamily="18" charset="0"/>
            </a:endParaRPr>
          </a:p>
        </p:txBody>
      </p:sp>
      <p:sp>
        <p:nvSpPr>
          <p:cNvPr id="17411" name="Rectangle 3">
            <a:extLst>
              <a:ext uri="{FF2B5EF4-FFF2-40B4-BE49-F238E27FC236}">
                <a16:creationId xmlns:a16="http://schemas.microsoft.com/office/drawing/2014/main" id="{3391D326-C31F-186C-17B2-FC637438F5E4}"/>
              </a:ext>
            </a:extLst>
          </p:cNvPr>
          <p:cNvSpPr>
            <a:spLocks noGrp="1"/>
          </p:cNvSpPr>
          <p:nvPr>
            <p:ph sz="quarter" idx="1"/>
          </p:nvPr>
        </p:nvSpPr>
        <p:spPr>
          <a:xfrm>
            <a:off x="228600" y="1328738"/>
            <a:ext cx="8610600" cy="4525962"/>
          </a:xfrm>
        </p:spPr>
        <p:txBody>
          <a:bodyPr/>
          <a:lstStyle/>
          <a:p>
            <a:pPr eaLnBrk="1" hangingPunct="1">
              <a:lnSpc>
                <a:spcPct val="90000"/>
              </a:lnSpc>
              <a:buSzTx/>
              <a:buFont typeface="Wingdings 3" pitchFamily="2" charset="2"/>
              <a:buNone/>
            </a:pPr>
            <a:r>
              <a:rPr lang="en-US" altLang="en-SA" sz="3300" b="1">
                <a:solidFill>
                  <a:srgbClr val="CC0099"/>
                </a:solidFill>
              </a:rPr>
              <a:t>Glycophorin:</a:t>
            </a:r>
          </a:p>
          <a:p>
            <a:pPr eaLnBrk="1" hangingPunct="1">
              <a:lnSpc>
                <a:spcPct val="90000"/>
              </a:lnSpc>
              <a:buSzTx/>
              <a:buFont typeface="Wingdings 3" pitchFamily="2" charset="2"/>
              <a:buNone/>
            </a:pPr>
            <a:endParaRPr lang="en-US" altLang="en-SA" sz="1700" b="1">
              <a:solidFill>
                <a:srgbClr val="CC0099"/>
              </a:solidFill>
            </a:endParaRPr>
          </a:p>
          <a:p>
            <a:pPr eaLnBrk="1" hangingPunct="1">
              <a:lnSpc>
                <a:spcPct val="90000"/>
              </a:lnSpc>
            </a:pPr>
            <a:r>
              <a:rPr lang="en-US" altLang="en-SA" sz="2900"/>
              <a:t>Is the principle RBC glycoprotein.  Spans entire thickness of lipid bilayer and appears on external surface of RBC membrane</a:t>
            </a:r>
          </a:p>
          <a:p>
            <a:pPr eaLnBrk="1" hangingPunct="1">
              <a:lnSpc>
                <a:spcPct val="90000"/>
              </a:lnSpc>
            </a:pPr>
            <a:endParaRPr lang="en-US" altLang="en-SA" sz="2900"/>
          </a:p>
          <a:p>
            <a:pPr eaLnBrk="1" hangingPunct="1">
              <a:lnSpc>
                <a:spcPct val="90000"/>
              </a:lnSpc>
            </a:pPr>
            <a:r>
              <a:rPr lang="en-US" altLang="en-SA" sz="2900"/>
              <a:t> Three types of glycophorins identified:</a:t>
            </a:r>
            <a:r>
              <a:rPr lang="en-US" altLang="en-SA" sz="2900" b="1">
                <a:solidFill>
                  <a:srgbClr val="5BA7B9"/>
                </a:solidFill>
              </a:rPr>
              <a:t>  A</a:t>
            </a:r>
            <a:r>
              <a:rPr lang="en-US" altLang="en-SA" sz="2900"/>
              <a:t>, </a:t>
            </a:r>
            <a:r>
              <a:rPr lang="en-US" altLang="en-SA" sz="2900" b="1">
                <a:solidFill>
                  <a:srgbClr val="5BA7B9"/>
                </a:solidFill>
              </a:rPr>
              <a:t>B</a:t>
            </a:r>
            <a:r>
              <a:rPr lang="en-US" altLang="en-SA" sz="2900"/>
              <a:t>, and </a:t>
            </a:r>
            <a:r>
              <a:rPr lang="en-US" altLang="en-SA" sz="2900" b="1">
                <a:solidFill>
                  <a:srgbClr val="5BA7B9"/>
                </a:solidFill>
              </a:rPr>
              <a:t>C</a:t>
            </a:r>
          </a:p>
          <a:p>
            <a:pPr eaLnBrk="1" hangingPunct="1">
              <a:lnSpc>
                <a:spcPct val="90000"/>
              </a:lnSpc>
              <a:buFont typeface="Wingdings 3" pitchFamily="2" charset="2"/>
              <a:buNone/>
            </a:pPr>
            <a:endParaRPr lang="en-US" altLang="en-SA" sz="2900" b="1">
              <a:solidFill>
                <a:srgbClr val="5BA7B9"/>
              </a:solidFill>
            </a:endParaRPr>
          </a:p>
          <a:p>
            <a:pPr eaLnBrk="1" hangingPunct="1">
              <a:lnSpc>
                <a:spcPct val="90000"/>
              </a:lnSpc>
            </a:pPr>
            <a:r>
              <a:rPr lang="en-US" altLang="en-SA" sz="2900">
                <a:solidFill>
                  <a:srgbClr val="CC0000"/>
                </a:solidFill>
              </a:rPr>
              <a:t> </a:t>
            </a:r>
            <a:r>
              <a:rPr lang="en-US" altLang="en-SA" sz="2900"/>
              <a:t>All glycophorins carry RBC antigens and are receptors or transport proteins</a:t>
            </a:r>
          </a:p>
          <a:p>
            <a:pPr eaLnBrk="1" hangingPunct="1">
              <a:lnSpc>
                <a:spcPct val="90000"/>
              </a:lnSpc>
            </a:pPr>
            <a:endParaRPr lang="en-US" altLang="en-SA" sz="2900" b="1">
              <a:solidFill>
                <a:srgbClr val="5BA7B9"/>
              </a:solidFill>
            </a:endParaRPr>
          </a:p>
        </p:txBody>
      </p:sp>
      <p:sp>
        <p:nvSpPr>
          <p:cNvPr id="4" name="Slide Number Placeholder 3">
            <a:extLst>
              <a:ext uri="{FF2B5EF4-FFF2-40B4-BE49-F238E27FC236}">
                <a16:creationId xmlns:a16="http://schemas.microsoft.com/office/drawing/2014/main" id="{5BA40E9A-CB82-715E-79D3-27F59E7850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41BD88-7DC2-184E-9F41-30C48421D611}" type="slidenum">
              <a:rPr lang="en-US" altLang="en-SA">
                <a:solidFill>
                  <a:srgbClr val="FFFFFF"/>
                </a:solidFill>
                <a:latin typeface="Franklin Gothic Book" panose="020B0503020102020204" pitchFamily="34" charset="0"/>
              </a:rPr>
              <a:pPr eaLnBrk="1" hangingPunct="1"/>
              <a:t>18</a:t>
            </a:fld>
            <a:endParaRPr lang="en-US" altLang="en-SA">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468175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box(in)">
                                      <p:cBhvr>
                                        <p:cTn id="7" dur="5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checkerboard(across)">
                                      <p:cBhvr>
                                        <p:cTn id="2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374D6580-EC86-DFB7-069B-7936FDF12174}"/>
              </a:ext>
            </a:extLst>
          </p:cNvPr>
          <p:cNvSpPr>
            <a:spLocks noGrp="1"/>
          </p:cNvSpPr>
          <p:nvPr>
            <p:ph sz="quarter" idx="1"/>
          </p:nvPr>
        </p:nvSpPr>
        <p:spPr>
          <a:xfrm>
            <a:off x="509549" y="774198"/>
            <a:ext cx="8229600" cy="5398002"/>
          </a:xfrm>
        </p:spPr>
        <p:txBody>
          <a:bodyPr/>
          <a:lstStyle/>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Erythrocyte membrane lipid consists of bilayer of phospholipids intermingled with molecules of cholesterol in nearly equal amounts.  Also, small amounts of free fatty acids and glycolipids.</a:t>
            </a:r>
          </a:p>
          <a:p>
            <a:pPr marL="0" indent="0" eaLnBrk="1" hangingPunct="1">
              <a:lnSpc>
                <a:spcPct val="150000"/>
              </a:lnSpc>
              <a:buNone/>
            </a:pPr>
            <a:endParaRPr lang="en-US" altLang="en-SA" sz="1000" dirty="0">
              <a:latin typeface="Times New Roman" panose="02020603050405020304" pitchFamily="18" charset="0"/>
              <a:cs typeface="Times New Roman" panose="02020603050405020304" pitchFamily="18" charset="0"/>
            </a:endParaRP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Different types of phospholipids are found on the inside layer than on the outside layer.  </a:t>
            </a:r>
          </a:p>
          <a:p>
            <a:pPr marL="0" indent="0" eaLnBrk="1" hangingPunct="1">
              <a:lnSpc>
                <a:spcPct val="150000"/>
              </a:lnSpc>
              <a:buNone/>
            </a:pPr>
            <a:endParaRPr lang="en-US" altLang="en-SA" sz="1000" dirty="0">
              <a:latin typeface="Times New Roman" panose="02020603050405020304" pitchFamily="18" charset="0"/>
              <a:cs typeface="Times New Roman" panose="02020603050405020304" pitchFamily="18" charset="0"/>
            </a:endParaRP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Abnormalities in the PL may result in decreased deformability and decreased red cell survival.</a:t>
            </a:r>
            <a:endParaRPr lang="en-GB" altLang="en-SA"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9D9C32C-8E5C-5EE5-6972-B3FB0C6954C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45E27D-2EA0-EA45-B184-2A8655CAE856}" type="slidenum">
              <a:rPr lang="en-US" altLang="en-SA">
                <a:solidFill>
                  <a:srgbClr val="FFFFFF"/>
                </a:solidFill>
                <a:latin typeface="Franklin Gothic Book" panose="020B0503020102020204" pitchFamily="34" charset="0"/>
              </a:rPr>
              <a:pPr eaLnBrk="1" hangingPunct="1"/>
              <a:t>19</a:t>
            </a:fld>
            <a:endParaRPr lang="en-US" altLang="en-SA">
              <a:solidFill>
                <a:srgbClr val="FFFFFF"/>
              </a:solidFill>
              <a:latin typeface="Franklin Gothic Book" panose="020B0503020102020204" pitchFamily="34" charset="0"/>
            </a:endParaRPr>
          </a:p>
        </p:txBody>
      </p:sp>
      <p:sp>
        <p:nvSpPr>
          <p:cNvPr id="19462" name="Title 6">
            <a:extLst>
              <a:ext uri="{FF2B5EF4-FFF2-40B4-BE49-F238E27FC236}">
                <a16:creationId xmlns:a16="http://schemas.microsoft.com/office/drawing/2014/main" id="{98E4F448-6B71-F4FF-0614-FE9213CCD69A}"/>
              </a:ext>
            </a:extLst>
          </p:cNvPr>
          <p:cNvSpPr>
            <a:spLocks noGrp="1"/>
          </p:cNvSpPr>
          <p:nvPr>
            <p:ph type="title"/>
          </p:nvPr>
        </p:nvSpPr>
        <p:spPr>
          <a:xfrm>
            <a:off x="1638300" y="4260"/>
            <a:ext cx="5867400" cy="685800"/>
          </a:xfrm>
        </p:spPr>
        <p:txBody>
          <a:bodyPr anchor="ctr"/>
          <a:lstStyle/>
          <a:p>
            <a:pPr algn="ctr" eaLnBrk="1" hangingPunct="1"/>
            <a:r>
              <a:rPr lang="en-US" altLang="en-SA" sz="3200" b="1" dirty="0">
                <a:latin typeface="Times New Roman" panose="02020603050405020304" pitchFamily="18" charset="0"/>
                <a:cs typeface="Times New Roman" panose="02020603050405020304" pitchFamily="18" charset="0"/>
              </a:rPr>
              <a:t>Red Cell Membrane Lipids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1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136D8-78BB-7231-D8C3-98E2D17F0C43}"/>
              </a:ext>
            </a:extLst>
          </p:cNvPr>
          <p:cNvSpPr>
            <a:spLocks noGrp="1"/>
          </p:cNvSpPr>
          <p:nvPr>
            <p:ph sz="quarter" idx="1"/>
          </p:nvPr>
        </p:nvSpPr>
        <p:spPr>
          <a:xfrm>
            <a:off x="304800" y="228600"/>
            <a:ext cx="8229600" cy="1066800"/>
          </a:xfrm>
        </p:spPr>
        <p:txBody>
          <a:bodyPr anchor="ctr"/>
          <a:lstStyle/>
          <a:p>
            <a:pPr marL="358775" indent="-358775" algn="ctr" eaLnBrk="1" hangingPunct="1">
              <a:spcBef>
                <a:spcPct val="50000"/>
              </a:spcBef>
              <a:buFont typeface="Wingdings 3" pitchFamily="2" charset="2"/>
              <a:buNone/>
              <a:tabLst>
                <a:tab pos="628650" algn="l"/>
              </a:tabLst>
            </a:pPr>
            <a:r>
              <a:rPr lang="en-US" altLang="en-SA" sz="3200" b="1">
                <a:latin typeface="Times New Roman" panose="02020603050405020304" pitchFamily="18" charset="0"/>
                <a:cs typeface="Times New Roman" panose="02020603050405020304" pitchFamily="18" charset="0"/>
              </a:rPr>
              <a:t>Two major components of blood:  liquid phase and formed elements</a:t>
            </a:r>
            <a:endParaRPr lang="en-GB" altLang="en-SA" sz="3200">
              <a:latin typeface="Times New Roman" panose="02020603050405020304" pitchFamily="18" charset="0"/>
              <a:cs typeface="Times New Roman" panose="02020603050405020304" pitchFamily="18" charset="0"/>
            </a:endParaRPr>
          </a:p>
        </p:txBody>
      </p:sp>
      <p:pic>
        <p:nvPicPr>
          <p:cNvPr id="10246" name="Picture 6" descr="blood - elements">
            <a:extLst>
              <a:ext uri="{FF2B5EF4-FFF2-40B4-BE49-F238E27FC236}">
                <a16:creationId xmlns:a16="http://schemas.microsoft.com/office/drawing/2014/main" id="{B7617D40-EB4E-A6EB-F58B-BEEF1A4C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477000" cy="4649788"/>
          </a:xfrm>
          <a:prstGeom prst="rect">
            <a:avLst/>
          </a:prstGeom>
          <a:noFill/>
          <a:ln w="28575">
            <a:solidFill>
              <a:srgbClr val="5BA7B9"/>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64A1103-50AE-609F-FA1C-5D5FE6DAD48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5F3012-8540-F443-99C0-B4F483206641}" type="slidenum">
              <a:rPr lang="en-US" altLang="en-SA">
                <a:solidFill>
                  <a:srgbClr val="FFFFFF"/>
                </a:solidFill>
                <a:latin typeface="Franklin Gothic Book" panose="020B0503020102020204" pitchFamily="34" charset="0"/>
              </a:rPr>
              <a:pPr eaLnBrk="1" hangingPunct="1"/>
              <a:t>2</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2B474A5B-D22A-B859-AFD3-C89E9FB1A835}"/>
              </a:ext>
            </a:extLst>
          </p:cNvPr>
          <p:cNvSpPr>
            <a:spLocks noGrp="1"/>
          </p:cNvSpPr>
          <p:nvPr>
            <p:ph sz="quarter" idx="1"/>
          </p:nvPr>
        </p:nvSpPr>
        <p:spPr>
          <a:xfrm>
            <a:off x="568325" y="1257300"/>
            <a:ext cx="8007350" cy="4525962"/>
          </a:xfrm>
        </p:spPr>
        <p:txBody>
          <a:bodyPr/>
          <a:lstStyle/>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Most of glycolipids are located in outer half of lipid bilayer and interact with glycoproteins to form many of RBC antigens</a:t>
            </a:r>
          </a:p>
          <a:p>
            <a:pPr algn="just" eaLnBrk="1" hangingPunct="1">
              <a:lnSpc>
                <a:spcPct val="150000"/>
              </a:lnSpc>
              <a:buFont typeface="Wingdings 3" pitchFamily="2" charset="2"/>
              <a:buNone/>
            </a:pPr>
            <a:r>
              <a:rPr lang="en-US" altLang="en-SA" sz="1000" dirty="0">
                <a:latin typeface="Times New Roman" panose="02020603050405020304" pitchFamily="18" charset="0"/>
                <a:cs typeface="Times New Roman" panose="02020603050405020304" pitchFamily="18" charset="0"/>
              </a:rPr>
              <a:t> </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Cholesterol </a:t>
            </a:r>
            <a:r>
              <a:rPr lang="en-US" altLang="en-SA" sz="2400" b="1" dirty="0">
                <a:solidFill>
                  <a:schemeClr val="accent1"/>
                </a:solidFill>
                <a:latin typeface="Times New Roman" panose="02020603050405020304" pitchFamily="18" charset="0"/>
                <a:cs typeface="Times New Roman" panose="02020603050405020304" pitchFamily="18" charset="0"/>
              </a:rPr>
              <a:t>equally distributed</a:t>
            </a:r>
            <a:r>
              <a:rPr lang="en-US" altLang="en-SA" sz="2400" dirty="0">
                <a:latin typeface="Times New Roman" panose="02020603050405020304" pitchFamily="18" charset="0"/>
                <a:cs typeface="Times New Roman" panose="02020603050405020304" pitchFamily="18" charset="0"/>
              </a:rPr>
              <a:t> on both sides of lipid bilayer (25% of RBC membrane lipid content)</a:t>
            </a:r>
          </a:p>
          <a:p>
            <a:pPr marL="0" indent="0" algn="just" eaLnBrk="1" hangingPunct="1">
              <a:lnSpc>
                <a:spcPct val="150000"/>
              </a:lnSpc>
              <a:buNone/>
            </a:pPr>
            <a:endParaRPr lang="en-US" altLang="en-SA" sz="10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RBC membrane cholesterol is in </a:t>
            </a:r>
            <a:r>
              <a:rPr lang="en-US" altLang="en-SA" sz="2400" b="1" dirty="0">
                <a:solidFill>
                  <a:schemeClr val="accent1"/>
                </a:solidFill>
                <a:latin typeface="Times New Roman" panose="02020603050405020304" pitchFamily="18" charset="0"/>
                <a:cs typeface="Times New Roman" panose="02020603050405020304" pitchFamily="18" charset="0"/>
              </a:rPr>
              <a:t>continual exchange</a:t>
            </a:r>
            <a:r>
              <a:rPr lang="en-US" altLang="en-SA" sz="2400" dirty="0">
                <a:latin typeface="Times New Roman" panose="02020603050405020304" pitchFamily="18" charset="0"/>
                <a:cs typeface="Times New Roman" panose="02020603050405020304" pitchFamily="18" charset="0"/>
              </a:rPr>
              <a:t> with plasma cholesterol </a:t>
            </a:r>
          </a:p>
        </p:txBody>
      </p:sp>
      <p:sp>
        <p:nvSpPr>
          <p:cNvPr id="5" name="Slide Number Placeholder 4">
            <a:extLst>
              <a:ext uri="{FF2B5EF4-FFF2-40B4-BE49-F238E27FC236}">
                <a16:creationId xmlns:a16="http://schemas.microsoft.com/office/drawing/2014/main" id="{EF4EF203-3F75-9722-C2DD-8965214A5E5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5CC79B-7542-FC49-985A-54922C41C29D}" type="slidenum">
              <a:rPr lang="en-US" altLang="en-SA">
                <a:solidFill>
                  <a:srgbClr val="FFFFFF"/>
                </a:solidFill>
                <a:latin typeface="Franklin Gothic Book" panose="020B0503020102020204" pitchFamily="34" charset="0"/>
              </a:rPr>
              <a:pPr eaLnBrk="1" hangingPunct="1"/>
              <a:t>20</a:t>
            </a:fld>
            <a:endParaRPr lang="en-US" altLang="en-SA">
              <a:solidFill>
                <a:srgbClr val="FFFFFF"/>
              </a:solidFill>
              <a:latin typeface="Franklin Gothic Book" panose="020B0503020102020204" pitchFamily="34" charset="0"/>
            </a:endParaRPr>
          </a:p>
        </p:txBody>
      </p:sp>
      <p:sp>
        <p:nvSpPr>
          <p:cNvPr id="8" name="Title 6">
            <a:extLst>
              <a:ext uri="{FF2B5EF4-FFF2-40B4-BE49-F238E27FC236}">
                <a16:creationId xmlns:a16="http://schemas.microsoft.com/office/drawing/2014/main" id="{4C7DB3E0-4289-66E1-505B-4FEE2A800F46}"/>
              </a:ext>
            </a:extLst>
          </p:cNvPr>
          <p:cNvSpPr>
            <a:spLocks noGrp="1"/>
          </p:cNvSpPr>
          <p:nvPr>
            <p:ph type="title"/>
          </p:nvPr>
        </p:nvSpPr>
        <p:spPr>
          <a:xfrm>
            <a:off x="1638300" y="76200"/>
            <a:ext cx="5867400" cy="838200"/>
          </a:xfrm>
        </p:spPr>
        <p:txBody>
          <a:bodyPr>
            <a:normAutofit fontScale="90000"/>
          </a:bodyPr>
          <a:lstStyle/>
          <a:p>
            <a:pPr algn="ctr" eaLnBrk="1" fontAlgn="auto" hangingPunct="1">
              <a:spcAft>
                <a:spcPts val="0"/>
              </a:spcAft>
              <a:defRPr/>
            </a:pPr>
            <a:r>
              <a:rPr lang="en-US" sz="3200" b="1" dirty="0">
                <a:latin typeface="Times New Roman" pitchFamily="18" charset="0"/>
                <a:cs typeface="Times New Roman" pitchFamily="18" charset="0"/>
              </a:rPr>
              <a:t>Red Cell Membrane Lipids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checkerboard(across)">
                                      <p:cBhvr>
                                        <p:cTn id="1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8383E92F-3545-F16C-E5DE-0F39D8FB2DD3}"/>
              </a:ext>
            </a:extLst>
          </p:cNvPr>
          <p:cNvSpPr>
            <a:spLocks noGrp="1"/>
          </p:cNvSpPr>
          <p:nvPr>
            <p:ph sz="quarter" idx="1"/>
          </p:nvPr>
        </p:nvSpPr>
        <p:spPr>
          <a:xfrm>
            <a:off x="254000" y="1874838"/>
            <a:ext cx="8458200" cy="4525962"/>
          </a:xfrm>
        </p:spPr>
        <p:txBody>
          <a:bodyPr/>
          <a:lstStyle/>
          <a:p>
            <a:pPr eaLnBrk="1" hangingPunct="1"/>
            <a:r>
              <a:rPr lang="en-US" altLang="en-SA" sz="3200"/>
              <a:t>Cholesterol plays important role in </a:t>
            </a:r>
            <a:r>
              <a:rPr lang="en-US" altLang="en-SA" sz="3200" b="1">
                <a:solidFill>
                  <a:srgbClr val="5BA7B9"/>
                </a:solidFill>
              </a:rPr>
              <a:t>regulating membrane fluidity</a:t>
            </a:r>
            <a:r>
              <a:rPr lang="en-US" altLang="en-SA" sz="3200"/>
              <a:t> and </a:t>
            </a:r>
            <a:r>
              <a:rPr lang="en-US" altLang="en-SA" sz="3200" b="1">
                <a:solidFill>
                  <a:srgbClr val="5BA7B9"/>
                </a:solidFill>
              </a:rPr>
              <a:t>permeability </a:t>
            </a:r>
          </a:p>
          <a:p>
            <a:pPr eaLnBrk="1" hangingPunct="1">
              <a:buFont typeface="Wingdings 3" pitchFamily="2" charset="2"/>
              <a:buNone/>
            </a:pPr>
            <a:endParaRPr lang="en-US" altLang="en-SA" sz="3200" b="1">
              <a:solidFill>
                <a:srgbClr val="5BA7B9"/>
              </a:solidFill>
            </a:endParaRPr>
          </a:p>
          <a:p>
            <a:pPr eaLnBrk="1" hangingPunct="1"/>
            <a:r>
              <a:rPr lang="en-US" altLang="en-SA" sz="3200"/>
              <a:t>Accumulation of cholesterol results in decreased deformability and may lead to hemolytic anemia</a:t>
            </a:r>
            <a:r>
              <a:rPr lang="en-US" altLang="en-SA" sz="2800"/>
              <a:t> </a:t>
            </a:r>
          </a:p>
          <a:p>
            <a:pPr eaLnBrk="1" hangingPunct="1">
              <a:buSzTx/>
              <a:buFont typeface="Wingdings 3" pitchFamily="2" charset="2"/>
              <a:buBlip>
                <a:blip r:embed="rId2"/>
              </a:buBlip>
            </a:pPr>
            <a:endParaRPr lang="en-GB" altLang="en-SA" sz="2800"/>
          </a:p>
        </p:txBody>
      </p:sp>
      <p:sp>
        <p:nvSpPr>
          <p:cNvPr id="7" name="Slide Number Placeholder 6">
            <a:extLst>
              <a:ext uri="{FF2B5EF4-FFF2-40B4-BE49-F238E27FC236}">
                <a16:creationId xmlns:a16="http://schemas.microsoft.com/office/drawing/2014/main" id="{3B26D7E3-B6C2-79EE-51FE-2508EB182A2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E218302-7B29-5B48-B2D4-5AD7F2BF2C09}" type="slidenum">
              <a:rPr lang="en-US" altLang="en-SA">
                <a:solidFill>
                  <a:srgbClr val="FFFFFF"/>
                </a:solidFill>
                <a:latin typeface="Franklin Gothic Book" panose="020B0503020102020204" pitchFamily="34" charset="0"/>
              </a:rPr>
              <a:pPr eaLnBrk="1" hangingPunct="1"/>
              <a:t>21</a:t>
            </a:fld>
            <a:endParaRPr lang="en-US" altLang="en-SA">
              <a:solidFill>
                <a:srgbClr val="FFFFFF"/>
              </a:solidFill>
              <a:latin typeface="Franklin Gothic Book" panose="020B0503020102020204" pitchFamily="34" charset="0"/>
            </a:endParaRPr>
          </a:p>
        </p:txBody>
      </p:sp>
      <p:sp>
        <p:nvSpPr>
          <p:cNvPr id="21509" name="Title 6">
            <a:extLst>
              <a:ext uri="{FF2B5EF4-FFF2-40B4-BE49-F238E27FC236}">
                <a16:creationId xmlns:a16="http://schemas.microsoft.com/office/drawing/2014/main" id="{5612F793-2B3F-32E9-FD0C-2598B643DA16}"/>
              </a:ext>
            </a:extLst>
          </p:cNvPr>
          <p:cNvSpPr>
            <a:spLocks noGrp="1"/>
          </p:cNvSpPr>
          <p:nvPr>
            <p:ph type="title"/>
          </p:nvPr>
        </p:nvSpPr>
        <p:spPr>
          <a:xfrm>
            <a:off x="1295400" y="533400"/>
            <a:ext cx="6248400" cy="838200"/>
          </a:xfrm>
        </p:spPr>
        <p:txBody>
          <a:bodyPr/>
          <a:lstStyle/>
          <a:p>
            <a:pPr algn="ctr" eaLnBrk="1" hangingPunct="1"/>
            <a:r>
              <a:rPr lang="en-US" altLang="en-SA" sz="3200" b="1">
                <a:latin typeface="Times New Roman" panose="02020603050405020304" pitchFamily="18" charset="0"/>
                <a:cs typeface="Times New Roman" panose="02020603050405020304" pitchFamily="18" charset="0"/>
              </a:rPr>
              <a:t>Red Cell Membrane Lipids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61DE0BCB-F878-1A9E-33AE-588B99CD260E}"/>
              </a:ext>
            </a:extLst>
          </p:cNvPr>
          <p:cNvSpPr>
            <a:spLocks noGrp="1"/>
          </p:cNvSpPr>
          <p:nvPr>
            <p:ph type="title"/>
          </p:nvPr>
        </p:nvSpPr>
        <p:spPr>
          <a:xfrm>
            <a:off x="1371600" y="609600"/>
            <a:ext cx="6642100" cy="596900"/>
          </a:xfrm>
        </p:spPr>
        <p:txBody>
          <a:bodyPr bIns="45720"/>
          <a:lstStyle/>
          <a:p>
            <a:pPr algn="ctr" eaLnBrk="1" hangingPunct="1"/>
            <a:r>
              <a:rPr lang="en-US" altLang="en-SA" sz="3200" b="1">
                <a:latin typeface="Times New Roman" panose="02020603050405020304" pitchFamily="18" charset="0"/>
                <a:cs typeface="Times New Roman" panose="02020603050405020304" pitchFamily="18" charset="0"/>
              </a:rPr>
              <a:t>Red Cell Membrane Carbohydrates</a:t>
            </a:r>
            <a:endParaRPr lang="en-GB" altLang="en-SA" sz="3200" b="1">
              <a:solidFill>
                <a:srgbClr val="CC0099"/>
              </a:solidFill>
              <a:latin typeface="Times New Roman" panose="02020603050405020304" pitchFamily="18" charset="0"/>
              <a:cs typeface="Times New Roman" panose="02020603050405020304" pitchFamily="18" charset="0"/>
            </a:endParaRPr>
          </a:p>
        </p:txBody>
      </p:sp>
      <p:sp>
        <p:nvSpPr>
          <p:cNvPr id="24579" name="Rectangle 3">
            <a:extLst>
              <a:ext uri="{FF2B5EF4-FFF2-40B4-BE49-F238E27FC236}">
                <a16:creationId xmlns:a16="http://schemas.microsoft.com/office/drawing/2014/main" id="{6A79A8D5-495D-8D94-A290-EB91ED07FA45}"/>
              </a:ext>
            </a:extLst>
          </p:cNvPr>
          <p:cNvSpPr>
            <a:spLocks noGrp="1"/>
          </p:cNvSpPr>
          <p:nvPr>
            <p:ph sz="quarter" idx="1"/>
          </p:nvPr>
        </p:nvSpPr>
        <p:spPr>
          <a:xfrm>
            <a:off x="254000" y="1600200"/>
            <a:ext cx="8661400" cy="4525963"/>
          </a:xfrm>
        </p:spPr>
        <p:txBody>
          <a:bodyPr/>
          <a:lstStyle/>
          <a:p>
            <a:pPr eaLnBrk="1" hangingPunct="1"/>
            <a:r>
              <a:rPr lang="en-US" altLang="en-SA" sz="3200"/>
              <a:t>They occur only on the </a:t>
            </a:r>
            <a:r>
              <a:rPr lang="en-US" altLang="en-SA" sz="3200" b="1">
                <a:solidFill>
                  <a:srgbClr val="5BA7B9"/>
                </a:solidFill>
              </a:rPr>
              <a:t>external surface</a:t>
            </a:r>
            <a:r>
              <a:rPr lang="en-US" altLang="en-SA" sz="3200"/>
              <a:t> of the red cell</a:t>
            </a:r>
          </a:p>
          <a:p>
            <a:pPr eaLnBrk="1" hangingPunct="1"/>
            <a:endParaRPr lang="en-US" altLang="en-SA" sz="3200"/>
          </a:p>
          <a:p>
            <a:pPr eaLnBrk="1" hangingPunct="1"/>
            <a:r>
              <a:rPr lang="en-US" altLang="en-SA" sz="3200"/>
              <a:t>They occur as glycoproteins or glycolipids</a:t>
            </a:r>
          </a:p>
          <a:p>
            <a:pPr eaLnBrk="1" hangingPunct="1"/>
            <a:endParaRPr lang="en-US" altLang="en-SA" sz="3200"/>
          </a:p>
          <a:p>
            <a:pPr eaLnBrk="1" hangingPunct="1"/>
            <a:r>
              <a:rPr lang="en-US" altLang="en-SA" sz="3200" b="1">
                <a:solidFill>
                  <a:srgbClr val="5BA7B9"/>
                </a:solidFill>
              </a:rPr>
              <a:t>The antigens of ABO</a:t>
            </a:r>
            <a:r>
              <a:rPr lang="en-US" altLang="en-SA" sz="3200"/>
              <a:t> blood groups are examples of carbohydrate membranes </a:t>
            </a:r>
          </a:p>
        </p:txBody>
      </p:sp>
      <p:sp>
        <p:nvSpPr>
          <p:cNvPr id="4" name="Slide Number Placeholder 3">
            <a:extLst>
              <a:ext uri="{FF2B5EF4-FFF2-40B4-BE49-F238E27FC236}">
                <a16:creationId xmlns:a16="http://schemas.microsoft.com/office/drawing/2014/main" id="{E85700EE-5064-BFB2-B178-957559C2813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050EA1-7547-7643-A02F-30392884BBFC}" type="slidenum">
              <a:rPr lang="en-US" altLang="en-SA">
                <a:solidFill>
                  <a:srgbClr val="FFFFFF"/>
                </a:solidFill>
                <a:latin typeface="Franklin Gothic Book" panose="020B0503020102020204" pitchFamily="34" charset="0"/>
              </a:rPr>
              <a:pPr eaLnBrk="1" hangingPunct="1"/>
              <a:t>22</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box(in)">
                                      <p:cBhvr>
                                        <p:cTn id="7" dur="500"/>
                                        <p:tgtEl>
                                          <p:spTgt spid="222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957C4C14-A485-1633-6C1C-E21CB26C5573}"/>
              </a:ext>
            </a:extLst>
          </p:cNvPr>
          <p:cNvSpPr>
            <a:spLocks noGrp="1"/>
          </p:cNvSpPr>
          <p:nvPr>
            <p:ph sz="quarter" idx="1"/>
          </p:nvPr>
        </p:nvSpPr>
        <p:spPr>
          <a:xfrm>
            <a:off x="635000" y="1524000"/>
            <a:ext cx="8128000" cy="4749800"/>
          </a:xfrm>
        </p:spPr>
        <p:txBody>
          <a:bodyPr/>
          <a:lstStyle/>
          <a:p>
            <a:pPr algn="just" eaLnBrk="1" hangingPunct="1">
              <a:lnSpc>
                <a:spcPct val="150000"/>
              </a:lnSpc>
              <a:tabLst>
                <a:tab pos="444500" algn="l"/>
              </a:tabLst>
            </a:pPr>
            <a:r>
              <a:rPr lang="en-US" altLang="en-SA" sz="2400">
                <a:latin typeface="Times New Roman" panose="02020603050405020304" pitchFamily="18" charset="0"/>
                <a:cs typeface="Times New Roman" panose="02020603050405020304" pitchFamily="18" charset="0"/>
              </a:rPr>
              <a:t>The most common hereditary haemolytic anemia in north Europeans, autosomal dominant.</a:t>
            </a:r>
          </a:p>
          <a:p>
            <a:pPr algn="just" eaLnBrk="1" hangingPunct="1">
              <a:lnSpc>
                <a:spcPct val="150000"/>
              </a:lnSpc>
              <a:tabLst>
                <a:tab pos="444500" algn="l"/>
              </a:tabLst>
            </a:pPr>
            <a:r>
              <a:rPr lang="en-US" altLang="en-SA" sz="2400">
                <a:latin typeface="Times New Roman" panose="02020603050405020304" pitchFamily="18" charset="0"/>
                <a:cs typeface="Times New Roman" panose="02020603050405020304" pitchFamily="18" charset="0"/>
              </a:rPr>
              <a:t>Defective or absent of Spectrin\Ankrin molecule which involved in the vertical interactions between the membrane skeleton and lipid bilayer of the red cell.	</a:t>
            </a:r>
          </a:p>
          <a:p>
            <a:pPr algn="just" eaLnBrk="1" hangingPunct="1">
              <a:lnSpc>
                <a:spcPct val="150000"/>
              </a:lnSpc>
              <a:tabLst>
                <a:tab pos="444500" algn="l"/>
              </a:tabLst>
            </a:pPr>
            <a:r>
              <a:rPr lang="en-US" altLang="en-SA" sz="2400">
                <a:latin typeface="Times New Roman" panose="02020603050405020304" pitchFamily="18" charset="0"/>
                <a:cs typeface="Times New Roman" panose="02020603050405020304" pitchFamily="18" charset="0"/>
              </a:rPr>
              <a:t>Leads to loss of RBC membrane, decreased deformability of cell, spherocytosis. </a:t>
            </a:r>
          </a:p>
          <a:p>
            <a:pPr algn="just" eaLnBrk="1" hangingPunct="1">
              <a:lnSpc>
                <a:spcPct val="150000"/>
              </a:lnSpc>
              <a:tabLst>
                <a:tab pos="444500" algn="l"/>
              </a:tabLst>
            </a:pPr>
            <a:r>
              <a:rPr lang="en-US" altLang="en-SA" sz="2400">
                <a:latin typeface="Times New Roman" panose="02020603050405020304" pitchFamily="18" charset="0"/>
                <a:cs typeface="Times New Roman" panose="02020603050405020304" pitchFamily="18" charset="0"/>
              </a:rPr>
              <a:t> Increased osmotic fragility</a:t>
            </a:r>
          </a:p>
          <a:p>
            <a:pPr algn="just" eaLnBrk="1" hangingPunct="1">
              <a:spcBef>
                <a:spcPct val="20000"/>
              </a:spcBef>
              <a:buSzTx/>
              <a:buFontTx/>
              <a:buNone/>
              <a:tabLst>
                <a:tab pos="444500" algn="l"/>
              </a:tabLst>
            </a:pPr>
            <a:endParaRPr lang="en-GB" altLang="en-SA" sz="2400"/>
          </a:p>
        </p:txBody>
      </p:sp>
      <p:sp>
        <p:nvSpPr>
          <p:cNvPr id="6" name="Slide Number Placeholder 5">
            <a:extLst>
              <a:ext uri="{FF2B5EF4-FFF2-40B4-BE49-F238E27FC236}">
                <a16:creationId xmlns:a16="http://schemas.microsoft.com/office/drawing/2014/main" id="{A82D78D0-4FA8-80EE-38B1-4DFD997B257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186CBDC-2113-9A44-8D55-D3BD2A21AEEE}" type="slidenum">
              <a:rPr lang="en-US" altLang="en-SA">
                <a:solidFill>
                  <a:srgbClr val="FFFFFF"/>
                </a:solidFill>
                <a:latin typeface="Franklin Gothic Book" panose="020B0503020102020204" pitchFamily="34" charset="0"/>
              </a:rPr>
              <a:pPr eaLnBrk="1" hangingPunct="1"/>
              <a:t>23</a:t>
            </a:fld>
            <a:endParaRPr lang="en-US" altLang="en-SA">
              <a:solidFill>
                <a:srgbClr val="FFFFFF"/>
              </a:solidFill>
              <a:latin typeface="Franklin Gothic Book" panose="020B0503020102020204" pitchFamily="34" charset="0"/>
            </a:endParaRPr>
          </a:p>
        </p:txBody>
      </p:sp>
      <p:sp>
        <p:nvSpPr>
          <p:cNvPr id="23557" name="Title 7">
            <a:extLst>
              <a:ext uri="{FF2B5EF4-FFF2-40B4-BE49-F238E27FC236}">
                <a16:creationId xmlns:a16="http://schemas.microsoft.com/office/drawing/2014/main" id="{80495714-CEB3-4A9C-4F57-14A2F2F44D66}"/>
              </a:ext>
            </a:extLst>
          </p:cNvPr>
          <p:cNvSpPr>
            <a:spLocks noGrp="1"/>
          </p:cNvSpPr>
          <p:nvPr>
            <p:ph type="title"/>
          </p:nvPr>
        </p:nvSpPr>
        <p:spPr>
          <a:xfrm>
            <a:off x="1295400" y="152400"/>
            <a:ext cx="6858000" cy="715963"/>
          </a:xfrm>
        </p:spPr>
        <p:txBody>
          <a:bodyPr anchor="ctr"/>
          <a:lstStyle/>
          <a:p>
            <a:pPr algn="ctr" eaLnBrk="1" hangingPunct="1"/>
            <a:r>
              <a:rPr lang="en-US" altLang="en-SA" sz="3200" b="1">
                <a:latin typeface="Times New Roman" panose="02020603050405020304" pitchFamily="18" charset="0"/>
                <a:cs typeface="Times New Roman" panose="02020603050405020304" pitchFamily="18" charset="0"/>
              </a:rPr>
              <a:t>Abnormalities of the RBC membrane</a:t>
            </a:r>
            <a:endParaRPr lang="en-US" altLang="en-SA" sz="3200"/>
          </a:p>
        </p:txBody>
      </p:sp>
      <p:sp>
        <p:nvSpPr>
          <p:cNvPr id="9" name="Rectangle 2">
            <a:extLst>
              <a:ext uri="{FF2B5EF4-FFF2-40B4-BE49-F238E27FC236}">
                <a16:creationId xmlns:a16="http://schemas.microsoft.com/office/drawing/2014/main" id="{EC6813E1-E2C3-FA41-35B7-7841532B49C7}"/>
              </a:ext>
            </a:extLst>
          </p:cNvPr>
          <p:cNvSpPr txBox="1">
            <a:spLocks/>
          </p:cNvSpPr>
          <p:nvPr/>
        </p:nvSpPr>
        <p:spPr bwMode="auto">
          <a:xfrm>
            <a:off x="838200" y="762000"/>
            <a:ext cx="6248400" cy="701675"/>
          </a:xfrm>
          <a:prstGeom prst="rect">
            <a:avLst/>
          </a:prstGeom>
        </p:spPr>
        <p:txBody>
          <a:bodyPr anchor="b">
            <a:normAutofit/>
          </a:bodyPr>
          <a:lstStyle/>
          <a:p>
            <a:pPr fontAlgn="auto">
              <a:lnSpc>
                <a:spcPct val="65000"/>
              </a:lnSpc>
              <a:spcAft>
                <a:spcPts val="0"/>
              </a:spcAft>
              <a:defRPr/>
            </a:pPr>
            <a:r>
              <a:rPr lang="en-US" sz="2400" b="1" dirty="0">
                <a:solidFill>
                  <a:srgbClr val="CC0099"/>
                </a:solidFill>
                <a:latin typeface="Times New Roman" pitchFamily="18" charset="0"/>
                <a:ea typeface="+mj-ea"/>
                <a:cs typeface="Times New Roman" pitchFamily="18" charset="0"/>
              </a:rPr>
              <a:t>1-Hereditary</a:t>
            </a:r>
            <a:r>
              <a:rPr lang="en-US" sz="3200" b="1" dirty="0">
                <a:solidFill>
                  <a:srgbClr val="CC0099"/>
                </a:solidFill>
                <a:latin typeface="Times New Roman" pitchFamily="18" charset="0"/>
                <a:ea typeface="+mj-ea"/>
                <a:cs typeface="Times New Roman" pitchFamily="18" charset="0"/>
              </a:rPr>
              <a:t>  </a:t>
            </a:r>
            <a:r>
              <a:rPr lang="en-US" sz="2400" b="1" dirty="0">
                <a:solidFill>
                  <a:srgbClr val="CC0099"/>
                </a:solidFill>
                <a:latin typeface="Times New Roman" pitchFamily="18" charset="0"/>
                <a:ea typeface="+mj-ea"/>
                <a:cs typeface="Times New Roman" pitchFamily="18" charset="0"/>
              </a:rPr>
              <a:t>Spherocytosis (HS):</a:t>
            </a:r>
            <a:endParaRPr lang="en-GB" sz="2400" b="1" dirty="0">
              <a:solidFill>
                <a:srgbClr val="CC0099"/>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checkerboard(across)">
                                      <p:cBhvr>
                                        <p:cTn id="17" dur="500"/>
                                        <p:tgtEl>
                                          <p:spTgt spid="26627">
                                            <p:txEl>
                                              <p:pRg st="3" end="3"/>
                                            </p:txEl>
                                          </p:spTgt>
                                        </p:tgtEl>
                                      </p:cBhvr>
                                    </p:animEffect>
                                  </p:childTnLst>
                                </p:cTn>
                              </p:par>
                            </p:childTnLst>
                          </p:cTn>
                        </p:par>
                        <p:par>
                          <p:cTn id="18" fill="hold" nodeType="afterGroup">
                            <p:stCondLst>
                              <p:cond delay="500"/>
                            </p:stCondLst>
                            <p:childTnLst>
                              <p:par>
                                <p:cTn id="19" presetID="21"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AC518718-16C8-5FAB-6327-67D0A8759930}"/>
              </a:ext>
            </a:extLst>
          </p:cNvPr>
          <p:cNvSpPr>
            <a:spLocks noGrp="1"/>
          </p:cNvSpPr>
          <p:nvPr>
            <p:ph type="title"/>
          </p:nvPr>
        </p:nvSpPr>
        <p:spPr>
          <a:xfrm>
            <a:off x="2286000" y="5715000"/>
            <a:ext cx="4953000" cy="701675"/>
          </a:xfrm>
        </p:spPr>
        <p:txBody>
          <a:bodyPr bIns="45720">
            <a:normAutofit/>
          </a:bodyPr>
          <a:lstStyle/>
          <a:p>
            <a:pPr eaLnBrk="1" fontAlgn="auto" hangingPunct="1">
              <a:lnSpc>
                <a:spcPct val="65000"/>
              </a:lnSpc>
              <a:spcAft>
                <a:spcPts val="0"/>
              </a:spcAft>
              <a:defRPr/>
            </a:pPr>
            <a:r>
              <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rPr>
              <a:t>Hereditary </a:t>
            </a:r>
            <a:r>
              <a:rPr lang="en-US" sz="3200" b="1" dirty="0" err="1">
                <a:solidFill>
                  <a:srgbClr val="CC0099"/>
                </a:solidFill>
                <a:effectLst>
                  <a:outerShdw blurRad="38100" dist="38100" dir="2700000" algn="tl">
                    <a:srgbClr val="C0C0C0"/>
                  </a:outerShdw>
                </a:effectLst>
                <a:latin typeface="Times New Roman" pitchFamily="18" charset="0"/>
                <a:cs typeface="Times New Roman" pitchFamily="18" charset="0"/>
              </a:rPr>
              <a:t>Spherocytosis</a:t>
            </a:r>
            <a:endParaRPr lang="en-GB" sz="3200" b="1" dirty="0">
              <a:solidFill>
                <a:srgbClr val="CC0099"/>
              </a:solidFill>
              <a:effectLst>
                <a:outerShdw blurRad="38100" dist="38100" dir="2700000" algn="tl">
                  <a:srgbClr val="C0C0C0"/>
                </a:outerShdw>
              </a:effectLst>
              <a:latin typeface="Times New Roman" pitchFamily="18" charset="0"/>
              <a:cs typeface="Times New Roman" pitchFamily="18" charset="0"/>
            </a:endParaRPr>
          </a:p>
        </p:txBody>
      </p:sp>
      <p:sp>
        <p:nvSpPr>
          <p:cNvPr id="27651" name="Rectangle 3">
            <a:extLst>
              <a:ext uri="{FF2B5EF4-FFF2-40B4-BE49-F238E27FC236}">
                <a16:creationId xmlns:a16="http://schemas.microsoft.com/office/drawing/2014/main" id="{D73F8F41-C34E-1D5B-7636-C5516E1A8289}"/>
              </a:ext>
            </a:extLst>
          </p:cNvPr>
          <p:cNvSpPr>
            <a:spLocks noGrp="1"/>
          </p:cNvSpPr>
          <p:nvPr>
            <p:ph sz="quarter" idx="1"/>
          </p:nvPr>
        </p:nvSpPr>
        <p:spPr>
          <a:xfrm>
            <a:off x="381000" y="457200"/>
            <a:ext cx="8305800" cy="2082800"/>
          </a:xfrm>
        </p:spPr>
        <p:txBody>
          <a:bodyPr/>
          <a:lstStyle/>
          <a:p>
            <a:pPr eaLnBrk="1" hangingPunct="1">
              <a:tabLst>
                <a:tab pos="444500" algn="l"/>
              </a:tabLst>
            </a:pPr>
            <a:r>
              <a:rPr lang="en-US" altLang="en-SA" sz="2400">
                <a:latin typeface="Times New Roman" panose="02020603050405020304" pitchFamily="18" charset="0"/>
                <a:cs typeface="Times New Roman" panose="02020603050405020304" pitchFamily="18" charset="0"/>
              </a:rPr>
              <a:t>Normal biconcave red cell </a:t>
            </a:r>
            <a:r>
              <a:rPr lang="en-US" altLang="en-SA" sz="2400" b="1">
                <a:solidFill>
                  <a:srgbClr val="5BA7B9"/>
                </a:solidFill>
                <a:latin typeface="Times New Roman" panose="02020603050405020304" pitchFamily="18" charset="0"/>
                <a:cs typeface="Times New Roman" panose="02020603050405020304" pitchFamily="18" charset="0"/>
              </a:rPr>
              <a:t>loses membrane fragments</a:t>
            </a:r>
            <a:r>
              <a:rPr lang="en-US" altLang="en-SA" sz="2400">
                <a:solidFill>
                  <a:srgbClr val="FF0000"/>
                </a:solidFill>
                <a:latin typeface="Times New Roman" panose="02020603050405020304" pitchFamily="18" charset="0"/>
                <a:cs typeface="Times New Roman" panose="02020603050405020304" pitchFamily="18" charset="0"/>
              </a:rPr>
              <a:t> </a:t>
            </a:r>
          </a:p>
          <a:p>
            <a:pPr eaLnBrk="1" hangingPunct="1">
              <a:buFont typeface="Wingdings 3" pitchFamily="2" charset="2"/>
              <a:buNone/>
              <a:tabLst>
                <a:tab pos="444500" algn="l"/>
              </a:tabLst>
            </a:pPr>
            <a:r>
              <a:rPr lang="en-US" altLang="en-SA" sz="2400">
                <a:latin typeface="Times New Roman" panose="02020603050405020304" pitchFamily="18" charset="0"/>
                <a:cs typeface="Times New Roman" panose="02020603050405020304" pitchFamily="18" charset="0"/>
              </a:rPr>
              <a:t>	and adopts a </a:t>
            </a:r>
            <a:r>
              <a:rPr lang="en-US" altLang="en-SA" sz="2400" b="1">
                <a:solidFill>
                  <a:srgbClr val="5BA7B9"/>
                </a:solidFill>
                <a:latin typeface="Times New Roman" panose="02020603050405020304" pitchFamily="18" charset="0"/>
                <a:cs typeface="Times New Roman" panose="02020603050405020304" pitchFamily="18" charset="0"/>
              </a:rPr>
              <a:t>spherical shape</a:t>
            </a:r>
          </a:p>
          <a:p>
            <a:pPr eaLnBrk="1" hangingPunct="1">
              <a:lnSpc>
                <a:spcPct val="80000"/>
              </a:lnSpc>
              <a:buFont typeface="Wingdings 3" pitchFamily="2" charset="2"/>
              <a:buNone/>
              <a:tabLst>
                <a:tab pos="444500" algn="l"/>
              </a:tabLst>
            </a:pPr>
            <a:endParaRPr lang="en-US" altLang="en-SA" sz="2400" b="1">
              <a:solidFill>
                <a:srgbClr val="5BA7B9"/>
              </a:solidFill>
              <a:latin typeface="Times New Roman" panose="02020603050405020304" pitchFamily="18" charset="0"/>
              <a:cs typeface="Times New Roman" panose="02020603050405020304" pitchFamily="18" charset="0"/>
            </a:endParaRPr>
          </a:p>
          <a:p>
            <a:pPr eaLnBrk="1" hangingPunct="1">
              <a:tabLst>
                <a:tab pos="444500" algn="l"/>
              </a:tabLst>
            </a:pPr>
            <a:r>
              <a:rPr lang="en-US" altLang="en-SA" sz="2400">
                <a:latin typeface="Times New Roman" panose="02020603050405020304" pitchFamily="18" charset="0"/>
                <a:cs typeface="Times New Roman" panose="02020603050405020304" pitchFamily="18" charset="0"/>
              </a:rPr>
              <a:t>Inflexible cells are trapped in the spleen cords, phagocytosed by macrophages </a:t>
            </a:r>
          </a:p>
          <a:p>
            <a:pPr algn="ctr" eaLnBrk="1" hangingPunct="1">
              <a:lnSpc>
                <a:spcPct val="90000"/>
              </a:lnSpc>
              <a:spcBef>
                <a:spcPct val="0"/>
              </a:spcBef>
              <a:buSzPct val="70000"/>
              <a:buFont typeface="Wingdings" pitchFamily="2" charset="2"/>
              <a:buNone/>
              <a:tabLst>
                <a:tab pos="444500" algn="l"/>
              </a:tabLst>
            </a:pPr>
            <a:endParaRPr lang="en-GB" altLang="en-SA" sz="2400">
              <a:latin typeface="Times New Roman" panose="02020603050405020304" pitchFamily="18" charset="0"/>
              <a:cs typeface="Times New Roman" panose="02020603050405020304" pitchFamily="18" charset="0"/>
            </a:endParaRPr>
          </a:p>
        </p:txBody>
      </p:sp>
      <p:pic>
        <p:nvPicPr>
          <p:cNvPr id="27654" name="Picture 7" descr="S01871-013-f004">
            <a:extLst>
              <a:ext uri="{FF2B5EF4-FFF2-40B4-BE49-F238E27FC236}">
                <a16:creationId xmlns:a16="http://schemas.microsoft.com/office/drawing/2014/main" id="{B60ED97B-4AC5-EEFE-DE4B-7380D0DB0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4591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660F3DA-A81B-8249-989E-9913A964539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7AC620-F821-1A4F-BF7C-7202C9D85938}" type="slidenum">
              <a:rPr lang="en-US" altLang="en-SA">
                <a:solidFill>
                  <a:srgbClr val="FFFFFF"/>
                </a:solidFill>
                <a:latin typeface="Franklin Gothic Book" panose="020B0503020102020204" pitchFamily="34" charset="0"/>
              </a:rPr>
              <a:pPr eaLnBrk="1" hangingPunct="1"/>
              <a:t>24</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heel(4)">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12" dur="500"/>
                                        <p:tgtEl>
                                          <p:spTgt spid="2765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5" dur="500"/>
                                        <p:tgtEl>
                                          <p:spTgt spid="27651">
                                            <p:txEl>
                                              <p:pRg st="1" end="1"/>
                                            </p:txEl>
                                          </p:spTgt>
                                        </p:tgtEl>
                                      </p:cBhvr>
                                    </p:animEffect>
                                  </p:childTnLst>
                                </p:cTn>
                              </p:par>
                            </p:childTnLst>
                          </p:cTn>
                        </p:par>
                        <p:par>
                          <p:cTn id="16" fill="hold" nodeType="afterGroup">
                            <p:stCondLst>
                              <p:cond delay="500"/>
                            </p:stCondLst>
                            <p:childTnLst>
                              <p:par>
                                <p:cTn id="17" presetID="21" presetClass="entr" presetSubtype="4" fill="hold" nodeType="afterEffect">
                                  <p:stCondLst>
                                    <p:cond delay="0"/>
                                  </p:stCondLst>
                                  <p:childTnLst>
                                    <p:set>
                                      <p:cBhvr>
                                        <p:cTn id="18" dur="1" fill="hold">
                                          <p:stCondLst>
                                            <p:cond delay="0"/>
                                          </p:stCondLst>
                                        </p:cTn>
                                        <p:tgtEl>
                                          <p:spTgt spid="230402"/>
                                        </p:tgtEl>
                                        <p:attrNameLst>
                                          <p:attrName>style.visibility</p:attrName>
                                        </p:attrNameLst>
                                      </p:cBhvr>
                                      <p:to>
                                        <p:strVal val="visible"/>
                                      </p:to>
                                    </p:set>
                                    <p:animEffect transition="in" filter="wheel(4)">
                                      <p:cBhvr>
                                        <p:cTn id="19" dur="500"/>
                                        <p:tgtEl>
                                          <p:spTgt spid="2304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7651">
                                            <p:txEl>
                                              <p:pRg st="3" end="3"/>
                                            </p:txEl>
                                          </p:spTgt>
                                        </p:tgtEl>
                                        <p:attrNameLst>
                                          <p:attrName>style.visibility</p:attrName>
                                        </p:attrNameLst>
                                      </p:cBhvr>
                                      <p:to>
                                        <p:strVal val="visible"/>
                                      </p:to>
                                    </p:set>
                                    <p:animEffect transition="in" filter="checkerboard(across)">
                                      <p:cBhvr>
                                        <p:cTn id="24"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9118CBB8-B892-C4A5-C994-17C7AB6D5EC7}"/>
              </a:ext>
            </a:extLst>
          </p:cNvPr>
          <p:cNvSpPr>
            <a:spLocks noGrp="1"/>
          </p:cNvSpPr>
          <p:nvPr>
            <p:ph sz="quarter" idx="1"/>
          </p:nvPr>
        </p:nvSpPr>
        <p:spPr>
          <a:xfrm>
            <a:off x="381000" y="2057400"/>
            <a:ext cx="6019800" cy="3733800"/>
          </a:xfrm>
        </p:spPr>
        <p:txBody>
          <a:bodyPr/>
          <a:lstStyle/>
          <a:p>
            <a:pPr algn="just" eaLnBrk="1" hangingPunct="1">
              <a:lnSpc>
                <a:spcPct val="150000"/>
              </a:lnSpc>
              <a:tabLst>
                <a:tab pos="444500" algn="l"/>
              </a:tabLst>
            </a:pPr>
            <a:r>
              <a:rPr lang="en-US" altLang="en-SA" sz="2400">
                <a:latin typeface="Times New Roman" panose="02020603050405020304" pitchFamily="18" charset="0"/>
                <a:cs typeface="Times New Roman" panose="02020603050405020304" pitchFamily="18" charset="0"/>
              </a:rPr>
              <a:t>The most common hereditary haemolytic anemia in South-East Asian ovalocytosis.</a:t>
            </a:r>
          </a:p>
          <a:p>
            <a:pPr eaLnBrk="1" hangingPunct="1">
              <a:lnSpc>
                <a:spcPct val="150000"/>
              </a:lnSpc>
              <a:tabLst>
                <a:tab pos="444500" algn="l"/>
              </a:tabLst>
            </a:pPr>
            <a:r>
              <a:rPr lang="en-GB" altLang="en-SA" sz="2400">
                <a:latin typeface="Times New Roman" panose="02020603050405020304" pitchFamily="18" charset="0"/>
                <a:cs typeface="Times New Roman" panose="02020603050405020304" pitchFamily="18" charset="0"/>
              </a:rPr>
              <a:t>Hereditary disorder of the RBCs (a</a:t>
            </a:r>
            <a:r>
              <a:rPr lang="en-US" altLang="en-SA" sz="2400">
                <a:latin typeface="Times New Roman" panose="02020603050405020304" pitchFamily="18" charset="0"/>
                <a:cs typeface="Times New Roman" panose="02020603050405020304" pitchFamily="18" charset="0"/>
              </a:rPr>
              <a:t>utosomal dominant trait)</a:t>
            </a:r>
          </a:p>
          <a:p>
            <a:pPr eaLnBrk="1" hangingPunct="1">
              <a:lnSpc>
                <a:spcPct val="150000"/>
              </a:lnSpc>
              <a:tabLst>
                <a:tab pos="444500" algn="l"/>
              </a:tabLst>
            </a:pPr>
            <a:r>
              <a:rPr lang="en-GB" altLang="en-SA" sz="2400">
                <a:latin typeface="Times New Roman" panose="02020603050405020304" pitchFamily="18" charset="0"/>
                <a:cs typeface="Times New Roman" panose="02020603050405020304" pitchFamily="18" charset="0"/>
              </a:rPr>
              <a:t>RBCs assume an elliptical shape, rather than the typical round shape. </a:t>
            </a:r>
            <a:endParaRPr lang="en-US" altLang="en-SA" sz="2400">
              <a:latin typeface="Times New Roman" panose="02020603050405020304" pitchFamily="18" charset="0"/>
              <a:cs typeface="Times New Roman" panose="02020603050405020304" pitchFamily="18" charset="0"/>
            </a:endParaRPr>
          </a:p>
        </p:txBody>
      </p:sp>
      <p:pic>
        <p:nvPicPr>
          <p:cNvPr id="25603" name="Picture 8" descr="Elliptocytes">
            <a:extLst>
              <a:ext uri="{FF2B5EF4-FFF2-40B4-BE49-F238E27FC236}">
                <a16:creationId xmlns:a16="http://schemas.microsoft.com/office/drawing/2014/main" id="{5832A57E-8344-F2DB-480E-B31CDB90B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590800"/>
            <a:ext cx="2052638" cy="2895600"/>
          </a:xfrm>
          <a:prstGeom prst="rect">
            <a:avLst/>
          </a:prstGeom>
          <a:noFill/>
          <a:ln w="762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95BD39D-D8B5-D3C0-F97A-471C3A4A32A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086F517-7B96-D941-807A-B29051263277}" type="slidenum">
              <a:rPr lang="en-US" altLang="en-SA">
                <a:solidFill>
                  <a:srgbClr val="FFFFFF"/>
                </a:solidFill>
                <a:latin typeface="Franklin Gothic Book" panose="020B0503020102020204" pitchFamily="34" charset="0"/>
              </a:rPr>
              <a:pPr eaLnBrk="1" hangingPunct="1"/>
              <a:t>25</a:t>
            </a:fld>
            <a:endParaRPr lang="en-US" altLang="en-SA">
              <a:solidFill>
                <a:srgbClr val="FFFFFF"/>
              </a:solidFill>
              <a:latin typeface="Franklin Gothic Book" panose="020B0503020102020204" pitchFamily="34" charset="0"/>
            </a:endParaRPr>
          </a:p>
        </p:txBody>
      </p:sp>
      <p:sp>
        <p:nvSpPr>
          <p:cNvPr id="15" name="TextBox 14">
            <a:extLst>
              <a:ext uri="{FF2B5EF4-FFF2-40B4-BE49-F238E27FC236}">
                <a16:creationId xmlns:a16="http://schemas.microsoft.com/office/drawing/2014/main" id="{60357BAF-BB01-4509-9B37-F276749750A7}"/>
              </a:ext>
            </a:extLst>
          </p:cNvPr>
          <p:cNvSpPr txBox="1"/>
          <p:nvPr/>
        </p:nvSpPr>
        <p:spPr>
          <a:xfrm flipH="1">
            <a:off x="762000" y="1143000"/>
            <a:ext cx="5410200" cy="584200"/>
          </a:xfrm>
          <a:prstGeom prst="rect">
            <a:avLst/>
          </a:prstGeom>
          <a:noFill/>
        </p:spPr>
        <p:txBody>
          <a:bodyPr>
            <a:spAutoFit/>
          </a:bodyPr>
          <a:lstStyle/>
          <a:p>
            <a:pPr>
              <a:defRPr/>
            </a:pPr>
            <a:r>
              <a:rPr lang="en-US" sz="3200" b="1" dirty="0">
                <a:solidFill>
                  <a:srgbClr val="CC0099"/>
                </a:solidFill>
                <a:latin typeface="Times New Roman" pitchFamily="18" charset="0"/>
                <a:cs typeface="Times New Roman" pitchFamily="18" charset="0"/>
              </a:rPr>
              <a:t>2.</a:t>
            </a:r>
            <a:r>
              <a:rPr lang="en-US" sz="3200" b="1" dirty="0">
                <a:latin typeface="Times New Roman" pitchFamily="18" charset="0"/>
                <a:cs typeface="Times New Roman" pitchFamily="18" charset="0"/>
              </a:rPr>
              <a:t> </a:t>
            </a:r>
            <a:r>
              <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rPr>
              <a:t>Hereditary Elliptocytosis:</a:t>
            </a:r>
            <a:endParaRPr lang="en-US" sz="3200" b="1" dirty="0">
              <a:latin typeface="Times New Roman" pitchFamily="18" charset="0"/>
              <a:cs typeface="Times New Roman" pitchFamily="18" charset="0"/>
            </a:endParaRPr>
          </a:p>
        </p:txBody>
      </p:sp>
      <p:sp>
        <p:nvSpPr>
          <p:cNvPr id="25607" name="Title 15">
            <a:extLst>
              <a:ext uri="{FF2B5EF4-FFF2-40B4-BE49-F238E27FC236}">
                <a16:creationId xmlns:a16="http://schemas.microsoft.com/office/drawing/2014/main" id="{C442688E-51AB-8D96-B366-B233439F186A}"/>
              </a:ext>
            </a:extLst>
          </p:cNvPr>
          <p:cNvSpPr>
            <a:spLocks noGrp="1"/>
          </p:cNvSpPr>
          <p:nvPr>
            <p:ph type="title"/>
          </p:nvPr>
        </p:nvSpPr>
        <p:spPr>
          <a:xfrm>
            <a:off x="609600" y="274638"/>
            <a:ext cx="8153400" cy="715962"/>
          </a:xfrm>
        </p:spPr>
        <p:txBody>
          <a:bodyPr/>
          <a:lstStyle/>
          <a:p>
            <a:pPr algn="ctr" eaLnBrk="1" hangingPunct="1"/>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GB" altLang="en-SA" sz="3200" b="1">
                <a:latin typeface="Times New Roman" panose="02020603050405020304" pitchFamily="18" charset="0"/>
                <a:cs typeface="Times New Roman" panose="02020603050405020304" pitchFamily="18" charset="0"/>
              </a:rPr>
            </a:br>
            <a:r>
              <a:rPr lang="en-GB" altLang="en-SA" sz="3200" b="1">
                <a:latin typeface="Times New Roman" panose="02020603050405020304" pitchFamily="18" charset="0"/>
                <a:cs typeface="Times New Roman" panose="02020603050405020304" pitchFamily="18" charset="0"/>
              </a:rPr>
              <a:t>Abnormalties of the RBC’s membrane (cont)</a:t>
            </a:r>
            <a:endParaRPr lang="en-US" altLang="en-SA"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CB645D61-8DE9-17AE-EFDF-9159E25E6B04}"/>
              </a:ext>
            </a:extLst>
          </p:cNvPr>
          <p:cNvSpPr>
            <a:spLocks noGrp="1"/>
          </p:cNvSpPr>
          <p:nvPr>
            <p:ph sz="quarter" idx="1"/>
          </p:nvPr>
        </p:nvSpPr>
        <p:spPr>
          <a:xfrm>
            <a:off x="152400" y="1646238"/>
            <a:ext cx="8991600" cy="4525962"/>
          </a:xfrm>
        </p:spPr>
        <p:txBody>
          <a:bodyPr/>
          <a:lstStyle/>
          <a:p>
            <a:pPr eaLnBrk="1" hangingPunct="1">
              <a:lnSpc>
                <a:spcPct val="150000"/>
              </a:lnSpc>
              <a:tabLst>
                <a:tab pos="444500" algn="l"/>
              </a:tabLst>
            </a:pPr>
            <a:r>
              <a:rPr lang="en-US" altLang="en-SA" sz="3200" b="1">
                <a:solidFill>
                  <a:srgbClr val="5BA7B9"/>
                </a:solidFill>
              </a:rPr>
              <a:t>Spectrin</a:t>
            </a:r>
            <a:r>
              <a:rPr lang="en-US" altLang="en-SA" sz="3200"/>
              <a:t> abnormality or deficiency of </a:t>
            </a:r>
            <a:r>
              <a:rPr lang="en-US" altLang="en-SA" sz="3200" b="1">
                <a:solidFill>
                  <a:srgbClr val="5BA7B9"/>
                </a:solidFill>
              </a:rPr>
              <a:t>protein 4.1</a:t>
            </a:r>
            <a:r>
              <a:rPr lang="en-US" altLang="en-SA" sz="3200">
                <a:solidFill>
                  <a:srgbClr val="FF0000"/>
                </a:solidFill>
              </a:rPr>
              <a:t> </a:t>
            </a:r>
            <a:endParaRPr lang="en-US" altLang="en-SA" sz="3200">
              <a:solidFill>
                <a:schemeClr val="tx2"/>
              </a:solidFill>
            </a:endParaRPr>
          </a:p>
          <a:p>
            <a:pPr eaLnBrk="1" hangingPunct="1">
              <a:lnSpc>
                <a:spcPct val="150000"/>
              </a:lnSpc>
              <a:tabLst>
                <a:tab pos="444500" algn="l"/>
              </a:tabLst>
            </a:pPr>
            <a:r>
              <a:rPr lang="en-US" altLang="en-SA" sz="3200"/>
              <a:t>RBC hemolysis occurs in the spleen, thus splenectomy corrects the hemolysis, </a:t>
            </a:r>
            <a:r>
              <a:rPr lang="en-US" altLang="en-SA" sz="3200" b="1"/>
              <a:t>but not the RBC membrane defect </a:t>
            </a:r>
          </a:p>
        </p:txBody>
      </p:sp>
      <p:sp>
        <p:nvSpPr>
          <p:cNvPr id="5" name="Slide Number Placeholder 4">
            <a:extLst>
              <a:ext uri="{FF2B5EF4-FFF2-40B4-BE49-F238E27FC236}">
                <a16:creationId xmlns:a16="http://schemas.microsoft.com/office/drawing/2014/main" id="{ABA85A88-0979-D631-FB82-3D7E4E599C0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0B96DF-C6AB-464C-802B-2F418A9594E8}" type="slidenum">
              <a:rPr lang="en-US" altLang="en-SA">
                <a:solidFill>
                  <a:srgbClr val="FFFFFF"/>
                </a:solidFill>
                <a:latin typeface="Franklin Gothic Book" panose="020B0503020102020204" pitchFamily="34" charset="0"/>
              </a:rPr>
              <a:pPr eaLnBrk="1" hangingPunct="1"/>
              <a:t>26</a:t>
            </a:fld>
            <a:endParaRPr lang="en-US" altLang="en-SA">
              <a:solidFill>
                <a:srgbClr val="FFFFFF"/>
              </a:solidFill>
              <a:latin typeface="Franklin Gothic Book" panose="020B0503020102020204" pitchFamily="34" charset="0"/>
            </a:endParaRPr>
          </a:p>
        </p:txBody>
      </p:sp>
      <p:sp>
        <p:nvSpPr>
          <p:cNvPr id="26629" name="Title 15">
            <a:extLst>
              <a:ext uri="{FF2B5EF4-FFF2-40B4-BE49-F238E27FC236}">
                <a16:creationId xmlns:a16="http://schemas.microsoft.com/office/drawing/2014/main" id="{FE0AFFBE-4332-486E-AC25-257576671052}"/>
              </a:ext>
            </a:extLst>
          </p:cNvPr>
          <p:cNvSpPr>
            <a:spLocks noGrp="1"/>
          </p:cNvSpPr>
          <p:nvPr>
            <p:ph type="title"/>
          </p:nvPr>
        </p:nvSpPr>
        <p:spPr>
          <a:xfrm>
            <a:off x="609600" y="274638"/>
            <a:ext cx="8153400" cy="715962"/>
          </a:xfrm>
        </p:spPr>
        <p:txBody>
          <a:bodyPr/>
          <a:lstStyle/>
          <a:p>
            <a:pPr algn="ctr" eaLnBrk="1" hangingPunct="1"/>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US" altLang="en-SA" sz="3200" b="1">
                <a:latin typeface="Times New Roman" panose="02020603050405020304" pitchFamily="18" charset="0"/>
                <a:cs typeface="Times New Roman" panose="02020603050405020304" pitchFamily="18" charset="0"/>
              </a:rPr>
            </a:br>
            <a:br>
              <a:rPr lang="en-GB" altLang="en-SA" sz="3200" b="1">
                <a:latin typeface="Times New Roman" panose="02020603050405020304" pitchFamily="18" charset="0"/>
                <a:cs typeface="Times New Roman" panose="02020603050405020304" pitchFamily="18" charset="0"/>
              </a:rPr>
            </a:br>
            <a:r>
              <a:rPr lang="en-GB" altLang="en-SA" sz="3200" b="1">
                <a:latin typeface="Times New Roman" panose="02020603050405020304" pitchFamily="18" charset="0"/>
                <a:cs typeface="Times New Roman" panose="02020603050405020304" pitchFamily="18" charset="0"/>
              </a:rPr>
              <a:t>Abnormalties of the RBC’s membrane (cont)</a:t>
            </a:r>
            <a:endParaRPr lang="en-US" altLang="en-SA" sz="3200"/>
          </a:p>
        </p:txBody>
      </p:sp>
      <p:sp>
        <p:nvSpPr>
          <p:cNvPr id="10" name="TextBox 9">
            <a:extLst>
              <a:ext uri="{FF2B5EF4-FFF2-40B4-BE49-F238E27FC236}">
                <a16:creationId xmlns:a16="http://schemas.microsoft.com/office/drawing/2014/main" id="{4776F36C-C5C6-4BAF-BAFC-4A17679DF06A}"/>
              </a:ext>
            </a:extLst>
          </p:cNvPr>
          <p:cNvSpPr txBox="1"/>
          <p:nvPr/>
        </p:nvSpPr>
        <p:spPr>
          <a:xfrm flipH="1">
            <a:off x="762000" y="1143000"/>
            <a:ext cx="5410200" cy="584200"/>
          </a:xfrm>
          <a:prstGeom prst="rect">
            <a:avLst/>
          </a:prstGeom>
          <a:noFill/>
        </p:spPr>
        <p:txBody>
          <a:bodyPr>
            <a:spAutoFit/>
          </a:bodyPr>
          <a:lstStyle/>
          <a:p>
            <a:pPr>
              <a:defRPr/>
            </a:pPr>
            <a:r>
              <a:rPr lang="en-US" sz="3200" b="1" dirty="0">
                <a:solidFill>
                  <a:srgbClr val="CC0099"/>
                </a:solidFill>
                <a:latin typeface="Times New Roman" pitchFamily="18" charset="0"/>
                <a:cs typeface="Times New Roman" pitchFamily="18" charset="0"/>
              </a:rPr>
              <a:t>2.</a:t>
            </a:r>
            <a:r>
              <a:rPr lang="en-US" sz="3200" b="1" dirty="0">
                <a:latin typeface="Times New Roman" pitchFamily="18" charset="0"/>
                <a:cs typeface="Times New Roman" pitchFamily="18" charset="0"/>
              </a:rPr>
              <a:t> </a:t>
            </a:r>
            <a:r>
              <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rPr>
              <a:t>Hereditary Elliptocytosis: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EBBE3EE2-4588-5875-7080-E44F70AF5F61}"/>
              </a:ext>
            </a:extLst>
          </p:cNvPr>
          <p:cNvSpPr>
            <a:spLocks noGrp="1"/>
          </p:cNvSpPr>
          <p:nvPr>
            <p:ph type="title"/>
          </p:nvPr>
        </p:nvSpPr>
        <p:spPr>
          <a:xfrm>
            <a:off x="25400" y="114300"/>
            <a:ext cx="8229600" cy="1143000"/>
          </a:xfrm>
        </p:spPr>
        <p:txBody>
          <a:bodyPr bIns="45720">
            <a:normAutofit fontScale="90000"/>
          </a:bodyPr>
          <a:lstStyle/>
          <a:p>
            <a:pPr eaLnBrk="1" fontAlgn="auto" hangingPunct="1">
              <a:spcAft>
                <a:spcPts val="0"/>
              </a:spcAft>
              <a:defRPr/>
            </a:pPr>
            <a:r>
              <a:rPr lang="en-US"/>
              <a:t>Erythrocyte Sedimentation Rate (ESR)</a:t>
            </a:r>
          </a:p>
        </p:txBody>
      </p:sp>
      <p:sp>
        <p:nvSpPr>
          <p:cNvPr id="1028" name="Rectangle 3">
            <a:extLst>
              <a:ext uri="{FF2B5EF4-FFF2-40B4-BE49-F238E27FC236}">
                <a16:creationId xmlns:a16="http://schemas.microsoft.com/office/drawing/2014/main" id="{A200A289-A779-4DE1-B625-2390C44F7051}"/>
              </a:ext>
            </a:extLst>
          </p:cNvPr>
          <p:cNvSpPr>
            <a:spLocks noGrp="1"/>
          </p:cNvSpPr>
          <p:nvPr>
            <p:ph type="body" sz="half" idx="1"/>
          </p:nvPr>
        </p:nvSpPr>
        <p:spPr>
          <a:xfrm>
            <a:off x="76200" y="1498600"/>
            <a:ext cx="5334000" cy="4525963"/>
          </a:xfrm>
        </p:spPr>
        <p:txBody>
          <a:bodyPr/>
          <a:lstStyle/>
          <a:p>
            <a:pPr eaLnBrk="1" hangingPunct="1"/>
            <a:r>
              <a:rPr lang="en-US" altLang="en-SA" sz="2900"/>
              <a:t>Nonspecific test for inflammatory process</a:t>
            </a:r>
          </a:p>
          <a:p>
            <a:pPr eaLnBrk="1" hangingPunct="1">
              <a:buFont typeface="Wingdings 3" pitchFamily="2" charset="2"/>
              <a:buNone/>
            </a:pPr>
            <a:endParaRPr lang="en-US" altLang="en-SA" sz="1900"/>
          </a:p>
          <a:p>
            <a:pPr eaLnBrk="1" hangingPunct="1"/>
            <a:r>
              <a:rPr lang="en-US" altLang="en-SA" sz="2900"/>
              <a:t>Anticoagulated blood in calibrated tube; rate of sedimentation of RBCs in 1h</a:t>
            </a:r>
          </a:p>
          <a:p>
            <a:pPr eaLnBrk="1" hangingPunct="1">
              <a:buFont typeface="Wingdings 3" pitchFamily="2" charset="2"/>
              <a:buNone/>
            </a:pPr>
            <a:endParaRPr lang="en-US" altLang="en-SA" sz="1900"/>
          </a:p>
          <a:p>
            <a:pPr eaLnBrk="1" hangingPunct="1"/>
            <a:r>
              <a:rPr lang="en-US" altLang="en-SA" sz="2900" b="1"/>
              <a:t>Normal</a:t>
            </a:r>
            <a:r>
              <a:rPr lang="en-US" altLang="en-SA" sz="2900"/>
              <a:t>: &lt;15mm/h </a:t>
            </a:r>
            <a:r>
              <a:rPr lang="en-US" altLang="en-SA" sz="2900">
                <a:sym typeface="Wingdings" pitchFamily="2" charset="2"/>
              </a:rPr>
              <a:t>male</a:t>
            </a:r>
            <a:r>
              <a:rPr lang="en-US" altLang="en-SA" sz="2900"/>
              <a:t>;&lt;20mm/h female; add 10 past age 60</a:t>
            </a:r>
          </a:p>
        </p:txBody>
      </p:sp>
      <p:graphicFrame>
        <p:nvGraphicFramePr>
          <p:cNvPr id="1026" name="Object 4">
            <a:extLst>
              <a:ext uri="{FF2B5EF4-FFF2-40B4-BE49-F238E27FC236}">
                <a16:creationId xmlns:a16="http://schemas.microsoft.com/office/drawing/2014/main" id="{583CF4FF-D55E-30A3-5042-CA1BA2B92923}"/>
              </a:ext>
            </a:extLst>
          </p:cNvPr>
          <p:cNvGraphicFramePr>
            <a:graphicFrameLocks noGrp="1" noChangeAspect="1"/>
          </p:cNvGraphicFramePr>
          <p:nvPr>
            <p:ph type="clipArt" sz="half" idx="2"/>
          </p:nvPr>
        </p:nvGraphicFramePr>
        <p:xfrm>
          <a:off x="7823200" y="2262188"/>
          <a:ext cx="1143000" cy="2179637"/>
        </p:xfrm>
        <a:graphic>
          <a:graphicData uri="http://schemas.openxmlformats.org/presentationml/2006/ole">
            <mc:AlternateContent xmlns:mc="http://schemas.openxmlformats.org/markup-compatibility/2006">
              <mc:Choice xmlns:v="urn:schemas-microsoft-com:vml" Requires="v">
                <p:oleObj spid="_x0000_s1026" name="Clip" r:id="rId3" imgW="4064000" imgH="7747000" progId="MS_ClipArt_Gallery.2">
                  <p:embed/>
                </p:oleObj>
              </mc:Choice>
              <mc:Fallback>
                <p:oleObj name="Clip" r:id="rId3" imgW="4064000" imgH="7747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0" y="2262188"/>
                        <a:ext cx="1143000" cy="217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Line 5">
            <a:extLst>
              <a:ext uri="{FF2B5EF4-FFF2-40B4-BE49-F238E27FC236}">
                <a16:creationId xmlns:a16="http://schemas.microsoft.com/office/drawing/2014/main" id="{0135600E-DB80-9589-D6D3-92D2412A784E}"/>
              </a:ext>
            </a:extLst>
          </p:cNvPr>
          <p:cNvSpPr>
            <a:spLocks noChangeShapeType="1"/>
          </p:cNvSpPr>
          <p:nvPr/>
        </p:nvSpPr>
        <p:spPr bwMode="auto">
          <a:xfrm>
            <a:off x="8509000" y="279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A"/>
          </a:p>
        </p:txBody>
      </p:sp>
      <p:sp>
        <p:nvSpPr>
          <p:cNvPr id="1030" name="Rectangle 6">
            <a:extLst>
              <a:ext uri="{FF2B5EF4-FFF2-40B4-BE49-F238E27FC236}">
                <a16:creationId xmlns:a16="http://schemas.microsoft.com/office/drawing/2014/main" id="{27E57A99-9420-6A6A-8ADC-A73DE27D35D9}"/>
              </a:ext>
            </a:extLst>
          </p:cNvPr>
          <p:cNvSpPr>
            <a:spLocks noChangeArrowheads="1"/>
          </p:cNvSpPr>
          <p:nvPr/>
        </p:nvSpPr>
        <p:spPr bwMode="auto">
          <a:xfrm>
            <a:off x="8229600" y="3022600"/>
            <a:ext cx="304800" cy="1219200"/>
          </a:xfrm>
          <a:prstGeom prst="rect">
            <a:avLst/>
          </a:prstGeom>
          <a:solidFill>
            <a:srgbClr val="FFFF99"/>
          </a:solidFill>
          <a:ln w="9525">
            <a:solidFill>
              <a:srgbClr val="FFFF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SA"/>
          </a:p>
        </p:txBody>
      </p:sp>
      <p:sp>
        <p:nvSpPr>
          <p:cNvPr id="1031" name="Line 7">
            <a:extLst>
              <a:ext uri="{FF2B5EF4-FFF2-40B4-BE49-F238E27FC236}">
                <a16:creationId xmlns:a16="http://schemas.microsoft.com/office/drawing/2014/main" id="{8FFE00DC-7035-52E4-B0AF-03B7937CC870}"/>
              </a:ext>
            </a:extLst>
          </p:cNvPr>
          <p:cNvSpPr>
            <a:spLocks noChangeShapeType="1"/>
          </p:cNvSpPr>
          <p:nvPr/>
        </p:nvSpPr>
        <p:spPr bwMode="auto">
          <a:xfrm flipH="1">
            <a:off x="8204200" y="2870200"/>
            <a:ext cx="304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SA"/>
          </a:p>
        </p:txBody>
      </p:sp>
      <p:sp>
        <p:nvSpPr>
          <p:cNvPr id="1032" name="Line 8">
            <a:extLst>
              <a:ext uri="{FF2B5EF4-FFF2-40B4-BE49-F238E27FC236}">
                <a16:creationId xmlns:a16="http://schemas.microsoft.com/office/drawing/2014/main" id="{8E5EC114-27FF-A2A3-E6FC-98D8951414C5}"/>
              </a:ext>
            </a:extLst>
          </p:cNvPr>
          <p:cNvSpPr>
            <a:spLocks noChangeShapeType="1"/>
          </p:cNvSpPr>
          <p:nvPr/>
        </p:nvSpPr>
        <p:spPr bwMode="auto">
          <a:xfrm flipV="1">
            <a:off x="4724400" y="3048000"/>
            <a:ext cx="3429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A"/>
          </a:p>
        </p:txBody>
      </p:sp>
      <p:sp>
        <p:nvSpPr>
          <p:cNvPr id="1033" name="Line 9">
            <a:extLst>
              <a:ext uri="{FF2B5EF4-FFF2-40B4-BE49-F238E27FC236}">
                <a16:creationId xmlns:a16="http://schemas.microsoft.com/office/drawing/2014/main" id="{D6DB28ED-C594-5B35-18F1-4047923FAF83}"/>
              </a:ext>
            </a:extLst>
          </p:cNvPr>
          <p:cNvSpPr>
            <a:spLocks noChangeShapeType="1"/>
          </p:cNvSpPr>
          <p:nvPr/>
        </p:nvSpPr>
        <p:spPr bwMode="auto">
          <a:xfrm flipV="1">
            <a:off x="4724400" y="4267200"/>
            <a:ext cx="3429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A"/>
          </a:p>
        </p:txBody>
      </p:sp>
      <p:sp>
        <p:nvSpPr>
          <p:cNvPr id="1034" name="Freeform 36">
            <a:extLst>
              <a:ext uri="{FF2B5EF4-FFF2-40B4-BE49-F238E27FC236}">
                <a16:creationId xmlns:a16="http://schemas.microsoft.com/office/drawing/2014/main" id="{7745700D-1956-59CD-83E0-5AA3AB15A96A}"/>
              </a:ext>
            </a:extLst>
          </p:cNvPr>
          <p:cNvSpPr>
            <a:spLocks/>
          </p:cNvSpPr>
          <p:nvPr/>
        </p:nvSpPr>
        <p:spPr bwMode="auto">
          <a:xfrm>
            <a:off x="8153400" y="3098800"/>
            <a:ext cx="1588" cy="1157288"/>
          </a:xfrm>
          <a:custGeom>
            <a:avLst/>
            <a:gdLst>
              <a:gd name="T0" fmla="*/ 0 w 1"/>
              <a:gd name="T1" fmla="*/ 0 h 729"/>
              <a:gd name="T2" fmla="*/ 2147483647 w 1"/>
              <a:gd name="T3" fmla="*/ 2147483647 h 729"/>
              <a:gd name="T4" fmla="*/ 0 60000 65536"/>
              <a:gd name="T5" fmla="*/ 0 60000 65536"/>
              <a:gd name="T6" fmla="*/ 0 w 1"/>
              <a:gd name="T7" fmla="*/ 0 h 729"/>
              <a:gd name="T8" fmla="*/ 1 w 1"/>
              <a:gd name="T9" fmla="*/ 729 h 729"/>
            </a:gdLst>
            <a:ahLst/>
            <a:cxnLst>
              <a:cxn ang="T4">
                <a:pos x="T0" y="T1"/>
              </a:cxn>
              <a:cxn ang="T5">
                <a:pos x="T2" y="T3"/>
              </a:cxn>
            </a:cxnLst>
            <a:rect l="T6" t="T7" r="T8" b="T9"/>
            <a:pathLst>
              <a:path w="1" h="729">
                <a:moveTo>
                  <a:pt x="0" y="0"/>
                </a:moveTo>
                <a:lnTo>
                  <a:pt x="1" y="729"/>
                </a:lnTo>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233484" name="Rectangle 12">
            <a:extLst>
              <a:ext uri="{FF2B5EF4-FFF2-40B4-BE49-F238E27FC236}">
                <a16:creationId xmlns:a16="http://schemas.microsoft.com/office/drawing/2014/main" id="{49ED4B8E-B99D-702D-E417-37FF119107C4}"/>
              </a:ext>
            </a:extLst>
          </p:cNvPr>
          <p:cNvSpPr>
            <a:spLocks noChangeArrowheads="1"/>
          </p:cNvSpPr>
          <p:nvPr/>
        </p:nvSpPr>
        <p:spPr bwMode="auto">
          <a:xfrm>
            <a:off x="7834313" y="3541713"/>
            <a:ext cx="309562" cy="366712"/>
          </a:xfrm>
          <a:prstGeom prst="rect">
            <a:avLst/>
          </a:prstGeom>
          <a:noFill/>
          <a:ln w="9525">
            <a:noFill/>
            <a:miter lim="800000"/>
            <a:headEnd/>
            <a:tailEnd/>
          </a:ln>
          <a:effectLst/>
        </p:spPr>
        <p:txBody>
          <a:bodyPr wrap="none">
            <a:spAutoFit/>
          </a:bodyPr>
          <a:lstStyle/>
          <a:p>
            <a:pPr>
              <a:defRPr/>
            </a:pPr>
            <a:r>
              <a:rPr lang="en-GB" b="1">
                <a:solidFill>
                  <a:srgbClr val="CC0000"/>
                </a:solidFill>
                <a:effectLst>
                  <a:outerShdw blurRad="38100" dist="38100" dir="2700000" algn="tl">
                    <a:srgbClr val="C0C0C0"/>
                  </a:outerShdw>
                </a:effectLst>
                <a:cs typeface="Arial" charset="0"/>
              </a:rPr>
              <a:t>X</a:t>
            </a:r>
          </a:p>
        </p:txBody>
      </p:sp>
      <p:sp>
        <p:nvSpPr>
          <p:cNvPr id="12" name="Slide Number Placeholder 11">
            <a:extLst>
              <a:ext uri="{FF2B5EF4-FFF2-40B4-BE49-F238E27FC236}">
                <a16:creationId xmlns:a16="http://schemas.microsoft.com/office/drawing/2014/main" id="{2F55D0CA-38CF-5756-B2B7-EF2435CA923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E0C148-1F9C-114D-952C-76FA69B86189}" type="slidenum">
              <a:rPr lang="en-US" altLang="en-SA">
                <a:solidFill>
                  <a:srgbClr val="FFFFFF"/>
                </a:solidFill>
                <a:latin typeface="Franklin Gothic Book" panose="020B0503020102020204" pitchFamily="34" charset="0"/>
              </a:rPr>
              <a:pPr eaLnBrk="1" hangingPunct="1"/>
              <a:t>27</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box(in)">
                                      <p:cBhvr>
                                        <p:cTn id="7" dur="500"/>
                                        <p:tgtEl>
                                          <p:spTgt spid="233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8">
                                            <p:txEl>
                                              <p:pRg st="0" end="0"/>
                                            </p:txEl>
                                          </p:spTgt>
                                        </p:tgtEl>
                                        <p:attrNameLst>
                                          <p:attrName>style.visibility</p:attrName>
                                        </p:attrNameLst>
                                      </p:cBhvr>
                                      <p:to>
                                        <p:strVal val="visible"/>
                                      </p:to>
                                    </p:set>
                                    <p:animEffect transition="in" filter="checkerboard(across)">
                                      <p:cBhvr>
                                        <p:cTn id="12" dur="500"/>
                                        <p:tgtEl>
                                          <p:spTgt spid="10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checkerboard(across)">
                                      <p:cBhvr>
                                        <p:cTn id="17" dur="500"/>
                                        <p:tgtEl>
                                          <p:spTgt spid="1028">
                                            <p:txEl>
                                              <p:pRg st="2" end="2"/>
                                            </p:txEl>
                                          </p:spTgt>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 calcmode="lin" valueType="num">
                                      <p:cBhvr>
                                        <p:cTn id="26" dur="500" fill="hold"/>
                                        <p:tgtEl>
                                          <p:spTgt spid="1030"/>
                                        </p:tgtEl>
                                        <p:attrNameLst>
                                          <p:attrName>ppt_w</p:attrName>
                                        </p:attrNameLst>
                                      </p:cBhvr>
                                      <p:tavLst>
                                        <p:tav tm="0">
                                          <p:val>
                                            <p:strVal val="#ppt_w*0.05"/>
                                          </p:val>
                                        </p:tav>
                                        <p:tav tm="100000">
                                          <p:val>
                                            <p:strVal val="#ppt_w"/>
                                          </p:val>
                                        </p:tav>
                                      </p:tavLst>
                                    </p:anim>
                                    <p:anim calcmode="lin" valueType="num">
                                      <p:cBhvr>
                                        <p:cTn id="27" dur="500" fill="hold"/>
                                        <p:tgtEl>
                                          <p:spTgt spid="1030"/>
                                        </p:tgtEl>
                                        <p:attrNameLst>
                                          <p:attrName>ppt_h</p:attrName>
                                        </p:attrNameLst>
                                      </p:cBhvr>
                                      <p:tavLst>
                                        <p:tav tm="0">
                                          <p:val>
                                            <p:strVal val="#ppt_h"/>
                                          </p:val>
                                        </p:tav>
                                        <p:tav tm="100000">
                                          <p:val>
                                            <p:strVal val="#ppt_h"/>
                                          </p:val>
                                        </p:tav>
                                      </p:tavLst>
                                    </p:anim>
                                    <p:anim calcmode="lin" valueType="num">
                                      <p:cBhvr>
                                        <p:cTn id="28" dur="500" fill="hold"/>
                                        <p:tgtEl>
                                          <p:spTgt spid="1030"/>
                                        </p:tgtEl>
                                        <p:attrNameLst>
                                          <p:attrName>ppt_x</p:attrName>
                                        </p:attrNameLst>
                                      </p:cBhvr>
                                      <p:tavLst>
                                        <p:tav tm="0">
                                          <p:val>
                                            <p:strVal val="#ppt_x-.2"/>
                                          </p:val>
                                        </p:tav>
                                        <p:tav tm="100000">
                                          <p:val>
                                            <p:strVal val="#ppt_x"/>
                                          </p:val>
                                        </p:tav>
                                      </p:tavLst>
                                    </p:anim>
                                    <p:anim calcmode="lin" valueType="num">
                                      <p:cBhvr>
                                        <p:cTn id="29" dur="500" fill="hold"/>
                                        <p:tgtEl>
                                          <p:spTgt spid="1030"/>
                                        </p:tgtEl>
                                        <p:attrNameLst>
                                          <p:attrName>ppt_y</p:attrName>
                                        </p:attrNameLst>
                                      </p:cBhvr>
                                      <p:tavLst>
                                        <p:tav tm="0">
                                          <p:val>
                                            <p:strVal val="#ppt_y"/>
                                          </p:val>
                                        </p:tav>
                                        <p:tav tm="100000">
                                          <p:val>
                                            <p:strVal val="#ppt_y"/>
                                          </p:val>
                                        </p:tav>
                                      </p:tavLst>
                                    </p:anim>
                                    <p:animEffect transition="in" filter="fade">
                                      <p:cBhvr>
                                        <p:cTn id="30" dur="500"/>
                                        <p:tgtEl>
                                          <p:spTgt spid="1030"/>
                                        </p:tgtEl>
                                      </p:cBhvr>
                                    </p:animEffect>
                                  </p:childTnLst>
                                </p:cTn>
                              </p:par>
                            </p:childTnLst>
                          </p:cTn>
                        </p:par>
                        <p:par>
                          <p:cTn id="31" fill="hold" nodeType="afterGroup">
                            <p:stCondLst>
                              <p:cond delay="500"/>
                            </p:stCondLst>
                            <p:childTnLst>
                              <p:par>
                                <p:cTn id="32" presetID="54" presetClass="entr" presetSubtype="0" accel="100000" fill="hold" nodeType="afterEffect">
                                  <p:stCondLst>
                                    <p:cond delay="0"/>
                                  </p:stCondLst>
                                  <p:childTnLst>
                                    <p:set>
                                      <p:cBhvr>
                                        <p:cTn id="33" dur="1" fill="hold">
                                          <p:stCondLst>
                                            <p:cond delay="0"/>
                                          </p:stCondLst>
                                        </p:cTn>
                                        <p:tgtEl>
                                          <p:spTgt spid="1034"/>
                                        </p:tgtEl>
                                        <p:attrNameLst>
                                          <p:attrName>style.visibility</p:attrName>
                                        </p:attrNameLst>
                                      </p:cBhvr>
                                      <p:to>
                                        <p:strVal val="visible"/>
                                      </p:to>
                                    </p:set>
                                    <p:anim calcmode="lin" valueType="num">
                                      <p:cBhvr>
                                        <p:cTn id="34" dur="500" fill="hold"/>
                                        <p:tgtEl>
                                          <p:spTgt spid="1034"/>
                                        </p:tgtEl>
                                        <p:attrNameLst>
                                          <p:attrName>ppt_w</p:attrName>
                                        </p:attrNameLst>
                                      </p:cBhvr>
                                      <p:tavLst>
                                        <p:tav tm="0">
                                          <p:val>
                                            <p:strVal val="#ppt_w*0.05"/>
                                          </p:val>
                                        </p:tav>
                                        <p:tav tm="100000">
                                          <p:val>
                                            <p:strVal val="#ppt_w"/>
                                          </p:val>
                                        </p:tav>
                                      </p:tavLst>
                                    </p:anim>
                                    <p:anim calcmode="lin" valueType="num">
                                      <p:cBhvr>
                                        <p:cTn id="35" dur="500" fill="hold"/>
                                        <p:tgtEl>
                                          <p:spTgt spid="1034"/>
                                        </p:tgtEl>
                                        <p:attrNameLst>
                                          <p:attrName>ppt_h</p:attrName>
                                        </p:attrNameLst>
                                      </p:cBhvr>
                                      <p:tavLst>
                                        <p:tav tm="0">
                                          <p:val>
                                            <p:strVal val="#ppt_h"/>
                                          </p:val>
                                        </p:tav>
                                        <p:tav tm="100000">
                                          <p:val>
                                            <p:strVal val="#ppt_h"/>
                                          </p:val>
                                        </p:tav>
                                      </p:tavLst>
                                    </p:anim>
                                    <p:anim calcmode="lin" valueType="num">
                                      <p:cBhvr>
                                        <p:cTn id="36" dur="500" fill="hold"/>
                                        <p:tgtEl>
                                          <p:spTgt spid="1034"/>
                                        </p:tgtEl>
                                        <p:attrNameLst>
                                          <p:attrName>ppt_x</p:attrName>
                                        </p:attrNameLst>
                                      </p:cBhvr>
                                      <p:tavLst>
                                        <p:tav tm="0">
                                          <p:val>
                                            <p:strVal val="#ppt_x-.2"/>
                                          </p:val>
                                        </p:tav>
                                        <p:tav tm="100000">
                                          <p:val>
                                            <p:strVal val="#ppt_x"/>
                                          </p:val>
                                        </p:tav>
                                      </p:tavLst>
                                    </p:anim>
                                    <p:anim calcmode="lin" valueType="num">
                                      <p:cBhvr>
                                        <p:cTn id="37" dur="500" fill="hold"/>
                                        <p:tgtEl>
                                          <p:spTgt spid="1034"/>
                                        </p:tgtEl>
                                        <p:attrNameLst>
                                          <p:attrName>ppt_y</p:attrName>
                                        </p:attrNameLst>
                                      </p:cBhvr>
                                      <p:tavLst>
                                        <p:tav tm="0">
                                          <p:val>
                                            <p:strVal val="#ppt_y"/>
                                          </p:val>
                                        </p:tav>
                                        <p:tav tm="100000">
                                          <p:val>
                                            <p:strVal val="#ppt_y"/>
                                          </p:val>
                                        </p:tav>
                                      </p:tavLst>
                                    </p:anim>
                                    <p:animEffect transition="in" filter="fade">
                                      <p:cBhvr>
                                        <p:cTn id="38" dur="500"/>
                                        <p:tgtEl>
                                          <p:spTgt spid="1034"/>
                                        </p:tgtEl>
                                      </p:cBhvr>
                                    </p:animEffect>
                                  </p:childTnLst>
                                </p:cTn>
                              </p:par>
                            </p:childTnLst>
                          </p:cTn>
                        </p:par>
                        <p:par>
                          <p:cTn id="39" fill="hold" nodeType="afterGroup">
                            <p:stCondLst>
                              <p:cond delay="1000"/>
                            </p:stCondLst>
                            <p:childTnLst>
                              <p:par>
                                <p:cTn id="40" presetID="54" presetClass="entr" presetSubtype="0" accel="100000" fill="hold" nodeType="afterEffect">
                                  <p:stCondLst>
                                    <p:cond delay="0"/>
                                  </p:stCondLst>
                                  <p:childTnLst>
                                    <p:set>
                                      <p:cBhvr>
                                        <p:cTn id="41" dur="1" fill="hold">
                                          <p:stCondLst>
                                            <p:cond delay="0"/>
                                          </p:stCondLst>
                                        </p:cTn>
                                        <p:tgtEl>
                                          <p:spTgt spid="233484"/>
                                        </p:tgtEl>
                                        <p:attrNameLst>
                                          <p:attrName>style.visibility</p:attrName>
                                        </p:attrNameLst>
                                      </p:cBhvr>
                                      <p:to>
                                        <p:strVal val="visible"/>
                                      </p:to>
                                    </p:set>
                                    <p:anim calcmode="lin" valueType="num">
                                      <p:cBhvr>
                                        <p:cTn id="42" dur="500" fill="hold"/>
                                        <p:tgtEl>
                                          <p:spTgt spid="233484"/>
                                        </p:tgtEl>
                                        <p:attrNameLst>
                                          <p:attrName>ppt_w</p:attrName>
                                        </p:attrNameLst>
                                      </p:cBhvr>
                                      <p:tavLst>
                                        <p:tav tm="0">
                                          <p:val>
                                            <p:strVal val="#ppt_w*0.05"/>
                                          </p:val>
                                        </p:tav>
                                        <p:tav tm="100000">
                                          <p:val>
                                            <p:strVal val="#ppt_w"/>
                                          </p:val>
                                        </p:tav>
                                      </p:tavLst>
                                    </p:anim>
                                    <p:anim calcmode="lin" valueType="num">
                                      <p:cBhvr>
                                        <p:cTn id="43" dur="500" fill="hold"/>
                                        <p:tgtEl>
                                          <p:spTgt spid="233484"/>
                                        </p:tgtEl>
                                        <p:attrNameLst>
                                          <p:attrName>ppt_h</p:attrName>
                                        </p:attrNameLst>
                                      </p:cBhvr>
                                      <p:tavLst>
                                        <p:tav tm="0">
                                          <p:val>
                                            <p:strVal val="#ppt_h"/>
                                          </p:val>
                                        </p:tav>
                                        <p:tav tm="100000">
                                          <p:val>
                                            <p:strVal val="#ppt_h"/>
                                          </p:val>
                                        </p:tav>
                                      </p:tavLst>
                                    </p:anim>
                                    <p:anim calcmode="lin" valueType="num">
                                      <p:cBhvr>
                                        <p:cTn id="44" dur="500" fill="hold"/>
                                        <p:tgtEl>
                                          <p:spTgt spid="233484"/>
                                        </p:tgtEl>
                                        <p:attrNameLst>
                                          <p:attrName>ppt_x</p:attrName>
                                        </p:attrNameLst>
                                      </p:cBhvr>
                                      <p:tavLst>
                                        <p:tav tm="0">
                                          <p:val>
                                            <p:strVal val="#ppt_x-.2"/>
                                          </p:val>
                                        </p:tav>
                                        <p:tav tm="100000">
                                          <p:val>
                                            <p:strVal val="#ppt_x"/>
                                          </p:val>
                                        </p:tav>
                                      </p:tavLst>
                                    </p:anim>
                                    <p:anim calcmode="lin" valueType="num">
                                      <p:cBhvr>
                                        <p:cTn id="45" dur="500" fill="hold"/>
                                        <p:tgtEl>
                                          <p:spTgt spid="233484"/>
                                        </p:tgtEl>
                                        <p:attrNameLst>
                                          <p:attrName>ppt_y</p:attrName>
                                        </p:attrNameLst>
                                      </p:cBhvr>
                                      <p:tavLst>
                                        <p:tav tm="0">
                                          <p:val>
                                            <p:strVal val="#ppt_y"/>
                                          </p:val>
                                        </p:tav>
                                        <p:tav tm="100000">
                                          <p:val>
                                            <p:strVal val="#ppt_y"/>
                                          </p:val>
                                        </p:tav>
                                      </p:tavLst>
                                    </p:anim>
                                    <p:animEffect transition="in" filter="fade">
                                      <p:cBhvr>
                                        <p:cTn id="46" dur="500"/>
                                        <p:tgtEl>
                                          <p:spTgt spid="23348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anim calcmode="lin" valueType="num">
                                      <p:cBhvr>
                                        <p:cTn id="51" dur="500" fill="hold"/>
                                        <p:tgtEl>
                                          <p:spTgt spid="1032"/>
                                        </p:tgtEl>
                                        <p:attrNameLst>
                                          <p:attrName>ppt_w</p:attrName>
                                        </p:attrNameLst>
                                      </p:cBhvr>
                                      <p:tavLst>
                                        <p:tav tm="0">
                                          <p:val>
                                            <p:strVal val="#ppt_w*0.05"/>
                                          </p:val>
                                        </p:tav>
                                        <p:tav tm="100000">
                                          <p:val>
                                            <p:strVal val="#ppt_w"/>
                                          </p:val>
                                        </p:tav>
                                      </p:tavLst>
                                    </p:anim>
                                    <p:anim calcmode="lin" valueType="num">
                                      <p:cBhvr>
                                        <p:cTn id="52" dur="500" fill="hold"/>
                                        <p:tgtEl>
                                          <p:spTgt spid="1032"/>
                                        </p:tgtEl>
                                        <p:attrNameLst>
                                          <p:attrName>ppt_h</p:attrName>
                                        </p:attrNameLst>
                                      </p:cBhvr>
                                      <p:tavLst>
                                        <p:tav tm="0">
                                          <p:val>
                                            <p:strVal val="#ppt_h"/>
                                          </p:val>
                                        </p:tav>
                                        <p:tav tm="100000">
                                          <p:val>
                                            <p:strVal val="#ppt_h"/>
                                          </p:val>
                                        </p:tav>
                                      </p:tavLst>
                                    </p:anim>
                                    <p:anim calcmode="lin" valueType="num">
                                      <p:cBhvr>
                                        <p:cTn id="53" dur="500" fill="hold"/>
                                        <p:tgtEl>
                                          <p:spTgt spid="1032"/>
                                        </p:tgtEl>
                                        <p:attrNameLst>
                                          <p:attrName>ppt_x</p:attrName>
                                        </p:attrNameLst>
                                      </p:cBhvr>
                                      <p:tavLst>
                                        <p:tav tm="0">
                                          <p:val>
                                            <p:strVal val="#ppt_x-.2"/>
                                          </p:val>
                                        </p:tav>
                                        <p:tav tm="100000">
                                          <p:val>
                                            <p:strVal val="#ppt_x"/>
                                          </p:val>
                                        </p:tav>
                                      </p:tavLst>
                                    </p:anim>
                                    <p:anim calcmode="lin" valueType="num">
                                      <p:cBhvr>
                                        <p:cTn id="54" dur="500" fill="hold"/>
                                        <p:tgtEl>
                                          <p:spTgt spid="1032"/>
                                        </p:tgtEl>
                                        <p:attrNameLst>
                                          <p:attrName>ppt_y</p:attrName>
                                        </p:attrNameLst>
                                      </p:cBhvr>
                                      <p:tavLst>
                                        <p:tav tm="0">
                                          <p:val>
                                            <p:strVal val="#ppt_y"/>
                                          </p:val>
                                        </p:tav>
                                        <p:tav tm="100000">
                                          <p:val>
                                            <p:strVal val="#ppt_y"/>
                                          </p:val>
                                        </p:tav>
                                      </p:tavLst>
                                    </p:anim>
                                    <p:animEffect transition="in" filter="fade">
                                      <p:cBhvr>
                                        <p:cTn id="55" dur="500"/>
                                        <p:tgtEl>
                                          <p:spTgt spid="1032"/>
                                        </p:tgtEl>
                                      </p:cBhvr>
                                    </p:animEffect>
                                  </p:childTnLst>
                                </p:cTn>
                              </p:par>
                            </p:childTnLst>
                          </p:cTn>
                        </p:par>
                        <p:par>
                          <p:cTn id="56" fill="hold" nodeType="afterGroup">
                            <p:stCondLst>
                              <p:cond delay="500"/>
                            </p:stCondLst>
                            <p:childTnLst>
                              <p:par>
                                <p:cTn id="57" presetID="54" presetClass="entr" presetSubtype="0" accel="100000" fill="hold" nodeType="afterEffect">
                                  <p:stCondLst>
                                    <p:cond delay="0"/>
                                  </p:stCondLst>
                                  <p:childTnLst>
                                    <p:set>
                                      <p:cBhvr>
                                        <p:cTn id="58" dur="1" fill="hold">
                                          <p:stCondLst>
                                            <p:cond delay="0"/>
                                          </p:stCondLst>
                                        </p:cTn>
                                        <p:tgtEl>
                                          <p:spTgt spid="1033"/>
                                        </p:tgtEl>
                                        <p:attrNameLst>
                                          <p:attrName>style.visibility</p:attrName>
                                        </p:attrNameLst>
                                      </p:cBhvr>
                                      <p:to>
                                        <p:strVal val="visible"/>
                                      </p:to>
                                    </p:set>
                                    <p:anim calcmode="lin" valueType="num">
                                      <p:cBhvr>
                                        <p:cTn id="59" dur="500" fill="hold"/>
                                        <p:tgtEl>
                                          <p:spTgt spid="1033"/>
                                        </p:tgtEl>
                                        <p:attrNameLst>
                                          <p:attrName>ppt_w</p:attrName>
                                        </p:attrNameLst>
                                      </p:cBhvr>
                                      <p:tavLst>
                                        <p:tav tm="0">
                                          <p:val>
                                            <p:strVal val="#ppt_w*0.05"/>
                                          </p:val>
                                        </p:tav>
                                        <p:tav tm="100000">
                                          <p:val>
                                            <p:strVal val="#ppt_w"/>
                                          </p:val>
                                        </p:tav>
                                      </p:tavLst>
                                    </p:anim>
                                    <p:anim calcmode="lin" valueType="num">
                                      <p:cBhvr>
                                        <p:cTn id="60" dur="500" fill="hold"/>
                                        <p:tgtEl>
                                          <p:spTgt spid="1033"/>
                                        </p:tgtEl>
                                        <p:attrNameLst>
                                          <p:attrName>ppt_h</p:attrName>
                                        </p:attrNameLst>
                                      </p:cBhvr>
                                      <p:tavLst>
                                        <p:tav tm="0">
                                          <p:val>
                                            <p:strVal val="#ppt_h"/>
                                          </p:val>
                                        </p:tav>
                                        <p:tav tm="100000">
                                          <p:val>
                                            <p:strVal val="#ppt_h"/>
                                          </p:val>
                                        </p:tav>
                                      </p:tavLst>
                                    </p:anim>
                                    <p:anim calcmode="lin" valueType="num">
                                      <p:cBhvr>
                                        <p:cTn id="61" dur="500" fill="hold"/>
                                        <p:tgtEl>
                                          <p:spTgt spid="1033"/>
                                        </p:tgtEl>
                                        <p:attrNameLst>
                                          <p:attrName>ppt_x</p:attrName>
                                        </p:attrNameLst>
                                      </p:cBhvr>
                                      <p:tavLst>
                                        <p:tav tm="0">
                                          <p:val>
                                            <p:strVal val="#ppt_x-.2"/>
                                          </p:val>
                                        </p:tav>
                                        <p:tav tm="100000">
                                          <p:val>
                                            <p:strVal val="#ppt_x"/>
                                          </p:val>
                                        </p:tav>
                                      </p:tavLst>
                                    </p:anim>
                                    <p:anim calcmode="lin" valueType="num">
                                      <p:cBhvr>
                                        <p:cTn id="62" dur="500" fill="hold"/>
                                        <p:tgtEl>
                                          <p:spTgt spid="1033"/>
                                        </p:tgtEl>
                                        <p:attrNameLst>
                                          <p:attrName>ppt_y</p:attrName>
                                        </p:attrNameLst>
                                      </p:cBhvr>
                                      <p:tavLst>
                                        <p:tav tm="0">
                                          <p:val>
                                            <p:strVal val="#ppt_y"/>
                                          </p:val>
                                        </p:tav>
                                        <p:tav tm="100000">
                                          <p:val>
                                            <p:strVal val="#ppt_y"/>
                                          </p:val>
                                        </p:tav>
                                      </p:tavLst>
                                    </p:anim>
                                    <p:animEffect transition="in" filter="fade">
                                      <p:cBhvr>
                                        <p:cTn id="63" dur="500"/>
                                        <p:tgtEl>
                                          <p:spTgt spid="1033"/>
                                        </p:tgtEl>
                                      </p:cBhvr>
                                    </p:animEffect>
                                  </p:childTnLst>
                                </p:cTn>
                              </p:par>
                            </p:childTnLst>
                          </p:cTn>
                        </p:par>
                        <p:par>
                          <p:cTn id="64" fill="hold" nodeType="afterGroup">
                            <p:stCondLst>
                              <p:cond delay="1000"/>
                            </p:stCondLst>
                            <p:childTnLst>
                              <p:par>
                                <p:cTn id="65" presetID="5" presetClass="entr" presetSubtype="10" fill="hold" nodeType="afterEffect">
                                  <p:stCondLst>
                                    <p:cond delay="0"/>
                                  </p:stCondLst>
                                  <p:childTnLst>
                                    <p:set>
                                      <p:cBhvr>
                                        <p:cTn id="66" dur="1" fill="hold">
                                          <p:stCondLst>
                                            <p:cond delay="0"/>
                                          </p:stCondLst>
                                        </p:cTn>
                                        <p:tgtEl>
                                          <p:spTgt spid="1028">
                                            <p:txEl>
                                              <p:pRg st="4" end="4"/>
                                            </p:txEl>
                                          </p:spTgt>
                                        </p:tgtEl>
                                        <p:attrNameLst>
                                          <p:attrName>style.visibility</p:attrName>
                                        </p:attrNameLst>
                                      </p:cBhvr>
                                      <p:to>
                                        <p:strVal val="visible"/>
                                      </p:to>
                                    </p:set>
                                    <p:animEffect transition="in" filter="checkerboard(across)">
                                      <p:cBhvr>
                                        <p:cTn id="67"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2334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EEE43535-C244-2488-DCF4-E475914ACE6B}"/>
              </a:ext>
            </a:extLst>
          </p:cNvPr>
          <p:cNvSpPr>
            <a:spLocks noGrp="1"/>
          </p:cNvSpPr>
          <p:nvPr>
            <p:ph type="title"/>
          </p:nvPr>
        </p:nvSpPr>
        <p:spPr>
          <a:xfrm>
            <a:off x="25400" y="114300"/>
            <a:ext cx="8229600" cy="1143000"/>
          </a:xfrm>
        </p:spPr>
        <p:txBody>
          <a:bodyPr bIns="45720">
            <a:normAutofit fontScale="90000"/>
          </a:bodyPr>
          <a:lstStyle/>
          <a:p>
            <a:pPr eaLnBrk="1" fontAlgn="auto" hangingPunct="1">
              <a:spcAft>
                <a:spcPts val="0"/>
              </a:spcAft>
              <a:defRPr/>
            </a:pPr>
            <a:r>
              <a:rPr lang="en-US"/>
              <a:t>Erythrocyte Sedimentation Rate (ESR)</a:t>
            </a:r>
          </a:p>
        </p:txBody>
      </p:sp>
      <p:sp>
        <p:nvSpPr>
          <p:cNvPr id="32771" name="Rectangle 3">
            <a:extLst>
              <a:ext uri="{FF2B5EF4-FFF2-40B4-BE49-F238E27FC236}">
                <a16:creationId xmlns:a16="http://schemas.microsoft.com/office/drawing/2014/main" id="{A4B7E5BD-B485-6BAD-FCC0-EC9398B2CF50}"/>
              </a:ext>
            </a:extLst>
          </p:cNvPr>
          <p:cNvSpPr>
            <a:spLocks noGrp="1"/>
          </p:cNvSpPr>
          <p:nvPr>
            <p:ph type="body" sz="half" idx="1"/>
          </p:nvPr>
        </p:nvSpPr>
        <p:spPr>
          <a:xfrm>
            <a:off x="76200" y="1447800"/>
            <a:ext cx="8915400" cy="4525963"/>
          </a:xfrm>
        </p:spPr>
        <p:txBody>
          <a:bodyPr/>
          <a:lstStyle/>
          <a:p>
            <a:pPr eaLnBrk="1" hangingPunct="1"/>
            <a:r>
              <a:rPr lang="en-US" altLang="en-SA" sz="2800"/>
              <a:t>Any condition that </a:t>
            </a:r>
            <a:r>
              <a:rPr lang="en-US" altLang="en-SA" sz="2800" b="1">
                <a:solidFill>
                  <a:schemeClr val="accent1"/>
                </a:solidFill>
              </a:rPr>
              <a:t>elevates fibrinogen</a:t>
            </a:r>
            <a:r>
              <a:rPr lang="en-US" altLang="en-SA" sz="2800"/>
              <a:t> should elevate ESR.</a:t>
            </a:r>
          </a:p>
          <a:p>
            <a:pPr eaLnBrk="1" hangingPunct="1"/>
            <a:endParaRPr lang="en-US" altLang="en-SA" sz="2800"/>
          </a:p>
          <a:p>
            <a:pPr eaLnBrk="1" hangingPunct="1"/>
            <a:r>
              <a:rPr lang="en-US" altLang="en-SA" sz="2800"/>
              <a:t>Dramatically </a:t>
            </a:r>
            <a:r>
              <a:rPr lang="en-US" altLang="en-SA" sz="2800">
                <a:cs typeface="Arial" panose="020B0604020202020204" pitchFamily="34" charset="0"/>
              </a:rPr>
              <a:t>↑ with infection, malignancy, connective tissue disease.  Also ↑ with pregnancy, inflammatory disease, and anemia.  </a:t>
            </a:r>
          </a:p>
          <a:p>
            <a:pPr eaLnBrk="1" hangingPunct="1">
              <a:buFont typeface="Wingdings 3" pitchFamily="2" charset="2"/>
              <a:buNone/>
            </a:pPr>
            <a:endParaRPr lang="en-US" altLang="en-SA" sz="2800">
              <a:cs typeface="Arial" panose="020B0604020202020204" pitchFamily="34" charset="0"/>
            </a:endParaRPr>
          </a:p>
          <a:p>
            <a:pPr eaLnBrk="1" hangingPunct="1"/>
            <a:r>
              <a:rPr lang="en-US" altLang="en-SA" sz="2800"/>
              <a:t>A </a:t>
            </a:r>
            <a:r>
              <a:rPr lang="en-US" altLang="en-SA" sz="2800">
                <a:cs typeface="Arial" panose="020B0604020202020204" pitchFamily="34" charset="0"/>
              </a:rPr>
              <a:t>↓ </a:t>
            </a:r>
            <a:r>
              <a:rPr lang="en-US" altLang="en-SA" sz="2800"/>
              <a:t>ESR is associated with blood diseases in which red blood cells have an irregular or smaller shape that causes slower settling ie: </a:t>
            </a:r>
            <a:r>
              <a:rPr lang="en-US" altLang="en-SA" sz="2800" b="1">
                <a:solidFill>
                  <a:schemeClr val="accent1"/>
                </a:solidFill>
              </a:rPr>
              <a:t>sickle cell anemia</a:t>
            </a:r>
          </a:p>
          <a:p>
            <a:pPr eaLnBrk="1" hangingPunct="1"/>
            <a:endParaRPr lang="en-US" altLang="en-SA" sz="2800">
              <a:cs typeface="Arial" panose="020B0604020202020204" pitchFamily="34" charset="0"/>
            </a:endParaRPr>
          </a:p>
        </p:txBody>
      </p:sp>
      <p:sp>
        <p:nvSpPr>
          <p:cNvPr id="27652" name="Line 5">
            <a:extLst>
              <a:ext uri="{FF2B5EF4-FFF2-40B4-BE49-F238E27FC236}">
                <a16:creationId xmlns:a16="http://schemas.microsoft.com/office/drawing/2014/main" id="{09D12CF9-DFA7-323F-5423-A7D25D231E5A}"/>
              </a:ext>
            </a:extLst>
          </p:cNvPr>
          <p:cNvSpPr>
            <a:spLocks noChangeShapeType="1"/>
          </p:cNvSpPr>
          <p:nvPr/>
        </p:nvSpPr>
        <p:spPr bwMode="auto">
          <a:xfrm>
            <a:off x="8509000" y="279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A"/>
          </a:p>
        </p:txBody>
      </p:sp>
      <p:sp>
        <p:nvSpPr>
          <p:cNvPr id="27653" name="Line 7">
            <a:extLst>
              <a:ext uri="{FF2B5EF4-FFF2-40B4-BE49-F238E27FC236}">
                <a16:creationId xmlns:a16="http://schemas.microsoft.com/office/drawing/2014/main" id="{338C98A1-1483-3D52-7678-0EF4A38DC2B9}"/>
              </a:ext>
            </a:extLst>
          </p:cNvPr>
          <p:cNvSpPr>
            <a:spLocks noChangeShapeType="1"/>
          </p:cNvSpPr>
          <p:nvPr/>
        </p:nvSpPr>
        <p:spPr bwMode="auto">
          <a:xfrm flipH="1">
            <a:off x="8204200" y="2870200"/>
            <a:ext cx="304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SA"/>
          </a:p>
        </p:txBody>
      </p:sp>
      <p:sp>
        <p:nvSpPr>
          <p:cNvPr id="6" name="Slide Number Placeholder 5">
            <a:extLst>
              <a:ext uri="{FF2B5EF4-FFF2-40B4-BE49-F238E27FC236}">
                <a16:creationId xmlns:a16="http://schemas.microsoft.com/office/drawing/2014/main" id="{45B03311-EE33-7337-DD4D-B0A45E58903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74E16F-584E-CA47-91DC-6CDD2473F258}" type="slidenum">
              <a:rPr lang="en-US" altLang="en-SA">
                <a:solidFill>
                  <a:srgbClr val="FFFFFF"/>
                </a:solidFill>
                <a:latin typeface="Franklin Gothic Book" panose="020B0503020102020204" pitchFamily="34" charset="0"/>
              </a:rPr>
              <a:pPr eaLnBrk="1" hangingPunct="1"/>
              <a:t>28</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box(in)">
                                      <p:cBhvr>
                                        <p:cTn id="7" dur="500"/>
                                        <p:tgtEl>
                                          <p:spTgt spid="236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checkerboard(across)">
                                      <p:cBhvr>
                                        <p:cTn id="22"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A1B0B564-3FD2-96A0-0044-5FE690E25AA4}"/>
              </a:ext>
            </a:extLst>
          </p:cNvPr>
          <p:cNvSpPr>
            <a:spLocks noGrp="1"/>
          </p:cNvSpPr>
          <p:nvPr>
            <p:ph type="title"/>
          </p:nvPr>
        </p:nvSpPr>
        <p:spPr>
          <a:xfrm>
            <a:off x="139700" y="46038"/>
            <a:ext cx="8229600" cy="1143000"/>
          </a:xfrm>
        </p:spPr>
        <p:txBody>
          <a:bodyPr bIns="45720"/>
          <a:lstStyle/>
          <a:p>
            <a:pPr eaLnBrk="1" hangingPunct="1"/>
            <a:r>
              <a:rPr lang="en-US" altLang="en-SA" sz="4500"/>
              <a:t>Erythropoiesis</a:t>
            </a:r>
            <a:endParaRPr lang="en-GB" altLang="en-SA" sz="4500"/>
          </a:p>
        </p:txBody>
      </p:sp>
      <p:sp>
        <p:nvSpPr>
          <p:cNvPr id="33795" name="Rectangle 3">
            <a:extLst>
              <a:ext uri="{FF2B5EF4-FFF2-40B4-BE49-F238E27FC236}">
                <a16:creationId xmlns:a16="http://schemas.microsoft.com/office/drawing/2014/main" id="{250DE292-8E17-445C-CFB2-9D67DA148DE1}"/>
              </a:ext>
            </a:extLst>
          </p:cNvPr>
          <p:cNvSpPr>
            <a:spLocks noGrp="1"/>
          </p:cNvSpPr>
          <p:nvPr>
            <p:ph sz="quarter" idx="1"/>
          </p:nvPr>
        </p:nvSpPr>
        <p:spPr>
          <a:xfrm>
            <a:off x="228600" y="1493838"/>
            <a:ext cx="8229600" cy="4525962"/>
          </a:xfrm>
        </p:spPr>
        <p:txBody>
          <a:bodyPr/>
          <a:lstStyle/>
          <a:p>
            <a:pPr eaLnBrk="1" hangingPunct="1"/>
            <a:r>
              <a:rPr lang="en-GB" altLang="en-SA" sz="3200"/>
              <a:t>The term </a:t>
            </a:r>
            <a:r>
              <a:rPr lang="en-GB" altLang="en-SA" sz="3200" b="1"/>
              <a:t>erythropoiesis</a:t>
            </a:r>
            <a:r>
              <a:rPr lang="en-GB" altLang="en-SA" sz="3200"/>
              <a:t> (erythro = RBC, and poiesis = to make) is used to describe the process of RBC formation or production. </a:t>
            </a:r>
          </a:p>
          <a:p>
            <a:pPr eaLnBrk="1" hangingPunct="1"/>
            <a:endParaRPr lang="en-GB" altLang="en-SA" sz="3200"/>
          </a:p>
          <a:p>
            <a:pPr eaLnBrk="1" hangingPunct="1"/>
            <a:r>
              <a:rPr lang="en-GB" altLang="en-SA" sz="3200"/>
              <a:t>In humans, erythropoiesis occurs almost exclusively in the </a:t>
            </a:r>
            <a:r>
              <a:rPr lang="en-GB" altLang="en-SA" sz="3200" b="1"/>
              <a:t>red bone marrow</a:t>
            </a:r>
            <a:r>
              <a:rPr lang="en-GB" altLang="en-SA" sz="3200"/>
              <a:t> </a:t>
            </a:r>
          </a:p>
        </p:txBody>
      </p:sp>
      <p:sp>
        <p:nvSpPr>
          <p:cNvPr id="4" name="Slide Number Placeholder 3">
            <a:extLst>
              <a:ext uri="{FF2B5EF4-FFF2-40B4-BE49-F238E27FC236}">
                <a16:creationId xmlns:a16="http://schemas.microsoft.com/office/drawing/2014/main" id="{119116BD-1B24-92FD-E42D-962EA020599D}"/>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E5E2049-A3EA-9445-B7FE-42E88A5BA274}" type="slidenum">
              <a:rPr lang="en-US" altLang="en-SA">
                <a:solidFill>
                  <a:srgbClr val="FFFFFF"/>
                </a:solidFill>
                <a:latin typeface="Franklin Gothic Book" panose="020B0503020102020204" pitchFamily="34" charset="0"/>
              </a:rPr>
              <a:pPr eaLnBrk="1" hangingPunct="1"/>
              <a:t>29</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box(in)">
                                      <p:cBhvr>
                                        <p:cTn id="7" dur="500"/>
                                        <p:tgtEl>
                                          <p:spTgt spid="237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16_03Erythrocytes-L">
            <a:extLst>
              <a:ext uri="{FF2B5EF4-FFF2-40B4-BE49-F238E27FC236}">
                <a16:creationId xmlns:a16="http://schemas.microsoft.com/office/drawing/2014/main" id="{7A314CCE-F267-7484-B031-CFC8C976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08" t="2452" r="11880" b="5995"/>
          <a:stretch>
            <a:fillRect/>
          </a:stretch>
        </p:blipFill>
        <p:spPr bwMode="auto">
          <a:xfrm>
            <a:off x="7239000" y="304800"/>
            <a:ext cx="17732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CCDE7366-A65A-E22B-4728-77F2AD7693CC}"/>
              </a:ext>
            </a:extLst>
          </p:cNvPr>
          <p:cNvSpPr>
            <a:spLocks noGrp="1"/>
          </p:cNvSpPr>
          <p:nvPr>
            <p:ph type="title" idx="4294967295"/>
          </p:nvPr>
        </p:nvSpPr>
        <p:spPr>
          <a:xfrm>
            <a:off x="146050" y="-25400"/>
            <a:ext cx="5853112" cy="850900"/>
          </a:xfrm>
        </p:spPr>
        <p:txBody>
          <a:bodyPr bIns="45720"/>
          <a:lstStyle/>
          <a:p>
            <a:r>
              <a:rPr lang="en-GB" altLang="en-SA" sz="4800" b="1" dirty="0">
                <a:latin typeface="Calibri" panose="020F0502020204030204" pitchFamily="34" charset="0"/>
                <a:ea typeface="+mn-ea"/>
                <a:cs typeface="Arial" panose="020B0604020202020204" pitchFamily="34" charset="0"/>
              </a:rPr>
              <a:t>Erythrocyte Structure</a:t>
            </a:r>
          </a:p>
        </p:txBody>
      </p:sp>
      <p:sp>
        <p:nvSpPr>
          <p:cNvPr id="12292" name="Rectangle 3">
            <a:extLst>
              <a:ext uri="{FF2B5EF4-FFF2-40B4-BE49-F238E27FC236}">
                <a16:creationId xmlns:a16="http://schemas.microsoft.com/office/drawing/2014/main" id="{7AE80430-0680-22F4-1905-5D64C141AE8F}"/>
              </a:ext>
            </a:extLst>
          </p:cNvPr>
          <p:cNvSpPr>
            <a:spLocks noGrp="1"/>
          </p:cNvSpPr>
          <p:nvPr>
            <p:ph type="body" idx="4294967295"/>
          </p:nvPr>
        </p:nvSpPr>
        <p:spPr>
          <a:xfrm>
            <a:off x="374650" y="1068614"/>
            <a:ext cx="7239000" cy="4953000"/>
          </a:xfrm>
        </p:spPr>
        <p:txBody>
          <a:bodyPr>
            <a:normAutofit lnSpcReduction="10000"/>
          </a:bodyPr>
          <a:lstStyle/>
          <a:p>
            <a:pPr marL="274320" indent="-274320"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RBCs are flattened biconcave discs</a:t>
            </a:r>
          </a:p>
          <a:p>
            <a:pPr marL="548640" lvl="1" eaLnBrk="1" fontAlgn="auto" hangingPunct="1">
              <a:lnSpc>
                <a:spcPct val="125000"/>
              </a:lnSpc>
              <a:spcBef>
                <a:spcPts val="370"/>
              </a:spcBef>
              <a:spcAft>
                <a:spcPts val="0"/>
              </a:spcAft>
              <a:buFont typeface="Wingdings 2"/>
              <a:buChar char=""/>
              <a:defRPr/>
            </a:pPr>
            <a:r>
              <a:rPr lang="en-US" dirty="0">
                <a:latin typeface="Times New Roman" panose="02020603050405020304" pitchFamily="18" charset="0"/>
                <a:cs typeface="Times New Roman" panose="02020603050405020304" pitchFamily="18" charset="0"/>
              </a:rPr>
              <a:t>Flexible structure</a:t>
            </a:r>
          </a:p>
          <a:p>
            <a:pPr marL="548640" lvl="1" eaLnBrk="1" fontAlgn="auto" hangingPunct="1">
              <a:lnSpc>
                <a:spcPct val="125000"/>
              </a:lnSpc>
              <a:spcBef>
                <a:spcPts val="370"/>
              </a:spcBef>
              <a:spcAft>
                <a:spcPts val="0"/>
              </a:spcAft>
              <a:buFont typeface="Wingdings 2"/>
              <a:buChar char=""/>
              <a:defRPr/>
            </a:pPr>
            <a:r>
              <a:rPr lang="en-US" dirty="0">
                <a:latin typeface="Times New Roman" panose="02020603050405020304" pitchFamily="18" charset="0"/>
                <a:cs typeface="Times New Roman" panose="02020603050405020304" pitchFamily="18" charset="0"/>
              </a:rPr>
              <a:t>Shape provides increased surface area for diffusion</a:t>
            </a:r>
          </a:p>
          <a:p>
            <a:pPr marL="274320" indent="-274320"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7.5 mm diameter, 2.5 mm thick</a:t>
            </a:r>
            <a:r>
              <a:rPr lang="en-GB" sz="2400" dirty="0">
                <a:latin typeface="Times New Roman" panose="02020603050405020304" pitchFamily="18" charset="0"/>
                <a:cs typeface="Times New Roman" panose="02020603050405020304" pitchFamily="18" charset="0"/>
              </a:rPr>
              <a:t> </a:t>
            </a:r>
          </a:p>
          <a:p>
            <a:pPr marL="274320" indent="-274320"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Life cycle – 120 days</a:t>
            </a:r>
            <a:endParaRPr lang="en-GB" sz="2400" dirty="0">
              <a:latin typeface="Times New Roman" panose="02020603050405020304" pitchFamily="18" charset="0"/>
              <a:cs typeface="Times New Roman" panose="02020603050405020304" pitchFamily="18" charset="0"/>
            </a:endParaRPr>
          </a:p>
          <a:p>
            <a:pPr marL="274320" indent="-274320"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Lack a nucleus and other organelles.</a:t>
            </a:r>
          </a:p>
          <a:p>
            <a:pPr marL="274320" indent="-274320"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33% of weight is hemoglobin molecules (Each RBC contains 280 million </a:t>
            </a:r>
            <a:r>
              <a:rPr lang="en-US" sz="2400" dirty="0" err="1">
                <a:latin typeface="Times New Roman" panose="02020603050405020304" pitchFamily="18" charset="0"/>
                <a:cs typeface="Times New Roman" panose="02020603050405020304" pitchFamily="18" charset="0"/>
              </a:rPr>
              <a:t>hemoglobins</a:t>
            </a:r>
            <a:r>
              <a:rPr lang="en-US" sz="2400" dirty="0">
                <a:latin typeface="Times New Roman" panose="02020603050405020304" pitchFamily="18" charset="0"/>
                <a:cs typeface="Times New Roman" panose="02020603050405020304" pitchFamily="18" charset="0"/>
              </a:rPr>
              <a:t>).</a:t>
            </a:r>
          </a:p>
          <a:p>
            <a:pPr marL="274320" indent="-274320" eaLnBrk="1" fontAlgn="auto" hangingPunct="1">
              <a:lnSpc>
                <a:spcPct val="125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Other proteins include antioxidants and those to maintain RBC shape (</a:t>
            </a:r>
            <a:r>
              <a:rPr lang="en-US" sz="2400" dirty="0" err="1">
                <a:latin typeface="Times New Roman" panose="02020603050405020304" pitchFamily="18" charset="0"/>
                <a:cs typeface="Times New Roman" panose="02020603050405020304" pitchFamily="18" charset="0"/>
              </a:rPr>
              <a:t>spectrin</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F7DFBDA-FF2D-8CA5-14AD-DC8722705B1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4EBBDBC-F071-B747-9969-16C1F687E883}" type="slidenum">
              <a:rPr lang="en-US" altLang="en-SA">
                <a:solidFill>
                  <a:srgbClr val="FFFFFF"/>
                </a:solidFill>
                <a:latin typeface="Franklin Gothic Book" panose="020B0503020102020204" pitchFamily="34" charset="0"/>
              </a:rPr>
              <a:pPr eaLnBrk="1" hangingPunct="1"/>
              <a:t>3</a:t>
            </a:fld>
            <a:endParaRPr lang="en-US" altLang="en-SA">
              <a:solidFill>
                <a:srgbClr val="FFFFFF"/>
              </a:solidFill>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89C51BC-F322-184D-D807-E97F971CD733}"/>
              </a:ext>
            </a:extLst>
          </p:cNvPr>
          <p:cNvSpPr>
            <a:spLocks noGrp="1"/>
          </p:cNvSpPr>
          <p:nvPr>
            <p:ph type="title"/>
          </p:nvPr>
        </p:nvSpPr>
        <p:spPr>
          <a:xfrm>
            <a:off x="2286000" y="152400"/>
            <a:ext cx="3581400" cy="609600"/>
          </a:xfrm>
        </p:spPr>
        <p:txBody>
          <a:bodyPr bIns="45720"/>
          <a:lstStyle/>
          <a:p>
            <a:pPr eaLnBrk="1" hangingPunct="1"/>
            <a:r>
              <a:rPr lang="en-US" altLang="en-SA" sz="3200" b="1">
                <a:latin typeface="Times New Roman" panose="02020603050405020304" pitchFamily="18" charset="0"/>
                <a:cs typeface="Times New Roman" panose="02020603050405020304" pitchFamily="18" charset="0"/>
              </a:rPr>
              <a:t>Erythropoiesis</a:t>
            </a:r>
            <a:endParaRPr lang="en-GB" altLang="en-SA" sz="3200" b="1">
              <a:latin typeface="Times New Roman" panose="02020603050405020304" pitchFamily="18" charset="0"/>
              <a:cs typeface="Times New Roman" panose="02020603050405020304" pitchFamily="18" charset="0"/>
            </a:endParaRPr>
          </a:p>
        </p:txBody>
      </p:sp>
      <p:sp>
        <p:nvSpPr>
          <p:cNvPr id="33795" name="Rectangle 3">
            <a:extLst>
              <a:ext uri="{FF2B5EF4-FFF2-40B4-BE49-F238E27FC236}">
                <a16:creationId xmlns:a16="http://schemas.microsoft.com/office/drawing/2014/main" id="{F1B101B9-435F-E77B-7711-27D630F485DC}"/>
              </a:ext>
            </a:extLst>
          </p:cNvPr>
          <p:cNvSpPr>
            <a:spLocks noGrp="1"/>
          </p:cNvSpPr>
          <p:nvPr>
            <p:ph sz="quarter" idx="1"/>
          </p:nvPr>
        </p:nvSpPr>
        <p:spPr>
          <a:xfrm>
            <a:off x="228600" y="762000"/>
            <a:ext cx="8686800" cy="3200400"/>
          </a:xfrm>
        </p:spPr>
        <p:txBody>
          <a:bodyPr>
            <a:normAutofit fontScale="92500" lnSpcReduction="10000"/>
          </a:bodyPr>
          <a:lstStyle/>
          <a:p>
            <a:pPr marL="274320" indent="-274320" eaLnBrk="1" fontAlgn="auto" hangingPunct="1">
              <a:lnSpc>
                <a:spcPct val="90000"/>
              </a:lnSpc>
              <a:spcBef>
                <a:spcPts val="580"/>
              </a:spcBef>
              <a:spcAft>
                <a:spcPts val="0"/>
              </a:spcAft>
              <a:buFont typeface="Wingdings 2"/>
              <a:buChar char=""/>
              <a:defRPr/>
            </a:pPr>
            <a:r>
              <a:rPr lang="en-US" sz="2400" dirty="0">
                <a:cs typeface="Times New Roman" pitchFamily="18" charset="0"/>
              </a:rPr>
              <a:t>A </a:t>
            </a:r>
            <a:r>
              <a:rPr lang="en-US" sz="2400" b="1" dirty="0" err="1">
                <a:solidFill>
                  <a:srgbClr val="217A8F"/>
                </a:solidFill>
                <a:cs typeface="Times New Roman" pitchFamily="18" charset="0"/>
              </a:rPr>
              <a:t>hemocytoblast</a:t>
            </a:r>
            <a:r>
              <a:rPr lang="en-US" sz="2400" dirty="0">
                <a:cs typeface="Times New Roman" pitchFamily="18" charset="0"/>
              </a:rPr>
              <a:t> is transformed into a committed cell called the </a:t>
            </a:r>
            <a:r>
              <a:rPr lang="en-US" sz="2400" b="1" dirty="0" err="1">
                <a:solidFill>
                  <a:srgbClr val="217A8F"/>
                </a:solidFill>
                <a:cs typeface="Times New Roman" pitchFamily="18" charset="0"/>
              </a:rPr>
              <a:t>proerythroblast</a:t>
            </a:r>
            <a:endParaRPr lang="en-US" sz="2400" b="1" dirty="0">
              <a:solidFill>
                <a:srgbClr val="217A8F"/>
              </a:solidFill>
              <a:cs typeface="Times New Roman" pitchFamily="18" charset="0"/>
            </a:endParaRPr>
          </a:p>
          <a:p>
            <a:pPr marL="274320" indent="-274320" eaLnBrk="1" fontAlgn="auto" hangingPunct="1">
              <a:lnSpc>
                <a:spcPct val="90000"/>
              </a:lnSpc>
              <a:spcBef>
                <a:spcPts val="580"/>
              </a:spcBef>
              <a:spcAft>
                <a:spcPts val="0"/>
              </a:spcAft>
              <a:buFont typeface="Wingdings 2"/>
              <a:buChar char=""/>
              <a:defRPr/>
            </a:pPr>
            <a:r>
              <a:rPr lang="en-US" sz="2400" dirty="0" err="1">
                <a:cs typeface="Times New Roman" pitchFamily="18" charset="0"/>
              </a:rPr>
              <a:t>Proerythroblasts</a:t>
            </a:r>
            <a:r>
              <a:rPr lang="en-US" sz="2400" dirty="0">
                <a:cs typeface="Times New Roman" pitchFamily="18" charset="0"/>
              </a:rPr>
              <a:t> develop into </a:t>
            </a:r>
            <a:r>
              <a:rPr lang="en-US" sz="2400" b="1" dirty="0">
                <a:solidFill>
                  <a:srgbClr val="217A8F"/>
                </a:solidFill>
                <a:cs typeface="Times New Roman" pitchFamily="18" charset="0"/>
              </a:rPr>
              <a:t>early erythroblasts</a:t>
            </a:r>
          </a:p>
          <a:p>
            <a:pPr marL="274320" indent="-274320" eaLnBrk="1" fontAlgn="auto" hangingPunct="1">
              <a:lnSpc>
                <a:spcPct val="90000"/>
              </a:lnSpc>
              <a:spcBef>
                <a:spcPts val="580"/>
              </a:spcBef>
              <a:spcAft>
                <a:spcPts val="0"/>
              </a:spcAft>
              <a:buFont typeface="Wingdings 2"/>
              <a:buChar char=""/>
              <a:defRPr/>
            </a:pPr>
            <a:r>
              <a:rPr lang="en-US" sz="2400" dirty="0">
                <a:cs typeface="Times New Roman" pitchFamily="18" charset="0"/>
              </a:rPr>
              <a:t>The developmental pathway consists of three phases</a:t>
            </a:r>
          </a:p>
          <a:p>
            <a:pPr marL="548640" lvl="1" eaLnBrk="1" fontAlgn="auto" hangingPunct="1">
              <a:lnSpc>
                <a:spcPct val="90000"/>
              </a:lnSpc>
              <a:spcBef>
                <a:spcPts val="370"/>
              </a:spcBef>
              <a:spcAft>
                <a:spcPts val="0"/>
              </a:spcAft>
              <a:buClr>
                <a:srgbClr val="000099"/>
              </a:buClr>
              <a:buFont typeface="Wingdings 2"/>
              <a:buChar char=""/>
              <a:defRPr/>
            </a:pPr>
            <a:r>
              <a:rPr lang="en-US" b="1" dirty="0">
                <a:solidFill>
                  <a:srgbClr val="CC0099"/>
                </a:solidFill>
                <a:cs typeface="Times New Roman" pitchFamily="18" charset="0"/>
              </a:rPr>
              <a:t>Phase 1:</a:t>
            </a:r>
            <a:r>
              <a:rPr lang="en-US" dirty="0">
                <a:cs typeface="Times New Roman" pitchFamily="18" charset="0"/>
              </a:rPr>
              <a:t> ribosome synthesis in </a:t>
            </a:r>
            <a:r>
              <a:rPr lang="en-US" b="1" dirty="0">
                <a:solidFill>
                  <a:srgbClr val="217A8F"/>
                </a:solidFill>
                <a:cs typeface="Times New Roman" pitchFamily="18" charset="0"/>
              </a:rPr>
              <a:t>early erythroblasts</a:t>
            </a:r>
          </a:p>
          <a:p>
            <a:pPr marL="548640" lvl="1" eaLnBrk="1" fontAlgn="auto" hangingPunct="1">
              <a:lnSpc>
                <a:spcPct val="90000"/>
              </a:lnSpc>
              <a:spcBef>
                <a:spcPts val="370"/>
              </a:spcBef>
              <a:spcAft>
                <a:spcPts val="0"/>
              </a:spcAft>
              <a:buClr>
                <a:srgbClr val="000099"/>
              </a:buClr>
              <a:buFont typeface="Wingdings 2"/>
              <a:buChar char=""/>
              <a:defRPr/>
            </a:pPr>
            <a:r>
              <a:rPr lang="en-US" b="1" dirty="0">
                <a:solidFill>
                  <a:srgbClr val="CC0099"/>
                </a:solidFill>
                <a:cs typeface="Times New Roman" pitchFamily="18" charset="0"/>
              </a:rPr>
              <a:t>Phase 2:</a:t>
            </a:r>
            <a:r>
              <a:rPr lang="en-US" dirty="0">
                <a:cs typeface="Times New Roman" pitchFamily="18" charset="0"/>
              </a:rPr>
              <a:t>  hemoglobin accumulation in </a:t>
            </a:r>
            <a:r>
              <a:rPr lang="en-US" b="1" dirty="0">
                <a:solidFill>
                  <a:srgbClr val="217A8F"/>
                </a:solidFill>
                <a:cs typeface="Times New Roman" pitchFamily="18" charset="0"/>
              </a:rPr>
              <a:t>late erythroblasts</a:t>
            </a:r>
            <a:r>
              <a:rPr lang="en-US" dirty="0">
                <a:cs typeface="Times New Roman" pitchFamily="18" charset="0"/>
              </a:rPr>
              <a:t> and </a:t>
            </a:r>
            <a:r>
              <a:rPr lang="en-US" b="1" dirty="0" err="1">
                <a:solidFill>
                  <a:srgbClr val="217A8F"/>
                </a:solidFill>
                <a:cs typeface="Times New Roman" pitchFamily="18" charset="0"/>
              </a:rPr>
              <a:t>normoblasts</a:t>
            </a:r>
            <a:endParaRPr lang="en-US" b="1" dirty="0">
              <a:solidFill>
                <a:srgbClr val="217A8F"/>
              </a:solidFill>
              <a:cs typeface="Times New Roman" pitchFamily="18" charset="0"/>
            </a:endParaRPr>
          </a:p>
          <a:p>
            <a:pPr marL="548640" lvl="1" eaLnBrk="1" fontAlgn="auto" hangingPunct="1">
              <a:lnSpc>
                <a:spcPct val="90000"/>
              </a:lnSpc>
              <a:spcBef>
                <a:spcPts val="370"/>
              </a:spcBef>
              <a:spcAft>
                <a:spcPts val="0"/>
              </a:spcAft>
              <a:buClr>
                <a:srgbClr val="000099"/>
              </a:buClr>
              <a:buFont typeface="Wingdings 2"/>
              <a:buChar char=""/>
              <a:defRPr/>
            </a:pPr>
            <a:r>
              <a:rPr lang="en-US" b="1" dirty="0">
                <a:solidFill>
                  <a:srgbClr val="CC0099"/>
                </a:solidFill>
                <a:cs typeface="Times New Roman" pitchFamily="18" charset="0"/>
              </a:rPr>
              <a:t>Phase 3</a:t>
            </a:r>
            <a:r>
              <a:rPr lang="en-US" b="1" dirty="0">
                <a:cs typeface="Times New Roman" pitchFamily="18" charset="0"/>
              </a:rPr>
              <a:t>:</a:t>
            </a:r>
            <a:r>
              <a:rPr lang="en-US" dirty="0">
                <a:cs typeface="Times New Roman" pitchFamily="18" charset="0"/>
              </a:rPr>
              <a:t>  ejection of the nucleus from </a:t>
            </a:r>
            <a:r>
              <a:rPr lang="en-US" dirty="0" err="1">
                <a:cs typeface="Times New Roman" pitchFamily="18" charset="0"/>
              </a:rPr>
              <a:t>normoblasts</a:t>
            </a:r>
            <a:r>
              <a:rPr lang="en-US" dirty="0">
                <a:cs typeface="Times New Roman" pitchFamily="18" charset="0"/>
              </a:rPr>
              <a:t> and formation of </a:t>
            </a:r>
            <a:r>
              <a:rPr lang="en-US" b="1" dirty="0" err="1">
                <a:solidFill>
                  <a:srgbClr val="217A8F"/>
                </a:solidFill>
                <a:cs typeface="Times New Roman" pitchFamily="18" charset="0"/>
              </a:rPr>
              <a:t>reticulocytes</a:t>
            </a:r>
            <a:endParaRPr lang="en-US" b="1" dirty="0">
              <a:solidFill>
                <a:srgbClr val="217A8F"/>
              </a:solidFill>
              <a:cs typeface="Times New Roman" pitchFamily="18" charset="0"/>
            </a:endParaRPr>
          </a:p>
          <a:p>
            <a:pPr marL="274320" indent="-274320" eaLnBrk="1" fontAlgn="auto" hangingPunct="1">
              <a:lnSpc>
                <a:spcPct val="90000"/>
              </a:lnSpc>
              <a:spcBef>
                <a:spcPts val="580"/>
              </a:spcBef>
              <a:spcAft>
                <a:spcPts val="0"/>
              </a:spcAft>
              <a:buFont typeface="Wingdings 2"/>
              <a:buChar char=""/>
              <a:defRPr/>
            </a:pPr>
            <a:r>
              <a:rPr lang="en-US" sz="2400" dirty="0" err="1">
                <a:cs typeface="Times New Roman" pitchFamily="18" charset="0"/>
              </a:rPr>
              <a:t>Reticulocytes</a:t>
            </a:r>
            <a:r>
              <a:rPr lang="en-US" sz="2400" dirty="0">
                <a:cs typeface="Times New Roman" pitchFamily="18" charset="0"/>
              </a:rPr>
              <a:t> then become mature </a:t>
            </a:r>
            <a:r>
              <a:rPr lang="en-US" sz="2400" b="1" dirty="0">
                <a:solidFill>
                  <a:srgbClr val="217A8F"/>
                </a:solidFill>
                <a:cs typeface="Times New Roman" pitchFamily="18" charset="0"/>
              </a:rPr>
              <a:t>erythrocytes</a:t>
            </a:r>
            <a:endParaRPr lang="en-GB" sz="2400" b="1" dirty="0">
              <a:solidFill>
                <a:srgbClr val="217A8F"/>
              </a:solidFill>
            </a:endParaRPr>
          </a:p>
        </p:txBody>
      </p:sp>
      <p:pic>
        <p:nvPicPr>
          <p:cNvPr id="29700" name="Picture 4">
            <a:extLst>
              <a:ext uri="{FF2B5EF4-FFF2-40B4-BE49-F238E27FC236}">
                <a16:creationId xmlns:a16="http://schemas.microsoft.com/office/drawing/2014/main" id="{35366E3C-ECF7-839C-51FE-73F8BC818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610600" cy="2168525"/>
          </a:xfrm>
          <a:prstGeom prst="rect">
            <a:avLst/>
          </a:prstGeom>
          <a:noFill/>
          <a:ln w="28575">
            <a:solidFill>
              <a:srgbClr val="217A8F"/>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476D643-7CDC-4FAF-3A6B-09D8EFC21AF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752F49-4131-8A44-A022-15086D308BA9}" type="slidenum">
              <a:rPr lang="en-US" altLang="en-SA">
                <a:solidFill>
                  <a:srgbClr val="FFFFFF"/>
                </a:solidFill>
                <a:latin typeface="Franklin Gothic Book" panose="020B0503020102020204" pitchFamily="34" charset="0"/>
              </a:rPr>
              <a:pPr eaLnBrk="1" hangingPunct="1"/>
              <a:t>30</a:t>
            </a:fld>
            <a:endParaRPr lang="en-US" altLang="en-SA">
              <a:solidFill>
                <a:srgbClr val="FFFFFF"/>
              </a:solidFill>
              <a:latin typeface="Franklin Gothic Book" panose="020B05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4554"/>
            <a:ext cx="7677150" cy="1325563"/>
          </a:xfrm>
        </p:spPr>
        <p:txBody>
          <a:bodyPr>
            <a:normAutofit/>
          </a:bodyPr>
          <a:lstStyle/>
          <a:p>
            <a:pPr algn="ctr"/>
            <a:r>
              <a:rPr lang="en-GB" sz="3200" b="1" dirty="0">
                <a:solidFill>
                  <a:srgbClr val="0070C0"/>
                </a:solidFill>
                <a:latin typeface="Times New Roman" panose="02020603050405020304" pitchFamily="18" charset="0"/>
                <a:cs typeface="Times New Roman" panose="02020603050405020304" pitchFamily="18" charset="0"/>
              </a:rPr>
              <a:t>Role of B12 and Folic acid in the maturation of RBC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590800"/>
            <a:ext cx="8229600" cy="1981200"/>
          </a:xfrm>
        </p:spPr>
        <p:txBody>
          <a:bodyPr/>
          <a:lstStyle/>
          <a:p>
            <a:r>
              <a:rPr lang="en-GB" dirty="0">
                <a:latin typeface="Times New Roman" panose="02020603050405020304" pitchFamily="18" charset="0"/>
                <a:cs typeface="Times New Roman" panose="02020603050405020304" pitchFamily="18" charset="0"/>
              </a:rPr>
              <a:t>Essential for DNA synthesis</a:t>
            </a:r>
          </a:p>
          <a:p>
            <a:r>
              <a:rPr lang="en-GB" dirty="0">
                <a:latin typeface="Times New Roman" panose="02020603050405020304" pitchFamily="18" charset="0"/>
                <a:cs typeface="Times New Roman" panose="02020603050405020304" pitchFamily="18" charset="0"/>
              </a:rPr>
              <a:t>Deficiency leads to delay in maturation of nucleus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5E0598-A359-8F32-CAB2-C4C6ABF92AEB}"/>
              </a:ext>
            </a:extLst>
          </p:cNvPr>
          <p:cNvSpPr>
            <a:spLocks noGrp="1"/>
          </p:cNvSpPr>
          <p:nvPr>
            <p:ph type="sldNum" sz="quarter" idx="12"/>
          </p:nvPr>
        </p:nvSpPr>
        <p:spPr/>
        <p:txBody>
          <a:bodyPr/>
          <a:lstStyle/>
          <a:p>
            <a:fld id="{340256C2-293F-824E-8264-6F94898C67DB}" type="slidenum">
              <a:rPr lang="en-US" altLang="en-SA" smtClean="0"/>
              <a:pPr/>
              <a:t>31</a:t>
            </a:fld>
            <a:endParaRPr lang="en-US" altLang="en-SA"/>
          </a:p>
        </p:txBody>
      </p:sp>
    </p:spTree>
    <p:extLst>
      <p:ext uri="{BB962C8B-B14F-4D97-AF65-F5344CB8AC3E}">
        <p14:creationId xmlns:p14="http://schemas.microsoft.com/office/powerpoint/2010/main" val="187814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D8D97C6E-567C-9419-1AD3-9EAFCAC86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64" b="6519"/>
          <a:stretch>
            <a:fillRect/>
          </a:stretch>
        </p:blipFill>
        <p:spPr bwMode="auto">
          <a:xfrm>
            <a:off x="152400" y="685800"/>
            <a:ext cx="89916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6">
            <a:extLst>
              <a:ext uri="{FF2B5EF4-FFF2-40B4-BE49-F238E27FC236}">
                <a16:creationId xmlns:a16="http://schemas.microsoft.com/office/drawing/2014/main" id="{4D3FF41D-E810-0185-9442-ED8A1ABBA49B}"/>
              </a:ext>
            </a:extLst>
          </p:cNvPr>
          <p:cNvSpPr>
            <a:spLocks noChangeArrowheads="1"/>
          </p:cNvSpPr>
          <p:nvPr/>
        </p:nvSpPr>
        <p:spPr bwMode="auto">
          <a:xfrm>
            <a:off x="5076825" y="3389313"/>
            <a:ext cx="16303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Reduces O</a:t>
            </a:r>
            <a:r>
              <a:rPr lang="en-US" altLang="en-SA" sz="1400" b="1" baseline="-25000">
                <a:latin typeface="Arial" panose="020B0604020202020204" pitchFamily="34" charset="0"/>
              </a:rPr>
              <a:t>2</a:t>
            </a:r>
            <a:r>
              <a:rPr lang="en-US" altLang="en-SA" sz="1400" b="1">
                <a:latin typeface="Arial" panose="020B0604020202020204" pitchFamily="34" charset="0"/>
              </a:rPr>
              <a:t> levels in blood</a:t>
            </a:r>
            <a:endParaRPr lang="en-US" altLang="en-SA" sz="1400" b="1" i="1">
              <a:latin typeface="Arial" panose="020B0604020202020204" pitchFamily="34" charset="0"/>
            </a:endParaRPr>
          </a:p>
        </p:txBody>
      </p:sp>
      <p:sp>
        <p:nvSpPr>
          <p:cNvPr id="35844" name="Rectangle 7">
            <a:extLst>
              <a:ext uri="{FF2B5EF4-FFF2-40B4-BE49-F238E27FC236}">
                <a16:creationId xmlns:a16="http://schemas.microsoft.com/office/drawing/2014/main" id="{855B10B0-6588-240D-AFA2-C50D93DDFC78}"/>
              </a:ext>
            </a:extLst>
          </p:cNvPr>
          <p:cNvSpPr>
            <a:spLocks noChangeArrowheads="1"/>
          </p:cNvSpPr>
          <p:nvPr/>
        </p:nvSpPr>
        <p:spPr bwMode="auto">
          <a:xfrm>
            <a:off x="3621088" y="4875213"/>
            <a:ext cx="17700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Erythropoietin stimulates red bone marrow</a:t>
            </a:r>
            <a:endParaRPr lang="en-US" altLang="en-SA" sz="1400" b="1" i="1">
              <a:latin typeface="Arial" panose="020B0604020202020204" pitchFamily="34" charset="0"/>
            </a:endParaRPr>
          </a:p>
        </p:txBody>
      </p:sp>
      <p:sp>
        <p:nvSpPr>
          <p:cNvPr id="35845" name="Rectangle 8">
            <a:extLst>
              <a:ext uri="{FF2B5EF4-FFF2-40B4-BE49-F238E27FC236}">
                <a16:creationId xmlns:a16="http://schemas.microsoft.com/office/drawing/2014/main" id="{E3394AB7-5C53-23DF-0F11-8AF36BAA9D25}"/>
              </a:ext>
            </a:extLst>
          </p:cNvPr>
          <p:cNvSpPr>
            <a:spLocks noChangeArrowheads="1"/>
          </p:cNvSpPr>
          <p:nvPr/>
        </p:nvSpPr>
        <p:spPr bwMode="auto">
          <a:xfrm>
            <a:off x="431800" y="4894263"/>
            <a:ext cx="16398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Enhanced erythropoiesis increases RBC count</a:t>
            </a:r>
            <a:endParaRPr lang="en-US" altLang="en-SA" sz="1400" b="1" i="1">
              <a:latin typeface="Arial" panose="020B0604020202020204" pitchFamily="34" charset="0"/>
            </a:endParaRPr>
          </a:p>
        </p:txBody>
      </p:sp>
      <p:sp>
        <p:nvSpPr>
          <p:cNvPr id="35846" name="Rectangle 5">
            <a:extLst>
              <a:ext uri="{FF2B5EF4-FFF2-40B4-BE49-F238E27FC236}">
                <a16:creationId xmlns:a16="http://schemas.microsoft.com/office/drawing/2014/main" id="{384302CA-4798-F7D5-173B-8D2FE402B444}"/>
              </a:ext>
            </a:extLst>
          </p:cNvPr>
          <p:cNvSpPr>
            <a:spLocks noChangeArrowheads="1"/>
          </p:cNvSpPr>
          <p:nvPr/>
        </p:nvSpPr>
        <p:spPr bwMode="auto">
          <a:xfrm rot="1451278">
            <a:off x="2414588" y="960438"/>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Imbalance</a:t>
            </a:r>
            <a:endParaRPr lang="en-US" altLang="en-SA" sz="1400" b="1" i="1">
              <a:latin typeface="Arial" panose="020B0604020202020204" pitchFamily="34" charset="0"/>
            </a:endParaRPr>
          </a:p>
        </p:txBody>
      </p:sp>
      <p:sp>
        <p:nvSpPr>
          <p:cNvPr id="35847" name="Rectangle 9">
            <a:extLst>
              <a:ext uri="{FF2B5EF4-FFF2-40B4-BE49-F238E27FC236}">
                <a16:creationId xmlns:a16="http://schemas.microsoft.com/office/drawing/2014/main" id="{9191D9FA-77B1-D94E-4CD0-8FDF17B9FA0F}"/>
              </a:ext>
            </a:extLst>
          </p:cNvPr>
          <p:cNvSpPr>
            <a:spLocks noChangeArrowheads="1"/>
          </p:cNvSpPr>
          <p:nvPr/>
        </p:nvSpPr>
        <p:spPr bwMode="auto">
          <a:xfrm>
            <a:off x="2789238" y="1508125"/>
            <a:ext cx="2536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10000"/>
              </a:lnSpc>
            </a:pPr>
            <a:r>
              <a:rPr lang="en-US" altLang="en-SA" sz="1400" b="1">
                <a:latin typeface="Arial" panose="020B0604020202020204" pitchFamily="34" charset="0"/>
              </a:rPr>
              <a:t>Normal blood oxygen levels</a:t>
            </a:r>
            <a:endParaRPr lang="en-US" altLang="en-SA" sz="1400" b="1" i="1">
              <a:latin typeface="Arial" panose="020B0604020202020204" pitchFamily="34" charset="0"/>
            </a:endParaRPr>
          </a:p>
        </p:txBody>
      </p:sp>
      <p:sp>
        <p:nvSpPr>
          <p:cNvPr id="35848" name="Rectangle 10">
            <a:extLst>
              <a:ext uri="{FF2B5EF4-FFF2-40B4-BE49-F238E27FC236}">
                <a16:creationId xmlns:a16="http://schemas.microsoft.com/office/drawing/2014/main" id="{3740CAB4-225F-9E49-D9FA-32940A117A51}"/>
              </a:ext>
            </a:extLst>
          </p:cNvPr>
          <p:cNvSpPr>
            <a:spLocks noChangeArrowheads="1"/>
          </p:cNvSpPr>
          <p:nvPr/>
        </p:nvSpPr>
        <p:spPr bwMode="auto">
          <a:xfrm>
            <a:off x="6364288" y="1684338"/>
            <a:ext cx="2708275" cy="968375"/>
          </a:xfrm>
          <a:prstGeom prst="rect">
            <a:avLst/>
          </a:prstGeom>
          <a:gradFill rotWithShape="1">
            <a:gsLst>
              <a:gs pos="0">
                <a:srgbClr val="FFFFFF"/>
              </a:gs>
              <a:gs pos="100000">
                <a:srgbClr val="CC0000"/>
              </a:gs>
            </a:gsLst>
            <a:path path="shape">
              <a:fillToRect l="50000" t="50000" r="50000" b="50000"/>
            </a:path>
          </a:gradFill>
          <a:ln w="25400">
            <a:solidFill>
              <a:srgbClr val="CC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Stimulus: Hypoxia /</a:t>
            </a:r>
          </a:p>
          <a:p>
            <a:r>
              <a:rPr lang="en-US" altLang="en-SA" sz="1400" b="1">
                <a:latin typeface="Arial" panose="020B0604020202020204" pitchFamily="34" charset="0"/>
              </a:rPr>
              <a:t>decreased availability of O</a:t>
            </a:r>
            <a:r>
              <a:rPr lang="en-US" altLang="en-SA" sz="1400" b="1" baseline="-25000">
                <a:latin typeface="Arial" panose="020B0604020202020204" pitchFamily="34" charset="0"/>
              </a:rPr>
              <a:t>2</a:t>
            </a:r>
            <a:r>
              <a:rPr lang="en-US" altLang="en-SA" sz="1400" b="1">
                <a:latin typeface="Arial" panose="020B0604020202020204" pitchFamily="34" charset="0"/>
              </a:rPr>
              <a:t> to blood/or increased tissue demands for O</a:t>
            </a:r>
            <a:r>
              <a:rPr lang="en-US" altLang="en-SA" sz="1400" b="1" baseline="-25000">
                <a:latin typeface="Arial" panose="020B0604020202020204" pitchFamily="34" charset="0"/>
              </a:rPr>
              <a:t>2</a:t>
            </a:r>
            <a:endParaRPr lang="en-US" altLang="en-SA" sz="1400" b="1" i="1">
              <a:latin typeface="Arial" panose="020B0604020202020204" pitchFamily="34" charset="0"/>
            </a:endParaRPr>
          </a:p>
        </p:txBody>
      </p:sp>
      <p:sp>
        <p:nvSpPr>
          <p:cNvPr id="35849" name="Rectangle 11">
            <a:extLst>
              <a:ext uri="{FF2B5EF4-FFF2-40B4-BE49-F238E27FC236}">
                <a16:creationId xmlns:a16="http://schemas.microsoft.com/office/drawing/2014/main" id="{88F9D8CD-FCB5-B484-9A67-402001E19281}"/>
              </a:ext>
            </a:extLst>
          </p:cNvPr>
          <p:cNvSpPr>
            <a:spLocks noChangeArrowheads="1"/>
          </p:cNvSpPr>
          <p:nvPr/>
        </p:nvSpPr>
        <p:spPr bwMode="auto">
          <a:xfrm rot="1451278">
            <a:off x="4618038" y="2000250"/>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Imbalance</a:t>
            </a:r>
            <a:endParaRPr lang="en-US" altLang="en-SA" sz="1400" b="1" i="1">
              <a:latin typeface="Arial" panose="020B0604020202020204" pitchFamily="34" charset="0"/>
            </a:endParaRPr>
          </a:p>
        </p:txBody>
      </p:sp>
      <p:sp>
        <p:nvSpPr>
          <p:cNvPr id="35850" name="Rectangle 12">
            <a:extLst>
              <a:ext uri="{FF2B5EF4-FFF2-40B4-BE49-F238E27FC236}">
                <a16:creationId xmlns:a16="http://schemas.microsoft.com/office/drawing/2014/main" id="{4790003C-CE1A-6FD1-9C75-3103720DD99D}"/>
              </a:ext>
            </a:extLst>
          </p:cNvPr>
          <p:cNvSpPr>
            <a:spLocks noChangeArrowheads="1"/>
          </p:cNvSpPr>
          <p:nvPr/>
        </p:nvSpPr>
        <p:spPr bwMode="auto">
          <a:xfrm>
            <a:off x="7235825" y="1330325"/>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SA" sz="1400" b="1">
                <a:solidFill>
                  <a:srgbClr val="CC0000"/>
                </a:solidFill>
                <a:latin typeface="Arial" panose="020B0604020202020204" pitchFamily="34" charset="0"/>
              </a:rPr>
              <a:t>Start:</a:t>
            </a:r>
            <a:endParaRPr lang="en-US" altLang="en-SA" sz="1400" b="1" i="1">
              <a:solidFill>
                <a:srgbClr val="CC0000"/>
              </a:solidFill>
              <a:latin typeface="Arial" panose="020B0604020202020204" pitchFamily="34" charset="0"/>
            </a:endParaRPr>
          </a:p>
        </p:txBody>
      </p:sp>
      <p:sp>
        <p:nvSpPr>
          <p:cNvPr id="35851" name="Rectangle 13">
            <a:extLst>
              <a:ext uri="{FF2B5EF4-FFF2-40B4-BE49-F238E27FC236}">
                <a16:creationId xmlns:a16="http://schemas.microsoft.com/office/drawing/2014/main" id="{F2600D9B-CD46-B386-07C5-22DF0A0631F7}"/>
              </a:ext>
            </a:extLst>
          </p:cNvPr>
          <p:cNvSpPr>
            <a:spLocks noChangeArrowheads="1"/>
          </p:cNvSpPr>
          <p:nvPr/>
        </p:nvSpPr>
        <p:spPr bwMode="auto">
          <a:xfrm>
            <a:off x="6738938" y="4824413"/>
            <a:ext cx="22082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Kidney (and liver to a smaller extent) releases erythropoietin</a:t>
            </a:r>
            <a:endParaRPr lang="en-US" altLang="en-SA" sz="1400" b="1" i="1">
              <a:latin typeface="Arial" panose="020B0604020202020204" pitchFamily="34" charset="0"/>
            </a:endParaRPr>
          </a:p>
        </p:txBody>
      </p:sp>
      <p:sp>
        <p:nvSpPr>
          <p:cNvPr id="35852" name="Rectangle 14">
            <a:extLst>
              <a:ext uri="{FF2B5EF4-FFF2-40B4-BE49-F238E27FC236}">
                <a16:creationId xmlns:a16="http://schemas.microsoft.com/office/drawing/2014/main" id="{939D3872-AD12-716C-1AD3-7B90F2274FDB}"/>
              </a:ext>
            </a:extLst>
          </p:cNvPr>
          <p:cNvSpPr>
            <a:spLocks noChangeArrowheads="1"/>
          </p:cNvSpPr>
          <p:nvPr/>
        </p:nvSpPr>
        <p:spPr bwMode="auto">
          <a:xfrm>
            <a:off x="1328738" y="2505075"/>
            <a:ext cx="1473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1400" b="1">
                <a:latin typeface="Arial" panose="020B0604020202020204" pitchFamily="34" charset="0"/>
              </a:rPr>
              <a:t>Increases </a:t>
            </a:r>
            <a:br>
              <a:rPr lang="en-US" altLang="en-SA" sz="1400" b="1">
                <a:latin typeface="Arial" panose="020B0604020202020204" pitchFamily="34" charset="0"/>
              </a:rPr>
            </a:br>
            <a:r>
              <a:rPr lang="en-US" altLang="en-SA" sz="1400" b="1">
                <a:latin typeface="Arial" panose="020B0604020202020204" pitchFamily="34" charset="0"/>
              </a:rPr>
              <a:t>O</a:t>
            </a:r>
            <a:r>
              <a:rPr lang="en-US" altLang="en-SA" sz="1400" b="1" baseline="-25000">
                <a:latin typeface="Arial" panose="020B0604020202020204" pitchFamily="34" charset="0"/>
              </a:rPr>
              <a:t>2</a:t>
            </a:r>
            <a:r>
              <a:rPr lang="en-US" altLang="en-SA" sz="1400" b="1">
                <a:latin typeface="Arial" panose="020B0604020202020204" pitchFamily="34" charset="0"/>
              </a:rPr>
              <a:t>-carrying ability of blood</a:t>
            </a:r>
            <a:endParaRPr lang="en-US" altLang="en-SA" sz="1400" b="1" i="1">
              <a:latin typeface="Arial" panose="020B0604020202020204" pitchFamily="34" charset="0"/>
            </a:endParaRPr>
          </a:p>
        </p:txBody>
      </p:sp>
      <p:sp>
        <p:nvSpPr>
          <p:cNvPr id="130050" name="Rectangle 2">
            <a:extLst>
              <a:ext uri="{FF2B5EF4-FFF2-40B4-BE49-F238E27FC236}">
                <a16:creationId xmlns:a16="http://schemas.microsoft.com/office/drawing/2014/main" id="{F87AFDEB-EF91-705D-2E09-8BDB410514E3}"/>
              </a:ext>
            </a:extLst>
          </p:cNvPr>
          <p:cNvSpPr>
            <a:spLocks noGrp="1" noChangeArrowheads="1"/>
          </p:cNvSpPr>
          <p:nvPr>
            <p:ph type="title" idx="4294967295"/>
          </p:nvPr>
        </p:nvSpPr>
        <p:spPr>
          <a:xfrm>
            <a:off x="0" y="-33338"/>
            <a:ext cx="5969000" cy="795338"/>
          </a:xfrm>
        </p:spPr>
        <p:txBody>
          <a:bodyPr bIns="45720"/>
          <a:lstStyle/>
          <a:p>
            <a:pPr eaLnBrk="1" hangingPunct="1"/>
            <a:r>
              <a:rPr lang="en-US" altLang="en-SA">
                <a:solidFill>
                  <a:srgbClr val="217A8F"/>
                </a:solidFill>
              </a:rPr>
              <a:t>Erythropoietin Mechanism</a:t>
            </a:r>
          </a:p>
        </p:txBody>
      </p:sp>
      <p:sp>
        <p:nvSpPr>
          <p:cNvPr id="14" name="Slide Number Placeholder 13">
            <a:extLst>
              <a:ext uri="{FF2B5EF4-FFF2-40B4-BE49-F238E27FC236}">
                <a16:creationId xmlns:a16="http://schemas.microsoft.com/office/drawing/2014/main" id="{00163D28-2CF7-DBD6-BE1F-EA9DF0BEB7C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4A93B2-C9C9-0441-AF5A-4630CC36F1F5}" type="slidenum">
              <a:rPr lang="en-US" altLang="en-SA">
                <a:solidFill>
                  <a:srgbClr val="FFFFFF"/>
                </a:solidFill>
                <a:latin typeface="Franklin Gothic Book" panose="020B0503020102020204" pitchFamily="34" charset="0"/>
              </a:rPr>
              <a:pPr eaLnBrk="1" hangingPunct="1"/>
              <a:t>32</a:t>
            </a:fld>
            <a:endParaRPr lang="en-US" altLang="en-SA">
              <a:solidFill>
                <a:srgbClr val="FFFFFF"/>
              </a:solidFill>
              <a:latin typeface="Franklin Gothic Book" panose="020B0503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box(in)">
                                      <p:cBhvr>
                                        <p:cTn id="7" dur="5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checkerboard(across)">
                                      <p:cBhvr>
                                        <p:cTn id="16" dur="500"/>
                                        <p:tgtEl>
                                          <p:spTgt spid="358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5850"/>
                                        </p:tgtEl>
                                        <p:attrNameLst>
                                          <p:attrName>style.visibility</p:attrName>
                                        </p:attrNameLst>
                                      </p:cBhvr>
                                      <p:to>
                                        <p:strVal val="visible"/>
                                      </p:to>
                                    </p:set>
                                    <p:animEffect transition="in" filter="checkerboard(across)">
                                      <p:cBhvr>
                                        <p:cTn id="21" dur="500"/>
                                        <p:tgtEl>
                                          <p:spTgt spid="35850"/>
                                        </p:tgtEl>
                                      </p:cBhvr>
                                    </p:animEffect>
                                  </p:childTnLst>
                                </p:cTn>
                              </p:par>
                            </p:childTnLst>
                          </p:cTn>
                        </p:par>
                        <p:par>
                          <p:cTn id="22" fill="hold" nodeType="afterGroup">
                            <p:stCondLst>
                              <p:cond delay="500"/>
                            </p:stCondLst>
                            <p:childTnLst>
                              <p:par>
                                <p:cTn id="23" presetID="5" presetClass="entr" presetSubtype="10" fill="hold" nodeType="afterEffect">
                                  <p:stCondLst>
                                    <p:cond delay="0"/>
                                  </p:stCondLst>
                                  <p:childTnLst>
                                    <p:set>
                                      <p:cBhvr>
                                        <p:cTn id="24" dur="1" fill="hold">
                                          <p:stCondLst>
                                            <p:cond delay="0"/>
                                          </p:stCondLst>
                                        </p:cTn>
                                        <p:tgtEl>
                                          <p:spTgt spid="35848"/>
                                        </p:tgtEl>
                                        <p:attrNameLst>
                                          <p:attrName>style.visibility</p:attrName>
                                        </p:attrNameLst>
                                      </p:cBhvr>
                                      <p:to>
                                        <p:strVal val="visible"/>
                                      </p:to>
                                    </p:set>
                                    <p:animEffect transition="in" filter="checkerboard(across)">
                                      <p:cBhvr>
                                        <p:cTn id="25" dur="500"/>
                                        <p:tgtEl>
                                          <p:spTgt spid="358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35846"/>
                                        </p:tgtEl>
                                        <p:attrNameLst>
                                          <p:attrName>style.visibility</p:attrName>
                                        </p:attrNameLst>
                                      </p:cBhvr>
                                      <p:to>
                                        <p:strVal val="visible"/>
                                      </p:to>
                                    </p:set>
                                    <p:animEffect transition="in" filter="checkerboard(across)">
                                      <p:cBhvr>
                                        <p:cTn id="30" dur="500"/>
                                        <p:tgtEl>
                                          <p:spTgt spid="35846"/>
                                        </p:tgtEl>
                                      </p:cBhvr>
                                    </p:animEffect>
                                  </p:childTnLst>
                                </p:cTn>
                              </p:par>
                            </p:childTnLst>
                          </p:cTn>
                        </p:par>
                        <p:par>
                          <p:cTn id="31" fill="hold" nodeType="afterGroup">
                            <p:stCondLst>
                              <p:cond delay="500"/>
                            </p:stCondLst>
                            <p:childTnLst>
                              <p:par>
                                <p:cTn id="32" presetID="5" presetClass="entr" presetSubtype="10" fill="hold" nodeType="afterEffect">
                                  <p:stCondLst>
                                    <p:cond delay="0"/>
                                  </p:stCondLst>
                                  <p:childTnLst>
                                    <p:set>
                                      <p:cBhvr>
                                        <p:cTn id="33" dur="1" fill="hold">
                                          <p:stCondLst>
                                            <p:cond delay="0"/>
                                          </p:stCondLst>
                                        </p:cTn>
                                        <p:tgtEl>
                                          <p:spTgt spid="35849"/>
                                        </p:tgtEl>
                                        <p:attrNameLst>
                                          <p:attrName>style.visibility</p:attrName>
                                        </p:attrNameLst>
                                      </p:cBhvr>
                                      <p:to>
                                        <p:strVal val="visible"/>
                                      </p:to>
                                    </p:set>
                                    <p:animEffect transition="in" filter="checkerboard(across)">
                                      <p:cBhvr>
                                        <p:cTn id="34" dur="500"/>
                                        <p:tgtEl>
                                          <p:spTgt spid="35849"/>
                                        </p:tgtEl>
                                      </p:cBhvr>
                                    </p:animEffect>
                                  </p:childTnLst>
                                </p:cTn>
                              </p:par>
                            </p:childTnLst>
                          </p:cTn>
                        </p:par>
                        <p:par>
                          <p:cTn id="35" fill="hold" nodeType="afterGroup">
                            <p:stCondLst>
                              <p:cond delay="1000"/>
                            </p:stCondLst>
                            <p:childTnLst>
                              <p:par>
                                <p:cTn id="36" presetID="5" presetClass="entr" presetSubtype="10" fill="hold" nodeType="afterEffect">
                                  <p:stCondLst>
                                    <p:cond delay="0"/>
                                  </p:stCondLst>
                                  <p:childTnLst>
                                    <p:set>
                                      <p:cBhvr>
                                        <p:cTn id="37" dur="1" fill="hold">
                                          <p:stCondLst>
                                            <p:cond delay="0"/>
                                          </p:stCondLst>
                                        </p:cTn>
                                        <p:tgtEl>
                                          <p:spTgt spid="35843"/>
                                        </p:tgtEl>
                                        <p:attrNameLst>
                                          <p:attrName>style.visibility</p:attrName>
                                        </p:attrNameLst>
                                      </p:cBhvr>
                                      <p:to>
                                        <p:strVal val="visible"/>
                                      </p:to>
                                    </p:set>
                                    <p:animEffect transition="in" filter="checkerboard(across)">
                                      <p:cBhvr>
                                        <p:cTn id="38" dur="500"/>
                                        <p:tgtEl>
                                          <p:spTgt spid="358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35851"/>
                                        </p:tgtEl>
                                        <p:attrNameLst>
                                          <p:attrName>style.visibility</p:attrName>
                                        </p:attrNameLst>
                                      </p:cBhvr>
                                      <p:to>
                                        <p:strVal val="visible"/>
                                      </p:to>
                                    </p:set>
                                    <p:animEffect transition="in" filter="checkerboard(across)">
                                      <p:cBhvr>
                                        <p:cTn id="43" dur="500"/>
                                        <p:tgtEl>
                                          <p:spTgt spid="358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35844"/>
                                        </p:tgtEl>
                                        <p:attrNameLst>
                                          <p:attrName>style.visibility</p:attrName>
                                        </p:attrNameLst>
                                      </p:cBhvr>
                                      <p:to>
                                        <p:strVal val="visible"/>
                                      </p:to>
                                    </p:set>
                                    <p:animEffect transition="in" filter="checkerboard(across)">
                                      <p:cBhvr>
                                        <p:cTn id="48" dur="500"/>
                                        <p:tgtEl>
                                          <p:spTgt spid="3584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nodeType="clickEffect">
                                  <p:stCondLst>
                                    <p:cond delay="0"/>
                                  </p:stCondLst>
                                  <p:childTnLst>
                                    <p:set>
                                      <p:cBhvr>
                                        <p:cTn id="52" dur="1" fill="hold">
                                          <p:stCondLst>
                                            <p:cond delay="0"/>
                                          </p:stCondLst>
                                        </p:cTn>
                                        <p:tgtEl>
                                          <p:spTgt spid="35845"/>
                                        </p:tgtEl>
                                        <p:attrNameLst>
                                          <p:attrName>style.visibility</p:attrName>
                                        </p:attrNameLst>
                                      </p:cBhvr>
                                      <p:to>
                                        <p:strVal val="visible"/>
                                      </p:to>
                                    </p:set>
                                    <p:animEffect transition="in" filter="checkerboard(across)">
                                      <p:cBhvr>
                                        <p:cTn id="53" dur="500"/>
                                        <p:tgtEl>
                                          <p:spTgt spid="358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35852"/>
                                        </p:tgtEl>
                                        <p:attrNameLst>
                                          <p:attrName>style.visibility</p:attrName>
                                        </p:attrNameLst>
                                      </p:cBhvr>
                                      <p:to>
                                        <p:strVal val="visible"/>
                                      </p:to>
                                    </p:set>
                                    <p:animEffect transition="in" filter="checkerboard(across)">
                                      <p:cBhvr>
                                        <p:cTn id="58"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5846" grpId="0"/>
      <p:bldP spid="35847" grpId="0"/>
      <p:bldP spid="35848" grpId="0" animBg="1"/>
      <p:bldP spid="35849" grpId="0"/>
      <p:bldP spid="35850" grpId="0"/>
      <p:bldP spid="35851" grpId="0"/>
      <p:bldP spid="358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59971"/>
          </a:xfrm>
        </p:spPr>
        <p:txBody>
          <a:bodyPr/>
          <a:lstStyle/>
          <a:p>
            <a:pPr algn="ctr"/>
            <a:r>
              <a:rPr lang="en-GB" sz="3200" b="1" dirty="0">
                <a:solidFill>
                  <a:srgbClr val="C00000"/>
                </a:solidFill>
                <a:latin typeface="Times New Roman" panose="02020603050405020304" pitchFamily="18" charset="0"/>
                <a:cs typeface="Times New Roman" panose="02020603050405020304" pitchFamily="18" charset="0"/>
              </a:rPr>
              <a:t>Formation of haemoglobin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676400"/>
            <a:ext cx="7772400" cy="4572000"/>
          </a:xfrm>
        </p:spPr>
        <p:txBody>
          <a:bodyPr/>
          <a:lstStyle/>
          <a:p>
            <a:pPr algn="just">
              <a:lnSpc>
                <a:spcPct val="150000"/>
              </a:lnSpc>
            </a:pPr>
            <a:r>
              <a:rPr lang="en-GB" sz="2400" dirty="0">
                <a:latin typeface="Times New Roman" panose="02020603050405020304" pitchFamily="18" charset="0"/>
                <a:cs typeface="Times New Roman" panose="02020603050405020304" pitchFamily="18" charset="0"/>
              </a:rPr>
              <a:t>Begins in proerythroblast.</a:t>
            </a:r>
          </a:p>
          <a:p>
            <a:pPr algn="just">
              <a:lnSpc>
                <a:spcPct val="150000"/>
              </a:lnSpc>
            </a:pPr>
            <a:r>
              <a:rPr lang="en-GB" sz="2400" dirty="0">
                <a:latin typeface="Times New Roman" panose="02020603050405020304" pitchFamily="18" charset="0"/>
                <a:cs typeface="Times New Roman" panose="02020603050405020304" pitchFamily="18" charset="0"/>
              </a:rPr>
              <a:t>Starting molecule: succinyl CoA with glycine forms a pyrrole.</a:t>
            </a:r>
          </a:p>
          <a:p>
            <a:pPr algn="just">
              <a:lnSpc>
                <a:spcPct val="150000"/>
              </a:lnSpc>
            </a:pPr>
            <a:r>
              <a:rPr lang="en-GB" sz="2400" dirty="0">
                <a:latin typeface="Times New Roman" panose="02020603050405020304" pitchFamily="18" charset="0"/>
                <a:cs typeface="Times New Roman" panose="02020603050405020304" pitchFamily="18" charset="0"/>
              </a:rPr>
              <a:t>Four pyrroles form protoporphyrin IX</a:t>
            </a:r>
          </a:p>
          <a:p>
            <a:pPr algn="just">
              <a:lnSpc>
                <a:spcPct val="150000"/>
              </a:lnSpc>
            </a:pPr>
            <a:r>
              <a:rPr lang="en-GB" sz="2400" dirty="0">
                <a:latin typeface="Times New Roman" panose="02020603050405020304" pitchFamily="18" charset="0"/>
                <a:cs typeface="Times New Roman" panose="02020603050405020304" pitchFamily="18" charset="0"/>
              </a:rPr>
              <a:t>Protoporphyrin IX combines with iron to form haem.</a:t>
            </a:r>
          </a:p>
          <a:p>
            <a:pPr algn="just">
              <a:lnSpc>
                <a:spcPct val="150000"/>
              </a:lnSpc>
            </a:pPr>
            <a:r>
              <a:rPr lang="en-GB" sz="2400" dirty="0">
                <a:latin typeface="Times New Roman" panose="02020603050405020304" pitchFamily="18" charset="0"/>
                <a:cs typeface="Times New Roman" panose="02020603050405020304" pitchFamily="18" charset="0"/>
              </a:rPr>
              <a:t>Each haem combines with globin to form haemoglobin.</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CCF17B6-789E-1097-1C75-12D692F7D769}"/>
              </a:ext>
            </a:extLst>
          </p:cNvPr>
          <p:cNvSpPr>
            <a:spLocks noGrp="1"/>
          </p:cNvSpPr>
          <p:nvPr>
            <p:ph type="sldNum" sz="quarter" idx="12"/>
          </p:nvPr>
        </p:nvSpPr>
        <p:spPr/>
        <p:txBody>
          <a:bodyPr/>
          <a:lstStyle/>
          <a:p>
            <a:fld id="{340256C2-293F-824E-8264-6F94898C67DB}" type="slidenum">
              <a:rPr lang="en-US" altLang="en-SA" smtClean="0"/>
              <a:pPr/>
              <a:t>33</a:t>
            </a:fld>
            <a:endParaRPr lang="en-US" altLang="en-SA"/>
          </a:p>
        </p:txBody>
      </p:sp>
    </p:spTree>
    <p:extLst>
      <p:ext uri="{BB962C8B-B14F-4D97-AF65-F5344CB8AC3E}">
        <p14:creationId xmlns:p14="http://schemas.microsoft.com/office/powerpoint/2010/main" val="21668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GB" sz="3200" b="1" dirty="0" err="1">
                <a:solidFill>
                  <a:srgbClr val="C00000"/>
                </a:solidFill>
                <a:latin typeface="Times New Roman" panose="02020603050405020304" pitchFamily="18" charset="0"/>
                <a:cs typeface="Times New Roman" panose="02020603050405020304" pitchFamily="18" charset="0"/>
              </a:rPr>
              <a:t>Heme</a:t>
            </a:r>
            <a:r>
              <a:rPr lang="en-GB" sz="3200" b="1" dirty="0">
                <a:solidFill>
                  <a:srgbClr val="C00000"/>
                </a:solidFill>
                <a:latin typeface="Times New Roman" panose="02020603050405020304" pitchFamily="18" charset="0"/>
                <a:cs typeface="Times New Roman" panose="02020603050405020304" pitchFamily="18" charset="0"/>
              </a:rPr>
              <a:t> biosynthesis</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descr="heme.png"/>
          <p:cNvPicPr>
            <a:picLocks noGrp="1" noChangeAspect="1"/>
          </p:cNvPicPr>
          <p:nvPr>
            <p:ph idx="1"/>
          </p:nvPr>
        </p:nvPicPr>
        <p:blipFill>
          <a:blip r:embed="rId2"/>
          <a:stretch>
            <a:fillRect/>
          </a:stretch>
        </p:blipFill>
        <p:spPr>
          <a:xfrm>
            <a:off x="1200150" y="1600200"/>
            <a:ext cx="6743700" cy="4495800"/>
          </a:xfrm>
        </p:spPr>
      </p:pic>
      <p:sp>
        <p:nvSpPr>
          <p:cNvPr id="5" name="Slide Number Placeholder 4">
            <a:extLst>
              <a:ext uri="{FF2B5EF4-FFF2-40B4-BE49-F238E27FC236}">
                <a16:creationId xmlns:a16="http://schemas.microsoft.com/office/drawing/2014/main" id="{352428C3-AF62-2E42-2CE1-C2680AE09E06}"/>
              </a:ext>
            </a:extLst>
          </p:cNvPr>
          <p:cNvSpPr>
            <a:spLocks noGrp="1"/>
          </p:cNvSpPr>
          <p:nvPr>
            <p:ph type="sldNum" sz="quarter" idx="12"/>
          </p:nvPr>
        </p:nvSpPr>
        <p:spPr/>
        <p:txBody>
          <a:bodyPr/>
          <a:lstStyle/>
          <a:p>
            <a:fld id="{340256C2-293F-824E-8264-6F94898C67DB}" type="slidenum">
              <a:rPr lang="en-US" altLang="en-SA" smtClean="0"/>
              <a:pPr/>
              <a:t>34</a:t>
            </a:fld>
            <a:endParaRPr lang="en-US" altLang="en-SA"/>
          </a:p>
        </p:txBody>
      </p:sp>
    </p:spTree>
    <p:extLst>
      <p:ext uri="{BB962C8B-B14F-4D97-AF65-F5344CB8AC3E}">
        <p14:creationId xmlns:p14="http://schemas.microsoft.com/office/powerpoint/2010/main" val="370484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0031" y="124727"/>
            <a:ext cx="7807568" cy="6305767"/>
            <a:chOff x="1159" y="-203"/>
            <a:chExt cx="5214" cy="4436"/>
          </a:xfrm>
        </p:grpSpPr>
        <p:grpSp>
          <p:nvGrpSpPr>
            <p:cNvPr id="4" name="Group 5"/>
            <p:cNvGrpSpPr>
              <a:grpSpLocks/>
            </p:cNvGrpSpPr>
            <p:nvPr/>
          </p:nvGrpSpPr>
          <p:grpSpPr bwMode="auto">
            <a:xfrm>
              <a:off x="1253" y="599"/>
              <a:ext cx="5120" cy="3634"/>
              <a:chOff x="1111" y="599"/>
              <a:chExt cx="5120" cy="3634"/>
            </a:xfrm>
          </p:grpSpPr>
          <p:sp>
            <p:nvSpPr>
              <p:cNvPr id="43017" name="Text Box 6"/>
              <p:cNvSpPr txBox="1">
                <a:spLocks noChangeAspect="1" noChangeArrowheads="1"/>
              </p:cNvSpPr>
              <p:nvPr/>
            </p:nvSpPr>
            <p:spPr bwMode="auto">
              <a:xfrm>
                <a:off x="2493" y="2616"/>
                <a:ext cx="1008" cy="240"/>
              </a:xfrm>
              <a:prstGeom prst="rect">
                <a:avLst/>
              </a:prstGeom>
              <a:solidFill>
                <a:srgbClr val="FFFFFF"/>
              </a:solidFill>
              <a:ln w="9525">
                <a:noFill/>
                <a:miter lim="800000"/>
                <a:headEnd/>
                <a:tailEnd/>
              </a:ln>
            </p:spPr>
            <p:txBody>
              <a:bodyPr lIns="0" tIns="0" rIns="0" bIns="0"/>
              <a:lstStyle/>
              <a:p>
                <a:r>
                  <a:rPr lang="en-US" b="1">
                    <a:solidFill>
                      <a:srgbClr val="008000"/>
                    </a:solidFill>
                    <a:latin typeface="Times New Roman" pitchFamily="18" charset="0"/>
                  </a:rPr>
                  <a:t>Biliverdin </a:t>
                </a:r>
                <a:endParaRPr lang="en-US" b="1">
                  <a:latin typeface="Times New Roman" pitchFamily="18" charset="0"/>
                </a:endParaRPr>
              </a:p>
            </p:txBody>
          </p:sp>
          <p:sp>
            <p:nvSpPr>
              <p:cNvPr id="43018" name="Line 7"/>
              <p:cNvSpPr>
                <a:spLocks noChangeAspect="1" noChangeShapeType="1"/>
              </p:cNvSpPr>
              <p:nvPr/>
            </p:nvSpPr>
            <p:spPr bwMode="auto">
              <a:xfrm>
                <a:off x="2789" y="2278"/>
                <a:ext cx="1" cy="408"/>
              </a:xfrm>
              <a:prstGeom prst="line">
                <a:avLst/>
              </a:prstGeom>
              <a:noFill/>
              <a:ln w="57150">
                <a:solidFill>
                  <a:srgbClr val="993300"/>
                </a:solidFill>
                <a:round/>
                <a:headEnd/>
                <a:tailEnd type="triangle" w="med" len="med"/>
              </a:ln>
            </p:spPr>
            <p:txBody>
              <a:bodyPr/>
              <a:lstStyle/>
              <a:p>
                <a:endParaRPr lang="en-US"/>
              </a:p>
            </p:txBody>
          </p:sp>
          <p:sp>
            <p:nvSpPr>
              <p:cNvPr id="43019" name="Text Box 8"/>
              <p:cNvSpPr txBox="1">
                <a:spLocks noChangeAspect="1" noChangeArrowheads="1"/>
              </p:cNvSpPr>
              <p:nvPr/>
            </p:nvSpPr>
            <p:spPr bwMode="auto">
              <a:xfrm>
                <a:off x="1111" y="1875"/>
                <a:ext cx="1395" cy="240"/>
              </a:xfrm>
              <a:prstGeom prst="rect">
                <a:avLst/>
              </a:prstGeom>
              <a:solidFill>
                <a:srgbClr val="FFFFFF"/>
              </a:solidFill>
              <a:ln w="9525">
                <a:noFill/>
                <a:miter lim="800000"/>
                <a:headEnd/>
                <a:tailEnd/>
              </a:ln>
            </p:spPr>
            <p:txBody>
              <a:bodyPr lIns="18288" tIns="18288" rIns="18288" bIns="18288"/>
              <a:lstStyle/>
              <a:p>
                <a:pPr algn="ctr"/>
                <a:r>
                  <a:rPr lang="en-US" b="1" dirty="0">
                    <a:solidFill>
                      <a:srgbClr val="800000"/>
                    </a:solidFill>
                    <a:latin typeface="Times New Roman" pitchFamily="18" charset="0"/>
                  </a:rPr>
                  <a:t>Iron (Fe</a:t>
                </a:r>
                <a:r>
                  <a:rPr lang="en-US" b="1" baseline="30000" dirty="0">
                    <a:solidFill>
                      <a:srgbClr val="800000"/>
                    </a:solidFill>
                    <a:latin typeface="Times New Roman" pitchFamily="18" charset="0"/>
                  </a:rPr>
                  <a:t>2+</a:t>
                </a:r>
                <a:r>
                  <a:rPr lang="en-US" b="1" dirty="0">
                    <a:solidFill>
                      <a:srgbClr val="800000"/>
                    </a:solidFill>
                    <a:latin typeface="Times New Roman" pitchFamily="18" charset="0"/>
                  </a:rPr>
                  <a:t>)</a:t>
                </a:r>
              </a:p>
              <a:p>
                <a:pPr algn="ctr"/>
                <a:r>
                  <a:rPr lang="en-GB" sz="1600" b="1" i="1" dirty="0">
                    <a:solidFill>
                      <a:srgbClr val="0000FF"/>
                    </a:solidFill>
                    <a:latin typeface="Times New Roman" pitchFamily="18" charset="0"/>
                  </a:rPr>
                  <a:t>Is released into the blood,  </a:t>
                </a:r>
                <a:r>
                  <a:rPr lang="en-US" sz="1600" b="1" i="1" dirty="0">
                    <a:solidFill>
                      <a:srgbClr val="0000FF"/>
                    </a:solidFill>
                    <a:latin typeface="Times New Roman" pitchFamily="18" charset="0"/>
                  </a:rPr>
                  <a:t>stored and reused in biosynthesis</a:t>
                </a:r>
              </a:p>
              <a:p>
                <a:pPr algn="ctr"/>
                <a:endParaRPr lang="en-US" sz="1600" b="1" i="1" dirty="0">
                  <a:solidFill>
                    <a:srgbClr val="0000FF"/>
                  </a:solidFill>
                  <a:latin typeface="Times New Roman" pitchFamily="18" charset="0"/>
                </a:endParaRPr>
              </a:p>
            </p:txBody>
          </p:sp>
          <p:sp>
            <p:nvSpPr>
              <p:cNvPr id="43020" name="Text Box 9"/>
              <p:cNvSpPr txBox="1">
                <a:spLocks noChangeAspect="1" noChangeArrowheads="1"/>
              </p:cNvSpPr>
              <p:nvPr/>
            </p:nvSpPr>
            <p:spPr bwMode="auto">
              <a:xfrm>
                <a:off x="2082" y="3824"/>
                <a:ext cx="1996" cy="395"/>
              </a:xfrm>
              <a:prstGeom prst="rect">
                <a:avLst/>
              </a:prstGeom>
              <a:solidFill>
                <a:srgbClr val="FFFFFF"/>
              </a:solidFill>
              <a:ln w="9525">
                <a:noFill/>
                <a:miter lim="800000"/>
                <a:headEnd/>
                <a:tailEnd/>
              </a:ln>
            </p:spPr>
            <p:txBody>
              <a:bodyPr/>
              <a:lstStyle/>
              <a:p>
                <a:r>
                  <a:rPr lang="en-US" b="1" dirty="0">
                    <a:solidFill>
                      <a:srgbClr val="008000"/>
                    </a:solidFill>
                    <a:latin typeface="Times New Roman" pitchFamily="18" charset="0"/>
                  </a:rPr>
                  <a:t>       Bilirubin</a:t>
                </a:r>
                <a:r>
                  <a:rPr lang="en-US" dirty="0">
                    <a:solidFill>
                      <a:srgbClr val="008000"/>
                    </a:solidFill>
                    <a:latin typeface="Times New Roman" pitchFamily="18" charset="0"/>
                  </a:rPr>
                  <a:t> </a:t>
                </a:r>
              </a:p>
              <a:p>
                <a:r>
                  <a:rPr lang="en-US" sz="1600" dirty="0">
                    <a:solidFill>
                      <a:srgbClr val="0000FF"/>
                    </a:solidFill>
                    <a:latin typeface="Times New Roman" pitchFamily="18" charset="0"/>
                  </a:rPr>
                  <a:t>     </a:t>
                </a:r>
                <a:r>
                  <a:rPr lang="en-US" sz="1600" b="1" dirty="0">
                    <a:solidFill>
                      <a:srgbClr val="0000FF"/>
                    </a:solidFill>
                    <a:latin typeface="Times New Roman" pitchFamily="18" charset="0"/>
                  </a:rPr>
                  <a:t>(yellow </a:t>
                </a:r>
                <a:r>
                  <a:rPr lang="en-US" sz="1600" b="1" i="1" dirty="0">
                    <a:solidFill>
                      <a:srgbClr val="0000FF"/>
                    </a:solidFill>
                    <a:latin typeface="Times New Roman" pitchFamily="18" charset="0"/>
                  </a:rPr>
                  <a:t>water</a:t>
                </a:r>
              </a:p>
              <a:p>
                <a:r>
                  <a:rPr lang="en-US" sz="1600" b="1" i="1" dirty="0">
                    <a:solidFill>
                      <a:srgbClr val="0000FF"/>
                    </a:solidFill>
                    <a:latin typeface="Times New Roman" pitchFamily="18" charset="0"/>
                  </a:rPr>
                  <a:t>-insoluble pigment</a:t>
                </a:r>
                <a:r>
                  <a:rPr lang="en-US" sz="1600" b="1" dirty="0">
                    <a:solidFill>
                      <a:srgbClr val="0000FF"/>
                    </a:solidFill>
                    <a:latin typeface="Times New Roman" pitchFamily="18" charset="0"/>
                  </a:rPr>
                  <a:t>)</a:t>
                </a:r>
                <a:endParaRPr lang="en-US" sz="1600" b="1" dirty="0">
                  <a:latin typeface="Times New Roman" pitchFamily="18" charset="0"/>
                </a:endParaRPr>
              </a:p>
            </p:txBody>
          </p:sp>
          <p:sp>
            <p:nvSpPr>
              <p:cNvPr id="43021" name="Text Box 10"/>
              <p:cNvSpPr txBox="1">
                <a:spLocks noChangeAspect="1" noChangeArrowheads="1"/>
              </p:cNvSpPr>
              <p:nvPr/>
            </p:nvSpPr>
            <p:spPr bwMode="auto">
              <a:xfrm>
                <a:off x="3069" y="3536"/>
                <a:ext cx="571" cy="197"/>
              </a:xfrm>
              <a:prstGeom prst="rect">
                <a:avLst/>
              </a:prstGeom>
              <a:solidFill>
                <a:srgbClr val="FFFFFF"/>
              </a:solidFill>
              <a:ln w="9525">
                <a:noFill/>
                <a:miter lim="800000"/>
                <a:headEnd/>
                <a:tailEnd/>
              </a:ln>
            </p:spPr>
            <p:txBody>
              <a:bodyPr lIns="0" tIns="0" rIns="0" bIns="0"/>
              <a:lstStyle/>
              <a:p>
                <a:r>
                  <a:rPr lang="en-US">
                    <a:solidFill>
                      <a:srgbClr val="CC0099"/>
                    </a:solidFill>
                    <a:latin typeface="Times New Roman" pitchFamily="18" charset="0"/>
                  </a:rPr>
                  <a:t>NADP</a:t>
                </a:r>
                <a:r>
                  <a:rPr lang="en-US" baseline="30000">
                    <a:solidFill>
                      <a:srgbClr val="CC0099"/>
                    </a:solidFill>
                    <a:latin typeface="Times New Roman" pitchFamily="18" charset="0"/>
                  </a:rPr>
                  <a:t>+</a:t>
                </a:r>
                <a:endParaRPr lang="en-US">
                  <a:solidFill>
                    <a:srgbClr val="CC0099"/>
                  </a:solidFill>
                  <a:latin typeface="Times New Roman" pitchFamily="18" charset="0"/>
                </a:endParaRPr>
              </a:p>
            </p:txBody>
          </p:sp>
          <p:sp>
            <p:nvSpPr>
              <p:cNvPr id="43022" name="Text Box 11"/>
              <p:cNvSpPr txBox="1">
                <a:spLocks noChangeAspect="1" noChangeArrowheads="1"/>
              </p:cNvSpPr>
              <p:nvPr/>
            </p:nvSpPr>
            <p:spPr bwMode="auto">
              <a:xfrm>
                <a:off x="3069" y="2816"/>
                <a:ext cx="613" cy="197"/>
              </a:xfrm>
              <a:prstGeom prst="rect">
                <a:avLst/>
              </a:prstGeom>
              <a:solidFill>
                <a:srgbClr val="FFFFFF"/>
              </a:solidFill>
              <a:ln w="9525">
                <a:noFill/>
                <a:miter lim="800000"/>
                <a:headEnd/>
                <a:tailEnd/>
              </a:ln>
            </p:spPr>
            <p:txBody>
              <a:bodyPr lIns="0" tIns="0" rIns="0" bIns="0"/>
              <a:lstStyle/>
              <a:p>
                <a:r>
                  <a:rPr lang="en-US">
                    <a:solidFill>
                      <a:srgbClr val="CC0099"/>
                    </a:solidFill>
                    <a:latin typeface="Times New Roman" pitchFamily="18" charset="0"/>
                  </a:rPr>
                  <a:t>NADPH</a:t>
                </a:r>
              </a:p>
            </p:txBody>
          </p:sp>
          <p:sp>
            <p:nvSpPr>
              <p:cNvPr id="43023" name="Line 12"/>
              <p:cNvSpPr>
                <a:spLocks noChangeAspect="1" noChangeShapeType="1"/>
              </p:cNvSpPr>
              <p:nvPr/>
            </p:nvSpPr>
            <p:spPr bwMode="auto">
              <a:xfrm>
                <a:off x="2733" y="2864"/>
                <a:ext cx="1" cy="833"/>
              </a:xfrm>
              <a:prstGeom prst="line">
                <a:avLst/>
              </a:prstGeom>
              <a:noFill/>
              <a:ln w="57150">
                <a:solidFill>
                  <a:srgbClr val="993300"/>
                </a:solidFill>
                <a:round/>
                <a:headEnd/>
                <a:tailEnd type="triangle" w="med" len="med"/>
              </a:ln>
            </p:spPr>
            <p:txBody>
              <a:bodyPr/>
              <a:lstStyle/>
              <a:p>
                <a:endParaRPr lang="en-US"/>
              </a:p>
            </p:txBody>
          </p:sp>
          <p:sp>
            <p:nvSpPr>
              <p:cNvPr id="43024" name="Arc 13"/>
              <p:cNvSpPr>
                <a:spLocks noChangeAspect="1"/>
              </p:cNvSpPr>
              <p:nvPr/>
            </p:nvSpPr>
            <p:spPr bwMode="auto">
              <a:xfrm flipH="1" flipV="1">
                <a:off x="2733" y="3392"/>
                <a:ext cx="245" cy="149"/>
              </a:xfrm>
              <a:custGeom>
                <a:avLst/>
                <a:gdLst>
                  <a:gd name="T0" fmla="*/ 0 w 21600"/>
                  <a:gd name="T1" fmla="*/ 0 h 21600"/>
                  <a:gd name="T2" fmla="*/ 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993300"/>
                </a:solidFill>
                <a:round/>
                <a:headEnd type="triangle" w="med" len="med"/>
                <a:tailEnd/>
              </a:ln>
            </p:spPr>
            <p:txBody>
              <a:bodyPr/>
              <a:lstStyle/>
              <a:p>
                <a:endParaRPr lang="en-US"/>
              </a:p>
            </p:txBody>
          </p:sp>
          <p:sp>
            <p:nvSpPr>
              <p:cNvPr id="43025" name="Arc 14"/>
              <p:cNvSpPr>
                <a:spLocks noChangeAspect="1"/>
              </p:cNvSpPr>
              <p:nvPr/>
            </p:nvSpPr>
            <p:spPr bwMode="auto">
              <a:xfrm flipH="1">
                <a:off x="2733" y="2960"/>
                <a:ext cx="245" cy="280"/>
              </a:xfrm>
              <a:custGeom>
                <a:avLst/>
                <a:gdLst>
                  <a:gd name="T0" fmla="*/ 0 w 21600"/>
                  <a:gd name="T1" fmla="*/ 0 h 21600"/>
                  <a:gd name="T2" fmla="*/ 3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993300"/>
                </a:solidFill>
                <a:round/>
                <a:headEnd/>
                <a:tailEnd/>
              </a:ln>
            </p:spPr>
            <p:txBody>
              <a:bodyPr/>
              <a:lstStyle/>
              <a:p>
                <a:endParaRPr lang="en-US"/>
              </a:p>
            </p:txBody>
          </p:sp>
          <p:sp>
            <p:nvSpPr>
              <p:cNvPr id="43026" name="Text Box 15"/>
              <p:cNvSpPr txBox="1">
                <a:spLocks noChangeAspect="1" noChangeArrowheads="1"/>
              </p:cNvSpPr>
              <p:nvPr/>
            </p:nvSpPr>
            <p:spPr bwMode="auto">
              <a:xfrm>
                <a:off x="2821" y="3056"/>
                <a:ext cx="720" cy="384"/>
              </a:xfrm>
              <a:prstGeom prst="rect">
                <a:avLst/>
              </a:prstGeom>
              <a:solidFill>
                <a:srgbClr val="FFFFFF"/>
              </a:solidFill>
              <a:ln w="9525">
                <a:noFill/>
                <a:miter lim="800000"/>
                <a:headEnd/>
                <a:tailEnd/>
              </a:ln>
            </p:spPr>
            <p:txBody>
              <a:bodyPr lIns="18288" tIns="18288" rIns="18288" bIns="18288"/>
              <a:lstStyle/>
              <a:p>
                <a:pPr algn="ctr"/>
                <a:r>
                  <a:rPr lang="en-US">
                    <a:solidFill>
                      <a:srgbClr val="660066"/>
                    </a:solidFill>
                    <a:latin typeface="Times New Roman" pitchFamily="18" charset="0"/>
                  </a:rPr>
                  <a:t>Biliverdin</a:t>
                </a:r>
              </a:p>
              <a:p>
                <a:pPr algn="ctr"/>
                <a:r>
                  <a:rPr lang="en-US">
                    <a:solidFill>
                      <a:srgbClr val="660066"/>
                    </a:solidFill>
                    <a:latin typeface="Times New Roman" pitchFamily="18" charset="0"/>
                  </a:rPr>
                  <a:t>reductase</a:t>
                </a:r>
              </a:p>
            </p:txBody>
          </p:sp>
          <p:sp>
            <p:nvSpPr>
              <p:cNvPr id="43027" name="Text Box 16"/>
              <p:cNvSpPr txBox="1">
                <a:spLocks noChangeAspect="1" noChangeArrowheads="1"/>
              </p:cNvSpPr>
              <p:nvPr/>
            </p:nvSpPr>
            <p:spPr bwMode="auto">
              <a:xfrm>
                <a:off x="2109" y="1218"/>
                <a:ext cx="571" cy="192"/>
              </a:xfrm>
              <a:prstGeom prst="rect">
                <a:avLst/>
              </a:prstGeom>
              <a:solidFill>
                <a:srgbClr val="FFFFFF"/>
              </a:solidFill>
              <a:ln w="9525">
                <a:noFill/>
                <a:miter lim="800000"/>
                <a:headEnd/>
                <a:tailEnd/>
              </a:ln>
            </p:spPr>
            <p:txBody>
              <a:bodyPr lIns="0" tIns="0" rIns="0" bIns="0"/>
              <a:lstStyle/>
              <a:p>
                <a:r>
                  <a:rPr lang="en-US" b="1">
                    <a:solidFill>
                      <a:srgbClr val="008000"/>
                    </a:solidFill>
                    <a:latin typeface="Times New Roman" pitchFamily="18" charset="0"/>
                  </a:rPr>
                  <a:t>Heme</a:t>
                </a:r>
              </a:p>
            </p:txBody>
          </p:sp>
          <p:sp>
            <p:nvSpPr>
              <p:cNvPr id="43028" name="Text Box 17"/>
              <p:cNvSpPr txBox="1">
                <a:spLocks noChangeAspect="1" noChangeArrowheads="1"/>
              </p:cNvSpPr>
              <p:nvPr/>
            </p:nvSpPr>
            <p:spPr bwMode="auto">
              <a:xfrm>
                <a:off x="2573" y="978"/>
                <a:ext cx="604" cy="197"/>
              </a:xfrm>
              <a:prstGeom prst="rect">
                <a:avLst/>
              </a:prstGeom>
              <a:solidFill>
                <a:srgbClr val="FFFFFF"/>
              </a:solidFill>
              <a:ln w="9525">
                <a:noFill/>
                <a:miter lim="800000"/>
                <a:headEnd/>
                <a:tailEnd/>
              </a:ln>
            </p:spPr>
            <p:txBody>
              <a:bodyPr lIns="0" tIns="0" rIns="0" bIns="0"/>
              <a:lstStyle/>
              <a:p>
                <a:r>
                  <a:rPr lang="en-US" b="1">
                    <a:solidFill>
                      <a:srgbClr val="008000"/>
                    </a:solidFill>
                    <a:latin typeface="Times New Roman" pitchFamily="18" charset="0"/>
                  </a:rPr>
                  <a:t>Globin</a:t>
                </a:r>
              </a:p>
            </p:txBody>
          </p:sp>
          <p:grpSp>
            <p:nvGrpSpPr>
              <p:cNvPr id="5" name="Group 18"/>
              <p:cNvGrpSpPr>
                <a:grpSpLocks/>
              </p:cNvGrpSpPr>
              <p:nvPr/>
            </p:nvGrpSpPr>
            <p:grpSpPr bwMode="auto">
              <a:xfrm>
                <a:off x="2301" y="780"/>
                <a:ext cx="287" cy="448"/>
                <a:chOff x="1306" y="672"/>
                <a:chExt cx="287" cy="346"/>
              </a:xfrm>
            </p:grpSpPr>
            <p:sp>
              <p:nvSpPr>
                <p:cNvPr id="43040" name="Line 19"/>
                <p:cNvSpPr>
                  <a:spLocks noChangeAspect="1" noChangeShapeType="1"/>
                </p:cNvSpPr>
                <p:nvPr/>
              </p:nvSpPr>
              <p:spPr bwMode="auto">
                <a:xfrm>
                  <a:off x="1306" y="672"/>
                  <a:ext cx="1" cy="346"/>
                </a:xfrm>
                <a:prstGeom prst="line">
                  <a:avLst/>
                </a:prstGeom>
                <a:noFill/>
                <a:ln w="57150">
                  <a:solidFill>
                    <a:srgbClr val="993300"/>
                  </a:solidFill>
                  <a:round/>
                  <a:headEnd/>
                  <a:tailEnd type="triangle" w="med" len="med"/>
                </a:ln>
              </p:spPr>
              <p:txBody>
                <a:bodyPr/>
                <a:lstStyle/>
                <a:p>
                  <a:endParaRPr lang="en-US"/>
                </a:p>
              </p:txBody>
            </p:sp>
            <p:sp>
              <p:nvSpPr>
                <p:cNvPr id="43041" name="Arc 20"/>
                <p:cNvSpPr>
                  <a:spLocks noChangeAspect="1"/>
                </p:cNvSpPr>
                <p:nvPr/>
              </p:nvSpPr>
              <p:spPr bwMode="auto">
                <a:xfrm flipH="1" flipV="1">
                  <a:off x="1306" y="741"/>
                  <a:ext cx="287" cy="149"/>
                </a:xfrm>
                <a:custGeom>
                  <a:avLst/>
                  <a:gdLst>
                    <a:gd name="T0" fmla="*/ 0 w 21600"/>
                    <a:gd name="T1" fmla="*/ 0 h 21600"/>
                    <a:gd name="T2" fmla="*/ 4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993300"/>
                  </a:solidFill>
                  <a:round/>
                  <a:headEnd type="triangle" w="med" len="med"/>
                  <a:tailEnd/>
                </a:ln>
              </p:spPr>
              <p:txBody>
                <a:bodyPr/>
                <a:lstStyle/>
                <a:p>
                  <a:endParaRPr lang="en-US"/>
                </a:p>
              </p:txBody>
            </p:sp>
          </p:grpSp>
          <p:sp>
            <p:nvSpPr>
              <p:cNvPr id="43030" name="Text Box 21"/>
              <p:cNvSpPr txBox="1">
                <a:spLocks noChangeAspect="1" noChangeArrowheads="1"/>
              </p:cNvSpPr>
              <p:nvPr/>
            </p:nvSpPr>
            <p:spPr bwMode="auto">
              <a:xfrm>
                <a:off x="2010" y="599"/>
                <a:ext cx="3293" cy="197"/>
              </a:xfrm>
              <a:prstGeom prst="rect">
                <a:avLst/>
              </a:prstGeom>
              <a:solidFill>
                <a:srgbClr val="FFFFFF"/>
              </a:solidFill>
              <a:ln w="9525">
                <a:noFill/>
                <a:miter lim="800000"/>
                <a:headEnd/>
                <a:tailEnd/>
              </a:ln>
            </p:spPr>
            <p:txBody>
              <a:bodyPr lIns="0" tIns="0" rIns="0" bIns="0"/>
              <a:lstStyle/>
              <a:p>
                <a:r>
                  <a:rPr lang="en-US" b="1" dirty="0">
                    <a:solidFill>
                      <a:srgbClr val="008000"/>
                    </a:solidFill>
                    <a:latin typeface="Times New Roman" pitchFamily="18" charset="0"/>
                  </a:rPr>
                  <a:t>Hemoglobin </a:t>
                </a:r>
                <a:r>
                  <a:rPr lang="en-GB" sz="1600" b="1" i="1" dirty="0">
                    <a:solidFill>
                      <a:srgbClr val="0000FF"/>
                    </a:solidFill>
                    <a:latin typeface="Times New Roman" pitchFamily="18" charset="0"/>
                  </a:rPr>
                  <a:t>is </a:t>
                </a:r>
                <a:r>
                  <a:rPr lang="en-GB" sz="1600" b="1" i="1" dirty="0" err="1">
                    <a:solidFill>
                      <a:srgbClr val="0000FF"/>
                    </a:solidFill>
                    <a:latin typeface="Times New Roman" pitchFamily="18" charset="0"/>
                  </a:rPr>
                  <a:t>phagocytosed</a:t>
                </a:r>
                <a:r>
                  <a:rPr lang="en-GB" sz="1600" b="1" i="1" dirty="0">
                    <a:solidFill>
                      <a:srgbClr val="0000FF"/>
                    </a:solidFill>
                    <a:latin typeface="Times New Roman" pitchFamily="18" charset="0"/>
                  </a:rPr>
                  <a:t> by macrophages in </a:t>
                </a:r>
                <a:r>
                  <a:rPr lang="en-US" sz="1600" b="1" i="1" dirty="0">
                    <a:solidFill>
                      <a:srgbClr val="0000FF"/>
                    </a:solidFill>
                    <a:latin typeface="Times New Roman" pitchFamily="18" charset="0"/>
                  </a:rPr>
                  <a:t>spleen,                      		liver and bone marrow</a:t>
                </a:r>
                <a:r>
                  <a:rPr lang="en-GB" sz="1600" b="1" i="1" dirty="0">
                    <a:solidFill>
                      <a:srgbClr val="0000FF"/>
                    </a:solidFill>
                    <a:latin typeface="Times New Roman" pitchFamily="18" charset="0"/>
                  </a:rPr>
                  <a:t> </a:t>
                </a:r>
                <a:endParaRPr lang="en-US" sz="1600" b="1" i="1" dirty="0">
                  <a:solidFill>
                    <a:srgbClr val="0000FF"/>
                  </a:solidFill>
                  <a:latin typeface="Times New Roman" pitchFamily="18" charset="0"/>
                </a:endParaRPr>
              </a:p>
            </p:txBody>
          </p:sp>
          <p:sp>
            <p:nvSpPr>
              <p:cNvPr id="43031" name="Line 22"/>
              <p:cNvSpPr>
                <a:spLocks noChangeShapeType="1"/>
              </p:cNvSpPr>
              <p:nvPr/>
            </p:nvSpPr>
            <p:spPr bwMode="auto">
              <a:xfrm>
                <a:off x="2381" y="1429"/>
                <a:ext cx="272" cy="454"/>
              </a:xfrm>
              <a:prstGeom prst="line">
                <a:avLst/>
              </a:prstGeom>
              <a:noFill/>
              <a:ln w="57150">
                <a:solidFill>
                  <a:srgbClr val="993300"/>
                </a:solidFill>
                <a:round/>
                <a:headEnd/>
                <a:tailEnd type="triangle" w="med" len="med"/>
              </a:ln>
            </p:spPr>
            <p:txBody>
              <a:bodyPr/>
              <a:lstStyle/>
              <a:p>
                <a:endParaRPr lang="en-US"/>
              </a:p>
            </p:txBody>
          </p:sp>
          <p:sp>
            <p:nvSpPr>
              <p:cNvPr id="43032" name="Line 23"/>
              <p:cNvSpPr>
                <a:spLocks noChangeShapeType="1"/>
              </p:cNvSpPr>
              <p:nvPr/>
            </p:nvSpPr>
            <p:spPr bwMode="auto">
              <a:xfrm flipH="1">
                <a:off x="2018" y="1416"/>
                <a:ext cx="182" cy="499"/>
              </a:xfrm>
              <a:prstGeom prst="line">
                <a:avLst/>
              </a:prstGeom>
              <a:noFill/>
              <a:ln w="57150">
                <a:solidFill>
                  <a:srgbClr val="993300"/>
                </a:solidFill>
                <a:round/>
                <a:headEnd/>
                <a:tailEnd type="triangle" w="med" len="med"/>
              </a:ln>
            </p:spPr>
            <p:txBody>
              <a:bodyPr/>
              <a:lstStyle/>
              <a:p>
                <a:endParaRPr lang="en-US"/>
              </a:p>
            </p:txBody>
          </p:sp>
          <p:sp>
            <p:nvSpPr>
              <p:cNvPr id="43033" name="Text Box 24"/>
              <p:cNvSpPr txBox="1">
                <a:spLocks noChangeAspect="1" noChangeArrowheads="1"/>
              </p:cNvSpPr>
              <p:nvPr/>
            </p:nvSpPr>
            <p:spPr bwMode="auto">
              <a:xfrm>
                <a:off x="2366" y="1869"/>
                <a:ext cx="1104" cy="240"/>
              </a:xfrm>
              <a:prstGeom prst="rect">
                <a:avLst/>
              </a:prstGeom>
              <a:solidFill>
                <a:srgbClr val="FFFFFF"/>
              </a:solidFill>
              <a:ln w="9525">
                <a:noFill/>
                <a:miter lim="800000"/>
                <a:headEnd/>
                <a:tailEnd/>
              </a:ln>
            </p:spPr>
            <p:txBody>
              <a:bodyPr lIns="18288" tIns="18288" rIns="18288" bIns="18288"/>
              <a:lstStyle/>
              <a:p>
                <a:r>
                  <a:rPr lang="en-US" b="1" dirty="0" err="1">
                    <a:solidFill>
                      <a:srgbClr val="800000"/>
                    </a:solidFill>
                    <a:latin typeface="Times New Roman" pitchFamily="18" charset="0"/>
                  </a:rPr>
                  <a:t>Protoporphyrin</a:t>
                </a:r>
                <a:endParaRPr lang="en-US" b="1" dirty="0">
                  <a:solidFill>
                    <a:srgbClr val="800000"/>
                  </a:solidFill>
                  <a:latin typeface="Times New Roman" pitchFamily="18" charset="0"/>
                </a:endParaRPr>
              </a:p>
              <a:p>
                <a:r>
                  <a:rPr lang="en-US" b="1" dirty="0">
                    <a:solidFill>
                      <a:srgbClr val="800000"/>
                    </a:solidFill>
                    <a:latin typeface="Times New Roman" pitchFamily="18" charset="0"/>
                  </a:rPr>
                  <a:t>        </a:t>
                </a:r>
                <a:r>
                  <a:rPr lang="en-US" sz="1600" b="1" i="1" dirty="0">
                    <a:solidFill>
                      <a:srgbClr val="0000FF"/>
                    </a:solidFill>
                    <a:latin typeface="Times New Roman" pitchFamily="18" charset="0"/>
                  </a:rPr>
                  <a:t>Not reused</a:t>
                </a:r>
              </a:p>
            </p:txBody>
          </p:sp>
          <p:sp>
            <p:nvSpPr>
              <p:cNvPr id="43034" name="Line 25"/>
              <p:cNvSpPr>
                <a:spLocks noChangeShapeType="1"/>
              </p:cNvSpPr>
              <p:nvPr/>
            </p:nvSpPr>
            <p:spPr bwMode="auto">
              <a:xfrm>
                <a:off x="2944" y="3977"/>
                <a:ext cx="862" cy="0"/>
              </a:xfrm>
              <a:prstGeom prst="line">
                <a:avLst/>
              </a:prstGeom>
              <a:noFill/>
              <a:ln w="57150">
                <a:solidFill>
                  <a:srgbClr val="993300"/>
                </a:solidFill>
                <a:round/>
                <a:headEnd/>
                <a:tailEnd type="triangle" w="med" len="med"/>
              </a:ln>
            </p:spPr>
            <p:txBody>
              <a:bodyPr/>
              <a:lstStyle/>
              <a:p>
                <a:endParaRPr lang="en-US"/>
              </a:p>
            </p:txBody>
          </p:sp>
          <p:sp>
            <p:nvSpPr>
              <p:cNvPr id="43035" name="Text Box 26"/>
              <p:cNvSpPr txBox="1">
                <a:spLocks noChangeAspect="1" noChangeArrowheads="1"/>
              </p:cNvSpPr>
              <p:nvPr/>
            </p:nvSpPr>
            <p:spPr bwMode="auto">
              <a:xfrm>
                <a:off x="3715" y="3838"/>
                <a:ext cx="1406" cy="395"/>
              </a:xfrm>
              <a:prstGeom prst="rect">
                <a:avLst/>
              </a:prstGeom>
              <a:noFill/>
              <a:ln w="9525">
                <a:noFill/>
                <a:miter lim="800000"/>
                <a:headEnd/>
                <a:tailEnd/>
              </a:ln>
            </p:spPr>
            <p:txBody>
              <a:bodyPr/>
              <a:lstStyle/>
              <a:p>
                <a:r>
                  <a:rPr lang="en-US">
                    <a:solidFill>
                      <a:srgbClr val="008000"/>
                    </a:solidFill>
                    <a:latin typeface="Times New Roman" pitchFamily="18" charset="0"/>
                  </a:rPr>
                  <a:t> </a:t>
                </a:r>
                <a:r>
                  <a:rPr lang="en-US" b="1">
                    <a:solidFill>
                      <a:srgbClr val="008000"/>
                    </a:solidFill>
                    <a:latin typeface="Times New Roman" pitchFamily="18" charset="0"/>
                  </a:rPr>
                  <a:t>Bilirubin-albumin </a:t>
                </a:r>
              </a:p>
              <a:p>
                <a:r>
                  <a:rPr lang="en-US" b="1">
                    <a:solidFill>
                      <a:srgbClr val="008000"/>
                    </a:solidFill>
                    <a:latin typeface="Times New Roman" pitchFamily="18" charset="0"/>
                  </a:rPr>
                  <a:t>        complex</a:t>
                </a:r>
              </a:p>
              <a:p>
                <a:endParaRPr lang="en-US" b="1">
                  <a:latin typeface="Times New Roman" pitchFamily="18" charset="0"/>
                </a:endParaRPr>
              </a:p>
            </p:txBody>
          </p:sp>
          <p:sp>
            <p:nvSpPr>
              <p:cNvPr id="43036" name="Line 27"/>
              <p:cNvSpPr>
                <a:spLocks noChangeShapeType="1"/>
              </p:cNvSpPr>
              <p:nvPr/>
            </p:nvSpPr>
            <p:spPr bwMode="auto">
              <a:xfrm>
                <a:off x="4985" y="3977"/>
                <a:ext cx="318" cy="3"/>
              </a:xfrm>
              <a:prstGeom prst="line">
                <a:avLst/>
              </a:prstGeom>
              <a:noFill/>
              <a:ln w="57150">
                <a:solidFill>
                  <a:srgbClr val="993300"/>
                </a:solidFill>
                <a:round/>
                <a:headEnd/>
                <a:tailEnd type="triangle" w="med" len="med"/>
              </a:ln>
            </p:spPr>
            <p:txBody>
              <a:bodyPr/>
              <a:lstStyle/>
              <a:p>
                <a:endParaRPr lang="en-US"/>
              </a:p>
            </p:txBody>
          </p:sp>
          <p:sp>
            <p:nvSpPr>
              <p:cNvPr id="43037" name="Text Box 28"/>
              <p:cNvSpPr txBox="1">
                <a:spLocks noChangeAspect="1" noChangeArrowheads="1"/>
              </p:cNvSpPr>
              <p:nvPr/>
            </p:nvSpPr>
            <p:spPr bwMode="auto">
              <a:xfrm>
                <a:off x="5233" y="3825"/>
                <a:ext cx="998" cy="395"/>
              </a:xfrm>
              <a:prstGeom prst="rect">
                <a:avLst/>
              </a:prstGeom>
              <a:noFill/>
              <a:ln w="9525">
                <a:noFill/>
                <a:miter lim="800000"/>
                <a:headEnd/>
                <a:tailEnd/>
              </a:ln>
            </p:spPr>
            <p:txBody>
              <a:bodyPr/>
              <a:lstStyle/>
              <a:p>
                <a:r>
                  <a:rPr lang="en-US">
                    <a:solidFill>
                      <a:srgbClr val="008000"/>
                    </a:solidFill>
                    <a:latin typeface="Times New Roman" pitchFamily="18" charset="0"/>
                  </a:rPr>
                  <a:t> </a:t>
                </a:r>
                <a:r>
                  <a:rPr lang="en-US" b="1">
                    <a:solidFill>
                      <a:srgbClr val="008000"/>
                    </a:solidFill>
                    <a:latin typeface="Times New Roman" pitchFamily="18" charset="0"/>
                  </a:rPr>
                  <a:t>liver</a:t>
                </a:r>
              </a:p>
              <a:p>
                <a:endParaRPr lang="en-US">
                  <a:latin typeface="Times New Roman" pitchFamily="18" charset="0"/>
                </a:endParaRPr>
              </a:p>
            </p:txBody>
          </p:sp>
          <p:sp>
            <p:nvSpPr>
              <p:cNvPr id="43038" name="Line 29"/>
              <p:cNvSpPr>
                <a:spLocks noChangeShapeType="1"/>
              </p:cNvSpPr>
              <p:nvPr/>
            </p:nvSpPr>
            <p:spPr bwMode="auto">
              <a:xfrm flipV="1">
                <a:off x="3056" y="1087"/>
                <a:ext cx="454" cy="3"/>
              </a:xfrm>
              <a:prstGeom prst="line">
                <a:avLst/>
              </a:prstGeom>
              <a:noFill/>
              <a:ln w="57150">
                <a:solidFill>
                  <a:srgbClr val="993300"/>
                </a:solidFill>
                <a:round/>
                <a:headEnd/>
                <a:tailEnd type="triangle" w="med" len="med"/>
              </a:ln>
            </p:spPr>
            <p:txBody>
              <a:bodyPr/>
              <a:lstStyle/>
              <a:p>
                <a:endParaRPr lang="en-US"/>
              </a:p>
            </p:txBody>
          </p:sp>
          <p:sp>
            <p:nvSpPr>
              <p:cNvPr id="43039" name="Text Box 30"/>
              <p:cNvSpPr txBox="1">
                <a:spLocks noChangeAspect="1" noChangeArrowheads="1"/>
              </p:cNvSpPr>
              <p:nvPr/>
            </p:nvSpPr>
            <p:spPr bwMode="auto">
              <a:xfrm>
                <a:off x="3515" y="917"/>
                <a:ext cx="1270" cy="395"/>
              </a:xfrm>
              <a:prstGeom prst="rect">
                <a:avLst/>
              </a:prstGeom>
              <a:noFill/>
              <a:ln w="9525">
                <a:noFill/>
                <a:miter lim="800000"/>
                <a:headEnd/>
                <a:tailEnd/>
              </a:ln>
            </p:spPr>
            <p:txBody>
              <a:bodyPr/>
              <a:lstStyle/>
              <a:p>
                <a:r>
                  <a:rPr lang="en-US">
                    <a:solidFill>
                      <a:srgbClr val="008000"/>
                    </a:solidFill>
                    <a:latin typeface="Times New Roman" pitchFamily="18" charset="0"/>
                  </a:rPr>
                  <a:t> </a:t>
                </a:r>
                <a:r>
                  <a:rPr lang="en-US" b="1">
                    <a:solidFill>
                      <a:srgbClr val="008000"/>
                    </a:solidFill>
                    <a:latin typeface="Times New Roman" pitchFamily="18" charset="0"/>
                  </a:rPr>
                  <a:t>AAs</a:t>
                </a:r>
              </a:p>
              <a:p>
                <a:r>
                  <a:rPr lang="en-US" sz="1600" b="1" i="1">
                    <a:solidFill>
                      <a:srgbClr val="0000FF"/>
                    </a:solidFill>
                    <a:latin typeface="Times New Roman" pitchFamily="18" charset="0"/>
                  </a:rPr>
                  <a:t>Reused again</a:t>
                </a:r>
              </a:p>
              <a:p>
                <a:endParaRPr lang="en-US">
                  <a:latin typeface="Times New Roman" pitchFamily="18" charset="0"/>
                </a:endParaRPr>
              </a:p>
            </p:txBody>
          </p:sp>
        </p:grpSp>
        <p:sp>
          <p:nvSpPr>
            <p:cNvPr id="43013" name="Text Box 31"/>
            <p:cNvSpPr txBox="1">
              <a:spLocks noChangeAspect="1" noChangeArrowheads="1"/>
            </p:cNvSpPr>
            <p:nvPr/>
          </p:nvSpPr>
          <p:spPr bwMode="auto">
            <a:xfrm>
              <a:off x="1434" y="-203"/>
              <a:ext cx="2449" cy="454"/>
            </a:xfrm>
            <a:prstGeom prst="rect">
              <a:avLst/>
            </a:prstGeom>
            <a:gradFill rotWithShape="1">
              <a:gsLst>
                <a:gs pos="0">
                  <a:srgbClr val="FFFFFF"/>
                </a:gs>
                <a:gs pos="100000">
                  <a:srgbClr val="FF99FF"/>
                </a:gs>
              </a:gsLst>
              <a:path path="shape">
                <a:fillToRect l="50000" t="50000" r="50000" b="50000"/>
              </a:path>
            </a:gradFill>
            <a:ln w="9525">
              <a:noFill/>
              <a:miter lim="800000"/>
              <a:headEnd/>
              <a:tailEnd/>
            </a:ln>
          </p:spPr>
          <p:txBody>
            <a:bodyPr tIns="0"/>
            <a:lstStyle/>
            <a:p>
              <a:pPr algn="ctr"/>
              <a:endParaRPr lang="en-US" sz="2000">
                <a:solidFill>
                  <a:srgbClr val="660066"/>
                </a:solidFill>
                <a:latin typeface="Times New Roman" pitchFamily="18" charset="0"/>
              </a:endParaRPr>
            </a:p>
          </p:txBody>
        </p:sp>
        <p:sp>
          <p:nvSpPr>
            <p:cNvPr id="43014" name="Rectangle 32"/>
            <p:cNvSpPr>
              <a:spLocks noChangeArrowheads="1"/>
            </p:cNvSpPr>
            <p:nvPr/>
          </p:nvSpPr>
          <p:spPr bwMode="auto">
            <a:xfrm>
              <a:off x="1159" y="-190"/>
              <a:ext cx="2689" cy="455"/>
            </a:xfrm>
            <a:prstGeom prst="rect">
              <a:avLst/>
            </a:prstGeom>
            <a:noFill/>
            <a:ln w="9525">
              <a:noFill/>
              <a:miter lim="800000"/>
              <a:headEnd/>
              <a:tailEnd/>
            </a:ln>
          </p:spPr>
          <p:txBody>
            <a:bodyPr wrap="none">
              <a:spAutoFit/>
            </a:bodyPr>
            <a:lstStyle/>
            <a:p>
              <a:pPr algn="ctr"/>
              <a:r>
                <a:rPr lang="en-US" sz="2000" b="1" dirty="0">
                  <a:solidFill>
                    <a:srgbClr val="660066"/>
                  </a:solidFill>
                  <a:latin typeface="Arial" charset="0"/>
                </a:rPr>
                <a:t>        Once RBCs are hemolyzed</a:t>
              </a:r>
            </a:p>
            <a:p>
              <a:pPr algn="ctr"/>
              <a:r>
                <a:rPr lang="en-GB" sz="1600" b="1" dirty="0">
                  <a:solidFill>
                    <a:srgbClr val="660033"/>
                  </a:solidFill>
                  <a:latin typeface="Arial" charset="0"/>
                </a:rPr>
                <a:t>       in  liver, spleen, bone marrow</a:t>
              </a:r>
              <a:endParaRPr lang="en-US" sz="1600" b="1" dirty="0">
                <a:solidFill>
                  <a:srgbClr val="660033"/>
                </a:solidFill>
                <a:latin typeface="Arial" charset="0"/>
              </a:endParaRPr>
            </a:p>
          </p:txBody>
        </p:sp>
      </p:grpSp>
      <p:sp>
        <p:nvSpPr>
          <p:cNvPr id="43011" name="Line 33"/>
          <p:cNvSpPr>
            <a:spLocks noChangeShapeType="1"/>
          </p:cNvSpPr>
          <p:nvPr/>
        </p:nvSpPr>
        <p:spPr bwMode="auto">
          <a:xfrm flipH="1">
            <a:off x="2618634" y="788566"/>
            <a:ext cx="31422" cy="476203"/>
          </a:xfrm>
          <a:prstGeom prst="line">
            <a:avLst/>
          </a:prstGeom>
          <a:noFill/>
          <a:ln w="57150">
            <a:solidFill>
              <a:srgbClr val="993300"/>
            </a:solidFill>
            <a:round/>
            <a:headEnd/>
            <a:tailEnd type="triangle" w="med" len="med"/>
          </a:ln>
        </p:spPr>
        <p:txBody>
          <a:bodyPr/>
          <a:lstStyle/>
          <a:p>
            <a:endParaRPr lang="en-US"/>
          </a:p>
        </p:txBody>
      </p:sp>
      <p:sp>
        <p:nvSpPr>
          <p:cNvPr id="6" name="Slide Number Placeholder 5">
            <a:extLst>
              <a:ext uri="{FF2B5EF4-FFF2-40B4-BE49-F238E27FC236}">
                <a16:creationId xmlns:a16="http://schemas.microsoft.com/office/drawing/2014/main" id="{A6CFAAAE-358F-974D-507D-1FB7D773BC33}"/>
              </a:ext>
            </a:extLst>
          </p:cNvPr>
          <p:cNvSpPr>
            <a:spLocks noGrp="1"/>
          </p:cNvSpPr>
          <p:nvPr>
            <p:ph type="sldNum" sz="quarter" idx="12"/>
          </p:nvPr>
        </p:nvSpPr>
        <p:spPr/>
        <p:txBody>
          <a:bodyPr/>
          <a:lstStyle/>
          <a:p>
            <a:fld id="{9A814CF3-DFE8-B449-A4A1-5D10A6DD5539}" type="slidenum">
              <a:rPr lang="en-US" altLang="en-SA" smtClean="0"/>
              <a:pPr/>
              <a:t>35</a:t>
            </a:fld>
            <a:endParaRPr lang="en-US" altLang="en-SA"/>
          </a:p>
        </p:txBody>
      </p:sp>
    </p:spTree>
    <p:extLst>
      <p:ext uri="{BB962C8B-B14F-4D97-AF65-F5344CB8AC3E}">
        <p14:creationId xmlns:p14="http://schemas.microsoft.com/office/powerpoint/2010/main" val="206965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0149011-1E7B-CCA2-56FF-F29B3938E2CA}"/>
              </a:ext>
            </a:extLst>
          </p:cNvPr>
          <p:cNvSpPr>
            <a:spLocks noGrp="1"/>
          </p:cNvSpPr>
          <p:nvPr>
            <p:ph type="title"/>
          </p:nvPr>
        </p:nvSpPr>
        <p:spPr>
          <a:xfrm>
            <a:off x="381000" y="190500"/>
            <a:ext cx="8229600" cy="647700"/>
          </a:xfrm>
        </p:spPr>
        <p:txBody>
          <a:bodyPr bIns="45720"/>
          <a:lstStyle/>
          <a:p>
            <a:pPr algn="ctr" eaLnBrk="1" hangingPunct="1"/>
            <a:r>
              <a:rPr lang="en-GB" altLang="en-SA" sz="3200" b="1" dirty="0">
                <a:solidFill>
                  <a:srgbClr val="C00000"/>
                </a:solidFill>
                <a:latin typeface="Times New Roman" panose="02020603050405020304" pitchFamily="18" charset="0"/>
                <a:cs typeface="Times New Roman" panose="02020603050405020304" pitchFamily="18" charset="0"/>
              </a:rPr>
              <a:t>What Is Hemolysis? </a:t>
            </a:r>
          </a:p>
        </p:txBody>
      </p:sp>
      <p:sp>
        <p:nvSpPr>
          <p:cNvPr id="36867" name="Rectangle 3">
            <a:extLst>
              <a:ext uri="{FF2B5EF4-FFF2-40B4-BE49-F238E27FC236}">
                <a16:creationId xmlns:a16="http://schemas.microsoft.com/office/drawing/2014/main" id="{425CFE98-70B1-ECBE-2043-540742D6E473}"/>
              </a:ext>
            </a:extLst>
          </p:cNvPr>
          <p:cNvSpPr>
            <a:spLocks noGrp="1"/>
          </p:cNvSpPr>
          <p:nvPr>
            <p:ph sz="quarter" idx="1"/>
          </p:nvPr>
        </p:nvSpPr>
        <p:spPr>
          <a:xfrm>
            <a:off x="381000" y="1104900"/>
            <a:ext cx="8229600" cy="4838700"/>
          </a:xfrm>
        </p:spPr>
        <p:txBody>
          <a:bodyPr>
            <a:noAutofit/>
          </a:bodyPr>
          <a:lstStyle/>
          <a:p>
            <a:pPr marL="274320" indent="-274320" algn="just" eaLnBrk="1" fontAlgn="auto" hangingPunct="1">
              <a:spcBef>
                <a:spcPts val="580"/>
              </a:spcBef>
              <a:spcAft>
                <a:spcPts val="0"/>
              </a:spcAft>
              <a:buFont typeface="Wingdings 2"/>
              <a:buChar char=""/>
              <a:defRPr/>
            </a:pPr>
            <a:r>
              <a:rPr lang="en-GB" sz="2400" dirty="0">
                <a:latin typeface="Times New Roman" panose="02020603050405020304" pitchFamily="18" charset="0"/>
                <a:cs typeface="Times New Roman" panose="02020603050405020304" pitchFamily="18" charset="0"/>
              </a:rPr>
              <a:t>Hemolysis is the breakage of the RBC’s membrane, causing the release of the </a:t>
            </a:r>
            <a:r>
              <a:rPr lang="en-GB" sz="2400" dirty="0" err="1">
                <a:latin typeface="Times New Roman" panose="02020603050405020304" pitchFamily="18" charset="0"/>
                <a:cs typeface="Times New Roman" panose="02020603050405020304" pitchFamily="18" charset="0"/>
              </a:rPr>
              <a:t>hemoglobin</a:t>
            </a:r>
            <a:r>
              <a:rPr lang="en-GB" sz="2400" dirty="0">
                <a:latin typeface="Times New Roman" panose="02020603050405020304" pitchFamily="18" charset="0"/>
                <a:cs typeface="Times New Roman" panose="02020603050405020304" pitchFamily="18" charset="0"/>
              </a:rPr>
              <a:t> and other internal components into the surrounding fluid.</a:t>
            </a:r>
          </a:p>
          <a:p>
            <a:pPr marL="0" indent="0" algn="just" eaLnBrk="1" fontAlgn="auto" hangingPunct="1">
              <a:spcBef>
                <a:spcPts val="580"/>
              </a:spcBef>
              <a:spcAft>
                <a:spcPts val="0"/>
              </a:spcAft>
              <a:buNone/>
              <a:defRPr/>
            </a:pPr>
            <a:endParaRPr lang="en-GB" sz="1400" dirty="0">
              <a:latin typeface="Times New Roman" panose="02020603050405020304" pitchFamily="18" charset="0"/>
              <a:cs typeface="Times New Roman" panose="02020603050405020304" pitchFamily="18" charset="0"/>
            </a:endParaRPr>
          </a:p>
          <a:p>
            <a:pPr marL="274320" indent="-274320" algn="just" eaLnBrk="1" fontAlgn="auto" hangingPunct="1">
              <a:lnSpc>
                <a:spcPct val="170000"/>
              </a:lnSpc>
              <a:spcBef>
                <a:spcPts val="580"/>
              </a:spcBef>
              <a:spcAft>
                <a:spcPts val="0"/>
              </a:spcAft>
              <a:buFont typeface="Wingdings 2"/>
              <a:buChar char=""/>
              <a:defRPr/>
            </a:pPr>
            <a:r>
              <a:rPr lang="en-GB" sz="2400" dirty="0">
                <a:latin typeface="Times New Roman" panose="02020603050405020304" pitchFamily="18" charset="0"/>
                <a:cs typeface="Times New Roman" panose="02020603050405020304" pitchFamily="18" charset="0"/>
              </a:rPr>
              <a:t>Hemolysis is visually detected by showing a pink to red tinge in serum or plasma (</a:t>
            </a:r>
            <a:r>
              <a:rPr lang="en-US" sz="2400" dirty="0">
                <a:latin typeface="Times New Roman" panose="02020603050405020304" pitchFamily="18" charset="0"/>
                <a:cs typeface="Times New Roman" panose="02020603050405020304" pitchFamily="18" charset="0"/>
              </a:rPr>
              <a:t>The Hb of  the lysed cells dissolves in plasma and makes it red)</a:t>
            </a:r>
          </a:p>
          <a:p>
            <a:pPr marL="0" indent="0" algn="just" eaLnBrk="1" fontAlgn="auto" hangingPunct="1">
              <a:spcBef>
                <a:spcPts val="580"/>
              </a:spcBef>
              <a:spcAft>
                <a:spcPts val="0"/>
              </a:spcAft>
              <a:buNone/>
              <a:defRPr/>
            </a:pPr>
            <a:endParaRPr lang="en-US" sz="1600" dirty="0">
              <a:latin typeface="Times New Roman" panose="02020603050405020304" pitchFamily="18" charset="0"/>
              <a:cs typeface="Times New Roman" panose="02020603050405020304" pitchFamily="18" charset="0"/>
            </a:endParaRPr>
          </a:p>
          <a:p>
            <a:pPr marL="274320" indent="-274320" algn="just" eaLnBrk="1" fontAlgn="auto" hangingPunct="1">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In-vivo hemolysis may be due to pathological conditions, such as autoimmune hemolytic anemia or transfusion, drugs and infections…</a:t>
            </a:r>
            <a:endParaRPr lang="en-GB"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5E66C1-455F-2C94-D3F3-2ABBFC2389B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75699A-6889-C54C-B2B4-EE97EC221C8D}" type="slidenum">
              <a:rPr lang="en-US" altLang="en-SA">
                <a:solidFill>
                  <a:srgbClr val="FFFFFF"/>
                </a:solidFill>
                <a:latin typeface="Franklin Gothic Book" panose="020B0503020102020204" pitchFamily="34" charset="0"/>
              </a:rPr>
              <a:pPr eaLnBrk="1" hangingPunct="1"/>
              <a:t>36</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box(in)">
                                      <p:cBhvr>
                                        <p:cTn id="7" dur="500"/>
                                        <p:tgtEl>
                                          <p:spTgt spid="244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checkerboard(across)">
                                      <p:cBhvr>
                                        <p:cTn id="2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E579AEDE-A830-ABD2-96AA-71F63C2B3493}"/>
              </a:ext>
            </a:extLst>
          </p:cNvPr>
          <p:cNvSpPr>
            <a:spLocks noGrp="1"/>
          </p:cNvSpPr>
          <p:nvPr>
            <p:ph type="title"/>
          </p:nvPr>
        </p:nvSpPr>
        <p:spPr>
          <a:xfrm>
            <a:off x="2438400" y="152400"/>
            <a:ext cx="4343400" cy="609600"/>
          </a:xfrm>
        </p:spPr>
        <p:txBody>
          <a:bodyPr bIns="45720"/>
          <a:lstStyle/>
          <a:p>
            <a:pPr algn="ctr" eaLnBrk="1" hangingPunct="1"/>
            <a:r>
              <a:rPr lang="en-GB" altLang="en-SA" sz="3200" b="1" dirty="0">
                <a:latin typeface="Times New Roman" panose="02020603050405020304" pitchFamily="18" charset="0"/>
                <a:cs typeface="Times New Roman" panose="02020603050405020304" pitchFamily="18" charset="0"/>
              </a:rPr>
              <a:t> </a:t>
            </a:r>
            <a:r>
              <a:rPr lang="en-GB" altLang="en-SA" sz="3200" b="1" dirty="0">
                <a:solidFill>
                  <a:srgbClr val="C00000"/>
                </a:solidFill>
                <a:latin typeface="Times New Roman" panose="02020603050405020304" pitchFamily="18" charset="0"/>
                <a:cs typeface="Times New Roman" panose="02020603050405020304" pitchFamily="18" charset="0"/>
              </a:rPr>
              <a:t>What Is Hemolysis? </a:t>
            </a:r>
          </a:p>
        </p:txBody>
      </p:sp>
      <p:sp>
        <p:nvSpPr>
          <p:cNvPr id="37891" name="Rectangle 3">
            <a:extLst>
              <a:ext uri="{FF2B5EF4-FFF2-40B4-BE49-F238E27FC236}">
                <a16:creationId xmlns:a16="http://schemas.microsoft.com/office/drawing/2014/main" id="{28609F1B-2750-E427-063C-3C99B3EB5833}"/>
              </a:ext>
            </a:extLst>
          </p:cNvPr>
          <p:cNvSpPr>
            <a:spLocks noGrp="1"/>
          </p:cNvSpPr>
          <p:nvPr>
            <p:ph sz="quarter" idx="1"/>
          </p:nvPr>
        </p:nvSpPr>
        <p:spPr>
          <a:xfrm>
            <a:off x="228600" y="1219200"/>
            <a:ext cx="4953000" cy="4953000"/>
          </a:xfrm>
        </p:spPr>
        <p:txBody>
          <a:bodyPr/>
          <a:lstStyle/>
          <a:p>
            <a:pPr algn="just" eaLnBrk="1" hangingPunct="1"/>
            <a:r>
              <a:rPr lang="en-GB" altLang="en-SA" sz="2400" b="1" dirty="0">
                <a:solidFill>
                  <a:srgbClr val="217A8F"/>
                </a:solidFill>
                <a:latin typeface="Times New Roman" panose="02020603050405020304" pitchFamily="18" charset="0"/>
                <a:cs typeface="Times New Roman" panose="02020603050405020304" pitchFamily="18" charset="0"/>
              </a:rPr>
              <a:t>(a)</a:t>
            </a:r>
            <a:r>
              <a:rPr lang="en-GB" altLang="en-SA" sz="2400" dirty="0">
                <a:latin typeface="Times New Roman" panose="02020603050405020304" pitchFamily="18" charset="0"/>
                <a:cs typeface="Times New Roman" panose="02020603050405020304" pitchFamily="18" charset="0"/>
              </a:rPr>
              <a:t>  without </a:t>
            </a:r>
            <a:r>
              <a:rPr lang="en-GB" altLang="en-SA" sz="2400" dirty="0" err="1">
                <a:latin typeface="Times New Roman" panose="02020603050405020304" pitchFamily="18" charset="0"/>
                <a:cs typeface="Times New Roman" panose="02020603050405020304" pitchFamily="18" charset="0"/>
              </a:rPr>
              <a:t>hemolysis</a:t>
            </a:r>
            <a:r>
              <a:rPr lang="en-GB" altLang="en-SA" sz="2400" dirty="0">
                <a:latin typeface="Times New Roman" panose="02020603050405020304" pitchFamily="18" charset="0"/>
                <a:cs typeface="Times New Roman" panose="02020603050405020304" pitchFamily="18" charset="0"/>
              </a:rPr>
              <a:t>: red blood cell suspension seems red and opaque. </a:t>
            </a:r>
          </a:p>
          <a:p>
            <a:pPr algn="just" eaLnBrk="1" hangingPunct="1"/>
            <a:endParaRPr lang="en-GB" altLang="en-SA" sz="2400" dirty="0">
              <a:latin typeface="Times New Roman" panose="02020603050405020304" pitchFamily="18" charset="0"/>
              <a:cs typeface="Times New Roman" panose="02020603050405020304" pitchFamily="18" charset="0"/>
            </a:endParaRPr>
          </a:p>
          <a:p>
            <a:pPr algn="just" eaLnBrk="1" hangingPunct="1"/>
            <a:r>
              <a:rPr lang="en-GB" altLang="en-SA" sz="2400" b="1" dirty="0">
                <a:solidFill>
                  <a:srgbClr val="217A8F"/>
                </a:solidFill>
                <a:latin typeface="Times New Roman" panose="02020603050405020304" pitchFamily="18" charset="0"/>
                <a:cs typeface="Times New Roman" panose="02020603050405020304" pitchFamily="18" charset="0"/>
              </a:rPr>
              <a:t>(b)</a:t>
            </a:r>
            <a:r>
              <a:rPr lang="en-GB" altLang="en-SA" sz="2400" dirty="0">
                <a:latin typeface="Times New Roman" panose="02020603050405020304" pitchFamily="18" charset="0"/>
                <a:cs typeface="Times New Roman" panose="02020603050405020304" pitchFamily="18" charset="0"/>
              </a:rPr>
              <a:t> without </a:t>
            </a:r>
            <a:r>
              <a:rPr lang="en-GB" altLang="en-SA" sz="2400" dirty="0" err="1">
                <a:latin typeface="Times New Roman" panose="02020603050405020304" pitchFamily="18" charset="0"/>
                <a:cs typeface="Times New Roman" panose="02020603050405020304" pitchFamily="18" charset="0"/>
              </a:rPr>
              <a:t>hemolysis</a:t>
            </a:r>
            <a:r>
              <a:rPr lang="en-GB" altLang="en-SA" sz="2400" dirty="0">
                <a:latin typeface="Times New Roman" panose="02020603050405020304" pitchFamily="18" charset="0"/>
                <a:cs typeface="Times New Roman" panose="02020603050405020304" pitchFamily="18" charset="0"/>
              </a:rPr>
              <a:t>: RBCs sedimented spontaneously for 60 min. Note that the supernatant is not </a:t>
            </a:r>
            <a:r>
              <a:rPr lang="en-GB" altLang="en-SA" sz="2400" dirty="0" err="1">
                <a:latin typeface="Times New Roman" panose="02020603050405020304" pitchFamily="18" charset="0"/>
                <a:cs typeface="Times New Roman" panose="02020603050405020304" pitchFamily="18" charset="0"/>
              </a:rPr>
              <a:t>colored</a:t>
            </a:r>
            <a:r>
              <a:rPr lang="en-GB" altLang="en-SA" sz="2400" dirty="0">
                <a:latin typeface="Times New Roman" panose="02020603050405020304" pitchFamily="18" charset="0"/>
                <a:cs typeface="Times New Roman" panose="02020603050405020304" pitchFamily="18" charset="0"/>
              </a:rPr>
              <a:t>. </a:t>
            </a:r>
          </a:p>
          <a:p>
            <a:pPr algn="just" eaLnBrk="1" hangingPunct="1"/>
            <a:endParaRPr lang="en-GB" altLang="en-SA" sz="2400" dirty="0">
              <a:latin typeface="Times New Roman" panose="02020603050405020304" pitchFamily="18" charset="0"/>
              <a:cs typeface="Times New Roman" panose="02020603050405020304" pitchFamily="18" charset="0"/>
            </a:endParaRPr>
          </a:p>
          <a:p>
            <a:pPr algn="just" eaLnBrk="1" hangingPunct="1"/>
            <a:r>
              <a:rPr lang="en-GB" altLang="en-SA" sz="2400" b="1" dirty="0">
                <a:solidFill>
                  <a:srgbClr val="217A8F"/>
                </a:solidFill>
                <a:latin typeface="Times New Roman" panose="02020603050405020304" pitchFamily="18" charset="0"/>
                <a:cs typeface="Times New Roman" panose="02020603050405020304" pitchFamily="18" charset="0"/>
              </a:rPr>
              <a:t>(c)</a:t>
            </a:r>
            <a:r>
              <a:rPr lang="en-GB" altLang="en-SA" sz="2400" dirty="0">
                <a:latin typeface="Times New Roman" panose="02020603050405020304" pitchFamily="18" charset="0"/>
                <a:cs typeface="Times New Roman" panose="02020603050405020304" pitchFamily="18" charset="0"/>
              </a:rPr>
              <a:t> </a:t>
            </a:r>
            <a:r>
              <a:rPr lang="en-GB" altLang="en-SA" sz="2400" dirty="0" err="1">
                <a:latin typeface="Times New Roman" panose="02020603050405020304" pitchFamily="18" charset="0"/>
                <a:cs typeface="Times New Roman" panose="02020603050405020304" pitchFamily="18" charset="0"/>
              </a:rPr>
              <a:t>hemolysis</a:t>
            </a:r>
            <a:r>
              <a:rPr lang="en-GB" altLang="en-SA" sz="2400" dirty="0">
                <a:latin typeface="Times New Roman" panose="02020603050405020304" pitchFamily="18" charset="0"/>
                <a:cs typeface="Times New Roman" panose="02020603050405020304" pitchFamily="18" charset="0"/>
              </a:rPr>
              <a:t>: RBC suspension </a:t>
            </a:r>
          </a:p>
          <a:p>
            <a:pPr algn="just" eaLnBrk="1" hangingPunct="1">
              <a:buFont typeface="Wingdings 3" pitchFamily="2" charset="2"/>
              <a:buNone/>
            </a:pPr>
            <a:r>
              <a:rPr lang="en-GB" altLang="en-SA" sz="2400" dirty="0">
                <a:latin typeface="Times New Roman" panose="02020603050405020304" pitchFamily="18" charset="0"/>
                <a:cs typeface="Times New Roman" panose="02020603050405020304" pitchFamily="18" charset="0"/>
              </a:rPr>
              <a:t>	become transparent by </a:t>
            </a:r>
          </a:p>
          <a:p>
            <a:pPr algn="just" eaLnBrk="1" hangingPunct="1">
              <a:buFont typeface="Wingdings 3" pitchFamily="2" charset="2"/>
              <a:buNone/>
            </a:pPr>
            <a:r>
              <a:rPr lang="en-GB" altLang="en-SA" sz="2400" dirty="0">
                <a:latin typeface="Times New Roman" panose="02020603050405020304" pitchFamily="18" charset="0"/>
                <a:cs typeface="Times New Roman" panose="02020603050405020304" pitchFamily="18" charset="0"/>
              </a:rPr>
              <a:t>	</a:t>
            </a:r>
            <a:r>
              <a:rPr lang="en-GB" altLang="en-SA" sz="2400" dirty="0" err="1">
                <a:latin typeface="Times New Roman" panose="02020603050405020304" pitchFamily="18" charset="0"/>
                <a:cs typeface="Times New Roman" panose="02020603050405020304" pitchFamily="18" charset="0"/>
              </a:rPr>
              <a:t>hemolysis</a:t>
            </a:r>
            <a:r>
              <a:rPr lang="en-GB" altLang="en-SA" sz="2400" dirty="0">
                <a:latin typeface="Times New Roman" panose="02020603050405020304" pitchFamily="18" charset="0"/>
                <a:cs typeface="Times New Roman" panose="02020603050405020304" pitchFamily="18" charset="0"/>
              </a:rPr>
              <a:t>. </a:t>
            </a:r>
          </a:p>
        </p:txBody>
      </p:sp>
      <p:pic>
        <p:nvPicPr>
          <p:cNvPr id="37892" name="Picture 4">
            <a:extLst>
              <a:ext uri="{FF2B5EF4-FFF2-40B4-BE49-F238E27FC236}">
                <a16:creationId xmlns:a16="http://schemas.microsoft.com/office/drawing/2014/main" id="{EE23C9F1-599D-22C4-423A-08CE85608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id="{11C60814-3654-8BE7-2989-68DFC42EE28E}"/>
              </a:ext>
            </a:extLst>
          </p:cNvPr>
          <p:cNvSpPr txBox="1">
            <a:spLocks noChangeArrowheads="1"/>
          </p:cNvSpPr>
          <p:nvPr/>
        </p:nvSpPr>
        <p:spPr bwMode="auto">
          <a:xfrm>
            <a:off x="6096000" y="4572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CC0000"/>
                </a:solidFill>
              </a:rPr>
              <a:t>(a)</a:t>
            </a:r>
          </a:p>
        </p:txBody>
      </p:sp>
      <p:sp>
        <p:nvSpPr>
          <p:cNvPr id="37894" name="Text Box 6">
            <a:extLst>
              <a:ext uri="{FF2B5EF4-FFF2-40B4-BE49-F238E27FC236}">
                <a16:creationId xmlns:a16="http://schemas.microsoft.com/office/drawing/2014/main" id="{654C1B31-2431-4AEA-8C38-3895BB1376C6}"/>
              </a:ext>
            </a:extLst>
          </p:cNvPr>
          <p:cNvSpPr txBox="1">
            <a:spLocks noChangeArrowheads="1"/>
          </p:cNvSpPr>
          <p:nvPr/>
        </p:nvSpPr>
        <p:spPr bwMode="auto">
          <a:xfrm>
            <a:off x="6934200" y="4572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CC0000"/>
                </a:solidFill>
              </a:rPr>
              <a:t>(b)</a:t>
            </a:r>
          </a:p>
        </p:txBody>
      </p:sp>
      <p:sp>
        <p:nvSpPr>
          <p:cNvPr id="37895" name="Text Box 7">
            <a:extLst>
              <a:ext uri="{FF2B5EF4-FFF2-40B4-BE49-F238E27FC236}">
                <a16:creationId xmlns:a16="http://schemas.microsoft.com/office/drawing/2014/main" id="{205A104D-A11D-7B87-8E21-3ACBDEA7CC00}"/>
              </a:ext>
            </a:extLst>
          </p:cNvPr>
          <p:cNvSpPr txBox="1">
            <a:spLocks noChangeArrowheads="1"/>
          </p:cNvSpPr>
          <p:nvPr/>
        </p:nvSpPr>
        <p:spPr bwMode="auto">
          <a:xfrm flipH="1">
            <a:off x="7848600" y="4572000"/>
            <a:ext cx="52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CC0000"/>
                </a:solidFill>
              </a:rPr>
              <a:t>(c)</a:t>
            </a:r>
          </a:p>
        </p:txBody>
      </p:sp>
      <p:sp>
        <p:nvSpPr>
          <p:cNvPr id="8" name="Slide Number Placeholder 7">
            <a:extLst>
              <a:ext uri="{FF2B5EF4-FFF2-40B4-BE49-F238E27FC236}">
                <a16:creationId xmlns:a16="http://schemas.microsoft.com/office/drawing/2014/main" id="{B61851CA-BD03-CC96-A04A-7B5DE7C88D9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F7FE7F-43A0-5048-A3EE-4FBD919F6596}" type="slidenum">
              <a:rPr lang="en-US" altLang="en-SA">
                <a:solidFill>
                  <a:srgbClr val="FFFFFF"/>
                </a:solidFill>
                <a:latin typeface="Franklin Gothic Book" panose="020B0503020102020204" pitchFamily="34" charset="0"/>
              </a:rPr>
              <a:pPr eaLnBrk="1" hangingPunct="1"/>
              <a:t>37</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box(in)">
                                      <p:cBhvr>
                                        <p:cTn id="7" dur="500"/>
                                        <p:tgtEl>
                                          <p:spTgt spid="246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par>
                          <p:cTn id="13" fill="hold" nodeType="afterGroup">
                            <p:stCondLst>
                              <p:cond delay="500"/>
                            </p:stCondLst>
                            <p:childTnLst>
                              <p:par>
                                <p:cTn id="14" presetID="15" presetClass="entr" presetSubtype="0" fill="hold" nodeType="afterEffect">
                                  <p:stCondLst>
                                    <p:cond delay="0"/>
                                  </p:stCondLst>
                                  <p:childTnLst>
                                    <p:set>
                                      <p:cBhvr>
                                        <p:cTn id="15" dur="1" fill="hold">
                                          <p:stCondLst>
                                            <p:cond delay="0"/>
                                          </p:stCondLst>
                                        </p:cTn>
                                        <p:tgtEl>
                                          <p:spTgt spid="37893"/>
                                        </p:tgtEl>
                                        <p:attrNameLst>
                                          <p:attrName>style.visibility</p:attrName>
                                        </p:attrNameLst>
                                      </p:cBhvr>
                                      <p:to>
                                        <p:strVal val="visible"/>
                                      </p:to>
                                    </p:set>
                                    <p:anim calcmode="lin" valueType="num">
                                      <p:cBhvr>
                                        <p:cTn id="16" dur="1000" fill="hold"/>
                                        <p:tgtEl>
                                          <p:spTgt spid="37893"/>
                                        </p:tgtEl>
                                        <p:attrNameLst>
                                          <p:attrName>ppt_w</p:attrName>
                                        </p:attrNameLst>
                                      </p:cBhvr>
                                      <p:tavLst>
                                        <p:tav tm="0">
                                          <p:val>
                                            <p:fltVal val="0"/>
                                          </p:val>
                                        </p:tav>
                                        <p:tav tm="100000">
                                          <p:val>
                                            <p:strVal val="#ppt_w"/>
                                          </p:val>
                                        </p:tav>
                                      </p:tavLst>
                                    </p:anim>
                                    <p:anim calcmode="lin" valueType="num">
                                      <p:cBhvr>
                                        <p:cTn id="17" dur="1000" fill="hold"/>
                                        <p:tgtEl>
                                          <p:spTgt spid="37893"/>
                                        </p:tgtEl>
                                        <p:attrNameLst>
                                          <p:attrName>ppt_h</p:attrName>
                                        </p:attrNameLst>
                                      </p:cBhvr>
                                      <p:tavLst>
                                        <p:tav tm="0">
                                          <p:val>
                                            <p:fltVal val="0"/>
                                          </p:val>
                                        </p:tav>
                                        <p:tav tm="100000">
                                          <p:val>
                                            <p:strVal val="#ppt_h"/>
                                          </p:val>
                                        </p:tav>
                                      </p:tavLst>
                                    </p:anim>
                                    <p:anim calcmode="lin" valueType="num">
                                      <p:cBhvr>
                                        <p:cTn id="18" dur="10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nodeType="afterEffect">
                                  <p:stCondLst>
                                    <p:cond delay="0"/>
                                  </p:stCondLst>
                                  <p:childTnLst>
                                    <p:set>
                                      <p:cBhvr>
                                        <p:cTn id="22" dur="1" fill="hold">
                                          <p:stCondLst>
                                            <p:cond delay="0"/>
                                          </p:stCondLst>
                                        </p:cTn>
                                        <p:tgtEl>
                                          <p:spTgt spid="37894"/>
                                        </p:tgtEl>
                                        <p:attrNameLst>
                                          <p:attrName>style.visibility</p:attrName>
                                        </p:attrNameLst>
                                      </p:cBhvr>
                                      <p:to>
                                        <p:strVal val="visible"/>
                                      </p:to>
                                    </p:set>
                                    <p:anim calcmode="lin" valueType="num">
                                      <p:cBhvr>
                                        <p:cTn id="23" dur="1000" fill="hold"/>
                                        <p:tgtEl>
                                          <p:spTgt spid="37894"/>
                                        </p:tgtEl>
                                        <p:attrNameLst>
                                          <p:attrName>ppt_w</p:attrName>
                                        </p:attrNameLst>
                                      </p:cBhvr>
                                      <p:tavLst>
                                        <p:tav tm="0">
                                          <p:val>
                                            <p:fltVal val="0"/>
                                          </p:val>
                                        </p:tav>
                                        <p:tav tm="100000">
                                          <p:val>
                                            <p:strVal val="#ppt_w"/>
                                          </p:val>
                                        </p:tav>
                                      </p:tavLst>
                                    </p:anim>
                                    <p:anim calcmode="lin" valueType="num">
                                      <p:cBhvr>
                                        <p:cTn id="24" dur="1000" fill="hold"/>
                                        <p:tgtEl>
                                          <p:spTgt spid="37894"/>
                                        </p:tgtEl>
                                        <p:attrNameLst>
                                          <p:attrName>ppt_h</p:attrName>
                                        </p:attrNameLst>
                                      </p:cBhvr>
                                      <p:tavLst>
                                        <p:tav tm="0">
                                          <p:val>
                                            <p:fltVal val="0"/>
                                          </p:val>
                                        </p:tav>
                                        <p:tav tm="100000">
                                          <p:val>
                                            <p:strVal val="#ppt_h"/>
                                          </p:val>
                                        </p:tav>
                                      </p:tavLst>
                                    </p:anim>
                                    <p:anim calcmode="lin" valueType="num">
                                      <p:cBhvr>
                                        <p:cTn id="25" dur="1000" fill="hold"/>
                                        <p:tgtEl>
                                          <p:spTgt spid="3789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894"/>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nodeType="afterEffect">
                                  <p:stCondLst>
                                    <p:cond delay="0"/>
                                  </p:stCondLst>
                                  <p:childTnLst>
                                    <p:set>
                                      <p:cBhvr>
                                        <p:cTn id="29" dur="1" fill="hold">
                                          <p:stCondLst>
                                            <p:cond delay="0"/>
                                          </p:stCondLst>
                                        </p:cTn>
                                        <p:tgtEl>
                                          <p:spTgt spid="37895"/>
                                        </p:tgtEl>
                                        <p:attrNameLst>
                                          <p:attrName>style.visibility</p:attrName>
                                        </p:attrNameLst>
                                      </p:cBhvr>
                                      <p:to>
                                        <p:strVal val="visible"/>
                                      </p:to>
                                    </p:set>
                                    <p:anim calcmode="lin" valueType="num">
                                      <p:cBhvr>
                                        <p:cTn id="30" dur="1000" fill="hold"/>
                                        <p:tgtEl>
                                          <p:spTgt spid="37895"/>
                                        </p:tgtEl>
                                        <p:attrNameLst>
                                          <p:attrName>ppt_w</p:attrName>
                                        </p:attrNameLst>
                                      </p:cBhvr>
                                      <p:tavLst>
                                        <p:tav tm="0">
                                          <p:val>
                                            <p:fltVal val="0"/>
                                          </p:val>
                                        </p:tav>
                                        <p:tav tm="100000">
                                          <p:val>
                                            <p:strVal val="#ppt_w"/>
                                          </p:val>
                                        </p:tav>
                                      </p:tavLst>
                                    </p:anim>
                                    <p:anim calcmode="lin" valueType="num">
                                      <p:cBhvr>
                                        <p:cTn id="31" dur="1000" fill="hold"/>
                                        <p:tgtEl>
                                          <p:spTgt spid="37895"/>
                                        </p:tgtEl>
                                        <p:attrNameLst>
                                          <p:attrName>ppt_h</p:attrName>
                                        </p:attrNameLst>
                                      </p:cBhvr>
                                      <p:tavLst>
                                        <p:tav tm="0">
                                          <p:val>
                                            <p:fltVal val="0"/>
                                          </p:val>
                                        </p:tav>
                                        <p:tav tm="100000">
                                          <p:val>
                                            <p:strVal val="#ppt_h"/>
                                          </p:val>
                                        </p:tav>
                                      </p:tavLst>
                                    </p:anim>
                                    <p:anim calcmode="lin" valueType="num">
                                      <p:cBhvr>
                                        <p:cTn id="32" dur="1000" fill="hold"/>
                                        <p:tgtEl>
                                          <p:spTgt spid="3789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78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38" dur="500"/>
                                        <p:tgtEl>
                                          <p:spTgt spid="37891">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43" dur="500"/>
                                        <p:tgtEl>
                                          <p:spTgt spid="37891">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37891">
                                            <p:txEl>
                                              <p:pRg st="4" end="4"/>
                                            </p:txEl>
                                          </p:spTgt>
                                        </p:tgtEl>
                                        <p:attrNameLst>
                                          <p:attrName>style.visibility</p:attrName>
                                        </p:attrNameLst>
                                      </p:cBhvr>
                                      <p:to>
                                        <p:strVal val="visible"/>
                                      </p:to>
                                    </p:set>
                                    <p:animEffect transition="in" filter="checkerboard(across)">
                                      <p:cBhvr>
                                        <p:cTn id="48" dur="500"/>
                                        <p:tgtEl>
                                          <p:spTgt spid="37891">
                                            <p:txEl>
                                              <p:pRg st="4" end="4"/>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37891">
                                            <p:txEl>
                                              <p:pRg st="5" end="5"/>
                                            </p:txEl>
                                          </p:spTgt>
                                        </p:tgtEl>
                                        <p:attrNameLst>
                                          <p:attrName>style.visibility</p:attrName>
                                        </p:attrNameLst>
                                      </p:cBhvr>
                                      <p:to>
                                        <p:strVal val="visible"/>
                                      </p:to>
                                    </p:set>
                                    <p:animEffect transition="in" filter="checkerboard(across)">
                                      <p:cBhvr>
                                        <p:cTn id="51" dur="500"/>
                                        <p:tgtEl>
                                          <p:spTgt spid="37891">
                                            <p:txEl>
                                              <p:pRg st="5" end="5"/>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37891">
                                            <p:txEl>
                                              <p:pRg st="6" end="6"/>
                                            </p:txEl>
                                          </p:spTgt>
                                        </p:tgtEl>
                                        <p:attrNameLst>
                                          <p:attrName>style.visibility</p:attrName>
                                        </p:attrNameLst>
                                      </p:cBhvr>
                                      <p:to>
                                        <p:strVal val="visible"/>
                                      </p:to>
                                    </p:set>
                                    <p:animEffect transition="in" filter="checkerboard(across)">
                                      <p:cBhvr>
                                        <p:cTn id="54"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P spid="378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093FABB0-B957-F875-5E37-29D663164167}"/>
              </a:ext>
            </a:extLst>
          </p:cNvPr>
          <p:cNvSpPr>
            <a:spLocks noGrp="1"/>
          </p:cNvSpPr>
          <p:nvPr>
            <p:ph type="title"/>
          </p:nvPr>
        </p:nvSpPr>
        <p:spPr>
          <a:xfrm>
            <a:off x="344488" y="228600"/>
            <a:ext cx="8229600" cy="609600"/>
          </a:xfrm>
        </p:spPr>
        <p:txBody>
          <a:bodyPr bIns="45720"/>
          <a:lstStyle/>
          <a:p>
            <a:pPr algn="ctr" eaLnBrk="1" hangingPunct="1"/>
            <a:r>
              <a:rPr lang="en-US" altLang="en-SA" sz="3200" b="1" dirty="0">
                <a:solidFill>
                  <a:srgbClr val="C00000"/>
                </a:solidFill>
                <a:latin typeface="Times New Roman" panose="02020603050405020304" pitchFamily="18" charset="0"/>
                <a:cs typeface="Times New Roman" panose="02020603050405020304" pitchFamily="18" charset="0"/>
              </a:rPr>
              <a:t>RBC Metabolic Pathways</a:t>
            </a:r>
          </a:p>
        </p:txBody>
      </p:sp>
      <p:sp>
        <p:nvSpPr>
          <p:cNvPr id="53251" name="Rectangle 3">
            <a:extLst>
              <a:ext uri="{FF2B5EF4-FFF2-40B4-BE49-F238E27FC236}">
                <a16:creationId xmlns:a16="http://schemas.microsoft.com/office/drawing/2014/main" id="{7F05BE37-C4D2-21EF-05F9-77F8832806D4}"/>
              </a:ext>
            </a:extLst>
          </p:cNvPr>
          <p:cNvSpPr>
            <a:spLocks noGrp="1"/>
          </p:cNvSpPr>
          <p:nvPr>
            <p:ph sz="quarter" idx="1"/>
          </p:nvPr>
        </p:nvSpPr>
        <p:spPr>
          <a:xfrm>
            <a:off x="381000" y="1066800"/>
            <a:ext cx="8159750" cy="4953000"/>
          </a:xfrm>
        </p:spPr>
        <p:txBody>
          <a:bodyPr/>
          <a:lstStyle/>
          <a:p>
            <a:pPr algn="just" eaLnBrk="1" hangingPunct="1">
              <a:lnSpc>
                <a:spcPct val="90000"/>
              </a:lnSpc>
            </a:pPr>
            <a:r>
              <a:rPr lang="cs-CZ" altLang="en-SA" sz="2800" dirty="0"/>
              <a:t>No </a:t>
            </a:r>
            <a:r>
              <a:rPr lang="en-US" altLang="en-SA" sz="2800" dirty="0"/>
              <a:t>organelle</a:t>
            </a:r>
            <a:r>
              <a:rPr lang="cs-CZ" altLang="en-SA" sz="2800" dirty="0"/>
              <a:t> – no </a:t>
            </a:r>
            <a:r>
              <a:rPr lang="cs-CZ" altLang="en-SA" sz="2800" dirty="0" err="1"/>
              <a:t>mitochondria</a:t>
            </a:r>
            <a:endParaRPr lang="fr-FR" altLang="en-SA" sz="2800" dirty="0"/>
          </a:p>
          <a:p>
            <a:pPr algn="just" eaLnBrk="1" hangingPunct="1">
              <a:lnSpc>
                <a:spcPct val="90000"/>
              </a:lnSpc>
            </a:pPr>
            <a:endParaRPr lang="en-US" altLang="en-SA" sz="2800" dirty="0"/>
          </a:p>
          <a:p>
            <a:pPr algn="just" eaLnBrk="1" hangingPunct="1">
              <a:lnSpc>
                <a:spcPct val="90000"/>
              </a:lnSpc>
            </a:pPr>
            <a:r>
              <a:rPr lang="en-US" altLang="en-SA" sz="2800" dirty="0"/>
              <a:t>Generate energy through anaerobic breakdown of glucose </a:t>
            </a:r>
            <a:r>
              <a:rPr lang="cs-CZ" altLang="en-SA" sz="2800" dirty="0"/>
              <a:t>(</a:t>
            </a:r>
            <a:r>
              <a:rPr lang="fr-FR" altLang="en-SA" sz="2800" dirty="0"/>
              <a:t>2ATP+</a:t>
            </a:r>
            <a:r>
              <a:rPr lang="cs-CZ" altLang="en-SA" sz="2800" dirty="0" err="1"/>
              <a:t>lactate</a:t>
            </a:r>
            <a:r>
              <a:rPr lang="cs-CZ" altLang="en-SA" sz="2800" dirty="0"/>
              <a:t>) </a:t>
            </a:r>
            <a:endParaRPr lang="fr-FR" altLang="en-SA" sz="2800" dirty="0"/>
          </a:p>
          <a:p>
            <a:pPr algn="just" eaLnBrk="1" hangingPunct="1">
              <a:lnSpc>
                <a:spcPct val="90000"/>
              </a:lnSpc>
            </a:pPr>
            <a:endParaRPr lang="fr-FR" altLang="en-SA" sz="2800" dirty="0"/>
          </a:p>
          <a:p>
            <a:pPr algn="just" eaLnBrk="1" hangingPunct="1">
              <a:lnSpc>
                <a:spcPct val="90000"/>
              </a:lnSpc>
            </a:pPr>
            <a:r>
              <a:rPr lang="en-GB" altLang="en-SA" dirty="0"/>
              <a:t>ATP is used as substrate for Na</a:t>
            </a:r>
            <a:r>
              <a:rPr lang="en-GB" altLang="en-SA" baseline="30000" dirty="0"/>
              <a:t>+</a:t>
            </a:r>
            <a:r>
              <a:rPr lang="en-GB" altLang="en-SA" dirty="0"/>
              <a:t>, K</a:t>
            </a:r>
            <a:r>
              <a:rPr lang="en-GB" altLang="en-SA" baseline="30000" dirty="0"/>
              <a:t>+</a:t>
            </a:r>
            <a:r>
              <a:rPr lang="en-GB" altLang="en-SA" dirty="0"/>
              <a:t> or the Ca</a:t>
            </a:r>
            <a:r>
              <a:rPr lang="en-GB" altLang="en-SA" baseline="30000" dirty="0"/>
              <a:t>2+ </a:t>
            </a:r>
            <a:r>
              <a:rPr lang="en-GB" altLang="en-SA" dirty="0"/>
              <a:t>dependant ATPases that maintain intracellular concentrations of these cations</a:t>
            </a:r>
          </a:p>
          <a:p>
            <a:pPr algn="just" eaLnBrk="1" hangingPunct="1">
              <a:lnSpc>
                <a:spcPct val="90000"/>
              </a:lnSpc>
            </a:pPr>
            <a:endParaRPr lang="fr-FR" altLang="en-SA" sz="2800" dirty="0"/>
          </a:p>
          <a:p>
            <a:pPr algn="just" eaLnBrk="1" hangingPunct="1">
              <a:lnSpc>
                <a:spcPct val="90000"/>
              </a:lnSpc>
            </a:pPr>
            <a:r>
              <a:rPr lang="en-GB" altLang="en-SA" sz="2800" dirty="0"/>
              <a:t>The glucose uptake by RBC’s through high affinity glucose transporter is independent on insulin</a:t>
            </a:r>
            <a:endParaRPr lang="en-US" altLang="en-SA" sz="2800" dirty="0"/>
          </a:p>
        </p:txBody>
      </p:sp>
      <p:sp>
        <p:nvSpPr>
          <p:cNvPr id="4" name="Slide Number Placeholder 3">
            <a:extLst>
              <a:ext uri="{FF2B5EF4-FFF2-40B4-BE49-F238E27FC236}">
                <a16:creationId xmlns:a16="http://schemas.microsoft.com/office/drawing/2014/main" id="{AEE3373A-06B8-46CC-FA4B-76DE0DAE4CF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4ACF67-496E-CA4E-B3CE-0E801DD4A759}" type="slidenum">
              <a:rPr lang="en-US" altLang="en-SA">
                <a:solidFill>
                  <a:srgbClr val="FFFFFF"/>
                </a:solidFill>
                <a:latin typeface="Franklin Gothic Book" panose="020B0503020102020204" pitchFamily="34" charset="0"/>
              </a:rPr>
              <a:pPr eaLnBrk="1" hangingPunct="1"/>
              <a:t>38</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box(in)">
                                      <p:cBhvr>
                                        <p:cTn id="7" dur="500"/>
                                        <p:tgtEl>
                                          <p:spTgt spid="273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12" dur="500"/>
                                        <p:tgtEl>
                                          <p:spTgt spid="532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Effect transition="in" filter="checkerboard(across)">
                                      <p:cBhvr>
                                        <p:cTn id="22" dur="500"/>
                                        <p:tgtEl>
                                          <p:spTgt spid="532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animEffect transition="in" filter="checkerboard(across)">
                                      <p:cBhvr>
                                        <p:cTn id="27"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F84D4C8F-ABBE-7A40-88A6-8436AD8F4CFF}"/>
              </a:ext>
            </a:extLst>
          </p:cNvPr>
          <p:cNvSpPr>
            <a:spLocks noGrp="1"/>
          </p:cNvSpPr>
          <p:nvPr>
            <p:ph sz="quarter" idx="1"/>
          </p:nvPr>
        </p:nvSpPr>
        <p:spPr>
          <a:xfrm>
            <a:off x="527050" y="1371600"/>
            <a:ext cx="8159750" cy="4953000"/>
          </a:xfrm>
        </p:spPr>
        <p:txBody>
          <a:bodyPr/>
          <a:lstStyle/>
          <a:p>
            <a:pPr marL="109538" indent="0" eaLnBrk="1" hangingPunct="1">
              <a:lnSpc>
                <a:spcPct val="125000"/>
              </a:lnSpc>
              <a:buNone/>
            </a:pPr>
            <a:r>
              <a:rPr lang="en-US" altLang="en-SA" sz="3200" dirty="0"/>
              <a:t>Four pathways involved in RBC metabolism:</a:t>
            </a:r>
          </a:p>
          <a:p>
            <a:pPr marL="623888" indent="-514350" eaLnBrk="1" hangingPunct="1">
              <a:lnSpc>
                <a:spcPct val="45000"/>
              </a:lnSpc>
              <a:buFont typeface="Wingdings 3" pitchFamily="2" charset="2"/>
              <a:buNone/>
            </a:pPr>
            <a:r>
              <a:rPr lang="en-US" altLang="en-SA" sz="3200" dirty="0"/>
              <a:t> </a:t>
            </a:r>
          </a:p>
          <a:p>
            <a:pPr marL="1030288" lvl="2" indent="-400050" eaLnBrk="1" hangingPunct="1">
              <a:lnSpc>
                <a:spcPct val="125000"/>
              </a:lnSpc>
              <a:buClr>
                <a:srgbClr val="217A8F"/>
              </a:buClr>
              <a:buSzPct val="80000"/>
              <a:buFont typeface="Verdana" panose="020B0604030504040204" pitchFamily="34" charset="0"/>
              <a:buAutoNum type="arabicPeriod"/>
            </a:pPr>
            <a:r>
              <a:rPr lang="en-US" altLang="en-SA" sz="2900" dirty="0"/>
              <a:t>Pentose Phosphate Pathway </a:t>
            </a:r>
          </a:p>
          <a:p>
            <a:pPr marL="1030288" lvl="2" indent="-400050" eaLnBrk="1" hangingPunct="1">
              <a:lnSpc>
                <a:spcPct val="125000"/>
              </a:lnSpc>
              <a:buClr>
                <a:srgbClr val="217A8F"/>
              </a:buClr>
              <a:buSzPct val="80000"/>
              <a:buFont typeface="Verdana" panose="020B0604030504040204" pitchFamily="34" charset="0"/>
              <a:buAutoNum type="arabicPeriod"/>
            </a:pPr>
            <a:r>
              <a:rPr lang="en-US" altLang="en-SA" sz="2900" dirty="0"/>
              <a:t>Glycolysis pathway </a:t>
            </a:r>
          </a:p>
          <a:p>
            <a:pPr marL="1030288" lvl="2" indent="-400050" eaLnBrk="1" hangingPunct="1">
              <a:lnSpc>
                <a:spcPct val="125000"/>
              </a:lnSpc>
              <a:buClr>
                <a:srgbClr val="217A8F"/>
              </a:buClr>
              <a:buSzPct val="80000"/>
              <a:buFont typeface="Verdana" panose="020B0604030504040204" pitchFamily="34" charset="0"/>
              <a:buAutoNum type="arabicPeriod"/>
            </a:pPr>
            <a:r>
              <a:rPr lang="en-US" altLang="en-SA" sz="2900" dirty="0"/>
              <a:t>Methemoglobin reductase pathway </a:t>
            </a:r>
          </a:p>
          <a:p>
            <a:pPr marL="1030288" lvl="2" indent="-400050" eaLnBrk="1" hangingPunct="1">
              <a:lnSpc>
                <a:spcPct val="125000"/>
              </a:lnSpc>
              <a:buClr>
                <a:srgbClr val="217A8F"/>
              </a:buClr>
              <a:buSzPct val="80000"/>
              <a:buFont typeface="Verdana" panose="020B0604030504040204" pitchFamily="34" charset="0"/>
              <a:buAutoNum type="arabicPeriod"/>
            </a:pPr>
            <a:r>
              <a:rPr lang="cs-CZ" altLang="en-SA" sz="2900" dirty="0"/>
              <a:t>2,3 BPG </a:t>
            </a:r>
            <a:r>
              <a:rPr lang="en-US" altLang="en-SA" sz="2900" dirty="0"/>
              <a:t>pathway</a:t>
            </a:r>
            <a:r>
              <a:rPr lang="cs-CZ" altLang="en-SA" sz="2900" dirty="0"/>
              <a:t> </a:t>
            </a:r>
            <a:r>
              <a:rPr lang="cs-CZ" altLang="en-SA" sz="2900" dirty="0" err="1"/>
              <a:t>is</a:t>
            </a:r>
            <a:r>
              <a:rPr lang="cs-CZ" altLang="en-SA" sz="2900" dirty="0"/>
              <a:t> </a:t>
            </a:r>
            <a:r>
              <a:rPr lang="cs-CZ" altLang="en-SA" sz="2900" dirty="0" err="1"/>
              <a:t>unique</a:t>
            </a:r>
            <a:r>
              <a:rPr lang="cs-CZ" altLang="en-SA" sz="2900" dirty="0"/>
              <a:t> </a:t>
            </a:r>
            <a:r>
              <a:rPr lang="cs-CZ" altLang="en-SA" sz="2900" dirty="0" err="1"/>
              <a:t>for</a:t>
            </a:r>
            <a:r>
              <a:rPr lang="cs-CZ" altLang="en-SA" sz="2900" dirty="0"/>
              <a:t> RBC</a:t>
            </a:r>
            <a:endParaRPr lang="en-US" altLang="en-SA" sz="2900" dirty="0"/>
          </a:p>
        </p:txBody>
      </p:sp>
      <p:sp>
        <p:nvSpPr>
          <p:cNvPr id="4" name="Slide Number Placeholder 3">
            <a:extLst>
              <a:ext uri="{FF2B5EF4-FFF2-40B4-BE49-F238E27FC236}">
                <a16:creationId xmlns:a16="http://schemas.microsoft.com/office/drawing/2014/main" id="{EAA996AA-983E-DDB8-247F-91959B15368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B92026-308B-4849-967E-2E3C554D77B8}" type="slidenum">
              <a:rPr lang="en-US" altLang="en-SA">
                <a:solidFill>
                  <a:srgbClr val="FFFFFF"/>
                </a:solidFill>
                <a:latin typeface="Franklin Gothic Book" panose="020B0503020102020204" pitchFamily="34" charset="0"/>
              </a:rPr>
              <a:pPr eaLnBrk="1" hangingPunct="1"/>
              <a:t>39</a:t>
            </a:fld>
            <a:endParaRPr lang="en-US" altLang="en-SA">
              <a:solidFill>
                <a:srgbClr val="FFFFFF"/>
              </a:solidFill>
              <a:latin typeface="Franklin Gothic Book" panose="020B0503020102020204" pitchFamily="34" charset="0"/>
            </a:endParaRPr>
          </a:p>
        </p:txBody>
      </p:sp>
      <p:sp>
        <p:nvSpPr>
          <p:cNvPr id="3" name="Rectangle 2">
            <a:extLst>
              <a:ext uri="{FF2B5EF4-FFF2-40B4-BE49-F238E27FC236}">
                <a16:creationId xmlns:a16="http://schemas.microsoft.com/office/drawing/2014/main" id="{CCF02A16-D95B-267F-9275-981B88D6C35B}"/>
              </a:ext>
            </a:extLst>
          </p:cNvPr>
          <p:cNvSpPr>
            <a:spLocks noGrp="1"/>
          </p:cNvSpPr>
          <p:nvPr>
            <p:ph type="title"/>
          </p:nvPr>
        </p:nvSpPr>
        <p:spPr>
          <a:xfrm>
            <a:off x="344488" y="228600"/>
            <a:ext cx="8229600" cy="609600"/>
          </a:xfrm>
        </p:spPr>
        <p:txBody>
          <a:bodyPr bIns="45720"/>
          <a:lstStyle/>
          <a:p>
            <a:pPr algn="ctr" eaLnBrk="1" hangingPunct="1"/>
            <a:r>
              <a:rPr lang="en-US" altLang="en-SA" sz="3200" b="1" dirty="0">
                <a:solidFill>
                  <a:srgbClr val="C00000"/>
                </a:solidFill>
                <a:latin typeface="Times New Roman" panose="02020603050405020304" pitchFamily="18" charset="0"/>
                <a:cs typeface="Times New Roman" panose="02020603050405020304" pitchFamily="18" charset="0"/>
              </a:rPr>
              <a:t>RBC Metabolic Pathways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1" dur="500"/>
                                        <p:tgtEl>
                                          <p:spTgt spid="54275">
                                            <p:txEl>
                                              <p:pRg st="2" end="2"/>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15" dur="500"/>
                                        <p:tgtEl>
                                          <p:spTgt spid="54275">
                                            <p:txEl>
                                              <p:pRg st="3" end="3"/>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Effect transition="in" filter="checkerboard(across)">
                                      <p:cBhvr>
                                        <p:cTn id="19" dur="500"/>
                                        <p:tgtEl>
                                          <p:spTgt spid="54275">
                                            <p:txEl>
                                              <p:pRg st="4" end="4"/>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animEffect transition="in" filter="checkerboard(across)">
                                      <p:cBhvr>
                                        <p:cTn id="23" dur="500"/>
                                        <p:tgtEl>
                                          <p:spTgt spid="54275">
                                            <p:txEl>
                                              <p:pRg st="5" end="5"/>
                                            </p:txEl>
                                          </p:spTgt>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B39C9B4-F582-5F2B-23B7-4E1A24A1D04C}"/>
              </a:ext>
            </a:extLst>
          </p:cNvPr>
          <p:cNvSpPr>
            <a:spLocks noGrp="1" noChangeArrowheads="1"/>
          </p:cNvSpPr>
          <p:nvPr>
            <p:ph idx="4294967295"/>
          </p:nvPr>
        </p:nvSpPr>
        <p:spPr>
          <a:xfrm>
            <a:off x="603250" y="1481138"/>
            <a:ext cx="7854950" cy="4525962"/>
          </a:xfrm>
        </p:spPr>
        <p:txBody>
          <a:bodyPr lIns="54864" tIns="91440"/>
          <a:lstStyle/>
          <a:p>
            <a:pPr marL="438150" indent="-319088" algn="just" eaLnBrk="1" hangingPunct="1">
              <a:lnSpc>
                <a:spcPct val="150000"/>
              </a:lnSpc>
            </a:pPr>
            <a:r>
              <a:rPr lang="en-US" altLang="en-SA" sz="2400" dirty="0">
                <a:solidFill>
                  <a:srgbClr val="000000"/>
                </a:solidFill>
                <a:latin typeface="Times New Roman" panose="02020603050405020304" pitchFamily="18" charset="0"/>
                <a:cs typeface="Times New Roman" panose="02020603050405020304" pitchFamily="18" charset="0"/>
              </a:rPr>
              <a:t>Erythrocytes are dedicated to respiratory gas transport  </a:t>
            </a:r>
          </a:p>
          <a:p>
            <a:pPr marL="438150" indent="-319088" algn="just" eaLnBrk="1" hangingPunct="1">
              <a:lnSpc>
                <a:spcPct val="150000"/>
              </a:lnSpc>
              <a:buFont typeface="Wingdings 3" pitchFamily="2" charset="2"/>
              <a:buNone/>
            </a:pPr>
            <a:r>
              <a:rPr lang="en-US" altLang="en-SA" sz="2400" dirty="0">
                <a:solidFill>
                  <a:srgbClr val="000000"/>
                </a:solidFill>
                <a:latin typeface="Times New Roman" panose="02020603050405020304" pitchFamily="18" charset="0"/>
                <a:cs typeface="Times New Roman" panose="02020603050405020304" pitchFamily="18" charset="0"/>
              </a:rPr>
              <a:t>	(transport O</a:t>
            </a:r>
            <a:r>
              <a:rPr lang="en-US" altLang="en-SA" sz="2400" baseline="-25000" dirty="0">
                <a:solidFill>
                  <a:srgbClr val="000000"/>
                </a:solidFill>
                <a:latin typeface="Times New Roman" panose="02020603050405020304" pitchFamily="18" charset="0"/>
                <a:cs typeface="Times New Roman" panose="02020603050405020304" pitchFamily="18" charset="0"/>
              </a:rPr>
              <a:t>2</a:t>
            </a:r>
            <a:r>
              <a:rPr lang="en-US" altLang="en-SA" sz="2400" dirty="0">
                <a:solidFill>
                  <a:srgbClr val="000000"/>
                </a:solidFill>
                <a:latin typeface="Times New Roman" panose="02020603050405020304" pitchFamily="18" charset="0"/>
                <a:cs typeface="Times New Roman" panose="02020603050405020304" pitchFamily="18" charset="0"/>
              </a:rPr>
              <a:t> to tissues and CO</a:t>
            </a:r>
            <a:r>
              <a:rPr lang="en-US" altLang="en-SA" sz="2400" baseline="-25000" dirty="0">
                <a:solidFill>
                  <a:srgbClr val="000000"/>
                </a:solidFill>
                <a:latin typeface="Times New Roman" panose="02020603050405020304" pitchFamily="18" charset="0"/>
                <a:cs typeface="Times New Roman" panose="02020603050405020304" pitchFamily="18" charset="0"/>
              </a:rPr>
              <a:t>2</a:t>
            </a:r>
            <a:r>
              <a:rPr lang="en-US" altLang="en-SA" sz="2400" dirty="0">
                <a:solidFill>
                  <a:srgbClr val="000000"/>
                </a:solidFill>
                <a:latin typeface="Times New Roman" panose="02020603050405020304" pitchFamily="18" charset="0"/>
                <a:cs typeface="Times New Roman" panose="02020603050405020304" pitchFamily="18" charset="0"/>
              </a:rPr>
              <a:t> from tissues)</a:t>
            </a:r>
          </a:p>
          <a:p>
            <a:pPr marL="438150" indent="-319088" algn="just" eaLnBrk="1" hangingPunct="1">
              <a:lnSpc>
                <a:spcPct val="150000"/>
              </a:lnSpc>
              <a:buSzTx/>
              <a:buFont typeface="Wingdings 3" pitchFamily="2" charset="2"/>
              <a:buNone/>
            </a:pPr>
            <a:endParaRPr lang="en-US" altLang="en-SA" sz="2400" dirty="0">
              <a:solidFill>
                <a:srgbClr val="000000"/>
              </a:solidFill>
              <a:latin typeface="Times New Roman" panose="02020603050405020304" pitchFamily="18" charset="0"/>
              <a:cs typeface="Times New Roman" panose="02020603050405020304" pitchFamily="18" charset="0"/>
            </a:endParaRPr>
          </a:p>
          <a:p>
            <a:pPr marL="438150" indent="-319088" algn="just" eaLnBrk="1" hangingPunct="1">
              <a:lnSpc>
                <a:spcPct val="150000"/>
              </a:lnSpc>
            </a:pPr>
            <a:r>
              <a:rPr lang="en-US" altLang="en-SA" sz="2400" dirty="0">
                <a:solidFill>
                  <a:srgbClr val="000000"/>
                </a:solidFill>
                <a:latin typeface="Times New Roman" panose="02020603050405020304" pitchFamily="18" charset="0"/>
                <a:cs typeface="Times New Roman" panose="02020603050405020304" pitchFamily="18" charset="0"/>
              </a:rPr>
              <a:t>Hemoglobin reversibly binds with oxygen and most oxygen in the blood is bound to hemoglobin</a:t>
            </a:r>
          </a:p>
          <a:p>
            <a:pPr marL="438150" indent="-319088" algn="just" eaLnBrk="1" hangingPunct="1">
              <a:lnSpc>
                <a:spcPct val="150000"/>
              </a:lnSpc>
            </a:pPr>
            <a:endParaRPr lang="en-US" altLang="en-SA" sz="2400" dirty="0">
              <a:latin typeface="Times New Roman" panose="02020603050405020304" pitchFamily="18" charset="0"/>
              <a:cs typeface="Times New Roman" panose="02020603050405020304" pitchFamily="18" charset="0"/>
            </a:endParaRPr>
          </a:p>
        </p:txBody>
      </p:sp>
      <p:sp>
        <p:nvSpPr>
          <p:cNvPr id="13315" name="Rectangle 4">
            <a:extLst>
              <a:ext uri="{FF2B5EF4-FFF2-40B4-BE49-F238E27FC236}">
                <a16:creationId xmlns:a16="http://schemas.microsoft.com/office/drawing/2014/main" id="{4AE83F38-C4E2-E709-220C-19E604E49219}"/>
              </a:ext>
            </a:extLst>
          </p:cNvPr>
          <p:cNvSpPr>
            <a:spLocks/>
          </p:cNvSpPr>
          <p:nvPr/>
        </p:nvSpPr>
        <p:spPr bwMode="auto">
          <a:xfrm>
            <a:off x="228600" y="22860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SA" sz="3200" b="1" dirty="0">
                <a:solidFill>
                  <a:srgbClr val="C00000"/>
                </a:solidFill>
                <a:latin typeface="Times New Roman" panose="02020603050405020304" pitchFamily="18" charset="0"/>
                <a:ea typeface="+mj-ea"/>
                <a:cs typeface="Times New Roman" panose="02020603050405020304" pitchFamily="18" charset="0"/>
              </a:rPr>
              <a:t>Erythrocyte Function</a:t>
            </a:r>
          </a:p>
        </p:txBody>
      </p:sp>
      <p:sp>
        <p:nvSpPr>
          <p:cNvPr id="4" name="Slide Number Placeholder 3">
            <a:extLst>
              <a:ext uri="{FF2B5EF4-FFF2-40B4-BE49-F238E27FC236}">
                <a16:creationId xmlns:a16="http://schemas.microsoft.com/office/drawing/2014/main" id="{D68118FE-CF47-C003-F138-60CEC7810F5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FF19C6-930E-604B-A994-05539008F7FC}" type="slidenum">
              <a:rPr lang="en-US" altLang="en-SA">
                <a:solidFill>
                  <a:srgbClr val="FFFFFF"/>
                </a:solidFill>
                <a:latin typeface="Franklin Gothic Book" panose="020B0503020102020204" pitchFamily="34" charset="0"/>
              </a:rPr>
              <a:pPr eaLnBrk="1" hangingPunct="1"/>
              <a:t>4</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checkerboard(across)">
                                      <p:cBhvr>
                                        <p:cTn id="12" dur="500"/>
                                        <p:tgtEl>
                                          <p:spTgt spid="13314">
                                            <p:txEl>
                                              <p:pRg st="0" end="0"/>
                                            </p:txEl>
                                          </p:spTgt>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13314">
                                            <p:txEl>
                                              <p:pRg st="1" end="1"/>
                                            </p:txEl>
                                          </p:spTgt>
                                        </p:tgtEl>
                                        <p:attrNameLst>
                                          <p:attrName>style.visibility</p:attrName>
                                        </p:attrNameLst>
                                      </p:cBhvr>
                                      <p:to>
                                        <p:strVal val="visible"/>
                                      </p:to>
                                    </p:set>
                                    <p:animEffect transition="in" filter="checkerboard(across)">
                                      <p:cBhvr>
                                        <p:cTn id="16" dur="500"/>
                                        <p:tgtEl>
                                          <p:spTgt spid="1331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314">
                                            <p:txEl>
                                              <p:pRg st="3" end="3"/>
                                            </p:txEl>
                                          </p:spTgt>
                                        </p:tgtEl>
                                        <p:attrNameLst>
                                          <p:attrName>style.visibility</p:attrName>
                                        </p:attrNameLst>
                                      </p:cBhvr>
                                      <p:to>
                                        <p:strVal val="visible"/>
                                      </p:to>
                                    </p:set>
                                    <p:animEffect transition="in" filter="checkerboard(across)">
                                      <p:cBhvr>
                                        <p:cTn id="21"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4ABE8E9A-63C0-AE2B-2CDF-259035520A75}"/>
              </a:ext>
            </a:extLst>
          </p:cNvPr>
          <p:cNvSpPr>
            <a:spLocks noGrp="1"/>
          </p:cNvSpPr>
          <p:nvPr>
            <p:ph sz="quarter" idx="1"/>
          </p:nvPr>
        </p:nvSpPr>
        <p:spPr>
          <a:xfrm>
            <a:off x="228600" y="152400"/>
            <a:ext cx="8686800" cy="1447800"/>
          </a:xfrm>
        </p:spPr>
        <p:txBody>
          <a:bodyPr>
            <a:normAutofit fontScale="92500" lnSpcReduction="10000"/>
          </a:bodyPr>
          <a:lstStyle/>
          <a:p>
            <a:pPr marL="274320" indent="-274320" eaLnBrk="1" fontAlgn="auto" hangingPunct="1">
              <a:lnSpc>
                <a:spcPct val="80000"/>
              </a:lnSpc>
              <a:spcBef>
                <a:spcPts val="580"/>
              </a:spcBef>
              <a:spcAft>
                <a:spcPts val="0"/>
              </a:spcAft>
              <a:buFont typeface="Wingdings 2"/>
              <a:buChar char=""/>
              <a:defRPr/>
            </a:pPr>
            <a:r>
              <a:rPr lang="en-US" sz="2400" dirty="0"/>
              <a:t>In red cells 1,3 BPG is converted to 2,3BPG which unites with </a:t>
            </a:r>
          </a:p>
          <a:p>
            <a:pPr marL="274320" indent="-274320" eaLnBrk="1" fontAlgn="auto" hangingPunct="1">
              <a:lnSpc>
                <a:spcPct val="80000"/>
              </a:lnSpc>
              <a:spcBef>
                <a:spcPts val="580"/>
              </a:spcBef>
              <a:spcAft>
                <a:spcPts val="0"/>
              </a:spcAft>
              <a:buFont typeface="Wingdings 3" pitchFamily="18" charset="2"/>
              <a:buNone/>
              <a:defRPr/>
            </a:pPr>
            <a:r>
              <a:rPr lang="en-US" sz="2400" dirty="0"/>
              <a:t>	oxy Hb and </a:t>
            </a:r>
            <a:r>
              <a:rPr lang="en-US" sz="2400" b="1" dirty="0">
                <a:solidFill>
                  <a:srgbClr val="CC0099"/>
                </a:solidFill>
              </a:rPr>
              <a:t>helps release of oxygen at tissues</a:t>
            </a:r>
            <a:r>
              <a:rPr lang="en-US" sz="2400" dirty="0">
                <a:solidFill>
                  <a:srgbClr val="CC0099"/>
                </a:solidFill>
              </a:rPr>
              <a:t>. </a:t>
            </a:r>
          </a:p>
          <a:p>
            <a:pPr marL="274320" indent="-274320" eaLnBrk="1" fontAlgn="auto" hangingPunct="1">
              <a:lnSpc>
                <a:spcPct val="80000"/>
              </a:lnSpc>
              <a:spcBef>
                <a:spcPts val="580"/>
              </a:spcBef>
              <a:spcAft>
                <a:spcPts val="0"/>
              </a:spcAft>
              <a:buFont typeface="Wingdings 2"/>
              <a:buChar char=""/>
              <a:defRPr/>
            </a:pPr>
            <a:endParaRPr lang="en-US" sz="1600" dirty="0">
              <a:solidFill>
                <a:srgbClr val="CC0099"/>
              </a:solidFill>
            </a:endParaRPr>
          </a:p>
          <a:p>
            <a:pPr marL="274320" indent="-274320" eaLnBrk="1" fontAlgn="auto" hangingPunct="1">
              <a:lnSpc>
                <a:spcPct val="80000"/>
              </a:lnSpc>
              <a:spcBef>
                <a:spcPts val="580"/>
              </a:spcBef>
              <a:spcAft>
                <a:spcPts val="0"/>
              </a:spcAft>
              <a:buFont typeface="Wingdings 2"/>
              <a:buChar char=""/>
              <a:defRPr/>
            </a:pPr>
            <a:r>
              <a:rPr lang="en-GB" sz="2400" dirty="0"/>
              <a:t>The rate of synthesis and hydrolysis of 2,3 DPG are </a:t>
            </a:r>
            <a:r>
              <a:rPr lang="en-GB" sz="2400" b="1" dirty="0">
                <a:solidFill>
                  <a:srgbClr val="CC0099"/>
                </a:solidFill>
              </a:rPr>
              <a:t>very sensitive to pH</a:t>
            </a:r>
            <a:r>
              <a:rPr lang="en-GB" sz="2400" dirty="0"/>
              <a:t>: a fall of pH inhibits mutase and stimulates phosphatase</a:t>
            </a:r>
            <a:r>
              <a:rPr lang="en-GB" sz="2400" dirty="0">
                <a:solidFill>
                  <a:srgbClr val="003399"/>
                </a:solidFill>
              </a:rPr>
              <a:t> </a:t>
            </a:r>
            <a:r>
              <a:rPr lang="en-GB" sz="2400" dirty="0"/>
              <a:t>causing </a:t>
            </a:r>
            <a:r>
              <a:rPr lang="en-GB" sz="2400" b="1" dirty="0">
                <a:solidFill>
                  <a:srgbClr val="CC0099"/>
                </a:solidFill>
              </a:rPr>
              <a:t>decrease of 2,3 DPG</a:t>
            </a:r>
          </a:p>
          <a:p>
            <a:pPr marL="274320" indent="-274320" eaLnBrk="1" fontAlgn="auto" hangingPunct="1">
              <a:lnSpc>
                <a:spcPct val="80000"/>
              </a:lnSpc>
              <a:spcBef>
                <a:spcPts val="580"/>
              </a:spcBef>
              <a:spcAft>
                <a:spcPts val="0"/>
              </a:spcAft>
              <a:buFont typeface="Wingdings 2"/>
              <a:buChar char=""/>
              <a:defRPr/>
            </a:pPr>
            <a:endParaRPr lang="en-US" sz="2400" dirty="0">
              <a:solidFill>
                <a:srgbClr val="CC0099"/>
              </a:solidFill>
            </a:endParaRPr>
          </a:p>
          <a:p>
            <a:pPr marL="274320" indent="-274320" eaLnBrk="1" fontAlgn="auto" hangingPunct="1">
              <a:lnSpc>
                <a:spcPct val="80000"/>
              </a:lnSpc>
              <a:spcBef>
                <a:spcPts val="580"/>
              </a:spcBef>
              <a:spcAft>
                <a:spcPts val="0"/>
              </a:spcAft>
              <a:buFont typeface="Wingdings 2"/>
              <a:buChar char=""/>
              <a:defRPr/>
            </a:pPr>
            <a:endParaRPr lang="en-GB" sz="2400" dirty="0">
              <a:solidFill>
                <a:srgbClr val="CC0099"/>
              </a:solidFill>
            </a:endParaRPr>
          </a:p>
        </p:txBody>
      </p:sp>
      <p:pic>
        <p:nvPicPr>
          <p:cNvPr id="55299" name="Picture 4" descr="important 2-3BPG in Red Bc">
            <a:extLst>
              <a:ext uri="{FF2B5EF4-FFF2-40B4-BE49-F238E27FC236}">
                <a16:creationId xmlns:a16="http://schemas.microsoft.com/office/drawing/2014/main" id="{6118ED21-4FFB-ED2E-ECBD-5A1135213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55626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a:extLst>
              <a:ext uri="{FF2B5EF4-FFF2-40B4-BE49-F238E27FC236}">
                <a16:creationId xmlns:a16="http://schemas.microsoft.com/office/drawing/2014/main" id="{FF84BC67-580F-3D4E-C755-B872BB00A1FF}"/>
              </a:ext>
            </a:extLst>
          </p:cNvPr>
          <p:cNvSpPr>
            <a:spLocks noChangeArrowheads="1"/>
          </p:cNvSpPr>
          <p:nvPr/>
        </p:nvSpPr>
        <p:spPr bwMode="auto">
          <a:xfrm>
            <a:off x="152400" y="3733800"/>
            <a:ext cx="3421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en-SA" sz="3600" b="1">
                <a:solidFill>
                  <a:srgbClr val="217A8F"/>
                </a:solidFill>
                <a:cs typeface="Times New Roman" panose="02020603050405020304" pitchFamily="18" charset="0"/>
              </a:rPr>
              <a:t>2,3 BPG </a:t>
            </a:r>
            <a:r>
              <a:rPr lang="en-US" altLang="en-SA" sz="3600" b="1">
                <a:solidFill>
                  <a:srgbClr val="217A8F"/>
                </a:solidFill>
                <a:cs typeface="Times New Roman" panose="02020603050405020304" pitchFamily="18" charset="0"/>
              </a:rPr>
              <a:t>pathway</a:t>
            </a:r>
            <a:endParaRPr lang="en-GB" altLang="en-SA" sz="3600" b="1">
              <a:solidFill>
                <a:srgbClr val="217A8F"/>
              </a:solidFill>
              <a:cs typeface="Times New Roman" panose="02020603050405020304" pitchFamily="18" charset="0"/>
            </a:endParaRPr>
          </a:p>
        </p:txBody>
      </p:sp>
      <p:sp>
        <p:nvSpPr>
          <p:cNvPr id="5" name="Slide Number Placeholder 4">
            <a:extLst>
              <a:ext uri="{FF2B5EF4-FFF2-40B4-BE49-F238E27FC236}">
                <a16:creationId xmlns:a16="http://schemas.microsoft.com/office/drawing/2014/main" id="{5628824F-5690-A412-C08D-508261E00E2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4D5BE9-7A3D-0A45-93AA-D4A1BB3ACD67}" type="slidenum">
              <a:rPr lang="en-US" altLang="en-SA">
                <a:solidFill>
                  <a:srgbClr val="FFFFFF"/>
                </a:solidFill>
                <a:latin typeface="Franklin Gothic Book" panose="020B0503020102020204" pitchFamily="34" charset="0"/>
              </a:rPr>
              <a:pPr eaLnBrk="1" hangingPunct="1"/>
              <a:t>40</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wheel(4)">
                                      <p:cBhvr>
                                        <p:cTn id="11" dur="2000"/>
                                        <p:tgtEl>
                                          <p:spTgt spid="552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55298">
                                            <p:txEl>
                                              <p:pRg st="0" end="0"/>
                                            </p:txEl>
                                          </p:spTgt>
                                        </p:tgtEl>
                                        <p:attrNameLst>
                                          <p:attrName>style.visibility</p:attrName>
                                        </p:attrNameLst>
                                      </p:cBhvr>
                                      <p:to>
                                        <p:strVal val="visible"/>
                                      </p:to>
                                    </p:set>
                                    <p:animEffect transition="in" filter="checkerboard(across)">
                                      <p:cBhvr>
                                        <p:cTn id="16" dur="500"/>
                                        <p:tgtEl>
                                          <p:spTgt spid="55298">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55298">
                                            <p:txEl>
                                              <p:pRg st="1" end="1"/>
                                            </p:txEl>
                                          </p:spTgt>
                                        </p:tgtEl>
                                        <p:attrNameLst>
                                          <p:attrName>style.visibility</p:attrName>
                                        </p:attrNameLst>
                                      </p:cBhvr>
                                      <p:to>
                                        <p:strVal val="visible"/>
                                      </p:to>
                                    </p:set>
                                    <p:animEffect transition="in" filter="checkerboard(across)">
                                      <p:cBhvr>
                                        <p:cTn id="19" dur="500"/>
                                        <p:tgtEl>
                                          <p:spTgt spid="5529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5298">
                                            <p:txEl>
                                              <p:pRg st="3" end="3"/>
                                            </p:txEl>
                                          </p:spTgt>
                                        </p:tgtEl>
                                        <p:attrNameLst>
                                          <p:attrName>style.visibility</p:attrName>
                                        </p:attrNameLst>
                                      </p:cBhvr>
                                      <p:to>
                                        <p:strVal val="visible"/>
                                      </p:to>
                                    </p:set>
                                    <p:animEffect transition="in" filter="checkerboard(across)">
                                      <p:cBhvr>
                                        <p:cTn id="24" dur="500"/>
                                        <p:tgtEl>
                                          <p:spTgt spid="552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217A8F"/>
                </a:solidFill>
                <a:latin typeface="Calibri" pitchFamily="34" charset="0"/>
                <a:ea typeface="+mn-ea"/>
                <a:cs typeface="Times New Roman" pitchFamily="18" charset="0"/>
              </a:rPr>
              <a:t>Metabolism of glutathione</a:t>
            </a:r>
          </a:p>
        </p:txBody>
      </p:sp>
      <p:sp>
        <p:nvSpPr>
          <p:cNvPr id="3" name="Content Placeholder 2"/>
          <p:cNvSpPr>
            <a:spLocks noGrp="1"/>
          </p:cNvSpPr>
          <p:nvPr>
            <p:ph idx="1"/>
          </p:nvPr>
        </p:nvSpPr>
        <p:spPr>
          <a:xfrm>
            <a:off x="914400" y="1676400"/>
            <a:ext cx="7772400" cy="457200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RBC takes up glutathione from circulation. </a:t>
            </a:r>
          </a:p>
          <a:p>
            <a:pPr lvl="1" algn="just">
              <a:lnSpc>
                <a:spcPct val="150000"/>
              </a:lnSpc>
            </a:pPr>
            <a:r>
              <a:rPr lang="en-US" dirty="0">
                <a:latin typeface="Times New Roman" panose="02020603050405020304" pitchFamily="18" charset="0"/>
                <a:cs typeface="Times New Roman" panose="02020603050405020304" pitchFamily="18" charset="0"/>
              </a:rPr>
              <a:t>Liver produces glutathione and releases into circulation. </a:t>
            </a:r>
          </a:p>
          <a:p>
            <a:pPr algn="just">
              <a:lnSpc>
                <a:spcPct val="150000"/>
              </a:lnSpc>
            </a:pPr>
            <a:r>
              <a:rPr lang="en-US" sz="2400" dirty="0">
                <a:latin typeface="Times New Roman" panose="02020603050405020304" pitchFamily="18" charset="0"/>
                <a:cs typeface="Times New Roman" panose="02020603050405020304" pitchFamily="18" charset="0"/>
              </a:rPr>
              <a:t>Glutathione keeps -SH groups of membrane lipids and proteins in reduced form. </a:t>
            </a:r>
          </a:p>
          <a:p>
            <a:pPr algn="just">
              <a:lnSpc>
                <a:spcPct val="150000"/>
              </a:lnSpc>
            </a:pPr>
            <a:r>
              <a:rPr lang="en-US" sz="2400" dirty="0">
                <a:latin typeface="Times New Roman" panose="02020603050405020304" pitchFamily="18" charset="0"/>
                <a:cs typeface="Times New Roman" panose="02020603050405020304" pitchFamily="18" charset="0"/>
              </a:rPr>
              <a:t>RBC may produce some amount of glutathione.</a:t>
            </a:r>
          </a:p>
        </p:txBody>
      </p:sp>
      <p:sp>
        <p:nvSpPr>
          <p:cNvPr id="5" name="Slide Number Placeholder 4">
            <a:extLst>
              <a:ext uri="{FF2B5EF4-FFF2-40B4-BE49-F238E27FC236}">
                <a16:creationId xmlns:a16="http://schemas.microsoft.com/office/drawing/2014/main" id="{BDF7572F-1C80-28BE-2AAE-54B2B6DEC75D}"/>
              </a:ext>
            </a:extLst>
          </p:cNvPr>
          <p:cNvSpPr>
            <a:spLocks noGrp="1"/>
          </p:cNvSpPr>
          <p:nvPr>
            <p:ph type="sldNum" sz="quarter" idx="12"/>
          </p:nvPr>
        </p:nvSpPr>
        <p:spPr/>
        <p:txBody>
          <a:bodyPr/>
          <a:lstStyle/>
          <a:p>
            <a:fld id="{340256C2-293F-824E-8264-6F94898C67DB}" type="slidenum">
              <a:rPr lang="en-US" altLang="en-SA" smtClean="0"/>
              <a:pPr/>
              <a:t>41</a:t>
            </a:fld>
            <a:endParaRPr lang="en-US" altLang="en-SA"/>
          </a:p>
        </p:txBody>
      </p:sp>
    </p:spTree>
    <p:extLst>
      <p:ext uri="{BB962C8B-B14F-4D97-AF65-F5344CB8AC3E}">
        <p14:creationId xmlns:p14="http://schemas.microsoft.com/office/powerpoint/2010/main" val="19395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a:extLst>
              <a:ext uri="{FF2B5EF4-FFF2-40B4-BE49-F238E27FC236}">
                <a16:creationId xmlns:a16="http://schemas.microsoft.com/office/drawing/2014/main" id="{4BBF944F-E1B9-A5DE-59D3-A45AD474454F}"/>
              </a:ext>
            </a:extLst>
          </p:cNvPr>
          <p:cNvGrpSpPr>
            <a:grpSpLocks/>
          </p:cNvGrpSpPr>
          <p:nvPr/>
        </p:nvGrpSpPr>
        <p:grpSpPr bwMode="auto">
          <a:xfrm>
            <a:off x="174625" y="1125538"/>
            <a:ext cx="4699000" cy="2027237"/>
            <a:chOff x="1152" y="240"/>
            <a:chExt cx="2960" cy="1277"/>
          </a:xfrm>
        </p:grpSpPr>
        <p:grpSp>
          <p:nvGrpSpPr>
            <p:cNvPr id="51237" name="Group 37">
              <a:extLst>
                <a:ext uri="{FF2B5EF4-FFF2-40B4-BE49-F238E27FC236}">
                  <a16:creationId xmlns:a16="http://schemas.microsoft.com/office/drawing/2014/main" id="{9182BFBE-D247-81C0-5E83-E8574266A2EF}"/>
                </a:ext>
              </a:extLst>
            </p:cNvPr>
            <p:cNvGrpSpPr>
              <a:grpSpLocks/>
            </p:cNvGrpSpPr>
            <p:nvPr/>
          </p:nvGrpSpPr>
          <p:grpSpPr bwMode="auto">
            <a:xfrm>
              <a:off x="1152" y="240"/>
              <a:ext cx="2887" cy="1053"/>
              <a:chOff x="1152" y="240"/>
              <a:chExt cx="2887" cy="1053"/>
            </a:xfrm>
          </p:grpSpPr>
          <p:sp>
            <p:nvSpPr>
              <p:cNvPr id="51240" name="Rectangle 5">
                <a:extLst>
                  <a:ext uri="{FF2B5EF4-FFF2-40B4-BE49-F238E27FC236}">
                    <a16:creationId xmlns:a16="http://schemas.microsoft.com/office/drawing/2014/main" id="{F8E534B8-B96E-90FC-8183-33DC080AE0FE}"/>
                  </a:ext>
                </a:extLst>
              </p:cNvPr>
              <p:cNvSpPr>
                <a:spLocks noChangeAspect="1" noChangeArrowheads="1"/>
              </p:cNvSpPr>
              <p:nvPr/>
            </p:nvSpPr>
            <p:spPr bwMode="auto">
              <a:xfrm>
                <a:off x="1152" y="240"/>
                <a:ext cx="2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chemeClr val="accent2"/>
                    </a:solidFill>
                  </a:rPr>
                  <a:t>H</a:t>
                </a:r>
                <a:r>
                  <a:rPr lang="en-US" altLang="en-SA" b="1" baseline="-25000">
                    <a:solidFill>
                      <a:schemeClr val="accent2"/>
                    </a:solidFill>
                  </a:rPr>
                  <a:t>2</a:t>
                </a:r>
                <a:r>
                  <a:rPr lang="en-US" altLang="en-SA" b="1">
                    <a:solidFill>
                      <a:schemeClr val="accent2"/>
                    </a:solidFill>
                  </a:rPr>
                  <a:t>O</a:t>
                </a:r>
                <a:r>
                  <a:rPr lang="en-US" altLang="en-SA" b="1" baseline="-25000">
                    <a:solidFill>
                      <a:schemeClr val="accent2"/>
                    </a:solidFill>
                  </a:rPr>
                  <a:t>2</a:t>
                </a:r>
                <a:endParaRPr lang="en-US" altLang="en-SA" b="1">
                  <a:solidFill>
                    <a:schemeClr val="accent2"/>
                  </a:solidFill>
                </a:endParaRPr>
              </a:p>
            </p:txBody>
          </p:sp>
          <p:sp>
            <p:nvSpPr>
              <p:cNvPr id="51241" name="Arc 6">
                <a:extLst>
                  <a:ext uri="{FF2B5EF4-FFF2-40B4-BE49-F238E27FC236}">
                    <a16:creationId xmlns:a16="http://schemas.microsoft.com/office/drawing/2014/main" id="{DABE022C-344A-528C-1336-FE65301FD462}"/>
                  </a:ext>
                </a:extLst>
              </p:cNvPr>
              <p:cNvSpPr>
                <a:spLocks noChangeAspect="1"/>
              </p:cNvSpPr>
              <p:nvPr/>
            </p:nvSpPr>
            <p:spPr bwMode="auto">
              <a:xfrm>
                <a:off x="1702" y="802"/>
                <a:ext cx="905" cy="4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4"/>
                      <a:pt x="9663" y="6"/>
                      <a:pt x="21589" y="0"/>
                    </a:cubicBezTo>
                  </a:path>
                  <a:path w="21600" h="21600" stroke="0" extrusionOk="0">
                    <a:moveTo>
                      <a:pt x="0" y="21600"/>
                    </a:moveTo>
                    <a:cubicBezTo>
                      <a:pt x="0" y="9674"/>
                      <a:pt x="9663" y="6"/>
                      <a:pt x="21589" y="0"/>
                    </a:cubicBezTo>
                    <a:lnTo>
                      <a:pt x="21600" y="21600"/>
                    </a:lnTo>
                    <a:close/>
                  </a:path>
                </a:pathLst>
              </a:custGeom>
              <a:noFill/>
              <a:ln w="57150">
                <a:solidFill>
                  <a:srgbClr val="00AC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42" name="Arc 8">
                <a:extLst>
                  <a:ext uri="{FF2B5EF4-FFF2-40B4-BE49-F238E27FC236}">
                    <a16:creationId xmlns:a16="http://schemas.microsoft.com/office/drawing/2014/main" id="{88F0D9BF-2697-8EC3-72E3-DD500EA8DBF1}"/>
                  </a:ext>
                </a:extLst>
              </p:cNvPr>
              <p:cNvSpPr>
                <a:spLocks noChangeAspect="1"/>
              </p:cNvSpPr>
              <p:nvPr/>
            </p:nvSpPr>
            <p:spPr bwMode="auto">
              <a:xfrm>
                <a:off x="2589" y="802"/>
                <a:ext cx="1067" cy="491"/>
              </a:xfrm>
              <a:custGeom>
                <a:avLst/>
                <a:gdLst>
                  <a:gd name="T0" fmla="*/ 0 w 20436"/>
                  <a:gd name="T1" fmla="*/ 0 h 21600"/>
                  <a:gd name="T2" fmla="*/ 0 w 20436"/>
                  <a:gd name="T3" fmla="*/ 0 h 21600"/>
                  <a:gd name="T4" fmla="*/ 0 w 20436"/>
                  <a:gd name="T5" fmla="*/ 0 h 21600"/>
                  <a:gd name="T6" fmla="*/ 0 60000 65536"/>
                  <a:gd name="T7" fmla="*/ 0 60000 65536"/>
                  <a:gd name="T8" fmla="*/ 0 60000 65536"/>
                  <a:gd name="T9" fmla="*/ 0 w 20436"/>
                  <a:gd name="T10" fmla="*/ 0 h 21600"/>
                  <a:gd name="T11" fmla="*/ 20436 w 20436"/>
                  <a:gd name="T12" fmla="*/ 21600 h 21600"/>
                </a:gdLst>
                <a:ahLst/>
                <a:cxnLst>
                  <a:cxn ang="T6">
                    <a:pos x="T0" y="T1"/>
                  </a:cxn>
                  <a:cxn ang="T7">
                    <a:pos x="T2" y="T3"/>
                  </a:cxn>
                  <a:cxn ang="T8">
                    <a:pos x="T4" y="T5"/>
                  </a:cxn>
                </a:cxnLst>
                <a:rect l="T9" t="T10" r="T11" b="T12"/>
                <a:pathLst>
                  <a:path w="20436" h="21600" fill="none" extrusionOk="0">
                    <a:moveTo>
                      <a:pt x="-1" y="0"/>
                    </a:moveTo>
                    <a:cubicBezTo>
                      <a:pt x="9233" y="0"/>
                      <a:pt x="17446" y="5869"/>
                      <a:pt x="20436" y="14605"/>
                    </a:cubicBezTo>
                  </a:path>
                  <a:path w="20436" h="21600" stroke="0" extrusionOk="0">
                    <a:moveTo>
                      <a:pt x="-1" y="0"/>
                    </a:moveTo>
                    <a:cubicBezTo>
                      <a:pt x="9233" y="0"/>
                      <a:pt x="17446" y="5869"/>
                      <a:pt x="20436" y="14605"/>
                    </a:cubicBezTo>
                    <a:lnTo>
                      <a:pt x="0" y="21600"/>
                    </a:lnTo>
                    <a:close/>
                  </a:path>
                </a:pathLst>
              </a:custGeom>
              <a:noFill/>
              <a:ln w="57150">
                <a:solidFill>
                  <a:srgbClr val="00AC7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43" name="Arc 15">
                <a:extLst>
                  <a:ext uri="{FF2B5EF4-FFF2-40B4-BE49-F238E27FC236}">
                    <a16:creationId xmlns:a16="http://schemas.microsoft.com/office/drawing/2014/main" id="{3F33BF23-00E6-B04F-7D20-8DF09CA64075}"/>
                  </a:ext>
                </a:extLst>
              </p:cNvPr>
              <p:cNvSpPr>
                <a:spLocks noChangeAspect="1"/>
              </p:cNvSpPr>
              <p:nvPr/>
            </p:nvSpPr>
            <p:spPr bwMode="auto">
              <a:xfrm>
                <a:off x="1536" y="480"/>
                <a:ext cx="457" cy="4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7150">
                <a:solidFill>
                  <a:srgbClr val="00AC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44" name="Arc 17">
                <a:extLst>
                  <a:ext uri="{FF2B5EF4-FFF2-40B4-BE49-F238E27FC236}">
                    <a16:creationId xmlns:a16="http://schemas.microsoft.com/office/drawing/2014/main" id="{1882BE33-9FCA-5F4C-330D-C6E8C17B365D}"/>
                  </a:ext>
                </a:extLst>
              </p:cNvPr>
              <p:cNvSpPr>
                <a:spLocks noChangeAspect="1"/>
              </p:cNvSpPr>
              <p:nvPr/>
            </p:nvSpPr>
            <p:spPr bwMode="auto">
              <a:xfrm>
                <a:off x="3216" y="336"/>
                <a:ext cx="419" cy="560"/>
              </a:xfrm>
              <a:custGeom>
                <a:avLst/>
                <a:gdLst>
                  <a:gd name="T0" fmla="*/ 0 w 20584"/>
                  <a:gd name="T1" fmla="*/ 0 h 21600"/>
                  <a:gd name="T2" fmla="*/ 0 w 20584"/>
                  <a:gd name="T3" fmla="*/ 0 h 21600"/>
                  <a:gd name="T4" fmla="*/ 0 w 20584"/>
                  <a:gd name="T5" fmla="*/ 0 h 21600"/>
                  <a:gd name="T6" fmla="*/ 0 60000 65536"/>
                  <a:gd name="T7" fmla="*/ 0 60000 65536"/>
                  <a:gd name="T8" fmla="*/ 0 60000 65536"/>
                  <a:gd name="T9" fmla="*/ 0 w 20584"/>
                  <a:gd name="T10" fmla="*/ 0 h 21600"/>
                  <a:gd name="T11" fmla="*/ 20584 w 20584"/>
                  <a:gd name="T12" fmla="*/ 21600 h 21600"/>
                </a:gdLst>
                <a:ahLst/>
                <a:cxnLst>
                  <a:cxn ang="T6">
                    <a:pos x="T0" y="T1"/>
                  </a:cxn>
                  <a:cxn ang="T7">
                    <a:pos x="T2" y="T3"/>
                  </a:cxn>
                  <a:cxn ang="T8">
                    <a:pos x="T4" y="T5"/>
                  </a:cxn>
                </a:cxnLst>
                <a:rect l="T9" t="T10" r="T11" b="T12"/>
                <a:pathLst>
                  <a:path w="20584" h="21600" fill="none" extrusionOk="0">
                    <a:moveTo>
                      <a:pt x="20584" y="6546"/>
                    </a:moveTo>
                    <a:cubicBezTo>
                      <a:pt x="17733" y="15511"/>
                      <a:pt x="9407" y="21599"/>
                      <a:pt x="0" y="21600"/>
                    </a:cubicBezTo>
                  </a:path>
                  <a:path w="20584" h="21600" stroke="0" extrusionOk="0">
                    <a:moveTo>
                      <a:pt x="20584" y="6546"/>
                    </a:moveTo>
                    <a:cubicBezTo>
                      <a:pt x="17733" y="15511"/>
                      <a:pt x="9407" y="21599"/>
                      <a:pt x="0" y="21600"/>
                    </a:cubicBezTo>
                    <a:lnTo>
                      <a:pt x="0" y="0"/>
                    </a:lnTo>
                    <a:close/>
                  </a:path>
                </a:pathLst>
              </a:custGeom>
              <a:noFill/>
              <a:ln w="57150">
                <a:solidFill>
                  <a:srgbClr val="00AC7F"/>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45" name="Rectangle 18">
                <a:extLst>
                  <a:ext uri="{FF2B5EF4-FFF2-40B4-BE49-F238E27FC236}">
                    <a16:creationId xmlns:a16="http://schemas.microsoft.com/office/drawing/2014/main" id="{3C9F8FFE-A1BA-92C4-D525-BB9961C5C89B}"/>
                  </a:ext>
                </a:extLst>
              </p:cNvPr>
              <p:cNvSpPr>
                <a:spLocks noChangeAspect="1" noChangeArrowheads="1"/>
              </p:cNvSpPr>
              <p:nvPr/>
            </p:nvSpPr>
            <p:spPr bwMode="auto">
              <a:xfrm>
                <a:off x="2256" y="288"/>
                <a:ext cx="100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i="1">
                    <a:solidFill>
                      <a:srgbClr val="CC3399"/>
                    </a:solidFill>
                  </a:rPr>
                  <a:t>glutathione</a:t>
                </a:r>
              </a:p>
              <a:p>
                <a:r>
                  <a:rPr lang="en-US" altLang="en-SA" b="1" i="1">
                    <a:solidFill>
                      <a:srgbClr val="CC3399"/>
                    </a:solidFill>
                  </a:rPr>
                  <a:t>peroxidase</a:t>
                </a:r>
                <a:endParaRPr lang="en-US" altLang="en-SA" b="1">
                  <a:solidFill>
                    <a:srgbClr val="CC3399"/>
                  </a:solidFill>
                </a:endParaRPr>
              </a:p>
            </p:txBody>
          </p:sp>
          <p:sp>
            <p:nvSpPr>
              <p:cNvPr id="51246" name="Rectangle 27">
                <a:extLst>
                  <a:ext uri="{FF2B5EF4-FFF2-40B4-BE49-F238E27FC236}">
                    <a16:creationId xmlns:a16="http://schemas.microsoft.com/office/drawing/2014/main" id="{52741A1C-FD86-3B71-F4C5-A975E7F44765}"/>
                  </a:ext>
                </a:extLst>
              </p:cNvPr>
              <p:cNvSpPr>
                <a:spLocks noChangeAspect="1" noChangeArrowheads="1"/>
              </p:cNvSpPr>
              <p:nvPr/>
            </p:nvSpPr>
            <p:spPr bwMode="auto">
              <a:xfrm>
                <a:off x="3696" y="336"/>
                <a:ext cx="3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chemeClr val="accent2"/>
                    </a:solidFill>
                  </a:rPr>
                  <a:t>2 H</a:t>
                </a:r>
                <a:r>
                  <a:rPr lang="en-US" altLang="en-SA" b="1" baseline="-25000">
                    <a:solidFill>
                      <a:schemeClr val="accent2"/>
                    </a:solidFill>
                  </a:rPr>
                  <a:t>2</a:t>
                </a:r>
                <a:r>
                  <a:rPr lang="en-US" altLang="en-SA" b="1">
                    <a:solidFill>
                      <a:schemeClr val="accent2"/>
                    </a:solidFill>
                  </a:rPr>
                  <a:t>O</a:t>
                </a:r>
              </a:p>
            </p:txBody>
          </p:sp>
        </p:grpSp>
        <p:sp>
          <p:nvSpPr>
            <p:cNvPr id="51238" name="Rectangle 3">
              <a:extLst>
                <a:ext uri="{FF2B5EF4-FFF2-40B4-BE49-F238E27FC236}">
                  <a16:creationId xmlns:a16="http://schemas.microsoft.com/office/drawing/2014/main" id="{1736E349-F2C3-6BBF-73AD-E98FE034DCC0}"/>
                </a:ext>
              </a:extLst>
            </p:cNvPr>
            <p:cNvSpPr>
              <a:spLocks noChangeAspect="1" noChangeArrowheads="1"/>
            </p:cNvSpPr>
            <p:nvPr/>
          </p:nvSpPr>
          <p:spPr bwMode="auto">
            <a:xfrm>
              <a:off x="1296" y="134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chemeClr val="accent2"/>
                  </a:solidFill>
                </a:rPr>
                <a:t>2 GSH</a:t>
              </a:r>
            </a:p>
          </p:txBody>
        </p:sp>
        <p:sp>
          <p:nvSpPr>
            <p:cNvPr id="51239" name="Rectangle 4">
              <a:extLst>
                <a:ext uri="{FF2B5EF4-FFF2-40B4-BE49-F238E27FC236}">
                  <a16:creationId xmlns:a16="http://schemas.microsoft.com/office/drawing/2014/main" id="{A9E5A566-399E-B068-7AEC-728D931A17F0}"/>
                </a:ext>
              </a:extLst>
            </p:cNvPr>
            <p:cNvSpPr>
              <a:spLocks noChangeAspect="1" noChangeArrowheads="1"/>
            </p:cNvSpPr>
            <p:nvPr/>
          </p:nvSpPr>
          <p:spPr bwMode="auto">
            <a:xfrm>
              <a:off x="3792" y="1248"/>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chemeClr val="accent2"/>
                  </a:solidFill>
                </a:rPr>
                <a:t>GSSG</a:t>
              </a:r>
            </a:p>
          </p:txBody>
        </p:sp>
      </p:grpSp>
      <p:grpSp>
        <p:nvGrpSpPr>
          <p:cNvPr id="4" name="Group 41">
            <a:extLst>
              <a:ext uri="{FF2B5EF4-FFF2-40B4-BE49-F238E27FC236}">
                <a16:creationId xmlns:a16="http://schemas.microsoft.com/office/drawing/2014/main" id="{C8DF607F-6643-F68C-E379-F687BD4EB7D6}"/>
              </a:ext>
            </a:extLst>
          </p:cNvPr>
          <p:cNvGrpSpPr>
            <a:grpSpLocks/>
          </p:cNvGrpSpPr>
          <p:nvPr/>
        </p:nvGrpSpPr>
        <p:grpSpPr bwMode="auto">
          <a:xfrm>
            <a:off x="152400" y="2732088"/>
            <a:ext cx="4967288" cy="2116137"/>
            <a:chOff x="1189" y="1336"/>
            <a:chExt cx="3129" cy="1333"/>
          </a:xfrm>
        </p:grpSpPr>
        <p:sp>
          <p:nvSpPr>
            <p:cNvPr id="51229" name="Arc 11">
              <a:extLst>
                <a:ext uri="{FF2B5EF4-FFF2-40B4-BE49-F238E27FC236}">
                  <a16:creationId xmlns:a16="http://schemas.microsoft.com/office/drawing/2014/main" id="{9853BE30-C602-2FD1-3FB3-F8D3582F8653}"/>
                </a:ext>
              </a:extLst>
            </p:cNvPr>
            <p:cNvSpPr>
              <a:spLocks noChangeAspect="1"/>
            </p:cNvSpPr>
            <p:nvPr/>
          </p:nvSpPr>
          <p:spPr bwMode="auto">
            <a:xfrm>
              <a:off x="1706" y="1481"/>
              <a:ext cx="1017" cy="612"/>
            </a:xfrm>
            <a:custGeom>
              <a:avLst/>
              <a:gdLst>
                <a:gd name="T0" fmla="*/ 0 w 20350"/>
                <a:gd name="T1" fmla="*/ 0 h 21600"/>
                <a:gd name="T2" fmla="*/ 0 w 20350"/>
                <a:gd name="T3" fmla="*/ 0 h 21600"/>
                <a:gd name="T4" fmla="*/ 0 w 20350"/>
                <a:gd name="T5" fmla="*/ 0 h 21600"/>
                <a:gd name="T6" fmla="*/ 0 60000 65536"/>
                <a:gd name="T7" fmla="*/ 0 60000 65536"/>
                <a:gd name="T8" fmla="*/ 0 60000 65536"/>
                <a:gd name="T9" fmla="*/ 0 w 20350"/>
                <a:gd name="T10" fmla="*/ 0 h 21600"/>
                <a:gd name="T11" fmla="*/ 20350 w 20350"/>
                <a:gd name="T12" fmla="*/ 21600 h 21600"/>
              </a:gdLst>
              <a:ahLst/>
              <a:cxnLst>
                <a:cxn ang="T6">
                  <a:pos x="T0" y="T1"/>
                </a:cxn>
                <a:cxn ang="T7">
                  <a:pos x="T2" y="T3"/>
                </a:cxn>
                <a:cxn ang="T8">
                  <a:pos x="T4" y="T5"/>
                </a:cxn>
              </a:cxnLst>
              <a:rect l="T9" t="T10" r="T11" b="T12"/>
              <a:pathLst>
                <a:path w="20350" h="21600" fill="none" extrusionOk="0">
                  <a:moveTo>
                    <a:pt x="20339" y="21599"/>
                  </a:moveTo>
                  <a:cubicBezTo>
                    <a:pt x="11205" y="21595"/>
                    <a:pt x="3062" y="15846"/>
                    <a:pt x="0" y="7241"/>
                  </a:cubicBezTo>
                </a:path>
                <a:path w="20350" h="21600" stroke="0" extrusionOk="0">
                  <a:moveTo>
                    <a:pt x="20339" y="21599"/>
                  </a:moveTo>
                  <a:cubicBezTo>
                    <a:pt x="11205" y="21595"/>
                    <a:pt x="3062" y="15846"/>
                    <a:pt x="0" y="7241"/>
                  </a:cubicBezTo>
                  <a:lnTo>
                    <a:pt x="20350" y="0"/>
                  </a:lnTo>
                  <a:close/>
                </a:path>
              </a:pathLst>
            </a:custGeom>
            <a:noFill/>
            <a:ln w="57150">
              <a:solidFill>
                <a:srgbClr val="00AC7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30" name="Arc 13">
              <a:extLst>
                <a:ext uri="{FF2B5EF4-FFF2-40B4-BE49-F238E27FC236}">
                  <a16:creationId xmlns:a16="http://schemas.microsoft.com/office/drawing/2014/main" id="{5A482D57-383B-BC4E-67EB-D82F2D7BA8E6}"/>
                </a:ext>
              </a:extLst>
            </p:cNvPr>
            <p:cNvSpPr>
              <a:spLocks noChangeAspect="1"/>
            </p:cNvSpPr>
            <p:nvPr/>
          </p:nvSpPr>
          <p:spPr bwMode="auto">
            <a:xfrm>
              <a:off x="2688" y="1584"/>
              <a:ext cx="1145" cy="50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a:solidFill>
                <a:srgbClr val="00AC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31" name="Rectangle 19">
              <a:extLst>
                <a:ext uri="{FF2B5EF4-FFF2-40B4-BE49-F238E27FC236}">
                  <a16:creationId xmlns:a16="http://schemas.microsoft.com/office/drawing/2014/main" id="{6977D71B-EA40-EE8C-004B-9765D3F0C99D}"/>
                </a:ext>
              </a:extLst>
            </p:cNvPr>
            <p:cNvSpPr>
              <a:spLocks noChangeAspect="1" noChangeArrowheads="1"/>
            </p:cNvSpPr>
            <p:nvPr/>
          </p:nvSpPr>
          <p:spPr bwMode="auto">
            <a:xfrm>
              <a:off x="2400" y="1392"/>
              <a:ext cx="69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i="1">
                  <a:solidFill>
                    <a:srgbClr val="CC0099"/>
                  </a:solidFill>
                </a:rPr>
                <a:t>glutathione</a:t>
              </a:r>
            </a:p>
            <a:p>
              <a:r>
                <a:rPr lang="en-US" altLang="en-SA" b="1" i="1">
                  <a:solidFill>
                    <a:srgbClr val="CC0099"/>
                  </a:solidFill>
                </a:rPr>
                <a:t>reductase</a:t>
              </a:r>
              <a:endParaRPr lang="en-US" altLang="en-SA" b="1">
                <a:solidFill>
                  <a:srgbClr val="CC0099"/>
                </a:solidFill>
              </a:endParaRPr>
            </a:p>
          </p:txBody>
        </p:sp>
        <p:sp>
          <p:nvSpPr>
            <p:cNvPr id="51232" name="Arc 23">
              <a:extLst>
                <a:ext uri="{FF2B5EF4-FFF2-40B4-BE49-F238E27FC236}">
                  <a16:creationId xmlns:a16="http://schemas.microsoft.com/office/drawing/2014/main" id="{56194E4C-9A3F-E600-E40B-6A42E5FE83DA}"/>
                </a:ext>
              </a:extLst>
            </p:cNvPr>
            <p:cNvSpPr>
              <a:spLocks noChangeAspect="1"/>
            </p:cNvSpPr>
            <p:nvPr/>
          </p:nvSpPr>
          <p:spPr bwMode="auto">
            <a:xfrm>
              <a:off x="3532" y="1954"/>
              <a:ext cx="423" cy="45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0AC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33" name="Arc 25">
              <a:extLst>
                <a:ext uri="{FF2B5EF4-FFF2-40B4-BE49-F238E27FC236}">
                  <a16:creationId xmlns:a16="http://schemas.microsoft.com/office/drawing/2014/main" id="{7D995BE3-366F-DB4F-D47F-3371D01892D6}"/>
                </a:ext>
              </a:extLst>
            </p:cNvPr>
            <p:cNvSpPr>
              <a:spLocks noChangeAspect="1"/>
            </p:cNvSpPr>
            <p:nvPr/>
          </p:nvSpPr>
          <p:spPr bwMode="auto">
            <a:xfrm>
              <a:off x="1676" y="1989"/>
              <a:ext cx="495" cy="491"/>
            </a:xfrm>
            <a:custGeom>
              <a:avLst/>
              <a:gdLst>
                <a:gd name="T0" fmla="*/ 0 w 20345"/>
                <a:gd name="T1" fmla="*/ 0 h 21600"/>
                <a:gd name="T2" fmla="*/ 0 w 20345"/>
                <a:gd name="T3" fmla="*/ 0 h 21600"/>
                <a:gd name="T4" fmla="*/ 0 w 20345"/>
                <a:gd name="T5" fmla="*/ 0 h 21600"/>
                <a:gd name="T6" fmla="*/ 0 60000 65536"/>
                <a:gd name="T7" fmla="*/ 0 60000 65536"/>
                <a:gd name="T8" fmla="*/ 0 60000 65536"/>
                <a:gd name="T9" fmla="*/ 0 w 20345"/>
                <a:gd name="T10" fmla="*/ 0 h 21600"/>
                <a:gd name="T11" fmla="*/ 20345 w 20345"/>
                <a:gd name="T12" fmla="*/ 21600 h 21600"/>
              </a:gdLst>
              <a:ahLst/>
              <a:cxnLst>
                <a:cxn ang="T6">
                  <a:pos x="T0" y="T1"/>
                </a:cxn>
                <a:cxn ang="T7">
                  <a:pos x="T2" y="T3"/>
                </a:cxn>
                <a:cxn ang="T8">
                  <a:pos x="T4" y="T5"/>
                </a:cxn>
              </a:cxnLst>
              <a:rect l="T9" t="T10" r="T11" b="T12"/>
              <a:pathLst>
                <a:path w="20345" h="21600" fill="none" extrusionOk="0">
                  <a:moveTo>
                    <a:pt x="0" y="14344"/>
                  </a:moveTo>
                  <a:cubicBezTo>
                    <a:pt x="3067" y="5742"/>
                    <a:pt x="11213" y="0"/>
                    <a:pt x="20344" y="0"/>
                  </a:cubicBezTo>
                </a:path>
                <a:path w="20345" h="21600" stroke="0" extrusionOk="0">
                  <a:moveTo>
                    <a:pt x="0" y="14344"/>
                  </a:moveTo>
                  <a:cubicBezTo>
                    <a:pt x="3067" y="5742"/>
                    <a:pt x="11213" y="0"/>
                    <a:pt x="20344" y="0"/>
                  </a:cubicBezTo>
                  <a:lnTo>
                    <a:pt x="20345" y="21600"/>
                  </a:lnTo>
                  <a:close/>
                </a:path>
              </a:pathLst>
            </a:custGeom>
            <a:noFill/>
            <a:ln w="57150">
              <a:solidFill>
                <a:srgbClr val="00AC7F"/>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34" name="Freeform 29">
              <a:extLst>
                <a:ext uri="{FF2B5EF4-FFF2-40B4-BE49-F238E27FC236}">
                  <a16:creationId xmlns:a16="http://schemas.microsoft.com/office/drawing/2014/main" id="{2500DE30-228C-1A2D-8A17-461B6238B6FB}"/>
                </a:ext>
              </a:extLst>
            </p:cNvPr>
            <p:cNvSpPr>
              <a:spLocks noChangeAspect="1"/>
            </p:cNvSpPr>
            <p:nvPr/>
          </p:nvSpPr>
          <p:spPr bwMode="auto">
            <a:xfrm>
              <a:off x="2140" y="1336"/>
              <a:ext cx="913" cy="483"/>
            </a:xfrm>
            <a:custGeom>
              <a:avLst/>
              <a:gdLst>
                <a:gd name="T0" fmla="*/ 2147483647 w 53"/>
                <a:gd name="T1" fmla="*/ 0 h 28"/>
                <a:gd name="T2" fmla="*/ 0 w 53"/>
                <a:gd name="T3" fmla="*/ 2147483647 h 28"/>
                <a:gd name="T4" fmla="*/ 2147483647 w 53"/>
                <a:gd name="T5" fmla="*/ 2147483647 h 28"/>
                <a:gd name="T6" fmla="*/ 2147483647 w 53"/>
                <a:gd name="T7" fmla="*/ 0 h 28"/>
                <a:gd name="T8" fmla="*/ 0 60000 65536"/>
                <a:gd name="T9" fmla="*/ 0 60000 65536"/>
                <a:gd name="T10" fmla="*/ 0 60000 65536"/>
                <a:gd name="T11" fmla="*/ 0 60000 65536"/>
                <a:gd name="T12" fmla="*/ 0 w 53"/>
                <a:gd name="T13" fmla="*/ 0 h 28"/>
                <a:gd name="T14" fmla="*/ 53 w 53"/>
                <a:gd name="T15" fmla="*/ 28 h 28"/>
              </a:gdLst>
              <a:ahLst/>
              <a:cxnLst>
                <a:cxn ang="T8">
                  <a:pos x="T0" y="T1"/>
                </a:cxn>
                <a:cxn ang="T9">
                  <a:pos x="T2" y="T3"/>
                </a:cxn>
                <a:cxn ang="T10">
                  <a:pos x="T4" y="T5"/>
                </a:cxn>
                <a:cxn ang="T11">
                  <a:pos x="T6" y="T7"/>
                </a:cxn>
              </a:cxnLst>
              <a:rect l="T12" t="T13" r="T14" b="T15"/>
              <a:pathLst>
                <a:path w="53" h="28">
                  <a:moveTo>
                    <a:pt x="52" y="0"/>
                  </a:moveTo>
                  <a:cubicBezTo>
                    <a:pt x="23" y="0"/>
                    <a:pt x="0" y="12"/>
                    <a:pt x="0" y="27"/>
                  </a:cubicBezTo>
                  <a:lnTo>
                    <a:pt x="53" y="28"/>
                  </a:lnTo>
                  <a:lnTo>
                    <a:pt x="5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SA"/>
            </a:p>
          </p:txBody>
        </p:sp>
        <p:sp>
          <p:nvSpPr>
            <p:cNvPr id="51235" name="Rectangle 9">
              <a:extLst>
                <a:ext uri="{FF2B5EF4-FFF2-40B4-BE49-F238E27FC236}">
                  <a16:creationId xmlns:a16="http://schemas.microsoft.com/office/drawing/2014/main" id="{F478E815-1DB5-E702-3E2C-E904943F17C4}"/>
                </a:ext>
              </a:extLst>
            </p:cNvPr>
            <p:cNvSpPr>
              <a:spLocks noChangeAspect="1" noChangeArrowheads="1"/>
            </p:cNvSpPr>
            <p:nvPr/>
          </p:nvSpPr>
          <p:spPr bwMode="auto">
            <a:xfrm>
              <a:off x="3600" y="2496"/>
              <a:ext cx="7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chemeClr val="accent2"/>
                  </a:solidFill>
                </a:rPr>
                <a:t>NADPH + H</a:t>
              </a:r>
              <a:r>
                <a:rPr lang="en-US" altLang="en-SA" b="1" baseline="30000">
                  <a:solidFill>
                    <a:schemeClr val="accent2"/>
                  </a:solidFill>
                </a:rPr>
                <a:t>+</a:t>
              </a:r>
              <a:endParaRPr lang="en-US" altLang="en-SA" b="1">
                <a:solidFill>
                  <a:schemeClr val="accent2"/>
                </a:solidFill>
              </a:endParaRPr>
            </a:p>
          </p:txBody>
        </p:sp>
        <p:sp>
          <p:nvSpPr>
            <p:cNvPr id="51236" name="Rectangle 20">
              <a:extLst>
                <a:ext uri="{FF2B5EF4-FFF2-40B4-BE49-F238E27FC236}">
                  <a16:creationId xmlns:a16="http://schemas.microsoft.com/office/drawing/2014/main" id="{AA53D914-6EE2-D5FD-70F1-BDA36890762E}"/>
                </a:ext>
              </a:extLst>
            </p:cNvPr>
            <p:cNvSpPr>
              <a:spLocks noChangeAspect="1" noChangeArrowheads="1"/>
            </p:cNvSpPr>
            <p:nvPr/>
          </p:nvSpPr>
          <p:spPr bwMode="auto">
            <a:xfrm>
              <a:off x="1189" y="2411"/>
              <a:ext cx="5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chemeClr val="accent2"/>
                  </a:solidFill>
                </a:rPr>
                <a:t>NADP</a:t>
              </a:r>
              <a:r>
                <a:rPr lang="en-US" altLang="en-SA" b="1" baseline="30000">
                  <a:solidFill>
                    <a:schemeClr val="accent2"/>
                  </a:solidFill>
                </a:rPr>
                <a:t>+</a:t>
              </a:r>
            </a:p>
          </p:txBody>
        </p:sp>
      </p:grpSp>
      <p:grpSp>
        <p:nvGrpSpPr>
          <p:cNvPr id="5" name="Group 42">
            <a:extLst>
              <a:ext uri="{FF2B5EF4-FFF2-40B4-BE49-F238E27FC236}">
                <a16:creationId xmlns:a16="http://schemas.microsoft.com/office/drawing/2014/main" id="{3AAADD79-4DCC-94D4-9F66-234247BB1079}"/>
              </a:ext>
            </a:extLst>
          </p:cNvPr>
          <p:cNvGrpSpPr>
            <a:grpSpLocks/>
          </p:cNvGrpSpPr>
          <p:nvPr/>
        </p:nvGrpSpPr>
        <p:grpSpPr bwMode="auto">
          <a:xfrm>
            <a:off x="206375" y="4554538"/>
            <a:ext cx="4598988" cy="1392237"/>
            <a:chOff x="1248" y="2560"/>
            <a:chExt cx="2897" cy="877"/>
          </a:xfrm>
        </p:grpSpPr>
        <p:sp>
          <p:nvSpPr>
            <p:cNvPr id="51225" name="Rectangle 21">
              <a:extLst>
                <a:ext uri="{FF2B5EF4-FFF2-40B4-BE49-F238E27FC236}">
                  <a16:creationId xmlns:a16="http://schemas.microsoft.com/office/drawing/2014/main" id="{34F81764-4940-AF86-32C1-76BD5E5815BF}"/>
                </a:ext>
              </a:extLst>
            </p:cNvPr>
            <p:cNvSpPr>
              <a:spLocks noChangeAspect="1" noChangeArrowheads="1"/>
            </p:cNvSpPr>
            <p:nvPr/>
          </p:nvSpPr>
          <p:spPr bwMode="auto">
            <a:xfrm>
              <a:off x="2256" y="3264"/>
              <a:ext cx="10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b="1">
                  <a:solidFill>
                    <a:srgbClr val="CC0099"/>
                  </a:solidFill>
                </a:rPr>
                <a:t>pentose pathway</a:t>
              </a:r>
            </a:p>
          </p:txBody>
        </p:sp>
        <p:sp>
          <p:nvSpPr>
            <p:cNvPr id="51226" name="Line 26">
              <a:extLst>
                <a:ext uri="{FF2B5EF4-FFF2-40B4-BE49-F238E27FC236}">
                  <a16:creationId xmlns:a16="http://schemas.microsoft.com/office/drawing/2014/main" id="{72103E36-B352-A312-47CD-720F5322404C}"/>
                </a:ext>
              </a:extLst>
            </p:cNvPr>
            <p:cNvSpPr>
              <a:spLocks noChangeAspect="1" noChangeShapeType="1"/>
            </p:cNvSpPr>
            <p:nvPr/>
          </p:nvSpPr>
          <p:spPr bwMode="auto">
            <a:xfrm>
              <a:off x="1248" y="3120"/>
              <a:ext cx="2897" cy="1"/>
            </a:xfrm>
            <a:prstGeom prst="line">
              <a:avLst/>
            </a:prstGeom>
            <a:noFill/>
            <a:ln w="57150">
              <a:solidFill>
                <a:srgbClr val="00AC7F"/>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51227" name="Arc 28">
              <a:extLst>
                <a:ext uri="{FF2B5EF4-FFF2-40B4-BE49-F238E27FC236}">
                  <a16:creationId xmlns:a16="http://schemas.microsoft.com/office/drawing/2014/main" id="{2C2F11B8-32AC-C442-050B-8CD449BDF7E6}"/>
                </a:ext>
              </a:extLst>
            </p:cNvPr>
            <p:cNvSpPr>
              <a:spLocks noChangeAspect="1"/>
            </p:cNvSpPr>
            <p:nvPr/>
          </p:nvSpPr>
          <p:spPr bwMode="auto">
            <a:xfrm>
              <a:off x="1662" y="2706"/>
              <a:ext cx="457" cy="4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7150">
              <a:solidFill>
                <a:srgbClr val="00AC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SA"/>
            </a:p>
          </p:txBody>
        </p:sp>
        <p:sp>
          <p:nvSpPr>
            <p:cNvPr id="51228" name="Arc 30">
              <a:extLst>
                <a:ext uri="{FF2B5EF4-FFF2-40B4-BE49-F238E27FC236}">
                  <a16:creationId xmlns:a16="http://schemas.microsoft.com/office/drawing/2014/main" id="{372D5F9C-2A7D-9BB7-B3E0-28B9F7BC4647}"/>
                </a:ext>
              </a:extLst>
            </p:cNvPr>
            <p:cNvSpPr>
              <a:spLocks noChangeAspect="1"/>
            </p:cNvSpPr>
            <p:nvPr/>
          </p:nvSpPr>
          <p:spPr bwMode="auto">
            <a:xfrm>
              <a:off x="3628" y="2560"/>
              <a:ext cx="419" cy="560"/>
            </a:xfrm>
            <a:custGeom>
              <a:avLst/>
              <a:gdLst>
                <a:gd name="T0" fmla="*/ 0 w 20584"/>
                <a:gd name="T1" fmla="*/ 0 h 21600"/>
                <a:gd name="T2" fmla="*/ 0 w 20584"/>
                <a:gd name="T3" fmla="*/ 0 h 21600"/>
                <a:gd name="T4" fmla="*/ 0 w 20584"/>
                <a:gd name="T5" fmla="*/ 0 h 21600"/>
                <a:gd name="T6" fmla="*/ 0 60000 65536"/>
                <a:gd name="T7" fmla="*/ 0 60000 65536"/>
                <a:gd name="T8" fmla="*/ 0 60000 65536"/>
                <a:gd name="T9" fmla="*/ 0 w 20584"/>
                <a:gd name="T10" fmla="*/ 0 h 21600"/>
                <a:gd name="T11" fmla="*/ 20584 w 20584"/>
                <a:gd name="T12" fmla="*/ 21600 h 21600"/>
              </a:gdLst>
              <a:ahLst/>
              <a:cxnLst>
                <a:cxn ang="T6">
                  <a:pos x="T0" y="T1"/>
                </a:cxn>
                <a:cxn ang="T7">
                  <a:pos x="T2" y="T3"/>
                </a:cxn>
                <a:cxn ang="T8">
                  <a:pos x="T4" y="T5"/>
                </a:cxn>
              </a:cxnLst>
              <a:rect l="T9" t="T10" r="T11" b="T12"/>
              <a:pathLst>
                <a:path w="20584" h="21600" fill="none" extrusionOk="0">
                  <a:moveTo>
                    <a:pt x="20584" y="6546"/>
                  </a:moveTo>
                  <a:cubicBezTo>
                    <a:pt x="17733" y="15511"/>
                    <a:pt x="9407" y="21599"/>
                    <a:pt x="0" y="21600"/>
                  </a:cubicBezTo>
                </a:path>
                <a:path w="20584" h="21600" stroke="0" extrusionOk="0">
                  <a:moveTo>
                    <a:pt x="20584" y="6546"/>
                  </a:moveTo>
                  <a:cubicBezTo>
                    <a:pt x="17733" y="15511"/>
                    <a:pt x="9407" y="21599"/>
                    <a:pt x="0" y="21600"/>
                  </a:cubicBezTo>
                  <a:lnTo>
                    <a:pt x="0" y="0"/>
                  </a:lnTo>
                  <a:close/>
                </a:path>
              </a:pathLst>
            </a:custGeom>
            <a:noFill/>
            <a:ln w="57150">
              <a:solidFill>
                <a:srgbClr val="00AC7F"/>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SA"/>
            </a:p>
          </p:txBody>
        </p:sp>
      </p:grpSp>
      <p:grpSp>
        <p:nvGrpSpPr>
          <p:cNvPr id="6" name="Group 39">
            <a:extLst>
              <a:ext uri="{FF2B5EF4-FFF2-40B4-BE49-F238E27FC236}">
                <a16:creationId xmlns:a16="http://schemas.microsoft.com/office/drawing/2014/main" id="{FD0E281C-3E83-CA9B-39EF-048060F3FCF0}"/>
              </a:ext>
            </a:extLst>
          </p:cNvPr>
          <p:cNvGrpSpPr>
            <a:grpSpLocks/>
          </p:cNvGrpSpPr>
          <p:nvPr/>
        </p:nvGrpSpPr>
        <p:grpSpPr bwMode="auto">
          <a:xfrm>
            <a:off x="274638" y="-76200"/>
            <a:ext cx="2192337" cy="1466850"/>
            <a:chOff x="173" y="-48"/>
            <a:chExt cx="1381" cy="924"/>
          </a:xfrm>
        </p:grpSpPr>
        <p:sp>
          <p:nvSpPr>
            <p:cNvPr id="51218" name="TextBox 28">
              <a:extLst>
                <a:ext uri="{FF2B5EF4-FFF2-40B4-BE49-F238E27FC236}">
                  <a16:creationId xmlns:a16="http://schemas.microsoft.com/office/drawing/2014/main" id="{9631759B-42FA-C15D-369C-5B36BB93A69C}"/>
                </a:ext>
              </a:extLst>
            </p:cNvPr>
            <p:cNvSpPr txBox="1">
              <a:spLocks noChangeArrowheads="1"/>
            </p:cNvSpPr>
            <p:nvPr/>
          </p:nvSpPr>
          <p:spPr bwMode="auto">
            <a:xfrm>
              <a:off x="361" y="711"/>
              <a:ext cx="11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1100" b="1">
                  <a:solidFill>
                    <a:srgbClr val="C00000"/>
                  </a:solidFill>
                </a:rPr>
                <a:t>Hydrogen peroxide</a:t>
              </a:r>
            </a:p>
          </p:txBody>
        </p:sp>
        <p:sp>
          <p:nvSpPr>
            <p:cNvPr id="30" name="TextBox 29">
              <a:extLst>
                <a:ext uri="{FF2B5EF4-FFF2-40B4-BE49-F238E27FC236}">
                  <a16:creationId xmlns:a16="http://schemas.microsoft.com/office/drawing/2014/main" id="{196718D9-FCEF-4360-13F3-31FC4823D53F}"/>
                </a:ext>
              </a:extLst>
            </p:cNvPr>
            <p:cNvSpPr txBox="1"/>
            <p:nvPr/>
          </p:nvSpPr>
          <p:spPr>
            <a:xfrm>
              <a:off x="305" y="98"/>
              <a:ext cx="1170" cy="271"/>
            </a:xfrm>
            <a:prstGeom prst="rect">
              <a:avLst/>
            </a:prstGeom>
            <a:noFill/>
          </p:spPr>
          <p:txBody>
            <a:bodyPr>
              <a:spAutoFit/>
            </a:bodyPr>
            <a:lstStyle/>
            <a:p>
              <a:pPr>
                <a:defRPr/>
              </a:pPr>
              <a:r>
                <a:rPr lang="en-US" sz="1100" b="1" dirty="0">
                  <a:solidFill>
                    <a:schemeClr val="accent6"/>
                  </a:solidFill>
                  <a:cs typeface="Arial" charset="0"/>
                </a:rPr>
                <a:t>Aerobic respiration</a:t>
              </a:r>
            </a:p>
            <a:p>
              <a:pPr>
                <a:defRPr/>
              </a:pPr>
              <a:r>
                <a:rPr lang="en-US" sz="1100" b="1" dirty="0">
                  <a:solidFill>
                    <a:schemeClr val="accent6"/>
                  </a:solidFill>
                  <a:cs typeface="Arial" charset="0"/>
                </a:rPr>
                <a:t>Drugs, </a:t>
              </a:r>
              <a:r>
                <a:rPr lang="en-US" sz="1100" b="1" dirty="0" err="1">
                  <a:solidFill>
                    <a:schemeClr val="accent6"/>
                  </a:solidFill>
                  <a:cs typeface="Arial" charset="0"/>
                </a:rPr>
                <a:t>fava</a:t>
              </a:r>
              <a:r>
                <a:rPr lang="en-US" sz="1100" b="1" dirty="0">
                  <a:solidFill>
                    <a:schemeClr val="accent6"/>
                  </a:solidFill>
                  <a:cs typeface="Arial" charset="0"/>
                </a:rPr>
                <a:t> beans</a:t>
              </a:r>
            </a:p>
          </p:txBody>
        </p:sp>
        <p:cxnSp>
          <p:nvCxnSpPr>
            <p:cNvPr id="32" name="Straight Arrow Connector 31">
              <a:extLst>
                <a:ext uri="{FF2B5EF4-FFF2-40B4-BE49-F238E27FC236}">
                  <a16:creationId xmlns:a16="http://schemas.microsoft.com/office/drawing/2014/main" id="{50E3B191-F9F5-7FFA-88EE-FFBCCC2A195E}"/>
                </a:ext>
              </a:extLst>
            </p:cNvPr>
            <p:cNvCxnSpPr>
              <a:endCxn id="51240" idx="0"/>
            </p:cNvCxnSpPr>
            <p:nvPr/>
          </p:nvCxnSpPr>
          <p:spPr>
            <a:xfrm rot="16200000" flipH="1">
              <a:off x="142" y="581"/>
              <a:ext cx="249" cy="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3BAC44D-11D8-8114-7A29-0CFDC3244FA3}"/>
                </a:ext>
              </a:extLst>
            </p:cNvPr>
            <p:cNvSpPr txBox="1"/>
            <p:nvPr/>
          </p:nvSpPr>
          <p:spPr>
            <a:xfrm>
              <a:off x="182" y="331"/>
              <a:ext cx="315" cy="192"/>
            </a:xfrm>
            <a:prstGeom prst="rect">
              <a:avLst/>
            </a:prstGeom>
            <a:noFill/>
          </p:spPr>
          <p:txBody>
            <a:bodyPr>
              <a:spAutoFit/>
            </a:bodyPr>
            <a:lstStyle/>
            <a:p>
              <a:pPr>
                <a:defRPr/>
              </a:pPr>
              <a:r>
                <a:rPr lang="en-US" sz="1400" b="1" dirty="0">
                  <a:solidFill>
                    <a:schemeClr val="accent6"/>
                  </a:solidFill>
                  <a:cs typeface="Arial" charset="0"/>
                </a:rPr>
                <a:t>0</a:t>
              </a:r>
              <a:r>
                <a:rPr lang="en-US" sz="1400" b="1" baseline="-25000" dirty="0">
                  <a:solidFill>
                    <a:schemeClr val="accent6"/>
                  </a:solidFill>
                  <a:cs typeface="Arial" charset="0"/>
                </a:rPr>
                <a:t>2</a:t>
              </a:r>
              <a:r>
                <a:rPr lang="en-US" sz="1400" b="1" baseline="30000" dirty="0">
                  <a:solidFill>
                    <a:schemeClr val="accent6"/>
                  </a:solidFill>
                  <a:cs typeface="Arial" charset="0"/>
                </a:rPr>
                <a:t>-</a:t>
              </a:r>
            </a:p>
          </p:txBody>
        </p:sp>
        <p:cxnSp>
          <p:nvCxnSpPr>
            <p:cNvPr id="34" name="Straight Arrow Connector 33">
              <a:extLst>
                <a:ext uri="{FF2B5EF4-FFF2-40B4-BE49-F238E27FC236}">
                  <a16:creationId xmlns:a16="http://schemas.microsoft.com/office/drawing/2014/main" id="{7D89DD05-4914-9064-2226-817BD40C28F8}"/>
                </a:ext>
              </a:extLst>
            </p:cNvPr>
            <p:cNvCxnSpPr/>
            <p:nvPr/>
          </p:nvCxnSpPr>
          <p:spPr>
            <a:xfrm rot="16200000" flipH="1">
              <a:off x="171" y="254"/>
              <a:ext cx="206"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A964F02-3A85-98D2-9402-AF5E1AB5A745}"/>
                </a:ext>
              </a:extLst>
            </p:cNvPr>
            <p:cNvSpPr txBox="1"/>
            <p:nvPr/>
          </p:nvSpPr>
          <p:spPr>
            <a:xfrm>
              <a:off x="173" y="-48"/>
              <a:ext cx="315" cy="193"/>
            </a:xfrm>
            <a:prstGeom prst="rect">
              <a:avLst/>
            </a:prstGeom>
            <a:noFill/>
          </p:spPr>
          <p:txBody>
            <a:bodyPr>
              <a:spAutoFit/>
            </a:bodyPr>
            <a:lstStyle/>
            <a:p>
              <a:pPr>
                <a:defRPr/>
              </a:pPr>
              <a:r>
                <a:rPr lang="en-US" sz="1400" b="1" dirty="0">
                  <a:solidFill>
                    <a:schemeClr val="accent6"/>
                  </a:solidFill>
                  <a:cs typeface="Arial" charset="0"/>
                </a:rPr>
                <a:t>0</a:t>
              </a:r>
              <a:r>
                <a:rPr lang="en-US" sz="1400" b="1" baseline="-25000" dirty="0">
                  <a:solidFill>
                    <a:schemeClr val="accent6"/>
                  </a:solidFill>
                  <a:cs typeface="Arial" charset="0"/>
                </a:rPr>
                <a:t>2</a:t>
              </a:r>
            </a:p>
          </p:txBody>
        </p:sp>
        <p:sp>
          <p:nvSpPr>
            <p:cNvPr id="51224" name="TextBox 48">
              <a:extLst>
                <a:ext uri="{FF2B5EF4-FFF2-40B4-BE49-F238E27FC236}">
                  <a16:creationId xmlns:a16="http://schemas.microsoft.com/office/drawing/2014/main" id="{81DCAF4D-5D78-FBE9-0CFF-4F39F51B11F6}"/>
                </a:ext>
              </a:extLst>
            </p:cNvPr>
            <p:cNvSpPr txBox="1">
              <a:spLocks noChangeArrowheads="1"/>
            </p:cNvSpPr>
            <p:nvPr/>
          </p:nvSpPr>
          <p:spPr bwMode="auto">
            <a:xfrm>
              <a:off x="339" y="345"/>
              <a:ext cx="121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1100" b="1">
                  <a:solidFill>
                    <a:srgbClr val="C00000"/>
                  </a:solidFill>
                </a:rPr>
                <a:t>Superoxide radicals</a:t>
              </a:r>
            </a:p>
          </p:txBody>
        </p:sp>
      </p:grpSp>
      <p:sp>
        <p:nvSpPr>
          <p:cNvPr id="50" name="Rectangle 8">
            <a:extLst>
              <a:ext uri="{FF2B5EF4-FFF2-40B4-BE49-F238E27FC236}">
                <a16:creationId xmlns:a16="http://schemas.microsoft.com/office/drawing/2014/main" id="{BB3E7E19-E525-E865-6590-B808228C1E6D}"/>
              </a:ext>
            </a:extLst>
          </p:cNvPr>
          <p:cNvSpPr>
            <a:spLocks noChangeArrowheads="1"/>
          </p:cNvSpPr>
          <p:nvPr/>
        </p:nvSpPr>
        <p:spPr bwMode="auto">
          <a:xfrm>
            <a:off x="319088" y="2833688"/>
            <a:ext cx="1060450" cy="357187"/>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fr-FR" altLang="en-SA"/>
          </a:p>
        </p:txBody>
      </p:sp>
      <p:sp>
        <p:nvSpPr>
          <p:cNvPr id="51" name="Rectangle 9">
            <a:extLst>
              <a:ext uri="{FF2B5EF4-FFF2-40B4-BE49-F238E27FC236}">
                <a16:creationId xmlns:a16="http://schemas.microsoft.com/office/drawing/2014/main" id="{8B239CA1-7CC2-71EF-785E-2727E7E66045}"/>
              </a:ext>
            </a:extLst>
          </p:cNvPr>
          <p:cNvSpPr>
            <a:spLocks noChangeArrowheads="1"/>
          </p:cNvSpPr>
          <p:nvPr/>
        </p:nvSpPr>
        <p:spPr bwMode="auto">
          <a:xfrm>
            <a:off x="4203700" y="2646363"/>
            <a:ext cx="919163" cy="458787"/>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fr-FR" altLang="en-SA"/>
          </a:p>
        </p:txBody>
      </p:sp>
      <p:sp>
        <p:nvSpPr>
          <p:cNvPr id="52" name="Rectangle 3">
            <a:extLst>
              <a:ext uri="{FF2B5EF4-FFF2-40B4-BE49-F238E27FC236}">
                <a16:creationId xmlns:a16="http://schemas.microsoft.com/office/drawing/2014/main" id="{39BCD37C-4F6F-78AA-FDF3-8C544155852A}"/>
              </a:ext>
            </a:extLst>
          </p:cNvPr>
          <p:cNvSpPr txBox="1">
            <a:spLocks noChangeArrowheads="1"/>
          </p:cNvSpPr>
          <p:nvPr/>
        </p:nvSpPr>
        <p:spPr>
          <a:xfrm>
            <a:off x="5334000" y="333375"/>
            <a:ext cx="3929063" cy="5686425"/>
          </a:xfrm>
          <a:prstGeom prst="rect">
            <a:avLst/>
          </a:prstGeom>
        </p:spPr>
        <p:txBody>
          <a:bodyPr/>
          <a:lstStyle/>
          <a:p>
            <a:pPr eaLnBrk="0" hangingPunct="0">
              <a:spcBef>
                <a:spcPct val="20000"/>
              </a:spcBef>
              <a:defRPr/>
            </a:pPr>
            <a:endParaRPr lang="en-US" sz="2400" dirty="0">
              <a:solidFill>
                <a:srgbClr val="000000"/>
              </a:solidFill>
              <a:cs typeface="Arial" charset="0"/>
            </a:endParaRPr>
          </a:p>
          <a:p>
            <a:pPr eaLnBrk="0" hangingPunct="0">
              <a:spcBef>
                <a:spcPct val="20000"/>
              </a:spcBef>
              <a:buClr>
                <a:srgbClr val="178BB9"/>
              </a:buClr>
              <a:buSzPct val="70000"/>
              <a:buFont typeface="Wingdings" pitchFamily="2" charset="2"/>
              <a:buChar char="Ø"/>
              <a:defRPr/>
            </a:pPr>
            <a:r>
              <a:rPr lang="en-US" sz="2000" dirty="0">
                <a:solidFill>
                  <a:srgbClr val="000000"/>
                </a:solidFill>
                <a:cs typeface="Arial" charset="0"/>
              </a:rPr>
              <a:t> When erythrocytes are exposed to chemicals that generate high levels of superoxide radicals, </a:t>
            </a:r>
            <a:r>
              <a:rPr lang="en-US" sz="2000" b="1" dirty="0">
                <a:solidFill>
                  <a:srgbClr val="CC0099"/>
                </a:solidFill>
                <a:effectLst>
                  <a:outerShdw blurRad="38100" dist="38100" dir="2700000" algn="tl">
                    <a:srgbClr val="C0C0C0"/>
                  </a:outerShdw>
                </a:effectLst>
                <a:cs typeface="Arial" charset="0"/>
              </a:rPr>
              <a:t>GSH</a:t>
            </a:r>
            <a:r>
              <a:rPr lang="en-US" sz="2000" dirty="0">
                <a:solidFill>
                  <a:srgbClr val="CC0099"/>
                </a:solidFill>
                <a:cs typeface="Arial" charset="0"/>
              </a:rPr>
              <a:t> </a:t>
            </a:r>
            <a:r>
              <a:rPr lang="en-US" sz="2000" b="1" dirty="0">
                <a:cs typeface="Arial" charset="0"/>
              </a:rPr>
              <a:t>(</a:t>
            </a:r>
            <a:r>
              <a:rPr lang="en-US" sz="2000" b="1" u="sng" dirty="0">
                <a:cs typeface="Arial" charset="0"/>
              </a:rPr>
              <a:t>Reduced Glutathione</a:t>
            </a:r>
            <a:r>
              <a:rPr lang="en-US" sz="2000" b="1" dirty="0">
                <a:cs typeface="Arial" charset="0"/>
              </a:rPr>
              <a:t>)</a:t>
            </a:r>
            <a:r>
              <a:rPr lang="en-US" sz="2000" dirty="0">
                <a:cs typeface="Arial" charset="0"/>
              </a:rPr>
              <a:t> is required to reduce these damaging compounds</a:t>
            </a:r>
          </a:p>
          <a:p>
            <a:pPr eaLnBrk="0" hangingPunct="0">
              <a:spcBef>
                <a:spcPct val="20000"/>
              </a:spcBef>
              <a:buClr>
                <a:srgbClr val="178BB9"/>
              </a:buClr>
              <a:buSzPct val="70000"/>
              <a:buFont typeface="Wingdings" pitchFamily="2" charset="2"/>
              <a:buNone/>
              <a:defRPr/>
            </a:pPr>
            <a:endParaRPr lang="en-US" sz="2000" dirty="0">
              <a:cs typeface="Arial" charset="0"/>
            </a:endParaRPr>
          </a:p>
          <a:p>
            <a:pPr eaLnBrk="0" hangingPunct="0">
              <a:spcBef>
                <a:spcPct val="20000"/>
              </a:spcBef>
              <a:buClr>
                <a:srgbClr val="178BB9"/>
              </a:buClr>
              <a:buSzPct val="70000"/>
              <a:buFont typeface="Wingdings" pitchFamily="2" charset="2"/>
              <a:buChar char="Ø"/>
              <a:defRPr/>
            </a:pPr>
            <a:r>
              <a:rPr lang="en-US" sz="2000" b="1" dirty="0">
                <a:solidFill>
                  <a:srgbClr val="178BB9"/>
                </a:solidFill>
                <a:cs typeface="Arial" charset="0"/>
              </a:rPr>
              <a:t>Glutathione </a:t>
            </a:r>
            <a:r>
              <a:rPr lang="en-US" sz="2000" b="1" dirty="0" err="1">
                <a:solidFill>
                  <a:srgbClr val="178BB9"/>
                </a:solidFill>
                <a:cs typeface="Arial" charset="0"/>
              </a:rPr>
              <a:t>Peroxidase</a:t>
            </a:r>
            <a:r>
              <a:rPr lang="en-US" sz="2000" dirty="0">
                <a:solidFill>
                  <a:srgbClr val="CC0099"/>
                </a:solidFill>
                <a:cs typeface="Arial" charset="0"/>
              </a:rPr>
              <a:t> </a:t>
            </a:r>
            <a:r>
              <a:rPr lang="en-US" sz="2000" dirty="0">
                <a:solidFill>
                  <a:srgbClr val="000000"/>
                </a:solidFill>
                <a:cs typeface="Arial" charset="0"/>
              </a:rPr>
              <a:t>catalyzes degradation of organic </a:t>
            </a:r>
            <a:r>
              <a:rPr lang="en-US" sz="2000" dirty="0" err="1">
                <a:solidFill>
                  <a:srgbClr val="000000"/>
                </a:solidFill>
                <a:cs typeface="Arial" charset="0"/>
              </a:rPr>
              <a:t>hydroperoxides</a:t>
            </a:r>
            <a:r>
              <a:rPr lang="en-US" sz="2000" dirty="0">
                <a:solidFill>
                  <a:srgbClr val="000000"/>
                </a:solidFill>
                <a:cs typeface="Arial" charset="0"/>
              </a:rPr>
              <a:t> by reduction, as two glutathione molecules are oxidized to a disulfide </a:t>
            </a:r>
            <a:r>
              <a:rPr lang="en-US" sz="2000" b="1" dirty="0">
                <a:solidFill>
                  <a:srgbClr val="CC0099"/>
                </a:solidFill>
                <a:cs typeface="Arial" charset="0"/>
              </a:rPr>
              <a:t>GSSG</a:t>
            </a:r>
          </a:p>
          <a:p>
            <a:pPr eaLnBrk="0" hangingPunct="0">
              <a:spcBef>
                <a:spcPct val="20000"/>
              </a:spcBef>
              <a:buClr>
                <a:srgbClr val="178BB9"/>
              </a:buClr>
              <a:buSzPct val="70000"/>
              <a:buFont typeface="Wingdings" pitchFamily="2" charset="2"/>
              <a:buChar char="Ø"/>
              <a:defRPr/>
            </a:pPr>
            <a:endParaRPr lang="en-US" sz="2000" b="1" dirty="0">
              <a:solidFill>
                <a:schemeClr val="accent2"/>
              </a:solidFill>
              <a:cs typeface="Arial" charset="0"/>
            </a:endParaRPr>
          </a:p>
          <a:p>
            <a:pPr eaLnBrk="0" hangingPunct="0">
              <a:lnSpc>
                <a:spcPct val="110000"/>
              </a:lnSpc>
              <a:spcBef>
                <a:spcPts val="400"/>
              </a:spcBef>
              <a:buClr>
                <a:schemeClr val="accent1"/>
              </a:buClr>
              <a:buSzPct val="70000"/>
              <a:buFont typeface="Wingdings" pitchFamily="2" charset="2"/>
              <a:buChar char="Ø"/>
              <a:defRPr/>
            </a:pPr>
            <a:r>
              <a:rPr lang="en-US" sz="2000" dirty="0">
                <a:cs typeface="Arial" charset="0"/>
              </a:rPr>
              <a:t>The PPP  is responsible for maintaining high levels of NADPH in red blood cells for use as a </a:t>
            </a:r>
            <a:r>
              <a:rPr lang="en-US" sz="2000" b="1" dirty="0" err="1">
                <a:solidFill>
                  <a:srgbClr val="CC0099"/>
                </a:solidFill>
                <a:cs typeface="Arial" charset="0"/>
              </a:rPr>
              <a:t>reductant</a:t>
            </a:r>
            <a:r>
              <a:rPr lang="en-US" sz="2000" dirty="0">
                <a:solidFill>
                  <a:srgbClr val="CC0099"/>
                </a:solidFill>
                <a:cs typeface="Arial" charset="0"/>
              </a:rPr>
              <a:t> </a:t>
            </a:r>
            <a:r>
              <a:rPr lang="en-US" sz="2000" dirty="0">
                <a:cs typeface="Arial" charset="0"/>
              </a:rPr>
              <a:t>in the glutathione </a:t>
            </a:r>
            <a:r>
              <a:rPr lang="en-US" sz="2000" dirty="0" err="1">
                <a:cs typeface="Arial" charset="0"/>
              </a:rPr>
              <a:t>reductase</a:t>
            </a:r>
            <a:r>
              <a:rPr lang="en-US" sz="2000" dirty="0">
                <a:cs typeface="Arial" charset="0"/>
              </a:rPr>
              <a:t> reaction. </a:t>
            </a:r>
          </a:p>
          <a:p>
            <a:pPr eaLnBrk="0" hangingPunct="0">
              <a:spcBef>
                <a:spcPct val="20000"/>
              </a:spcBef>
              <a:buClr>
                <a:srgbClr val="178BB9"/>
              </a:buClr>
              <a:buSzPct val="70000"/>
              <a:buFont typeface="Wingdings" pitchFamily="2" charset="2"/>
              <a:buChar char="Ø"/>
              <a:defRPr/>
            </a:pPr>
            <a:endParaRPr lang="en-US" sz="2000" b="1" dirty="0">
              <a:solidFill>
                <a:schemeClr val="accent2"/>
              </a:solidFill>
              <a:cs typeface="Arial" charset="0"/>
            </a:endParaRPr>
          </a:p>
          <a:p>
            <a:pPr eaLnBrk="0" hangingPunct="0">
              <a:spcBef>
                <a:spcPct val="20000"/>
              </a:spcBef>
              <a:defRPr/>
            </a:pPr>
            <a:endParaRPr lang="en-US" sz="2000" dirty="0">
              <a:solidFill>
                <a:srgbClr val="000000"/>
              </a:solidFill>
              <a:cs typeface="Arial" charset="0"/>
            </a:endParaRPr>
          </a:p>
        </p:txBody>
      </p:sp>
      <p:sp>
        <p:nvSpPr>
          <p:cNvPr id="47113" name="Rectangle 7">
            <a:extLst>
              <a:ext uri="{FF2B5EF4-FFF2-40B4-BE49-F238E27FC236}">
                <a16:creationId xmlns:a16="http://schemas.microsoft.com/office/drawing/2014/main" id="{967ADAAB-E14C-B9A6-4135-48A184EC31A2}"/>
              </a:ext>
            </a:extLst>
          </p:cNvPr>
          <p:cNvSpPr>
            <a:spLocks noChangeArrowheads="1"/>
          </p:cNvSpPr>
          <p:nvPr/>
        </p:nvSpPr>
        <p:spPr bwMode="auto">
          <a:xfrm>
            <a:off x="4572000" y="9525"/>
            <a:ext cx="4438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5000"/>
              </a:lnSpc>
              <a:spcAft>
                <a:spcPct val="50000"/>
              </a:spcAft>
            </a:pPr>
            <a:r>
              <a:rPr lang="en-US" altLang="en-SA" sz="2800" b="1">
                <a:solidFill>
                  <a:srgbClr val="217A8F"/>
                </a:solidFill>
                <a:cs typeface="Times New Roman" panose="02020603050405020304" pitchFamily="18" charset="0"/>
              </a:rPr>
              <a:t>Pentose Phosphate Pathway</a:t>
            </a:r>
          </a:p>
        </p:txBody>
      </p:sp>
      <p:sp>
        <p:nvSpPr>
          <p:cNvPr id="28" name="TextBox 27">
            <a:extLst>
              <a:ext uri="{FF2B5EF4-FFF2-40B4-BE49-F238E27FC236}">
                <a16:creationId xmlns:a16="http://schemas.microsoft.com/office/drawing/2014/main" id="{D2335CFB-51E5-76C6-80B9-AB2D8DB7EB5F}"/>
              </a:ext>
            </a:extLst>
          </p:cNvPr>
          <p:cNvSpPr txBox="1"/>
          <p:nvPr/>
        </p:nvSpPr>
        <p:spPr>
          <a:xfrm>
            <a:off x="3500438" y="714375"/>
            <a:ext cx="1681162" cy="392113"/>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1600" b="1">
                <a:solidFill>
                  <a:srgbClr val="FFFFFF"/>
                </a:solidFill>
                <a:cs typeface="Arial" charset="0"/>
              </a:rPr>
              <a:t>Detoxification</a:t>
            </a:r>
          </a:p>
        </p:txBody>
      </p:sp>
      <p:grpSp>
        <p:nvGrpSpPr>
          <p:cNvPr id="7" name="Group 40">
            <a:extLst>
              <a:ext uri="{FF2B5EF4-FFF2-40B4-BE49-F238E27FC236}">
                <a16:creationId xmlns:a16="http://schemas.microsoft.com/office/drawing/2014/main" id="{B731AFEA-198B-360D-A018-BF23CC1D1E84}"/>
              </a:ext>
            </a:extLst>
          </p:cNvPr>
          <p:cNvGrpSpPr>
            <a:grpSpLocks/>
          </p:cNvGrpSpPr>
          <p:nvPr/>
        </p:nvGrpSpPr>
        <p:grpSpPr bwMode="auto">
          <a:xfrm>
            <a:off x="5214938" y="2590799"/>
            <a:ext cx="3886200" cy="1767689"/>
            <a:chOff x="34" y="2565"/>
            <a:chExt cx="2430" cy="954"/>
          </a:xfrm>
        </p:grpSpPr>
        <p:sp>
          <p:nvSpPr>
            <p:cNvPr id="54" name="Flowchart: Alternate Process 53">
              <a:extLst>
                <a:ext uri="{FF2B5EF4-FFF2-40B4-BE49-F238E27FC236}">
                  <a16:creationId xmlns:a16="http://schemas.microsoft.com/office/drawing/2014/main" id="{505C3AFF-258C-1B2B-05C9-59DEFF64E2F4}"/>
                </a:ext>
              </a:extLst>
            </p:cNvPr>
            <p:cNvSpPr/>
            <p:nvPr/>
          </p:nvSpPr>
          <p:spPr>
            <a:xfrm>
              <a:off x="34" y="2565"/>
              <a:ext cx="2430" cy="94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p>
          </p:txBody>
        </p:sp>
        <p:sp>
          <p:nvSpPr>
            <p:cNvPr id="47117" name="TextBox 54">
              <a:extLst>
                <a:ext uri="{FF2B5EF4-FFF2-40B4-BE49-F238E27FC236}">
                  <a16:creationId xmlns:a16="http://schemas.microsoft.com/office/drawing/2014/main" id="{11FB736C-E03C-5FDC-80DC-8D5B2DFAA092}"/>
                </a:ext>
              </a:extLst>
            </p:cNvPr>
            <p:cNvSpPr txBox="1">
              <a:spLocks noChangeArrowheads="1"/>
            </p:cNvSpPr>
            <p:nvPr/>
          </p:nvSpPr>
          <p:spPr bwMode="auto">
            <a:xfrm>
              <a:off x="143" y="2647"/>
              <a:ext cx="2238" cy="872"/>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b="1" dirty="0"/>
                <a:t>The major role of PPP in RBCs is the production of NADPH which protect these cells from oxidative damage by providing </a:t>
              </a:r>
              <a:r>
                <a:rPr lang="en-US" sz="2000" b="1" dirty="0">
                  <a:solidFill>
                    <a:srgbClr val="CC0099"/>
                  </a:solidFill>
                </a:rPr>
                <a:t>GSH for removal of H</a:t>
              </a:r>
              <a:r>
                <a:rPr lang="en-US" sz="2000" b="1" baseline="-25000" dirty="0">
                  <a:solidFill>
                    <a:srgbClr val="CC0099"/>
                  </a:solidFill>
                </a:rPr>
                <a:t>2</a:t>
              </a:r>
              <a:r>
                <a:rPr lang="en-US" sz="2000" b="1" dirty="0">
                  <a:solidFill>
                    <a:srgbClr val="CC0099"/>
                  </a:solidFill>
                </a:rPr>
                <a:t>O</a:t>
              </a:r>
              <a:r>
                <a:rPr lang="en-US" sz="2000" b="1" baseline="-25000" dirty="0">
                  <a:solidFill>
                    <a:srgbClr val="CC0099"/>
                  </a:solidFill>
                </a:rPr>
                <a:t>2</a:t>
              </a:r>
            </a:p>
          </p:txBody>
        </p:sp>
      </p:grpSp>
      <p:sp>
        <p:nvSpPr>
          <p:cNvPr id="43" name="Slide Number Placeholder 42">
            <a:extLst>
              <a:ext uri="{FF2B5EF4-FFF2-40B4-BE49-F238E27FC236}">
                <a16:creationId xmlns:a16="http://schemas.microsoft.com/office/drawing/2014/main" id="{0650C9F4-BE6F-3593-CAA8-45050B40C80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F28965-2D88-1441-A9C6-36B7B660F79E}" type="slidenum">
              <a:rPr lang="en-US" altLang="en-SA">
                <a:solidFill>
                  <a:srgbClr val="FFFFFF"/>
                </a:solidFill>
                <a:latin typeface="Franklin Gothic Book" panose="020B0503020102020204" pitchFamily="34" charset="0"/>
              </a:rPr>
              <a:pPr eaLnBrk="1" hangingPunct="1"/>
              <a:t>42</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7113">
                                            <p:txEl>
                                              <p:pRg st="0" end="0"/>
                                            </p:txEl>
                                          </p:spTgt>
                                        </p:tgtEl>
                                        <p:attrNameLst>
                                          <p:attrName>style.visibility</p:attrName>
                                        </p:attrNameLst>
                                      </p:cBhvr>
                                      <p:to>
                                        <p:strVal val="visible"/>
                                      </p:to>
                                    </p:set>
                                    <p:animEffect transition="in" filter="box(in)">
                                      <p:cBhvr>
                                        <p:cTn id="7" dur="500"/>
                                        <p:tgtEl>
                                          <p:spTgt spid="471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1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Left)">
                                      <p:cBhvr>
                                        <p:cTn id="15" dur="500"/>
                                        <p:tgtEl>
                                          <p:spTgt spid="2"/>
                                        </p:tgtEl>
                                      </p:cBhvr>
                                    </p:animEffect>
                                  </p:childTnLst>
                                </p:cTn>
                              </p:par>
                            </p:childTnLst>
                          </p:cTn>
                        </p:par>
                        <p:par>
                          <p:cTn id="16" fill="hold" nodeType="afterGroup">
                            <p:stCondLst>
                              <p:cond delay="500"/>
                            </p:stCondLst>
                            <p:childTnLst>
                              <p:par>
                                <p:cTn id="17" presetID="4" presetClass="entr" presetSubtype="16" fill="hold" nodeType="afterEffect">
                                  <p:stCondLst>
                                    <p:cond delay="0"/>
                                  </p:stCondLst>
                                  <p:childTnLst>
                                    <p:set>
                                      <p:cBhvr>
                                        <p:cTn id="18" dur="1" fill="hold">
                                          <p:stCondLst>
                                            <p:cond delay="0"/>
                                          </p:stCondLst>
                                        </p:cTn>
                                        <p:tgtEl>
                                          <p:spTgt spid="52">
                                            <p:txEl>
                                              <p:pRg st="1" end="1"/>
                                            </p:txEl>
                                          </p:spTgt>
                                        </p:tgtEl>
                                        <p:attrNameLst>
                                          <p:attrName>style.visibility</p:attrName>
                                        </p:attrNameLst>
                                      </p:cBhvr>
                                      <p:to>
                                        <p:strVal val="visible"/>
                                      </p:to>
                                    </p:set>
                                    <p:animEffect transition="in" filter="box(in)">
                                      <p:cBhvr>
                                        <p:cTn id="19" dur="500"/>
                                        <p:tgtEl>
                                          <p:spTgt spid="52">
                                            <p:txEl>
                                              <p:pRg st="1" end="1"/>
                                            </p:txEl>
                                          </p:spTgt>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dissolve">
                                      <p:cBhvr>
                                        <p:cTn id="23" dur="500"/>
                                        <p:tgtEl>
                                          <p:spTgt spid="50"/>
                                        </p:tgtEl>
                                      </p:cBhvr>
                                    </p:animEffect>
                                  </p:childTnLst>
                                </p:cTn>
                              </p:par>
                              <p:par>
                                <p:cTn id="24" presetID="2" presetClass="entr" presetSubtype="4"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2">
                                            <p:txEl>
                                              <p:pRg st="3" end="3"/>
                                            </p:txEl>
                                          </p:spTgt>
                                        </p:tgtEl>
                                        <p:attrNameLst>
                                          <p:attrName>style.visibility</p:attrName>
                                        </p:attrNameLst>
                                      </p:cBhvr>
                                      <p:to>
                                        <p:strVal val="visible"/>
                                      </p:to>
                                    </p:set>
                                    <p:animEffect transition="in" filter="box(in)">
                                      <p:cBhvr>
                                        <p:cTn id="32" dur="500"/>
                                        <p:tgtEl>
                                          <p:spTgt spid="52">
                                            <p:txEl>
                                              <p:pRg st="3" end="3"/>
                                            </p:txEl>
                                          </p:spTgt>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dissolve">
                                      <p:cBhvr>
                                        <p:cTn id="36" dur="500"/>
                                        <p:tgtEl>
                                          <p:spTgt spid="51"/>
                                        </p:tgtEl>
                                      </p:cBhvr>
                                    </p:animEffect>
                                  </p:childTnLst>
                                </p:cTn>
                              </p:par>
                            </p:childTnLst>
                          </p:cTn>
                        </p:par>
                        <p:par>
                          <p:cTn id="37" fill="hold" nodeType="afterGroup">
                            <p:stCondLst>
                              <p:cond delay="1000"/>
                            </p:stCondLst>
                            <p:childTnLst>
                              <p:par>
                                <p:cTn id="38" presetID="12" presetClass="entr" presetSubtype="2"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lide(fromRight)">
                                      <p:cBhvr>
                                        <p:cTn id="40" dur="500"/>
                                        <p:tgtEl>
                                          <p:spTgt spid="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52">
                                            <p:txEl>
                                              <p:pRg st="5" end="5"/>
                                            </p:txEl>
                                          </p:spTgt>
                                        </p:tgtEl>
                                        <p:attrNameLst>
                                          <p:attrName>style.visibility</p:attrName>
                                        </p:attrNameLst>
                                      </p:cBhvr>
                                      <p:to>
                                        <p:strVal val="visible"/>
                                      </p:to>
                                    </p:set>
                                    <p:animEffect transition="in" filter="box(in)">
                                      <p:cBhvr>
                                        <p:cTn id="45" dur="500"/>
                                        <p:tgtEl>
                                          <p:spTgt spid="52">
                                            <p:txEl>
                                              <p:pRg st="5" end="5"/>
                                            </p:txEl>
                                          </p:spTgt>
                                        </p:tgtEl>
                                      </p:cBhvr>
                                    </p:animEffect>
                                  </p:childTnLst>
                                </p:cTn>
                              </p:par>
                            </p:childTnLst>
                          </p:cTn>
                        </p:par>
                        <p:par>
                          <p:cTn id="46" fill="hold" nodeType="afterGroup">
                            <p:stCondLst>
                              <p:cond delay="500"/>
                            </p:stCondLst>
                            <p:childTnLst>
                              <p:par>
                                <p:cTn id="47" presetID="1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lide(fromLeft)">
                                      <p:cBhvr>
                                        <p:cTn id="49" dur="500"/>
                                        <p:tgtEl>
                                          <p:spTgt spid="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xit" presetSubtype="10" fill="hold" nodeType="clickEffect">
                                  <p:stCondLst>
                                    <p:cond delay="0"/>
                                  </p:stCondLst>
                                  <p:childTnLst>
                                    <p:animEffect transition="out" filter="checkerboard(across)">
                                      <p:cBhvr>
                                        <p:cTn id="53" dur="500"/>
                                        <p:tgtEl>
                                          <p:spTgt spid="52">
                                            <p:txEl>
                                              <p:pRg st="1" end="1"/>
                                            </p:txEl>
                                          </p:spTgt>
                                        </p:tgtEl>
                                      </p:cBhvr>
                                    </p:animEffect>
                                    <p:set>
                                      <p:cBhvr>
                                        <p:cTn id="54" dur="1" fill="hold">
                                          <p:stCondLst>
                                            <p:cond delay="499"/>
                                          </p:stCondLst>
                                        </p:cTn>
                                        <p:tgtEl>
                                          <p:spTgt spid="52">
                                            <p:txEl>
                                              <p:pRg st="1" end="1"/>
                                            </p:txEl>
                                          </p:spTgt>
                                        </p:tgtEl>
                                        <p:attrNameLst>
                                          <p:attrName>style.visibility</p:attrName>
                                        </p:attrNameLst>
                                      </p:cBhvr>
                                      <p:to>
                                        <p:strVal val="hidden"/>
                                      </p:to>
                                    </p:set>
                                  </p:childTnLst>
                                </p:cTn>
                              </p:par>
                              <p:par>
                                <p:cTn id="55" presetID="5" presetClass="exit" presetSubtype="10" fill="hold" nodeType="withEffect">
                                  <p:stCondLst>
                                    <p:cond delay="0"/>
                                  </p:stCondLst>
                                  <p:childTnLst>
                                    <p:animEffect transition="out" filter="checkerboard(across)">
                                      <p:cBhvr>
                                        <p:cTn id="56" dur="500"/>
                                        <p:tgtEl>
                                          <p:spTgt spid="52">
                                            <p:txEl>
                                              <p:pRg st="3" end="3"/>
                                            </p:txEl>
                                          </p:spTgt>
                                        </p:tgtEl>
                                      </p:cBhvr>
                                    </p:animEffect>
                                    <p:set>
                                      <p:cBhvr>
                                        <p:cTn id="57" dur="1" fill="hold">
                                          <p:stCondLst>
                                            <p:cond delay="499"/>
                                          </p:stCondLst>
                                        </p:cTn>
                                        <p:tgtEl>
                                          <p:spTgt spid="52">
                                            <p:txEl>
                                              <p:pRg st="3" end="3"/>
                                            </p:txEl>
                                          </p:spTgt>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52">
                                            <p:txEl>
                                              <p:pRg st="5" end="5"/>
                                            </p:txEl>
                                          </p:spTgt>
                                        </p:tgtEl>
                                      </p:cBhvr>
                                    </p:animEffect>
                                    <p:set>
                                      <p:cBhvr>
                                        <p:cTn id="60" dur="1" fill="hold">
                                          <p:stCondLst>
                                            <p:cond delay="499"/>
                                          </p:stCondLst>
                                        </p:cTn>
                                        <p:tgtEl>
                                          <p:spTgt spid="52">
                                            <p:txEl>
                                              <p:pRg st="5" end="5"/>
                                            </p:txEl>
                                          </p:spTgt>
                                        </p:tgtEl>
                                        <p:attrNameLst>
                                          <p:attrName>style.visibility</p:attrName>
                                        </p:attrNameLst>
                                      </p:cBhvr>
                                      <p:to>
                                        <p:strVal val="hidden"/>
                                      </p:to>
                                    </p:set>
                                  </p:childTnLst>
                                </p:cTn>
                              </p:par>
                            </p:childTnLst>
                          </p:cTn>
                        </p:par>
                        <p:par>
                          <p:cTn id="61" fill="hold" nodeType="afterGroup">
                            <p:stCondLst>
                              <p:cond delay="500"/>
                            </p:stCondLst>
                            <p:childTnLst>
                              <p:par>
                                <p:cTn id="62" presetID="2" presetClass="entr" presetSubtype="4"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2000" fill="hold"/>
                                        <p:tgtEl>
                                          <p:spTgt spid="7"/>
                                        </p:tgtEl>
                                        <p:attrNameLst>
                                          <p:attrName>ppt_x</p:attrName>
                                        </p:attrNameLst>
                                      </p:cBhvr>
                                      <p:tavLst>
                                        <p:tav tm="0">
                                          <p:val>
                                            <p:strVal val="#ppt_x"/>
                                          </p:val>
                                        </p:tav>
                                        <p:tav tm="100000">
                                          <p:val>
                                            <p:strVal val="#ppt_x"/>
                                          </p:val>
                                        </p:tav>
                                      </p:tavLst>
                                    </p:anim>
                                    <p:anim calcmode="lin" valueType="num">
                                      <p:cBhvr additive="base">
                                        <p:cTn id="6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build="allAtOnce"/>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136466AB-0734-1FB6-50A9-2856BAA30819}"/>
              </a:ext>
            </a:extLst>
          </p:cNvPr>
          <p:cNvSpPr>
            <a:spLocks noGrp="1"/>
          </p:cNvSpPr>
          <p:nvPr>
            <p:ph type="title"/>
          </p:nvPr>
        </p:nvSpPr>
        <p:spPr>
          <a:xfrm>
            <a:off x="139700" y="-38100"/>
            <a:ext cx="8229600" cy="809625"/>
          </a:xfrm>
        </p:spPr>
        <p:txBody>
          <a:bodyPr bIns="45720"/>
          <a:lstStyle/>
          <a:p>
            <a:pPr algn="ctr" eaLnBrk="1" hangingPunct="1"/>
            <a:r>
              <a:rPr lang="en-US" altLang="en-SA" sz="3200" b="1" dirty="0">
                <a:solidFill>
                  <a:srgbClr val="217A8F"/>
                </a:solidFill>
                <a:latin typeface="Times New Roman" panose="02020603050405020304" pitchFamily="18" charset="0"/>
                <a:cs typeface="Times New Roman" panose="02020603050405020304" pitchFamily="18" charset="0"/>
              </a:rPr>
              <a:t>Methemoglobin Reductase Pathway</a:t>
            </a:r>
          </a:p>
        </p:txBody>
      </p:sp>
      <p:sp>
        <p:nvSpPr>
          <p:cNvPr id="57347" name="Rectangle 3">
            <a:extLst>
              <a:ext uri="{FF2B5EF4-FFF2-40B4-BE49-F238E27FC236}">
                <a16:creationId xmlns:a16="http://schemas.microsoft.com/office/drawing/2014/main" id="{91FA07A0-41D0-BB5E-61A4-859F3E18B8C5}"/>
              </a:ext>
            </a:extLst>
          </p:cNvPr>
          <p:cNvSpPr>
            <a:spLocks noGrp="1"/>
          </p:cNvSpPr>
          <p:nvPr>
            <p:ph sz="quarter" idx="1"/>
          </p:nvPr>
        </p:nvSpPr>
        <p:spPr>
          <a:xfrm>
            <a:off x="603250" y="897202"/>
            <a:ext cx="8041481" cy="2866760"/>
          </a:xfrm>
        </p:spPr>
        <p:txBody>
          <a:bodyPr>
            <a:noAutofit/>
          </a:bodyPr>
          <a:lstStyle/>
          <a:p>
            <a:pPr marL="274320" indent="-274320" algn="just" eaLnBrk="1" fontAlgn="auto" hangingPunct="1">
              <a:lnSpc>
                <a:spcPct val="150000"/>
              </a:lnSpc>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Important in maintaining heme iron in the reduced or ferrous functional state </a:t>
            </a:r>
          </a:p>
          <a:p>
            <a:pPr marL="274320" indent="-274320" algn="just" eaLnBrk="1" fontAlgn="auto" hangingPunct="1">
              <a:lnSpc>
                <a:spcPct val="150000"/>
              </a:lnSpc>
              <a:spcBef>
                <a:spcPts val="580"/>
              </a:spcBef>
              <a:spcAft>
                <a:spcPts val="0"/>
              </a:spcAft>
              <a:buFont typeface="Wingdings 2"/>
              <a:buChar char=""/>
              <a:defRPr/>
            </a:pPr>
            <a:r>
              <a:rPr lang="en-GB" sz="2400" dirty="0">
                <a:latin typeface="Times New Roman" panose="02020603050405020304" pitchFamily="18" charset="0"/>
                <a:cs typeface="Times New Roman" panose="02020603050405020304" pitchFamily="18" charset="0"/>
              </a:rPr>
              <a:t>The metHbFe</a:t>
            </a:r>
            <a:r>
              <a:rPr lang="en-GB" sz="2400" baseline="30000" dirty="0">
                <a:solidFill>
                  <a:srgbClr val="000066"/>
                </a:solidFill>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is reduced to deoxyHbFe</a:t>
            </a:r>
            <a:r>
              <a:rPr lang="en-GB" sz="2400" baseline="30000" dirty="0">
                <a:solidFill>
                  <a:srgbClr val="000066"/>
                </a:solidFill>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 by the flavoprotein, </a:t>
            </a:r>
            <a:r>
              <a:rPr lang="en-GB" sz="2400" dirty="0" err="1">
                <a:latin typeface="Times New Roman" panose="02020603050405020304" pitchFamily="18" charset="0"/>
                <a:cs typeface="Times New Roman" panose="02020603050405020304" pitchFamily="18" charset="0"/>
              </a:rPr>
              <a:t>MetHb</a:t>
            </a:r>
            <a:r>
              <a:rPr lang="en-GB" sz="2400" dirty="0">
                <a:latin typeface="Times New Roman" panose="02020603050405020304" pitchFamily="18" charset="0"/>
                <a:cs typeface="Times New Roman" panose="02020603050405020304" pitchFamily="18" charset="0"/>
              </a:rPr>
              <a:t> reductase (MW 185Kda) (NADH cytochrome b</a:t>
            </a:r>
            <a:r>
              <a:rPr lang="en-GB" sz="2400" baseline="-25000" dirty="0">
                <a:solidFill>
                  <a:srgbClr val="000066"/>
                </a:solidFill>
                <a:latin typeface="Times New Roman" panose="02020603050405020304" pitchFamily="18" charset="0"/>
                <a:cs typeface="Times New Roman" panose="02020603050405020304" pitchFamily="18" charset="0"/>
              </a:rPr>
              <a:t>5</a:t>
            </a:r>
            <a:r>
              <a:rPr lang="en-GB" sz="2400" dirty="0">
                <a:latin typeface="Times New Roman" panose="02020603050405020304" pitchFamily="18" charset="0"/>
                <a:cs typeface="Times New Roman" panose="02020603050405020304" pitchFamily="18" charset="0"/>
              </a:rPr>
              <a:t> reductase).</a:t>
            </a:r>
          </a:p>
          <a:p>
            <a:pPr marL="274320" indent="-274320" algn="just" eaLnBrk="1" fontAlgn="auto" hangingPunct="1">
              <a:lnSpc>
                <a:spcPct val="150000"/>
              </a:lnSpc>
              <a:spcBef>
                <a:spcPts val="580"/>
              </a:spcBef>
              <a:spcAft>
                <a:spcPts val="0"/>
              </a:spcAft>
              <a:buFont typeface="Wingdings 2"/>
              <a:buChar char=""/>
              <a:defRPr/>
            </a:pPr>
            <a:endParaRPr lang="en-US" sz="2400" dirty="0">
              <a:latin typeface="Times New Roman" panose="02020603050405020304" pitchFamily="18" charset="0"/>
              <a:cs typeface="Times New Roman" panose="02020603050405020304" pitchFamily="18" charset="0"/>
            </a:endParaRPr>
          </a:p>
        </p:txBody>
      </p:sp>
      <p:grpSp>
        <p:nvGrpSpPr>
          <p:cNvPr id="2" name="Group 23">
            <a:extLst>
              <a:ext uri="{FF2B5EF4-FFF2-40B4-BE49-F238E27FC236}">
                <a16:creationId xmlns:a16="http://schemas.microsoft.com/office/drawing/2014/main" id="{F157950C-2951-90B1-CC41-7EAABA39505C}"/>
              </a:ext>
            </a:extLst>
          </p:cNvPr>
          <p:cNvGrpSpPr>
            <a:grpSpLocks/>
          </p:cNvGrpSpPr>
          <p:nvPr/>
        </p:nvGrpSpPr>
        <p:grpSpPr bwMode="auto">
          <a:xfrm>
            <a:off x="1100931" y="4267200"/>
            <a:ext cx="7551737" cy="1720850"/>
            <a:chOff x="715" y="2400"/>
            <a:chExt cx="4757" cy="1084"/>
          </a:xfrm>
        </p:grpSpPr>
        <p:grpSp>
          <p:nvGrpSpPr>
            <p:cNvPr id="52231" name="Group 18">
              <a:extLst>
                <a:ext uri="{FF2B5EF4-FFF2-40B4-BE49-F238E27FC236}">
                  <a16:creationId xmlns:a16="http://schemas.microsoft.com/office/drawing/2014/main" id="{DDCBA6BC-DE69-D515-0A5C-18611ADC26BF}"/>
                </a:ext>
              </a:extLst>
            </p:cNvPr>
            <p:cNvGrpSpPr>
              <a:grpSpLocks/>
            </p:cNvGrpSpPr>
            <p:nvPr/>
          </p:nvGrpSpPr>
          <p:grpSpPr bwMode="auto">
            <a:xfrm>
              <a:off x="1595" y="2531"/>
              <a:ext cx="706" cy="953"/>
              <a:chOff x="1320" y="2599"/>
              <a:chExt cx="706" cy="953"/>
            </a:xfrm>
          </p:grpSpPr>
          <p:sp>
            <p:nvSpPr>
              <p:cNvPr id="52244" name="AutoShape 7">
                <a:extLst>
                  <a:ext uri="{FF2B5EF4-FFF2-40B4-BE49-F238E27FC236}">
                    <a16:creationId xmlns:a16="http://schemas.microsoft.com/office/drawing/2014/main" id="{3DA442B0-9149-81AC-DA5F-3855AACED774}"/>
                  </a:ext>
                </a:extLst>
              </p:cNvPr>
              <p:cNvSpPr>
                <a:spLocks noChangeArrowheads="1"/>
              </p:cNvSpPr>
              <p:nvPr/>
            </p:nvSpPr>
            <p:spPr bwMode="auto">
              <a:xfrm rot="461708">
                <a:off x="1669" y="2599"/>
                <a:ext cx="357" cy="921"/>
              </a:xfrm>
              <a:prstGeom prst="curvedRightArrow">
                <a:avLst>
                  <a:gd name="adj1" fmla="val 3058"/>
                  <a:gd name="adj2" fmla="val 103193"/>
                  <a:gd name="adj3" fmla="val 33333"/>
                </a:avLst>
              </a:prstGeom>
              <a:noFill/>
              <a:ln w="28575">
                <a:solidFill>
                  <a:srgbClr val="217A8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endParaRPr lang="en-GB" altLang="en-SA" sz="2000">
                  <a:latin typeface="Arial" panose="020B0604020202020204" pitchFamily="34" charset="0"/>
                </a:endParaRPr>
              </a:p>
            </p:txBody>
          </p:sp>
          <p:sp>
            <p:nvSpPr>
              <p:cNvPr id="52245" name="AutoShape 8">
                <a:extLst>
                  <a:ext uri="{FF2B5EF4-FFF2-40B4-BE49-F238E27FC236}">
                    <a16:creationId xmlns:a16="http://schemas.microsoft.com/office/drawing/2014/main" id="{5BD200A8-7CE2-CF9E-1B4C-54E1A865A2C3}"/>
                  </a:ext>
                </a:extLst>
              </p:cNvPr>
              <p:cNvSpPr>
                <a:spLocks noChangeArrowheads="1"/>
              </p:cNvSpPr>
              <p:nvPr/>
            </p:nvSpPr>
            <p:spPr bwMode="auto">
              <a:xfrm>
                <a:off x="1320" y="2645"/>
                <a:ext cx="363" cy="907"/>
              </a:xfrm>
              <a:prstGeom prst="curvedLeftArrow">
                <a:avLst>
                  <a:gd name="adj1" fmla="val 1481"/>
                  <a:gd name="adj2" fmla="val 98464"/>
                  <a:gd name="adj3" fmla="val 35537"/>
                </a:avLst>
              </a:prstGeom>
              <a:noFill/>
              <a:ln w="28575">
                <a:solidFill>
                  <a:srgbClr val="217A8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rtl="0" eaLnBrk="1" fontAlgn="base" hangingPunct="1">
                  <a:spcBef>
                    <a:spcPct val="0"/>
                  </a:spcBef>
                  <a:spcAft>
                    <a:spcPct val="0"/>
                  </a:spcAft>
                </a:pPr>
                <a:endParaRPr lang="en-GB" altLang="en-SA" sz="2000" dirty="0">
                  <a:latin typeface="Arial" panose="020B0604020202020204" pitchFamily="34" charset="0"/>
                </a:endParaRPr>
              </a:p>
            </p:txBody>
          </p:sp>
        </p:grpSp>
        <p:grpSp>
          <p:nvGrpSpPr>
            <p:cNvPr id="52232" name="Group 13">
              <a:extLst>
                <a:ext uri="{FF2B5EF4-FFF2-40B4-BE49-F238E27FC236}">
                  <a16:creationId xmlns:a16="http://schemas.microsoft.com/office/drawing/2014/main" id="{F828C09C-E479-8885-2541-DF7356013E01}"/>
                </a:ext>
              </a:extLst>
            </p:cNvPr>
            <p:cNvGrpSpPr>
              <a:grpSpLocks/>
            </p:cNvGrpSpPr>
            <p:nvPr/>
          </p:nvGrpSpPr>
          <p:grpSpPr bwMode="auto">
            <a:xfrm>
              <a:off x="982" y="3030"/>
              <a:ext cx="635" cy="409"/>
              <a:chOff x="567" y="2976"/>
              <a:chExt cx="635" cy="409"/>
            </a:xfrm>
          </p:grpSpPr>
          <p:sp>
            <p:nvSpPr>
              <p:cNvPr id="52242" name="Text Box 9">
                <a:extLst>
                  <a:ext uri="{FF2B5EF4-FFF2-40B4-BE49-F238E27FC236}">
                    <a16:creationId xmlns:a16="http://schemas.microsoft.com/office/drawing/2014/main" id="{A5A7D120-1403-BB45-401B-17305B3E9FA4}"/>
                  </a:ext>
                </a:extLst>
              </p:cNvPr>
              <p:cNvSpPr txBox="1">
                <a:spLocks noChangeArrowheads="1"/>
              </p:cNvSpPr>
              <p:nvPr/>
            </p:nvSpPr>
            <p:spPr bwMode="auto">
              <a:xfrm>
                <a:off x="567" y="3135"/>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spcBef>
                    <a:spcPct val="50000"/>
                  </a:spcBef>
                </a:pPr>
                <a:r>
                  <a:rPr lang="en-GB" altLang="en-SA" sz="2000" b="1">
                    <a:solidFill>
                      <a:srgbClr val="CC0099"/>
                    </a:solidFill>
                  </a:rPr>
                  <a:t>NAD</a:t>
                </a:r>
                <a:r>
                  <a:rPr lang="en-GB" altLang="en-SA" sz="2000" b="1" baseline="30000">
                    <a:solidFill>
                      <a:srgbClr val="CC0099"/>
                    </a:solidFill>
                  </a:rPr>
                  <a:t>+</a:t>
                </a:r>
              </a:p>
            </p:txBody>
          </p:sp>
          <p:sp>
            <p:nvSpPr>
              <p:cNvPr id="52243" name="Text Box 12">
                <a:extLst>
                  <a:ext uri="{FF2B5EF4-FFF2-40B4-BE49-F238E27FC236}">
                    <a16:creationId xmlns:a16="http://schemas.microsoft.com/office/drawing/2014/main" id="{4BEC1790-F903-EEED-D904-E7A10914130B}"/>
                  </a:ext>
                </a:extLst>
              </p:cNvPr>
              <p:cNvSpPr txBox="1">
                <a:spLocks noChangeArrowheads="1"/>
              </p:cNvSpPr>
              <p:nvPr/>
            </p:nvSpPr>
            <p:spPr bwMode="auto">
              <a:xfrm>
                <a:off x="1020" y="2976"/>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spcBef>
                    <a:spcPct val="50000"/>
                  </a:spcBef>
                </a:pPr>
                <a:endParaRPr lang="en-GB" altLang="en-SA" sz="2000" b="1">
                  <a:solidFill>
                    <a:srgbClr val="CC0099"/>
                  </a:solidFill>
                </a:endParaRPr>
              </a:p>
            </p:txBody>
          </p:sp>
        </p:grpSp>
        <p:sp>
          <p:nvSpPr>
            <p:cNvPr id="52233" name="Text Box 15">
              <a:extLst>
                <a:ext uri="{FF2B5EF4-FFF2-40B4-BE49-F238E27FC236}">
                  <a16:creationId xmlns:a16="http://schemas.microsoft.com/office/drawing/2014/main" id="{678EAE77-6AEF-3395-8C87-2A2DEE2D03D4}"/>
                </a:ext>
              </a:extLst>
            </p:cNvPr>
            <p:cNvSpPr txBox="1">
              <a:spLocks noChangeArrowheads="1"/>
            </p:cNvSpPr>
            <p:nvPr/>
          </p:nvSpPr>
          <p:spPr bwMode="auto">
            <a:xfrm>
              <a:off x="755" y="2463"/>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rPr>
                <a:t>NADH+H</a:t>
              </a:r>
              <a:r>
                <a:rPr lang="en-GB" altLang="en-SA" sz="2000" b="1" baseline="30000">
                  <a:solidFill>
                    <a:srgbClr val="CC0099"/>
                  </a:solidFill>
                </a:rPr>
                <a:t>+</a:t>
              </a:r>
            </a:p>
          </p:txBody>
        </p:sp>
        <p:sp>
          <p:nvSpPr>
            <p:cNvPr id="52234" name="Text Box 17">
              <a:extLst>
                <a:ext uri="{FF2B5EF4-FFF2-40B4-BE49-F238E27FC236}">
                  <a16:creationId xmlns:a16="http://schemas.microsoft.com/office/drawing/2014/main" id="{C141D6D7-49BE-1CD4-A043-CC57ADFED0C7}"/>
                </a:ext>
              </a:extLst>
            </p:cNvPr>
            <p:cNvSpPr txBox="1">
              <a:spLocks noChangeArrowheads="1"/>
            </p:cNvSpPr>
            <p:nvPr/>
          </p:nvSpPr>
          <p:spPr bwMode="auto">
            <a:xfrm>
              <a:off x="2388" y="2440"/>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rPr>
                <a:t>2 cytob</a:t>
              </a:r>
              <a:r>
                <a:rPr lang="en-GB" altLang="en-SA" sz="2000" b="1" baseline="-25000">
                  <a:solidFill>
                    <a:srgbClr val="CC0099"/>
                  </a:solidFill>
                </a:rPr>
                <a:t>5</a:t>
              </a:r>
              <a:r>
                <a:rPr lang="en-GB" altLang="en-SA" sz="2000" b="1">
                  <a:solidFill>
                    <a:srgbClr val="CC0099"/>
                  </a:solidFill>
                </a:rPr>
                <a:t>Fe</a:t>
              </a:r>
              <a:r>
                <a:rPr lang="en-GB" altLang="en-SA" sz="2000" b="1" baseline="30000">
                  <a:solidFill>
                    <a:srgbClr val="CC0099"/>
                  </a:solidFill>
                </a:rPr>
                <a:t>3+</a:t>
              </a:r>
            </a:p>
          </p:txBody>
        </p:sp>
        <p:sp>
          <p:nvSpPr>
            <p:cNvPr id="52235" name="Text Box 18">
              <a:extLst>
                <a:ext uri="{FF2B5EF4-FFF2-40B4-BE49-F238E27FC236}">
                  <a16:creationId xmlns:a16="http://schemas.microsoft.com/office/drawing/2014/main" id="{78B04739-24F5-A27E-0F32-CC24743D0C6F}"/>
                </a:ext>
              </a:extLst>
            </p:cNvPr>
            <p:cNvSpPr txBox="1">
              <a:spLocks noChangeArrowheads="1"/>
            </p:cNvSpPr>
            <p:nvPr/>
          </p:nvSpPr>
          <p:spPr bwMode="auto">
            <a:xfrm>
              <a:off x="2252" y="3143"/>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rPr>
                <a:t>2 cytob</a:t>
              </a:r>
              <a:r>
                <a:rPr lang="en-GB" altLang="en-SA" sz="2000" b="1" baseline="-25000">
                  <a:solidFill>
                    <a:srgbClr val="CC0099"/>
                  </a:solidFill>
                </a:rPr>
                <a:t>5</a:t>
              </a:r>
              <a:r>
                <a:rPr lang="en-GB" altLang="en-SA" sz="2000" b="1">
                  <a:solidFill>
                    <a:srgbClr val="CC0099"/>
                  </a:solidFill>
                </a:rPr>
                <a:t>Fe</a:t>
              </a:r>
              <a:r>
                <a:rPr lang="en-GB" altLang="en-SA" sz="2000" b="1" baseline="30000">
                  <a:solidFill>
                    <a:srgbClr val="CC0099"/>
                  </a:solidFill>
                </a:rPr>
                <a:t>2+</a:t>
              </a:r>
              <a:r>
                <a:rPr lang="en-GB" altLang="en-SA" sz="2000" b="1">
                  <a:solidFill>
                    <a:srgbClr val="CC0099"/>
                  </a:solidFill>
                </a:rPr>
                <a:t> </a:t>
              </a:r>
              <a:endParaRPr lang="en-GB" altLang="en-SA" sz="2000" b="1" baseline="30000">
                <a:solidFill>
                  <a:srgbClr val="CC0099"/>
                </a:solidFill>
              </a:endParaRPr>
            </a:p>
          </p:txBody>
        </p:sp>
        <p:grpSp>
          <p:nvGrpSpPr>
            <p:cNvPr id="52236" name="Group 19">
              <a:extLst>
                <a:ext uri="{FF2B5EF4-FFF2-40B4-BE49-F238E27FC236}">
                  <a16:creationId xmlns:a16="http://schemas.microsoft.com/office/drawing/2014/main" id="{96EDE8D0-1F37-D0A4-47DD-3C11B6FA5EBB}"/>
                </a:ext>
              </a:extLst>
            </p:cNvPr>
            <p:cNvGrpSpPr>
              <a:grpSpLocks/>
            </p:cNvGrpSpPr>
            <p:nvPr/>
          </p:nvGrpSpPr>
          <p:grpSpPr bwMode="auto">
            <a:xfrm rot="331411">
              <a:off x="3388" y="2402"/>
              <a:ext cx="678" cy="913"/>
              <a:chOff x="3113" y="2470"/>
              <a:chExt cx="678" cy="913"/>
            </a:xfrm>
          </p:grpSpPr>
          <p:sp>
            <p:nvSpPr>
              <p:cNvPr id="52240" name="AutoShape 21">
                <a:extLst>
                  <a:ext uri="{FF2B5EF4-FFF2-40B4-BE49-F238E27FC236}">
                    <a16:creationId xmlns:a16="http://schemas.microsoft.com/office/drawing/2014/main" id="{6864FE5D-B7E8-7A1E-6DDF-A8F61C31C765}"/>
                  </a:ext>
                </a:extLst>
              </p:cNvPr>
              <p:cNvSpPr>
                <a:spLocks noChangeArrowheads="1"/>
              </p:cNvSpPr>
              <p:nvPr/>
            </p:nvSpPr>
            <p:spPr bwMode="auto">
              <a:xfrm rot="10110807">
                <a:off x="3471" y="2470"/>
                <a:ext cx="320" cy="913"/>
              </a:xfrm>
              <a:prstGeom prst="curvedLeftArrow">
                <a:avLst>
                  <a:gd name="adj1" fmla="val 1691"/>
                  <a:gd name="adj2" fmla="val 88288"/>
                  <a:gd name="adj3" fmla="val 33333"/>
                </a:avLst>
              </a:prstGeom>
              <a:noFill/>
              <a:ln w="28575">
                <a:solidFill>
                  <a:srgbClr val="217A8F"/>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endParaRPr lang="en-GB" altLang="en-SA" sz="2000">
                  <a:latin typeface="Arial" panose="020B0604020202020204" pitchFamily="34" charset="0"/>
                </a:endParaRPr>
              </a:p>
            </p:txBody>
          </p:sp>
          <p:sp>
            <p:nvSpPr>
              <p:cNvPr id="52241" name="AutoShape 25">
                <a:extLst>
                  <a:ext uri="{FF2B5EF4-FFF2-40B4-BE49-F238E27FC236}">
                    <a16:creationId xmlns:a16="http://schemas.microsoft.com/office/drawing/2014/main" id="{E6568550-5788-51CE-A223-9D7F3753D7CA}"/>
                  </a:ext>
                </a:extLst>
              </p:cNvPr>
              <p:cNvSpPr>
                <a:spLocks noChangeArrowheads="1"/>
              </p:cNvSpPr>
              <p:nvPr/>
            </p:nvSpPr>
            <p:spPr bwMode="auto">
              <a:xfrm rot="10335134" flipH="1">
                <a:off x="3113" y="2510"/>
                <a:ext cx="355" cy="862"/>
              </a:xfrm>
              <a:prstGeom prst="curvedLeftArrow">
                <a:avLst>
                  <a:gd name="adj1" fmla="val 1439"/>
                  <a:gd name="adj2" fmla="val 75138"/>
                  <a:gd name="adj3" fmla="val 33333"/>
                </a:avLst>
              </a:prstGeom>
              <a:noFill/>
              <a:ln w="28575">
                <a:solidFill>
                  <a:srgbClr val="217A8F"/>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endParaRPr lang="en-GB" altLang="en-SA" sz="2000">
                  <a:latin typeface="Arial" panose="020B0604020202020204" pitchFamily="34" charset="0"/>
                </a:endParaRPr>
              </a:p>
            </p:txBody>
          </p:sp>
        </p:grpSp>
        <p:sp>
          <p:nvSpPr>
            <p:cNvPr id="52237" name="Text Box 26">
              <a:extLst>
                <a:ext uri="{FF2B5EF4-FFF2-40B4-BE49-F238E27FC236}">
                  <a16:creationId xmlns:a16="http://schemas.microsoft.com/office/drawing/2014/main" id="{5786D02A-FD09-3205-F00F-054E90E23AE2}"/>
                </a:ext>
              </a:extLst>
            </p:cNvPr>
            <p:cNvSpPr txBox="1">
              <a:spLocks noChangeArrowheads="1"/>
            </p:cNvSpPr>
            <p:nvPr/>
          </p:nvSpPr>
          <p:spPr bwMode="auto">
            <a:xfrm>
              <a:off x="4093" y="2400"/>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rPr>
                <a:t>2 Hb Fe</a:t>
              </a:r>
              <a:r>
                <a:rPr lang="en-GB" altLang="en-SA" sz="2000" b="1" baseline="30000">
                  <a:solidFill>
                    <a:srgbClr val="CC0099"/>
                  </a:solidFill>
                </a:rPr>
                <a:t>2+</a:t>
              </a:r>
            </a:p>
          </p:txBody>
        </p:sp>
        <p:sp>
          <p:nvSpPr>
            <p:cNvPr id="52238" name="Text Box 27">
              <a:extLst>
                <a:ext uri="{FF2B5EF4-FFF2-40B4-BE49-F238E27FC236}">
                  <a16:creationId xmlns:a16="http://schemas.microsoft.com/office/drawing/2014/main" id="{38E68554-A90D-8C1E-6636-2AB730A6A50C}"/>
                </a:ext>
              </a:extLst>
            </p:cNvPr>
            <p:cNvSpPr txBox="1">
              <a:spLocks noChangeArrowheads="1"/>
            </p:cNvSpPr>
            <p:nvPr/>
          </p:nvSpPr>
          <p:spPr bwMode="auto">
            <a:xfrm>
              <a:off x="4202" y="3121"/>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rPr>
                <a:t>2 met Hb Fe</a:t>
              </a:r>
              <a:r>
                <a:rPr lang="en-GB" altLang="en-SA" sz="2000" b="1" baseline="30000">
                  <a:solidFill>
                    <a:srgbClr val="CC0099"/>
                  </a:solidFill>
                </a:rPr>
                <a:t>3+</a:t>
              </a:r>
            </a:p>
          </p:txBody>
        </p:sp>
        <p:sp>
          <p:nvSpPr>
            <p:cNvPr id="52239" name="Text Box 22">
              <a:extLst>
                <a:ext uri="{FF2B5EF4-FFF2-40B4-BE49-F238E27FC236}">
                  <a16:creationId xmlns:a16="http://schemas.microsoft.com/office/drawing/2014/main" id="{025FE35E-1AA9-F6B5-ED83-17A01BB023F3}"/>
                </a:ext>
              </a:extLst>
            </p:cNvPr>
            <p:cNvSpPr txBox="1">
              <a:spLocks noChangeArrowheads="1"/>
            </p:cNvSpPr>
            <p:nvPr/>
          </p:nvSpPr>
          <p:spPr bwMode="auto">
            <a:xfrm>
              <a:off x="715" y="2668"/>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t>(Glycolysis)</a:t>
              </a:r>
            </a:p>
          </p:txBody>
        </p:sp>
      </p:grpSp>
      <p:sp>
        <p:nvSpPr>
          <p:cNvPr id="20" name="Slide Number Placeholder 19">
            <a:extLst>
              <a:ext uri="{FF2B5EF4-FFF2-40B4-BE49-F238E27FC236}">
                <a16:creationId xmlns:a16="http://schemas.microsoft.com/office/drawing/2014/main" id="{AAAC3B00-D447-36CC-8C3F-C23FD268EFC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5F8EF49-371B-F942-95D2-7291AA8F274D}" type="slidenum">
              <a:rPr lang="en-US" altLang="en-SA">
                <a:solidFill>
                  <a:srgbClr val="FFFFFF"/>
                </a:solidFill>
                <a:latin typeface="Franklin Gothic Book" panose="020B0503020102020204" pitchFamily="34" charset="0"/>
              </a:rPr>
              <a:pPr eaLnBrk="1" hangingPunct="1"/>
              <a:t>43</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box(in)">
                                      <p:cBhvr>
                                        <p:cTn id="7" dur="500"/>
                                        <p:tgtEl>
                                          <p:spTgt spid="274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12" dur="500"/>
                                        <p:tgtEl>
                                          <p:spTgt spid="57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checkerboard(across)">
                                      <p:cBhvr>
                                        <p:cTn id="17" dur="500"/>
                                        <p:tgtEl>
                                          <p:spTgt spid="57347">
                                            <p:txEl>
                                              <p:pRg st="1" end="1"/>
                                            </p:txEl>
                                          </p:spTgt>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563562"/>
          </a:xfrm>
        </p:spPr>
        <p:txBody>
          <a:bodyPr anchor="ctr"/>
          <a:lstStyle/>
          <a:p>
            <a:pPr algn="ctr"/>
            <a:r>
              <a:rPr lang="en-US" sz="3200" b="1" dirty="0">
                <a:solidFill>
                  <a:srgbClr val="0070C0"/>
                </a:solidFill>
                <a:latin typeface="Times New Roman" panose="02020603050405020304" pitchFamily="18" charset="0"/>
                <a:cs typeface="Times New Roman" panose="02020603050405020304" pitchFamily="18" charset="0"/>
              </a:rPr>
              <a:t>Antioxidant enzymes</a:t>
            </a:r>
          </a:p>
        </p:txBody>
      </p:sp>
      <p:sp>
        <p:nvSpPr>
          <p:cNvPr id="3" name="Content Placeholder 2"/>
          <p:cNvSpPr>
            <a:spLocks noGrp="1"/>
          </p:cNvSpPr>
          <p:nvPr>
            <p:ph idx="1"/>
          </p:nvPr>
        </p:nvSpPr>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Superoxide dismutase, catalase, and peroxidase are antioxidant enzymes present in RBC. </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They protect erythrocyte membrane lipids and proteins from the deleterious effect of Reactive oxygen species (ROS).</a:t>
            </a:r>
          </a:p>
        </p:txBody>
      </p:sp>
      <p:sp>
        <p:nvSpPr>
          <p:cNvPr id="5" name="Slide Number Placeholder 4">
            <a:extLst>
              <a:ext uri="{FF2B5EF4-FFF2-40B4-BE49-F238E27FC236}">
                <a16:creationId xmlns:a16="http://schemas.microsoft.com/office/drawing/2014/main" id="{A471619C-C268-B332-1BCF-805074AA027E}"/>
              </a:ext>
            </a:extLst>
          </p:cNvPr>
          <p:cNvSpPr>
            <a:spLocks noGrp="1"/>
          </p:cNvSpPr>
          <p:nvPr>
            <p:ph type="sldNum" sz="quarter" idx="12"/>
          </p:nvPr>
        </p:nvSpPr>
        <p:spPr/>
        <p:txBody>
          <a:bodyPr/>
          <a:lstStyle/>
          <a:p>
            <a:fld id="{340256C2-293F-824E-8264-6F94898C67DB}" type="slidenum">
              <a:rPr lang="en-US" altLang="en-SA" smtClean="0"/>
              <a:pPr/>
              <a:t>44</a:t>
            </a:fld>
            <a:endParaRPr lang="en-US" altLang="en-SA"/>
          </a:p>
        </p:txBody>
      </p:sp>
    </p:spTree>
    <p:extLst>
      <p:ext uri="{BB962C8B-B14F-4D97-AF65-F5344CB8AC3E}">
        <p14:creationId xmlns:p14="http://schemas.microsoft.com/office/powerpoint/2010/main" val="14657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bc metabolism.jpg"/>
          <p:cNvPicPr>
            <a:picLocks noChangeAspect="1"/>
          </p:cNvPicPr>
          <p:nvPr/>
        </p:nvPicPr>
        <p:blipFill>
          <a:blip r:embed="rId3"/>
          <a:stretch>
            <a:fillRect/>
          </a:stretch>
        </p:blipFill>
        <p:spPr bwMode="auto">
          <a:xfrm>
            <a:off x="1828800" y="681395"/>
            <a:ext cx="5486399" cy="4820423"/>
          </a:xfrm>
          <a:prstGeom prst="rect">
            <a:avLst/>
          </a:prstGeom>
          <a:ln w="19050">
            <a:solidFill>
              <a:schemeClr val="accent1"/>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080DDED4-9667-181F-3FC7-2E6699B89216}"/>
              </a:ext>
            </a:extLst>
          </p:cNvPr>
          <p:cNvSpPr>
            <a:spLocks noGrp="1"/>
          </p:cNvSpPr>
          <p:nvPr>
            <p:ph type="sldNum" sz="quarter" idx="12"/>
          </p:nvPr>
        </p:nvSpPr>
        <p:spPr/>
        <p:txBody>
          <a:bodyPr/>
          <a:lstStyle/>
          <a:p>
            <a:fld id="{340256C2-293F-824E-8264-6F94898C67DB}" type="slidenum">
              <a:rPr lang="en-US" altLang="en-SA" smtClean="0"/>
              <a:pPr/>
              <a:t>45</a:t>
            </a:fld>
            <a:endParaRPr lang="en-US" altLang="en-SA"/>
          </a:p>
        </p:txBody>
      </p:sp>
    </p:spTree>
    <p:extLst>
      <p:ext uri="{BB962C8B-B14F-4D97-AF65-F5344CB8AC3E}">
        <p14:creationId xmlns:p14="http://schemas.microsoft.com/office/powerpoint/2010/main" val="882091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526143"/>
            <a:ext cx="7402286" cy="1088571"/>
          </a:xfrm>
        </p:spPr>
        <p:txBody>
          <a:bodyPr>
            <a:normAutofit/>
          </a:bodyPr>
          <a:lstStyle/>
          <a:p>
            <a:pPr algn="ctr"/>
            <a:r>
              <a:rPr lang="en-US" sz="3048" b="1" dirty="0">
                <a:solidFill>
                  <a:srgbClr val="0070C0"/>
                </a:solidFill>
                <a:latin typeface="Times New Roman" panose="02020603050405020304" pitchFamily="18" charset="0"/>
                <a:cs typeface="Times New Roman" panose="02020603050405020304" pitchFamily="18" charset="0"/>
              </a:rPr>
              <a:t>Salvage pathway synthesis of purine nucleotides </a:t>
            </a:r>
          </a:p>
        </p:txBody>
      </p:sp>
      <p:sp>
        <p:nvSpPr>
          <p:cNvPr id="3" name="Content Placeholder 2"/>
          <p:cNvSpPr>
            <a:spLocks noGrp="1"/>
          </p:cNvSpPr>
          <p:nvPr>
            <p:ph idx="1"/>
          </p:nvPr>
        </p:nvSpPr>
        <p:spPr>
          <a:xfrm>
            <a:off x="665443" y="1542143"/>
            <a:ext cx="7402286" cy="4310440"/>
          </a:xfrm>
        </p:spPr>
        <p:txBody>
          <a:bodyPr/>
          <a:lstStyle/>
          <a:p>
            <a:pPr algn="just">
              <a:lnSpc>
                <a:spcPct val="150000"/>
              </a:lnSpc>
            </a:pPr>
            <a:r>
              <a:rPr lang="en-GB" sz="2286" dirty="0">
                <a:latin typeface="Times New Roman" panose="02020603050405020304" pitchFamily="18" charset="0"/>
                <a:cs typeface="Times New Roman" panose="02020603050405020304" pitchFamily="18" charset="0"/>
              </a:rPr>
              <a:t>The </a:t>
            </a:r>
            <a:r>
              <a:rPr lang="en-GB" sz="2286" b="1" dirty="0">
                <a:latin typeface="Times New Roman" panose="02020603050405020304" pitchFamily="18" charset="0"/>
                <a:cs typeface="Times New Roman" panose="02020603050405020304" pitchFamily="18" charset="0"/>
              </a:rPr>
              <a:t>salvage pathway</a:t>
            </a:r>
            <a:r>
              <a:rPr lang="en-GB" sz="2286" dirty="0">
                <a:latin typeface="Times New Roman" panose="02020603050405020304" pitchFamily="18" charset="0"/>
                <a:cs typeface="Times New Roman" panose="02020603050405020304" pitchFamily="18" charset="0"/>
              </a:rPr>
              <a:t> is a crucial metabolic pathway for recycling </a:t>
            </a:r>
            <a:r>
              <a:rPr lang="en-GB" sz="2286" b="1" dirty="0">
                <a:latin typeface="Times New Roman" panose="02020603050405020304" pitchFamily="18" charset="0"/>
                <a:cs typeface="Times New Roman" panose="02020603050405020304" pitchFamily="18" charset="0"/>
              </a:rPr>
              <a:t>purines</a:t>
            </a:r>
            <a:r>
              <a:rPr lang="en-GB" sz="2286" dirty="0">
                <a:latin typeface="Times New Roman" panose="02020603050405020304" pitchFamily="18" charset="0"/>
                <a:cs typeface="Times New Roman" panose="02020603050405020304" pitchFamily="18" charset="0"/>
              </a:rPr>
              <a:t> (like adenine, guanine, and hypoxanthine) and </a:t>
            </a:r>
            <a:r>
              <a:rPr lang="en-GB" sz="2286" b="1" dirty="0">
                <a:latin typeface="Times New Roman" panose="02020603050405020304" pitchFamily="18" charset="0"/>
                <a:cs typeface="Times New Roman" panose="02020603050405020304" pitchFamily="18" charset="0"/>
              </a:rPr>
              <a:t>pyrimidines</a:t>
            </a:r>
            <a:r>
              <a:rPr lang="en-GB" sz="2286" dirty="0">
                <a:latin typeface="Times New Roman" panose="02020603050405020304" pitchFamily="18" charset="0"/>
                <a:cs typeface="Times New Roman" panose="02020603050405020304" pitchFamily="18" charset="0"/>
              </a:rPr>
              <a:t>, allowing cells to conserve energy by reusing existing nucleotides instead of synthesizing them from scratch.</a:t>
            </a:r>
          </a:p>
          <a:p>
            <a:pPr algn="just">
              <a:lnSpc>
                <a:spcPct val="150000"/>
              </a:lnSpc>
            </a:pPr>
            <a:r>
              <a:rPr lang="en-GB" sz="2286" dirty="0">
                <a:latin typeface="Times New Roman" panose="02020603050405020304" pitchFamily="18" charset="0"/>
                <a:cs typeface="Times New Roman" panose="02020603050405020304" pitchFamily="18" charset="0"/>
              </a:rPr>
              <a:t>It is particularly significant in tissues like </a:t>
            </a:r>
            <a:r>
              <a:rPr lang="en-GB" sz="2286" b="1" dirty="0">
                <a:latin typeface="Times New Roman" panose="02020603050405020304" pitchFamily="18" charset="0"/>
                <a:cs typeface="Times New Roman" panose="02020603050405020304" pitchFamily="18" charset="0"/>
              </a:rPr>
              <a:t>erythrocytes</a:t>
            </a:r>
            <a:r>
              <a:rPr lang="en-GB" sz="2286" dirty="0">
                <a:latin typeface="Times New Roman" panose="02020603050405020304" pitchFamily="18" charset="0"/>
                <a:cs typeface="Times New Roman" panose="02020603050405020304" pitchFamily="18" charset="0"/>
              </a:rPr>
              <a:t> (red blood cells) and </a:t>
            </a:r>
            <a:r>
              <a:rPr lang="en-GB" sz="2286" b="1" dirty="0">
                <a:latin typeface="Times New Roman" panose="02020603050405020304" pitchFamily="18" charset="0"/>
                <a:cs typeface="Times New Roman" panose="02020603050405020304" pitchFamily="18" charset="0"/>
              </a:rPr>
              <a:t>neurons</a:t>
            </a:r>
            <a:r>
              <a:rPr lang="en-GB" sz="2286" dirty="0">
                <a:latin typeface="Times New Roman" panose="02020603050405020304" pitchFamily="18" charset="0"/>
                <a:cs typeface="Times New Roman" panose="02020603050405020304" pitchFamily="18" charset="0"/>
              </a:rPr>
              <a:t>, where de novo purine synthesis is either inefficient or inactive.</a:t>
            </a:r>
          </a:p>
        </p:txBody>
      </p:sp>
      <p:sp>
        <p:nvSpPr>
          <p:cNvPr id="5" name="Slide Number Placeholder 4">
            <a:extLst>
              <a:ext uri="{FF2B5EF4-FFF2-40B4-BE49-F238E27FC236}">
                <a16:creationId xmlns:a16="http://schemas.microsoft.com/office/drawing/2014/main" id="{F20AC36D-64EB-8767-EF6E-1B0460FF4498}"/>
              </a:ext>
            </a:extLst>
          </p:cNvPr>
          <p:cNvSpPr>
            <a:spLocks noGrp="1"/>
          </p:cNvSpPr>
          <p:nvPr>
            <p:ph type="sldNum" sz="quarter" idx="12"/>
          </p:nvPr>
        </p:nvSpPr>
        <p:spPr/>
        <p:txBody>
          <a:bodyPr/>
          <a:lstStyle/>
          <a:p>
            <a:pPr defTabSz="870875"/>
            <a:fld id="{340256C2-293F-824E-8264-6F94898C67DB}" type="slidenum">
              <a:rPr lang="en-US" altLang="en-SA"/>
              <a:pPr defTabSz="870875"/>
              <a:t>46</a:t>
            </a:fld>
            <a:endParaRPr lang="en-US" altLang="en-SA"/>
          </a:p>
        </p:txBody>
      </p:sp>
    </p:spTree>
    <p:extLst>
      <p:ext uri="{BB962C8B-B14F-4D97-AF65-F5344CB8AC3E}">
        <p14:creationId xmlns:p14="http://schemas.microsoft.com/office/powerpoint/2010/main" val="39403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526143"/>
            <a:ext cx="7402286" cy="1088571"/>
          </a:xfrm>
        </p:spPr>
        <p:txBody>
          <a:bodyPr>
            <a:normAutofit/>
          </a:bodyPr>
          <a:lstStyle/>
          <a:p>
            <a:pPr algn="ctr"/>
            <a:r>
              <a:rPr lang="en-US" sz="3048" b="1" dirty="0">
                <a:solidFill>
                  <a:srgbClr val="0070C0"/>
                </a:solidFill>
                <a:latin typeface="Times New Roman" panose="02020603050405020304" pitchFamily="18" charset="0"/>
                <a:cs typeface="Times New Roman" panose="02020603050405020304" pitchFamily="18" charset="0"/>
              </a:rPr>
              <a:t>Salvage pathway synthesis of purine nucleotides (cont.)</a:t>
            </a:r>
          </a:p>
        </p:txBody>
      </p:sp>
      <p:sp>
        <p:nvSpPr>
          <p:cNvPr id="3" name="Content Placeholder 2"/>
          <p:cNvSpPr>
            <a:spLocks noGrp="1"/>
          </p:cNvSpPr>
          <p:nvPr>
            <p:ph idx="1"/>
          </p:nvPr>
        </p:nvSpPr>
        <p:spPr>
          <a:xfrm>
            <a:off x="661753" y="1273780"/>
            <a:ext cx="7402286" cy="4310440"/>
          </a:xfrm>
        </p:spPr>
        <p:txBody>
          <a:bodyPr/>
          <a:lstStyle/>
          <a:p>
            <a:pPr algn="just">
              <a:lnSpc>
                <a:spcPct val="150000"/>
              </a:lnSpc>
            </a:pPr>
            <a:r>
              <a:rPr lang="en-GB" sz="2286" dirty="0">
                <a:latin typeface="Times New Roman" panose="02020603050405020304" pitchFamily="18" charset="0"/>
                <a:cs typeface="Times New Roman" panose="02020603050405020304" pitchFamily="18" charset="0"/>
              </a:rPr>
              <a:t>The salvage pathway is particularly important in red blood cells (RBCs)</a:t>
            </a:r>
            <a:r>
              <a:rPr lang="en-GB" sz="2286" dirty="0">
                <a:solidFill>
                  <a:srgbClr val="00B0F0"/>
                </a:solidFill>
                <a:latin typeface="Times New Roman" panose="02020603050405020304" pitchFamily="18" charset="0"/>
                <a:cs typeface="Times New Roman" panose="02020603050405020304" pitchFamily="18" charset="0"/>
              </a:rPr>
              <a:t> </a:t>
            </a:r>
            <a:r>
              <a:rPr lang="en-GB" sz="2286" dirty="0">
                <a:latin typeface="Times New Roman" panose="02020603050405020304" pitchFamily="18" charset="0"/>
                <a:cs typeface="Times New Roman" panose="02020603050405020304" pitchFamily="18" charset="0"/>
              </a:rPr>
              <a:t>because these cells lack the ability to carry out de novo synthesis of purine nucleotides. Why?</a:t>
            </a:r>
          </a:p>
          <a:p>
            <a:pPr marL="435437" indent="-435437" algn="just">
              <a:lnSpc>
                <a:spcPct val="150000"/>
              </a:lnSpc>
              <a:buFont typeface="+mj-lt"/>
              <a:buAutoNum type="arabicPeriod"/>
            </a:pPr>
            <a:r>
              <a:rPr lang="en-GB" sz="2286" b="1" dirty="0">
                <a:latin typeface="Times New Roman" panose="02020603050405020304" pitchFamily="18" charset="0"/>
                <a:cs typeface="Times New Roman" panose="02020603050405020304" pitchFamily="18" charset="0"/>
              </a:rPr>
              <a:t>No Nucleus or Mitochondria in Mature RBCs</a:t>
            </a:r>
          </a:p>
          <a:p>
            <a:pPr marL="435437" indent="-435437" algn="just">
              <a:lnSpc>
                <a:spcPct val="150000"/>
              </a:lnSpc>
              <a:buFont typeface="+mj-lt"/>
              <a:buAutoNum type="arabicPeriod"/>
            </a:pPr>
            <a:r>
              <a:rPr lang="en-GB" sz="2286" b="1" dirty="0">
                <a:latin typeface="Times New Roman" panose="02020603050405020304" pitchFamily="18" charset="0"/>
                <a:cs typeface="Times New Roman" panose="02020603050405020304" pitchFamily="18" charset="0"/>
              </a:rPr>
              <a:t>Energy Efficiency</a:t>
            </a:r>
          </a:p>
          <a:p>
            <a:pPr marL="435437" indent="-435437" algn="just">
              <a:lnSpc>
                <a:spcPct val="150000"/>
              </a:lnSpc>
              <a:buFont typeface="+mj-lt"/>
              <a:buAutoNum type="arabicPeriod"/>
            </a:pPr>
            <a:r>
              <a:rPr lang="en-GB" sz="2286" b="1" dirty="0">
                <a:latin typeface="Times New Roman" panose="02020603050405020304" pitchFamily="18" charset="0"/>
                <a:cs typeface="Times New Roman" panose="02020603050405020304" pitchFamily="18" charset="0"/>
              </a:rPr>
              <a:t>Maintaining Nucleotide Balance</a:t>
            </a:r>
          </a:p>
          <a:p>
            <a:pPr marL="435437" indent="-435437" algn="just">
              <a:lnSpc>
                <a:spcPct val="150000"/>
              </a:lnSpc>
              <a:buFont typeface="+mj-lt"/>
              <a:buAutoNum type="arabicPeriod"/>
            </a:pPr>
            <a:r>
              <a:rPr lang="en-GB" sz="2286" b="1" dirty="0">
                <a:latin typeface="Times New Roman" panose="02020603050405020304" pitchFamily="18" charset="0"/>
                <a:cs typeface="Times New Roman" panose="02020603050405020304" pitchFamily="18" charset="0"/>
              </a:rPr>
              <a:t>Avoiding Waste of Purine Bases</a:t>
            </a:r>
          </a:p>
          <a:p>
            <a:pPr marL="0" indent="0" algn="just">
              <a:lnSpc>
                <a:spcPct val="150000"/>
              </a:lnSpc>
              <a:buNone/>
            </a:pPr>
            <a:r>
              <a:rPr lang="en-GB" sz="2286" u="sng" dirty="0">
                <a:latin typeface="Times New Roman" panose="02020603050405020304" pitchFamily="18" charset="0"/>
                <a:cs typeface="Times New Roman" panose="02020603050405020304" pitchFamily="18" charset="0"/>
              </a:rPr>
              <a:t>In summary</a:t>
            </a:r>
            <a:r>
              <a:rPr lang="en-GB" sz="2286" dirty="0">
                <a:latin typeface="Times New Roman" panose="02020603050405020304" pitchFamily="18" charset="0"/>
                <a:cs typeface="Times New Roman" panose="02020603050405020304" pitchFamily="18" charset="0"/>
              </a:rPr>
              <a:t>, RBCs depend on the salvage pathway to sustain their energy and maintain cellular function efficiently.</a:t>
            </a:r>
            <a:endParaRPr lang="en-GB" sz="2286"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20AC36D-64EB-8767-EF6E-1B0460FF4498}"/>
              </a:ext>
            </a:extLst>
          </p:cNvPr>
          <p:cNvSpPr>
            <a:spLocks noGrp="1"/>
          </p:cNvSpPr>
          <p:nvPr>
            <p:ph type="sldNum" sz="quarter" idx="12"/>
          </p:nvPr>
        </p:nvSpPr>
        <p:spPr/>
        <p:txBody>
          <a:bodyPr/>
          <a:lstStyle/>
          <a:p>
            <a:pPr defTabSz="870875"/>
            <a:fld id="{340256C2-293F-824E-8264-6F94898C67DB}" type="slidenum">
              <a:rPr lang="en-US" altLang="en-SA"/>
              <a:pPr defTabSz="870875"/>
              <a:t>47</a:t>
            </a:fld>
            <a:endParaRPr lang="en-US" altLang="en-SA"/>
          </a:p>
        </p:txBody>
      </p:sp>
    </p:spTree>
    <p:extLst>
      <p:ext uri="{BB962C8B-B14F-4D97-AF65-F5344CB8AC3E}">
        <p14:creationId xmlns:p14="http://schemas.microsoft.com/office/powerpoint/2010/main" val="56172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24" y="1905000"/>
            <a:ext cx="4717143" cy="4964665"/>
          </a:xfrm>
        </p:spPr>
        <p:txBody>
          <a:bodyPr/>
          <a:lstStyle/>
          <a:p>
            <a:pPr>
              <a:lnSpc>
                <a:spcPct val="150000"/>
              </a:lnSpc>
            </a:pPr>
            <a:r>
              <a:rPr lang="en-GB" sz="2286" b="1" dirty="0">
                <a:latin typeface="Times New Roman" panose="02020603050405020304" pitchFamily="18" charset="0"/>
                <a:cs typeface="Times New Roman" panose="02020603050405020304" pitchFamily="18" charset="0"/>
              </a:rPr>
              <a:t>Key Starting Material: </a:t>
            </a:r>
          </a:p>
          <a:p>
            <a:pPr>
              <a:lnSpc>
                <a:spcPct val="150000"/>
              </a:lnSpc>
              <a:buFontTx/>
              <a:buChar char="-"/>
            </a:pPr>
            <a:r>
              <a:rPr lang="en-GB" sz="2286" dirty="0">
                <a:latin typeface="Times New Roman" panose="02020603050405020304" pitchFamily="18" charset="0"/>
                <a:cs typeface="Times New Roman" panose="02020603050405020304" pitchFamily="18" charset="0"/>
              </a:rPr>
              <a:t>Phosphoribosyl Pyrophosphate (PRPP).</a:t>
            </a:r>
          </a:p>
          <a:p>
            <a:pPr>
              <a:lnSpc>
                <a:spcPct val="150000"/>
              </a:lnSpc>
              <a:buFontTx/>
              <a:buChar char="-"/>
            </a:pPr>
            <a:r>
              <a:rPr lang="en-GB" sz="2286" dirty="0">
                <a:latin typeface="Times New Roman" panose="02020603050405020304" pitchFamily="18" charset="0"/>
                <a:cs typeface="Times New Roman" panose="02020603050405020304" pitchFamily="18" charset="0"/>
              </a:rPr>
              <a:t>Free purines (such as adenine, guanine, and hypoxanthine) are salvaged and converted into nucleotides.</a:t>
            </a:r>
          </a:p>
        </p:txBody>
      </p:sp>
      <p:pic>
        <p:nvPicPr>
          <p:cNvPr id="6" name="Picture 5" descr="salvage.jpg"/>
          <p:cNvPicPr>
            <a:picLocks noChangeAspect="1"/>
          </p:cNvPicPr>
          <p:nvPr/>
        </p:nvPicPr>
        <p:blipFill rotWithShape="1">
          <a:blip r:embed="rId3"/>
          <a:srcRect l="9804" t="7508" r="13726" b="5001"/>
          <a:stretch/>
        </p:blipFill>
        <p:spPr>
          <a:xfrm>
            <a:off x="5378896" y="2122714"/>
            <a:ext cx="3321293" cy="3955143"/>
          </a:xfrm>
          <a:prstGeom prst="rect">
            <a:avLst/>
          </a:prstGeom>
          <a:ln w="12700">
            <a:solidFill>
              <a:schemeClr val="accent1"/>
            </a:solid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D62432F6-C5EA-06E7-D030-B7FB8DBF368D}"/>
              </a:ext>
            </a:extLst>
          </p:cNvPr>
          <p:cNvSpPr>
            <a:spLocks noGrp="1"/>
          </p:cNvSpPr>
          <p:nvPr>
            <p:ph type="title"/>
          </p:nvPr>
        </p:nvSpPr>
        <p:spPr>
          <a:xfrm>
            <a:off x="653143" y="408061"/>
            <a:ext cx="7402286" cy="1088571"/>
          </a:xfrm>
        </p:spPr>
        <p:txBody>
          <a:bodyPr>
            <a:normAutofit fontScale="90000"/>
          </a:bodyPr>
          <a:lstStyle/>
          <a:p>
            <a:pPr algn="ctr"/>
            <a:r>
              <a:rPr lang="en-US" sz="3048" b="1" dirty="0">
                <a:solidFill>
                  <a:srgbClr val="0070C0"/>
                </a:solidFill>
                <a:latin typeface="Times New Roman" panose="02020603050405020304" pitchFamily="18" charset="0"/>
                <a:cs typeface="Times New Roman" panose="02020603050405020304" pitchFamily="18" charset="0"/>
              </a:rPr>
              <a:t>Salvage pathway synthesis of purine nucleotides (cont.)</a:t>
            </a:r>
            <a:br>
              <a:rPr lang="en-US" sz="3048" b="1" dirty="0">
                <a:solidFill>
                  <a:srgbClr val="0070C0"/>
                </a:solidFill>
                <a:latin typeface="Times New Roman" panose="02020603050405020304" pitchFamily="18" charset="0"/>
                <a:cs typeface="Times New Roman" panose="02020603050405020304" pitchFamily="18" charset="0"/>
              </a:rPr>
            </a:br>
            <a:r>
              <a:rPr lang="en-GB" sz="2571" b="1" u="sng" dirty="0">
                <a:solidFill>
                  <a:srgbClr val="0070C0"/>
                </a:solidFill>
                <a:latin typeface="Times New Roman" panose="02020603050405020304" pitchFamily="18" charset="0"/>
                <a:cs typeface="Times New Roman" panose="02020603050405020304" pitchFamily="18" charset="0"/>
              </a:rPr>
              <a:t>Starting Material and Enzymes Involved</a:t>
            </a:r>
            <a:endParaRPr lang="en-US" sz="2571" b="1" u="sng"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B5E13F3-6FAE-D1A2-42CF-659E771BDB25}"/>
              </a:ext>
            </a:extLst>
          </p:cNvPr>
          <p:cNvSpPr>
            <a:spLocks noGrp="1"/>
          </p:cNvSpPr>
          <p:nvPr>
            <p:ph type="sldNum" sz="quarter" idx="12"/>
          </p:nvPr>
        </p:nvSpPr>
        <p:spPr/>
        <p:txBody>
          <a:bodyPr/>
          <a:lstStyle/>
          <a:p>
            <a:pPr defTabSz="870875"/>
            <a:fld id="{340256C2-293F-824E-8264-6F94898C67DB}" type="slidenum">
              <a:rPr lang="en-US" altLang="en-SA"/>
              <a:pPr defTabSz="870875"/>
              <a:t>48</a:t>
            </a:fld>
            <a:endParaRPr lang="en-US" altLang="en-SA"/>
          </a:p>
        </p:txBody>
      </p:sp>
    </p:spTree>
    <p:extLst>
      <p:ext uri="{BB962C8B-B14F-4D97-AF65-F5344CB8AC3E}">
        <p14:creationId xmlns:p14="http://schemas.microsoft.com/office/powerpoint/2010/main" val="25581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25" y="1858489"/>
            <a:ext cx="4636190" cy="4964665"/>
          </a:xfrm>
        </p:spPr>
        <p:txBody>
          <a:bodyPr/>
          <a:lstStyle/>
          <a:p>
            <a:r>
              <a:rPr lang="en-GB" sz="2286" b="1" dirty="0">
                <a:latin typeface="Times New Roman" panose="02020603050405020304" pitchFamily="18" charset="0"/>
                <a:cs typeface="Times New Roman" panose="02020603050405020304" pitchFamily="18" charset="0"/>
              </a:rPr>
              <a:t>Two Key Enzymes Involved:</a:t>
            </a:r>
          </a:p>
          <a:p>
            <a:pPr marL="0" indent="0">
              <a:buNone/>
            </a:pPr>
            <a:r>
              <a:rPr lang="en-GB" sz="2286" b="1" dirty="0">
                <a:latin typeface="Times New Roman" panose="02020603050405020304" pitchFamily="18" charset="0"/>
                <a:cs typeface="Times New Roman" panose="02020603050405020304" pitchFamily="18" charset="0"/>
              </a:rPr>
              <a:t>1- </a:t>
            </a:r>
            <a:r>
              <a:rPr lang="en-GB" sz="2286" dirty="0">
                <a:latin typeface="Times New Roman" panose="02020603050405020304" pitchFamily="18" charset="0"/>
                <a:cs typeface="Times New Roman" panose="02020603050405020304" pitchFamily="18" charset="0"/>
              </a:rPr>
              <a:t>Adenine </a:t>
            </a:r>
            <a:r>
              <a:rPr lang="en-GB" sz="2286" dirty="0" err="1">
                <a:latin typeface="Times New Roman" panose="02020603050405020304" pitchFamily="18" charset="0"/>
                <a:cs typeface="Times New Roman" panose="02020603050405020304" pitchFamily="18" charset="0"/>
              </a:rPr>
              <a:t>Phosphoribosyltransferase</a:t>
            </a:r>
            <a:r>
              <a:rPr lang="en-GB" sz="2286" dirty="0">
                <a:latin typeface="Times New Roman" panose="02020603050405020304" pitchFamily="18" charset="0"/>
                <a:cs typeface="Times New Roman" panose="02020603050405020304" pitchFamily="18" charset="0"/>
              </a:rPr>
              <a:t> (</a:t>
            </a:r>
            <a:r>
              <a:rPr lang="en-GB" sz="2286" dirty="0" err="1">
                <a:latin typeface="Times New Roman" panose="02020603050405020304" pitchFamily="18" charset="0"/>
                <a:cs typeface="Times New Roman" panose="02020603050405020304" pitchFamily="18" charset="0"/>
              </a:rPr>
              <a:t>APRTase</a:t>
            </a:r>
            <a:r>
              <a:rPr lang="en-GB" sz="2286" dirty="0">
                <a:latin typeface="Times New Roman" panose="02020603050405020304" pitchFamily="18" charset="0"/>
                <a:cs typeface="Times New Roman" panose="02020603050405020304" pitchFamily="18" charset="0"/>
              </a:rPr>
              <a:t>): Responsible for converting adenine into adenosine monophosphate (AMP).</a:t>
            </a:r>
          </a:p>
          <a:p>
            <a:pPr marL="0" indent="0">
              <a:buNone/>
            </a:pPr>
            <a:r>
              <a:rPr lang="en-GB" sz="2286" b="1" dirty="0">
                <a:latin typeface="Times New Roman" panose="02020603050405020304" pitchFamily="18" charset="0"/>
                <a:cs typeface="Times New Roman" panose="02020603050405020304" pitchFamily="18" charset="0"/>
              </a:rPr>
              <a:t>2-</a:t>
            </a:r>
            <a:r>
              <a:rPr lang="en-GB" sz="2286" dirty="0">
                <a:latin typeface="Times New Roman" panose="02020603050405020304" pitchFamily="18" charset="0"/>
                <a:cs typeface="Times New Roman" panose="02020603050405020304" pitchFamily="18" charset="0"/>
              </a:rPr>
              <a:t>Hypoxanthine-Guanine </a:t>
            </a:r>
            <a:r>
              <a:rPr lang="en-GB" sz="2286" dirty="0" err="1">
                <a:latin typeface="Times New Roman" panose="02020603050405020304" pitchFamily="18" charset="0"/>
                <a:cs typeface="Times New Roman" panose="02020603050405020304" pitchFamily="18" charset="0"/>
              </a:rPr>
              <a:t>Phosphoribosyltransferase</a:t>
            </a:r>
            <a:r>
              <a:rPr lang="en-GB" sz="2286" dirty="0">
                <a:latin typeface="Times New Roman" panose="02020603050405020304" pitchFamily="18" charset="0"/>
                <a:cs typeface="Times New Roman" panose="02020603050405020304" pitchFamily="18" charset="0"/>
              </a:rPr>
              <a:t> (</a:t>
            </a:r>
            <a:r>
              <a:rPr lang="en-GB" sz="2286" dirty="0" err="1">
                <a:latin typeface="Times New Roman" panose="02020603050405020304" pitchFamily="18" charset="0"/>
                <a:cs typeface="Times New Roman" panose="02020603050405020304" pitchFamily="18" charset="0"/>
              </a:rPr>
              <a:t>HGPRTase</a:t>
            </a:r>
            <a:r>
              <a:rPr lang="en-GB" sz="2286" dirty="0">
                <a:latin typeface="Times New Roman" panose="02020603050405020304" pitchFamily="18" charset="0"/>
                <a:cs typeface="Times New Roman" panose="02020603050405020304" pitchFamily="18" charset="0"/>
              </a:rPr>
              <a:t>): Converts hypoxanthine and guanine into inosine monophosphate (IMP) and guanosine monophosphate (GMP), respectively.</a:t>
            </a:r>
          </a:p>
        </p:txBody>
      </p:sp>
      <p:pic>
        <p:nvPicPr>
          <p:cNvPr id="6" name="Picture 5" descr="salvage.jpg"/>
          <p:cNvPicPr>
            <a:picLocks noChangeAspect="1"/>
          </p:cNvPicPr>
          <p:nvPr/>
        </p:nvPicPr>
        <p:blipFill rotWithShape="1">
          <a:blip r:embed="rId3"/>
          <a:srcRect l="9804" t="7508" r="13726" b="5001"/>
          <a:stretch/>
        </p:blipFill>
        <p:spPr>
          <a:xfrm>
            <a:off x="5479429" y="1858491"/>
            <a:ext cx="3234292" cy="3857510"/>
          </a:xfrm>
          <a:prstGeom prst="rect">
            <a:avLst/>
          </a:prstGeom>
          <a:ln w="12700">
            <a:solidFill>
              <a:schemeClr val="accent1"/>
            </a:solid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D62432F6-C5EA-06E7-D030-B7FB8DBF368D}"/>
              </a:ext>
            </a:extLst>
          </p:cNvPr>
          <p:cNvSpPr>
            <a:spLocks noGrp="1"/>
          </p:cNvSpPr>
          <p:nvPr>
            <p:ph type="title"/>
          </p:nvPr>
        </p:nvSpPr>
        <p:spPr>
          <a:xfrm>
            <a:off x="653143" y="408061"/>
            <a:ext cx="7402286" cy="1088571"/>
          </a:xfrm>
        </p:spPr>
        <p:txBody>
          <a:bodyPr>
            <a:normAutofit fontScale="90000"/>
          </a:bodyPr>
          <a:lstStyle/>
          <a:p>
            <a:pPr algn="ctr"/>
            <a:r>
              <a:rPr lang="en-US" sz="3048" b="1" dirty="0">
                <a:solidFill>
                  <a:srgbClr val="0070C0"/>
                </a:solidFill>
                <a:latin typeface="Times New Roman" panose="02020603050405020304" pitchFamily="18" charset="0"/>
                <a:cs typeface="Times New Roman" panose="02020603050405020304" pitchFamily="18" charset="0"/>
              </a:rPr>
              <a:t>Salvage pathway synthesis of purine nucleotides (cont.)</a:t>
            </a:r>
            <a:br>
              <a:rPr lang="en-US" sz="3048" b="1" dirty="0">
                <a:solidFill>
                  <a:srgbClr val="0070C0"/>
                </a:solidFill>
                <a:latin typeface="Times New Roman" panose="02020603050405020304" pitchFamily="18" charset="0"/>
                <a:cs typeface="Times New Roman" panose="02020603050405020304" pitchFamily="18" charset="0"/>
              </a:rPr>
            </a:br>
            <a:r>
              <a:rPr lang="en-GB" sz="2571" b="1" u="sng" dirty="0">
                <a:solidFill>
                  <a:srgbClr val="0070C0"/>
                </a:solidFill>
                <a:latin typeface="Times New Roman" panose="02020603050405020304" pitchFamily="18" charset="0"/>
                <a:cs typeface="Times New Roman" panose="02020603050405020304" pitchFamily="18" charset="0"/>
              </a:rPr>
              <a:t>Starting Material and Enzymes Involved</a:t>
            </a:r>
            <a:endParaRPr lang="en-US" sz="2571" b="1" u="sng"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B5E13F3-6FAE-D1A2-42CF-659E771BDB25}"/>
              </a:ext>
            </a:extLst>
          </p:cNvPr>
          <p:cNvSpPr>
            <a:spLocks noGrp="1"/>
          </p:cNvSpPr>
          <p:nvPr>
            <p:ph type="sldNum" sz="quarter" idx="12"/>
          </p:nvPr>
        </p:nvSpPr>
        <p:spPr/>
        <p:txBody>
          <a:bodyPr/>
          <a:lstStyle/>
          <a:p>
            <a:pPr defTabSz="870875"/>
            <a:fld id="{340256C2-293F-824E-8264-6F94898C67DB}" type="slidenum">
              <a:rPr lang="en-US" altLang="en-SA"/>
              <a:pPr defTabSz="870875"/>
              <a:t>49</a:t>
            </a:fld>
            <a:endParaRPr lang="en-US" altLang="en-SA"/>
          </a:p>
        </p:txBody>
      </p:sp>
    </p:spTree>
    <p:extLst>
      <p:ext uri="{BB962C8B-B14F-4D97-AF65-F5344CB8AC3E}">
        <p14:creationId xmlns:p14="http://schemas.microsoft.com/office/powerpoint/2010/main" val="32340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678D1A-78E4-F4DE-60A7-A3A7A20E3B50}"/>
              </a:ext>
            </a:extLst>
          </p:cNvPr>
          <p:cNvSpPr>
            <a:spLocks noGrp="1"/>
          </p:cNvSpPr>
          <p:nvPr>
            <p:ph type="title"/>
          </p:nvPr>
        </p:nvSpPr>
        <p:spPr>
          <a:xfrm>
            <a:off x="3048000" y="152400"/>
            <a:ext cx="3365500" cy="609600"/>
          </a:xfrm>
        </p:spPr>
        <p:txBody>
          <a:bodyPr bIns="45720"/>
          <a:lstStyle/>
          <a:p>
            <a:pPr algn="ctr" eaLnBrk="1" hangingPunct="1"/>
            <a:r>
              <a:rPr lang="en-US" altLang="en-SA" sz="3200" b="1" u="sng" dirty="0">
                <a:solidFill>
                  <a:srgbClr val="0070C0"/>
                </a:solidFill>
                <a:latin typeface="Times New Roman" panose="02020603050405020304" pitchFamily="18" charset="0"/>
                <a:cs typeface="Times New Roman" panose="02020603050405020304" pitchFamily="18" charset="0"/>
              </a:rPr>
              <a:t>RBC’s Membrane</a:t>
            </a:r>
            <a:endParaRPr lang="en-GB" altLang="en-SA" sz="3200" b="1" u="sng" dirty="0">
              <a:solidFill>
                <a:srgbClr val="0070C0"/>
              </a:solidFill>
              <a:latin typeface="Times New Roman" panose="02020603050405020304" pitchFamily="18" charset="0"/>
              <a:cs typeface="Times New Roman" panose="02020603050405020304" pitchFamily="18" charset="0"/>
            </a:endParaRPr>
          </a:p>
        </p:txBody>
      </p:sp>
      <p:sp>
        <p:nvSpPr>
          <p:cNvPr id="11267" name="Rectangle 3">
            <a:extLst>
              <a:ext uri="{FF2B5EF4-FFF2-40B4-BE49-F238E27FC236}">
                <a16:creationId xmlns:a16="http://schemas.microsoft.com/office/drawing/2014/main" id="{6680DC91-2425-FAFC-E5B5-F9C46328F8E0}"/>
              </a:ext>
            </a:extLst>
          </p:cNvPr>
          <p:cNvSpPr>
            <a:spLocks noGrp="1"/>
          </p:cNvSpPr>
          <p:nvPr>
            <p:ph sz="quarter" idx="1"/>
          </p:nvPr>
        </p:nvSpPr>
        <p:spPr>
          <a:xfrm>
            <a:off x="5715000" y="1524000"/>
            <a:ext cx="2895600" cy="4525963"/>
          </a:xfrm>
        </p:spPr>
        <p:txBody>
          <a:bodyPr/>
          <a:lstStyle/>
          <a:p>
            <a:pPr eaLnBrk="1" hangingPunct="1"/>
            <a:r>
              <a:rPr lang="en-GB" altLang="en-SA"/>
              <a:t> </a:t>
            </a:r>
          </a:p>
        </p:txBody>
      </p:sp>
      <p:pic>
        <p:nvPicPr>
          <p:cNvPr id="11268" name="Picture 4" descr="membrane">
            <a:extLst>
              <a:ext uri="{FF2B5EF4-FFF2-40B4-BE49-F238E27FC236}">
                <a16:creationId xmlns:a16="http://schemas.microsoft.com/office/drawing/2014/main" id="{F182AA69-3791-83CE-5628-ACB8BD939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58" b="3877"/>
          <a:stretch>
            <a:fillRect/>
          </a:stretch>
        </p:blipFill>
        <p:spPr bwMode="auto">
          <a:xfrm>
            <a:off x="533400" y="1219200"/>
            <a:ext cx="83820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3170EF5C-941E-73D8-6086-B99889E9696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B3C189-522E-C040-BD39-CBE70A57D28A}" type="slidenum">
              <a:rPr lang="en-US" altLang="en-SA">
                <a:solidFill>
                  <a:srgbClr val="FFFFFF"/>
                </a:solidFill>
                <a:latin typeface="Franklin Gothic Book" panose="020B0503020102020204" pitchFamily="34" charset="0"/>
              </a:rPr>
              <a:pPr eaLnBrk="1" hangingPunct="1"/>
              <a:t>5</a:t>
            </a:fld>
            <a:endParaRPr lang="en-US" altLang="en-SA">
              <a:solidFill>
                <a:srgbClr val="FFFFFF"/>
              </a:solidFill>
              <a:latin typeface="Franklin Gothic Book" panose="020B0503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7" y="1479340"/>
            <a:ext cx="3991429" cy="4354286"/>
          </a:xfrm>
        </p:spPr>
        <p:txBody>
          <a:bodyPr/>
          <a:lstStyle/>
          <a:p>
            <a:r>
              <a:rPr lang="en-GB" sz="2286" b="1" dirty="0"/>
              <a:t>Role of PRPP (Phosphoribosyl pyrophosphate</a:t>
            </a:r>
            <a:r>
              <a:rPr lang="en-GB" sz="2286" dirty="0"/>
              <a:t>) </a:t>
            </a:r>
          </a:p>
          <a:p>
            <a:pPr marL="0" indent="0">
              <a:buNone/>
            </a:pPr>
            <a:endParaRPr lang="en-GB" sz="2286" b="1" dirty="0"/>
          </a:p>
          <a:p>
            <a:pPr>
              <a:buFont typeface="Wingdings" panose="05000000000000000000" pitchFamily="2" charset="2"/>
              <a:buChar char="Ø"/>
            </a:pPr>
            <a:r>
              <a:rPr lang="en-GB" sz="2286" dirty="0"/>
              <a:t>PRPP is crucial as the </a:t>
            </a:r>
            <a:r>
              <a:rPr lang="en-GB" sz="2286" b="1" dirty="0"/>
              <a:t>donor of the ribose 5-phosphate</a:t>
            </a:r>
            <a:r>
              <a:rPr lang="en-GB" sz="2286" dirty="0"/>
              <a:t> group in these reactions.</a:t>
            </a:r>
          </a:p>
          <a:p>
            <a:pPr marL="0" indent="0">
              <a:buNone/>
            </a:pPr>
            <a:endParaRPr lang="en-GB" sz="2286" dirty="0"/>
          </a:p>
          <a:p>
            <a:pPr>
              <a:buFont typeface="Wingdings" panose="05000000000000000000" pitchFamily="2" charset="2"/>
              <a:buChar char="Ø"/>
            </a:pPr>
            <a:r>
              <a:rPr lang="en-GB" sz="2286" dirty="0"/>
              <a:t>Without PRPP, these salvage reactions could not occur, making it a central molecule in the salvage of purine nucleotides.</a:t>
            </a:r>
          </a:p>
        </p:txBody>
      </p:sp>
      <p:pic>
        <p:nvPicPr>
          <p:cNvPr id="7" name="Picture 6" descr="salvage.jpg"/>
          <p:cNvPicPr>
            <a:picLocks noChangeAspect="1"/>
          </p:cNvPicPr>
          <p:nvPr/>
        </p:nvPicPr>
        <p:blipFill rotWithShape="1">
          <a:blip r:embed="rId2"/>
          <a:srcRect l="9804" t="7508" r="13726" b="5001"/>
          <a:stretch/>
        </p:blipFill>
        <p:spPr>
          <a:xfrm>
            <a:off x="5297715" y="1832430"/>
            <a:ext cx="3325830" cy="4001197"/>
          </a:xfrm>
          <a:prstGeom prst="rect">
            <a:avLst/>
          </a:prstGeom>
          <a:ln w="12700">
            <a:solidFill>
              <a:schemeClr val="accent1"/>
            </a:solid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B0E46249-5DE5-B6D6-7FA0-CF11B10217AA}"/>
              </a:ext>
            </a:extLst>
          </p:cNvPr>
          <p:cNvSpPr>
            <a:spLocks noGrp="1"/>
          </p:cNvSpPr>
          <p:nvPr>
            <p:ph type="title"/>
          </p:nvPr>
        </p:nvSpPr>
        <p:spPr>
          <a:xfrm>
            <a:off x="653143" y="308429"/>
            <a:ext cx="7402286" cy="1088571"/>
          </a:xfrm>
        </p:spPr>
        <p:txBody>
          <a:bodyPr>
            <a:normAutofit/>
          </a:bodyPr>
          <a:lstStyle/>
          <a:p>
            <a:pPr algn="ctr"/>
            <a:r>
              <a:rPr lang="en-US" sz="3048" b="1" dirty="0">
                <a:solidFill>
                  <a:srgbClr val="0070C0"/>
                </a:solidFill>
                <a:latin typeface="Times New Roman" panose="02020603050405020304" pitchFamily="18" charset="0"/>
                <a:cs typeface="Times New Roman" panose="02020603050405020304" pitchFamily="18" charset="0"/>
              </a:rPr>
              <a:t>Salvage pathway synthesis of purine nucleotides (cont.)</a:t>
            </a:r>
          </a:p>
        </p:txBody>
      </p:sp>
      <p:sp>
        <p:nvSpPr>
          <p:cNvPr id="4" name="Slide Number Placeholder 3">
            <a:extLst>
              <a:ext uri="{FF2B5EF4-FFF2-40B4-BE49-F238E27FC236}">
                <a16:creationId xmlns:a16="http://schemas.microsoft.com/office/drawing/2014/main" id="{91E6674D-A334-8578-C207-9D20A04CC827}"/>
              </a:ext>
            </a:extLst>
          </p:cNvPr>
          <p:cNvSpPr>
            <a:spLocks noGrp="1"/>
          </p:cNvSpPr>
          <p:nvPr>
            <p:ph type="sldNum" sz="quarter" idx="12"/>
          </p:nvPr>
        </p:nvSpPr>
        <p:spPr/>
        <p:txBody>
          <a:bodyPr/>
          <a:lstStyle/>
          <a:p>
            <a:pPr defTabSz="870875"/>
            <a:fld id="{340256C2-293F-824E-8264-6F94898C67DB}" type="slidenum">
              <a:rPr lang="en-US" altLang="en-SA"/>
              <a:pPr defTabSz="870875"/>
              <a:t>50</a:t>
            </a:fld>
            <a:endParaRPr lang="en-US" altLang="en-SA"/>
          </a:p>
        </p:txBody>
      </p:sp>
    </p:spTree>
    <p:extLst>
      <p:ext uri="{BB962C8B-B14F-4D97-AF65-F5344CB8AC3E}">
        <p14:creationId xmlns:p14="http://schemas.microsoft.com/office/powerpoint/2010/main" val="17382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99F6ABA1-7281-EA38-0085-1D432B6EBDFE}"/>
              </a:ext>
            </a:extLst>
          </p:cNvPr>
          <p:cNvSpPr>
            <a:spLocks noGrp="1" noChangeArrowheads="1"/>
          </p:cNvSpPr>
          <p:nvPr>
            <p:ph type="title" idx="4294967295"/>
          </p:nvPr>
        </p:nvSpPr>
        <p:spPr>
          <a:xfrm>
            <a:off x="553790" y="344715"/>
            <a:ext cx="7982857" cy="1088571"/>
          </a:xfrm>
        </p:spPr>
        <p:txBody>
          <a:bodyPr vert="horz" wrap="square" lIns="87086" tIns="43543" rIns="87086" bIns="43543" numCol="1" anchor="b" anchorCtr="0" compatLnSpc="1">
            <a:prstTxWarp prst="textNoShape">
              <a:avLst/>
            </a:prstTxWarp>
          </a:bodyPr>
          <a:lstStyle/>
          <a:p>
            <a:pPr algn="ctr" eaLnBrk="1" hangingPunct="1"/>
            <a:r>
              <a:rPr lang="en-US" altLang="en-SA" sz="3048" b="1" dirty="0">
                <a:solidFill>
                  <a:srgbClr val="0070C0"/>
                </a:solidFill>
                <a:latin typeface="Times New Roman" panose="02020603050405020304" pitchFamily="18" charset="0"/>
                <a:cs typeface="Times New Roman" panose="02020603050405020304" pitchFamily="18" charset="0"/>
              </a:rPr>
              <a:t>Glucose-6-phosphate dehydrogenase deficiency causes hemolytic anemia</a:t>
            </a:r>
          </a:p>
        </p:txBody>
      </p:sp>
      <p:sp>
        <p:nvSpPr>
          <p:cNvPr id="58371" name="Rectangle 3">
            <a:extLst>
              <a:ext uri="{FF2B5EF4-FFF2-40B4-BE49-F238E27FC236}">
                <a16:creationId xmlns:a16="http://schemas.microsoft.com/office/drawing/2014/main" id="{0375A1F2-594B-0355-3EF0-CBBF4336D7C9}"/>
              </a:ext>
            </a:extLst>
          </p:cNvPr>
          <p:cNvSpPr>
            <a:spLocks noGrp="1" noChangeArrowheads="1"/>
          </p:cNvSpPr>
          <p:nvPr>
            <p:ph type="body" idx="4294967295"/>
          </p:nvPr>
        </p:nvSpPr>
        <p:spPr>
          <a:xfrm>
            <a:off x="580572" y="1796143"/>
            <a:ext cx="7982857" cy="3955143"/>
          </a:xfrm>
        </p:spPr>
        <p:txBody>
          <a:bodyPr/>
          <a:lstStyle/>
          <a:p>
            <a:pPr algn="just" eaLnBrk="1" hangingPunct="1">
              <a:lnSpc>
                <a:spcPct val="150000"/>
              </a:lnSpc>
            </a:pPr>
            <a:r>
              <a:rPr lang="en-US" altLang="en-SA" sz="2286" dirty="0">
                <a:latin typeface="Times New Roman" panose="02020603050405020304" pitchFamily="18" charset="0"/>
                <a:cs typeface="Times New Roman" panose="02020603050405020304" pitchFamily="18" charset="0"/>
              </a:rPr>
              <a:t>Mutations present in some populations causes a deficiency in glucose 6-phosphate dehydrogenase (</a:t>
            </a:r>
            <a:r>
              <a:rPr lang="en-GB" altLang="en-SA" sz="2286" dirty="0">
                <a:latin typeface="Times New Roman" panose="02020603050405020304" pitchFamily="18" charset="0"/>
                <a:cs typeface="Times New Roman" panose="02020603050405020304" pitchFamily="18" charset="0"/>
              </a:rPr>
              <a:t>X-linked)</a:t>
            </a:r>
            <a:r>
              <a:rPr lang="en-US" altLang="en-SA" sz="2286" dirty="0">
                <a:latin typeface="Times New Roman" panose="02020603050405020304" pitchFamily="18" charset="0"/>
                <a:cs typeface="Times New Roman" panose="02020603050405020304" pitchFamily="18" charset="0"/>
              </a:rPr>
              <a:t>, </a:t>
            </a:r>
            <a:r>
              <a:rPr lang="en-US" altLang="en-SA" sz="2286" b="1" dirty="0">
                <a:solidFill>
                  <a:srgbClr val="CC0099"/>
                </a:solidFill>
                <a:latin typeface="Times New Roman" panose="02020603050405020304" pitchFamily="18" charset="0"/>
                <a:cs typeface="Times New Roman" panose="02020603050405020304" pitchFamily="18" charset="0"/>
              </a:rPr>
              <a:t>with consequent impairment of NADPH production</a:t>
            </a:r>
          </a:p>
          <a:p>
            <a:pPr eaLnBrk="1" hangingPunct="1">
              <a:lnSpc>
                <a:spcPct val="150000"/>
              </a:lnSpc>
            </a:pPr>
            <a:endParaRPr lang="en-US" altLang="en-SA" sz="2286" b="1" dirty="0">
              <a:solidFill>
                <a:srgbClr val="CC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286" dirty="0">
                <a:latin typeface="Times New Roman" panose="02020603050405020304" pitchFamily="18" charset="0"/>
                <a:cs typeface="Times New Roman" panose="02020603050405020304" pitchFamily="18" charset="0"/>
              </a:rPr>
              <a:t>Detoxification of H</a:t>
            </a:r>
            <a:r>
              <a:rPr lang="en-US" altLang="en-SA" sz="2286" baseline="-25000" dirty="0">
                <a:latin typeface="Times New Roman" panose="02020603050405020304" pitchFamily="18" charset="0"/>
                <a:cs typeface="Times New Roman" panose="02020603050405020304" pitchFamily="18" charset="0"/>
              </a:rPr>
              <a:t>2</a:t>
            </a:r>
            <a:r>
              <a:rPr lang="en-US" altLang="en-SA" sz="2286" dirty="0">
                <a:latin typeface="Times New Roman" panose="02020603050405020304" pitchFamily="18" charset="0"/>
                <a:cs typeface="Times New Roman" panose="02020603050405020304" pitchFamily="18" charset="0"/>
              </a:rPr>
              <a:t>O</a:t>
            </a:r>
            <a:r>
              <a:rPr lang="en-US" altLang="en-SA" sz="2286" baseline="-25000" dirty="0">
                <a:latin typeface="Times New Roman" panose="02020603050405020304" pitchFamily="18" charset="0"/>
                <a:cs typeface="Times New Roman" panose="02020603050405020304" pitchFamily="18" charset="0"/>
              </a:rPr>
              <a:t>2</a:t>
            </a:r>
            <a:r>
              <a:rPr lang="en-US" altLang="en-SA" sz="2286" dirty="0">
                <a:latin typeface="Times New Roman" panose="02020603050405020304" pitchFamily="18" charset="0"/>
                <a:cs typeface="Times New Roman" panose="02020603050405020304" pitchFamily="18" charset="0"/>
              </a:rPr>
              <a:t> is inhibited, and cellular damage results - lipid peroxidation leads to erythrocyte membrane breakdown (hemolysis) and hemolytic anemia.</a:t>
            </a:r>
          </a:p>
          <a:p>
            <a:pPr eaLnBrk="1" hangingPunct="1">
              <a:lnSpc>
                <a:spcPct val="110000"/>
              </a:lnSpc>
            </a:pPr>
            <a:endParaRPr lang="en-US" altLang="en-SA" sz="2286" dirty="0"/>
          </a:p>
        </p:txBody>
      </p:sp>
      <p:sp>
        <p:nvSpPr>
          <p:cNvPr id="4" name="Slide Number Placeholder 3">
            <a:extLst>
              <a:ext uri="{FF2B5EF4-FFF2-40B4-BE49-F238E27FC236}">
                <a16:creationId xmlns:a16="http://schemas.microsoft.com/office/drawing/2014/main" id="{73678696-0213-555C-8BCF-C52D69E6123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7586" indent="-272148" eaLnBrk="0" hangingPunct="0">
              <a:defRPr>
                <a:solidFill>
                  <a:schemeClr val="tx1"/>
                </a:solidFill>
                <a:latin typeface="Calibri" panose="020F0502020204030204" pitchFamily="34" charset="0"/>
                <a:cs typeface="Arial" panose="020B0604020202020204" pitchFamily="34" charset="0"/>
              </a:defRPr>
            </a:lvl2pPr>
            <a:lvl3pPr marL="1088593" indent="-217719" eaLnBrk="0" hangingPunct="0">
              <a:defRPr>
                <a:solidFill>
                  <a:schemeClr val="tx1"/>
                </a:solidFill>
                <a:latin typeface="Calibri" panose="020F0502020204030204" pitchFamily="34" charset="0"/>
                <a:cs typeface="Arial" panose="020B0604020202020204" pitchFamily="34" charset="0"/>
              </a:defRPr>
            </a:lvl3pPr>
            <a:lvl4pPr marL="1524030" indent="-217719" eaLnBrk="0" hangingPunct="0">
              <a:defRPr>
                <a:solidFill>
                  <a:schemeClr val="tx1"/>
                </a:solidFill>
                <a:latin typeface="Calibri" panose="020F0502020204030204" pitchFamily="34" charset="0"/>
                <a:cs typeface="Arial" panose="020B0604020202020204" pitchFamily="34" charset="0"/>
              </a:defRPr>
            </a:lvl4pPr>
            <a:lvl5pPr marL="1959468" indent="-217719" eaLnBrk="0" hangingPunct="0">
              <a:defRPr>
                <a:solidFill>
                  <a:schemeClr val="tx1"/>
                </a:solidFill>
                <a:latin typeface="Calibri" panose="020F0502020204030204" pitchFamily="34" charset="0"/>
                <a:cs typeface="Arial" panose="020B0604020202020204" pitchFamily="34" charset="0"/>
              </a:defRPr>
            </a:lvl5pPr>
            <a:lvl6pPr marL="2394905"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30342"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65780"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01217"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70875" eaLnBrk="1" hangingPunct="1"/>
            <a:fld id="{A10B21CC-ADDB-D74E-835E-D59944B29A8C}" type="slidenum">
              <a:rPr lang="en-US" altLang="en-SA">
                <a:solidFill>
                  <a:srgbClr val="FFFFFF"/>
                </a:solidFill>
                <a:latin typeface="Franklin Gothic Book" panose="020B0503020102020204" pitchFamily="34" charset="0"/>
              </a:rPr>
              <a:pPr defTabSz="870875" eaLnBrk="1" hangingPunct="1"/>
              <a:t>51</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box(in)">
                                      <p:cBhvr>
                                        <p:cTn id="7" dur="500"/>
                                        <p:tgtEl>
                                          <p:spTgt spid="151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12" dur="500"/>
                                        <p:tgtEl>
                                          <p:spTgt spid="58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checkerboard(across)">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939340-0D25-64E2-0EDB-3ED570C47EC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7586" indent="-272148" eaLnBrk="0" hangingPunct="0">
              <a:defRPr>
                <a:solidFill>
                  <a:schemeClr val="tx1"/>
                </a:solidFill>
                <a:latin typeface="Calibri" panose="020F0502020204030204" pitchFamily="34" charset="0"/>
                <a:cs typeface="Arial" panose="020B0604020202020204" pitchFamily="34" charset="0"/>
              </a:defRPr>
            </a:lvl2pPr>
            <a:lvl3pPr marL="1088593" indent="-217719" eaLnBrk="0" hangingPunct="0">
              <a:defRPr>
                <a:solidFill>
                  <a:schemeClr val="tx1"/>
                </a:solidFill>
                <a:latin typeface="Calibri" panose="020F0502020204030204" pitchFamily="34" charset="0"/>
                <a:cs typeface="Arial" panose="020B0604020202020204" pitchFamily="34" charset="0"/>
              </a:defRPr>
            </a:lvl3pPr>
            <a:lvl4pPr marL="1524030" indent="-217719" eaLnBrk="0" hangingPunct="0">
              <a:defRPr>
                <a:solidFill>
                  <a:schemeClr val="tx1"/>
                </a:solidFill>
                <a:latin typeface="Calibri" panose="020F0502020204030204" pitchFamily="34" charset="0"/>
                <a:cs typeface="Arial" panose="020B0604020202020204" pitchFamily="34" charset="0"/>
              </a:defRPr>
            </a:lvl4pPr>
            <a:lvl5pPr marL="1959468" indent="-217719" eaLnBrk="0" hangingPunct="0">
              <a:defRPr>
                <a:solidFill>
                  <a:schemeClr val="tx1"/>
                </a:solidFill>
                <a:latin typeface="Calibri" panose="020F0502020204030204" pitchFamily="34" charset="0"/>
                <a:cs typeface="Arial" panose="020B0604020202020204" pitchFamily="34" charset="0"/>
              </a:defRPr>
            </a:lvl5pPr>
            <a:lvl6pPr marL="2394905"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30342"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65780"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01217"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70875" eaLnBrk="1" hangingPunct="1"/>
            <a:fld id="{F709F0B7-8549-5B4C-BD63-6071B9C0F24E}" type="slidenum">
              <a:rPr lang="en-US" altLang="en-SA">
                <a:solidFill>
                  <a:srgbClr val="FFFFFF"/>
                </a:solidFill>
                <a:latin typeface="Franklin Gothic Book" panose="020B0503020102020204" pitchFamily="34" charset="0"/>
              </a:rPr>
              <a:pPr defTabSz="870875" eaLnBrk="1" hangingPunct="1"/>
              <a:t>52</a:t>
            </a:fld>
            <a:endParaRPr lang="en-US" altLang="en-SA">
              <a:solidFill>
                <a:srgbClr val="FFFFFF"/>
              </a:solidFill>
              <a:latin typeface="Franklin Gothic Book" panose="020B0503020102020204" pitchFamily="34" charset="0"/>
            </a:endParaRPr>
          </a:p>
        </p:txBody>
      </p:sp>
      <p:sp>
        <p:nvSpPr>
          <p:cNvPr id="54277" name="Content Placeholder 4">
            <a:extLst>
              <a:ext uri="{FF2B5EF4-FFF2-40B4-BE49-F238E27FC236}">
                <a16:creationId xmlns:a16="http://schemas.microsoft.com/office/drawing/2014/main" id="{67CFA012-02B9-AA5E-E9F4-190B716E7ED3}"/>
              </a:ext>
            </a:extLst>
          </p:cNvPr>
          <p:cNvSpPr>
            <a:spLocks noGrp="1"/>
          </p:cNvSpPr>
          <p:nvPr>
            <p:ph sz="quarter" idx="1"/>
          </p:nvPr>
        </p:nvSpPr>
        <p:spPr>
          <a:xfrm>
            <a:off x="870857" y="1687286"/>
            <a:ext cx="7402286" cy="4354286"/>
          </a:xfrm>
        </p:spPr>
        <p:txBody>
          <a:bodyPr/>
          <a:lstStyle/>
          <a:p>
            <a:pPr algn="just" eaLnBrk="1" hangingPunct="1">
              <a:lnSpc>
                <a:spcPct val="150000"/>
              </a:lnSpc>
            </a:pPr>
            <a:r>
              <a:rPr lang="en-US" altLang="en-SA" sz="2286" dirty="0">
                <a:latin typeface="Times New Roman" panose="02020603050405020304" pitchFamily="18" charset="0"/>
                <a:cs typeface="Times New Roman" panose="02020603050405020304" pitchFamily="18" charset="0"/>
              </a:rPr>
              <a:t>Most G6PD-deficient individuals are asymptomatic - only in combination with certain environmental factors (sulfa antibiotics, herbicides, antimalarials, </a:t>
            </a:r>
            <a:r>
              <a:rPr lang="en-US" altLang="en-SA" sz="2286" b="1" dirty="0">
                <a:solidFill>
                  <a:srgbClr val="CC0099"/>
                </a:solidFill>
                <a:latin typeface="Times New Roman" panose="02020603050405020304" pitchFamily="18" charset="0"/>
                <a:cs typeface="Times New Roman" panose="02020603050405020304" pitchFamily="18" charset="0"/>
              </a:rPr>
              <a:t>*</a:t>
            </a:r>
            <a:r>
              <a:rPr lang="en-US" altLang="en-SA" sz="2286" dirty="0">
                <a:latin typeface="Times New Roman" panose="02020603050405020304" pitchFamily="18" charset="0"/>
                <a:cs typeface="Times New Roman" panose="02020603050405020304" pitchFamily="18" charset="0"/>
              </a:rPr>
              <a:t>divicine) do clinical manifestations occur.</a:t>
            </a:r>
          </a:p>
          <a:p>
            <a:pPr algn="just" eaLnBrk="1" hangingPunct="1">
              <a:lnSpc>
                <a:spcPct val="150000"/>
              </a:lnSpc>
              <a:buFont typeface="Marlett" pitchFamily="2" charset="2"/>
              <a:buNone/>
            </a:pPr>
            <a:r>
              <a:rPr lang="en-US" altLang="en-SA" sz="2286" baseline="-25000" dirty="0">
                <a:latin typeface="Times New Roman" panose="02020603050405020304" pitchFamily="18" charset="0"/>
                <a:cs typeface="Times New Roman" panose="02020603050405020304" pitchFamily="18" charset="0"/>
              </a:rPr>
              <a:t>			</a:t>
            </a:r>
          </a:p>
          <a:p>
            <a:pPr algn="just" eaLnBrk="1" hangingPunct="1">
              <a:lnSpc>
                <a:spcPct val="150000"/>
              </a:lnSpc>
              <a:buFont typeface="Marlett" pitchFamily="2" charset="2"/>
              <a:buNone/>
            </a:pPr>
            <a:r>
              <a:rPr lang="en-US" altLang="en-SA" sz="2286" baseline="-25000" dirty="0">
                <a:latin typeface="Times New Roman" panose="02020603050405020304" pitchFamily="18" charset="0"/>
                <a:cs typeface="Times New Roman" panose="02020603050405020304" pitchFamily="18" charset="0"/>
              </a:rPr>
              <a:t>				</a:t>
            </a:r>
            <a:r>
              <a:rPr lang="en-US" altLang="en-SA" sz="2286" b="1" dirty="0">
                <a:solidFill>
                  <a:srgbClr val="CC0099"/>
                </a:solidFill>
                <a:latin typeface="Times New Roman" panose="02020603050405020304" pitchFamily="18" charset="0"/>
                <a:cs typeface="Times New Roman" panose="02020603050405020304" pitchFamily="18" charset="0"/>
              </a:rPr>
              <a:t>*</a:t>
            </a:r>
            <a:r>
              <a:rPr lang="en-US" altLang="en-SA" sz="2286" dirty="0">
                <a:latin typeface="Times New Roman" panose="02020603050405020304" pitchFamily="18" charset="0"/>
                <a:cs typeface="Times New Roman" panose="02020603050405020304" pitchFamily="18" charset="0"/>
              </a:rPr>
              <a:t>toxic ingredient of fava beans</a:t>
            </a:r>
          </a:p>
          <a:p>
            <a:pPr algn="just" eaLnBrk="1" hangingPunct="1">
              <a:lnSpc>
                <a:spcPct val="150000"/>
              </a:lnSpc>
            </a:pPr>
            <a:endParaRPr lang="en-US" altLang="en-SA" sz="2286"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58B9D900-1AF9-85B4-15C2-B569AF0FD94B}"/>
              </a:ext>
            </a:extLst>
          </p:cNvPr>
          <p:cNvSpPr txBox="1">
            <a:spLocks noChangeArrowheads="1"/>
          </p:cNvSpPr>
          <p:nvPr/>
        </p:nvSpPr>
        <p:spPr bwMode="auto">
          <a:xfrm>
            <a:off x="553790" y="344715"/>
            <a:ext cx="7982857"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86" tIns="43543" rIns="87086" bIns="43543"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defTabSz="870875" eaLnBrk="1" hangingPunct="1"/>
            <a:r>
              <a:rPr lang="en-US" altLang="en-SA" sz="3048" b="1" dirty="0">
                <a:solidFill>
                  <a:srgbClr val="0070C0"/>
                </a:solidFill>
                <a:latin typeface="Times New Roman" panose="02020603050405020304" pitchFamily="18" charset="0"/>
                <a:cs typeface="Times New Roman" panose="02020603050405020304" pitchFamily="18" charset="0"/>
              </a:rPr>
              <a:t>Glucose-6-phosphate dehydrogenase deficiency causes hemolytic anemia(cont.)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461DF3FE-ABBB-2596-6D74-44C6C66AE38F}"/>
              </a:ext>
            </a:extLst>
          </p:cNvPr>
          <p:cNvSpPr>
            <a:spLocks noGrp="1"/>
          </p:cNvSpPr>
          <p:nvPr>
            <p:ph type="title"/>
          </p:nvPr>
        </p:nvSpPr>
        <p:spPr>
          <a:xfrm>
            <a:off x="530679" y="686839"/>
            <a:ext cx="7837714" cy="589643"/>
          </a:xfrm>
        </p:spPr>
        <p:txBody>
          <a:bodyPr vert="horz" wrap="square" lIns="87086" tIns="43543" rIns="87086" bIns="43543" numCol="1" anchor="ctr" anchorCtr="0" compatLnSpc="1">
            <a:prstTxWarp prst="textNoShape">
              <a:avLst/>
            </a:prstTxWarp>
            <a:normAutofit/>
          </a:bodyPr>
          <a:lstStyle/>
          <a:p>
            <a:pPr algn="ctr" eaLnBrk="1" fontAlgn="auto" hangingPunct="1">
              <a:spcAft>
                <a:spcPts val="0"/>
              </a:spcAft>
              <a:defRPr/>
            </a:pPr>
            <a:r>
              <a:rPr lang="en-GB" sz="3048" b="1" dirty="0">
                <a:solidFill>
                  <a:srgbClr val="0070C0"/>
                </a:solidFill>
                <a:latin typeface="Times New Roman" panose="02020603050405020304" pitchFamily="18" charset="0"/>
                <a:cs typeface="Times New Roman" panose="02020603050405020304" pitchFamily="18" charset="0"/>
              </a:rPr>
              <a:t>Pyruvate Kinase Deficiency</a:t>
            </a:r>
          </a:p>
        </p:txBody>
      </p:sp>
      <p:sp>
        <p:nvSpPr>
          <p:cNvPr id="59394" name="Rectangle 3">
            <a:extLst>
              <a:ext uri="{FF2B5EF4-FFF2-40B4-BE49-F238E27FC236}">
                <a16:creationId xmlns:a16="http://schemas.microsoft.com/office/drawing/2014/main" id="{E18C4799-E07E-DB77-5FE8-C02E64F6F97F}"/>
              </a:ext>
            </a:extLst>
          </p:cNvPr>
          <p:cNvSpPr>
            <a:spLocks noGrp="1"/>
          </p:cNvSpPr>
          <p:nvPr>
            <p:ph sz="quarter" idx="1"/>
          </p:nvPr>
        </p:nvSpPr>
        <p:spPr>
          <a:xfrm>
            <a:off x="792240" y="1837613"/>
            <a:ext cx="7576155" cy="3182775"/>
          </a:xfrm>
        </p:spPr>
        <p:txBody>
          <a:bodyPr/>
          <a:lstStyle/>
          <a:p>
            <a:pPr marL="0" indent="0" algn="just" eaLnBrk="1" hangingPunct="1">
              <a:lnSpc>
                <a:spcPct val="150000"/>
              </a:lnSpc>
              <a:buNone/>
            </a:pPr>
            <a:r>
              <a:rPr lang="en-GB" altLang="en-SA" sz="2286" dirty="0">
                <a:latin typeface="Times New Roman" panose="02020603050405020304" pitchFamily="18" charset="0"/>
                <a:cs typeface="Times New Roman" panose="02020603050405020304" pitchFamily="18" charset="0"/>
              </a:rPr>
              <a:t>This deficiency causes the entire glycolysis pathway to cease working so that little to no ATP is produced. </a:t>
            </a:r>
          </a:p>
          <a:p>
            <a:pPr algn="just" eaLnBrk="1" hangingPunct="1">
              <a:lnSpc>
                <a:spcPct val="150000"/>
              </a:lnSpc>
              <a:buFont typeface="Wingdings" pitchFamily="2" charset="2"/>
              <a:buChar char="Ø"/>
            </a:pPr>
            <a:r>
              <a:rPr lang="en-US" sz="2286" dirty="0">
                <a:latin typeface="Times New Roman" panose="02020603050405020304" pitchFamily="18" charset="0"/>
                <a:cs typeface="Times New Roman" panose="02020603050405020304" pitchFamily="18" charset="0"/>
              </a:rPr>
              <a:t>Potassium and water leak from the cell, while calcium concentrations increase. </a:t>
            </a:r>
            <a:endParaRPr lang="en-GB" altLang="en-SA" sz="2286" dirty="0">
              <a:latin typeface="Times New Roman" panose="02020603050405020304" pitchFamily="18" charset="0"/>
              <a:cs typeface="Times New Roman" panose="02020603050405020304" pitchFamily="18" charset="0"/>
            </a:endParaRPr>
          </a:p>
          <a:p>
            <a:pPr marL="0" indent="0" algn="just" eaLnBrk="1" hangingPunct="1">
              <a:lnSpc>
                <a:spcPct val="150000"/>
              </a:lnSpc>
              <a:buNone/>
            </a:pPr>
            <a:endParaRPr lang="en-GB" altLang="en-SA" sz="2286" dirty="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ClrTx/>
              <a:buSzTx/>
              <a:buFontTx/>
              <a:buNone/>
            </a:pPr>
            <a:endParaRPr lang="en-GB" altLang="en-SA" sz="2286"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B906520-E3C0-C17F-E832-7DBEE38CA10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7586" indent="-272148" eaLnBrk="0" hangingPunct="0">
              <a:defRPr>
                <a:solidFill>
                  <a:schemeClr val="tx1"/>
                </a:solidFill>
                <a:latin typeface="Calibri" panose="020F0502020204030204" pitchFamily="34" charset="0"/>
                <a:cs typeface="Arial" panose="020B0604020202020204" pitchFamily="34" charset="0"/>
              </a:defRPr>
            </a:lvl2pPr>
            <a:lvl3pPr marL="1088593" indent="-217719" eaLnBrk="0" hangingPunct="0">
              <a:defRPr>
                <a:solidFill>
                  <a:schemeClr val="tx1"/>
                </a:solidFill>
                <a:latin typeface="Calibri" panose="020F0502020204030204" pitchFamily="34" charset="0"/>
                <a:cs typeface="Arial" panose="020B0604020202020204" pitchFamily="34" charset="0"/>
              </a:defRPr>
            </a:lvl3pPr>
            <a:lvl4pPr marL="1524030" indent="-217719" eaLnBrk="0" hangingPunct="0">
              <a:defRPr>
                <a:solidFill>
                  <a:schemeClr val="tx1"/>
                </a:solidFill>
                <a:latin typeface="Calibri" panose="020F0502020204030204" pitchFamily="34" charset="0"/>
                <a:cs typeface="Arial" panose="020B0604020202020204" pitchFamily="34" charset="0"/>
              </a:defRPr>
            </a:lvl4pPr>
            <a:lvl5pPr marL="1959468" indent="-217719" eaLnBrk="0" hangingPunct="0">
              <a:defRPr>
                <a:solidFill>
                  <a:schemeClr val="tx1"/>
                </a:solidFill>
                <a:latin typeface="Calibri" panose="020F0502020204030204" pitchFamily="34" charset="0"/>
                <a:cs typeface="Arial" panose="020B0604020202020204" pitchFamily="34" charset="0"/>
              </a:defRPr>
            </a:lvl5pPr>
            <a:lvl6pPr marL="2394905"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30342"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65780"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01217"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70875" eaLnBrk="1" hangingPunct="1"/>
            <a:fld id="{2295E1EB-CD9A-C548-B675-1EDF2348123C}" type="slidenum">
              <a:rPr lang="en-US" altLang="en-SA">
                <a:solidFill>
                  <a:srgbClr val="FFFFFF"/>
                </a:solidFill>
                <a:latin typeface="Franklin Gothic Book" panose="020B0503020102020204" pitchFamily="34" charset="0"/>
              </a:rPr>
              <a:pPr defTabSz="870875" eaLnBrk="1" hangingPunct="1"/>
              <a:t>53</a:t>
            </a:fld>
            <a:endParaRPr lang="en-US" altLang="en-SA">
              <a:solidFill>
                <a:srgbClr val="FFFFF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box(in)">
                                      <p:cBhvr>
                                        <p:cTn id="7" dur="500"/>
                                        <p:tgtEl>
                                          <p:spTgt spid="309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9394">
                                            <p:txEl>
                                              <p:pRg st="0" end="0"/>
                                            </p:txEl>
                                          </p:spTgt>
                                        </p:tgtEl>
                                        <p:attrNameLst>
                                          <p:attrName>style.visibility</p:attrName>
                                        </p:attrNameLst>
                                      </p:cBhvr>
                                      <p:to>
                                        <p:strVal val="visible"/>
                                      </p:to>
                                    </p:set>
                                    <p:animEffect transition="in" filter="checkerboard(across)">
                                      <p:cBhvr>
                                        <p:cTn id="12" dur="500"/>
                                        <p:tgtEl>
                                          <p:spTgt spid="593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9394">
                                            <p:txEl>
                                              <p:pRg st="1" end="1"/>
                                            </p:txEl>
                                          </p:spTgt>
                                        </p:tgtEl>
                                        <p:attrNameLst>
                                          <p:attrName>style.visibility</p:attrName>
                                        </p:attrNameLst>
                                      </p:cBhvr>
                                      <p:to>
                                        <p:strVal val="visible"/>
                                      </p:to>
                                    </p:set>
                                    <p:animEffect transition="in" filter="checkerboard(across)">
                                      <p:cBhvr>
                                        <p:cTn id="17" dur="500"/>
                                        <p:tgtEl>
                                          <p:spTgt spid="59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461DF3FE-ABBB-2596-6D74-44C6C66AE38F}"/>
              </a:ext>
            </a:extLst>
          </p:cNvPr>
          <p:cNvSpPr>
            <a:spLocks noGrp="1"/>
          </p:cNvSpPr>
          <p:nvPr>
            <p:ph type="title"/>
          </p:nvPr>
        </p:nvSpPr>
        <p:spPr>
          <a:xfrm>
            <a:off x="530679" y="299359"/>
            <a:ext cx="7837714" cy="589643"/>
          </a:xfrm>
        </p:spPr>
        <p:txBody>
          <a:bodyPr vert="horz" wrap="square" lIns="87086" tIns="43543" rIns="87086" bIns="43543" numCol="1" anchor="ctr" anchorCtr="0" compatLnSpc="1">
            <a:prstTxWarp prst="textNoShape">
              <a:avLst/>
            </a:prstTxWarp>
            <a:normAutofit/>
          </a:bodyPr>
          <a:lstStyle/>
          <a:p>
            <a:pPr algn="ctr" eaLnBrk="1" fontAlgn="auto" hangingPunct="1">
              <a:spcAft>
                <a:spcPts val="0"/>
              </a:spcAft>
              <a:defRPr/>
            </a:pPr>
            <a:r>
              <a:rPr lang="en-GB" sz="3048" b="1" dirty="0">
                <a:solidFill>
                  <a:srgbClr val="0070C0"/>
                </a:solidFill>
                <a:latin typeface="Times New Roman" panose="02020603050405020304" pitchFamily="18" charset="0"/>
                <a:cs typeface="Times New Roman" panose="02020603050405020304" pitchFamily="18" charset="0"/>
              </a:rPr>
              <a:t>Pyruvate Kinase Deficiency (cont.)</a:t>
            </a:r>
          </a:p>
        </p:txBody>
      </p:sp>
      <p:sp>
        <p:nvSpPr>
          <p:cNvPr id="59394" name="Rectangle 3">
            <a:extLst>
              <a:ext uri="{FF2B5EF4-FFF2-40B4-BE49-F238E27FC236}">
                <a16:creationId xmlns:a16="http://schemas.microsoft.com/office/drawing/2014/main" id="{E18C4799-E07E-DB77-5FE8-C02E64F6F97F}"/>
              </a:ext>
            </a:extLst>
          </p:cNvPr>
          <p:cNvSpPr>
            <a:spLocks noGrp="1"/>
          </p:cNvSpPr>
          <p:nvPr>
            <p:ph sz="quarter" idx="1"/>
          </p:nvPr>
        </p:nvSpPr>
        <p:spPr>
          <a:xfrm>
            <a:off x="792240" y="1003042"/>
            <a:ext cx="7576155" cy="5074816"/>
          </a:xfrm>
        </p:spPr>
        <p:txBody>
          <a:bodyPr/>
          <a:lstStyle/>
          <a:p>
            <a:pPr marL="0" indent="0" algn="just" eaLnBrk="1" hangingPunct="1">
              <a:lnSpc>
                <a:spcPct val="150000"/>
              </a:lnSpc>
              <a:buNone/>
            </a:pPr>
            <a:r>
              <a:rPr lang="en-GB" altLang="en-SA" sz="2286" dirty="0">
                <a:latin typeface="Times New Roman" panose="02020603050405020304" pitchFamily="18" charset="0"/>
                <a:cs typeface="Times New Roman" panose="02020603050405020304" pitchFamily="18" charset="0"/>
              </a:rPr>
              <a:t>Consequently, the defective red cells are destroyed in the spleen causing anaemia and the spleen enlarges (splenomegaly) because it is overworked.</a:t>
            </a:r>
          </a:p>
          <a:p>
            <a:pPr marL="0" indent="0" algn="just" eaLnBrk="1" hangingPunct="1">
              <a:lnSpc>
                <a:spcPct val="150000"/>
              </a:lnSpc>
              <a:buNone/>
            </a:pPr>
            <a:endParaRPr lang="en-GB" altLang="en-SA" sz="1143" dirty="0">
              <a:latin typeface="Times New Roman" panose="02020603050405020304" pitchFamily="18" charset="0"/>
              <a:cs typeface="Times New Roman" panose="02020603050405020304" pitchFamily="18" charset="0"/>
            </a:endParaRPr>
          </a:p>
          <a:p>
            <a:pPr marL="0" indent="0" algn="just" eaLnBrk="1" hangingPunct="1">
              <a:lnSpc>
                <a:spcPct val="150000"/>
              </a:lnSpc>
              <a:buNone/>
            </a:pPr>
            <a:r>
              <a:rPr lang="en-GB" altLang="en-SA" sz="2286" dirty="0">
                <a:latin typeface="Times New Roman" panose="02020603050405020304" pitchFamily="18" charset="0"/>
                <a:cs typeface="Times New Roman" panose="02020603050405020304" pitchFamily="18" charset="0"/>
              </a:rPr>
              <a:t>The excessive destruction of red blood cells (</a:t>
            </a:r>
            <a:r>
              <a:rPr lang="en-GB" altLang="en-SA" sz="2286" dirty="0" err="1">
                <a:latin typeface="Times New Roman" panose="02020603050405020304" pitchFamily="18" charset="0"/>
                <a:cs typeface="Times New Roman" panose="02020603050405020304" pitchFamily="18" charset="0"/>
              </a:rPr>
              <a:t>hemolysis</a:t>
            </a:r>
            <a:r>
              <a:rPr lang="en-GB" altLang="en-SA" sz="2286" dirty="0">
                <a:latin typeface="Times New Roman" panose="02020603050405020304" pitchFamily="18" charset="0"/>
                <a:cs typeface="Times New Roman" panose="02020603050405020304" pitchFamily="18" charset="0"/>
              </a:rPr>
              <a:t>) results in the breakdown of </a:t>
            </a:r>
            <a:r>
              <a:rPr lang="en-GB" altLang="en-SA" sz="2286" dirty="0" err="1">
                <a:latin typeface="Times New Roman" panose="02020603050405020304" pitchFamily="18" charset="0"/>
                <a:cs typeface="Times New Roman" panose="02020603050405020304" pitchFamily="18" charset="0"/>
              </a:rPr>
              <a:t>hemoglobin</a:t>
            </a:r>
            <a:r>
              <a:rPr lang="en-GB" altLang="en-SA" sz="2286" dirty="0">
                <a:latin typeface="Times New Roman" panose="02020603050405020304" pitchFamily="18" charset="0"/>
                <a:cs typeface="Times New Roman" panose="02020603050405020304" pitchFamily="18" charset="0"/>
              </a:rPr>
              <a:t> stored in these cells.</a:t>
            </a:r>
          </a:p>
          <a:p>
            <a:pPr marL="0" indent="0" algn="just" eaLnBrk="1" hangingPunct="1">
              <a:lnSpc>
                <a:spcPct val="150000"/>
              </a:lnSpc>
              <a:buNone/>
            </a:pPr>
            <a:endParaRPr lang="en-GB" altLang="en-SA" sz="1143" dirty="0">
              <a:latin typeface="Times New Roman" panose="02020603050405020304" pitchFamily="18" charset="0"/>
              <a:cs typeface="Times New Roman" panose="02020603050405020304" pitchFamily="18" charset="0"/>
            </a:endParaRPr>
          </a:p>
          <a:p>
            <a:pPr marL="0" indent="0" algn="just" eaLnBrk="1" hangingPunct="1">
              <a:lnSpc>
                <a:spcPct val="150000"/>
              </a:lnSpc>
              <a:buNone/>
            </a:pPr>
            <a:r>
              <a:rPr lang="en-US" sz="2286" dirty="0">
                <a:latin typeface="Times New Roman" panose="02020603050405020304" pitchFamily="18" charset="0"/>
                <a:cs typeface="Times New Roman" panose="02020603050405020304" pitchFamily="18" charset="0"/>
              </a:rPr>
              <a:t>Deficiencies are inherited as autosomal recessive traits, so both sexes are affected equally. </a:t>
            </a:r>
          </a:p>
          <a:p>
            <a:pPr marL="0" indent="0" algn="just" eaLnBrk="1" hangingPunct="1">
              <a:lnSpc>
                <a:spcPct val="150000"/>
              </a:lnSpc>
              <a:buNone/>
            </a:pPr>
            <a:endParaRPr lang="en-GB" altLang="en-SA" sz="2286" dirty="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ClrTx/>
              <a:buSzTx/>
              <a:buFontTx/>
              <a:buNone/>
            </a:pPr>
            <a:endParaRPr lang="en-GB" altLang="en-SA" sz="2286"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B906520-E3C0-C17F-E832-7DBEE38CA10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7586" indent="-272148" eaLnBrk="0" hangingPunct="0">
              <a:defRPr>
                <a:solidFill>
                  <a:schemeClr val="tx1"/>
                </a:solidFill>
                <a:latin typeface="Calibri" panose="020F0502020204030204" pitchFamily="34" charset="0"/>
                <a:cs typeface="Arial" panose="020B0604020202020204" pitchFamily="34" charset="0"/>
              </a:defRPr>
            </a:lvl2pPr>
            <a:lvl3pPr marL="1088593" indent="-217719" eaLnBrk="0" hangingPunct="0">
              <a:defRPr>
                <a:solidFill>
                  <a:schemeClr val="tx1"/>
                </a:solidFill>
                <a:latin typeface="Calibri" panose="020F0502020204030204" pitchFamily="34" charset="0"/>
                <a:cs typeface="Arial" panose="020B0604020202020204" pitchFamily="34" charset="0"/>
              </a:defRPr>
            </a:lvl3pPr>
            <a:lvl4pPr marL="1524030" indent="-217719" eaLnBrk="0" hangingPunct="0">
              <a:defRPr>
                <a:solidFill>
                  <a:schemeClr val="tx1"/>
                </a:solidFill>
                <a:latin typeface="Calibri" panose="020F0502020204030204" pitchFamily="34" charset="0"/>
                <a:cs typeface="Arial" panose="020B0604020202020204" pitchFamily="34" charset="0"/>
              </a:defRPr>
            </a:lvl4pPr>
            <a:lvl5pPr marL="1959468" indent="-217719" eaLnBrk="0" hangingPunct="0">
              <a:defRPr>
                <a:solidFill>
                  <a:schemeClr val="tx1"/>
                </a:solidFill>
                <a:latin typeface="Calibri" panose="020F0502020204030204" pitchFamily="34" charset="0"/>
                <a:cs typeface="Arial" panose="020B0604020202020204" pitchFamily="34" charset="0"/>
              </a:defRPr>
            </a:lvl5pPr>
            <a:lvl6pPr marL="2394905"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30342"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65780"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01217"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70875" eaLnBrk="1" hangingPunct="1"/>
            <a:fld id="{2295E1EB-CD9A-C548-B675-1EDF2348123C}" type="slidenum">
              <a:rPr lang="en-US" altLang="en-SA">
                <a:solidFill>
                  <a:srgbClr val="FFFFFF"/>
                </a:solidFill>
                <a:latin typeface="Franklin Gothic Book" panose="020B0503020102020204" pitchFamily="34" charset="0"/>
              </a:rPr>
              <a:pPr defTabSz="870875" eaLnBrk="1" hangingPunct="1"/>
              <a:t>54</a:t>
            </a:fld>
            <a:endParaRPr lang="en-US" altLang="en-SA">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647539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box(in)">
                                      <p:cBhvr>
                                        <p:cTn id="7" dur="500"/>
                                        <p:tgtEl>
                                          <p:spTgt spid="309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9394">
                                            <p:txEl>
                                              <p:pRg st="0" end="0"/>
                                            </p:txEl>
                                          </p:spTgt>
                                        </p:tgtEl>
                                        <p:attrNameLst>
                                          <p:attrName>style.visibility</p:attrName>
                                        </p:attrNameLst>
                                      </p:cBhvr>
                                      <p:to>
                                        <p:strVal val="visible"/>
                                      </p:to>
                                    </p:set>
                                    <p:animEffect transition="in" filter="checkerboard(across)">
                                      <p:cBhvr>
                                        <p:cTn id="12" dur="500"/>
                                        <p:tgtEl>
                                          <p:spTgt spid="593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9394">
                                            <p:txEl>
                                              <p:pRg st="2" end="2"/>
                                            </p:txEl>
                                          </p:spTgt>
                                        </p:tgtEl>
                                        <p:attrNameLst>
                                          <p:attrName>style.visibility</p:attrName>
                                        </p:attrNameLst>
                                      </p:cBhvr>
                                      <p:to>
                                        <p:strVal val="visible"/>
                                      </p:to>
                                    </p:set>
                                    <p:animEffect transition="in" filter="checkerboard(across)">
                                      <p:cBhvr>
                                        <p:cTn id="17" dur="500"/>
                                        <p:tgtEl>
                                          <p:spTgt spid="59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9394">
                                            <p:txEl>
                                              <p:pRg st="4" end="4"/>
                                            </p:txEl>
                                          </p:spTgt>
                                        </p:tgtEl>
                                        <p:attrNameLst>
                                          <p:attrName>style.visibility</p:attrName>
                                        </p:attrNameLst>
                                      </p:cBhvr>
                                      <p:to>
                                        <p:strVal val="visible"/>
                                      </p:to>
                                    </p:set>
                                    <p:animEffect transition="in" filter="checkerboard(across)">
                                      <p:cBhvr>
                                        <p:cTn id="22" dur="500"/>
                                        <p:tgtEl>
                                          <p:spTgt spid="59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F1B662D-0AFE-F5F4-214E-2F34415BD1AC}"/>
              </a:ext>
            </a:extLst>
          </p:cNvPr>
          <p:cNvSpPr>
            <a:spLocks noGrp="1" noChangeArrowheads="1"/>
          </p:cNvSpPr>
          <p:nvPr>
            <p:ph type="title" idx="4294967295"/>
          </p:nvPr>
        </p:nvSpPr>
        <p:spPr>
          <a:xfrm>
            <a:off x="1161143" y="671287"/>
            <a:ext cx="6817179" cy="474738"/>
          </a:xfrm>
        </p:spPr>
        <p:txBody>
          <a:bodyPr vert="horz" wrap="square" lIns="87086" tIns="43543" rIns="87086" bIns="43543" numCol="1" anchor="b" anchorCtr="0" compatLnSpc="1">
            <a:prstTxWarp prst="textNoShape">
              <a:avLst/>
            </a:prstTxWarp>
          </a:bodyPr>
          <a:lstStyle/>
          <a:p>
            <a:pPr algn="ctr" eaLnBrk="1" hangingPunct="1"/>
            <a:r>
              <a:rPr lang="en-US" altLang="en-SA" sz="3048" b="1">
                <a:solidFill>
                  <a:srgbClr val="800080"/>
                </a:solidFill>
                <a:latin typeface="Times New Roman" panose="02020603050405020304" pitchFamily="18" charset="0"/>
                <a:cs typeface="Times New Roman" panose="02020603050405020304" pitchFamily="18" charset="0"/>
              </a:rPr>
              <a:t>Hormonal Control of Erythropoiesis</a:t>
            </a:r>
          </a:p>
        </p:txBody>
      </p:sp>
      <p:sp>
        <p:nvSpPr>
          <p:cNvPr id="183299" name="Rectangle 3">
            <a:extLst>
              <a:ext uri="{FF2B5EF4-FFF2-40B4-BE49-F238E27FC236}">
                <a16:creationId xmlns:a16="http://schemas.microsoft.com/office/drawing/2014/main" id="{EAA19D5B-E25A-52BA-633E-5AC007E1C39F}"/>
              </a:ext>
            </a:extLst>
          </p:cNvPr>
          <p:cNvSpPr>
            <a:spLocks noGrp="1" noChangeArrowheads="1"/>
          </p:cNvSpPr>
          <p:nvPr>
            <p:ph type="body" idx="4294967295"/>
          </p:nvPr>
        </p:nvSpPr>
        <p:spPr>
          <a:xfrm>
            <a:off x="695476" y="1542143"/>
            <a:ext cx="7867952" cy="4499429"/>
          </a:xfrm>
        </p:spPr>
        <p:txBody>
          <a:bodyPr>
            <a:noAutofit/>
          </a:bodyPr>
          <a:lstStyle/>
          <a:p>
            <a:pPr marL="426366" indent="-426366" eaLnBrk="1" fontAlgn="auto" hangingPunct="1">
              <a:spcBef>
                <a:spcPts val="552"/>
              </a:spcBef>
              <a:spcAft>
                <a:spcPts val="0"/>
              </a:spcAft>
              <a:buBlip>
                <a:blip r:embed="rId2"/>
              </a:buBlip>
              <a:defRPr/>
            </a:pPr>
            <a:r>
              <a:rPr lang="en-US" sz="2286" dirty="0">
                <a:solidFill>
                  <a:srgbClr val="000000"/>
                </a:solidFill>
              </a:rPr>
              <a:t>Erythropoiesis is controlled by a circulating hormone: </a:t>
            </a:r>
            <a:r>
              <a:rPr lang="en-US" sz="2286" b="1" dirty="0">
                <a:solidFill>
                  <a:srgbClr val="CC0000"/>
                </a:solidFill>
                <a:effectLst>
                  <a:outerShdw blurRad="38100" dist="38100" dir="2700000" algn="tl">
                    <a:srgbClr val="C0C0C0"/>
                  </a:outerShdw>
                </a:effectLst>
              </a:rPr>
              <a:t>Erythropoietin (EPO)</a:t>
            </a:r>
            <a:r>
              <a:rPr lang="en-US" sz="2286" dirty="0">
                <a:solidFill>
                  <a:srgbClr val="000000"/>
                </a:solidFill>
              </a:rPr>
              <a:t> </a:t>
            </a:r>
          </a:p>
          <a:p>
            <a:pPr marL="426366" indent="-426366" eaLnBrk="1" fontAlgn="auto" hangingPunct="1">
              <a:spcBef>
                <a:spcPts val="552"/>
              </a:spcBef>
              <a:spcAft>
                <a:spcPts val="0"/>
              </a:spcAft>
              <a:buNone/>
              <a:defRPr/>
            </a:pPr>
            <a:endParaRPr lang="en-US" sz="2286" dirty="0">
              <a:solidFill>
                <a:srgbClr val="000000"/>
              </a:solidFill>
            </a:endParaRPr>
          </a:p>
          <a:p>
            <a:pPr marL="426366" indent="-426366" eaLnBrk="1" fontAlgn="auto" hangingPunct="1">
              <a:spcBef>
                <a:spcPts val="552"/>
              </a:spcBef>
              <a:spcAft>
                <a:spcPts val="0"/>
              </a:spcAft>
              <a:buBlip>
                <a:blip r:embed="rId2"/>
              </a:buBlip>
              <a:defRPr/>
            </a:pPr>
            <a:r>
              <a:rPr lang="en-US" sz="2286" dirty="0">
                <a:solidFill>
                  <a:srgbClr val="000000"/>
                </a:solidFill>
              </a:rPr>
              <a:t>EPO release by the kidneys is triggered by:</a:t>
            </a:r>
          </a:p>
          <a:p>
            <a:pPr marL="846684" lvl="1" indent="-418806" eaLnBrk="1" fontAlgn="auto" hangingPunct="1">
              <a:spcBef>
                <a:spcPts val="352"/>
              </a:spcBef>
              <a:spcAft>
                <a:spcPts val="0"/>
              </a:spcAft>
              <a:buClr>
                <a:srgbClr val="000099"/>
              </a:buClr>
              <a:buFont typeface="Wingdings 2"/>
              <a:buChar char=""/>
              <a:defRPr/>
            </a:pPr>
            <a:r>
              <a:rPr lang="en-US" u="sng" dirty="0">
                <a:solidFill>
                  <a:srgbClr val="CC0000"/>
                </a:solidFill>
              </a:rPr>
              <a:t>Hypoxia</a:t>
            </a:r>
            <a:r>
              <a:rPr lang="en-US" dirty="0">
                <a:solidFill>
                  <a:srgbClr val="CC0000"/>
                </a:solidFill>
              </a:rPr>
              <a:t> </a:t>
            </a:r>
            <a:r>
              <a:rPr lang="en-US" dirty="0">
                <a:solidFill>
                  <a:srgbClr val="000000"/>
                </a:solidFill>
              </a:rPr>
              <a:t>due to decreased RBCs (low O</a:t>
            </a:r>
            <a:r>
              <a:rPr lang="en-US" baseline="-25000" dirty="0">
                <a:solidFill>
                  <a:srgbClr val="000000"/>
                </a:solidFill>
              </a:rPr>
              <a:t>2</a:t>
            </a:r>
            <a:r>
              <a:rPr lang="en-US" dirty="0">
                <a:solidFill>
                  <a:srgbClr val="000000"/>
                </a:solidFill>
              </a:rPr>
              <a:t>)</a:t>
            </a:r>
          </a:p>
          <a:p>
            <a:pPr marL="846684" lvl="1" indent="-418806" eaLnBrk="1" fontAlgn="auto" hangingPunct="1">
              <a:spcBef>
                <a:spcPts val="352"/>
              </a:spcBef>
              <a:spcAft>
                <a:spcPts val="0"/>
              </a:spcAft>
              <a:buClr>
                <a:srgbClr val="000099"/>
              </a:buClr>
              <a:buFont typeface="Wingdings 2"/>
              <a:buChar char=""/>
              <a:defRPr/>
            </a:pPr>
            <a:r>
              <a:rPr lang="en-US" u="sng" dirty="0">
                <a:solidFill>
                  <a:srgbClr val="CC0000"/>
                </a:solidFill>
              </a:rPr>
              <a:t>Decreased oxygen</a:t>
            </a:r>
            <a:r>
              <a:rPr lang="en-US" dirty="0">
                <a:solidFill>
                  <a:srgbClr val="CC0000"/>
                </a:solidFill>
              </a:rPr>
              <a:t> </a:t>
            </a:r>
            <a:r>
              <a:rPr lang="en-US" dirty="0">
                <a:solidFill>
                  <a:srgbClr val="000000"/>
                </a:solidFill>
              </a:rPr>
              <a:t>availability</a:t>
            </a:r>
          </a:p>
          <a:p>
            <a:pPr marL="846684" lvl="1" indent="-418806" eaLnBrk="1" fontAlgn="auto" hangingPunct="1">
              <a:spcBef>
                <a:spcPts val="352"/>
              </a:spcBef>
              <a:spcAft>
                <a:spcPts val="0"/>
              </a:spcAft>
              <a:buClr>
                <a:srgbClr val="000099"/>
              </a:buClr>
              <a:buFont typeface="Wingdings 2"/>
              <a:buChar char=""/>
              <a:defRPr/>
            </a:pPr>
            <a:r>
              <a:rPr lang="en-US" u="sng" dirty="0">
                <a:solidFill>
                  <a:srgbClr val="CC0000"/>
                </a:solidFill>
              </a:rPr>
              <a:t>Increased tissue demand</a:t>
            </a:r>
            <a:r>
              <a:rPr lang="en-US" dirty="0">
                <a:solidFill>
                  <a:srgbClr val="CC0000"/>
                </a:solidFill>
              </a:rPr>
              <a:t> </a:t>
            </a:r>
            <a:r>
              <a:rPr lang="en-US" dirty="0">
                <a:solidFill>
                  <a:srgbClr val="000000"/>
                </a:solidFill>
              </a:rPr>
              <a:t>for oxygen </a:t>
            </a:r>
          </a:p>
          <a:p>
            <a:pPr marL="846684" lvl="1" indent="-418806" eaLnBrk="1" fontAlgn="auto" hangingPunct="1">
              <a:spcBef>
                <a:spcPts val="352"/>
              </a:spcBef>
              <a:spcAft>
                <a:spcPts val="0"/>
              </a:spcAft>
              <a:buClr>
                <a:srgbClr val="000099"/>
              </a:buClr>
              <a:buNone/>
              <a:defRPr/>
            </a:pPr>
            <a:endParaRPr lang="en-US" dirty="0">
              <a:solidFill>
                <a:srgbClr val="000000"/>
              </a:solidFill>
            </a:endParaRPr>
          </a:p>
          <a:p>
            <a:pPr marL="426366" indent="-426366" eaLnBrk="1" fontAlgn="auto" hangingPunct="1">
              <a:spcBef>
                <a:spcPts val="552"/>
              </a:spcBef>
              <a:spcAft>
                <a:spcPts val="0"/>
              </a:spcAft>
              <a:buBlip>
                <a:blip r:embed="rId2"/>
              </a:buBlip>
              <a:defRPr/>
            </a:pPr>
            <a:r>
              <a:rPr lang="en-US" sz="2286" dirty="0">
                <a:solidFill>
                  <a:srgbClr val="000000"/>
                </a:solidFill>
              </a:rPr>
              <a:t>Enhanced </a:t>
            </a:r>
            <a:r>
              <a:rPr lang="en-US" sz="2286" dirty="0" err="1">
                <a:solidFill>
                  <a:srgbClr val="000000"/>
                </a:solidFill>
              </a:rPr>
              <a:t>erythropoiesis</a:t>
            </a:r>
            <a:r>
              <a:rPr lang="en-US" sz="2286" dirty="0">
                <a:solidFill>
                  <a:srgbClr val="000000"/>
                </a:solidFill>
              </a:rPr>
              <a:t> increases the: </a:t>
            </a:r>
          </a:p>
          <a:p>
            <a:pPr marL="846684" lvl="1" indent="-418806" eaLnBrk="1" fontAlgn="auto" hangingPunct="1">
              <a:spcBef>
                <a:spcPts val="352"/>
              </a:spcBef>
              <a:spcAft>
                <a:spcPts val="0"/>
              </a:spcAft>
              <a:buClr>
                <a:srgbClr val="000099"/>
              </a:buClr>
              <a:buFont typeface="Wingdings 2"/>
              <a:buChar char=""/>
              <a:defRPr/>
            </a:pPr>
            <a:r>
              <a:rPr lang="en-US" dirty="0">
                <a:solidFill>
                  <a:srgbClr val="000000"/>
                </a:solidFill>
              </a:rPr>
              <a:t>RBC count in circulating blood</a:t>
            </a:r>
          </a:p>
          <a:p>
            <a:pPr marL="846684" lvl="1" indent="-418806" eaLnBrk="1" fontAlgn="auto" hangingPunct="1">
              <a:spcBef>
                <a:spcPts val="352"/>
              </a:spcBef>
              <a:spcAft>
                <a:spcPts val="0"/>
              </a:spcAft>
              <a:buClr>
                <a:srgbClr val="000099"/>
              </a:buClr>
              <a:buFont typeface="Wingdings 2"/>
              <a:buChar char=""/>
              <a:defRPr/>
            </a:pPr>
            <a:r>
              <a:rPr lang="en-US" dirty="0"/>
              <a:t>Oxygen carrying ability of the blood</a:t>
            </a:r>
          </a:p>
        </p:txBody>
      </p:sp>
      <p:sp>
        <p:nvSpPr>
          <p:cNvPr id="56324" name="AutoShape 6">
            <a:extLst>
              <a:ext uri="{FF2B5EF4-FFF2-40B4-BE49-F238E27FC236}">
                <a16:creationId xmlns:a16="http://schemas.microsoft.com/office/drawing/2014/main" id="{66405D91-990A-C4EC-A300-D37AA9490B7E}"/>
              </a:ext>
            </a:extLst>
          </p:cNvPr>
          <p:cNvSpPr>
            <a:spLocks/>
          </p:cNvSpPr>
          <p:nvPr/>
        </p:nvSpPr>
        <p:spPr bwMode="auto">
          <a:xfrm>
            <a:off x="5878286" y="2630716"/>
            <a:ext cx="273655" cy="1576917"/>
          </a:xfrm>
          <a:prstGeom prst="rightBrace">
            <a:avLst>
              <a:gd name="adj1" fmla="val 48020"/>
              <a:gd name="adj2" fmla="val 50000"/>
            </a:avLst>
          </a:prstGeom>
          <a:noFill/>
          <a:ln w="28575">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defTabSz="870875" eaLnBrk="1" hangingPunct="1"/>
            <a:endParaRPr lang="en-GB" altLang="en-SA" sz="1905">
              <a:solidFill>
                <a:prstClr val="black"/>
              </a:solidFill>
              <a:latin typeface="Arial" panose="020B0604020202020204" pitchFamily="34" charset="0"/>
            </a:endParaRPr>
          </a:p>
        </p:txBody>
      </p:sp>
      <p:sp>
        <p:nvSpPr>
          <p:cNvPr id="56325" name="Line 7">
            <a:extLst>
              <a:ext uri="{FF2B5EF4-FFF2-40B4-BE49-F238E27FC236}">
                <a16:creationId xmlns:a16="http://schemas.microsoft.com/office/drawing/2014/main" id="{503CBD32-A143-4ACD-9E3D-1B09643E320C}"/>
              </a:ext>
            </a:extLst>
          </p:cNvPr>
          <p:cNvSpPr>
            <a:spLocks noChangeShapeType="1"/>
          </p:cNvSpPr>
          <p:nvPr/>
        </p:nvSpPr>
        <p:spPr bwMode="auto">
          <a:xfrm>
            <a:off x="6313716" y="3356429"/>
            <a:ext cx="343203" cy="0"/>
          </a:xfrm>
          <a:prstGeom prst="line">
            <a:avLst/>
          </a:prstGeom>
          <a:noFill/>
          <a:ln w="76200" cmpd="tri">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870875"/>
            <a:endParaRPr lang="en-SA" sz="1714">
              <a:solidFill>
                <a:prstClr val="black"/>
              </a:solidFill>
            </a:endParaRPr>
          </a:p>
        </p:txBody>
      </p:sp>
      <p:sp>
        <p:nvSpPr>
          <p:cNvPr id="6" name="Slide Number Placeholder 5">
            <a:extLst>
              <a:ext uri="{FF2B5EF4-FFF2-40B4-BE49-F238E27FC236}">
                <a16:creationId xmlns:a16="http://schemas.microsoft.com/office/drawing/2014/main" id="{A3FC475E-6CE9-6162-9A5F-5A1D69D5281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7586" indent="-272148" eaLnBrk="0" hangingPunct="0">
              <a:defRPr>
                <a:solidFill>
                  <a:schemeClr val="tx1"/>
                </a:solidFill>
                <a:latin typeface="Calibri" panose="020F0502020204030204" pitchFamily="34" charset="0"/>
                <a:cs typeface="Arial" panose="020B0604020202020204" pitchFamily="34" charset="0"/>
              </a:defRPr>
            </a:lvl2pPr>
            <a:lvl3pPr marL="1088593" indent="-217719" eaLnBrk="0" hangingPunct="0">
              <a:defRPr>
                <a:solidFill>
                  <a:schemeClr val="tx1"/>
                </a:solidFill>
                <a:latin typeface="Calibri" panose="020F0502020204030204" pitchFamily="34" charset="0"/>
                <a:cs typeface="Arial" panose="020B0604020202020204" pitchFamily="34" charset="0"/>
              </a:defRPr>
            </a:lvl3pPr>
            <a:lvl4pPr marL="1524030" indent="-217719" eaLnBrk="0" hangingPunct="0">
              <a:defRPr>
                <a:solidFill>
                  <a:schemeClr val="tx1"/>
                </a:solidFill>
                <a:latin typeface="Calibri" panose="020F0502020204030204" pitchFamily="34" charset="0"/>
                <a:cs typeface="Arial" panose="020B0604020202020204" pitchFamily="34" charset="0"/>
              </a:defRPr>
            </a:lvl4pPr>
            <a:lvl5pPr marL="1959468" indent="-217719" eaLnBrk="0" hangingPunct="0">
              <a:defRPr>
                <a:solidFill>
                  <a:schemeClr val="tx1"/>
                </a:solidFill>
                <a:latin typeface="Calibri" panose="020F0502020204030204" pitchFamily="34" charset="0"/>
                <a:cs typeface="Arial" panose="020B0604020202020204" pitchFamily="34" charset="0"/>
              </a:defRPr>
            </a:lvl5pPr>
            <a:lvl6pPr marL="2394905"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30342"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65780"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01217" indent="-2177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70875" eaLnBrk="1" hangingPunct="1"/>
            <a:fld id="{C5441A28-B9D0-A24D-B34A-33D09E4870C0}" type="slidenum">
              <a:rPr lang="en-US" altLang="en-SA">
                <a:solidFill>
                  <a:srgbClr val="FFFFFF"/>
                </a:solidFill>
                <a:latin typeface="Franklin Gothic Book" panose="020B0503020102020204" pitchFamily="34" charset="0"/>
              </a:rPr>
              <a:pPr defTabSz="870875" eaLnBrk="1" hangingPunct="1"/>
              <a:t>55</a:t>
            </a:fld>
            <a:endParaRPr lang="en-US" altLang="en-SA">
              <a:solidFill>
                <a:srgbClr val="FFFFFF"/>
              </a:solidFill>
              <a:latin typeface="Franklin Gothic Book" panose="020B05030201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A95B6ACE-16D8-BF2D-DDCA-F523E4C9B1AF}"/>
              </a:ext>
            </a:extLst>
          </p:cNvPr>
          <p:cNvSpPr>
            <a:spLocks noGrp="1"/>
          </p:cNvSpPr>
          <p:nvPr>
            <p:ph sz="quarter" idx="1"/>
          </p:nvPr>
        </p:nvSpPr>
        <p:spPr>
          <a:xfrm>
            <a:off x="152400" y="1193800"/>
            <a:ext cx="8534400" cy="4525963"/>
          </a:xfrm>
        </p:spPr>
        <p:txBody>
          <a:bodyPr>
            <a:normAutofit lnSpcReduction="10000"/>
          </a:bodyPr>
          <a:lstStyle/>
          <a:p>
            <a:pPr marL="547688" indent="-438150" eaLnBrk="1" fontAlgn="auto" hangingPunct="1">
              <a:lnSpc>
                <a:spcPct val="80000"/>
              </a:lnSpc>
              <a:spcBef>
                <a:spcPts val="580"/>
              </a:spcBef>
              <a:spcAft>
                <a:spcPts val="0"/>
              </a:spcAft>
              <a:buFont typeface="Wingdings 2"/>
              <a:buChar char=""/>
              <a:defRPr/>
            </a:pPr>
            <a:endParaRPr lang="en-US" sz="2400" dirty="0">
              <a:latin typeface="Times New Roman" pitchFamily="18" charset="0"/>
              <a:cs typeface="Times New Roman" pitchFamily="18" charset="0"/>
            </a:endParaRPr>
          </a:p>
          <a:p>
            <a:pPr marL="547688" indent="-438150" eaLnBrk="1" fontAlgn="auto" hangingPunct="1">
              <a:lnSpc>
                <a:spcPct val="80000"/>
              </a:lnSpc>
              <a:spcBef>
                <a:spcPts val="580"/>
              </a:spcBef>
              <a:spcAft>
                <a:spcPts val="0"/>
              </a:spcAft>
              <a:buFont typeface="Wingdings 2"/>
              <a:buChar char=""/>
              <a:defRPr/>
            </a:pPr>
            <a:r>
              <a:rPr lang="en-US" sz="2400" dirty="0">
                <a:latin typeface="Times New Roman" pitchFamily="18" charset="0"/>
                <a:cs typeface="Times New Roman" pitchFamily="18" charset="0"/>
              </a:rPr>
              <a:t>Is </a:t>
            </a:r>
            <a:r>
              <a:rPr lang="en-US" sz="2400" b="1" dirty="0">
                <a:solidFill>
                  <a:srgbClr val="CC0099"/>
                </a:solidFill>
                <a:latin typeface="Times New Roman" pitchFamily="18" charset="0"/>
                <a:cs typeface="Times New Roman" pitchFamily="18" charset="0"/>
              </a:rPr>
              <a:t>very elastic</a:t>
            </a:r>
            <a:r>
              <a:rPr lang="en-US" sz="2400" dirty="0">
                <a:solidFill>
                  <a:srgbClr val="5BA7B9"/>
                </a:solidFill>
                <a:latin typeface="Times New Roman" pitchFamily="18" charset="0"/>
                <a:cs typeface="Times New Roman" pitchFamily="18" charset="0"/>
              </a:rPr>
              <a:t> </a:t>
            </a:r>
          </a:p>
          <a:p>
            <a:pPr marL="547688" indent="-438150" eaLnBrk="1" fontAlgn="auto" hangingPunct="1">
              <a:lnSpc>
                <a:spcPct val="80000"/>
              </a:lnSpc>
              <a:spcBef>
                <a:spcPts val="580"/>
              </a:spcBef>
              <a:spcAft>
                <a:spcPts val="0"/>
              </a:spcAft>
              <a:buFont typeface="Wingdings 2"/>
              <a:buChar char=""/>
              <a:defRPr/>
            </a:pPr>
            <a:endParaRPr lang="en-US" sz="2400" dirty="0">
              <a:solidFill>
                <a:srgbClr val="5BA7B9"/>
              </a:solidFill>
              <a:latin typeface="Times New Roman" pitchFamily="18" charset="0"/>
              <a:cs typeface="Times New Roman" pitchFamily="18" charset="0"/>
            </a:endParaRPr>
          </a:p>
          <a:p>
            <a:pPr marL="547688" indent="-438150" eaLnBrk="1" fontAlgn="auto" hangingPunct="1">
              <a:lnSpc>
                <a:spcPct val="80000"/>
              </a:lnSpc>
              <a:spcBef>
                <a:spcPts val="580"/>
              </a:spcBef>
              <a:spcAft>
                <a:spcPts val="0"/>
              </a:spcAft>
              <a:buFont typeface="Wingdings 2"/>
              <a:buChar char=""/>
              <a:defRPr/>
            </a:pPr>
            <a:r>
              <a:rPr lang="en-US" sz="2400" dirty="0">
                <a:latin typeface="Times New Roman" pitchFamily="18" charset="0"/>
                <a:cs typeface="Times New Roman" pitchFamily="18" charset="0"/>
              </a:rPr>
              <a:t>Is a </a:t>
            </a:r>
            <a:r>
              <a:rPr lang="en-US" sz="2400" b="1" dirty="0">
                <a:solidFill>
                  <a:srgbClr val="CC0099"/>
                </a:solidFill>
                <a:latin typeface="Times New Roman" pitchFamily="18" charset="0"/>
                <a:cs typeface="Times New Roman" pitchFamily="18" charset="0"/>
              </a:rPr>
              <a:t>semi-permeable lipid bi-layer</a:t>
            </a:r>
            <a:r>
              <a:rPr lang="en-US" sz="2400" dirty="0">
                <a:latin typeface="Times New Roman" pitchFamily="18" charset="0"/>
                <a:cs typeface="Times New Roman" pitchFamily="18" charset="0"/>
              </a:rPr>
              <a:t> supported by a mesh-like </a:t>
            </a:r>
            <a:r>
              <a:rPr lang="en-US" sz="2400" b="1" dirty="0">
                <a:solidFill>
                  <a:srgbClr val="CC0099"/>
                </a:solidFill>
                <a:latin typeface="Times New Roman" pitchFamily="18" charset="0"/>
                <a:cs typeface="Times New Roman" pitchFamily="18" charset="0"/>
              </a:rPr>
              <a:t>cytoskeleton</a:t>
            </a:r>
          </a:p>
          <a:p>
            <a:pPr marL="547688" indent="-438150" eaLnBrk="1" fontAlgn="auto" hangingPunct="1">
              <a:lnSpc>
                <a:spcPct val="80000"/>
              </a:lnSpc>
              <a:spcBef>
                <a:spcPts val="580"/>
              </a:spcBef>
              <a:spcAft>
                <a:spcPts val="0"/>
              </a:spcAft>
              <a:buFont typeface="Wingdings 2"/>
              <a:buChar char=""/>
              <a:defRPr/>
            </a:pPr>
            <a:endParaRPr lang="en-US" sz="2400" b="1" dirty="0">
              <a:solidFill>
                <a:srgbClr val="CC0099"/>
              </a:solidFill>
              <a:latin typeface="Times New Roman" pitchFamily="18" charset="0"/>
              <a:cs typeface="Times New Roman" pitchFamily="18" charset="0"/>
            </a:endParaRPr>
          </a:p>
          <a:p>
            <a:pPr marL="547688" indent="-438150" eaLnBrk="1" fontAlgn="auto" hangingPunct="1">
              <a:lnSpc>
                <a:spcPct val="80000"/>
              </a:lnSpc>
              <a:spcBef>
                <a:spcPts val="580"/>
              </a:spcBef>
              <a:spcAft>
                <a:spcPts val="0"/>
              </a:spcAft>
              <a:buFont typeface="Wingdings 2"/>
              <a:buChar char=""/>
              <a:defRPr/>
            </a:pPr>
            <a:r>
              <a:rPr lang="en-US" sz="2400" dirty="0">
                <a:latin typeface="Times New Roman" pitchFamily="18" charset="0"/>
                <a:cs typeface="Times New Roman" pitchFamily="18" charset="0"/>
              </a:rPr>
              <a:t>Is a three-layer structure: </a:t>
            </a:r>
          </a:p>
          <a:p>
            <a:pPr marL="547688" indent="-438150" eaLnBrk="1" fontAlgn="auto" hangingPunct="1">
              <a:lnSpc>
                <a:spcPct val="80000"/>
              </a:lnSpc>
              <a:spcBef>
                <a:spcPts val="580"/>
              </a:spcBef>
              <a:spcAft>
                <a:spcPts val="0"/>
              </a:spcAft>
              <a:buFont typeface="Wingdings 2"/>
              <a:buChar char=""/>
              <a:defRPr/>
            </a:pPr>
            <a:endParaRPr lang="en-US" sz="2400" dirty="0">
              <a:latin typeface="Times New Roman" pitchFamily="18" charset="0"/>
              <a:cs typeface="Times New Roman" pitchFamily="18" charset="0"/>
            </a:endParaRPr>
          </a:p>
          <a:p>
            <a:pPr marL="792163" lvl="1" indent="-400050" eaLnBrk="1" fontAlgn="auto" hangingPunct="1">
              <a:lnSpc>
                <a:spcPct val="80000"/>
              </a:lnSpc>
              <a:spcBef>
                <a:spcPts val="370"/>
              </a:spcBef>
              <a:spcAft>
                <a:spcPts val="0"/>
              </a:spcAft>
              <a:buSzPct val="65000"/>
              <a:buFont typeface="Verdana" pitchFamily="34" charset="0"/>
              <a:buAutoNum type="arabicPeriod"/>
              <a:defRPr/>
            </a:pPr>
            <a:r>
              <a:rPr lang="en-US" b="1" dirty="0">
                <a:solidFill>
                  <a:schemeClr val="accent1"/>
                </a:solidFill>
                <a:latin typeface="Times New Roman" pitchFamily="18" charset="0"/>
                <a:cs typeface="Times New Roman" pitchFamily="18" charset="0"/>
              </a:rPr>
              <a:t>An outer hydrophilic portion</a:t>
            </a:r>
            <a:r>
              <a:rPr lang="en-US" b="1" dirty="0">
                <a:solidFill>
                  <a:srgbClr val="5BA7B9"/>
                </a:solidFill>
                <a:latin typeface="Times New Roman" pitchFamily="18" charset="0"/>
                <a:cs typeface="Times New Roman" pitchFamily="18" charset="0"/>
              </a:rPr>
              <a:t>:</a:t>
            </a:r>
            <a:r>
              <a:rPr lang="en-US" dirty="0">
                <a:latin typeface="Times New Roman" pitchFamily="18" charset="0"/>
                <a:cs typeface="Times New Roman" pitchFamily="18" charset="0"/>
              </a:rPr>
              <a:t> glycolipid, glycoprotein and protein </a:t>
            </a:r>
          </a:p>
          <a:p>
            <a:pPr marL="792163" lvl="1" indent="-400050" eaLnBrk="1" fontAlgn="auto" hangingPunct="1">
              <a:lnSpc>
                <a:spcPct val="80000"/>
              </a:lnSpc>
              <a:spcBef>
                <a:spcPts val="370"/>
              </a:spcBef>
              <a:spcAft>
                <a:spcPts val="0"/>
              </a:spcAft>
              <a:buSzPct val="65000"/>
              <a:buFont typeface="Verdana" pitchFamily="34" charset="0"/>
              <a:buAutoNum type="arabicPeriod"/>
              <a:defRPr/>
            </a:pPr>
            <a:endParaRPr lang="en-US" dirty="0">
              <a:latin typeface="Times New Roman" pitchFamily="18" charset="0"/>
              <a:cs typeface="Times New Roman" pitchFamily="18" charset="0"/>
            </a:endParaRPr>
          </a:p>
          <a:p>
            <a:pPr marL="792163" lvl="1" indent="-400050" eaLnBrk="1" fontAlgn="auto" hangingPunct="1">
              <a:lnSpc>
                <a:spcPct val="80000"/>
              </a:lnSpc>
              <a:spcBef>
                <a:spcPts val="370"/>
              </a:spcBef>
              <a:spcAft>
                <a:spcPts val="0"/>
              </a:spcAft>
              <a:buSzPct val="65000"/>
              <a:buFont typeface="Verdana" pitchFamily="34" charset="0"/>
              <a:buAutoNum type="arabicPeriod"/>
              <a:defRPr/>
            </a:pPr>
            <a:r>
              <a:rPr lang="en-US" b="1" dirty="0">
                <a:solidFill>
                  <a:schemeClr val="accent1"/>
                </a:solidFill>
                <a:latin typeface="Times New Roman" pitchFamily="18" charset="0"/>
                <a:cs typeface="Times New Roman" pitchFamily="18" charset="0"/>
              </a:rPr>
              <a:t>A central hydrophobic layer</a:t>
            </a:r>
            <a:r>
              <a:rPr lang="en-US" b="1" dirty="0">
                <a:solidFill>
                  <a:srgbClr val="5BA7B9"/>
                </a:solidFill>
                <a:latin typeface="Times New Roman" pitchFamily="18" charset="0"/>
                <a:cs typeface="Times New Roman" pitchFamily="18" charset="0"/>
              </a:rPr>
              <a:t>:</a:t>
            </a:r>
            <a:r>
              <a:rPr lang="en-US" dirty="0">
                <a:latin typeface="Times New Roman" pitchFamily="18" charset="0"/>
                <a:cs typeface="Times New Roman" pitchFamily="18" charset="0"/>
              </a:rPr>
              <a:t> protein, cholesterol and PL</a:t>
            </a:r>
          </a:p>
          <a:p>
            <a:pPr marL="792163" lvl="1" indent="-400050" eaLnBrk="1" fontAlgn="auto" hangingPunct="1">
              <a:lnSpc>
                <a:spcPct val="80000"/>
              </a:lnSpc>
              <a:spcBef>
                <a:spcPts val="370"/>
              </a:spcBef>
              <a:spcAft>
                <a:spcPts val="0"/>
              </a:spcAft>
              <a:buSzPct val="65000"/>
              <a:buFont typeface="Verdana" pitchFamily="34" charset="0"/>
              <a:buAutoNum type="arabicPeriod"/>
              <a:defRPr/>
            </a:pPr>
            <a:endParaRPr lang="en-US" dirty="0">
              <a:latin typeface="Times New Roman" pitchFamily="18" charset="0"/>
              <a:cs typeface="Times New Roman" pitchFamily="18" charset="0"/>
            </a:endParaRPr>
          </a:p>
          <a:p>
            <a:pPr marL="792163" lvl="1" indent="-400050" eaLnBrk="1" fontAlgn="auto" hangingPunct="1">
              <a:lnSpc>
                <a:spcPct val="80000"/>
              </a:lnSpc>
              <a:spcBef>
                <a:spcPts val="370"/>
              </a:spcBef>
              <a:spcAft>
                <a:spcPts val="0"/>
              </a:spcAft>
              <a:buSzPct val="65000"/>
              <a:buFont typeface="Verdana" pitchFamily="34" charset="0"/>
              <a:buAutoNum type="arabicPeriod"/>
              <a:defRPr/>
            </a:pPr>
            <a:r>
              <a:rPr lang="en-US" b="1" dirty="0">
                <a:solidFill>
                  <a:schemeClr val="accent1"/>
                </a:solidFill>
                <a:latin typeface="Times New Roman" pitchFamily="18" charset="0"/>
                <a:cs typeface="Times New Roman" pitchFamily="18" charset="0"/>
              </a:rPr>
              <a:t>An inner hydrophilic layer:</a:t>
            </a:r>
            <a:r>
              <a:rPr lang="en-US" dirty="0">
                <a:latin typeface="Times New Roman" pitchFamily="18" charset="0"/>
                <a:cs typeface="Times New Roman" pitchFamily="18" charset="0"/>
              </a:rPr>
              <a:t> containing protein </a:t>
            </a:r>
          </a:p>
          <a:p>
            <a:pPr marL="792163" lvl="1" indent="-400050" eaLnBrk="1" fontAlgn="auto" hangingPunct="1">
              <a:lnSpc>
                <a:spcPct val="90000"/>
              </a:lnSpc>
              <a:spcBef>
                <a:spcPct val="20000"/>
              </a:spcBef>
              <a:spcAft>
                <a:spcPts val="0"/>
              </a:spcAft>
              <a:buClr>
                <a:srgbClr val="000099"/>
              </a:buClr>
              <a:buFontTx/>
              <a:buNone/>
              <a:defRPr/>
            </a:pPr>
            <a:endParaRPr lang="en-GB" dirty="0"/>
          </a:p>
        </p:txBody>
      </p:sp>
      <p:sp>
        <p:nvSpPr>
          <p:cNvPr id="4" name="Slide Number Placeholder 3">
            <a:extLst>
              <a:ext uri="{FF2B5EF4-FFF2-40B4-BE49-F238E27FC236}">
                <a16:creationId xmlns:a16="http://schemas.microsoft.com/office/drawing/2014/main" id="{34F2F7D1-586B-542F-27A9-8FC77C5DB78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44FFEE-7C0E-B04E-9846-8A85C78A4E9B}" type="slidenum">
              <a:rPr lang="en-US" altLang="en-SA">
                <a:solidFill>
                  <a:srgbClr val="FFFFFF"/>
                </a:solidFill>
                <a:latin typeface="Franklin Gothic Book" panose="020B0503020102020204" pitchFamily="34" charset="0"/>
              </a:rPr>
              <a:pPr eaLnBrk="1" hangingPunct="1"/>
              <a:t>6</a:t>
            </a:fld>
            <a:endParaRPr lang="en-US" altLang="en-SA">
              <a:solidFill>
                <a:srgbClr val="FFFFFF"/>
              </a:solidFill>
              <a:latin typeface="Franklin Gothic Book" panose="020B0503020102020204" pitchFamily="34" charset="0"/>
            </a:endParaRPr>
          </a:p>
        </p:txBody>
      </p:sp>
      <p:sp>
        <p:nvSpPr>
          <p:cNvPr id="2" name="Rectangle 2">
            <a:extLst>
              <a:ext uri="{FF2B5EF4-FFF2-40B4-BE49-F238E27FC236}">
                <a16:creationId xmlns:a16="http://schemas.microsoft.com/office/drawing/2014/main" id="{76BFBEBB-D01E-7050-3DC8-A2AB8E1594E6}"/>
              </a:ext>
            </a:extLst>
          </p:cNvPr>
          <p:cNvSpPr txBox="1">
            <a:spLocks/>
          </p:cNvSpPr>
          <p:nvPr/>
        </p:nvSpPr>
        <p:spPr bwMode="auto">
          <a:xfrm>
            <a:off x="914400" y="262054"/>
            <a:ext cx="7321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hangingPunct="1"/>
            <a:r>
              <a:rPr lang="en-US" altLang="en-SA" sz="3200" b="1" u="sng" dirty="0">
                <a:solidFill>
                  <a:srgbClr val="0070C0"/>
                </a:solidFill>
                <a:latin typeface="Times New Roman" panose="02020603050405020304" pitchFamily="18" charset="0"/>
                <a:cs typeface="Times New Roman" panose="02020603050405020304" pitchFamily="18" charset="0"/>
              </a:rPr>
              <a:t>RBC’s Membrane characterizations</a:t>
            </a:r>
            <a:endParaRPr lang="en-GB" altLang="en-SA" sz="3200" b="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40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8" y="932703"/>
            <a:ext cx="2933700" cy="2000255"/>
          </a:xfrm>
        </p:spPr>
        <p:txBody>
          <a:bodyPr/>
          <a:lstStyle/>
          <a:p>
            <a:r>
              <a:rPr lang="en-GB" dirty="0"/>
              <a:t>Protein 50%</a:t>
            </a:r>
          </a:p>
          <a:p>
            <a:r>
              <a:rPr lang="en-GB" dirty="0" err="1"/>
              <a:t>Phospholipid</a:t>
            </a:r>
            <a:r>
              <a:rPr lang="en-GB" dirty="0"/>
              <a:t> 20%</a:t>
            </a:r>
          </a:p>
          <a:p>
            <a:r>
              <a:rPr lang="en-GB" dirty="0"/>
              <a:t>Cholesterol 20%</a:t>
            </a:r>
          </a:p>
          <a:p>
            <a:r>
              <a:rPr lang="en-GB" dirty="0"/>
              <a:t>Carbohydrate 10%</a:t>
            </a:r>
            <a:endParaRPr lang="en-US" dirty="0"/>
          </a:p>
        </p:txBody>
      </p:sp>
      <p:pic>
        <p:nvPicPr>
          <p:cNvPr id="4" name="Picture 4" descr="membrane"/>
          <p:cNvPicPr>
            <a:picLocks noChangeAspect="1" noChangeArrowheads="1"/>
          </p:cNvPicPr>
          <p:nvPr/>
        </p:nvPicPr>
        <p:blipFill>
          <a:blip r:embed="rId2" cstate="print"/>
          <a:srcRect t="2258" b="3877"/>
          <a:stretch>
            <a:fillRect/>
          </a:stretch>
        </p:blipFill>
        <p:spPr bwMode="auto">
          <a:xfrm>
            <a:off x="2133601" y="2743199"/>
            <a:ext cx="6629402" cy="3829485"/>
          </a:xfrm>
          <a:prstGeom prst="rect">
            <a:avLst/>
          </a:prstGeom>
          <a:noFill/>
          <a:ln w="9525">
            <a:noFill/>
            <a:miter lim="800000"/>
            <a:headEnd/>
            <a:tailEnd/>
          </a:ln>
        </p:spPr>
      </p:pic>
      <p:sp>
        <p:nvSpPr>
          <p:cNvPr id="8" name="Title 1">
            <a:extLst>
              <a:ext uri="{FF2B5EF4-FFF2-40B4-BE49-F238E27FC236}">
                <a16:creationId xmlns:a16="http://schemas.microsoft.com/office/drawing/2014/main" id="{61D39F20-4B6A-4E59-E077-4BB3C0642DC3}"/>
              </a:ext>
            </a:extLst>
          </p:cNvPr>
          <p:cNvSpPr>
            <a:spLocks noGrp="1"/>
          </p:cNvSpPr>
          <p:nvPr>
            <p:ph type="title"/>
          </p:nvPr>
        </p:nvSpPr>
        <p:spPr>
          <a:xfrm>
            <a:off x="914400" y="274638"/>
            <a:ext cx="7772400" cy="563562"/>
          </a:xfrm>
        </p:spPr>
        <p:txBody>
          <a:bodyPr anchor="ctr"/>
          <a:lstStyle/>
          <a:p>
            <a:pPr algn="ctr"/>
            <a:r>
              <a:rPr lang="en-GB" sz="3200" b="1" u="sng" dirty="0">
                <a:solidFill>
                  <a:srgbClr val="0070C0"/>
                </a:solidFill>
                <a:latin typeface="Times New Roman" panose="02020603050405020304" pitchFamily="18" charset="0"/>
                <a:cs typeface="Times New Roman" panose="02020603050405020304" pitchFamily="18" charset="0"/>
              </a:rPr>
              <a:t>Components of RBC membrane</a:t>
            </a:r>
            <a:endParaRPr lang="en-US" sz="3200" b="1" u="sng" dirty="0">
              <a:solidFill>
                <a:srgbClr val="0070C0"/>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AAD26D27-0E7E-689A-56CD-0988AD13E6DA}"/>
              </a:ext>
            </a:extLst>
          </p:cNvPr>
          <p:cNvSpPr>
            <a:spLocks noGrp="1"/>
          </p:cNvSpPr>
          <p:nvPr>
            <p:ph type="sldNum" sz="quarter" idx="12"/>
          </p:nvPr>
        </p:nvSpPr>
        <p:spPr/>
        <p:txBody>
          <a:bodyPr/>
          <a:lstStyle/>
          <a:p>
            <a:fld id="{340256C2-293F-824E-8264-6F94898C67DB}" type="slidenum">
              <a:rPr lang="en-US" altLang="en-SA" smtClean="0"/>
              <a:pPr/>
              <a:t>7</a:t>
            </a:fld>
            <a:endParaRPr lang="en-US" altLang="en-SA"/>
          </a:p>
        </p:txBody>
      </p:sp>
    </p:spTree>
    <p:extLst>
      <p:ext uri="{BB962C8B-B14F-4D97-AF65-F5344CB8AC3E}">
        <p14:creationId xmlns:p14="http://schemas.microsoft.com/office/powerpoint/2010/main" val="310530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chor="ctr"/>
          <a:lstStyle/>
          <a:p>
            <a:pPr algn="ctr"/>
            <a:r>
              <a:rPr lang="en-GB" sz="3200" b="1" u="sng" dirty="0">
                <a:solidFill>
                  <a:srgbClr val="0070C0"/>
                </a:solidFill>
                <a:latin typeface="Times New Roman" panose="02020603050405020304" pitchFamily="18" charset="0"/>
                <a:cs typeface="Times New Roman" panose="02020603050405020304" pitchFamily="18" charset="0"/>
              </a:rPr>
              <a:t>Components of RBC membrane (cont.)</a:t>
            </a:r>
            <a:endParaRPr lang="en-US" sz="3200" b="1" u="sng"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143000"/>
            <a:ext cx="3886200" cy="1371600"/>
          </a:xfrm>
        </p:spPr>
        <p:txBody>
          <a:bodyPr/>
          <a:lstStyle/>
          <a:p>
            <a:r>
              <a:rPr lang="en-GB" sz="2400" dirty="0">
                <a:latin typeface="Times New Roman" panose="02020603050405020304" pitchFamily="18" charset="0"/>
                <a:cs typeface="Times New Roman" panose="02020603050405020304" pitchFamily="18" charset="0"/>
              </a:rPr>
              <a:t>Lipid </a:t>
            </a:r>
            <a:r>
              <a:rPr lang="en-GB" sz="2400" dirty="0" err="1">
                <a:latin typeface="Times New Roman" panose="02020603050405020304" pitchFamily="18" charset="0"/>
                <a:cs typeface="Times New Roman" panose="02020603050405020304" pitchFamily="18" charset="0"/>
              </a:rPr>
              <a:t>bilayer</a:t>
            </a:r>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Integral  membrane protein</a:t>
            </a:r>
          </a:p>
          <a:p>
            <a:r>
              <a:rPr lang="en-GB" sz="2400" dirty="0">
                <a:latin typeface="Times New Roman" panose="02020603050405020304" pitchFamily="18" charset="0"/>
                <a:cs typeface="Times New Roman" panose="02020603050405020304" pitchFamily="18" charset="0"/>
              </a:rPr>
              <a:t>Membrane cytoskeleton</a:t>
            </a:r>
            <a:endParaRPr lang="en-US" sz="2400" dirty="0">
              <a:latin typeface="Times New Roman" panose="02020603050405020304" pitchFamily="18" charset="0"/>
              <a:cs typeface="Times New Roman" panose="02020603050405020304" pitchFamily="18" charset="0"/>
            </a:endParaRPr>
          </a:p>
        </p:txBody>
      </p:sp>
      <p:pic>
        <p:nvPicPr>
          <p:cNvPr id="4" name="Picture 4" descr="membrane"/>
          <p:cNvPicPr>
            <a:picLocks noChangeAspect="1" noChangeArrowheads="1"/>
          </p:cNvPicPr>
          <p:nvPr/>
        </p:nvPicPr>
        <p:blipFill>
          <a:blip r:embed="rId2" cstate="print"/>
          <a:srcRect t="2258" b="3877"/>
          <a:stretch>
            <a:fillRect/>
          </a:stretch>
        </p:blipFill>
        <p:spPr bwMode="auto">
          <a:xfrm>
            <a:off x="2045533" y="2819400"/>
            <a:ext cx="6493450" cy="3750952"/>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B2BB5E86-80C7-548A-5079-D168A92398E1}"/>
              </a:ext>
            </a:extLst>
          </p:cNvPr>
          <p:cNvSpPr>
            <a:spLocks noGrp="1"/>
          </p:cNvSpPr>
          <p:nvPr>
            <p:ph type="sldNum" sz="quarter" idx="12"/>
          </p:nvPr>
        </p:nvSpPr>
        <p:spPr/>
        <p:txBody>
          <a:bodyPr/>
          <a:lstStyle/>
          <a:p>
            <a:fld id="{340256C2-293F-824E-8264-6F94898C67DB}" type="slidenum">
              <a:rPr lang="en-US" altLang="en-SA" smtClean="0"/>
              <a:pPr/>
              <a:t>8</a:t>
            </a:fld>
            <a:endParaRPr lang="en-US" altLang="en-SA"/>
          </a:p>
        </p:txBody>
      </p:sp>
    </p:spTree>
    <p:extLst>
      <p:ext uri="{BB962C8B-B14F-4D97-AF65-F5344CB8AC3E}">
        <p14:creationId xmlns:p14="http://schemas.microsoft.com/office/powerpoint/2010/main" val="323246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24049"/>
            <a:ext cx="7772400" cy="563562"/>
          </a:xfrm>
        </p:spPr>
        <p:txBody>
          <a:bodyPr anchor="ctr">
            <a:normAutofit fontScale="90000"/>
          </a:bodyPr>
          <a:lstStyle/>
          <a:p>
            <a:br>
              <a:rPr lang="en-GB" dirty="0"/>
            </a:br>
            <a:r>
              <a:rPr lang="en-GB" sz="3100" b="1" dirty="0">
                <a:latin typeface="Times New Roman" panose="02020603050405020304" pitchFamily="18" charset="0"/>
                <a:cs typeface="Times New Roman" panose="02020603050405020304" pitchFamily="18" charset="0"/>
              </a:rPr>
              <a:t>Lipid bilayer</a:t>
            </a:r>
            <a:br>
              <a:rPr lang="en-GB" dirty="0"/>
            </a:br>
            <a:endParaRPr lang="en-US" dirty="0"/>
          </a:p>
        </p:txBody>
      </p:sp>
      <p:sp>
        <p:nvSpPr>
          <p:cNvPr id="3" name="Content Placeholder 2"/>
          <p:cNvSpPr>
            <a:spLocks noGrp="1"/>
          </p:cNvSpPr>
          <p:nvPr>
            <p:ph idx="1"/>
          </p:nvPr>
        </p:nvSpPr>
        <p:spPr>
          <a:xfrm>
            <a:off x="592282" y="1893654"/>
            <a:ext cx="2989118" cy="2590800"/>
          </a:xfrm>
        </p:spPr>
        <p:txBody>
          <a:bodyPr/>
          <a:lstStyle/>
          <a:p>
            <a:r>
              <a:rPr lang="en-GB" dirty="0" err="1"/>
              <a:t>Phospholipid</a:t>
            </a:r>
            <a:endParaRPr lang="en-GB" dirty="0"/>
          </a:p>
          <a:p>
            <a:r>
              <a:rPr lang="en-GB" dirty="0"/>
              <a:t>Cholesterol</a:t>
            </a:r>
          </a:p>
          <a:p>
            <a:r>
              <a:rPr lang="en-GB" dirty="0" err="1"/>
              <a:t>Glycolipid</a:t>
            </a:r>
            <a:endParaRPr lang="en-GB" dirty="0"/>
          </a:p>
          <a:p>
            <a:r>
              <a:rPr lang="en-GB" dirty="0"/>
              <a:t>Integral protein</a:t>
            </a:r>
          </a:p>
          <a:p>
            <a:r>
              <a:rPr lang="en-GB" dirty="0"/>
              <a:t>Peripheral protein.</a:t>
            </a:r>
            <a:endParaRPr lang="en-US" dirty="0"/>
          </a:p>
        </p:txBody>
      </p:sp>
      <p:pic>
        <p:nvPicPr>
          <p:cNvPr id="4" name="Picture 4" descr="membrane"/>
          <p:cNvPicPr>
            <a:picLocks noChangeAspect="1" noChangeArrowheads="1"/>
          </p:cNvPicPr>
          <p:nvPr/>
        </p:nvPicPr>
        <p:blipFill>
          <a:blip r:embed="rId2" cstate="print"/>
          <a:srcRect t="2258" b="3877"/>
          <a:stretch>
            <a:fillRect/>
          </a:stretch>
        </p:blipFill>
        <p:spPr bwMode="auto">
          <a:xfrm>
            <a:off x="3279091" y="3139292"/>
            <a:ext cx="5615814" cy="3243984"/>
          </a:xfrm>
          <a:prstGeom prst="rect">
            <a:avLst/>
          </a:prstGeom>
          <a:noFill/>
          <a:ln w="9525">
            <a:noFill/>
            <a:miter lim="800000"/>
            <a:headEnd/>
            <a:tailEnd/>
          </a:ln>
        </p:spPr>
      </p:pic>
      <p:sp>
        <p:nvSpPr>
          <p:cNvPr id="6" name="Title 1">
            <a:extLst>
              <a:ext uri="{FF2B5EF4-FFF2-40B4-BE49-F238E27FC236}">
                <a16:creationId xmlns:a16="http://schemas.microsoft.com/office/drawing/2014/main" id="{1BC86B05-201F-5FA2-8A09-D230B77834BC}"/>
              </a:ext>
            </a:extLst>
          </p:cNvPr>
          <p:cNvSpPr txBox="1">
            <a:spLocks/>
          </p:cNvSpPr>
          <p:nvPr/>
        </p:nvSpPr>
        <p:spPr bwMode="auto">
          <a:xfrm>
            <a:off x="914400" y="274638"/>
            <a:ext cx="7772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a:r>
              <a:rPr lang="en-GB" sz="3200" b="1" u="sng" dirty="0">
                <a:solidFill>
                  <a:srgbClr val="0070C0"/>
                </a:solidFill>
                <a:latin typeface="Times New Roman" panose="02020603050405020304" pitchFamily="18" charset="0"/>
                <a:cs typeface="Times New Roman" panose="02020603050405020304" pitchFamily="18" charset="0"/>
              </a:rPr>
              <a:t>Components of RBC membrane (cont.)</a:t>
            </a:r>
            <a:endParaRPr lang="en-US" sz="3200" b="1" u="sng" dirty="0">
              <a:solidFill>
                <a:srgbClr val="0070C0"/>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C31AA018-DBCC-5D5D-F8DE-16EA2243F069}"/>
              </a:ext>
            </a:extLst>
          </p:cNvPr>
          <p:cNvSpPr>
            <a:spLocks noGrp="1"/>
          </p:cNvSpPr>
          <p:nvPr>
            <p:ph type="sldNum" sz="quarter" idx="12"/>
          </p:nvPr>
        </p:nvSpPr>
        <p:spPr/>
        <p:txBody>
          <a:bodyPr/>
          <a:lstStyle/>
          <a:p>
            <a:fld id="{340256C2-293F-824E-8264-6F94898C67DB}" type="slidenum">
              <a:rPr lang="en-US" altLang="en-SA" smtClean="0"/>
              <a:pPr/>
              <a:t>9</a:t>
            </a:fld>
            <a:endParaRPr lang="en-US" altLang="en-SA"/>
          </a:p>
        </p:txBody>
      </p:sp>
    </p:spTree>
    <p:extLst>
      <p:ext uri="{BB962C8B-B14F-4D97-AF65-F5344CB8AC3E}">
        <p14:creationId xmlns:p14="http://schemas.microsoft.com/office/powerpoint/2010/main" val="4150322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38024</TotalTime>
  <Words>3152</Words>
  <Application>Microsoft Office PowerPoint</Application>
  <PresentationFormat>On-screen Show (4:3)</PresentationFormat>
  <Paragraphs>462</Paragraphs>
  <Slides>55</Slides>
  <Notes>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9" baseType="lpstr">
      <vt:lpstr>Arial</vt:lpstr>
      <vt:lpstr>Calibri</vt:lpstr>
      <vt:lpstr>Franklin Gothic Book</vt:lpstr>
      <vt:lpstr>Marlett</vt:lpstr>
      <vt:lpstr>NexusSans</vt:lpstr>
      <vt:lpstr>Perpetua</vt:lpstr>
      <vt:lpstr>Times New Roman</vt:lpstr>
      <vt:lpstr>Verdana</vt:lpstr>
      <vt:lpstr>Wingdings</vt:lpstr>
      <vt:lpstr>Wingdings 2</vt:lpstr>
      <vt:lpstr>Wingdings 3</vt:lpstr>
      <vt:lpstr>Equity</vt:lpstr>
      <vt:lpstr>1_Equity</vt:lpstr>
      <vt:lpstr>Clip</vt:lpstr>
      <vt:lpstr>PowerPoint Presentation</vt:lpstr>
      <vt:lpstr>PowerPoint Presentation</vt:lpstr>
      <vt:lpstr>Erythrocyte Structure</vt:lpstr>
      <vt:lpstr>PowerPoint Presentation</vt:lpstr>
      <vt:lpstr>RBC’s Membrane</vt:lpstr>
      <vt:lpstr>PowerPoint Presentation</vt:lpstr>
      <vt:lpstr>Components of RBC membrane</vt:lpstr>
      <vt:lpstr>Components of RBC membrane (cont.)</vt:lpstr>
      <vt:lpstr> Lipid bilayer </vt:lpstr>
      <vt:lpstr>PowerPoint Presentation</vt:lpstr>
      <vt:lpstr>Components of RBC membrane (cont.)</vt:lpstr>
      <vt:lpstr>Peripheral Proteins</vt:lpstr>
      <vt:lpstr>Integral Proteins</vt:lpstr>
      <vt:lpstr>Components of RBC membrane (cont.)</vt:lpstr>
      <vt:lpstr>Peripheral Membrane Proteins</vt:lpstr>
      <vt:lpstr>Peripheral Membrane Proteins</vt:lpstr>
      <vt:lpstr>Peripheral Membrane Proteins</vt:lpstr>
      <vt:lpstr>Integral Membrane Proteins:</vt:lpstr>
      <vt:lpstr>Red Cell Membrane Lipids</vt:lpstr>
      <vt:lpstr>Red Cell Membrane Lipids (cont.)</vt:lpstr>
      <vt:lpstr>Red Cell Membrane Lipids (cont.)</vt:lpstr>
      <vt:lpstr>Red Cell Membrane Carbohydrates</vt:lpstr>
      <vt:lpstr>Abnormalities of the RBC membrane</vt:lpstr>
      <vt:lpstr>Hereditary Spherocytosis</vt:lpstr>
      <vt:lpstr>                                    Abnormalties of the RBC’s membrane (cont)</vt:lpstr>
      <vt:lpstr>                                    Abnormalties of the RBC’s membrane (cont)</vt:lpstr>
      <vt:lpstr>Erythrocyte Sedimentation Rate (ESR)</vt:lpstr>
      <vt:lpstr>Erythrocyte Sedimentation Rate (ESR)</vt:lpstr>
      <vt:lpstr>Erythropoiesis</vt:lpstr>
      <vt:lpstr>Erythropoiesis</vt:lpstr>
      <vt:lpstr>Role of B12 and Folic acid in the maturation of RBC</vt:lpstr>
      <vt:lpstr>Erythropoietin Mechanism</vt:lpstr>
      <vt:lpstr>Formation of haemoglobin</vt:lpstr>
      <vt:lpstr>Heme biosynthesis</vt:lpstr>
      <vt:lpstr>PowerPoint Presentation</vt:lpstr>
      <vt:lpstr>What Is Hemolysis? </vt:lpstr>
      <vt:lpstr> What Is Hemolysis? </vt:lpstr>
      <vt:lpstr>RBC Metabolic Pathways</vt:lpstr>
      <vt:lpstr>RBC Metabolic Pathways (Cont.)</vt:lpstr>
      <vt:lpstr>PowerPoint Presentation</vt:lpstr>
      <vt:lpstr>Metabolism of glutathione</vt:lpstr>
      <vt:lpstr>PowerPoint Presentation</vt:lpstr>
      <vt:lpstr>Methemoglobin Reductase Pathway</vt:lpstr>
      <vt:lpstr>Antioxidant enzymes</vt:lpstr>
      <vt:lpstr>PowerPoint Presentation</vt:lpstr>
      <vt:lpstr>Salvage pathway synthesis of purine nucleotides </vt:lpstr>
      <vt:lpstr>Salvage pathway synthesis of purine nucleotides (cont.)</vt:lpstr>
      <vt:lpstr>Salvage pathway synthesis of purine nucleotides (cont.) Starting Material and Enzymes Involved</vt:lpstr>
      <vt:lpstr>Salvage pathway synthesis of purine nucleotides (cont.) Starting Material and Enzymes Involved</vt:lpstr>
      <vt:lpstr>Salvage pathway synthesis of purine nucleotides (cont.)</vt:lpstr>
      <vt:lpstr>Glucose-6-phosphate dehydrogenase deficiency causes hemolytic anemia</vt:lpstr>
      <vt:lpstr>PowerPoint Presentation</vt:lpstr>
      <vt:lpstr>Pyruvate Kinase Deficiency</vt:lpstr>
      <vt:lpstr>Pyruvate Kinase Deficiency (cont.)</vt:lpstr>
      <vt:lpstr>Hormonal Control of Erythropoiesis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aalghanouchi</dc:creator>
  <cp:lastModifiedBy>Mohamed Ashour Alsaeed</cp:lastModifiedBy>
  <cp:revision>150</cp:revision>
  <dcterms:created xsi:type="dcterms:W3CDTF">2009-12-28T06:44:31Z</dcterms:created>
  <dcterms:modified xsi:type="dcterms:W3CDTF">2024-10-17T09:15:12Z</dcterms:modified>
</cp:coreProperties>
</file>