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3" r:id="rId1"/>
  </p:sldMasterIdLst>
  <p:notesMasterIdLst>
    <p:notesMasterId r:id="rId46"/>
  </p:notesMasterIdLst>
  <p:sldIdLst>
    <p:sldId id="256" r:id="rId2"/>
    <p:sldId id="415" r:id="rId3"/>
    <p:sldId id="413" r:id="rId4"/>
    <p:sldId id="479" r:id="rId5"/>
    <p:sldId id="350" r:id="rId6"/>
    <p:sldId id="418" r:id="rId7"/>
    <p:sldId id="351" r:id="rId8"/>
    <p:sldId id="352" r:id="rId9"/>
    <p:sldId id="417" r:id="rId10"/>
    <p:sldId id="421" r:id="rId11"/>
    <p:sldId id="420" r:id="rId12"/>
    <p:sldId id="410" r:id="rId13"/>
    <p:sldId id="414" r:id="rId14"/>
    <p:sldId id="353" r:id="rId15"/>
    <p:sldId id="464" r:id="rId16"/>
    <p:sldId id="355" r:id="rId17"/>
    <p:sldId id="416" r:id="rId18"/>
    <p:sldId id="366" r:id="rId19"/>
    <p:sldId id="491" r:id="rId20"/>
    <p:sldId id="425" r:id="rId21"/>
    <p:sldId id="319" r:id="rId22"/>
    <p:sldId id="481" r:id="rId23"/>
    <p:sldId id="480" r:id="rId24"/>
    <p:sldId id="482" r:id="rId25"/>
    <p:sldId id="483" r:id="rId26"/>
    <p:sldId id="444" r:id="rId27"/>
    <p:sldId id="424" r:id="rId28"/>
    <p:sldId id="320" r:id="rId29"/>
    <p:sldId id="472" r:id="rId30"/>
    <p:sldId id="484" r:id="rId31"/>
    <p:sldId id="485" r:id="rId32"/>
    <p:sldId id="486" r:id="rId33"/>
    <p:sldId id="487" r:id="rId34"/>
    <p:sldId id="331" r:id="rId35"/>
    <p:sldId id="390" r:id="rId36"/>
    <p:sldId id="429" r:id="rId37"/>
    <p:sldId id="430" r:id="rId38"/>
    <p:sldId id="334" r:id="rId39"/>
    <p:sldId id="405" r:id="rId40"/>
    <p:sldId id="409" r:id="rId41"/>
    <p:sldId id="407" r:id="rId42"/>
    <p:sldId id="335" r:id="rId43"/>
    <p:sldId id="488" r:id="rId44"/>
    <p:sldId id="489" r:id="rId45"/>
  </p:sldIdLst>
  <p:sldSz cx="9144000" cy="6858000" type="screen4x3"/>
  <p:notesSz cx="6877050" cy="1000125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9835" autoAdjust="0"/>
    <p:restoredTop sz="70308" autoAdjust="0"/>
  </p:normalViewPr>
  <p:slideViewPr>
    <p:cSldViewPr>
      <p:cViewPr varScale="1">
        <p:scale>
          <a:sx n="58" d="100"/>
          <a:sy n="58" d="100"/>
        </p:scale>
        <p:origin x="192" y="5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FF251B-9EDD-4017-8BEB-7E8C92CF73E6}"/>
              </a:ext>
            </a:extLst>
          </p:cNvPr>
          <p:cNvSpPr>
            <a:spLocks noGrp="1"/>
          </p:cNvSpPr>
          <p:nvPr>
            <p:ph type="hdr" sz="quarter"/>
          </p:nvPr>
        </p:nvSpPr>
        <p:spPr>
          <a:xfrm>
            <a:off x="0" y="0"/>
            <a:ext cx="2979738" cy="500063"/>
          </a:xfrm>
          <a:prstGeom prst="rect">
            <a:avLst/>
          </a:prstGeom>
        </p:spPr>
        <p:txBody>
          <a:bodyPr vert="horz" lIns="96443" tIns="48222" rIns="96443" bIns="48222" rtlCol="0"/>
          <a:lstStyle>
            <a:lvl1pPr algn="l">
              <a:defRPr sz="1300">
                <a:cs typeface="Arial" charset="0"/>
              </a:defRPr>
            </a:lvl1pPr>
          </a:lstStyle>
          <a:p>
            <a:pPr>
              <a:defRPr/>
            </a:pPr>
            <a:endParaRPr lang="en-US"/>
          </a:p>
        </p:txBody>
      </p:sp>
      <p:sp>
        <p:nvSpPr>
          <p:cNvPr id="3" name="Date Placeholder 2">
            <a:extLst>
              <a:ext uri="{FF2B5EF4-FFF2-40B4-BE49-F238E27FC236}">
                <a16:creationId xmlns:a16="http://schemas.microsoft.com/office/drawing/2014/main" id="{30FE3780-CDC0-93E7-FF00-3D01078CD370}"/>
              </a:ext>
            </a:extLst>
          </p:cNvPr>
          <p:cNvSpPr>
            <a:spLocks noGrp="1"/>
          </p:cNvSpPr>
          <p:nvPr>
            <p:ph type="dt" idx="1"/>
          </p:nvPr>
        </p:nvSpPr>
        <p:spPr>
          <a:xfrm>
            <a:off x="3895725" y="0"/>
            <a:ext cx="2979738" cy="500063"/>
          </a:xfrm>
          <a:prstGeom prst="rect">
            <a:avLst/>
          </a:prstGeom>
        </p:spPr>
        <p:txBody>
          <a:bodyPr vert="horz" lIns="96443" tIns="48222" rIns="96443" bIns="48222" rtlCol="0"/>
          <a:lstStyle>
            <a:lvl1pPr algn="r">
              <a:defRPr sz="1300">
                <a:cs typeface="Arial" charset="0"/>
              </a:defRPr>
            </a:lvl1pPr>
          </a:lstStyle>
          <a:p>
            <a:pPr>
              <a:defRPr/>
            </a:pPr>
            <a:fld id="{35970398-1CF4-E54B-A7D7-04F4016D9D67}" type="datetimeFigureOut">
              <a:rPr lang="en-US"/>
              <a:pPr>
                <a:defRPr/>
              </a:pPr>
              <a:t>9/10/23</a:t>
            </a:fld>
            <a:endParaRPr lang="en-US"/>
          </a:p>
        </p:txBody>
      </p:sp>
      <p:sp>
        <p:nvSpPr>
          <p:cNvPr id="4" name="Slide Image Placeholder 3">
            <a:extLst>
              <a:ext uri="{FF2B5EF4-FFF2-40B4-BE49-F238E27FC236}">
                <a16:creationId xmlns:a16="http://schemas.microsoft.com/office/drawing/2014/main" id="{0EA456F3-C632-579A-38B8-03009D61C3AA}"/>
              </a:ext>
            </a:extLst>
          </p:cNvPr>
          <p:cNvSpPr>
            <a:spLocks noGrp="1" noRot="1" noChangeAspect="1"/>
          </p:cNvSpPr>
          <p:nvPr>
            <p:ph type="sldImg" idx="2"/>
          </p:nvPr>
        </p:nvSpPr>
        <p:spPr>
          <a:xfrm>
            <a:off x="939800" y="750888"/>
            <a:ext cx="4997450" cy="3749675"/>
          </a:xfrm>
          <a:prstGeom prst="rect">
            <a:avLst/>
          </a:prstGeom>
          <a:noFill/>
          <a:ln w="12700">
            <a:solidFill>
              <a:prstClr val="black"/>
            </a:solidFill>
          </a:ln>
        </p:spPr>
        <p:txBody>
          <a:bodyPr vert="horz" lIns="96443" tIns="48222" rIns="96443" bIns="48222" rtlCol="0" anchor="ctr"/>
          <a:lstStyle/>
          <a:p>
            <a:pPr lvl="0"/>
            <a:endParaRPr lang="en-US" noProof="0"/>
          </a:p>
        </p:txBody>
      </p:sp>
      <p:sp>
        <p:nvSpPr>
          <p:cNvPr id="5" name="Notes Placeholder 4">
            <a:extLst>
              <a:ext uri="{FF2B5EF4-FFF2-40B4-BE49-F238E27FC236}">
                <a16:creationId xmlns:a16="http://schemas.microsoft.com/office/drawing/2014/main" id="{6A153BAF-7226-91E9-9C86-2590CC8A58D9}"/>
              </a:ext>
            </a:extLst>
          </p:cNvPr>
          <p:cNvSpPr>
            <a:spLocks noGrp="1"/>
          </p:cNvSpPr>
          <p:nvPr>
            <p:ph type="body" sz="quarter" idx="3"/>
          </p:nvPr>
        </p:nvSpPr>
        <p:spPr>
          <a:xfrm>
            <a:off x="687388" y="4749800"/>
            <a:ext cx="5502275" cy="4500563"/>
          </a:xfrm>
          <a:prstGeom prst="rect">
            <a:avLst/>
          </a:prstGeom>
        </p:spPr>
        <p:txBody>
          <a:bodyPr vert="horz" lIns="96443" tIns="48222" rIns="96443" bIns="4822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257A443-BADF-D113-0274-247C95C1E6EE}"/>
              </a:ext>
            </a:extLst>
          </p:cNvPr>
          <p:cNvSpPr>
            <a:spLocks noGrp="1"/>
          </p:cNvSpPr>
          <p:nvPr>
            <p:ph type="ftr" sz="quarter" idx="4"/>
          </p:nvPr>
        </p:nvSpPr>
        <p:spPr>
          <a:xfrm>
            <a:off x="0" y="9499600"/>
            <a:ext cx="2979738" cy="500063"/>
          </a:xfrm>
          <a:prstGeom prst="rect">
            <a:avLst/>
          </a:prstGeom>
        </p:spPr>
        <p:txBody>
          <a:bodyPr vert="horz" lIns="96443" tIns="48222" rIns="96443" bIns="48222" rtlCol="0" anchor="b"/>
          <a:lstStyle>
            <a:lvl1pPr algn="l">
              <a:defRPr sz="130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8A13FAC7-8520-92C1-5A2C-E9B5FA535D2C}"/>
              </a:ext>
            </a:extLst>
          </p:cNvPr>
          <p:cNvSpPr>
            <a:spLocks noGrp="1"/>
          </p:cNvSpPr>
          <p:nvPr>
            <p:ph type="sldNum" sz="quarter" idx="5"/>
          </p:nvPr>
        </p:nvSpPr>
        <p:spPr>
          <a:xfrm>
            <a:off x="3895725" y="9499600"/>
            <a:ext cx="2979738" cy="500063"/>
          </a:xfrm>
          <a:prstGeom prst="rect">
            <a:avLst/>
          </a:prstGeom>
        </p:spPr>
        <p:txBody>
          <a:bodyPr vert="horz" wrap="square" lIns="96443" tIns="48222" rIns="96443" bIns="48222" numCol="1" anchor="b" anchorCtr="0" compatLnSpc="1">
            <a:prstTxWarp prst="textNoShape">
              <a:avLst/>
            </a:prstTxWarp>
          </a:bodyPr>
          <a:lstStyle>
            <a:lvl1pPr algn="r">
              <a:defRPr sz="1300"/>
            </a:lvl1pPr>
          </a:lstStyle>
          <a:p>
            <a:fld id="{2CF518A7-DEF1-E34D-AD39-16CA0212E757}" type="slidenum">
              <a:rPr lang="en-US" altLang="en-SA"/>
              <a:pPr/>
              <a:t>‹#›</a:t>
            </a:fld>
            <a:endParaRPr lang="en-US" altLang="en-S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A" dirty="0"/>
          </a:p>
        </p:txBody>
      </p:sp>
      <p:sp>
        <p:nvSpPr>
          <p:cNvPr id="4" name="Slide Number Placeholder 3"/>
          <p:cNvSpPr>
            <a:spLocks noGrp="1"/>
          </p:cNvSpPr>
          <p:nvPr>
            <p:ph type="sldNum" sz="quarter" idx="5"/>
          </p:nvPr>
        </p:nvSpPr>
        <p:spPr/>
        <p:txBody>
          <a:bodyPr/>
          <a:lstStyle/>
          <a:p>
            <a:fld id="{2CF518A7-DEF1-E34D-AD39-16CA0212E757}" type="slidenum">
              <a:rPr lang="en-US" altLang="en-SA" smtClean="0"/>
              <a:pPr/>
              <a:t>3</a:t>
            </a:fld>
            <a:endParaRPr lang="en-US" altLang="en-SA"/>
          </a:p>
        </p:txBody>
      </p:sp>
    </p:spTree>
    <p:extLst>
      <p:ext uri="{BB962C8B-B14F-4D97-AF65-F5344CB8AC3E}">
        <p14:creationId xmlns:p14="http://schemas.microsoft.com/office/powerpoint/2010/main" val="4048952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A" dirty="0"/>
          </a:p>
        </p:txBody>
      </p:sp>
      <p:sp>
        <p:nvSpPr>
          <p:cNvPr id="4" name="Slide Number Placeholder 3"/>
          <p:cNvSpPr>
            <a:spLocks noGrp="1"/>
          </p:cNvSpPr>
          <p:nvPr>
            <p:ph type="sldNum" sz="quarter" idx="5"/>
          </p:nvPr>
        </p:nvSpPr>
        <p:spPr/>
        <p:txBody>
          <a:bodyPr/>
          <a:lstStyle/>
          <a:p>
            <a:fld id="{2CF518A7-DEF1-E34D-AD39-16CA0212E757}" type="slidenum">
              <a:rPr lang="en-US" altLang="en-SA" smtClean="0"/>
              <a:pPr/>
              <a:t>35</a:t>
            </a:fld>
            <a:endParaRPr lang="en-US" altLang="en-SA"/>
          </a:p>
        </p:txBody>
      </p:sp>
    </p:spTree>
    <p:extLst>
      <p:ext uri="{BB962C8B-B14F-4D97-AF65-F5344CB8AC3E}">
        <p14:creationId xmlns:p14="http://schemas.microsoft.com/office/powerpoint/2010/main" val="3636930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A" dirty="0"/>
          </a:p>
        </p:txBody>
      </p:sp>
      <p:sp>
        <p:nvSpPr>
          <p:cNvPr id="4" name="Slide Number Placeholder 3"/>
          <p:cNvSpPr>
            <a:spLocks noGrp="1"/>
          </p:cNvSpPr>
          <p:nvPr>
            <p:ph type="sldNum" sz="quarter" idx="5"/>
          </p:nvPr>
        </p:nvSpPr>
        <p:spPr/>
        <p:txBody>
          <a:bodyPr/>
          <a:lstStyle/>
          <a:p>
            <a:fld id="{2CF518A7-DEF1-E34D-AD39-16CA0212E757}" type="slidenum">
              <a:rPr lang="en-US" altLang="en-SA" smtClean="0"/>
              <a:pPr/>
              <a:t>36</a:t>
            </a:fld>
            <a:endParaRPr lang="en-US" altLang="en-SA"/>
          </a:p>
        </p:txBody>
      </p:sp>
    </p:spTree>
    <p:extLst>
      <p:ext uri="{BB962C8B-B14F-4D97-AF65-F5344CB8AC3E}">
        <p14:creationId xmlns:p14="http://schemas.microsoft.com/office/powerpoint/2010/main" val="3086976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A" dirty="0"/>
          </a:p>
        </p:txBody>
      </p:sp>
      <p:sp>
        <p:nvSpPr>
          <p:cNvPr id="4" name="Slide Number Placeholder 3"/>
          <p:cNvSpPr>
            <a:spLocks noGrp="1"/>
          </p:cNvSpPr>
          <p:nvPr>
            <p:ph type="sldNum" sz="quarter" idx="5"/>
          </p:nvPr>
        </p:nvSpPr>
        <p:spPr/>
        <p:txBody>
          <a:bodyPr/>
          <a:lstStyle/>
          <a:p>
            <a:fld id="{2CF518A7-DEF1-E34D-AD39-16CA0212E757}" type="slidenum">
              <a:rPr lang="en-US" altLang="en-SA" smtClean="0"/>
              <a:pPr/>
              <a:t>37</a:t>
            </a:fld>
            <a:endParaRPr lang="en-US" altLang="en-SA"/>
          </a:p>
        </p:txBody>
      </p:sp>
    </p:spTree>
    <p:extLst>
      <p:ext uri="{BB962C8B-B14F-4D97-AF65-F5344CB8AC3E}">
        <p14:creationId xmlns:p14="http://schemas.microsoft.com/office/powerpoint/2010/main" val="395610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A" dirty="0"/>
          </a:p>
        </p:txBody>
      </p:sp>
      <p:sp>
        <p:nvSpPr>
          <p:cNvPr id="4" name="Slide Number Placeholder 3"/>
          <p:cNvSpPr>
            <a:spLocks noGrp="1"/>
          </p:cNvSpPr>
          <p:nvPr>
            <p:ph type="sldNum" sz="quarter" idx="5"/>
          </p:nvPr>
        </p:nvSpPr>
        <p:spPr/>
        <p:txBody>
          <a:bodyPr/>
          <a:lstStyle/>
          <a:p>
            <a:fld id="{2CF518A7-DEF1-E34D-AD39-16CA0212E757}" type="slidenum">
              <a:rPr lang="en-US" altLang="en-SA" smtClean="0"/>
              <a:pPr/>
              <a:t>38</a:t>
            </a:fld>
            <a:endParaRPr lang="en-US" altLang="en-SA"/>
          </a:p>
        </p:txBody>
      </p:sp>
    </p:spTree>
    <p:extLst>
      <p:ext uri="{BB962C8B-B14F-4D97-AF65-F5344CB8AC3E}">
        <p14:creationId xmlns:p14="http://schemas.microsoft.com/office/powerpoint/2010/main" val="1519348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CF33728-FC34-49C9-9400-29DAFA8E4FA5}" type="slidenum">
              <a:rPr lang="en-GB" smtClean="0">
                <a:cs typeface="Arial" pitchFamily="34" charset="0"/>
              </a:rPr>
              <a:pPr/>
              <a:t>42</a:t>
            </a:fld>
            <a:endParaRPr lang="en-GB">
              <a:cs typeface="Arial" pitchFamily="34" charset="0"/>
            </a:endParaRPr>
          </a:p>
        </p:txBody>
      </p:sp>
      <p:sp>
        <p:nvSpPr>
          <p:cNvPr id="65539" name="Rectangle 2"/>
          <p:cNvSpPr>
            <a:spLocks noGrp="1" noRot="1" noChangeAspect="1" noChangeArrowheads="1" noTextEdit="1"/>
          </p:cNvSpPr>
          <p:nvPr>
            <p:ph type="sldImg"/>
          </p:nvPr>
        </p:nvSpPr>
        <p:spPr bwMode="auto">
          <a:xfrm>
            <a:off x="996950" y="779463"/>
            <a:ext cx="5083175" cy="3813175"/>
          </a:xfrm>
          <a:noFill/>
          <a:ln>
            <a:solidFill>
              <a:schemeClr val="tx1"/>
            </a:solidFill>
            <a:miter lim="800000"/>
            <a:headEnd/>
            <a:tailEnd/>
          </a:ln>
        </p:spPr>
      </p:sp>
      <p:sp>
        <p:nvSpPr>
          <p:cNvPr id="65540" name="Rectangle 3"/>
          <p:cNvSpPr>
            <a:spLocks noGrp="1" noChangeArrowheads="1"/>
          </p:cNvSpPr>
          <p:nvPr>
            <p:ph type="body" idx="1"/>
          </p:nvPr>
        </p:nvSpPr>
        <p:spPr bwMode="gray">
          <a:xfrm>
            <a:off x="946150" y="4860925"/>
            <a:ext cx="5284788" cy="4673600"/>
          </a:xfrm>
          <a:noFill/>
        </p:spPr>
        <p:txBody>
          <a:bodyPr wrap="square" lIns="97265" tIns="48632" rIns="97265" bIns="48632" numCol="1" anchor="t" anchorCtr="0" compatLnSpc="1">
            <a:prstTxWarp prst="textNoShape">
              <a:avLst/>
            </a:prstTxWarp>
          </a:bodyPr>
          <a:lstStyle/>
          <a:p>
            <a:pPr marL="184150" indent="-184150" defTabSz="411163" eaLnBrk="1" hangingPunct="1">
              <a:spcBef>
                <a:spcPct val="0"/>
              </a:spcBef>
              <a:buSzPct val="75000"/>
            </a:pPr>
            <a:r>
              <a:rPr lang="en-GB" sz="900" b="1"/>
              <a:t>	KEY POINT:</a:t>
            </a:r>
            <a:r>
              <a:rPr lang="en-GB" sz="900"/>
              <a:t> The efficacy/safety ratio for currently available therapies is less than satisfactory due to their ill-defined, multitargeted activity. New antithrombotic strategies are needed that offer an improved efficacy/safety profile compared with existing antithrombotic agents.</a:t>
            </a:r>
            <a:r>
              <a:rPr lang="en-GB" sz="900" baseline="30000"/>
              <a:t>1</a:t>
            </a:r>
            <a:r>
              <a:rPr lang="en-US" sz="900" baseline="30000"/>
              <a:t>,</a:t>
            </a:r>
            <a:r>
              <a:rPr lang="en-GB" sz="900" baseline="30000"/>
              <a:t>2</a:t>
            </a:r>
            <a:r>
              <a:rPr lang="en-GB" sz="900"/>
              <a:t> </a:t>
            </a:r>
            <a:endParaRPr lang="en-GB" sz="900" b="1"/>
          </a:p>
          <a:p>
            <a:pPr marL="184150" indent="-184150" defTabSz="411163" eaLnBrk="1" hangingPunct="1">
              <a:spcBef>
                <a:spcPct val="0"/>
              </a:spcBef>
              <a:buSzPct val="75000"/>
              <a:buFont typeface="Monotype Sorts"/>
              <a:buChar char="u"/>
            </a:pPr>
            <a:endParaRPr lang="en-GB" sz="900"/>
          </a:p>
          <a:p>
            <a:pPr marL="184150" indent="-184150" defTabSz="411163" eaLnBrk="1" hangingPunct="1">
              <a:spcBef>
                <a:spcPct val="0"/>
              </a:spcBef>
              <a:buSzPct val="75000"/>
              <a:buFont typeface="Monotype Sorts"/>
              <a:buChar char="u"/>
            </a:pPr>
            <a:r>
              <a:rPr lang="en-GB" sz="900"/>
              <a:t>Currently available antithrombotic agents include the heparins (UFH and Enoxaparin), vitamin K antagonists (warfarin), and direct thrombin inhibitors (hirudins).</a:t>
            </a:r>
            <a:r>
              <a:rPr lang="en-GB" sz="900" baseline="30000"/>
              <a:t>3</a:t>
            </a:r>
            <a:r>
              <a:rPr lang="en-US" sz="900" baseline="30000"/>
              <a:t>–6</a:t>
            </a:r>
            <a:endParaRPr lang="en-GB" sz="900" baseline="30000"/>
          </a:p>
          <a:p>
            <a:pPr marL="184150" indent="-184150" defTabSz="411163" eaLnBrk="1" hangingPunct="1">
              <a:spcBef>
                <a:spcPct val="0"/>
              </a:spcBef>
              <a:buSzPct val="75000"/>
              <a:buFont typeface="Monotype Sorts"/>
              <a:buChar char="u"/>
            </a:pPr>
            <a:r>
              <a:rPr lang="en-GB" sz="900"/>
              <a:t>The most widely used agents, heparins and vitamin K antagonists, have a range of actions on various components of the coagulation cascade</a:t>
            </a:r>
            <a:r>
              <a:rPr lang="en-US" sz="900"/>
              <a:t>.  T</a:t>
            </a:r>
            <a:r>
              <a:rPr lang="en-GB" sz="900"/>
              <a:t>his contributes to the unpredictable clinical responses associated with these agents.</a:t>
            </a:r>
            <a:r>
              <a:rPr lang="en-US" sz="900" baseline="30000"/>
              <a:t>3–5</a:t>
            </a:r>
            <a:endParaRPr lang="en-GB" sz="900" baseline="30000"/>
          </a:p>
          <a:p>
            <a:pPr marL="184150" indent="-184150" defTabSz="411163" eaLnBrk="1" hangingPunct="1">
              <a:spcBef>
                <a:spcPct val="0"/>
              </a:spcBef>
              <a:buSzPct val="75000"/>
              <a:buFont typeface="Monotype Sorts"/>
              <a:buChar char="u"/>
            </a:pPr>
            <a:r>
              <a:rPr lang="en-GB" sz="900"/>
              <a:t>Other limitations of currently available antithrombotics include</a:t>
            </a:r>
            <a:r>
              <a:rPr lang="en-US" sz="900" baseline="30000"/>
              <a:t>3–7</a:t>
            </a:r>
            <a:endParaRPr lang="en-GB" sz="900" baseline="30000"/>
          </a:p>
          <a:p>
            <a:pPr marL="307975" lvl="1" defTabSz="411163" eaLnBrk="1" hangingPunct="1">
              <a:spcBef>
                <a:spcPct val="0"/>
              </a:spcBef>
              <a:buSzPct val="75000"/>
              <a:buFontTx/>
              <a:buChar char="–"/>
            </a:pPr>
            <a:r>
              <a:rPr lang="en-GB" sz="900"/>
              <a:t>  High incidence of serious adverse effects, particularly bleeding complications</a:t>
            </a:r>
          </a:p>
          <a:p>
            <a:pPr marL="307975" lvl="1" defTabSz="411163" eaLnBrk="1" hangingPunct="1">
              <a:spcBef>
                <a:spcPct val="0"/>
              </a:spcBef>
              <a:buSzPct val="75000"/>
              <a:buFontTx/>
              <a:buChar char="–"/>
            </a:pPr>
            <a:r>
              <a:rPr lang="en-GB" sz="900"/>
              <a:t>  Routine monitoring of coagulation markers may be needed and represents a substantial </a:t>
            </a:r>
          </a:p>
          <a:p>
            <a:pPr marL="307975" lvl="1" defTabSz="411163" eaLnBrk="1" hangingPunct="1">
              <a:spcBef>
                <a:spcPct val="0"/>
              </a:spcBef>
              <a:buSzPct val="75000"/>
            </a:pPr>
            <a:r>
              <a:rPr lang="en-GB" sz="900"/>
              <a:t>	burden in terms of time and costs</a:t>
            </a:r>
          </a:p>
          <a:p>
            <a:pPr marL="307975" lvl="1" defTabSz="411163" eaLnBrk="1" hangingPunct="1">
              <a:spcBef>
                <a:spcPct val="0"/>
              </a:spcBef>
              <a:buSzPct val="75000"/>
              <a:buFontTx/>
              <a:buChar char="–"/>
            </a:pPr>
            <a:r>
              <a:rPr lang="en-GB" sz="900"/>
              <a:t>  Narrow therapeutic </a:t>
            </a:r>
            <a:r>
              <a:rPr lang="en-US" sz="900"/>
              <a:t>margin </a:t>
            </a:r>
            <a:endParaRPr lang="en-GB" sz="900"/>
          </a:p>
          <a:p>
            <a:pPr marL="307975" lvl="1" defTabSz="411163" eaLnBrk="1" hangingPunct="1">
              <a:spcBef>
                <a:spcPct val="0"/>
              </a:spcBef>
              <a:buSzPct val="75000"/>
              <a:buFontTx/>
              <a:buChar char="–"/>
            </a:pPr>
            <a:r>
              <a:rPr lang="en-GB" sz="900"/>
              <a:t>  Limited effectiveness in preventing VTE</a:t>
            </a:r>
          </a:p>
          <a:p>
            <a:pPr marL="184150" indent="-184150" defTabSz="411163" eaLnBrk="1" hangingPunct="1">
              <a:spcBef>
                <a:spcPct val="0"/>
              </a:spcBef>
              <a:buSzPct val="75000"/>
              <a:buFont typeface="Monotype Sorts"/>
              <a:buChar char="u"/>
            </a:pPr>
            <a:r>
              <a:rPr lang="en-US" sz="900"/>
              <a:t>Factor Xa inhibitors are a novel </a:t>
            </a:r>
            <a:r>
              <a:rPr lang="en-GB" sz="900"/>
              <a:t>class of antithrombotic agents designed to selectively target only 1</a:t>
            </a:r>
            <a:r>
              <a:rPr lang="en-US" sz="900"/>
              <a:t> core </a:t>
            </a:r>
            <a:r>
              <a:rPr lang="en-GB" sz="900"/>
              <a:t>step</a:t>
            </a:r>
            <a:r>
              <a:rPr lang="en-US" sz="900"/>
              <a:t> in the coagulation cascade, leading to potent and targeted effectiveness.</a:t>
            </a:r>
            <a:r>
              <a:rPr lang="en-US" sz="900" baseline="30000"/>
              <a:t>8</a:t>
            </a:r>
            <a:endParaRPr lang="en-GB" sz="900" baseline="30000"/>
          </a:p>
          <a:p>
            <a:pPr marL="184150" indent="-184150" defTabSz="411163" eaLnBrk="1" hangingPunct="1">
              <a:spcBef>
                <a:spcPct val="0"/>
              </a:spcBef>
              <a:buSzPct val="75000"/>
            </a:pPr>
            <a:endParaRPr lang="en-US" sz="900"/>
          </a:p>
          <a:p>
            <a:pPr marL="184150" indent="-184150" defTabSz="411163" eaLnBrk="1" hangingPunct="1">
              <a:spcBef>
                <a:spcPct val="0"/>
              </a:spcBef>
              <a:buSzPct val="75000"/>
            </a:pPr>
            <a:endParaRPr lang="en-GB" sz="900"/>
          </a:p>
          <a:p>
            <a:pPr marL="184150" indent="-184150" defTabSz="411163" eaLnBrk="1" hangingPunct="1">
              <a:spcBef>
                <a:spcPct val="0"/>
              </a:spcBef>
            </a:pPr>
            <a:r>
              <a:rPr lang="en-US" sz="900" b="1"/>
              <a:t>	</a:t>
            </a:r>
          </a:p>
        </p:txBody>
      </p:sp>
      <p:sp>
        <p:nvSpPr>
          <p:cNvPr id="65541" name="Text Box 4"/>
          <p:cNvSpPr txBox="1">
            <a:spLocks noChangeArrowheads="1"/>
          </p:cNvSpPr>
          <p:nvPr/>
        </p:nvSpPr>
        <p:spPr bwMode="auto">
          <a:xfrm>
            <a:off x="801688" y="9798050"/>
            <a:ext cx="3432175" cy="277813"/>
          </a:xfrm>
          <a:prstGeom prst="rect">
            <a:avLst/>
          </a:prstGeom>
          <a:noFill/>
          <a:ln w="12700">
            <a:noFill/>
            <a:miter lim="800000"/>
            <a:headEnd type="none" w="sm" len="sm"/>
            <a:tailEnd type="none" w="sm" len="sm"/>
          </a:ln>
        </p:spPr>
        <p:txBody>
          <a:bodyPr wrap="none" lIns="97265" tIns="48632" rIns="97265" bIns="48632">
            <a:spAutoFit/>
          </a:bodyPr>
          <a:lstStyle/>
          <a:p>
            <a:pPr algn="ctr" defTabSz="973138" eaLnBrk="0" hangingPunct="0">
              <a:lnSpc>
                <a:spcPct val="90000"/>
              </a:lnSpc>
              <a:spcBef>
                <a:spcPct val="10000"/>
              </a:spcBef>
              <a:spcAft>
                <a:spcPct val="10000"/>
              </a:spcAft>
            </a:pPr>
            <a:r>
              <a:rPr lang="en-US" sz="1300"/>
              <a:t>For training purposes only—Not for distribution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A" dirty="0"/>
          </a:p>
        </p:txBody>
      </p:sp>
      <p:sp>
        <p:nvSpPr>
          <p:cNvPr id="4" name="Slide Number Placeholder 3"/>
          <p:cNvSpPr>
            <a:spLocks noGrp="1"/>
          </p:cNvSpPr>
          <p:nvPr>
            <p:ph type="sldNum" sz="quarter" idx="5"/>
          </p:nvPr>
        </p:nvSpPr>
        <p:spPr/>
        <p:txBody>
          <a:bodyPr/>
          <a:lstStyle/>
          <a:p>
            <a:fld id="{2CF518A7-DEF1-E34D-AD39-16CA0212E757}" type="slidenum">
              <a:rPr lang="en-US" altLang="en-SA" smtClean="0"/>
              <a:pPr/>
              <a:t>44</a:t>
            </a:fld>
            <a:endParaRPr lang="en-US" altLang="en-SA"/>
          </a:p>
        </p:txBody>
      </p:sp>
    </p:spTree>
    <p:extLst>
      <p:ext uri="{BB962C8B-B14F-4D97-AF65-F5344CB8AC3E}">
        <p14:creationId xmlns:p14="http://schemas.microsoft.com/office/powerpoint/2010/main" val="900190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A" dirty="0"/>
          </a:p>
        </p:txBody>
      </p:sp>
      <p:sp>
        <p:nvSpPr>
          <p:cNvPr id="4" name="Slide Number Placeholder 3"/>
          <p:cNvSpPr>
            <a:spLocks noGrp="1"/>
          </p:cNvSpPr>
          <p:nvPr>
            <p:ph type="sldNum" sz="quarter" idx="5"/>
          </p:nvPr>
        </p:nvSpPr>
        <p:spPr/>
        <p:txBody>
          <a:bodyPr/>
          <a:lstStyle/>
          <a:p>
            <a:fld id="{2CF518A7-DEF1-E34D-AD39-16CA0212E757}" type="slidenum">
              <a:rPr lang="en-US" altLang="en-SA" smtClean="0"/>
              <a:pPr/>
              <a:t>9</a:t>
            </a:fld>
            <a:endParaRPr lang="en-US" altLang="en-SA"/>
          </a:p>
        </p:txBody>
      </p:sp>
    </p:spTree>
    <p:extLst>
      <p:ext uri="{BB962C8B-B14F-4D97-AF65-F5344CB8AC3E}">
        <p14:creationId xmlns:p14="http://schemas.microsoft.com/office/powerpoint/2010/main" val="1981906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A" dirty="0"/>
          </a:p>
        </p:txBody>
      </p:sp>
      <p:sp>
        <p:nvSpPr>
          <p:cNvPr id="4" name="Slide Number Placeholder 3"/>
          <p:cNvSpPr>
            <a:spLocks noGrp="1"/>
          </p:cNvSpPr>
          <p:nvPr>
            <p:ph type="sldNum" sz="quarter" idx="5"/>
          </p:nvPr>
        </p:nvSpPr>
        <p:spPr/>
        <p:txBody>
          <a:bodyPr/>
          <a:lstStyle/>
          <a:p>
            <a:fld id="{2CF518A7-DEF1-E34D-AD39-16CA0212E757}" type="slidenum">
              <a:rPr lang="en-US" altLang="en-SA" smtClean="0"/>
              <a:pPr/>
              <a:t>13</a:t>
            </a:fld>
            <a:endParaRPr lang="en-US" altLang="en-SA"/>
          </a:p>
        </p:txBody>
      </p:sp>
    </p:spTree>
    <p:extLst>
      <p:ext uri="{BB962C8B-B14F-4D97-AF65-F5344CB8AC3E}">
        <p14:creationId xmlns:p14="http://schemas.microsoft.com/office/powerpoint/2010/main" val="1077900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DCEC6C94-5911-4123-A9EE-38884E2E2E66}" type="slidenum">
              <a:rPr lang="en-US" smtClean="0"/>
              <a:pPr>
                <a:defRPr/>
              </a:pPr>
              <a:t>22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CEC6C94-5911-4123-A9EE-38884E2E2E66}" type="slidenum">
              <a:rPr lang="en-US" smtClean="0"/>
              <a:pPr>
                <a:defRPr/>
              </a:pPr>
              <a:t>23</a:t>
            </a:fld>
            <a:endParaRPr lang="en-US"/>
          </a:p>
        </p:txBody>
      </p:sp>
    </p:spTree>
    <p:extLst>
      <p:ext uri="{BB962C8B-B14F-4D97-AF65-F5344CB8AC3E}">
        <p14:creationId xmlns:p14="http://schemas.microsoft.com/office/powerpoint/2010/main" val="2184460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A" dirty="0"/>
          </a:p>
        </p:txBody>
      </p:sp>
      <p:sp>
        <p:nvSpPr>
          <p:cNvPr id="4" name="Slide Number Placeholder 3"/>
          <p:cNvSpPr>
            <a:spLocks noGrp="1"/>
          </p:cNvSpPr>
          <p:nvPr>
            <p:ph type="sldNum" sz="quarter" idx="5"/>
          </p:nvPr>
        </p:nvSpPr>
        <p:spPr/>
        <p:txBody>
          <a:bodyPr/>
          <a:lstStyle/>
          <a:p>
            <a:fld id="{2CF518A7-DEF1-E34D-AD39-16CA0212E757}" type="slidenum">
              <a:rPr lang="en-US" altLang="en-SA" smtClean="0"/>
              <a:pPr/>
              <a:t>26</a:t>
            </a:fld>
            <a:endParaRPr lang="en-US" altLang="en-SA"/>
          </a:p>
        </p:txBody>
      </p:sp>
    </p:spTree>
    <p:extLst>
      <p:ext uri="{BB962C8B-B14F-4D97-AF65-F5344CB8AC3E}">
        <p14:creationId xmlns:p14="http://schemas.microsoft.com/office/powerpoint/2010/main" val="3613775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a:extLst>
              <a:ext uri="{FF2B5EF4-FFF2-40B4-BE49-F238E27FC236}">
                <a16:creationId xmlns:a16="http://schemas.microsoft.com/office/drawing/2014/main" id="{D72207BE-1C8E-EAAA-7D27-90B09225E4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Espace réservé des commentaires 2">
            <a:extLst>
              <a:ext uri="{FF2B5EF4-FFF2-40B4-BE49-F238E27FC236}">
                <a16:creationId xmlns:a16="http://schemas.microsoft.com/office/drawing/2014/main" id="{7A2E58C8-18DA-57BE-2855-E6847CC35F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SA"/>
          </a:p>
        </p:txBody>
      </p:sp>
      <p:sp>
        <p:nvSpPr>
          <p:cNvPr id="60420" name="Espace réservé du numéro de diapositive 3">
            <a:extLst>
              <a:ext uri="{FF2B5EF4-FFF2-40B4-BE49-F238E27FC236}">
                <a16:creationId xmlns:a16="http://schemas.microsoft.com/office/drawing/2014/main" id="{DBEED430-5D46-479D-5BDA-F179EB662A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51DD946-0881-5D46-840F-5F92CAE8405A}" type="slidenum">
              <a:rPr lang="en-US" altLang="en-SA"/>
              <a:pPr eaLnBrk="1" hangingPunct="1"/>
              <a:t>27</a:t>
            </a:fld>
            <a:endParaRPr lang="en-US" altLang="en-S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A" dirty="0"/>
          </a:p>
        </p:txBody>
      </p:sp>
      <p:sp>
        <p:nvSpPr>
          <p:cNvPr id="4" name="Slide Number Placeholder 3"/>
          <p:cNvSpPr>
            <a:spLocks noGrp="1"/>
          </p:cNvSpPr>
          <p:nvPr>
            <p:ph type="sldNum" sz="quarter" idx="5"/>
          </p:nvPr>
        </p:nvSpPr>
        <p:spPr/>
        <p:txBody>
          <a:bodyPr/>
          <a:lstStyle/>
          <a:p>
            <a:fld id="{2CF518A7-DEF1-E34D-AD39-16CA0212E757}" type="slidenum">
              <a:rPr lang="en-US" altLang="en-SA" smtClean="0"/>
              <a:pPr/>
              <a:t>30</a:t>
            </a:fld>
            <a:endParaRPr lang="en-US" altLang="en-SA"/>
          </a:p>
        </p:txBody>
      </p:sp>
    </p:spTree>
    <p:extLst>
      <p:ext uri="{BB962C8B-B14F-4D97-AF65-F5344CB8AC3E}">
        <p14:creationId xmlns:p14="http://schemas.microsoft.com/office/powerpoint/2010/main" val="2807673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A" dirty="0"/>
          </a:p>
        </p:txBody>
      </p:sp>
      <p:sp>
        <p:nvSpPr>
          <p:cNvPr id="4" name="Slide Number Placeholder 3"/>
          <p:cNvSpPr>
            <a:spLocks noGrp="1"/>
          </p:cNvSpPr>
          <p:nvPr>
            <p:ph type="sldNum" sz="quarter" idx="5"/>
          </p:nvPr>
        </p:nvSpPr>
        <p:spPr/>
        <p:txBody>
          <a:bodyPr/>
          <a:lstStyle/>
          <a:p>
            <a:fld id="{2CF518A7-DEF1-E34D-AD39-16CA0212E757}" type="slidenum">
              <a:rPr lang="en-US" altLang="en-SA" smtClean="0"/>
              <a:pPr/>
              <a:t>33</a:t>
            </a:fld>
            <a:endParaRPr lang="en-US" altLang="en-SA"/>
          </a:p>
        </p:txBody>
      </p:sp>
    </p:spTree>
    <p:extLst>
      <p:ext uri="{BB962C8B-B14F-4D97-AF65-F5344CB8AC3E}">
        <p14:creationId xmlns:p14="http://schemas.microsoft.com/office/powerpoint/2010/main" val="41360412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A2CC51-145A-4D46-75D6-8EC9F267773A}"/>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3" name="Rounded Rectangle 2">
            <a:extLst>
              <a:ext uri="{FF2B5EF4-FFF2-40B4-BE49-F238E27FC236}">
                <a16:creationId xmlns:a16="http://schemas.microsoft.com/office/drawing/2014/main" id="{0FA3FE4D-A3B5-3E18-E136-EB27D92D8BF4}"/>
              </a:ext>
            </a:extLst>
          </p:cNvPr>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4" name="Rectangle 3">
            <a:extLst>
              <a:ext uri="{FF2B5EF4-FFF2-40B4-BE49-F238E27FC236}">
                <a16:creationId xmlns:a16="http://schemas.microsoft.com/office/drawing/2014/main" id="{2BB383B5-A46E-66A2-A450-0DD63CC71330}"/>
              </a:ext>
            </a:extLst>
          </p:cNvPr>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E41F51D7-326C-CC9C-023D-14D853E6418A}"/>
              </a:ext>
            </a:extLst>
          </p:cNvPr>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a:extLst>
              <a:ext uri="{FF2B5EF4-FFF2-40B4-BE49-F238E27FC236}">
                <a16:creationId xmlns:a16="http://schemas.microsoft.com/office/drawing/2014/main" id="{FB0676F8-55D5-F075-39E8-6DCE7D8368F6}"/>
              </a:ext>
            </a:extLst>
          </p:cNvPr>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a:t>Click to edit Master title style</a:t>
            </a:r>
          </a:p>
        </p:txBody>
      </p:sp>
      <p:sp>
        <p:nvSpPr>
          <p:cNvPr id="7" name="Date Placeholder 27">
            <a:extLst>
              <a:ext uri="{FF2B5EF4-FFF2-40B4-BE49-F238E27FC236}">
                <a16:creationId xmlns:a16="http://schemas.microsoft.com/office/drawing/2014/main" id="{37318F60-5143-EFAD-FBF3-C9F89134B3D0}"/>
              </a:ext>
            </a:extLst>
          </p:cNvPr>
          <p:cNvSpPr>
            <a:spLocks noGrp="1"/>
          </p:cNvSpPr>
          <p:nvPr>
            <p:ph type="dt" sz="half" idx="10"/>
          </p:nvPr>
        </p:nvSpPr>
        <p:spPr/>
        <p:txBody>
          <a:bodyPr/>
          <a:lstStyle>
            <a:lvl1pPr>
              <a:defRPr smtClean="0"/>
            </a:lvl1pPr>
          </a:lstStyle>
          <a:p>
            <a:pPr>
              <a:defRPr/>
            </a:pPr>
            <a:fld id="{31BDE3FA-7015-7545-AA40-5AD23A671BB1}" type="datetime1">
              <a:rPr lang="en-US"/>
              <a:pPr>
                <a:defRPr/>
              </a:pPr>
              <a:t>9/10/23</a:t>
            </a:fld>
            <a:endParaRPr lang="en-US"/>
          </a:p>
        </p:txBody>
      </p:sp>
      <p:sp>
        <p:nvSpPr>
          <p:cNvPr id="10" name="Footer Placeholder 16">
            <a:extLst>
              <a:ext uri="{FF2B5EF4-FFF2-40B4-BE49-F238E27FC236}">
                <a16:creationId xmlns:a16="http://schemas.microsoft.com/office/drawing/2014/main" id="{1AE7E99D-80BF-FD0B-8B88-8665DBEAB771}"/>
              </a:ext>
            </a:extLst>
          </p:cNvPr>
          <p:cNvSpPr>
            <a:spLocks noGrp="1"/>
          </p:cNvSpPr>
          <p:nvPr>
            <p:ph type="ftr" sz="quarter" idx="11"/>
          </p:nvPr>
        </p:nvSpPr>
        <p:spPr/>
        <p:txBody>
          <a:bodyPr/>
          <a:lstStyle>
            <a:lvl1pPr>
              <a:defRPr smtClean="0"/>
            </a:lvl1pPr>
          </a:lstStyle>
          <a:p>
            <a:pPr>
              <a:defRPr/>
            </a:pPr>
            <a:r>
              <a:rPr lang="en-US"/>
              <a:t>Blood Coagulation(1-51)</a:t>
            </a:r>
          </a:p>
        </p:txBody>
      </p:sp>
      <p:sp>
        <p:nvSpPr>
          <p:cNvPr id="11" name="Slide Number Placeholder 28">
            <a:extLst>
              <a:ext uri="{FF2B5EF4-FFF2-40B4-BE49-F238E27FC236}">
                <a16:creationId xmlns:a16="http://schemas.microsoft.com/office/drawing/2014/main" id="{BFC91E25-2355-1ABC-4DE8-99432E7D34EC}"/>
              </a:ext>
            </a:extLst>
          </p:cNvPr>
          <p:cNvSpPr>
            <a:spLocks noGrp="1"/>
          </p:cNvSpPr>
          <p:nvPr>
            <p:ph type="sldNum" sz="quarter" idx="12"/>
          </p:nvPr>
        </p:nvSpPr>
        <p:spPr/>
        <p:txBody>
          <a:bodyPr/>
          <a:lstStyle>
            <a:lvl1pPr>
              <a:defRPr/>
            </a:lvl1pPr>
          </a:lstStyle>
          <a:p>
            <a:fld id="{8679B284-CD6F-BA45-8E27-3CB6CDD41A56}" type="slidenum">
              <a:rPr lang="en-US" altLang="en-SA"/>
              <a:pPr/>
              <a:t>‹#›</a:t>
            </a:fld>
            <a:endParaRPr lang="en-US" altLang="en-SA"/>
          </a:p>
        </p:txBody>
      </p:sp>
    </p:spTree>
    <p:extLst>
      <p:ext uri="{BB962C8B-B14F-4D97-AF65-F5344CB8AC3E}">
        <p14:creationId xmlns:p14="http://schemas.microsoft.com/office/powerpoint/2010/main" val="322044179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420F719E-0A21-53B9-63F4-DE9AC56185E3}"/>
              </a:ext>
            </a:extLst>
          </p:cNvPr>
          <p:cNvSpPr>
            <a:spLocks noGrp="1"/>
          </p:cNvSpPr>
          <p:nvPr>
            <p:ph type="dt" sz="half" idx="10"/>
          </p:nvPr>
        </p:nvSpPr>
        <p:spPr/>
        <p:txBody>
          <a:bodyPr/>
          <a:lstStyle>
            <a:lvl1pPr>
              <a:defRPr/>
            </a:lvl1pPr>
          </a:lstStyle>
          <a:p>
            <a:pPr>
              <a:defRPr/>
            </a:pPr>
            <a:fld id="{76FED62A-21B6-0145-B45D-FD372185D4F8}" type="datetime1">
              <a:rPr lang="en-US"/>
              <a:pPr>
                <a:defRPr/>
              </a:pPr>
              <a:t>9/10/23</a:t>
            </a:fld>
            <a:endParaRPr lang="en-US"/>
          </a:p>
        </p:txBody>
      </p:sp>
      <p:sp>
        <p:nvSpPr>
          <p:cNvPr id="5" name="Footer Placeholder 2">
            <a:extLst>
              <a:ext uri="{FF2B5EF4-FFF2-40B4-BE49-F238E27FC236}">
                <a16:creationId xmlns:a16="http://schemas.microsoft.com/office/drawing/2014/main" id="{76ED4B72-62A9-59CB-7D4F-6126355195FB}"/>
              </a:ext>
            </a:extLst>
          </p:cNvPr>
          <p:cNvSpPr>
            <a:spLocks noGrp="1"/>
          </p:cNvSpPr>
          <p:nvPr>
            <p:ph type="ftr" sz="quarter" idx="11"/>
          </p:nvPr>
        </p:nvSpPr>
        <p:spPr/>
        <p:txBody>
          <a:bodyPr/>
          <a:lstStyle>
            <a:lvl1pPr>
              <a:defRPr/>
            </a:lvl1pPr>
          </a:lstStyle>
          <a:p>
            <a:pPr>
              <a:defRPr/>
            </a:pPr>
            <a:r>
              <a:rPr lang="en-US"/>
              <a:t>Blood Coagulation(1-51)</a:t>
            </a:r>
          </a:p>
        </p:txBody>
      </p:sp>
      <p:sp>
        <p:nvSpPr>
          <p:cNvPr id="6" name="Slide Number Placeholder 22">
            <a:extLst>
              <a:ext uri="{FF2B5EF4-FFF2-40B4-BE49-F238E27FC236}">
                <a16:creationId xmlns:a16="http://schemas.microsoft.com/office/drawing/2014/main" id="{E2A329C8-70D9-0381-FF54-5B422327DB7A}"/>
              </a:ext>
            </a:extLst>
          </p:cNvPr>
          <p:cNvSpPr>
            <a:spLocks noGrp="1"/>
          </p:cNvSpPr>
          <p:nvPr>
            <p:ph type="sldNum" sz="quarter" idx="12"/>
          </p:nvPr>
        </p:nvSpPr>
        <p:spPr/>
        <p:txBody>
          <a:bodyPr/>
          <a:lstStyle>
            <a:lvl1pPr>
              <a:defRPr/>
            </a:lvl1pPr>
          </a:lstStyle>
          <a:p>
            <a:fld id="{5D74D95C-2204-B64F-8692-521672E440E6}" type="slidenum">
              <a:rPr lang="en-US" altLang="en-SA"/>
              <a:pPr/>
              <a:t>‹#›</a:t>
            </a:fld>
            <a:endParaRPr lang="en-US" altLang="en-SA"/>
          </a:p>
        </p:txBody>
      </p:sp>
    </p:spTree>
    <p:extLst>
      <p:ext uri="{BB962C8B-B14F-4D97-AF65-F5344CB8AC3E}">
        <p14:creationId xmlns:p14="http://schemas.microsoft.com/office/powerpoint/2010/main" val="4110207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2F4D415A-6C2C-D33D-0D7D-F9DB74DE5F82}"/>
              </a:ext>
            </a:extLst>
          </p:cNvPr>
          <p:cNvSpPr>
            <a:spLocks noGrp="1"/>
          </p:cNvSpPr>
          <p:nvPr>
            <p:ph type="dt" sz="half" idx="10"/>
          </p:nvPr>
        </p:nvSpPr>
        <p:spPr/>
        <p:txBody>
          <a:bodyPr/>
          <a:lstStyle>
            <a:lvl1pPr>
              <a:defRPr/>
            </a:lvl1pPr>
          </a:lstStyle>
          <a:p>
            <a:pPr>
              <a:defRPr/>
            </a:pPr>
            <a:fld id="{3C0833DF-0BEF-C74A-8919-4C813DB334B1}" type="datetime1">
              <a:rPr lang="en-US"/>
              <a:pPr>
                <a:defRPr/>
              </a:pPr>
              <a:t>9/10/23</a:t>
            </a:fld>
            <a:endParaRPr lang="en-US"/>
          </a:p>
        </p:txBody>
      </p:sp>
      <p:sp>
        <p:nvSpPr>
          <p:cNvPr id="5" name="Footer Placeholder 2">
            <a:extLst>
              <a:ext uri="{FF2B5EF4-FFF2-40B4-BE49-F238E27FC236}">
                <a16:creationId xmlns:a16="http://schemas.microsoft.com/office/drawing/2014/main" id="{739259DE-BE13-0F4B-AE28-18808270CD37}"/>
              </a:ext>
            </a:extLst>
          </p:cNvPr>
          <p:cNvSpPr>
            <a:spLocks noGrp="1"/>
          </p:cNvSpPr>
          <p:nvPr>
            <p:ph type="ftr" sz="quarter" idx="11"/>
          </p:nvPr>
        </p:nvSpPr>
        <p:spPr/>
        <p:txBody>
          <a:bodyPr/>
          <a:lstStyle>
            <a:lvl1pPr>
              <a:defRPr/>
            </a:lvl1pPr>
          </a:lstStyle>
          <a:p>
            <a:pPr>
              <a:defRPr/>
            </a:pPr>
            <a:r>
              <a:rPr lang="en-US"/>
              <a:t>Blood Coagulation(1-51)</a:t>
            </a:r>
          </a:p>
        </p:txBody>
      </p:sp>
      <p:sp>
        <p:nvSpPr>
          <p:cNvPr id="6" name="Slide Number Placeholder 22">
            <a:extLst>
              <a:ext uri="{FF2B5EF4-FFF2-40B4-BE49-F238E27FC236}">
                <a16:creationId xmlns:a16="http://schemas.microsoft.com/office/drawing/2014/main" id="{E07A00AB-548C-729D-15E9-F6E416528661}"/>
              </a:ext>
            </a:extLst>
          </p:cNvPr>
          <p:cNvSpPr>
            <a:spLocks noGrp="1"/>
          </p:cNvSpPr>
          <p:nvPr>
            <p:ph type="sldNum" sz="quarter" idx="12"/>
          </p:nvPr>
        </p:nvSpPr>
        <p:spPr/>
        <p:txBody>
          <a:bodyPr/>
          <a:lstStyle>
            <a:lvl1pPr>
              <a:defRPr/>
            </a:lvl1pPr>
          </a:lstStyle>
          <a:p>
            <a:fld id="{620B4F51-BC20-5B45-9DB0-2745F4AED273}" type="slidenum">
              <a:rPr lang="en-US" altLang="en-SA"/>
              <a:pPr/>
              <a:t>‹#›</a:t>
            </a:fld>
            <a:endParaRPr lang="en-US" altLang="en-SA"/>
          </a:p>
        </p:txBody>
      </p:sp>
    </p:spTree>
    <p:extLst>
      <p:ext uri="{BB962C8B-B14F-4D97-AF65-F5344CB8AC3E}">
        <p14:creationId xmlns:p14="http://schemas.microsoft.com/office/powerpoint/2010/main" val="3793897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re. Contenu et text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a:t>Cliquez pour modifier le style du titre</a:t>
            </a:r>
          </a:p>
        </p:txBody>
      </p:sp>
      <p:sp>
        <p:nvSpPr>
          <p:cNvPr id="3" name="Espace réservé du contenu 2"/>
          <p:cNvSpPr>
            <a:spLocks noGrp="1"/>
          </p:cNvSpPr>
          <p:nvPr>
            <p:ph sz="half" idx="1"/>
          </p:nvPr>
        </p:nvSpPr>
        <p:spPr>
          <a:xfrm>
            <a:off x="685800" y="1981200"/>
            <a:ext cx="3810000" cy="4114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648200" y="1981200"/>
            <a:ext cx="3810000" cy="4114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685800" y="6248400"/>
            <a:ext cx="1905000" cy="457200"/>
          </a:xfrm>
        </p:spPr>
        <p:txBody>
          <a:bodyPr/>
          <a:lstStyle>
            <a:lvl1pPr>
              <a:defRPr/>
            </a:lvl1pPr>
          </a:lstStyle>
          <a:p>
            <a:endParaRPr lang="en-US"/>
          </a:p>
        </p:txBody>
      </p:sp>
      <p:sp>
        <p:nvSpPr>
          <p:cNvPr id="6" name="Espace réservé du pied de page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Espace réservé du numéro de diapositive 6"/>
          <p:cNvSpPr>
            <a:spLocks noGrp="1"/>
          </p:cNvSpPr>
          <p:nvPr>
            <p:ph type="sldNum" sz="quarter" idx="12"/>
          </p:nvPr>
        </p:nvSpPr>
        <p:spPr>
          <a:xfrm>
            <a:off x="7086600" y="6248400"/>
            <a:ext cx="1905000" cy="457200"/>
          </a:xfrm>
        </p:spPr>
        <p:txBody>
          <a:bodyPr/>
          <a:lstStyle>
            <a:lvl1pPr>
              <a:defRPr/>
            </a:lvl1pPr>
          </a:lstStyle>
          <a:p>
            <a:r>
              <a:rPr lang="en-US"/>
              <a:t>19-</a:t>
            </a:r>
            <a:fld id="{2A5F49D8-8F11-4B41-92FE-5FB0AD534959}" type="slidenum">
              <a:rPr lang="en-US"/>
              <a:pPr/>
              <a:t>‹#›</a:t>
            </a:fld>
            <a:endParaRPr lang="en-US"/>
          </a:p>
        </p:txBody>
      </p:sp>
    </p:spTree>
    <p:extLst>
      <p:ext uri="{BB962C8B-B14F-4D97-AF65-F5344CB8AC3E}">
        <p14:creationId xmlns:p14="http://schemas.microsoft.com/office/powerpoint/2010/main" val="1278178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914400" y="1447800"/>
            <a:ext cx="777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3">
            <a:extLst>
              <a:ext uri="{FF2B5EF4-FFF2-40B4-BE49-F238E27FC236}">
                <a16:creationId xmlns:a16="http://schemas.microsoft.com/office/drawing/2014/main" id="{867886A8-120F-148E-0823-CED5653DAB37}"/>
              </a:ext>
            </a:extLst>
          </p:cNvPr>
          <p:cNvSpPr>
            <a:spLocks noGrp="1"/>
          </p:cNvSpPr>
          <p:nvPr>
            <p:ph type="dt" sz="half" idx="10"/>
          </p:nvPr>
        </p:nvSpPr>
        <p:spPr/>
        <p:txBody>
          <a:bodyPr/>
          <a:lstStyle>
            <a:lvl1pPr>
              <a:defRPr/>
            </a:lvl1pPr>
          </a:lstStyle>
          <a:p>
            <a:pPr>
              <a:defRPr/>
            </a:pPr>
            <a:fld id="{8C6932CA-2DFD-AE48-96E2-A28EE4506D25}" type="datetime1">
              <a:rPr lang="en-US"/>
              <a:pPr>
                <a:defRPr/>
              </a:pPr>
              <a:t>9/10/23</a:t>
            </a:fld>
            <a:endParaRPr lang="en-US"/>
          </a:p>
        </p:txBody>
      </p:sp>
      <p:sp>
        <p:nvSpPr>
          <p:cNvPr id="4" name="Footer Placeholder 2">
            <a:extLst>
              <a:ext uri="{FF2B5EF4-FFF2-40B4-BE49-F238E27FC236}">
                <a16:creationId xmlns:a16="http://schemas.microsoft.com/office/drawing/2014/main" id="{C731DA5A-94E7-A1A1-054C-53AFEC12A4CE}"/>
              </a:ext>
            </a:extLst>
          </p:cNvPr>
          <p:cNvSpPr>
            <a:spLocks noGrp="1"/>
          </p:cNvSpPr>
          <p:nvPr>
            <p:ph type="ftr" sz="quarter" idx="11"/>
          </p:nvPr>
        </p:nvSpPr>
        <p:spPr/>
        <p:txBody>
          <a:bodyPr/>
          <a:lstStyle>
            <a:lvl1pPr>
              <a:defRPr/>
            </a:lvl1pPr>
          </a:lstStyle>
          <a:p>
            <a:pPr>
              <a:defRPr/>
            </a:pPr>
            <a:r>
              <a:rPr lang="en-US"/>
              <a:t>Blood Coagulation(1-51)</a:t>
            </a:r>
          </a:p>
        </p:txBody>
      </p:sp>
      <p:sp>
        <p:nvSpPr>
          <p:cNvPr id="5" name="Slide Number Placeholder 22">
            <a:extLst>
              <a:ext uri="{FF2B5EF4-FFF2-40B4-BE49-F238E27FC236}">
                <a16:creationId xmlns:a16="http://schemas.microsoft.com/office/drawing/2014/main" id="{C2137E99-A6B5-8BC8-719F-8719CEE70AA5}"/>
              </a:ext>
            </a:extLst>
          </p:cNvPr>
          <p:cNvSpPr>
            <a:spLocks noGrp="1"/>
          </p:cNvSpPr>
          <p:nvPr>
            <p:ph type="sldNum" sz="quarter" idx="12"/>
          </p:nvPr>
        </p:nvSpPr>
        <p:spPr/>
        <p:txBody>
          <a:bodyPr/>
          <a:lstStyle>
            <a:lvl1pPr>
              <a:defRPr/>
            </a:lvl1pPr>
          </a:lstStyle>
          <a:p>
            <a:fld id="{1E471E53-453C-F04B-B0FC-C8B3E45F0F92}" type="slidenum">
              <a:rPr lang="en-US" altLang="en-SA"/>
              <a:pPr/>
              <a:t>‹#›</a:t>
            </a:fld>
            <a:endParaRPr lang="en-US" altLang="en-SA"/>
          </a:p>
        </p:txBody>
      </p:sp>
    </p:spTree>
    <p:extLst>
      <p:ext uri="{BB962C8B-B14F-4D97-AF65-F5344CB8AC3E}">
        <p14:creationId xmlns:p14="http://schemas.microsoft.com/office/powerpoint/2010/main" val="1493057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AC044A-39A4-3675-156B-BD9EB60057DF}"/>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4">
            <a:extLst>
              <a:ext uri="{FF2B5EF4-FFF2-40B4-BE49-F238E27FC236}">
                <a16:creationId xmlns:a16="http://schemas.microsoft.com/office/drawing/2014/main" id="{1A8691E8-F1DF-563A-098B-7122E10113EA}"/>
              </a:ext>
            </a:extLst>
          </p:cNvPr>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a:p>
        </p:txBody>
      </p:sp>
      <p:sp>
        <p:nvSpPr>
          <p:cNvPr id="6" name="Rectangle 5">
            <a:extLst>
              <a:ext uri="{FF2B5EF4-FFF2-40B4-BE49-F238E27FC236}">
                <a16:creationId xmlns:a16="http://schemas.microsoft.com/office/drawing/2014/main" id="{9019985F-299C-55C2-BF06-950E0B1BF84F}"/>
              </a:ext>
            </a:extLst>
          </p:cNvPr>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EC2A519F-2703-6616-5029-8F4CCD3CE434}"/>
              </a:ext>
            </a:extLst>
          </p:cNvPr>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49926F39-6EB3-3BD5-BF7D-0A0DB515BD7A}"/>
              </a:ext>
            </a:extLst>
          </p:cNvPr>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a:t>Click to edit Master title style</a:t>
            </a:r>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9" name="Date Placeholder 3">
            <a:extLst>
              <a:ext uri="{FF2B5EF4-FFF2-40B4-BE49-F238E27FC236}">
                <a16:creationId xmlns:a16="http://schemas.microsoft.com/office/drawing/2014/main" id="{D2A1272A-6472-A4CA-2A1A-F8B6B0E21D94}"/>
              </a:ext>
            </a:extLst>
          </p:cNvPr>
          <p:cNvSpPr>
            <a:spLocks noGrp="1"/>
          </p:cNvSpPr>
          <p:nvPr>
            <p:ph type="dt" sz="half" idx="10"/>
          </p:nvPr>
        </p:nvSpPr>
        <p:spPr/>
        <p:txBody>
          <a:bodyPr/>
          <a:lstStyle>
            <a:lvl1pPr>
              <a:defRPr smtClean="0"/>
            </a:lvl1pPr>
          </a:lstStyle>
          <a:p>
            <a:pPr>
              <a:defRPr/>
            </a:pPr>
            <a:fld id="{0FD0CC37-A98E-3D40-9EED-E262E8270090}" type="datetime1">
              <a:rPr lang="en-US"/>
              <a:pPr>
                <a:defRPr/>
              </a:pPr>
              <a:t>9/10/23</a:t>
            </a:fld>
            <a:endParaRPr lang="en-US"/>
          </a:p>
        </p:txBody>
      </p:sp>
      <p:sp>
        <p:nvSpPr>
          <p:cNvPr id="10" name="Footer Placeholder 4">
            <a:extLst>
              <a:ext uri="{FF2B5EF4-FFF2-40B4-BE49-F238E27FC236}">
                <a16:creationId xmlns:a16="http://schemas.microsoft.com/office/drawing/2014/main" id="{F20FC2FF-0143-1D46-CF9B-8F5F20FDAAC8}"/>
              </a:ext>
            </a:extLst>
          </p:cNvPr>
          <p:cNvSpPr>
            <a:spLocks noGrp="1"/>
          </p:cNvSpPr>
          <p:nvPr>
            <p:ph type="ftr" sz="quarter" idx="11"/>
          </p:nvPr>
        </p:nvSpPr>
        <p:spPr>
          <a:xfrm>
            <a:off x="800100" y="6172200"/>
            <a:ext cx="4000500" cy="457200"/>
          </a:xfrm>
        </p:spPr>
        <p:txBody>
          <a:bodyPr/>
          <a:lstStyle>
            <a:lvl1pPr>
              <a:defRPr smtClean="0"/>
            </a:lvl1pPr>
          </a:lstStyle>
          <a:p>
            <a:pPr>
              <a:defRPr/>
            </a:pPr>
            <a:r>
              <a:rPr lang="en-US"/>
              <a:t>Blood Coagulation(1-51)</a:t>
            </a:r>
          </a:p>
        </p:txBody>
      </p:sp>
      <p:sp>
        <p:nvSpPr>
          <p:cNvPr id="11" name="Slide Number Placeholder 5">
            <a:extLst>
              <a:ext uri="{FF2B5EF4-FFF2-40B4-BE49-F238E27FC236}">
                <a16:creationId xmlns:a16="http://schemas.microsoft.com/office/drawing/2014/main" id="{0C98F4F7-40CA-4637-1445-B2BE96AA9ACA}"/>
              </a:ext>
            </a:extLst>
          </p:cNvPr>
          <p:cNvSpPr>
            <a:spLocks noGrp="1"/>
          </p:cNvSpPr>
          <p:nvPr>
            <p:ph type="sldNum" sz="quarter" idx="12"/>
          </p:nvPr>
        </p:nvSpPr>
        <p:spPr>
          <a:xfrm>
            <a:off x="146050" y="6208713"/>
            <a:ext cx="457200" cy="457200"/>
          </a:xfrm>
        </p:spPr>
        <p:txBody>
          <a:bodyPr/>
          <a:lstStyle>
            <a:lvl1pPr>
              <a:defRPr/>
            </a:lvl1pPr>
          </a:lstStyle>
          <a:p>
            <a:fld id="{D1614491-00A1-A840-AAE5-515D4DF4E4E1}" type="slidenum">
              <a:rPr lang="en-US" altLang="en-SA"/>
              <a:pPr/>
              <a:t>‹#›</a:t>
            </a:fld>
            <a:endParaRPr lang="en-US" altLang="en-SA"/>
          </a:p>
        </p:txBody>
      </p:sp>
    </p:spTree>
    <p:extLst>
      <p:ext uri="{BB962C8B-B14F-4D97-AF65-F5344CB8AC3E}">
        <p14:creationId xmlns:p14="http://schemas.microsoft.com/office/powerpoint/2010/main" val="391670686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3">
            <a:extLst>
              <a:ext uri="{FF2B5EF4-FFF2-40B4-BE49-F238E27FC236}">
                <a16:creationId xmlns:a16="http://schemas.microsoft.com/office/drawing/2014/main" id="{0DD1FA17-A656-9547-795F-E06E6FAD30F5}"/>
              </a:ext>
            </a:extLst>
          </p:cNvPr>
          <p:cNvSpPr>
            <a:spLocks noGrp="1"/>
          </p:cNvSpPr>
          <p:nvPr>
            <p:ph type="dt" sz="half" idx="10"/>
          </p:nvPr>
        </p:nvSpPr>
        <p:spPr/>
        <p:txBody>
          <a:bodyPr/>
          <a:lstStyle>
            <a:lvl1pPr>
              <a:defRPr/>
            </a:lvl1pPr>
          </a:lstStyle>
          <a:p>
            <a:pPr>
              <a:defRPr/>
            </a:pPr>
            <a:fld id="{FC393932-59DF-5F4A-B2FF-7AEF7C0D03E8}" type="datetime1">
              <a:rPr lang="en-US"/>
              <a:pPr>
                <a:defRPr/>
              </a:pPr>
              <a:t>9/10/23</a:t>
            </a:fld>
            <a:endParaRPr lang="en-US"/>
          </a:p>
        </p:txBody>
      </p:sp>
      <p:sp>
        <p:nvSpPr>
          <p:cNvPr id="4" name="Footer Placeholder 2">
            <a:extLst>
              <a:ext uri="{FF2B5EF4-FFF2-40B4-BE49-F238E27FC236}">
                <a16:creationId xmlns:a16="http://schemas.microsoft.com/office/drawing/2014/main" id="{BD1D1055-BA21-4F39-66D0-37B954E16CC7}"/>
              </a:ext>
            </a:extLst>
          </p:cNvPr>
          <p:cNvSpPr>
            <a:spLocks noGrp="1"/>
          </p:cNvSpPr>
          <p:nvPr>
            <p:ph type="ftr" sz="quarter" idx="11"/>
          </p:nvPr>
        </p:nvSpPr>
        <p:spPr/>
        <p:txBody>
          <a:bodyPr/>
          <a:lstStyle>
            <a:lvl1pPr>
              <a:defRPr/>
            </a:lvl1pPr>
          </a:lstStyle>
          <a:p>
            <a:pPr>
              <a:defRPr/>
            </a:pPr>
            <a:r>
              <a:rPr lang="en-US"/>
              <a:t>Blood Coagulation(1-51)</a:t>
            </a:r>
          </a:p>
        </p:txBody>
      </p:sp>
      <p:sp>
        <p:nvSpPr>
          <p:cNvPr id="5" name="Slide Number Placeholder 22">
            <a:extLst>
              <a:ext uri="{FF2B5EF4-FFF2-40B4-BE49-F238E27FC236}">
                <a16:creationId xmlns:a16="http://schemas.microsoft.com/office/drawing/2014/main" id="{BF4F9C89-C7EE-DEDA-818F-5103D8E7BCCB}"/>
              </a:ext>
            </a:extLst>
          </p:cNvPr>
          <p:cNvSpPr>
            <a:spLocks noGrp="1"/>
          </p:cNvSpPr>
          <p:nvPr>
            <p:ph type="sldNum" sz="quarter" idx="12"/>
          </p:nvPr>
        </p:nvSpPr>
        <p:spPr/>
        <p:txBody>
          <a:bodyPr/>
          <a:lstStyle>
            <a:lvl1pPr>
              <a:defRPr/>
            </a:lvl1pPr>
          </a:lstStyle>
          <a:p>
            <a:fld id="{579A8AF3-09A9-6242-976E-1E0849D9CCC7}" type="slidenum">
              <a:rPr lang="en-US" altLang="en-SA"/>
              <a:pPr/>
              <a:t>‹#›</a:t>
            </a:fld>
            <a:endParaRPr lang="en-US" altLang="en-SA"/>
          </a:p>
        </p:txBody>
      </p:sp>
    </p:spTree>
    <p:extLst>
      <p:ext uri="{BB962C8B-B14F-4D97-AF65-F5344CB8AC3E}">
        <p14:creationId xmlns:p14="http://schemas.microsoft.com/office/powerpoint/2010/main" val="3299609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49530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B45B5BE5-87A2-F74C-85BC-5DB53862E030}"/>
              </a:ext>
            </a:extLst>
          </p:cNvPr>
          <p:cNvSpPr>
            <a:spLocks noGrp="1"/>
          </p:cNvSpPr>
          <p:nvPr>
            <p:ph type="dt" sz="half" idx="10"/>
          </p:nvPr>
        </p:nvSpPr>
        <p:spPr/>
        <p:txBody>
          <a:bodyPr/>
          <a:lstStyle>
            <a:lvl1pPr>
              <a:defRPr/>
            </a:lvl1pPr>
          </a:lstStyle>
          <a:p>
            <a:pPr>
              <a:defRPr/>
            </a:pPr>
            <a:fld id="{51D871B1-F217-4C45-B28D-F424439A0419}" type="datetime1">
              <a:rPr lang="en-US"/>
              <a:pPr>
                <a:defRPr/>
              </a:pPr>
              <a:t>9/10/23</a:t>
            </a:fld>
            <a:endParaRPr lang="en-US"/>
          </a:p>
        </p:txBody>
      </p:sp>
      <p:sp>
        <p:nvSpPr>
          <p:cNvPr id="6" name="Footer Placeholder 2">
            <a:extLst>
              <a:ext uri="{FF2B5EF4-FFF2-40B4-BE49-F238E27FC236}">
                <a16:creationId xmlns:a16="http://schemas.microsoft.com/office/drawing/2014/main" id="{CDED9AC4-B419-74B2-24E6-5FC7280F6347}"/>
              </a:ext>
            </a:extLst>
          </p:cNvPr>
          <p:cNvSpPr>
            <a:spLocks noGrp="1"/>
          </p:cNvSpPr>
          <p:nvPr>
            <p:ph type="ftr" sz="quarter" idx="11"/>
          </p:nvPr>
        </p:nvSpPr>
        <p:spPr/>
        <p:txBody>
          <a:bodyPr/>
          <a:lstStyle>
            <a:lvl1pPr>
              <a:defRPr/>
            </a:lvl1pPr>
          </a:lstStyle>
          <a:p>
            <a:pPr>
              <a:defRPr/>
            </a:pPr>
            <a:r>
              <a:rPr lang="en-US"/>
              <a:t>Blood Coagulation(1-51)</a:t>
            </a:r>
          </a:p>
        </p:txBody>
      </p:sp>
      <p:sp>
        <p:nvSpPr>
          <p:cNvPr id="7" name="Slide Number Placeholder 22">
            <a:extLst>
              <a:ext uri="{FF2B5EF4-FFF2-40B4-BE49-F238E27FC236}">
                <a16:creationId xmlns:a16="http://schemas.microsoft.com/office/drawing/2014/main" id="{9F8CC826-9A87-08E3-54D3-8D2034CE789D}"/>
              </a:ext>
            </a:extLst>
          </p:cNvPr>
          <p:cNvSpPr>
            <a:spLocks noGrp="1"/>
          </p:cNvSpPr>
          <p:nvPr>
            <p:ph type="sldNum" sz="quarter" idx="12"/>
          </p:nvPr>
        </p:nvSpPr>
        <p:spPr/>
        <p:txBody>
          <a:bodyPr/>
          <a:lstStyle>
            <a:lvl1pPr>
              <a:defRPr/>
            </a:lvl1pPr>
          </a:lstStyle>
          <a:p>
            <a:fld id="{3D436794-8C7F-8A44-A092-44EDDF5535EF}" type="slidenum">
              <a:rPr lang="en-US" altLang="en-SA"/>
              <a:pPr/>
              <a:t>‹#›</a:t>
            </a:fld>
            <a:endParaRPr lang="en-US" altLang="en-SA"/>
          </a:p>
        </p:txBody>
      </p:sp>
    </p:spTree>
    <p:extLst>
      <p:ext uri="{BB962C8B-B14F-4D97-AF65-F5344CB8AC3E}">
        <p14:creationId xmlns:p14="http://schemas.microsoft.com/office/powerpoint/2010/main" val="1851969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a:extLst>
              <a:ext uri="{FF2B5EF4-FFF2-40B4-BE49-F238E27FC236}">
                <a16:creationId xmlns:a16="http://schemas.microsoft.com/office/drawing/2014/main" id="{6B2BF160-51C1-44C1-C2FE-FCB2EB5D6D88}"/>
              </a:ext>
            </a:extLst>
          </p:cNvPr>
          <p:cNvSpPr>
            <a:spLocks noGrp="1"/>
          </p:cNvSpPr>
          <p:nvPr>
            <p:ph type="dt" sz="half" idx="10"/>
          </p:nvPr>
        </p:nvSpPr>
        <p:spPr/>
        <p:txBody>
          <a:bodyPr/>
          <a:lstStyle>
            <a:lvl1pPr>
              <a:defRPr/>
            </a:lvl1pPr>
          </a:lstStyle>
          <a:p>
            <a:pPr>
              <a:defRPr/>
            </a:pPr>
            <a:fld id="{9B374AB5-FD08-1745-A9FE-B7FD5B3055A9}" type="datetime1">
              <a:rPr lang="en-US"/>
              <a:pPr>
                <a:defRPr/>
              </a:pPr>
              <a:t>9/10/23</a:t>
            </a:fld>
            <a:endParaRPr lang="en-US"/>
          </a:p>
        </p:txBody>
      </p:sp>
      <p:sp>
        <p:nvSpPr>
          <p:cNvPr id="4" name="Footer Placeholder 2">
            <a:extLst>
              <a:ext uri="{FF2B5EF4-FFF2-40B4-BE49-F238E27FC236}">
                <a16:creationId xmlns:a16="http://schemas.microsoft.com/office/drawing/2014/main" id="{74F77E44-96CA-9552-810A-5825992FCB8B}"/>
              </a:ext>
            </a:extLst>
          </p:cNvPr>
          <p:cNvSpPr>
            <a:spLocks noGrp="1"/>
          </p:cNvSpPr>
          <p:nvPr>
            <p:ph type="ftr" sz="quarter" idx="11"/>
          </p:nvPr>
        </p:nvSpPr>
        <p:spPr/>
        <p:txBody>
          <a:bodyPr/>
          <a:lstStyle>
            <a:lvl1pPr>
              <a:defRPr/>
            </a:lvl1pPr>
          </a:lstStyle>
          <a:p>
            <a:pPr>
              <a:defRPr/>
            </a:pPr>
            <a:r>
              <a:rPr lang="en-US"/>
              <a:t>Blood Coagulation(1-51)</a:t>
            </a:r>
          </a:p>
        </p:txBody>
      </p:sp>
      <p:sp>
        <p:nvSpPr>
          <p:cNvPr id="5" name="Slide Number Placeholder 22">
            <a:extLst>
              <a:ext uri="{FF2B5EF4-FFF2-40B4-BE49-F238E27FC236}">
                <a16:creationId xmlns:a16="http://schemas.microsoft.com/office/drawing/2014/main" id="{114AA895-B960-80B2-9C9E-96E32BF2DC7D}"/>
              </a:ext>
            </a:extLst>
          </p:cNvPr>
          <p:cNvSpPr>
            <a:spLocks noGrp="1"/>
          </p:cNvSpPr>
          <p:nvPr>
            <p:ph type="sldNum" sz="quarter" idx="12"/>
          </p:nvPr>
        </p:nvSpPr>
        <p:spPr/>
        <p:txBody>
          <a:bodyPr/>
          <a:lstStyle>
            <a:lvl1pPr>
              <a:defRPr/>
            </a:lvl1pPr>
          </a:lstStyle>
          <a:p>
            <a:fld id="{54538787-19BD-084C-94D9-07E4C27A362D}" type="slidenum">
              <a:rPr lang="en-US" altLang="en-SA"/>
              <a:pPr/>
              <a:t>‹#›</a:t>
            </a:fld>
            <a:endParaRPr lang="en-US" altLang="en-SA"/>
          </a:p>
        </p:txBody>
      </p:sp>
    </p:spTree>
    <p:extLst>
      <p:ext uri="{BB962C8B-B14F-4D97-AF65-F5344CB8AC3E}">
        <p14:creationId xmlns:p14="http://schemas.microsoft.com/office/powerpoint/2010/main" val="1082221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EAFF48FB-1351-1FFF-27F2-64D450C8B4F0}"/>
              </a:ext>
            </a:extLst>
          </p:cNvPr>
          <p:cNvSpPr>
            <a:spLocks noGrp="1"/>
          </p:cNvSpPr>
          <p:nvPr>
            <p:ph type="dt" sz="half" idx="10"/>
          </p:nvPr>
        </p:nvSpPr>
        <p:spPr/>
        <p:txBody>
          <a:bodyPr/>
          <a:lstStyle>
            <a:lvl1pPr>
              <a:defRPr/>
            </a:lvl1pPr>
          </a:lstStyle>
          <a:p>
            <a:pPr>
              <a:defRPr/>
            </a:pPr>
            <a:fld id="{C406D363-6A90-9044-AE1E-4ADC93AC7C96}" type="datetime1">
              <a:rPr lang="en-US"/>
              <a:pPr>
                <a:defRPr/>
              </a:pPr>
              <a:t>9/10/23</a:t>
            </a:fld>
            <a:endParaRPr lang="en-US"/>
          </a:p>
        </p:txBody>
      </p:sp>
      <p:sp>
        <p:nvSpPr>
          <p:cNvPr id="3" name="Footer Placeholder 2">
            <a:extLst>
              <a:ext uri="{FF2B5EF4-FFF2-40B4-BE49-F238E27FC236}">
                <a16:creationId xmlns:a16="http://schemas.microsoft.com/office/drawing/2014/main" id="{A3AB5CD4-B60F-603B-BDC6-067B6F5C6790}"/>
              </a:ext>
            </a:extLst>
          </p:cNvPr>
          <p:cNvSpPr>
            <a:spLocks noGrp="1"/>
          </p:cNvSpPr>
          <p:nvPr>
            <p:ph type="ftr" sz="quarter" idx="11"/>
          </p:nvPr>
        </p:nvSpPr>
        <p:spPr/>
        <p:txBody>
          <a:bodyPr/>
          <a:lstStyle>
            <a:lvl1pPr>
              <a:defRPr/>
            </a:lvl1pPr>
          </a:lstStyle>
          <a:p>
            <a:pPr>
              <a:defRPr/>
            </a:pPr>
            <a:r>
              <a:rPr lang="en-US"/>
              <a:t>Blood Coagulation(1-51)</a:t>
            </a:r>
          </a:p>
        </p:txBody>
      </p:sp>
      <p:sp>
        <p:nvSpPr>
          <p:cNvPr id="4" name="Slide Number Placeholder 22">
            <a:extLst>
              <a:ext uri="{FF2B5EF4-FFF2-40B4-BE49-F238E27FC236}">
                <a16:creationId xmlns:a16="http://schemas.microsoft.com/office/drawing/2014/main" id="{887196BE-98BB-E789-5516-21AD00A6FA7C}"/>
              </a:ext>
            </a:extLst>
          </p:cNvPr>
          <p:cNvSpPr>
            <a:spLocks noGrp="1"/>
          </p:cNvSpPr>
          <p:nvPr>
            <p:ph type="sldNum" sz="quarter" idx="12"/>
          </p:nvPr>
        </p:nvSpPr>
        <p:spPr/>
        <p:txBody>
          <a:bodyPr/>
          <a:lstStyle>
            <a:lvl1pPr>
              <a:defRPr/>
            </a:lvl1pPr>
          </a:lstStyle>
          <a:p>
            <a:fld id="{126DC9C3-40C8-1447-8171-D63CA5BD7F37}" type="slidenum">
              <a:rPr lang="en-US" altLang="en-SA"/>
              <a:pPr/>
              <a:t>‹#›</a:t>
            </a:fld>
            <a:endParaRPr lang="en-US" altLang="en-SA"/>
          </a:p>
        </p:txBody>
      </p:sp>
    </p:spTree>
    <p:extLst>
      <p:ext uri="{BB962C8B-B14F-4D97-AF65-F5344CB8AC3E}">
        <p14:creationId xmlns:p14="http://schemas.microsoft.com/office/powerpoint/2010/main" val="808821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A10A25-658D-417D-969F-80F7255C4120}"/>
              </a:ext>
            </a:extLst>
          </p:cNvPr>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5" name="Rounded Rectangle 4">
            <a:extLst>
              <a:ext uri="{FF2B5EF4-FFF2-40B4-BE49-F238E27FC236}">
                <a16:creationId xmlns:a16="http://schemas.microsoft.com/office/drawing/2014/main" id="{1E272A4F-AB76-7709-B647-C0244F92BE0D}"/>
              </a:ext>
            </a:extLst>
          </p:cNvPr>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97B91383-3515-256A-6180-5A386D70D3F3}"/>
              </a:ext>
            </a:extLst>
          </p:cNvPr>
          <p:cNvSpPr>
            <a:spLocks noGrp="1"/>
          </p:cNvSpPr>
          <p:nvPr>
            <p:ph type="dt" sz="half" idx="10"/>
          </p:nvPr>
        </p:nvSpPr>
        <p:spPr/>
        <p:txBody>
          <a:bodyPr/>
          <a:lstStyle>
            <a:lvl1pPr>
              <a:defRPr smtClean="0"/>
            </a:lvl1pPr>
          </a:lstStyle>
          <a:p>
            <a:pPr>
              <a:defRPr/>
            </a:pPr>
            <a:fld id="{04145672-E5BB-344B-80AA-7057F87A7595}" type="datetime1">
              <a:rPr lang="en-US"/>
              <a:pPr>
                <a:defRPr/>
              </a:pPr>
              <a:t>9/10/23</a:t>
            </a:fld>
            <a:endParaRPr lang="en-US"/>
          </a:p>
        </p:txBody>
      </p:sp>
      <p:sp>
        <p:nvSpPr>
          <p:cNvPr id="7" name="Footer Placeholder 5">
            <a:extLst>
              <a:ext uri="{FF2B5EF4-FFF2-40B4-BE49-F238E27FC236}">
                <a16:creationId xmlns:a16="http://schemas.microsoft.com/office/drawing/2014/main" id="{76C4CF1A-D125-E2BF-0874-35B70E0A8C0E}"/>
              </a:ext>
            </a:extLst>
          </p:cNvPr>
          <p:cNvSpPr>
            <a:spLocks noGrp="1"/>
          </p:cNvSpPr>
          <p:nvPr>
            <p:ph type="ftr" sz="quarter" idx="11"/>
          </p:nvPr>
        </p:nvSpPr>
        <p:spPr/>
        <p:txBody>
          <a:bodyPr/>
          <a:lstStyle>
            <a:lvl1pPr>
              <a:defRPr smtClean="0"/>
            </a:lvl1pPr>
          </a:lstStyle>
          <a:p>
            <a:pPr>
              <a:defRPr/>
            </a:pPr>
            <a:r>
              <a:rPr lang="en-US"/>
              <a:t>Blood Coagulation(1-51)</a:t>
            </a:r>
          </a:p>
        </p:txBody>
      </p:sp>
      <p:sp>
        <p:nvSpPr>
          <p:cNvPr id="8" name="Slide Number Placeholder 6">
            <a:extLst>
              <a:ext uri="{FF2B5EF4-FFF2-40B4-BE49-F238E27FC236}">
                <a16:creationId xmlns:a16="http://schemas.microsoft.com/office/drawing/2014/main" id="{92BE75C1-2694-B004-BAD4-F77F5A6AC1D5}"/>
              </a:ext>
            </a:extLst>
          </p:cNvPr>
          <p:cNvSpPr>
            <a:spLocks noGrp="1"/>
          </p:cNvSpPr>
          <p:nvPr>
            <p:ph type="sldNum" sz="quarter" idx="12"/>
          </p:nvPr>
        </p:nvSpPr>
        <p:spPr/>
        <p:txBody>
          <a:bodyPr/>
          <a:lstStyle>
            <a:lvl1pPr>
              <a:defRPr/>
            </a:lvl1pPr>
          </a:lstStyle>
          <a:p>
            <a:fld id="{F44D391C-D0F6-7D43-813D-05F40533E0E9}" type="slidenum">
              <a:rPr lang="en-US" altLang="en-SA"/>
              <a:pPr/>
              <a:t>‹#›</a:t>
            </a:fld>
            <a:endParaRPr lang="en-US" altLang="en-SA"/>
          </a:p>
        </p:txBody>
      </p:sp>
    </p:spTree>
    <p:extLst>
      <p:ext uri="{BB962C8B-B14F-4D97-AF65-F5344CB8AC3E}">
        <p14:creationId xmlns:p14="http://schemas.microsoft.com/office/powerpoint/2010/main" val="2809218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B7A911A-C475-EDDE-113E-D8AF8E59BE4B}"/>
              </a:ext>
            </a:extLst>
          </p:cNvPr>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a:extLst>
              <a:ext uri="{FF2B5EF4-FFF2-40B4-BE49-F238E27FC236}">
                <a16:creationId xmlns:a16="http://schemas.microsoft.com/office/drawing/2014/main" id="{5607EB9E-C129-A985-8A0E-0C690FB37AD0}"/>
              </a:ext>
            </a:extLst>
          </p:cNvPr>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1EB6869F-1BD4-F108-0E22-9068B54EE855}"/>
              </a:ext>
            </a:extLst>
          </p:cNvPr>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a:t>Click icon to add picture</a:t>
            </a:r>
            <a:endParaRPr lang="en-US" noProof="0" dirty="0"/>
          </a:p>
        </p:txBody>
      </p:sp>
      <p:sp>
        <p:nvSpPr>
          <p:cNvPr id="8" name="Date Placeholder 4">
            <a:extLst>
              <a:ext uri="{FF2B5EF4-FFF2-40B4-BE49-F238E27FC236}">
                <a16:creationId xmlns:a16="http://schemas.microsoft.com/office/drawing/2014/main" id="{461E42F9-3216-3CFC-0D6F-D5DD546A4FB8}"/>
              </a:ext>
            </a:extLst>
          </p:cNvPr>
          <p:cNvSpPr>
            <a:spLocks noGrp="1"/>
          </p:cNvSpPr>
          <p:nvPr>
            <p:ph type="dt" sz="half" idx="10"/>
          </p:nvPr>
        </p:nvSpPr>
        <p:spPr/>
        <p:txBody>
          <a:bodyPr/>
          <a:lstStyle>
            <a:lvl1pPr>
              <a:defRPr smtClean="0"/>
            </a:lvl1pPr>
          </a:lstStyle>
          <a:p>
            <a:pPr>
              <a:defRPr/>
            </a:pPr>
            <a:fld id="{2A32723C-FC9F-024E-BACB-74FB8857B2C9}" type="datetime1">
              <a:rPr lang="en-US"/>
              <a:pPr>
                <a:defRPr/>
              </a:pPr>
              <a:t>9/10/23</a:t>
            </a:fld>
            <a:endParaRPr lang="en-US"/>
          </a:p>
        </p:txBody>
      </p:sp>
      <p:sp>
        <p:nvSpPr>
          <p:cNvPr id="9" name="Footer Placeholder 5">
            <a:extLst>
              <a:ext uri="{FF2B5EF4-FFF2-40B4-BE49-F238E27FC236}">
                <a16:creationId xmlns:a16="http://schemas.microsoft.com/office/drawing/2014/main" id="{CD3EF08B-A0EE-3B29-CA95-46BE73DE3FC2}"/>
              </a:ext>
            </a:extLst>
          </p:cNvPr>
          <p:cNvSpPr>
            <a:spLocks noGrp="1"/>
          </p:cNvSpPr>
          <p:nvPr>
            <p:ph type="ftr" sz="quarter" idx="11"/>
          </p:nvPr>
        </p:nvSpPr>
        <p:spPr>
          <a:xfrm>
            <a:off x="914400" y="6172200"/>
            <a:ext cx="3886200" cy="457200"/>
          </a:xfrm>
        </p:spPr>
        <p:txBody>
          <a:bodyPr/>
          <a:lstStyle>
            <a:lvl1pPr>
              <a:defRPr smtClean="0"/>
            </a:lvl1pPr>
          </a:lstStyle>
          <a:p>
            <a:pPr>
              <a:defRPr/>
            </a:pPr>
            <a:r>
              <a:rPr lang="en-US"/>
              <a:t>Blood Coagulation(1-51)</a:t>
            </a:r>
          </a:p>
        </p:txBody>
      </p:sp>
      <p:sp>
        <p:nvSpPr>
          <p:cNvPr id="10" name="Slide Number Placeholder 6">
            <a:extLst>
              <a:ext uri="{FF2B5EF4-FFF2-40B4-BE49-F238E27FC236}">
                <a16:creationId xmlns:a16="http://schemas.microsoft.com/office/drawing/2014/main" id="{3744FCA3-095F-571D-2DB4-504239E03B6D}"/>
              </a:ext>
            </a:extLst>
          </p:cNvPr>
          <p:cNvSpPr>
            <a:spLocks noGrp="1"/>
          </p:cNvSpPr>
          <p:nvPr>
            <p:ph type="sldNum" sz="quarter" idx="12"/>
          </p:nvPr>
        </p:nvSpPr>
        <p:spPr>
          <a:xfrm>
            <a:off x="146050" y="6208713"/>
            <a:ext cx="457200" cy="457200"/>
          </a:xfrm>
        </p:spPr>
        <p:txBody>
          <a:bodyPr/>
          <a:lstStyle>
            <a:lvl1pPr>
              <a:defRPr/>
            </a:lvl1pPr>
          </a:lstStyle>
          <a:p>
            <a:fld id="{64F80A53-9A08-6041-91E1-5D8A8F586576}" type="slidenum">
              <a:rPr lang="en-US" altLang="en-SA"/>
              <a:pPr/>
              <a:t>‹#›</a:t>
            </a:fld>
            <a:endParaRPr lang="en-US" altLang="en-SA"/>
          </a:p>
        </p:txBody>
      </p:sp>
    </p:spTree>
    <p:extLst>
      <p:ext uri="{BB962C8B-B14F-4D97-AF65-F5344CB8AC3E}">
        <p14:creationId xmlns:p14="http://schemas.microsoft.com/office/powerpoint/2010/main" val="203158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42517BE-E19D-FAC2-286F-A2375E6668A3}"/>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8" name="Rounded Rectangle 7">
            <a:extLst>
              <a:ext uri="{FF2B5EF4-FFF2-40B4-BE49-F238E27FC236}">
                <a16:creationId xmlns:a16="http://schemas.microsoft.com/office/drawing/2014/main" id="{49F0F7E1-F439-C003-0FCA-B791C1245E5A}"/>
              </a:ext>
            </a:extLst>
          </p:cNvPr>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1028" name="Title Placeholder 21">
            <a:extLst>
              <a:ext uri="{FF2B5EF4-FFF2-40B4-BE49-F238E27FC236}">
                <a16:creationId xmlns:a16="http://schemas.microsoft.com/office/drawing/2014/main" id="{6F3E1079-C672-C710-368E-668FFB5774E9}"/>
              </a:ext>
            </a:extLst>
          </p:cNvPr>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SA"/>
              <a:t>Click to edit Master title style</a:t>
            </a:r>
          </a:p>
        </p:txBody>
      </p:sp>
      <p:sp>
        <p:nvSpPr>
          <p:cNvPr id="1029" name="Text Placeholder 12">
            <a:extLst>
              <a:ext uri="{FF2B5EF4-FFF2-40B4-BE49-F238E27FC236}">
                <a16:creationId xmlns:a16="http://schemas.microsoft.com/office/drawing/2014/main" id="{5875FB41-BE90-076E-C07D-DA0795C525DA}"/>
              </a:ext>
            </a:extLst>
          </p:cNvPr>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SA"/>
              <a:t>Click to edit Master text styles</a:t>
            </a:r>
          </a:p>
          <a:p>
            <a:pPr lvl="1"/>
            <a:r>
              <a:rPr lang="en-US" altLang="en-SA"/>
              <a:t>Second level</a:t>
            </a:r>
          </a:p>
          <a:p>
            <a:pPr lvl="2"/>
            <a:r>
              <a:rPr lang="en-US" altLang="en-SA"/>
              <a:t>Third level</a:t>
            </a:r>
          </a:p>
          <a:p>
            <a:pPr lvl="3"/>
            <a:r>
              <a:rPr lang="en-US" altLang="en-SA"/>
              <a:t>Fourth level</a:t>
            </a:r>
          </a:p>
          <a:p>
            <a:pPr lvl="4"/>
            <a:r>
              <a:rPr lang="en-US" altLang="en-SA"/>
              <a:t>Fifth level</a:t>
            </a:r>
          </a:p>
        </p:txBody>
      </p:sp>
      <p:sp>
        <p:nvSpPr>
          <p:cNvPr id="14" name="Date Placeholder 13">
            <a:extLst>
              <a:ext uri="{FF2B5EF4-FFF2-40B4-BE49-F238E27FC236}">
                <a16:creationId xmlns:a16="http://schemas.microsoft.com/office/drawing/2014/main" id="{2835A527-A75A-54FC-3E33-8DAF69A39ED8}"/>
              </a:ext>
            </a:extLst>
          </p:cNvPr>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smtClean="0">
                <a:solidFill>
                  <a:schemeClr val="tx2"/>
                </a:solidFill>
                <a:cs typeface="Arial" pitchFamily="34" charset="0"/>
              </a:defRPr>
            </a:lvl1pPr>
          </a:lstStyle>
          <a:p>
            <a:pPr>
              <a:defRPr/>
            </a:pPr>
            <a:fld id="{F5E14351-F79A-B646-B168-B14C950E6159}" type="datetime1">
              <a:rPr lang="en-US"/>
              <a:pPr>
                <a:defRPr/>
              </a:pPr>
              <a:t>9/10/23</a:t>
            </a:fld>
            <a:endParaRPr lang="en-US"/>
          </a:p>
        </p:txBody>
      </p:sp>
      <p:sp>
        <p:nvSpPr>
          <p:cNvPr id="3" name="Footer Placeholder 2">
            <a:extLst>
              <a:ext uri="{FF2B5EF4-FFF2-40B4-BE49-F238E27FC236}">
                <a16:creationId xmlns:a16="http://schemas.microsoft.com/office/drawing/2014/main" id="{B87C9D73-4119-30AB-9E7E-87CFE77D60C9}"/>
              </a:ext>
            </a:extLst>
          </p:cNvPr>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smtClean="0">
                <a:solidFill>
                  <a:schemeClr val="tx2"/>
                </a:solidFill>
                <a:cs typeface="Arial" pitchFamily="34" charset="0"/>
              </a:defRPr>
            </a:lvl1pPr>
          </a:lstStyle>
          <a:p>
            <a:pPr>
              <a:defRPr/>
            </a:pPr>
            <a:r>
              <a:rPr lang="en-US"/>
              <a:t>Blood Coagulation(1-51)</a:t>
            </a:r>
          </a:p>
        </p:txBody>
      </p:sp>
      <p:sp>
        <p:nvSpPr>
          <p:cNvPr id="23" name="Slide Number Placeholder 22">
            <a:extLst>
              <a:ext uri="{FF2B5EF4-FFF2-40B4-BE49-F238E27FC236}">
                <a16:creationId xmlns:a16="http://schemas.microsoft.com/office/drawing/2014/main" id="{C1F88A0B-EE17-1095-C8EC-C279524D7645}"/>
              </a:ext>
            </a:extLst>
          </p:cNvPr>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a:defRPr sz="1400">
                <a:solidFill>
                  <a:srgbClr val="FFFFFF"/>
                </a:solidFill>
                <a:latin typeface="Franklin Gothic Book" panose="020B0503020102020204" pitchFamily="34" charset="0"/>
              </a:defRPr>
            </a:lvl1pPr>
          </a:lstStyle>
          <a:p>
            <a:fld id="{B8AE2B46-A631-C14F-8D6F-078028335084}" type="slidenum">
              <a:rPr lang="en-US" altLang="en-SA"/>
              <a:pPr/>
              <a:t>‹#›</a:t>
            </a:fld>
            <a:endParaRPr lang="en-US" altLang="en-SA"/>
          </a:p>
        </p:txBody>
      </p:sp>
    </p:spTree>
  </p:cSld>
  <p:clrMap bg1="lt1" tx1="dk1" bg2="lt2" tx2="dk2" accent1="accent1" accent2="accent2" accent3="accent3" accent4="accent4" accent5="accent5" accent6="accent6" hlink="hlink" folHlink="folHlink"/>
  <p:sldLayoutIdLst>
    <p:sldLayoutId id="2147484266" r:id="rId1"/>
    <p:sldLayoutId id="2147484259" r:id="rId2"/>
    <p:sldLayoutId id="2147484267" r:id="rId3"/>
    <p:sldLayoutId id="2147484260" r:id="rId4"/>
    <p:sldLayoutId id="2147484261" r:id="rId5"/>
    <p:sldLayoutId id="2147484262" r:id="rId6"/>
    <p:sldLayoutId id="2147484263" r:id="rId7"/>
    <p:sldLayoutId id="2147484268" r:id="rId8"/>
    <p:sldLayoutId id="2147484269" r:id="rId9"/>
    <p:sldLayoutId id="2147484264" r:id="rId10"/>
    <p:sldLayoutId id="2147484265" r:id="rId11"/>
    <p:sldLayoutId id="2147484270" r:id="rId12"/>
  </p:sldLayoutIdLst>
  <p:hf hd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2"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2"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2"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2"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6">
            <a:extLst>
              <a:ext uri="{FF2B5EF4-FFF2-40B4-BE49-F238E27FC236}">
                <a16:creationId xmlns:a16="http://schemas.microsoft.com/office/drawing/2014/main" id="{DD753C5D-DCE6-8B33-C16B-0987566BC1BC}"/>
              </a:ext>
            </a:extLst>
          </p:cNvPr>
          <p:cNvSpPr txBox="1">
            <a:spLocks noChangeArrowheads="1"/>
          </p:cNvSpPr>
          <p:nvPr/>
        </p:nvSpPr>
        <p:spPr bwMode="auto">
          <a:xfrm>
            <a:off x="2743200" y="1828800"/>
            <a:ext cx="4572000" cy="615553"/>
          </a:xfrm>
          <a:prstGeom prst="rect">
            <a:avLst/>
          </a:prstGeom>
          <a:noFill/>
          <a:ln w="9525">
            <a:noFill/>
            <a:miter lim="800000"/>
            <a:headEnd/>
            <a:tailEnd/>
          </a:ln>
        </p:spPr>
        <p:txBody>
          <a:bodyPr>
            <a:spAutoFit/>
          </a:bodyPr>
          <a:lstStyle/>
          <a:p>
            <a:pPr algn="ctr">
              <a:lnSpc>
                <a:spcPct val="85000"/>
              </a:lnSpc>
              <a:spcBef>
                <a:spcPct val="50000"/>
              </a:spcBef>
              <a:defRPr/>
            </a:pPr>
            <a:r>
              <a:rPr lang="en-GB" sz="4000" b="1" dirty="0">
                <a:effectLst>
                  <a:outerShdw blurRad="38100" dist="38100" dir="2700000" algn="tl">
                    <a:srgbClr val="C0C0C0"/>
                  </a:outerShdw>
                </a:effectLst>
                <a:latin typeface="Times New Roman" pitchFamily="18" charset="0"/>
                <a:cs typeface="Times New Roman" pitchFamily="18" charset="0"/>
              </a:rPr>
              <a:t> </a:t>
            </a:r>
            <a:r>
              <a:rPr lang="en-GB" sz="4000" b="1" dirty="0" err="1">
                <a:latin typeface="Times New Roman" pitchFamily="18" charset="0"/>
                <a:cs typeface="Times New Roman" pitchFamily="18" charset="0"/>
              </a:rPr>
              <a:t>Hemostasis</a:t>
            </a:r>
            <a:endParaRPr lang="en-GB" sz="4000" b="1" dirty="0">
              <a:latin typeface="Times New Roman" pitchFamily="18" charset="0"/>
              <a:cs typeface="Times New Roman" pitchFamily="18" charset="0"/>
            </a:endParaRPr>
          </a:p>
        </p:txBody>
      </p:sp>
      <p:pic>
        <p:nvPicPr>
          <p:cNvPr id="5" name="Picture 3" descr="50y">
            <a:extLst>
              <a:ext uri="{FF2B5EF4-FFF2-40B4-BE49-F238E27FC236}">
                <a16:creationId xmlns:a16="http://schemas.microsoft.com/office/drawing/2014/main" id="{6FEC95C0-03FA-2FD4-4C6D-3B7ED527832E}"/>
              </a:ext>
            </a:extLst>
          </p:cNvPr>
          <p:cNvPicPr>
            <a:picLocks noChangeAspect="1" noChangeArrowheads="1"/>
          </p:cNvPicPr>
          <p:nvPr/>
        </p:nvPicPr>
        <p:blipFill>
          <a:blip r:embed="rId2" cstate="print"/>
          <a:srcRect/>
          <a:stretch>
            <a:fillRect/>
          </a:stretch>
        </p:blipFill>
        <p:spPr bwMode="auto">
          <a:xfrm>
            <a:off x="425420" y="5376876"/>
            <a:ext cx="855312" cy="131374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148" name="AutoShape 11" descr="http://media-2.web.britannica.com/eb-media/28/98328-004-5514AFAC.jpg">
            <a:extLst>
              <a:ext uri="{FF2B5EF4-FFF2-40B4-BE49-F238E27FC236}">
                <a16:creationId xmlns:a16="http://schemas.microsoft.com/office/drawing/2014/main" id="{F8C25FAC-F0CA-5F03-25D4-4A390C3EA1EE}"/>
              </a:ext>
            </a:extLst>
          </p:cNvPr>
          <p:cNvSpPr>
            <a:spLocks noChangeAspect="1" noChangeArrowheads="1"/>
          </p:cNvSpPr>
          <p:nvPr/>
        </p:nvSpPr>
        <p:spPr bwMode="auto">
          <a:xfrm>
            <a:off x="14128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GB" altLang="en-SA"/>
          </a:p>
        </p:txBody>
      </p:sp>
      <p:pic>
        <p:nvPicPr>
          <p:cNvPr id="6149" name="Content Placeholder 5" descr="blood clot.jpg">
            <a:extLst>
              <a:ext uri="{FF2B5EF4-FFF2-40B4-BE49-F238E27FC236}">
                <a16:creationId xmlns:a16="http://schemas.microsoft.com/office/drawing/2014/main" id="{819228A9-162E-C38F-4995-9D9A0A9052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810000"/>
            <a:ext cx="3979863" cy="266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436D995C-D96B-B6CD-A424-1697CCB3D76A}"/>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7A8433B-70D8-CD4B-9399-32EDE8051903}" type="slidenum">
              <a:rPr lang="en-US" altLang="en-SA">
                <a:solidFill>
                  <a:srgbClr val="FFFFFF"/>
                </a:solidFill>
                <a:latin typeface="Franklin Gothic Book" panose="020B0503020102020204" pitchFamily="34" charset="0"/>
              </a:rPr>
              <a:pPr eaLnBrk="1" hangingPunct="1"/>
              <a:t>1</a:t>
            </a:fld>
            <a:endParaRPr lang="en-US" altLang="en-SA">
              <a:solidFill>
                <a:srgbClr val="FFFFFF"/>
              </a:solidFill>
              <a:latin typeface="Franklin Gothic Book" panose="020B0503020102020204" pitchFamily="34" charset="0"/>
            </a:endParaRPr>
          </a:p>
        </p:txBody>
      </p:sp>
      <p:sp>
        <p:nvSpPr>
          <p:cNvPr id="6151" name="Footer Placeholder 7">
            <a:extLst>
              <a:ext uri="{FF2B5EF4-FFF2-40B4-BE49-F238E27FC236}">
                <a16:creationId xmlns:a16="http://schemas.microsoft.com/office/drawing/2014/main" id="{95B38D20-10A0-332D-44E5-CE410D14953C}"/>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SA">
                <a:solidFill>
                  <a:schemeClr val="tx2"/>
                </a:solidFill>
              </a:rPr>
              <a:t>Blood Coagulation(1-51)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BD4FBB-BD4B-4A5D-2EA2-57D45ED62013}"/>
              </a:ext>
            </a:extLst>
          </p:cNvPr>
          <p:cNvSpPr>
            <a:spLocks noGrp="1"/>
          </p:cNvSpPr>
          <p:nvPr>
            <p:ph type="title"/>
          </p:nvPr>
        </p:nvSpPr>
        <p:spPr>
          <a:xfrm>
            <a:off x="609600" y="457200"/>
            <a:ext cx="7772400" cy="792163"/>
          </a:xfrm>
        </p:spPr>
        <p:txBody>
          <a:bodyPr>
            <a:noAutofit/>
          </a:bodyPr>
          <a:lstStyle/>
          <a:p>
            <a:pPr eaLnBrk="1" fontAlgn="auto" hangingPunct="1">
              <a:spcAft>
                <a:spcPts val="0"/>
              </a:spcAft>
              <a:defRPr/>
            </a:pPr>
            <a:r>
              <a:rPr lang="en-GB" sz="3200" b="1" dirty="0">
                <a:solidFill>
                  <a:srgbClr val="CC0099"/>
                </a:solidFill>
                <a:effectLst>
                  <a:outerShdw blurRad="38100" dist="38100" dir="2700000" algn="tl">
                    <a:srgbClr val="C0C0C0"/>
                  </a:outerShdw>
                </a:effectLst>
                <a:latin typeface="Times New Roman" pitchFamily="18" charset="0"/>
                <a:cs typeface="Times New Roman" pitchFamily="18" charset="0"/>
              </a:rPr>
              <a:t>Role of platelets in blood clotting:</a:t>
            </a:r>
            <a:endParaRPr lang="en-US" sz="3200" b="1" dirty="0">
              <a:latin typeface="Times New Roman" pitchFamily="18" charset="0"/>
              <a:cs typeface="Times New Roman" pitchFamily="18" charset="0"/>
            </a:endParaRPr>
          </a:p>
        </p:txBody>
      </p:sp>
      <p:sp>
        <p:nvSpPr>
          <p:cNvPr id="2" name="Content Placeholder 1">
            <a:extLst>
              <a:ext uri="{FF2B5EF4-FFF2-40B4-BE49-F238E27FC236}">
                <a16:creationId xmlns:a16="http://schemas.microsoft.com/office/drawing/2014/main" id="{B39EE5BA-84EE-E149-5399-27C74D1E6F91}"/>
              </a:ext>
            </a:extLst>
          </p:cNvPr>
          <p:cNvSpPr>
            <a:spLocks noGrp="1"/>
          </p:cNvSpPr>
          <p:nvPr>
            <p:ph sz="quarter" idx="1"/>
          </p:nvPr>
        </p:nvSpPr>
        <p:spPr>
          <a:xfrm>
            <a:off x="457200" y="1600200"/>
            <a:ext cx="8229600" cy="4525963"/>
          </a:xfrm>
        </p:spPr>
        <p:txBody>
          <a:bodyPr>
            <a:normAutofit lnSpcReduction="10000"/>
          </a:bodyPr>
          <a:lstStyle/>
          <a:p>
            <a:pPr marL="274320" indent="-274320" algn="just" eaLnBrk="1" fontAlgn="auto" hangingPunct="1">
              <a:lnSpc>
                <a:spcPct val="150000"/>
              </a:lnSpc>
              <a:spcBef>
                <a:spcPts val="580"/>
              </a:spcBef>
              <a:spcAft>
                <a:spcPts val="0"/>
              </a:spcAft>
              <a:buFont typeface="Wingdings 2"/>
              <a:buChar char=""/>
              <a:defRPr/>
            </a:pPr>
            <a:r>
              <a:rPr lang="en-GB" sz="2400" dirty="0">
                <a:latin typeface="Times New Roman" pitchFamily="18" charset="0"/>
                <a:cs typeface="Times New Roman" pitchFamily="18" charset="0"/>
              </a:rPr>
              <a:t>Platelets (</a:t>
            </a:r>
            <a:r>
              <a:rPr lang="en-GB" sz="2400" dirty="0" err="1">
                <a:latin typeface="Times New Roman" pitchFamily="18" charset="0"/>
                <a:cs typeface="Times New Roman" pitchFamily="18" charset="0"/>
              </a:rPr>
              <a:t>Thrombocytes</a:t>
            </a:r>
            <a:r>
              <a:rPr lang="en-GB" sz="2400" dirty="0">
                <a:latin typeface="Times New Roman" pitchFamily="18" charset="0"/>
                <a:cs typeface="Times New Roman" pitchFamily="18" charset="0"/>
              </a:rPr>
              <a:t>) have several functions in blood clotting:</a:t>
            </a:r>
          </a:p>
          <a:p>
            <a:pPr marL="274320" indent="-274320" algn="just" eaLnBrk="1" fontAlgn="auto" hangingPunct="1">
              <a:lnSpc>
                <a:spcPct val="150000"/>
              </a:lnSpc>
              <a:spcBef>
                <a:spcPct val="50000"/>
              </a:spcBef>
              <a:spcAft>
                <a:spcPts val="0"/>
              </a:spcAft>
              <a:buFont typeface="Wingdings 3" pitchFamily="18" charset="2"/>
              <a:buNone/>
              <a:defRPr/>
            </a:pPr>
            <a:r>
              <a:rPr lang="en-GB" sz="2400" dirty="0">
                <a:latin typeface="Times New Roman" pitchFamily="18" charset="0"/>
                <a:cs typeface="Times New Roman" pitchFamily="18" charset="0"/>
                <a:sym typeface="Wingdings" pitchFamily="2" charset="2"/>
              </a:rPr>
              <a:t>         </a:t>
            </a:r>
            <a:r>
              <a:rPr lang="en-GB" sz="2400" b="1" dirty="0">
                <a:solidFill>
                  <a:srgbClr val="1FAECD"/>
                </a:solidFill>
                <a:effectLst>
                  <a:outerShdw blurRad="38100" dist="38100" dir="2700000" algn="tl">
                    <a:srgbClr val="C0C0C0"/>
                  </a:outerShdw>
                </a:effectLst>
                <a:latin typeface="Times New Roman" pitchFamily="18" charset="0"/>
                <a:cs typeface="Times New Roman" pitchFamily="18" charset="0"/>
                <a:sym typeface="Wingdings" pitchFamily="2" charset="2"/>
              </a:rPr>
              <a:t></a:t>
            </a:r>
            <a:r>
              <a:rPr lang="en-GB" sz="2400" dirty="0">
                <a:latin typeface="Times New Roman" pitchFamily="18" charset="0"/>
                <a:cs typeface="Times New Roman" pitchFamily="18" charset="0"/>
                <a:sym typeface="Wingdings" pitchFamily="2" charset="2"/>
              </a:rPr>
              <a:t> </a:t>
            </a:r>
            <a:r>
              <a:rPr lang="en-GB" sz="2400" dirty="0">
                <a:latin typeface="Times New Roman" pitchFamily="18" charset="0"/>
                <a:cs typeface="Times New Roman" pitchFamily="18" charset="0"/>
              </a:rPr>
              <a:t>Form platelet plug at the site of injury</a:t>
            </a:r>
          </a:p>
          <a:p>
            <a:pPr marL="274320" indent="-274320" algn="just" eaLnBrk="1" fontAlgn="auto" hangingPunct="1">
              <a:lnSpc>
                <a:spcPct val="150000"/>
              </a:lnSpc>
              <a:spcBef>
                <a:spcPct val="50000"/>
              </a:spcBef>
              <a:spcAft>
                <a:spcPts val="0"/>
              </a:spcAft>
              <a:buFont typeface="Wingdings 3" pitchFamily="18" charset="2"/>
              <a:buNone/>
              <a:defRPr/>
            </a:pPr>
            <a:r>
              <a:rPr lang="en-GB" sz="2400" dirty="0">
                <a:latin typeface="Times New Roman" pitchFamily="18" charset="0"/>
                <a:cs typeface="Times New Roman" pitchFamily="18" charset="0"/>
                <a:sym typeface="Wingdings" pitchFamily="2" charset="2"/>
              </a:rPr>
              <a:t>         </a:t>
            </a:r>
            <a:r>
              <a:rPr lang="en-GB" sz="2400" b="1" dirty="0">
                <a:solidFill>
                  <a:srgbClr val="1FAECD"/>
                </a:solidFill>
                <a:effectLst>
                  <a:outerShdw blurRad="38100" dist="38100" dir="2700000" algn="tl">
                    <a:srgbClr val="C0C0C0"/>
                  </a:outerShdw>
                </a:effectLst>
                <a:latin typeface="Times New Roman" pitchFamily="18" charset="0"/>
                <a:cs typeface="Times New Roman" pitchFamily="18" charset="0"/>
                <a:sym typeface="Wingdings" pitchFamily="2" charset="2"/>
              </a:rPr>
              <a:t></a:t>
            </a:r>
            <a:r>
              <a:rPr lang="en-GB" sz="2400" dirty="0">
                <a:latin typeface="Times New Roman" pitchFamily="18" charset="0"/>
                <a:cs typeface="Times New Roman" pitchFamily="18" charset="0"/>
                <a:sym typeface="Wingdings" pitchFamily="2" charset="2"/>
              </a:rPr>
              <a:t> </a:t>
            </a:r>
            <a:r>
              <a:rPr lang="en-GB" sz="2400" dirty="0">
                <a:latin typeface="Times New Roman" pitchFamily="18" charset="0"/>
                <a:cs typeface="Times New Roman" pitchFamily="18" charset="0"/>
              </a:rPr>
              <a:t>Sites of activation of some clotting factors </a:t>
            </a:r>
            <a:r>
              <a:rPr lang="en-GB" sz="2400" b="1" dirty="0">
                <a:solidFill>
                  <a:srgbClr val="CC0099"/>
                </a:solidFill>
                <a:latin typeface="Times New Roman" pitchFamily="18" charset="0"/>
                <a:cs typeface="Times New Roman" pitchFamily="18" charset="0"/>
              </a:rPr>
              <a:t>(II, X)</a:t>
            </a:r>
          </a:p>
          <a:p>
            <a:pPr marL="274320" indent="-274320" algn="just" eaLnBrk="1" fontAlgn="auto" hangingPunct="1">
              <a:lnSpc>
                <a:spcPct val="150000"/>
              </a:lnSpc>
              <a:spcBef>
                <a:spcPct val="50000"/>
              </a:spcBef>
              <a:spcAft>
                <a:spcPts val="0"/>
              </a:spcAft>
              <a:buFont typeface="Wingdings 3" pitchFamily="18" charset="2"/>
              <a:buNone/>
              <a:defRPr/>
            </a:pPr>
            <a:r>
              <a:rPr lang="en-GB" sz="2400" dirty="0">
                <a:latin typeface="Times New Roman" pitchFamily="18" charset="0"/>
                <a:cs typeface="Times New Roman" pitchFamily="18" charset="0"/>
                <a:sym typeface="Wingdings" pitchFamily="2" charset="2"/>
              </a:rPr>
              <a:t>         </a:t>
            </a:r>
            <a:r>
              <a:rPr lang="en-GB" sz="2400" b="1" dirty="0">
                <a:solidFill>
                  <a:srgbClr val="1FAECD"/>
                </a:solidFill>
                <a:effectLst>
                  <a:outerShdw blurRad="38100" dist="38100" dir="2700000" algn="tl">
                    <a:srgbClr val="C0C0C0"/>
                  </a:outerShdw>
                </a:effectLst>
                <a:latin typeface="Times New Roman" pitchFamily="18" charset="0"/>
                <a:cs typeface="Times New Roman" pitchFamily="18" charset="0"/>
                <a:sym typeface="Wingdings" pitchFamily="2" charset="2"/>
              </a:rPr>
              <a:t></a:t>
            </a:r>
            <a:r>
              <a:rPr lang="en-GB" sz="2400" dirty="0">
                <a:latin typeface="Times New Roman" pitchFamily="18" charset="0"/>
                <a:cs typeface="Times New Roman" pitchFamily="18" charset="0"/>
                <a:sym typeface="Wingdings" pitchFamily="2" charset="2"/>
              </a:rPr>
              <a:t> </a:t>
            </a:r>
            <a:r>
              <a:rPr lang="en-GB" sz="2400" dirty="0">
                <a:latin typeface="Times New Roman" pitchFamily="18" charset="0"/>
                <a:cs typeface="Times New Roman" pitchFamily="18" charset="0"/>
              </a:rPr>
              <a:t>Provide the surface on which certain clotting 	     factors bind </a:t>
            </a:r>
            <a:r>
              <a:rPr lang="en-GB" sz="2400" b="1" dirty="0">
                <a:solidFill>
                  <a:srgbClr val="CC0099"/>
                </a:solidFill>
                <a:latin typeface="Times New Roman" pitchFamily="18" charset="0"/>
                <a:cs typeface="Times New Roman" pitchFamily="18" charset="0"/>
              </a:rPr>
              <a:t>(</a:t>
            </a:r>
            <a:r>
              <a:rPr lang="en-GB" sz="2400" b="1" dirty="0" err="1">
                <a:solidFill>
                  <a:srgbClr val="CC0099"/>
                </a:solidFill>
                <a:latin typeface="Times New Roman" pitchFamily="18" charset="0"/>
                <a:cs typeface="Times New Roman" pitchFamily="18" charset="0"/>
              </a:rPr>
              <a:t>Va</a:t>
            </a:r>
            <a:r>
              <a:rPr lang="en-GB" sz="2400" b="1" dirty="0">
                <a:solidFill>
                  <a:srgbClr val="CC0099"/>
                </a:solidFill>
                <a:latin typeface="Times New Roman" pitchFamily="18" charset="0"/>
                <a:cs typeface="Times New Roman" pitchFamily="18" charset="0"/>
              </a:rPr>
              <a:t>, </a:t>
            </a:r>
            <a:r>
              <a:rPr lang="en-GB" sz="2400" b="1" dirty="0" err="1">
                <a:solidFill>
                  <a:srgbClr val="CC0099"/>
                </a:solidFill>
                <a:latin typeface="Times New Roman" pitchFamily="18" charset="0"/>
                <a:cs typeface="Times New Roman" pitchFamily="18" charset="0"/>
              </a:rPr>
              <a:t>Xa</a:t>
            </a:r>
            <a:r>
              <a:rPr lang="en-GB" sz="2400" b="1" dirty="0">
                <a:solidFill>
                  <a:srgbClr val="CC0099"/>
                </a:solidFill>
                <a:latin typeface="Times New Roman" pitchFamily="18" charset="0"/>
                <a:cs typeface="Times New Roman" pitchFamily="18" charset="0"/>
              </a:rPr>
              <a:t>, II, Ca</a:t>
            </a:r>
            <a:r>
              <a:rPr lang="en-GB" sz="2400" b="1" baseline="30000" dirty="0">
                <a:solidFill>
                  <a:srgbClr val="CC0099"/>
                </a:solidFill>
                <a:latin typeface="Times New Roman" pitchFamily="18" charset="0"/>
                <a:cs typeface="Times New Roman" pitchFamily="18" charset="0"/>
              </a:rPr>
              <a:t>2+</a:t>
            </a:r>
            <a:r>
              <a:rPr lang="en-GB" sz="2400" b="1" dirty="0">
                <a:solidFill>
                  <a:srgbClr val="CC0099"/>
                </a:solidFill>
                <a:latin typeface="Times New Roman" pitchFamily="18" charset="0"/>
                <a:cs typeface="Times New Roman" pitchFamily="18" charset="0"/>
              </a:rPr>
              <a:t>)</a:t>
            </a:r>
          </a:p>
          <a:p>
            <a:pPr marL="274320" indent="-274320" algn="just" eaLnBrk="1" fontAlgn="auto" hangingPunct="1">
              <a:lnSpc>
                <a:spcPct val="150000"/>
              </a:lnSpc>
              <a:spcBef>
                <a:spcPct val="50000"/>
              </a:spcBef>
              <a:spcAft>
                <a:spcPts val="0"/>
              </a:spcAft>
              <a:buFont typeface="Wingdings 3" pitchFamily="18" charset="2"/>
              <a:buNone/>
              <a:defRPr/>
            </a:pPr>
            <a:r>
              <a:rPr lang="en-GB" sz="2400" b="1" dirty="0">
                <a:solidFill>
                  <a:srgbClr val="CC0000"/>
                </a:solidFill>
                <a:effectLst>
                  <a:outerShdw blurRad="38100" dist="38100" dir="2700000" algn="tl">
                    <a:srgbClr val="C0C0C0"/>
                  </a:outerShdw>
                </a:effectLst>
                <a:latin typeface="Times New Roman" pitchFamily="18" charset="0"/>
                <a:cs typeface="Times New Roman" pitchFamily="18" charset="0"/>
                <a:sym typeface="Wingdings" pitchFamily="2" charset="2"/>
              </a:rPr>
              <a:t>      </a:t>
            </a:r>
            <a:r>
              <a:rPr lang="en-GB" sz="2400" b="1" dirty="0">
                <a:solidFill>
                  <a:srgbClr val="1FAECD"/>
                </a:solidFill>
                <a:effectLst>
                  <a:outerShdw blurRad="38100" dist="38100" dir="2700000" algn="tl">
                    <a:srgbClr val="C0C0C0"/>
                  </a:outerShdw>
                </a:effectLst>
                <a:latin typeface="Times New Roman" pitchFamily="18" charset="0"/>
                <a:cs typeface="Times New Roman" pitchFamily="18" charset="0"/>
                <a:sym typeface="Wingdings" pitchFamily="2" charset="2"/>
              </a:rPr>
              <a:t></a:t>
            </a:r>
            <a:r>
              <a:rPr lang="en-GB" sz="2400" dirty="0">
                <a:latin typeface="Times New Roman" pitchFamily="18" charset="0"/>
                <a:cs typeface="Times New Roman" pitchFamily="18" charset="0"/>
                <a:sym typeface="Wingdings" pitchFamily="2" charset="2"/>
              </a:rPr>
              <a:t> </a:t>
            </a:r>
            <a:r>
              <a:rPr lang="en-GB" sz="2400" dirty="0">
                <a:latin typeface="Times New Roman" pitchFamily="18" charset="0"/>
                <a:cs typeface="Times New Roman" pitchFamily="18" charset="0"/>
              </a:rPr>
              <a:t>Sources of some clotting factors </a:t>
            </a:r>
            <a:r>
              <a:rPr lang="en-GB" sz="2400" b="1" dirty="0">
                <a:solidFill>
                  <a:srgbClr val="CC0099"/>
                </a:solidFill>
                <a:latin typeface="Times New Roman" pitchFamily="18" charset="0"/>
                <a:cs typeface="Times New Roman" pitchFamily="18" charset="0"/>
              </a:rPr>
              <a:t>(XIII, PL)</a:t>
            </a:r>
            <a:endParaRPr lang="en-US" sz="2400" dirty="0">
              <a:latin typeface="Times New Roman" pitchFamily="18" charset="0"/>
              <a:cs typeface="Times New Roman" pitchFamily="18" charset="0"/>
            </a:endParaRPr>
          </a:p>
        </p:txBody>
      </p:sp>
      <p:sp>
        <p:nvSpPr>
          <p:cNvPr id="4" name="Slide Number Placeholder 3">
            <a:extLst>
              <a:ext uri="{FF2B5EF4-FFF2-40B4-BE49-F238E27FC236}">
                <a16:creationId xmlns:a16="http://schemas.microsoft.com/office/drawing/2014/main" id="{5471F183-66D0-F6AB-56DE-D589A6EB471E}"/>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8E68EC3-FAED-774F-A548-DEEB38194B12}" type="slidenum">
              <a:rPr lang="en-US" altLang="en-SA">
                <a:solidFill>
                  <a:srgbClr val="FFFFFF"/>
                </a:solidFill>
                <a:latin typeface="Franklin Gothic Book" panose="020B0503020102020204" pitchFamily="34" charset="0"/>
              </a:rPr>
              <a:pPr eaLnBrk="1" hangingPunct="1"/>
              <a:t>10</a:t>
            </a:fld>
            <a:endParaRPr lang="en-US" altLang="en-SA">
              <a:solidFill>
                <a:srgbClr val="FFFFFF"/>
              </a:solidFill>
              <a:latin typeface="Franklin Gothic Book" panose="020B0503020102020204" pitchFamily="34" charset="0"/>
            </a:endParaRPr>
          </a:p>
        </p:txBody>
      </p:sp>
      <p:sp>
        <p:nvSpPr>
          <p:cNvPr id="14341" name="Footer Placeholder 4">
            <a:extLst>
              <a:ext uri="{FF2B5EF4-FFF2-40B4-BE49-F238E27FC236}">
                <a16:creationId xmlns:a16="http://schemas.microsoft.com/office/drawing/2014/main" id="{D24DFD6E-111A-05E0-53C7-33C2738F1C1C}"/>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SA">
                <a:solidFill>
                  <a:schemeClr val="tx2"/>
                </a:solidFill>
              </a:rPr>
              <a:t>Blood Coagulation(1-51)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heckerboard(across)">
                                      <p:cBhvr>
                                        <p:cTn id="12" dur="500"/>
                                        <p:tgtEl>
                                          <p:spTgt spid="2">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checkerboard(across)">
                                      <p:cBhvr>
                                        <p:cTn id="15" dur="500"/>
                                        <p:tgtEl>
                                          <p:spTgt spid="2">
                                            <p:txEl>
                                              <p:pRg st="1" end="1"/>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checkerboard(across)">
                                      <p:cBhvr>
                                        <p:cTn id="18" dur="500"/>
                                        <p:tgtEl>
                                          <p:spTgt spid="2">
                                            <p:txEl>
                                              <p:pRg st="2" end="2"/>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checkerboard(across)">
                                      <p:cBhvr>
                                        <p:cTn id="21" dur="500"/>
                                        <p:tgtEl>
                                          <p:spTgt spid="2">
                                            <p:txEl>
                                              <p:pRg st="3" end="3"/>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checkerboard(across)">
                                      <p:cBhvr>
                                        <p:cTn id="24"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75DA47-C8B0-7CCA-6956-B3E196D0FCBE}"/>
              </a:ext>
            </a:extLst>
          </p:cNvPr>
          <p:cNvSpPr>
            <a:spLocks noGrp="1"/>
          </p:cNvSpPr>
          <p:nvPr>
            <p:ph type="title"/>
          </p:nvPr>
        </p:nvSpPr>
        <p:spPr>
          <a:xfrm>
            <a:off x="304800" y="381000"/>
            <a:ext cx="8229600" cy="914400"/>
          </a:xfrm>
        </p:spPr>
        <p:txBody>
          <a:bodyPr>
            <a:normAutofit/>
          </a:bodyPr>
          <a:lstStyle/>
          <a:p>
            <a:pPr eaLnBrk="1" fontAlgn="auto" hangingPunct="1">
              <a:spcAft>
                <a:spcPts val="0"/>
              </a:spcAft>
              <a:defRPr/>
            </a:pPr>
            <a:r>
              <a:rPr lang="en-GB" sz="3200" b="1" dirty="0">
                <a:solidFill>
                  <a:srgbClr val="CC0099"/>
                </a:solidFill>
                <a:effectLst>
                  <a:outerShdw blurRad="38100" dist="38100" dir="2700000" algn="tl">
                    <a:srgbClr val="C0C0C0"/>
                  </a:outerShdw>
                </a:effectLst>
                <a:latin typeface="Times New Roman" pitchFamily="18" charset="0"/>
                <a:cs typeface="Times New Roman" pitchFamily="18" charset="0"/>
              </a:rPr>
              <a:t>Role of platelets in blood clotting (cont.):</a:t>
            </a:r>
            <a:endParaRPr lang="en-US" sz="3200" b="1" dirty="0">
              <a:latin typeface="Times New Roman" pitchFamily="18" charset="0"/>
              <a:cs typeface="Times New Roman" pitchFamily="18" charset="0"/>
            </a:endParaRPr>
          </a:p>
        </p:txBody>
      </p:sp>
      <p:sp>
        <p:nvSpPr>
          <p:cNvPr id="36866" name="Content Placeholder 1">
            <a:extLst>
              <a:ext uri="{FF2B5EF4-FFF2-40B4-BE49-F238E27FC236}">
                <a16:creationId xmlns:a16="http://schemas.microsoft.com/office/drawing/2014/main" id="{1CB1BCC1-EE08-4B4A-8523-683A3C6E51E1}"/>
              </a:ext>
            </a:extLst>
          </p:cNvPr>
          <p:cNvSpPr>
            <a:spLocks noGrp="1"/>
          </p:cNvSpPr>
          <p:nvPr>
            <p:ph sz="quarter" idx="1"/>
          </p:nvPr>
        </p:nvSpPr>
        <p:spPr>
          <a:xfrm>
            <a:off x="457200" y="1570038"/>
            <a:ext cx="8077200" cy="4525962"/>
          </a:xfrm>
        </p:spPr>
        <p:txBody>
          <a:bodyPr/>
          <a:lstStyle/>
          <a:p>
            <a:pPr algn="just" eaLnBrk="1" hangingPunct="1">
              <a:lnSpc>
                <a:spcPct val="150000"/>
              </a:lnSpc>
            </a:pPr>
            <a:r>
              <a:rPr lang="en-US" altLang="en-SA" sz="2400" dirty="0">
                <a:latin typeface="Times New Roman" panose="02020603050405020304" pitchFamily="18" charset="0"/>
                <a:cs typeface="Times New Roman" panose="02020603050405020304" pitchFamily="18" charset="0"/>
              </a:rPr>
              <a:t> If platelets are not lysed, blood does not clot</a:t>
            </a:r>
          </a:p>
          <a:p>
            <a:pPr algn="just" eaLnBrk="1" hangingPunct="1">
              <a:lnSpc>
                <a:spcPct val="150000"/>
              </a:lnSpc>
            </a:pPr>
            <a:endParaRPr lang="en-US" altLang="en-SA" sz="1000" dirty="0">
              <a:latin typeface="Times New Roman" panose="02020603050405020304" pitchFamily="18" charset="0"/>
              <a:cs typeface="Times New Roman" panose="02020603050405020304" pitchFamily="18" charset="0"/>
            </a:endParaRPr>
          </a:p>
          <a:p>
            <a:pPr algn="just" eaLnBrk="1" hangingPunct="1">
              <a:lnSpc>
                <a:spcPct val="150000"/>
              </a:lnSpc>
            </a:pPr>
            <a:r>
              <a:rPr lang="en-US" altLang="en-SA" sz="2400" dirty="0">
                <a:latin typeface="Times New Roman" panose="02020603050405020304" pitchFamily="18" charset="0"/>
                <a:cs typeface="Times New Roman" panose="02020603050405020304" pitchFamily="18" charset="0"/>
              </a:rPr>
              <a:t>Individuals with thrombocytopenia (low platelets), bleeding for a long time</a:t>
            </a:r>
          </a:p>
          <a:p>
            <a:pPr algn="just" eaLnBrk="1" hangingPunct="1">
              <a:lnSpc>
                <a:spcPct val="150000"/>
              </a:lnSpc>
            </a:pPr>
            <a:endParaRPr lang="en-US" altLang="en-SA" sz="1000" dirty="0">
              <a:latin typeface="Times New Roman" panose="02020603050405020304" pitchFamily="18" charset="0"/>
              <a:cs typeface="Times New Roman" panose="02020603050405020304" pitchFamily="18" charset="0"/>
            </a:endParaRPr>
          </a:p>
          <a:p>
            <a:pPr algn="just" eaLnBrk="1" hangingPunct="1">
              <a:lnSpc>
                <a:spcPct val="150000"/>
              </a:lnSpc>
            </a:pPr>
            <a:r>
              <a:rPr lang="en-US" altLang="en-SA" sz="2400" dirty="0">
                <a:latin typeface="Times New Roman" panose="02020603050405020304" pitchFamily="18" charset="0"/>
                <a:cs typeface="Times New Roman" panose="02020603050405020304" pitchFamily="18" charset="0"/>
              </a:rPr>
              <a:t>Platelets deficiency can be due to many agents</a:t>
            </a:r>
          </a:p>
          <a:p>
            <a:pPr algn="just" eaLnBrk="1" hangingPunct="1">
              <a:lnSpc>
                <a:spcPct val="150000"/>
              </a:lnSpc>
              <a:buFont typeface="Wingdings 3" pitchFamily="2" charset="2"/>
              <a:buNone/>
            </a:pPr>
            <a:r>
              <a:rPr lang="en-US" altLang="en-SA" sz="2400" dirty="0">
                <a:latin typeface="Times New Roman" panose="02020603050405020304" pitchFamily="18" charset="0"/>
                <a:cs typeface="Times New Roman" panose="02020603050405020304" pitchFamily="18" charset="0"/>
              </a:rPr>
              <a:t>	(drugs, some infections, ionizing radiation)</a:t>
            </a:r>
            <a:endParaRPr lang="en-GB" altLang="en-SA" sz="2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6C3DEBD-9E98-D3D1-2C41-1890D6523221}"/>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F0837CC-9824-AD4D-AB95-79F324B5F029}" type="slidenum">
              <a:rPr lang="en-US" altLang="en-SA">
                <a:solidFill>
                  <a:srgbClr val="FFFFFF"/>
                </a:solidFill>
                <a:latin typeface="Franklin Gothic Book" panose="020B0503020102020204" pitchFamily="34" charset="0"/>
              </a:rPr>
              <a:pPr eaLnBrk="1" hangingPunct="1"/>
              <a:t>11</a:t>
            </a:fld>
            <a:endParaRPr lang="en-US" altLang="en-SA">
              <a:solidFill>
                <a:srgbClr val="FFFFFF"/>
              </a:solidFill>
              <a:latin typeface="Franklin Gothic Book" panose="020B0503020102020204" pitchFamily="34" charset="0"/>
            </a:endParaRPr>
          </a:p>
        </p:txBody>
      </p:sp>
      <p:sp>
        <p:nvSpPr>
          <p:cNvPr id="15365" name="Footer Placeholder 4">
            <a:extLst>
              <a:ext uri="{FF2B5EF4-FFF2-40B4-BE49-F238E27FC236}">
                <a16:creationId xmlns:a16="http://schemas.microsoft.com/office/drawing/2014/main" id="{3C91B9C2-935D-36BD-DDFC-08047E25B08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SA">
                <a:solidFill>
                  <a:schemeClr val="tx2"/>
                </a:solidFill>
              </a:rPr>
              <a:t>Blood Coagulation(1-51)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6866">
                                            <p:txEl>
                                              <p:pRg st="0" end="0"/>
                                            </p:txEl>
                                          </p:spTgt>
                                        </p:tgtEl>
                                        <p:attrNameLst>
                                          <p:attrName>style.visibility</p:attrName>
                                        </p:attrNameLst>
                                      </p:cBhvr>
                                      <p:to>
                                        <p:strVal val="visible"/>
                                      </p:to>
                                    </p:set>
                                    <p:animEffect transition="in" filter="checkerboard(across)">
                                      <p:cBhvr>
                                        <p:cTn id="12" dur="500"/>
                                        <p:tgtEl>
                                          <p:spTgt spid="3686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6866">
                                            <p:txEl>
                                              <p:pRg st="2" end="2"/>
                                            </p:txEl>
                                          </p:spTgt>
                                        </p:tgtEl>
                                        <p:attrNameLst>
                                          <p:attrName>style.visibility</p:attrName>
                                        </p:attrNameLst>
                                      </p:cBhvr>
                                      <p:to>
                                        <p:strVal val="visible"/>
                                      </p:to>
                                    </p:set>
                                    <p:animEffect transition="in" filter="checkerboard(across)">
                                      <p:cBhvr>
                                        <p:cTn id="17" dur="500"/>
                                        <p:tgtEl>
                                          <p:spTgt spid="3686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36866">
                                            <p:txEl>
                                              <p:pRg st="4" end="4"/>
                                            </p:txEl>
                                          </p:spTgt>
                                        </p:tgtEl>
                                        <p:attrNameLst>
                                          <p:attrName>style.visibility</p:attrName>
                                        </p:attrNameLst>
                                      </p:cBhvr>
                                      <p:to>
                                        <p:strVal val="visible"/>
                                      </p:to>
                                    </p:set>
                                    <p:animEffect transition="in" filter="checkerboard(across)">
                                      <p:cBhvr>
                                        <p:cTn id="22" dur="500"/>
                                        <p:tgtEl>
                                          <p:spTgt spid="36866">
                                            <p:txEl>
                                              <p:pRg st="4" end="4"/>
                                            </p:txEl>
                                          </p:spTgt>
                                        </p:tgtEl>
                                      </p:cBhvr>
                                    </p:animEffect>
                                  </p:childTnLst>
                                </p:cTn>
                              </p:par>
                            </p:childTnLst>
                          </p:cTn>
                        </p:par>
                        <p:par>
                          <p:cTn id="23" fill="hold" nodeType="afterGroup">
                            <p:stCondLst>
                              <p:cond delay="500"/>
                            </p:stCondLst>
                            <p:childTnLst>
                              <p:par>
                                <p:cTn id="24" presetID="5" presetClass="entr" presetSubtype="10" fill="hold" nodeType="afterEffect">
                                  <p:stCondLst>
                                    <p:cond delay="0"/>
                                  </p:stCondLst>
                                  <p:childTnLst>
                                    <p:set>
                                      <p:cBhvr>
                                        <p:cTn id="25" dur="1" fill="hold">
                                          <p:stCondLst>
                                            <p:cond delay="0"/>
                                          </p:stCondLst>
                                        </p:cTn>
                                        <p:tgtEl>
                                          <p:spTgt spid="36866">
                                            <p:txEl>
                                              <p:pRg st="5" end="5"/>
                                            </p:txEl>
                                          </p:spTgt>
                                        </p:tgtEl>
                                        <p:attrNameLst>
                                          <p:attrName>style.visibility</p:attrName>
                                        </p:attrNameLst>
                                      </p:cBhvr>
                                      <p:to>
                                        <p:strVal val="visible"/>
                                      </p:to>
                                    </p:set>
                                    <p:animEffect transition="in" filter="checkerboard(across)">
                                      <p:cBhvr>
                                        <p:cTn id="26" dur="500"/>
                                        <p:tgtEl>
                                          <p:spTgt spid="3686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a:extLst>
              <a:ext uri="{FF2B5EF4-FFF2-40B4-BE49-F238E27FC236}">
                <a16:creationId xmlns:a16="http://schemas.microsoft.com/office/drawing/2014/main" id="{AB994D16-6F22-6F2C-7851-3D37C429674F}"/>
              </a:ext>
            </a:extLst>
          </p:cNvPr>
          <p:cNvSpPr>
            <a:spLocks noGrp="1" noChangeArrowheads="1"/>
          </p:cNvSpPr>
          <p:nvPr>
            <p:ph type="title"/>
          </p:nvPr>
        </p:nvSpPr>
        <p:spPr>
          <a:xfrm>
            <a:off x="196850" y="436563"/>
            <a:ext cx="8763000" cy="503237"/>
          </a:xfrm>
        </p:spPr>
        <p:txBody>
          <a:bodyPr>
            <a:normAutofit fontScale="90000"/>
          </a:bodyPr>
          <a:lstStyle/>
          <a:p>
            <a:pPr eaLnBrk="1" fontAlgn="auto" hangingPunct="1">
              <a:spcAft>
                <a:spcPts val="0"/>
              </a:spcAft>
              <a:defRPr/>
            </a:pPr>
            <a:br>
              <a:rPr lang="en-US" dirty="0"/>
            </a:br>
            <a:br>
              <a:rPr lang="en-US" dirty="0"/>
            </a:br>
            <a:r>
              <a:rPr lang="en-US" sz="3600" b="1" dirty="0">
                <a:latin typeface="Times New Roman" pitchFamily="18" charset="0"/>
                <a:cs typeface="Times New Roman" pitchFamily="18" charset="0"/>
              </a:rPr>
              <a:t>Hemostasis: Vasoconstriction &amp; Plug Formation</a:t>
            </a:r>
            <a:endParaRPr lang="en-US" sz="3600" b="1" dirty="0">
              <a:solidFill>
                <a:schemeClr val="tx1"/>
              </a:solidFill>
              <a:latin typeface="Times New Roman" pitchFamily="18" charset="0"/>
              <a:cs typeface="Times New Roman" pitchFamily="18" charset="0"/>
            </a:endParaRPr>
          </a:p>
        </p:txBody>
      </p:sp>
      <p:pic>
        <p:nvPicPr>
          <p:cNvPr id="17411" name="Picture 4" descr="16-12_1.jpg                                                    00003914Sarah                          B9D5FA8B:">
            <a:extLst>
              <a:ext uri="{FF2B5EF4-FFF2-40B4-BE49-F238E27FC236}">
                <a16:creationId xmlns:a16="http://schemas.microsoft.com/office/drawing/2014/main" id="{FC207FF7-D813-67D3-338D-B7868656C0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332" r="1241" b="17499"/>
          <a:stretch>
            <a:fillRect/>
          </a:stretch>
        </p:blipFill>
        <p:spPr bwMode="auto">
          <a:xfrm>
            <a:off x="228600" y="1371600"/>
            <a:ext cx="866933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34A77F2-9956-5AC6-4B9C-9D38E8955917}"/>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44E9DCA-C9FE-9C46-B8B9-0F612ADB3320}" type="slidenum">
              <a:rPr lang="en-US" altLang="en-SA">
                <a:solidFill>
                  <a:srgbClr val="FFFFFF"/>
                </a:solidFill>
                <a:latin typeface="Franklin Gothic Book" panose="020B0503020102020204" pitchFamily="34" charset="0"/>
              </a:rPr>
              <a:pPr eaLnBrk="1" hangingPunct="1"/>
              <a:t>12</a:t>
            </a:fld>
            <a:endParaRPr lang="en-US" altLang="en-SA">
              <a:solidFill>
                <a:srgbClr val="FFFFFF"/>
              </a:solidFill>
              <a:latin typeface="Franklin Gothic Book" panose="020B0503020102020204" pitchFamily="34" charset="0"/>
            </a:endParaRPr>
          </a:p>
        </p:txBody>
      </p:sp>
      <p:sp>
        <p:nvSpPr>
          <p:cNvPr id="17413" name="Footer Placeholder 4">
            <a:extLst>
              <a:ext uri="{FF2B5EF4-FFF2-40B4-BE49-F238E27FC236}">
                <a16:creationId xmlns:a16="http://schemas.microsoft.com/office/drawing/2014/main" id="{512F3096-F69C-D13E-367F-AE125E83B2BC}"/>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SA">
                <a:solidFill>
                  <a:schemeClr val="tx2"/>
                </a:solidFill>
              </a:rPr>
              <a:t>Blood Coagulation(1-51)</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2185D6BE-C116-E1C4-93E3-EC277C8FFD46}"/>
              </a:ext>
            </a:extLst>
          </p:cNvPr>
          <p:cNvSpPr>
            <a:spLocks noGrp="1"/>
          </p:cNvSpPr>
          <p:nvPr>
            <p:ph type="title"/>
          </p:nvPr>
        </p:nvSpPr>
        <p:spPr>
          <a:xfrm>
            <a:off x="1981200" y="457200"/>
            <a:ext cx="4953000" cy="792163"/>
          </a:xfrm>
        </p:spPr>
        <p:txBody>
          <a:bodyPr/>
          <a:lstStyle/>
          <a:p>
            <a:pPr algn="ctr" eaLnBrk="1" hangingPunct="1"/>
            <a:r>
              <a:rPr lang="en-US" altLang="en-SA" sz="3200" b="1">
                <a:latin typeface="Times New Roman" panose="02020603050405020304" pitchFamily="18" charset="0"/>
                <a:cs typeface="Times New Roman" panose="02020603050405020304" pitchFamily="18" charset="0"/>
              </a:rPr>
              <a:t>Platelets adhesion</a:t>
            </a:r>
          </a:p>
        </p:txBody>
      </p:sp>
      <p:pic>
        <p:nvPicPr>
          <p:cNvPr id="18435" name="Picture 2">
            <a:extLst>
              <a:ext uri="{FF2B5EF4-FFF2-40B4-BE49-F238E27FC236}">
                <a16:creationId xmlns:a16="http://schemas.microsoft.com/office/drawing/2014/main" id="{33DA9D73-A6AE-2397-BAFC-B23B539AAB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292" y="1524000"/>
            <a:ext cx="8267327" cy="4155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6469E600-6C31-E985-8B5C-4134EC4752CF}"/>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2B7A543-E4E7-6840-99B4-1E5F7CE371BC}" type="slidenum">
              <a:rPr lang="en-US" altLang="en-SA">
                <a:solidFill>
                  <a:srgbClr val="FFFFFF"/>
                </a:solidFill>
                <a:latin typeface="Franklin Gothic Book" panose="020B0503020102020204" pitchFamily="34" charset="0"/>
              </a:rPr>
              <a:pPr eaLnBrk="1" hangingPunct="1"/>
              <a:t>13</a:t>
            </a:fld>
            <a:endParaRPr lang="en-US" altLang="en-SA">
              <a:solidFill>
                <a:srgbClr val="FFFFFF"/>
              </a:solidFill>
              <a:latin typeface="Franklin Gothic Book" panose="020B0503020102020204" pitchFamily="34" charset="0"/>
            </a:endParaRPr>
          </a:p>
        </p:txBody>
      </p:sp>
      <p:sp>
        <p:nvSpPr>
          <p:cNvPr id="18437" name="Footer Placeholder 4">
            <a:extLst>
              <a:ext uri="{FF2B5EF4-FFF2-40B4-BE49-F238E27FC236}">
                <a16:creationId xmlns:a16="http://schemas.microsoft.com/office/drawing/2014/main" id="{822C7C0A-1761-AA24-5A49-538B0062874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SA">
                <a:solidFill>
                  <a:schemeClr val="tx2"/>
                </a:solidFill>
              </a:rPr>
              <a:t>Blood Coagulation(1-51)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9670AF-963C-E60C-3D96-304E1586DCAA}"/>
              </a:ext>
            </a:extLst>
          </p:cNvPr>
          <p:cNvSpPr>
            <a:spLocks noGrp="1"/>
          </p:cNvSpPr>
          <p:nvPr>
            <p:ph type="title"/>
          </p:nvPr>
        </p:nvSpPr>
        <p:spPr>
          <a:xfrm>
            <a:off x="457200" y="457200"/>
            <a:ext cx="8229600" cy="715963"/>
          </a:xfrm>
        </p:spPr>
        <p:txBody>
          <a:bodyPr>
            <a:normAutofit/>
          </a:bodyPr>
          <a:lstStyle/>
          <a:p>
            <a:pPr eaLnBrk="1" fontAlgn="auto" hangingPunct="1">
              <a:spcAft>
                <a:spcPts val="0"/>
              </a:spcAft>
              <a:defRPr/>
            </a:pPr>
            <a:r>
              <a:rPr lang="en-US" sz="3200" b="1" dirty="0">
                <a:solidFill>
                  <a:srgbClr val="CC0099"/>
                </a:solidFill>
                <a:effectLst>
                  <a:outerShdw blurRad="38100" dist="38100" dir="2700000" algn="tl">
                    <a:srgbClr val="C0C0C0"/>
                  </a:outerShdw>
                </a:effectLst>
                <a:latin typeface="Times New Roman" pitchFamily="18" charset="0"/>
                <a:cs typeface="Times New Roman" pitchFamily="18" charset="0"/>
              </a:rPr>
              <a:t>Steps in Hemostasis (cont…)</a:t>
            </a:r>
            <a:endParaRPr lang="en-US" sz="3200" b="1" dirty="0">
              <a:latin typeface="Times New Roman" pitchFamily="18" charset="0"/>
              <a:cs typeface="Times New Roman" pitchFamily="18" charset="0"/>
            </a:endParaRPr>
          </a:p>
        </p:txBody>
      </p:sp>
      <p:sp>
        <p:nvSpPr>
          <p:cNvPr id="2" name="Content Placeholder 1">
            <a:extLst>
              <a:ext uri="{FF2B5EF4-FFF2-40B4-BE49-F238E27FC236}">
                <a16:creationId xmlns:a16="http://schemas.microsoft.com/office/drawing/2014/main" id="{79C00089-3245-2290-F2E8-E6200CC4BB42}"/>
              </a:ext>
            </a:extLst>
          </p:cNvPr>
          <p:cNvSpPr>
            <a:spLocks noGrp="1"/>
          </p:cNvSpPr>
          <p:nvPr>
            <p:ph sz="quarter" idx="1"/>
          </p:nvPr>
        </p:nvSpPr>
        <p:spPr>
          <a:xfrm>
            <a:off x="723900" y="1554252"/>
            <a:ext cx="7848600" cy="4389348"/>
          </a:xfrm>
        </p:spPr>
        <p:txBody>
          <a:bodyPr/>
          <a:lstStyle/>
          <a:p>
            <a:pPr eaLnBrk="1" hangingPunct="1">
              <a:lnSpc>
                <a:spcPct val="150000"/>
              </a:lnSpc>
              <a:buFont typeface="Wingdings 3" pitchFamily="2" charset="2"/>
              <a:buNone/>
            </a:pPr>
            <a:r>
              <a:rPr lang="en-US" altLang="en-SA" sz="2400" b="1" dirty="0">
                <a:latin typeface="Times New Roman" panose="02020603050405020304" pitchFamily="18" charset="0"/>
                <a:cs typeface="Times New Roman" panose="02020603050405020304" pitchFamily="18" charset="0"/>
              </a:rPr>
              <a:t>3- Blood Coagulation (clot formation):</a:t>
            </a:r>
          </a:p>
          <a:p>
            <a:pPr eaLnBrk="1" hangingPunct="1">
              <a:lnSpc>
                <a:spcPct val="150000"/>
              </a:lnSpc>
              <a:buFont typeface="Wingdings 3" pitchFamily="2" charset="2"/>
              <a:buNone/>
            </a:pPr>
            <a:r>
              <a:rPr lang="en-US" altLang="en-SA" sz="2400" b="1" dirty="0">
                <a:solidFill>
                  <a:schemeClr val="tx2"/>
                </a:solidFill>
                <a:latin typeface="Times New Roman" panose="02020603050405020304" pitchFamily="18" charset="0"/>
                <a:cs typeface="Times New Roman" panose="02020603050405020304" pitchFamily="18" charset="0"/>
              </a:rPr>
              <a:t>		 </a:t>
            </a:r>
            <a:r>
              <a:rPr lang="en-US" altLang="en-SA" sz="2400" b="1" dirty="0">
                <a:latin typeface="Times New Roman" panose="02020603050405020304" pitchFamily="18" charset="0"/>
                <a:cs typeface="Times New Roman" panose="02020603050405020304" pitchFamily="18" charset="0"/>
              </a:rPr>
              <a:t>Final Step in Hemostasis:</a:t>
            </a:r>
          </a:p>
          <a:p>
            <a:pPr eaLnBrk="1" hangingPunct="1">
              <a:lnSpc>
                <a:spcPct val="150000"/>
              </a:lnSpc>
            </a:pPr>
            <a:r>
              <a:rPr lang="en-US" altLang="en-SA" sz="2400" dirty="0">
                <a:latin typeface="Times New Roman" panose="02020603050405020304" pitchFamily="18" charset="0"/>
                <a:cs typeface="Times New Roman" panose="02020603050405020304" pitchFamily="18" charset="0"/>
              </a:rPr>
              <a:t>Transformation of blood from </a:t>
            </a:r>
            <a:r>
              <a:rPr lang="en-US" altLang="en-SA" sz="2400" b="1" dirty="0">
                <a:solidFill>
                  <a:srgbClr val="CC0099"/>
                </a:solidFill>
                <a:latin typeface="Times New Roman" panose="02020603050405020304" pitchFamily="18" charset="0"/>
                <a:cs typeface="Times New Roman" panose="02020603050405020304" pitchFamily="18" charset="0"/>
              </a:rPr>
              <a:t>liquid to solid</a:t>
            </a:r>
          </a:p>
          <a:p>
            <a:pPr eaLnBrk="1" hangingPunct="1">
              <a:lnSpc>
                <a:spcPct val="150000"/>
              </a:lnSpc>
            </a:pPr>
            <a:r>
              <a:rPr lang="en-US" altLang="en-SA" sz="2400" dirty="0">
                <a:latin typeface="Times New Roman" panose="02020603050405020304" pitchFamily="18" charset="0"/>
                <a:cs typeface="Times New Roman" panose="02020603050405020304" pitchFamily="18" charset="0"/>
              </a:rPr>
              <a:t>Clot reinforces the plug</a:t>
            </a:r>
          </a:p>
          <a:p>
            <a:pPr eaLnBrk="1" hangingPunct="1">
              <a:lnSpc>
                <a:spcPct val="150000"/>
              </a:lnSpc>
            </a:pPr>
            <a:r>
              <a:rPr lang="en-US" altLang="en-SA" sz="2400" dirty="0">
                <a:latin typeface="Times New Roman" panose="02020603050405020304" pitchFamily="18" charset="0"/>
                <a:cs typeface="Times New Roman" panose="02020603050405020304" pitchFamily="18" charset="0"/>
              </a:rPr>
              <a:t>Multiple cascade steps in clot formation</a:t>
            </a:r>
          </a:p>
          <a:p>
            <a:pPr eaLnBrk="1" hangingPunct="1">
              <a:lnSpc>
                <a:spcPct val="150000"/>
              </a:lnSpc>
            </a:pPr>
            <a:r>
              <a:rPr lang="en-US" altLang="en-SA" sz="2400" b="1" dirty="0">
                <a:solidFill>
                  <a:srgbClr val="000099"/>
                </a:solidFill>
                <a:latin typeface="Times New Roman" panose="02020603050405020304" pitchFamily="18" charset="0"/>
                <a:cs typeface="Times New Roman" panose="02020603050405020304" pitchFamily="18" charset="0"/>
              </a:rPr>
              <a:t>Fibrinogen (soluble)</a:t>
            </a:r>
            <a:r>
              <a:rPr lang="en-US" altLang="en-SA" sz="2400" b="1" dirty="0">
                <a:latin typeface="Times New Roman" panose="02020603050405020304" pitchFamily="18" charset="0"/>
                <a:cs typeface="Times New Roman" panose="02020603050405020304" pitchFamily="18" charset="0"/>
              </a:rPr>
              <a:t> 		</a:t>
            </a:r>
            <a:r>
              <a:rPr lang="en-US" altLang="en-SA" sz="2400" b="1" dirty="0">
                <a:solidFill>
                  <a:srgbClr val="000099"/>
                </a:solidFill>
                <a:latin typeface="Times New Roman" panose="02020603050405020304" pitchFamily="18" charset="0"/>
                <a:cs typeface="Times New Roman" panose="02020603050405020304" pitchFamily="18" charset="0"/>
              </a:rPr>
              <a:t>Fibrin</a:t>
            </a:r>
          </a:p>
        </p:txBody>
      </p:sp>
      <p:sp>
        <p:nvSpPr>
          <p:cNvPr id="14340" name="Line 9">
            <a:extLst>
              <a:ext uri="{FF2B5EF4-FFF2-40B4-BE49-F238E27FC236}">
                <a16:creationId xmlns:a16="http://schemas.microsoft.com/office/drawing/2014/main" id="{D03262F6-1BFB-D34B-37BC-9838C8B6AB93}"/>
              </a:ext>
            </a:extLst>
          </p:cNvPr>
          <p:cNvSpPr>
            <a:spLocks noChangeShapeType="1"/>
          </p:cNvSpPr>
          <p:nvPr/>
        </p:nvSpPr>
        <p:spPr bwMode="auto">
          <a:xfrm>
            <a:off x="3924300" y="5105400"/>
            <a:ext cx="1295400" cy="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SA"/>
          </a:p>
        </p:txBody>
      </p:sp>
      <p:sp>
        <p:nvSpPr>
          <p:cNvPr id="14341" name="Text Box 10">
            <a:extLst>
              <a:ext uri="{FF2B5EF4-FFF2-40B4-BE49-F238E27FC236}">
                <a16:creationId xmlns:a16="http://schemas.microsoft.com/office/drawing/2014/main" id="{F334B760-24BA-2F85-F762-35DD09C94968}"/>
              </a:ext>
            </a:extLst>
          </p:cNvPr>
          <p:cNvSpPr txBox="1">
            <a:spLocks noChangeArrowheads="1"/>
          </p:cNvSpPr>
          <p:nvPr/>
        </p:nvSpPr>
        <p:spPr bwMode="auto">
          <a:xfrm>
            <a:off x="4001219" y="5149894"/>
            <a:ext cx="1447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150000"/>
              </a:lnSpc>
            </a:pPr>
            <a:r>
              <a:rPr lang="en-US" altLang="en-SA" b="1" dirty="0">
                <a:solidFill>
                  <a:srgbClr val="CC0000"/>
                </a:solidFill>
                <a:latin typeface="Times New Roman" panose="02020603050405020304" pitchFamily="18" charset="0"/>
              </a:rPr>
              <a:t>Thrombin</a:t>
            </a:r>
          </a:p>
        </p:txBody>
      </p:sp>
      <p:sp>
        <p:nvSpPr>
          <p:cNvPr id="6" name="Slide Number Placeholder 5">
            <a:extLst>
              <a:ext uri="{FF2B5EF4-FFF2-40B4-BE49-F238E27FC236}">
                <a16:creationId xmlns:a16="http://schemas.microsoft.com/office/drawing/2014/main" id="{38C45AED-6428-8F42-E603-41FACA90BA57}"/>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E4AFFCD-7645-4242-A2C1-FD47A12E95D8}" type="slidenum">
              <a:rPr lang="en-US" altLang="en-SA">
                <a:solidFill>
                  <a:srgbClr val="FFFFFF"/>
                </a:solidFill>
                <a:latin typeface="Franklin Gothic Book" panose="020B0503020102020204" pitchFamily="34" charset="0"/>
              </a:rPr>
              <a:pPr eaLnBrk="1" hangingPunct="1"/>
              <a:t>14</a:t>
            </a:fld>
            <a:endParaRPr lang="en-US" altLang="en-SA">
              <a:solidFill>
                <a:srgbClr val="FFFFFF"/>
              </a:solidFill>
              <a:latin typeface="Franklin Gothic Book" panose="020B0503020102020204" pitchFamily="34" charset="0"/>
            </a:endParaRPr>
          </a:p>
        </p:txBody>
      </p:sp>
      <p:sp>
        <p:nvSpPr>
          <p:cNvPr id="19463" name="Footer Placeholder 6">
            <a:extLst>
              <a:ext uri="{FF2B5EF4-FFF2-40B4-BE49-F238E27FC236}">
                <a16:creationId xmlns:a16="http://schemas.microsoft.com/office/drawing/2014/main" id="{523A67EE-542C-1C7B-7480-31E9519C8E72}"/>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SA" dirty="0">
                <a:solidFill>
                  <a:schemeClr val="tx2"/>
                </a:solidFill>
              </a:rPr>
              <a:t>Blood Coagulation(1-51)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heckerboard(across)">
                                      <p:cBhvr>
                                        <p:cTn id="12" dur="500"/>
                                        <p:tgtEl>
                                          <p:spTgt spid="2">
                                            <p:txEl>
                                              <p:pRg st="0" end="0"/>
                                            </p:txEl>
                                          </p:spTgt>
                                        </p:tgtEl>
                                      </p:cBhvr>
                                    </p:animEffect>
                                  </p:childTnLst>
                                </p:cTn>
                              </p:par>
                            </p:childTnLst>
                          </p:cTn>
                        </p:par>
                        <p:par>
                          <p:cTn id="13" fill="hold" nodeType="afterGroup">
                            <p:stCondLst>
                              <p:cond delay="500"/>
                            </p:stCondLst>
                            <p:childTnLst>
                              <p:par>
                                <p:cTn id="14" presetID="5" presetClass="entr" presetSubtype="10" fill="hold"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checkerboard(across)">
                                      <p:cBhvr>
                                        <p:cTn id="16" dur="500"/>
                                        <p:tgtEl>
                                          <p:spTgt spid="2">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checkerboard(across)">
                                      <p:cBhvr>
                                        <p:cTn id="21" dur="500"/>
                                        <p:tgtEl>
                                          <p:spTgt spid="2">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checkerboard(across)">
                                      <p:cBhvr>
                                        <p:cTn id="26" dur="500"/>
                                        <p:tgtEl>
                                          <p:spTgt spid="2">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checkerboard(across)">
                                      <p:cBhvr>
                                        <p:cTn id="31" dur="500"/>
                                        <p:tgtEl>
                                          <p:spTgt spid="2">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 presetClass="entr" presetSubtype="10" fill="hold" nodeType="click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checkerboard(across)">
                                      <p:cBhvr>
                                        <p:cTn id="36" dur="500"/>
                                        <p:tgtEl>
                                          <p:spTgt spid="2">
                                            <p:txEl>
                                              <p:pRg st="5" end="5"/>
                                            </p:txEl>
                                          </p:spTgt>
                                        </p:tgtEl>
                                      </p:cBhvr>
                                    </p:animEffect>
                                  </p:childTnLst>
                                </p:cTn>
                              </p:par>
                              <p:par>
                                <p:cTn id="37" presetID="8" presetClass="entr" presetSubtype="16" fill="hold" nodeType="withEffect">
                                  <p:stCondLst>
                                    <p:cond delay="0"/>
                                  </p:stCondLst>
                                  <p:childTnLst>
                                    <p:set>
                                      <p:cBhvr>
                                        <p:cTn id="38" dur="1" fill="hold">
                                          <p:stCondLst>
                                            <p:cond delay="0"/>
                                          </p:stCondLst>
                                        </p:cTn>
                                        <p:tgtEl>
                                          <p:spTgt spid="14340"/>
                                        </p:tgtEl>
                                        <p:attrNameLst>
                                          <p:attrName>style.visibility</p:attrName>
                                        </p:attrNameLst>
                                      </p:cBhvr>
                                      <p:to>
                                        <p:strVal val="visible"/>
                                      </p:to>
                                    </p:set>
                                    <p:animEffect transition="in" filter="diamond(in)">
                                      <p:cBhvr>
                                        <p:cTn id="39" dur="2000"/>
                                        <p:tgtEl>
                                          <p:spTgt spid="14340"/>
                                        </p:tgtEl>
                                      </p:cBhvr>
                                    </p:animEffect>
                                  </p:childTnLst>
                                </p:cTn>
                              </p:par>
                              <p:par>
                                <p:cTn id="40" presetID="8" presetClass="entr" presetSubtype="16" fill="hold" nodeType="withEffect">
                                  <p:stCondLst>
                                    <p:cond delay="0"/>
                                  </p:stCondLst>
                                  <p:childTnLst>
                                    <p:set>
                                      <p:cBhvr>
                                        <p:cTn id="41" dur="1" fill="hold">
                                          <p:stCondLst>
                                            <p:cond delay="0"/>
                                          </p:stCondLst>
                                        </p:cTn>
                                        <p:tgtEl>
                                          <p:spTgt spid="14341"/>
                                        </p:tgtEl>
                                        <p:attrNameLst>
                                          <p:attrName>style.visibility</p:attrName>
                                        </p:attrNameLst>
                                      </p:cBhvr>
                                      <p:to>
                                        <p:strVal val="visible"/>
                                      </p:to>
                                    </p:set>
                                    <p:animEffect transition="in" filter="diamond(in)">
                                      <p:cBhvr>
                                        <p:cTn id="42" dur="20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a:xfrm>
            <a:off x="304800" y="0"/>
            <a:ext cx="8229600" cy="1143000"/>
          </a:xfrm>
        </p:spPr>
        <p:txBody>
          <a:bodyPr>
            <a:normAutofit/>
          </a:bodyPr>
          <a:lstStyle/>
          <a:p>
            <a:r>
              <a:rPr lang="en-US" sz="4400" dirty="0" err="1">
                <a:solidFill>
                  <a:srgbClr val="CC0099"/>
                </a:solidFill>
                <a:effectLst>
                  <a:outerShdw blurRad="38100" dist="38100" dir="2700000" algn="tl">
                    <a:srgbClr val="C0C0C0"/>
                  </a:outerShdw>
                </a:effectLst>
              </a:rPr>
              <a:t>Hemostatic</a:t>
            </a:r>
            <a:r>
              <a:rPr lang="en-US" sz="4400" dirty="0">
                <a:solidFill>
                  <a:srgbClr val="CC0099"/>
                </a:solidFill>
                <a:effectLst>
                  <a:outerShdw blurRad="38100" dist="38100" dir="2700000" algn="tl">
                    <a:srgbClr val="C0C0C0"/>
                  </a:outerShdw>
                </a:effectLst>
              </a:rPr>
              <a:t> Clot Formation</a:t>
            </a:r>
          </a:p>
        </p:txBody>
      </p:sp>
      <p:grpSp>
        <p:nvGrpSpPr>
          <p:cNvPr id="2" name="Group 4"/>
          <p:cNvGrpSpPr>
            <a:grpSpLocks/>
          </p:cNvGrpSpPr>
          <p:nvPr/>
        </p:nvGrpSpPr>
        <p:grpSpPr bwMode="auto">
          <a:xfrm>
            <a:off x="533400" y="1219200"/>
            <a:ext cx="4800603" cy="2667005"/>
            <a:chOff x="392" y="564"/>
            <a:chExt cx="3024" cy="1680"/>
          </a:xfrm>
        </p:grpSpPr>
        <p:pic>
          <p:nvPicPr>
            <p:cNvPr id="102405" name="Picture 5" descr="New Slide 4 85"/>
            <p:cNvPicPr>
              <a:picLocks noChangeAspect="1" noChangeArrowheads="1"/>
            </p:cNvPicPr>
            <p:nvPr/>
          </p:nvPicPr>
          <p:blipFill>
            <a:blip r:embed="rId2" cstate="print">
              <a:clrChange>
                <a:clrFrom>
                  <a:srgbClr val="0F3364"/>
                </a:clrFrom>
                <a:clrTo>
                  <a:srgbClr val="0F3364">
                    <a:alpha val="0"/>
                  </a:srgbClr>
                </a:clrTo>
              </a:clrChange>
            </a:blip>
            <a:srcRect l="2269" t="13951" r="47999" b="46638"/>
            <a:stretch>
              <a:fillRect/>
            </a:stretch>
          </p:blipFill>
          <p:spPr bwMode="auto">
            <a:xfrm>
              <a:off x="392" y="564"/>
              <a:ext cx="3024" cy="1680"/>
            </a:xfrm>
            <a:prstGeom prst="rect">
              <a:avLst/>
            </a:prstGeom>
            <a:noFill/>
          </p:spPr>
        </p:pic>
        <p:sp>
          <p:nvSpPr>
            <p:cNvPr id="102407" name="Rectangle 7"/>
            <p:cNvSpPr>
              <a:spLocks noChangeArrowheads="1"/>
            </p:cNvSpPr>
            <p:nvPr/>
          </p:nvSpPr>
          <p:spPr bwMode="auto">
            <a:xfrm>
              <a:off x="403" y="1248"/>
              <a:ext cx="966" cy="18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lIns="90488" tIns="44450" rIns="90488" bIns="44450">
              <a:spAutoFit/>
            </a:bodyPr>
            <a:lstStyle/>
            <a:p>
              <a:pPr algn="ctr" rtl="0" eaLnBrk="0" hangingPunct="0">
                <a:lnSpc>
                  <a:spcPct val="90000"/>
                </a:lnSpc>
              </a:pPr>
              <a:r>
                <a:rPr lang="en-US" sz="1400" b="1" dirty="0">
                  <a:solidFill>
                    <a:schemeClr val="bg1"/>
                  </a:solidFill>
                  <a:latin typeface="Arial" pitchFamily="34" charset="0"/>
                </a:rPr>
                <a:t>AGGREGATION</a:t>
              </a:r>
            </a:p>
          </p:txBody>
        </p:sp>
        <p:sp>
          <p:nvSpPr>
            <p:cNvPr id="102410" name="Rectangle 10"/>
            <p:cNvSpPr>
              <a:spLocks noChangeArrowheads="1"/>
            </p:cNvSpPr>
            <p:nvPr/>
          </p:nvSpPr>
          <p:spPr bwMode="auto">
            <a:xfrm>
              <a:off x="2616" y="1856"/>
              <a:ext cx="744" cy="214"/>
            </a:xfrm>
            <a:prstGeom prst="rect">
              <a:avLst/>
            </a:prstGeom>
            <a:noFill/>
            <a:ln w="9525">
              <a:noFill/>
              <a:miter lim="800000"/>
              <a:headEnd/>
              <a:tailEnd/>
            </a:ln>
            <a:effectLst/>
          </p:spPr>
          <p:txBody>
            <a:bodyPr lIns="90488" tIns="44450" rIns="90488" bIns="44450">
              <a:spAutoFit/>
            </a:bodyPr>
            <a:lstStyle/>
            <a:p>
              <a:pPr algn="ctr" rtl="0" eaLnBrk="0" hangingPunct="0">
                <a:lnSpc>
                  <a:spcPct val="90000"/>
                </a:lnSpc>
              </a:pPr>
              <a:r>
                <a:rPr lang="en-US" b="1" dirty="0">
                  <a:solidFill>
                    <a:schemeClr val="accent1">
                      <a:lumMod val="75000"/>
                    </a:schemeClr>
                  </a:solidFill>
                  <a:latin typeface="+mn-lt"/>
                </a:rPr>
                <a:t> Clotting</a:t>
              </a:r>
            </a:p>
          </p:txBody>
        </p:sp>
        <p:sp>
          <p:nvSpPr>
            <p:cNvPr id="102411" name="Rectangle 11"/>
            <p:cNvSpPr>
              <a:spLocks noChangeArrowheads="1"/>
            </p:cNvSpPr>
            <p:nvPr/>
          </p:nvSpPr>
          <p:spPr bwMode="auto">
            <a:xfrm>
              <a:off x="1374" y="1856"/>
              <a:ext cx="1338" cy="214"/>
            </a:xfrm>
            <a:prstGeom prst="rect">
              <a:avLst/>
            </a:prstGeom>
            <a:noFill/>
            <a:ln w="9525">
              <a:noFill/>
              <a:miter lim="800000"/>
              <a:headEnd/>
              <a:tailEnd/>
            </a:ln>
            <a:effectLst/>
          </p:spPr>
          <p:txBody>
            <a:bodyPr wrap="none" lIns="90488" tIns="44450" rIns="90488" bIns="44450">
              <a:spAutoFit/>
            </a:bodyPr>
            <a:lstStyle/>
            <a:p>
              <a:pPr algn="ctr" rtl="0" eaLnBrk="0" hangingPunct="0">
                <a:lnSpc>
                  <a:spcPct val="90000"/>
                </a:lnSpc>
              </a:pPr>
              <a:r>
                <a:rPr lang="en-US" b="1">
                  <a:solidFill>
                    <a:schemeClr val="accent1">
                      <a:lumMod val="75000"/>
                    </a:schemeClr>
                  </a:solidFill>
                  <a:latin typeface="+mn-lt"/>
                </a:rPr>
                <a:t>Platelet Aggregation</a:t>
              </a:r>
            </a:p>
          </p:txBody>
        </p:sp>
        <p:sp>
          <p:nvSpPr>
            <p:cNvPr id="102416" name="Rectangle 16"/>
            <p:cNvSpPr>
              <a:spLocks noChangeArrowheads="1"/>
            </p:cNvSpPr>
            <p:nvPr/>
          </p:nvSpPr>
          <p:spPr bwMode="auto">
            <a:xfrm>
              <a:off x="544" y="1020"/>
              <a:ext cx="683" cy="214"/>
            </a:xfrm>
            <a:prstGeom prst="rect">
              <a:avLst/>
            </a:prstGeom>
            <a:noFill/>
            <a:ln w="9525">
              <a:noFill/>
              <a:miter lim="800000"/>
              <a:headEnd/>
              <a:tailEnd/>
            </a:ln>
            <a:effectLst/>
          </p:spPr>
          <p:txBody>
            <a:bodyPr wrap="none" lIns="90488" tIns="44450" rIns="90488" bIns="44450">
              <a:spAutoFit/>
            </a:bodyPr>
            <a:lstStyle/>
            <a:p>
              <a:pPr algn="ctr" rtl="0" eaLnBrk="0" hangingPunct="0">
                <a:lnSpc>
                  <a:spcPct val="90000"/>
                </a:lnSpc>
              </a:pPr>
              <a:r>
                <a:rPr lang="en-US" b="1" dirty="0">
                  <a:solidFill>
                    <a:schemeClr val="accent1">
                      <a:lumMod val="75000"/>
                    </a:schemeClr>
                  </a:solidFill>
                  <a:latin typeface="+mn-lt"/>
                </a:rPr>
                <a:t>PRIMARY</a:t>
              </a:r>
            </a:p>
          </p:txBody>
        </p:sp>
      </p:grpSp>
      <p:grpSp>
        <p:nvGrpSpPr>
          <p:cNvPr id="17" name="Group 4"/>
          <p:cNvGrpSpPr>
            <a:grpSpLocks/>
          </p:cNvGrpSpPr>
          <p:nvPr/>
        </p:nvGrpSpPr>
        <p:grpSpPr bwMode="auto">
          <a:xfrm>
            <a:off x="533400" y="1943101"/>
            <a:ext cx="4876803" cy="3543307"/>
            <a:chOff x="392" y="1020"/>
            <a:chExt cx="3072" cy="2232"/>
          </a:xfrm>
        </p:grpSpPr>
        <p:pic>
          <p:nvPicPr>
            <p:cNvPr id="18" name="Picture 5" descr="New Slide 4 85"/>
            <p:cNvPicPr>
              <a:picLocks noChangeAspect="1" noChangeArrowheads="1"/>
            </p:cNvPicPr>
            <p:nvPr/>
          </p:nvPicPr>
          <p:blipFill>
            <a:blip r:embed="rId2" cstate="print">
              <a:clrChange>
                <a:clrFrom>
                  <a:srgbClr val="0F3364"/>
                </a:clrFrom>
                <a:clrTo>
                  <a:srgbClr val="0F3364">
                    <a:alpha val="0"/>
                  </a:srgbClr>
                </a:clrTo>
              </a:clrChange>
            </a:blip>
            <a:srcRect l="2269" t="57866" r="47210" b="22992"/>
            <a:stretch>
              <a:fillRect/>
            </a:stretch>
          </p:blipFill>
          <p:spPr bwMode="auto">
            <a:xfrm>
              <a:off x="392" y="2436"/>
              <a:ext cx="3072" cy="816"/>
            </a:xfrm>
            <a:prstGeom prst="rect">
              <a:avLst/>
            </a:prstGeom>
            <a:noFill/>
          </p:spPr>
        </p:pic>
        <p:sp>
          <p:nvSpPr>
            <p:cNvPr id="19" name="Rectangle 6"/>
            <p:cNvSpPr>
              <a:spLocks noChangeArrowheads="1"/>
            </p:cNvSpPr>
            <p:nvPr/>
          </p:nvSpPr>
          <p:spPr bwMode="auto">
            <a:xfrm>
              <a:off x="1644" y="2742"/>
              <a:ext cx="701" cy="214"/>
            </a:xfrm>
            <a:prstGeom prst="rect">
              <a:avLst/>
            </a:prstGeom>
            <a:noFill/>
            <a:ln w="9525">
              <a:noFill/>
              <a:miter lim="800000"/>
              <a:headEnd/>
              <a:tailEnd/>
            </a:ln>
            <a:effectLst/>
          </p:spPr>
          <p:txBody>
            <a:bodyPr wrap="none" lIns="90488" tIns="44450" rIns="90488" bIns="44450">
              <a:spAutoFit/>
            </a:bodyPr>
            <a:lstStyle/>
            <a:p>
              <a:pPr algn="ctr" rtl="0" eaLnBrk="0" hangingPunct="0">
                <a:lnSpc>
                  <a:spcPct val="90000"/>
                </a:lnSpc>
              </a:pPr>
              <a:r>
                <a:rPr lang="en-US" b="1" dirty="0">
                  <a:solidFill>
                    <a:schemeClr val="accent1">
                      <a:lumMod val="75000"/>
                    </a:schemeClr>
                  </a:solidFill>
                  <a:latin typeface="+mn-lt"/>
                </a:rPr>
                <a:t>Thrombin</a:t>
              </a:r>
            </a:p>
          </p:txBody>
        </p:sp>
        <p:sp>
          <p:nvSpPr>
            <p:cNvPr id="20" name="Rectangle 7"/>
            <p:cNvSpPr>
              <a:spLocks noChangeArrowheads="1"/>
            </p:cNvSpPr>
            <p:nvPr/>
          </p:nvSpPr>
          <p:spPr bwMode="auto">
            <a:xfrm>
              <a:off x="403" y="1248"/>
              <a:ext cx="966" cy="18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lIns="90488" tIns="44450" rIns="90488" bIns="44450">
              <a:spAutoFit/>
            </a:bodyPr>
            <a:lstStyle/>
            <a:p>
              <a:pPr algn="ctr" rtl="0" eaLnBrk="0" hangingPunct="0">
                <a:lnSpc>
                  <a:spcPct val="90000"/>
                </a:lnSpc>
              </a:pPr>
              <a:r>
                <a:rPr lang="en-US" sz="1400" b="1" dirty="0">
                  <a:solidFill>
                    <a:schemeClr val="bg1"/>
                  </a:solidFill>
                  <a:latin typeface="Arial" pitchFamily="34" charset="0"/>
                </a:rPr>
                <a:t>AGGREGATION</a:t>
              </a:r>
            </a:p>
          </p:txBody>
        </p:sp>
        <p:sp>
          <p:nvSpPr>
            <p:cNvPr id="21" name="Rectangle 8"/>
            <p:cNvSpPr>
              <a:spLocks noChangeArrowheads="1"/>
            </p:cNvSpPr>
            <p:nvPr/>
          </p:nvSpPr>
          <p:spPr bwMode="auto">
            <a:xfrm>
              <a:off x="2640" y="2448"/>
              <a:ext cx="713" cy="214"/>
            </a:xfrm>
            <a:prstGeom prst="rect">
              <a:avLst/>
            </a:prstGeom>
            <a:noFill/>
            <a:ln w="9525">
              <a:noFill/>
              <a:miter lim="800000"/>
              <a:headEnd/>
              <a:tailEnd/>
            </a:ln>
            <a:effectLst/>
          </p:spPr>
          <p:txBody>
            <a:bodyPr lIns="90488" tIns="44450" rIns="90488" bIns="44450">
              <a:spAutoFit/>
            </a:bodyPr>
            <a:lstStyle/>
            <a:p>
              <a:pPr algn="ctr" rtl="0" eaLnBrk="0" hangingPunct="0">
                <a:lnSpc>
                  <a:spcPct val="90000"/>
                </a:lnSpc>
              </a:pPr>
              <a:r>
                <a:rPr lang="en-US" b="1">
                  <a:solidFill>
                    <a:schemeClr val="accent1">
                      <a:lumMod val="75000"/>
                    </a:schemeClr>
                  </a:solidFill>
                  <a:latin typeface="+mn-lt"/>
                </a:rPr>
                <a:t>Fibrin</a:t>
              </a:r>
            </a:p>
          </p:txBody>
        </p:sp>
        <p:sp>
          <p:nvSpPr>
            <p:cNvPr id="23" name="Rectangle 10"/>
            <p:cNvSpPr>
              <a:spLocks noChangeArrowheads="1"/>
            </p:cNvSpPr>
            <p:nvPr/>
          </p:nvSpPr>
          <p:spPr bwMode="auto">
            <a:xfrm>
              <a:off x="2616" y="1856"/>
              <a:ext cx="744" cy="214"/>
            </a:xfrm>
            <a:prstGeom prst="rect">
              <a:avLst/>
            </a:prstGeom>
            <a:noFill/>
            <a:ln w="9525">
              <a:noFill/>
              <a:miter lim="800000"/>
              <a:headEnd/>
              <a:tailEnd/>
            </a:ln>
            <a:effectLst/>
          </p:spPr>
          <p:txBody>
            <a:bodyPr lIns="90488" tIns="44450" rIns="90488" bIns="44450">
              <a:spAutoFit/>
            </a:bodyPr>
            <a:lstStyle/>
            <a:p>
              <a:pPr algn="ctr" rtl="0" eaLnBrk="0" hangingPunct="0">
                <a:lnSpc>
                  <a:spcPct val="90000"/>
                </a:lnSpc>
              </a:pPr>
              <a:r>
                <a:rPr lang="en-US" b="1" dirty="0">
                  <a:solidFill>
                    <a:schemeClr val="accent1">
                      <a:lumMod val="75000"/>
                    </a:schemeClr>
                  </a:solidFill>
                  <a:latin typeface="+mn-lt"/>
                </a:rPr>
                <a:t> Clotting</a:t>
              </a:r>
            </a:p>
          </p:txBody>
        </p:sp>
        <p:sp>
          <p:nvSpPr>
            <p:cNvPr id="24" name="Rectangle 11"/>
            <p:cNvSpPr>
              <a:spLocks noChangeArrowheads="1"/>
            </p:cNvSpPr>
            <p:nvPr/>
          </p:nvSpPr>
          <p:spPr bwMode="auto">
            <a:xfrm>
              <a:off x="1374" y="1856"/>
              <a:ext cx="1338" cy="214"/>
            </a:xfrm>
            <a:prstGeom prst="rect">
              <a:avLst/>
            </a:prstGeom>
            <a:noFill/>
            <a:ln w="9525">
              <a:noFill/>
              <a:miter lim="800000"/>
              <a:headEnd/>
              <a:tailEnd/>
            </a:ln>
            <a:effectLst/>
          </p:spPr>
          <p:txBody>
            <a:bodyPr wrap="none" lIns="90488" tIns="44450" rIns="90488" bIns="44450">
              <a:spAutoFit/>
            </a:bodyPr>
            <a:lstStyle/>
            <a:p>
              <a:pPr algn="ctr" rtl="0" eaLnBrk="0" hangingPunct="0">
                <a:lnSpc>
                  <a:spcPct val="90000"/>
                </a:lnSpc>
              </a:pPr>
              <a:r>
                <a:rPr lang="en-US" b="1">
                  <a:solidFill>
                    <a:schemeClr val="accent1">
                      <a:lumMod val="75000"/>
                    </a:schemeClr>
                  </a:solidFill>
                  <a:latin typeface="+mn-lt"/>
                </a:rPr>
                <a:t>Platelet Aggregation</a:t>
              </a:r>
            </a:p>
          </p:txBody>
        </p:sp>
        <p:sp>
          <p:nvSpPr>
            <p:cNvPr id="28" name="Rectangle 15"/>
            <p:cNvSpPr>
              <a:spLocks noChangeArrowheads="1"/>
            </p:cNvSpPr>
            <p:nvPr/>
          </p:nvSpPr>
          <p:spPr bwMode="auto">
            <a:xfrm>
              <a:off x="436" y="2532"/>
              <a:ext cx="853" cy="214"/>
            </a:xfrm>
            <a:prstGeom prst="rect">
              <a:avLst/>
            </a:prstGeom>
            <a:noFill/>
            <a:ln w="9525">
              <a:noFill/>
              <a:miter lim="800000"/>
              <a:headEnd/>
              <a:tailEnd/>
            </a:ln>
            <a:effectLst/>
          </p:spPr>
          <p:txBody>
            <a:bodyPr wrap="none" lIns="90488" tIns="44450" rIns="90488" bIns="44450">
              <a:spAutoFit/>
            </a:bodyPr>
            <a:lstStyle/>
            <a:p>
              <a:pPr algn="ctr" rtl="0" eaLnBrk="0" hangingPunct="0">
                <a:lnSpc>
                  <a:spcPct val="90000"/>
                </a:lnSpc>
              </a:pPr>
              <a:r>
                <a:rPr lang="en-US" b="1" dirty="0">
                  <a:solidFill>
                    <a:schemeClr val="accent1">
                      <a:lumMod val="75000"/>
                    </a:schemeClr>
                  </a:solidFill>
                  <a:latin typeface="+mn-lt"/>
                </a:rPr>
                <a:t>SECONDARY</a:t>
              </a:r>
            </a:p>
          </p:txBody>
        </p:sp>
        <p:sp>
          <p:nvSpPr>
            <p:cNvPr id="29" name="Rectangle 16"/>
            <p:cNvSpPr>
              <a:spLocks noChangeArrowheads="1"/>
            </p:cNvSpPr>
            <p:nvPr/>
          </p:nvSpPr>
          <p:spPr bwMode="auto">
            <a:xfrm>
              <a:off x="544" y="1020"/>
              <a:ext cx="683" cy="214"/>
            </a:xfrm>
            <a:prstGeom prst="rect">
              <a:avLst/>
            </a:prstGeom>
            <a:noFill/>
            <a:ln w="9525">
              <a:noFill/>
              <a:miter lim="800000"/>
              <a:headEnd/>
              <a:tailEnd/>
            </a:ln>
            <a:effectLst/>
          </p:spPr>
          <p:txBody>
            <a:bodyPr wrap="none" lIns="90488" tIns="44450" rIns="90488" bIns="44450">
              <a:spAutoFit/>
            </a:bodyPr>
            <a:lstStyle/>
            <a:p>
              <a:pPr algn="ctr" rtl="0" eaLnBrk="0" hangingPunct="0">
                <a:lnSpc>
                  <a:spcPct val="90000"/>
                </a:lnSpc>
              </a:pPr>
              <a:r>
                <a:rPr lang="en-US" b="1" dirty="0">
                  <a:solidFill>
                    <a:schemeClr val="accent1">
                      <a:lumMod val="75000"/>
                    </a:schemeClr>
                  </a:solidFill>
                  <a:latin typeface="+mn-lt"/>
                </a:rPr>
                <a:t>PRIMARY</a:t>
              </a:r>
            </a:p>
          </p:txBody>
        </p:sp>
        <p:sp>
          <p:nvSpPr>
            <p:cNvPr id="30" name="Rectangle 17"/>
            <p:cNvSpPr>
              <a:spLocks noChangeArrowheads="1"/>
            </p:cNvSpPr>
            <p:nvPr/>
          </p:nvSpPr>
          <p:spPr bwMode="auto">
            <a:xfrm>
              <a:off x="410" y="2776"/>
              <a:ext cx="953" cy="18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lIns="90488" tIns="44450" rIns="90488" bIns="44450">
              <a:spAutoFit/>
            </a:bodyPr>
            <a:lstStyle/>
            <a:p>
              <a:pPr algn="ctr" rtl="0" eaLnBrk="0" hangingPunct="0">
                <a:lnSpc>
                  <a:spcPct val="90000"/>
                </a:lnSpc>
              </a:pPr>
              <a:r>
                <a:rPr lang="en-US" sz="1400" b="1">
                  <a:solidFill>
                    <a:schemeClr val="bg1"/>
                  </a:solidFill>
                  <a:latin typeface="Arial" pitchFamily="34" charset="0"/>
                </a:rPr>
                <a:t>COAGULATION</a:t>
              </a:r>
            </a:p>
          </p:txBody>
        </p:sp>
      </p:grpSp>
      <p:grpSp>
        <p:nvGrpSpPr>
          <p:cNvPr id="31" name="Group 4"/>
          <p:cNvGrpSpPr>
            <a:grpSpLocks/>
          </p:cNvGrpSpPr>
          <p:nvPr/>
        </p:nvGrpSpPr>
        <p:grpSpPr bwMode="auto">
          <a:xfrm>
            <a:off x="550862" y="1295400"/>
            <a:ext cx="8332792" cy="4191008"/>
            <a:chOff x="403" y="612"/>
            <a:chExt cx="5249" cy="2640"/>
          </a:xfrm>
        </p:grpSpPr>
        <p:pic>
          <p:nvPicPr>
            <p:cNvPr id="32" name="Picture 5" descr="New Slide 4 85"/>
            <p:cNvPicPr>
              <a:picLocks noChangeAspect="1" noChangeArrowheads="1"/>
            </p:cNvPicPr>
            <p:nvPr/>
          </p:nvPicPr>
          <p:blipFill>
            <a:blip r:embed="rId2" cstate="print">
              <a:clrChange>
                <a:clrFrom>
                  <a:srgbClr val="0F3364"/>
                </a:clrFrom>
                <a:clrTo>
                  <a:srgbClr val="0F3364">
                    <a:alpha val="0"/>
                  </a:srgbClr>
                </a:clrTo>
              </a:clrChange>
            </a:blip>
            <a:srcRect l="52791" t="15077" r="16949" b="22992"/>
            <a:stretch>
              <a:fillRect/>
            </a:stretch>
          </p:blipFill>
          <p:spPr bwMode="auto">
            <a:xfrm>
              <a:off x="3464" y="612"/>
              <a:ext cx="1840" cy="2640"/>
            </a:xfrm>
            <a:prstGeom prst="rect">
              <a:avLst/>
            </a:prstGeom>
            <a:noFill/>
          </p:spPr>
        </p:pic>
        <p:sp>
          <p:nvSpPr>
            <p:cNvPr id="33" name="Rectangle 6"/>
            <p:cNvSpPr>
              <a:spLocks noChangeArrowheads="1"/>
            </p:cNvSpPr>
            <p:nvPr/>
          </p:nvSpPr>
          <p:spPr bwMode="auto">
            <a:xfrm>
              <a:off x="1644" y="2742"/>
              <a:ext cx="701" cy="214"/>
            </a:xfrm>
            <a:prstGeom prst="rect">
              <a:avLst/>
            </a:prstGeom>
            <a:noFill/>
            <a:ln w="9525">
              <a:noFill/>
              <a:miter lim="800000"/>
              <a:headEnd/>
              <a:tailEnd/>
            </a:ln>
            <a:effectLst/>
          </p:spPr>
          <p:txBody>
            <a:bodyPr wrap="none" lIns="90488" tIns="44450" rIns="90488" bIns="44450">
              <a:spAutoFit/>
            </a:bodyPr>
            <a:lstStyle/>
            <a:p>
              <a:pPr algn="ctr" rtl="0" eaLnBrk="0" hangingPunct="0">
                <a:lnSpc>
                  <a:spcPct val="90000"/>
                </a:lnSpc>
              </a:pPr>
              <a:r>
                <a:rPr lang="en-US" b="1" dirty="0">
                  <a:solidFill>
                    <a:schemeClr val="accent1">
                      <a:lumMod val="75000"/>
                    </a:schemeClr>
                  </a:solidFill>
                  <a:latin typeface="+mn-lt"/>
                </a:rPr>
                <a:t>Thrombin</a:t>
              </a:r>
            </a:p>
          </p:txBody>
        </p:sp>
        <p:sp>
          <p:nvSpPr>
            <p:cNvPr id="34" name="Rectangle 7"/>
            <p:cNvSpPr>
              <a:spLocks noChangeArrowheads="1"/>
            </p:cNvSpPr>
            <p:nvPr/>
          </p:nvSpPr>
          <p:spPr bwMode="auto">
            <a:xfrm>
              <a:off x="403" y="1248"/>
              <a:ext cx="966" cy="18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lIns="90488" tIns="44450" rIns="90488" bIns="44450">
              <a:spAutoFit/>
            </a:bodyPr>
            <a:lstStyle/>
            <a:p>
              <a:pPr algn="ctr" rtl="0" eaLnBrk="0" hangingPunct="0">
                <a:lnSpc>
                  <a:spcPct val="90000"/>
                </a:lnSpc>
              </a:pPr>
              <a:r>
                <a:rPr lang="en-US" sz="1400" b="1" dirty="0">
                  <a:solidFill>
                    <a:schemeClr val="bg1"/>
                  </a:solidFill>
                  <a:latin typeface="Arial" pitchFamily="34" charset="0"/>
                </a:rPr>
                <a:t>AGGREGATION</a:t>
              </a:r>
            </a:p>
          </p:txBody>
        </p:sp>
        <p:sp>
          <p:nvSpPr>
            <p:cNvPr id="35" name="Rectangle 8"/>
            <p:cNvSpPr>
              <a:spLocks noChangeArrowheads="1"/>
            </p:cNvSpPr>
            <p:nvPr/>
          </p:nvSpPr>
          <p:spPr bwMode="auto">
            <a:xfrm>
              <a:off x="2640" y="2448"/>
              <a:ext cx="713" cy="214"/>
            </a:xfrm>
            <a:prstGeom prst="rect">
              <a:avLst/>
            </a:prstGeom>
            <a:noFill/>
            <a:ln w="9525">
              <a:noFill/>
              <a:miter lim="800000"/>
              <a:headEnd/>
              <a:tailEnd/>
            </a:ln>
            <a:effectLst/>
          </p:spPr>
          <p:txBody>
            <a:bodyPr lIns="90488" tIns="44450" rIns="90488" bIns="44450">
              <a:spAutoFit/>
            </a:bodyPr>
            <a:lstStyle/>
            <a:p>
              <a:pPr algn="ctr" rtl="0" eaLnBrk="0" hangingPunct="0">
                <a:lnSpc>
                  <a:spcPct val="90000"/>
                </a:lnSpc>
              </a:pPr>
              <a:r>
                <a:rPr lang="en-US" b="1">
                  <a:solidFill>
                    <a:schemeClr val="accent1">
                      <a:lumMod val="75000"/>
                    </a:schemeClr>
                  </a:solidFill>
                  <a:latin typeface="+mn-lt"/>
                </a:rPr>
                <a:t>Fibrin</a:t>
              </a:r>
            </a:p>
          </p:txBody>
        </p:sp>
        <p:sp>
          <p:nvSpPr>
            <p:cNvPr id="36" name="Rectangle 9"/>
            <p:cNvSpPr>
              <a:spLocks noChangeArrowheads="1"/>
            </p:cNvSpPr>
            <p:nvPr/>
          </p:nvSpPr>
          <p:spPr bwMode="auto">
            <a:xfrm>
              <a:off x="4855" y="2112"/>
              <a:ext cx="797" cy="371"/>
            </a:xfrm>
            <a:prstGeom prst="rect">
              <a:avLst/>
            </a:prstGeom>
            <a:noFill/>
            <a:ln w="9525">
              <a:noFill/>
              <a:miter lim="800000"/>
              <a:headEnd/>
              <a:tailEnd/>
            </a:ln>
            <a:effectLst/>
          </p:spPr>
          <p:txBody>
            <a:bodyPr wrap="none" lIns="90488" tIns="44450" rIns="90488" bIns="44450">
              <a:spAutoFit/>
            </a:bodyPr>
            <a:lstStyle/>
            <a:p>
              <a:pPr algn="l" rtl="0" eaLnBrk="0" hangingPunct="0">
                <a:lnSpc>
                  <a:spcPct val="90000"/>
                </a:lnSpc>
              </a:pPr>
              <a:r>
                <a:rPr lang="en-US" b="1">
                  <a:solidFill>
                    <a:schemeClr val="accent1">
                      <a:lumMod val="75000"/>
                    </a:schemeClr>
                  </a:solidFill>
                  <a:latin typeface="+mn-lt"/>
                </a:rPr>
                <a:t>Hemostatic</a:t>
              </a:r>
            </a:p>
            <a:p>
              <a:pPr algn="l" rtl="0" eaLnBrk="0" hangingPunct="0">
                <a:lnSpc>
                  <a:spcPct val="90000"/>
                </a:lnSpc>
              </a:pPr>
              <a:r>
                <a:rPr lang="en-US" b="1">
                  <a:solidFill>
                    <a:schemeClr val="accent1">
                      <a:lumMod val="75000"/>
                    </a:schemeClr>
                  </a:solidFill>
                  <a:latin typeface="+mn-lt"/>
                </a:rPr>
                <a:t>clot</a:t>
              </a:r>
            </a:p>
          </p:txBody>
        </p:sp>
        <p:sp>
          <p:nvSpPr>
            <p:cNvPr id="37" name="Rectangle 10"/>
            <p:cNvSpPr>
              <a:spLocks noChangeArrowheads="1"/>
            </p:cNvSpPr>
            <p:nvPr/>
          </p:nvSpPr>
          <p:spPr bwMode="auto">
            <a:xfrm>
              <a:off x="2616" y="1856"/>
              <a:ext cx="744" cy="214"/>
            </a:xfrm>
            <a:prstGeom prst="rect">
              <a:avLst/>
            </a:prstGeom>
            <a:noFill/>
            <a:ln w="9525">
              <a:noFill/>
              <a:miter lim="800000"/>
              <a:headEnd/>
              <a:tailEnd/>
            </a:ln>
            <a:effectLst/>
          </p:spPr>
          <p:txBody>
            <a:bodyPr lIns="90488" tIns="44450" rIns="90488" bIns="44450">
              <a:spAutoFit/>
            </a:bodyPr>
            <a:lstStyle/>
            <a:p>
              <a:pPr algn="ctr" rtl="0" eaLnBrk="0" hangingPunct="0">
                <a:lnSpc>
                  <a:spcPct val="90000"/>
                </a:lnSpc>
              </a:pPr>
              <a:r>
                <a:rPr lang="en-US" b="1" dirty="0">
                  <a:solidFill>
                    <a:schemeClr val="accent1">
                      <a:lumMod val="75000"/>
                    </a:schemeClr>
                  </a:solidFill>
                  <a:latin typeface="+mn-lt"/>
                </a:rPr>
                <a:t> Clotting</a:t>
              </a:r>
            </a:p>
          </p:txBody>
        </p:sp>
        <p:sp>
          <p:nvSpPr>
            <p:cNvPr id="38" name="Rectangle 11"/>
            <p:cNvSpPr>
              <a:spLocks noChangeArrowheads="1"/>
            </p:cNvSpPr>
            <p:nvPr/>
          </p:nvSpPr>
          <p:spPr bwMode="auto">
            <a:xfrm>
              <a:off x="1374" y="1856"/>
              <a:ext cx="1338" cy="214"/>
            </a:xfrm>
            <a:prstGeom prst="rect">
              <a:avLst/>
            </a:prstGeom>
            <a:noFill/>
            <a:ln w="9525">
              <a:noFill/>
              <a:miter lim="800000"/>
              <a:headEnd/>
              <a:tailEnd/>
            </a:ln>
            <a:effectLst/>
          </p:spPr>
          <p:txBody>
            <a:bodyPr wrap="none" lIns="90488" tIns="44450" rIns="90488" bIns="44450">
              <a:spAutoFit/>
            </a:bodyPr>
            <a:lstStyle/>
            <a:p>
              <a:pPr algn="ctr" rtl="0" eaLnBrk="0" hangingPunct="0">
                <a:lnSpc>
                  <a:spcPct val="90000"/>
                </a:lnSpc>
              </a:pPr>
              <a:r>
                <a:rPr lang="en-US" b="1">
                  <a:solidFill>
                    <a:schemeClr val="accent1">
                      <a:lumMod val="75000"/>
                    </a:schemeClr>
                  </a:solidFill>
                  <a:latin typeface="+mn-lt"/>
                </a:rPr>
                <a:t>Platelet Aggregation</a:t>
              </a:r>
            </a:p>
          </p:txBody>
        </p:sp>
        <p:sp>
          <p:nvSpPr>
            <p:cNvPr id="42" name="Rectangle 15"/>
            <p:cNvSpPr>
              <a:spLocks noChangeArrowheads="1"/>
            </p:cNvSpPr>
            <p:nvPr/>
          </p:nvSpPr>
          <p:spPr bwMode="auto">
            <a:xfrm>
              <a:off x="436" y="2532"/>
              <a:ext cx="853" cy="214"/>
            </a:xfrm>
            <a:prstGeom prst="rect">
              <a:avLst/>
            </a:prstGeom>
            <a:noFill/>
            <a:ln w="9525">
              <a:noFill/>
              <a:miter lim="800000"/>
              <a:headEnd/>
              <a:tailEnd/>
            </a:ln>
            <a:effectLst/>
          </p:spPr>
          <p:txBody>
            <a:bodyPr wrap="none" lIns="90488" tIns="44450" rIns="90488" bIns="44450">
              <a:spAutoFit/>
            </a:bodyPr>
            <a:lstStyle/>
            <a:p>
              <a:pPr algn="ctr" rtl="0" eaLnBrk="0" hangingPunct="0">
                <a:lnSpc>
                  <a:spcPct val="90000"/>
                </a:lnSpc>
              </a:pPr>
              <a:r>
                <a:rPr lang="en-US" b="1" dirty="0">
                  <a:solidFill>
                    <a:schemeClr val="accent1">
                      <a:lumMod val="75000"/>
                    </a:schemeClr>
                  </a:solidFill>
                  <a:latin typeface="+mn-lt"/>
                </a:rPr>
                <a:t>SECONDARY</a:t>
              </a:r>
            </a:p>
          </p:txBody>
        </p:sp>
        <p:sp>
          <p:nvSpPr>
            <p:cNvPr id="43" name="Rectangle 16"/>
            <p:cNvSpPr>
              <a:spLocks noChangeArrowheads="1"/>
            </p:cNvSpPr>
            <p:nvPr/>
          </p:nvSpPr>
          <p:spPr bwMode="auto">
            <a:xfrm>
              <a:off x="544" y="1020"/>
              <a:ext cx="683" cy="214"/>
            </a:xfrm>
            <a:prstGeom prst="rect">
              <a:avLst/>
            </a:prstGeom>
            <a:noFill/>
            <a:ln w="9525">
              <a:noFill/>
              <a:miter lim="800000"/>
              <a:headEnd/>
              <a:tailEnd/>
            </a:ln>
            <a:effectLst/>
          </p:spPr>
          <p:txBody>
            <a:bodyPr wrap="none" lIns="90488" tIns="44450" rIns="90488" bIns="44450">
              <a:spAutoFit/>
            </a:bodyPr>
            <a:lstStyle/>
            <a:p>
              <a:pPr algn="ctr" rtl="0" eaLnBrk="0" hangingPunct="0">
                <a:lnSpc>
                  <a:spcPct val="90000"/>
                </a:lnSpc>
              </a:pPr>
              <a:r>
                <a:rPr lang="en-US" b="1" dirty="0">
                  <a:solidFill>
                    <a:schemeClr val="accent1">
                      <a:lumMod val="75000"/>
                    </a:schemeClr>
                  </a:solidFill>
                  <a:latin typeface="+mn-lt"/>
                </a:rPr>
                <a:t>PRIMARY</a:t>
              </a:r>
            </a:p>
          </p:txBody>
        </p:sp>
        <p:sp>
          <p:nvSpPr>
            <p:cNvPr id="44" name="Rectangle 17"/>
            <p:cNvSpPr>
              <a:spLocks noChangeArrowheads="1"/>
            </p:cNvSpPr>
            <p:nvPr/>
          </p:nvSpPr>
          <p:spPr bwMode="auto">
            <a:xfrm>
              <a:off x="410" y="2776"/>
              <a:ext cx="953" cy="18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lIns="90488" tIns="44450" rIns="90488" bIns="44450">
              <a:spAutoFit/>
            </a:bodyPr>
            <a:lstStyle/>
            <a:p>
              <a:pPr algn="ctr" rtl="0" eaLnBrk="0" hangingPunct="0">
                <a:lnSpc>
                  <a:spcPct val="90000"/>
                </a:lnSpc>
              </a:pPr>
              <a:r>
                <a:rPr lang="en-US" sz="1400" b="1">
                  <a:solidFill>
                    <a:schemeClr val="bg1"/>
                  </a:solidFill>
                  <a:latin typeface="Arial" pitchFamily="34" charset="0"/>
                </a:rPr>
                <a:t>COAGULATION</a:t>
              </a:r>
            </a:p>
          </p:txBody>
        </p:sp>
      </p:grpSp>
      <p:grpSp>
        <p:nvGrpSpPr>
          <p:cNvPr id="45" name="Group 4"/>
          <p:cNvGrpSpPr>
            <a:grpSpLocks/>
          </p:cNvGrpSpPr>
          <p:nvPr/>
        </p:nvGrpSpPr>
        <p:grpSpPr bwMode="auto">
          <a:xfrm>
            <a:off x="533400" y="1943101"/>
            <a:ext cx="8350255" cy="4405321"/>
            <a:chOff x="392" y="1020"/>
            <a:chExt cx="5260" cy="2775"/>
          </a:xfrm>
        </p:grpSpPr>
        <p:pic>
          <p:nvPicPr>
            <p:cNvPr id="46" name="Picture 5" descr="New Slide 4 85"/>
            <p:cNvPicPr>
              <a:picLocks noChangeAspect="1" noChangeArrowheads="1"/>
            </p:cNvPicPr>
            <p:nvPr/>
          </p:nvPicPr>
          <p:blipFill>
            <a:blip r:embed="rId2" cstate="print">
              <a:clrChange>
                <a:clrFrom>
                  <a:srgbClr val="0F3364"/>
                </a:clrFrom>
                <a:clrTo>
                  <a:srgbClr val="0F3364">
                    <a:alpha val="0"/>
                  </a:srgbClr>
                </a:clrTo>
              </a:clrChange>
            </a:blip>
            <a:srcRect l="2269" t="77008" r="16949" b="10254"/>
            <a:stretch>
              <a:fillRect/>
            </a:stretch>
          </p:blipFill>
          <p:spPr bwMode="auto">
            <a:xfrm>
              <a:off x="392" y="3252"/>
              <a:ext cx="4912" cy="543"/>
            </a:xfrm>
            <a:prstGeom prst="rect">
              <a:avLst/>
            </a:prstGeom>
            <a:noFill/>
          </p:spPr>
        </p:pic>
        <p:sp>
          <p:nvSpPr>
            <p:cNvPr id="47" name="Rectangle 6"/>
            <p:cNvSpPr>
              <a:spLocks noChangeArrowheads="1"/>
            </p:cNvSpPr>
            <p:nvPr/>
          </p:nvSpPr>
          <p:spPr bwMode="auto">
            <a:xfrm>
              <a:off x="1644" y="2742"/>
              <a:ext cx="701" cy="214"/>
            </a:xfrm>
            <a:prstGeom prst="rect">
              <a:avLst/>
            </a:prstGeom>
            <a:noFill/>
            <a:ln w="9525">
              <a:noFill/>
              <a:miter lim="800000"/>
              <a:headEnd/>
              <a:tailEnd/>
            </a:ln>
            <a:effectLst/>
          </p:spPr>
          <p:txBody>
            <a:bodyPr wrap="none" lIns="90488" tIns="44450" rIns="90488" bIns="44450">
              <a:spAutoFit/>
            </a:bodyPr>
            <a:lstStyle/>
            <a:p>
              <a:pPr algn="ctr" rtl="0" eaLnBrk="0" hangingPunct="0">
                <a:lnSpc>
                  <a:spcPct val="90000"/>
                </a:lnSpc>
              </a:pPr>
              <a:r>
                <a:rPr lang="en-US" b="1" dirty="0">
                  <a:solidFill>
                    <a:schemeClr val="accent1">
                      <a:lumMod val="75000"/>
                    </a:schemeClr>
                  </a:solidFill>
                  <a:latin typeface="+mn-lt"/>
                </a:rPr>
                <a:t>Thrombin</a:t>
              </a:r>
            </a:p>
          </p:txBody>
        </p:sp>
        <p:sp>
          <p:nvSpPr>
            <p:cNvPr id="48" name="Rectangle 7"/>
            <p:cNvSpPr>
              <a:spLocks noChangeArrowheads="1"/>
            </p:cNvSpPr>
            <p:nvPr/>
          </p:nvSpPr>
          <p:spPr bwMode="auto">
            <a:xfrm>
              <a:off x="403" y="1248"/>
              <a:ext cx="966" cy="18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lIns="90488" tIns="44450" rIns="90488" bIns="44450">
              <a:spAutoFit/>
            </a:bodyPr>
            <a:lstStyle/>
            <a:p>
              <a:pPr algn="ctr" rtl="0" eaLnBrk="0" hangingPunct="0">
                <a:lnSpc>
                  <a:spcPct val="90000"/>
                </a:lnSpc>
              </a:pPr>
              <a:r>
                <a:rPr lang="en-US" sz="1400" b="1" dirty="0">
                  <a:solidFill>
                    <a:schemeClr val="bg1"/>
                  </a:solidFill>
                  <a:latin typeface="Arial" pitchFamily="34" charset="0"/>
                </a:rPr>
                <a:t>AGGREGATION</a:t>
              </a:r>
            </a:p>
          </p:txBody>
        </p:sp>
        <p:sp>
          <p:nvSpPr>
            <p:cNvPr id="49" name="Rectangle 8"/>
            <p:cNvSpPr>
              <a:spLocks noChangeArrowheads="1"/>
            </p:cNvSpPr>
            <p:nvPr/>
          </p:nvSpPr>
          <p:spPr bwMode="auto">
            <a:xfrm>
              <a:off x="2640" y="2448"/>
              <a:ext cx="713" cy="214"/>
            </a:xfrm>
            <a:prstGeom prst="rect">
              <a:avLst/>
            </a:prstGeom>
            <a:noFill/>
            <a:ln w="9525">
              <a:noFill/>
              <a:miter lim="800000"/>
              <a:headEnd/>
              <a:tailEnd/>
            </a:ln>
            <a:effectLst/>
          </p:spPr>
          <p:txBody>
            <a:bodyPr lIns="90488" tIns="44450" rIns="90488" bIns="44450">
              <a:spAutoFit/>
            </a:bodyPr>
            <a:lstStyle/>
            <a:p>
              <a:pPr algn="ctr" rtl="0" eaLnBrk="0" hangingPunct="0">
                <a:lnSpc>
                  <a:spcPct val="90000"/>
                </a:lnSpc>
              </a:pPr>
              <a:r>
                <a:rPr lang="en-US" b="1">
                  <a:solidFill>
                    <a:schemeClr val="accent1">
                      <a:lumMod val="75000"/>
                    </a:schemeClr>
                  </a:solidFill>
                  <a:latin typeface="+mn-lt"/>
                </a:rPr>
                <a:t>Fibrin</a:t>
              </a:r>
            </a:p>
          </p:txBody>
        </p:sp>
        <p:sp>
          <p:nvSpPr>
            <p:cNvPr id="50" name="Rectangle 9"/>
            <p:cNvSpPr>
              <a:spLocks noChangeArrowheads="1"/>
            </p:cNvSpPr>
            <p:nvPr/>
          </p:nvSpPr>
          <p:spPr bwMode="auto">
            <a:xfrm>
              <a:off x="4855" y="2112"/>
              <a:ext cx="797" cy="371"/>
            </a:xfrm>
            <a:prstGeom prst="rect">
              <a:avLst/>
            </a:prstGeom>
            <a:noFill/>
            <a:ln w="9525">
              <a:noFill/>
              <a:miter lim="800000"/>
              <a:headEnd/>
              <a:tailEnd/>
            </a:ln>
            <a:effectLst/>
          </p:spPr>
          <p:txBody>
            <a:bodyPr wrap="none" lIns="90488" tIns="44450" rIns="90488" bIns="44450">
              <a:spAutoFit/>
            </a:bodyPr>
            <a:lstStyle/>
            <a:p>
              <a:pPr algn="l" rtl="0" eaLnBrk="0" hangingPunct="0">
                <a:lnSpc>
                  <a:spcPct val="90000"/>
                </a:lnSpc>
              </a:pPr>
              <a:r>
                <a:rPr lang="en-US" b="1">
                  <a:solidFill>
                    <a:schemeClr val="accent1">
                      <a:lumMod val="75000"/>
                    </a:schemeClr>
                  </a:solidFill>
                  <a:latin typeface="+mn-lt"/>
                </a:rPr>
                <a:t>Hemostatic</a:t>
              </a:r>
            </a:p>
            <a:p>
              <a:pPr algn="l" rtl="0" eaLnBrk="0" hangingPunct="0">
                <a:lnSpc>
                  <a:spcPct val="90000"/>
                </a:lnSpc>
              </a:pPr>
              <a:r>
                <a:rPr lang="en-US" b="1">
                  <a:solidFill>
                    <a:schemeClr val="accent1">
                      <a:lumMod val="75000"/>
                    </a:schemeClr>
                  </a:solidFill>
                  <a:latin typeface="+mn-lt"/>
                </a:rPr>
                <a:t>clot</a:t>
              </a:r>
            </a:p>
          </p:txBody>
        </p:sp>
        <p:sp>
          <p:nvSpPr>
            <p:cNvPr id="51" name="Rectangle 10"/>
            <p:cNvSpPr>
              <a:spLocks noChangeArrowheads="1"/>
            </p:cNvSpPr>
            <p:nvPr/>
          </p:nvSpPr>
          <p:spPr bwMode="auto">
            <a:xfrm>
              <a:off x="2616" y="1856"/>
              <a:ext cx="744" cy="214"/>
            </a:xfrm>
            <a:prstGeom prst="rect">
              <a:avLst/>
            </a:prstGeom>
            <a:noFill/>
            <a:ln w="9525">
              <a:noFill/>
              <a:miter lim="800000"/>
              <a:headEnd/>
              <a:tailEnd/>
            </a:ln>
            <a:effectLst/>
          </p:spPr>
          <p:txBody>
            <a:bodyPr lIns="90488" tIns="44450" rIns="90488" bIns="44450">
              <a:spAutoFit/>
            </a:bodyPr>
            <a:lstStyle/>
            <a:p>
              <a:pPr algn="ctr" rtl="0" eaLnBrk="0" hangingPunct="0">
                <a:lnSpc>
                  <a:spcPct val="90000"/>
                </a:lnSpc>
              </a:pPr>
              <a:r>
                <a:rPr lang="en-US" b="1" dirty="0">
                  <a:solidFill>
                    <a:schemeClr val="accent1">
                      <a:lumMod val="75000"/>
                    </a:schemeClr>
                  </a:solidFill>
                  <a:latin typeface="+mn-lt"/>
                </a:rPr>
                <a:t> Clotting</a:t>
              </a:r>
            </a:p>
          </p:txBody>
        </p:sp>
        <p:sp>
          <p:nvSpPr>
            <p:cNvPr id="52" name="Rectangle 11"/>
            <p:cNvSpPr>
              <a:spLocks noChangeArrowheads="1"/>
            </p:cNvSpPr>
            <p:nvPr/>
          </p:nvSpPr>
          <p:spPr bwMode="auto">
            <a:xfrm>
              <a:off x="1374" y="1856"/>
              <a:ext cx="1338" cy="214"/>
            </a:xfrm>
            <a:prstGeom prst="rect">
              <a:avLst/>
            </a:prstGeom>
            <a:noFill/>
            <a:ln w="9525">
              <a:noFill/>
              <a:miter lim="800000"/>
              <a:headEnd/>
              <a:tailEnd/>
            </a:ln>
            <a:effectLst/>
          </p:spPr>
          <p:txBody>
            <a:bodyPr wrap="none" lIns="90488" tIns="44450" rIns="90488" bIns="44450">
              <a:spAutoFit/>
            </a:bodyPr>
            <a:lstStyle/>
            <a:p>
              <a:pPr algn="ctr" rtl="0" eaLnBrk="0" hangingPunct="0">
                <a:lnSpc>
                  <a:spcPct val="90000"/>
                </a:lnSpc>
              </a:pPr>
              <a:r>
                <a:rPr lang="en-US" b="1">
                  <a:solidFill>
                    <a:schemeClr val="accent1">
                      <a:lumMod val="75000"/>
                    </a:schemeClr>
                  </a:solidFill>
                  <a:latin typeface="+mn-lt"/>
                </a:rPr>
                <a:t>Platelet Aggregation</a:t>
              </a:r>
            </a:p>
          </p:txBody>
        </p:sp>
        <p:sp>
          <p:nvSpPr>
            <p:cNvPr id="53" name="Rectangle 12"/>
            <p:cNvSpPr>
              <a:spLocks noChangeArrowheads="1"/>
            </p:cNvSpPr>
            <p:nvPr/>
          </p:nvSpPr>
          <p:spPr bwMode="auto">
            <a:xfrm>
              <a:off x="1199" y="3536"/>
              <a:ext cx="453" cy="196"/>
            </a:xfrm>
            <a:prstGeom prst="rect">
              <a:avLst/>
            </a:prstGeom>
            <a:noFill/>
            <a:ln w="9525">
              <a:noFill/>
              <a:miter lim="800000"/>
              <a:headEnd/>
              <a:tailEnd/>
            </a:ln>
            <a:effectLst/>
          </p:spPr>
          <p:txBody>
            <a:bodyPr wrap="none" lIns="90488" tIns="44450" rIns="90488" bIns="44450">
              <a:spAutoFit/>
            </a:bodyPr>
            <a:lstStyle/>
            <a:p>
              <a:pPr algn="ctr" rtl="0" eaLnBrk="0" hangingPunct="0">
                <a:lnSpc>
                  <a:spcPct val="90000"/>
                </a:lnSpc>
              </a:pPr>
              <a:r>
                <a:rPr lang="en-US" sz="1600" b="1" dirty="0">
                  <a:solidFill>
                    <a:schemeClr val="bg2">
                      <a:lumMod val="50000"/>
                    </a:schemeClr>
                  </a:solidFill>
                  <a:latin typeface="Arial" pitchFamily="34" charset="0"/>
                </a:rPr>
                <a:t>0 min</a:t>
              </a:r>
            </a:p>
          </p:txBody>
        </p:sp>
        <p:sp>
          <p:nvSpPr>
            <p:cNvPr id="54" name="Rectangle 13"/>
            <p:cNvSpPr>
              <a:spLocks noChangeArrowheads="1"/>
            </p:cNvSpPr>
            <p:nvPr/>
          </p:nvSpPr>
          <p:spPr bwMode="auto">
            <a:xfrm>
              <a:off x="4878" y="3536"/>
              <a:ext cx="525" cy="196"/>
            </a:xfrm>
            <a:prstGeom prst="rect">
              <a:avLst/>
            </a:prstGeom>
            <a:noFill/>
            <a:ln w="9525">
              <a:noFill/>
              <a:miter lim="800000"/>
              <a:headEnd/>
              <a:tailEnd/>
            </a:ln>
            <a:effectLst/>
          </p:spPr>
          <p:txBody>
            <a:bodyPr wrap="none" lIns="90488" tIns="44450" rIns="90488" bIns="44450">
              <a:spAutoFit/>
            </a:bodyPr>
            <a:lstStyle/>
            <a:p>
              <a:pPr algn="ctr" rtl="0" eaLnBrk="0" hangingPunct="0">
                <a:lnSpc>
                  <a:spcPct val="90000"/>
                </a:lnSpc>
              </a:pPr>
              <a:r>
                <a:rPr lang="en-US" sz="1600" b="1">
                  <a:solidFill>
                    <a:schemeClr val="bg2">
                      <a:lumMod val="50000"/>
                    </a:schemeClr>
                  </a:solidFill>
                  <a:latin typeface="Arial" pitchFamily="34" charset="0"/>
                </a:rPr>
                <a:t>10 min</a:t>
              </a:r>
            </a:p>
          </p:txBody>
        </p:sp>
        <p:sp>
          <p:nvSpPr>
            <p:cNvPr id="55" name="Rectangle 14"/>
            <p:cNvSpPr>
              <a:spLocks noChangeArrowheads="1"/>
            </p:cNvSpPr>
            <p:nvPr/>
          </p:nvSpPr>
          <p:spPr bwMode="auto">
            <a:xfrm>
              <a:off x="3047" y="3552"/>
              <a:ext cx="453" cy="196"/>
            </a:xfrm>
            <a:prstGeom prst="rect">
              <a:avLst/>
            </a:prstGeom>
            <a:noFill/>
            <a:ln w="9525">
              <a:noFill/>
              <a:miter lim="800000"/>
              <a:headEnd/>
              <a:tailEnd/>
            </a:ln>
            <a:effectLst/>
          </p:spPr>
          <p:txBody>
            <a:bodyPr wrap="none" lIns="90488" tIns="44450" rIns="90488" bIns="44450">
              <a:spAutoFit/>
            </a:bodyPr>
            <a:lstStyle/>
            <a:p>
              <a:pPr algn="ctr" rtl="0" eaLnBrk="0" hangingPunct="0">
                <a:lnSpc>
                  <a:spcPct val="90000"/>
                </a:lnSpc>
              </a:pPr>
              <a:r>
                <a:rPr lang="en-US" sz="1600" b="1">
                  <a:solidFill>
                    <a:schemeClr val="bg2">
                      <a:lumMod val="50000"/>
                    </a:schemeClr>
                  </a:solidFill>
                  <a:latin typeface="Arial" pitchFamily="34" charset="0"/>
                </a:rPr>
                <a:t>5 min</a:t>
              </a:r>
            </a:p>
          </p:txBody>
        </p:sp>
        <p:sp>
          <p:nvSpPr>
            <p:cNvPr id="56" name="Rectangle 15"/>
            <p:cNvSpPr>
              <a:spLocks noChangeArrowheads="1"/>
            </p:cNvSpPr>
            <p:nvPr/>
          </p:nvSpPr>
          <p:spPr bwMode="auto">
            <a:xfrm>
              <a:off x="436" y="2532"/>
              <a:ext cx="853" cy="214"/>
            </a:xfrm>
            <a:prstGeom prst="rect">
              <a:avLst/>
            </a:prstGeom>
            <a:noFill/>
            <a:ln w="9525">
              <a:noFill/>
              <a:miter lim="800000"/>
              <a:headEnd/>
              <a:tailEnd/>
            </a:ln>
            <a:effectLst/>
          </p:spPr>
          <p:txBody>
            <a:bodyPr wrap="none" lIns="90488" tIns="44450" rIns="90488" bIns="44450">
              <a:spAutoFit/>
            </a:bodyPr>
            <a:lstStyle/>
            <a:p>
              <a:pPr algn="ctr" rtl="0" eaLnBrk="0" hangingPunct="0">
                <a:lnSpc>
                  <a:spcPct val="90000"/>
                </a:lnSpc>
              </a:pPr>
              <a:r>
                <a:rPr lang="en-US" b="1" dirty="0">
                  <a:solidFill>
                    <a:schemeClr val="accent1">
                      <a:lumMod val="75000"/>
                    </a:schemeClr>
                  </a:solidFill>
                  <a:latin typeface="+mn-lt"/>
                </a:rPr>
                <a:t>SECONDARY</a:t>
              </a:r>
            </a:p>
          </p:txBody>
        </p:sp>
        <p:sp>
          <p:nvSpPr>
            <p:cNvPr id="57" name="Rectangle 16"/>
            <p:cNvSpPr>
              <a:spLocks noChangeArrowheads="1"/>
            </p:cNvSpPr>
            <p:nvPr/>
          </p:nvSpPr>
          <p:spPr bwMode="auto">
            <a:xfrm>
              <a:off x="544" y="1020"/>
              <a:ext cx="683" cy="214"/>
            </a:xfrm>
            <a:prstGeom prst="rect">
              <a:avLst/>
            </a:prstGeom>
            <a:noFill/>
            <a:ln w="9525">
              <a:noFill/>
              <a:miter lim="800000"/>
              <a:headEnd/>
              <a:tailEnd/>
            </a:ln>
            <a:effectLst/>
          </p:spPr>
          <p:txBody>
            <a:bodyPr wrap="none" lIns="90488" tIns="44450" rIns="90488" bIns="44450">
              <a:spAutoFit/>
            </a:bodyPr>
            <a:lstStyle/>
            <a:p>
              <a:pPr algn="ctr" rtl="0" eaLnBrk="0" hangingPunct="0">
                <a:lnSpc>
                  <a:spcPct val="90000"/>
                </a:lnSpc>
              </a:pPr>
              <a:r>
                <a:rPr lang="en-US" b="1" dirty="0">
                  <a:solidFill>
                    <a:schemeClr val="accent1">
                      <a:lumMod val="75000"/>
                    </a:schemeClr>
                  </a:solidFill>
                  <a:latin typeface="+mn-lt"/>
                </a:rPr>
                <a:t>PRIMARY</a:t>
              </a:r>
            </a:p>
          </p:txBody>
        </p:sp>
        <p:sp>
          <p:nvSpPr>
            <p:cNvPr id="58" name="Rectangle 17"/>
            <p:cNvSpPr>
              <a:spLocks noChangeArrowheads="1"/>
            </p:cNvSpPr>
            <p:nvPr/>
          </p:nvSpPr>
          <p:spPr bwMode="auto">
            <a:xfrm>
              <a:off x="410" y="2776"/>
              <a:ext cx="953" cy="18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lIns="90488" tIns="44450" rIns="90488" bIns="44450">
              <a:spAutoFit/>
            </a:bodyPr>
            <a:lstStyle/>
            <a:p>
              <a:pPr algn="ctr" rtl="0" eaLnBrk="0" hangingPunct="0">
                <a:lnSpc>
                  <a:spcPct val="90000"/>
                </a:lnSpc>
              </a:pPr>
              <a:r>
                <a:rPr lang="en-US" sz="1400" b="1">
                  <a:solidFill>
                    <a:schemeClr val="bg1"/>
                  </a:solidFill>
                  <a:latin typeface="Arial" pitchFamily="34" charset="0"/>
                </a:rPr>
                <a:t>COAGULATION</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2402"/>
                                        </p:tgtEl>
                                        <p:attrNameLst>
                                          <p:attrName>style.visibility</p:attrName>
                                        </p:attrNameLst>
                                      </p:cBhvr>
                                      <p:to>
                                        <p:strVal val="visible"/>
                                      </p:to>
                                    </p:set>
                                    <p:animEffect transition="in" filter="box(in)">
                                      <p:cBhvr>
                                        <p:cTn id="7" dur="500"/>
                                        <p:tgtEl>
                                          <p:spTgt spid="102402"/>
                                        </p:tgtEl>
                                      </p:cBhvr>
                                    </p:animEffect>
                                  </p:childTnLst>
                                </p:cTn>
                              </p:par>
                            </p:childTnLst>
                          </p:cTn>
                        </p:par>
                        <p:par>
                          <p:cTn id="8" fill="hold">
                            <p:stCondLst>
                              <p:cond delay="500"/>
                            </p:stCondLst>
                            <p:childTnLst>
                              <p:par>
                                <p:cTn id="9" presetID="21"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8)">
                                      <p:cBhvr>
                                        <p:cTn id="11" dur="500"/>
                                        <p:tgtEl>
                                          <p:spTgt spid="2"/>
                                        </p:tgtEl>
                                      </p:cBhvr>
                                    </p:animEffect>
                                  </p:childTnLst>
                                </p:cTn>
                              </p:par>
                            </p:childTnLst>
                          </p:cTn>
                        </p:par>
                        <p:par>
                          <p:cTn id="12" fill="hold">
                            <p:stCondLst>
                              <p:cond delay="1000"/>
                            </p:stCondLst>
                            <p:childTnLst>
                              <p:par>
                                <p:cTn id="13" presetID="21"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heel(8)">
                                      <p:cBhvr>
                                        <p:cTn id="15" dur="500"/>
                                        <p:tgtEl>
                                          <p:spTgt spid="17"/>
                                        </p:tgtEl>
                                      </p:cBhvr>
                                    </p:animEffect>
                                  </p:childTnLst>
                                </p:cTn>
                              </p:par>
                            </p:childTnLst>
                          </p:cTn>
                        </p:par>
                        <p:par>
                          <p:cTn id="16" fill="hold">
                            <p:stCondLst>
                              <p:cond delay="1500"/>
                            </p:stCondLst>
                            <p:childTnLst>
                              <p:par>
                                <p:cTn id="17" presetID="21" presetClass="entr" presetSubtype="8"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heel(8)">
                                      <p:cBhvr>
                                        <p:cTn id="19" dur="500"/>
                                        <p:tgtEl>
                                          <p:spTgt spid="31"/>
                                        </p:tgtEl>
                                      </p:cBhvr>
                                    </p:animEffect>
                                  </p:childTnLst>
                                </p:cTn>
                              </p:par>
                            </p:childTnLst>
                          </p:cTn>
                        </p:par>
                        <p:par>
                          <p:cTn id="20" fill="hold">
                            <p:stCondLst>
                              <p:cond delay="2000"/>
                            </p:stCondLst>
                            <p:childTnLst>
                              <p:par>
                                <p:cTn id="21" presetID="21" presetClass="entr" presetSubtype="8"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heel(8)">
                                      <p:cBhvr>
                                        <p:cTn id="2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E5B1BE-50E5-5F3A-A040-3A833C2E9ED4}"/>
              </a:ext>
            </a:extLst>
          </p:cNvPr>
          <p:cNvSpPr>
            <a:spLocks noGrp="1"/>
          </p:cNvSpPr>
          <p:nvPr>
            <p:ph type="title"/>
          </p:nvPr>
        </p:nvSpPr>
        <p:spPr>
          <a:xfrm>
            <a:off x="2590800" y="533400"/>
            <a:ext cx="3581400" cy="723900"/>
          </a:xfrm>
        </p:spPr>
        <p:txBody>
          <a:bodyPr>
            <a:normAutofit/>
          </a:bodyPr>
          <a:lstStyle/>
          <a:p>
            <a:pPr eaLnBrk="1" fontAlgn="auto" hangingPunct="1">
              <a:spcAft>
                <a:spcPts val="0"/>
              </a:spcAft>
              <a:defRPr/>
            </a:pPr>
            <a:r>
              <a:rPr lang="en-US" sz="3200" b="1" dirty="0">
                <a:solidFill>
                  <a:srgbClr val="FF0000"/>
                </a:solidFill>
                <a:effectLst>
                  <a:outerShdw blurRad="38100" dist="38100" dir="2700000" algn="tl">
                    <a:srgbClr val="C0C0C0"/>
                  </a:outerShdw>
                </a:effectLst>
                <a:latin typeface="Times New Roman" pitchFamily="18" charset="0"/>
                <a:cs typeface="Times New Roman" pitchFamily="18" charset="0"/>
              </a:rPr>
              <a:t>Clotting Cascade </a:t>
            </a:r>
            <a:endParaRPr lang="en-US" sz="3200" b="1" dirty="0">
              <a:solidFill>
                <a:srgbClr val="FF0000"/>
              </a:solidFill>
              <a:latin typeface="Times New Roman" pitchFamily="18" charset="0"/>
              <a:cs typeface="Times New Roman" pitchFamily="18" charset="0"/>
            </a:endParaRPr>
          </a:p>
        </p:txBody>
      </p:sp>
      <p:sp>
        <p:nvSpPr>
          <p:cNvPr id="15362" name="Content Placeholder 1">
            <a:extLst>
              <a:ext uri="{FF2B5EF4-FFF2-40B4-BE49-F238E27FC236}">
                <a16:creationId xmlns:a16="http://schemas.microsoft.com/office/drawing/2014/main" id="{554F9921-3CD3-8269-158C-B16421929E8D}"/>
              </a:ext>
            </a:extLst>
          </p:cNvPr>
          <p:cNvSpPr>
            <a:spLocks noGrp="1"/>
          </p:cNvSpPr>
          <p:nvPr>
            <p:ph sz="quarter" idx="1"/>
          </p:nvPr>
        </p:nvSpPr>
        <p:spPr>
          <a:xfrm>
            <a:off x="609600" y="1447800"/>
            <a:ext cx="7924800" cy="4419600"/>
          </a:xfrm>
        </p:spPr>
        <p:txBody>
          <a:bodyPr/>
          <a:lstStyle/>
          <a:p>
            <a:pPr algn="just" eaLnBrk="1" hangingPunct="1">
              <a:lnSpc>
                <a:spcPct val="150000"/>
              </a:lnSpc>
            </a:pPr>
            <a:r>
              <a:rPr lang="en-US" altLang="en-SA" sz="2400" b="1">
                <a:latin typeface="Times New Roman" panose="02020603050405020304" pitchFamily="18" charset="0"/>
                <a:cs typeface="Times New Roman" panose="02020603050405020304" pitchFamily="18" charset="0"/>
              </a:rPr>
              <a:t>A cascade </a:t>
            </a:r>
            <a:r>
              <a:rPr lang="en-US" altLang="en-SA" sz="2400">
                <a:latin typeface="Times New Roman" panose="02020603050405020304" pitchFamily="18" charset="0"/>
                <a:cs typeface="Times New Roman" panose="02020603050405020304" pitchFamily="18" charset="0"/>
              </a:rPr>
              <a:t>is a mechanism in which enzymes activate other enzymes sequentially usually leading to an amplification of an initial signal.</a:t>
            </a:r>
          </a:p>
          <a:p>
            <a:pPr algn="just" eaLnBrk="1" hangingPunct="1">
              <a:lnSpc>
                <a:spcPct val="150000"/>
              </a:lnSpc>
            </a:pPr>
            <a:r>
              <a:rPr lang="en-US" altLang="en-SA" sz="2400">
                <a:latin typeface="Times New Roman" panose="02020603050405020304" pitchFamily="18" charset="0"/>
                <a:cs typeface="Times New Roman" panose="02020603050405020304" pitchFamily="18" charset="0"/>
              </a:rPr>
              <a:t>Participation of 14 different </a:t>
            </a:r>
            <a:r>
              <a:rPr lang="en-US" altLang="en-SA" sz="2400" b="1">
                <a:solidFill>
                  <a:srgbClr val="1FAECD"/>
                </a:solidFill>
                <a:latin typeface="Times New Roman" panose="02020603050405020304" pitchFamily="18" charset="0"/>
                <a:cs typeface="Times New Roman" panose="02020603050405020304" pitchFamily="18" charset="0"/>
              </a:rPr>
              <a:t>clotting factors </a:t>
            </a:r>
            <a:r>
              <a:rPr lang="en-US" altLang="en-SA" sz="2400">
                <a:latin typeface="Times New Roman" panose="02020603050405020304" pitchFamily="18" charset="0"/>
                <a:cs typeface="Times New Roman" panose="02020603050405020304" pitchFamily="18" charset="0"/>
              </a:rPr>
              <a:t>(except for calcium and thromboplastin, clotting factors are proteins)</a:t>
            </a:r>
            <a:endParaRPr lang="en-US" altLang="en-SA" sz="2400">
              <a:solidFill>
                <a:srgbClr val="000099"/>
              </a:solidFill>
              <a:latin typeface="Times New Roman" panose="02020603050405020304" pitchFamily="18" charset="0"/>
              <a:cs typeface="Times New Roman" panose="02020603050405020304" pitchFamily="18" charset="0"/>
            </a:endParaRPr>
          </a:p>
          <a:p>
            <a:pPr algn="just" eaLnBrk="1" hangingPunct="1">
              <a:lnSpc>
                <a:spcPct val="150000"/>
              </a:lnSpc>
            </a:pPr>
            <a:r>
              <a:rPr lang="en-US" altLang="en-SA" sz="2400">
                <a:latin typeface="Times New Roman" panose="02020603050405020304" pitchFamily="18" charset="0"/>
                <a:cs typeface="Times New Roman" panose="02020603050405020304" pitchFamily="18" charset="0"/>
              </a:rPr>
              <a:t>These factors circulate as </a:t>
            </a:r>
            <a:r>
              <a:rPr lang="en-US" altLang="en-SA" sz="2400" b="1">
                <a:solidFill>
                  <a:srgbClr val="1FAECD"/>
                </a:solidFill>
                <a:latin typeface="Times New Roman" panose="02020603050405020304" pitchFamily="18" charset="0"/>
                <a:cs typeface="Times New Roman" panose="02020603050405020304" pitchFamily="18" charset="0"/>
              </a:rPr>
              <a:t>inactive zymogens</a:t>
            </a:r>
          </a:p>
          <a:p>
            <a:pPr algn="just" eaLnBrk="1" hangingPunct="1">
              <a:lnSpc>
                <a:spcPct val="150000"/>
              </a:lnSpc>
              <a:buFont typeface="Wingdings 2" pitchFamily="2" charset="2"/>
              <a:buNone/>
            </a:pPr>
            <a:endParaRPr lang="en-US" altLang="en-SA" sz="2400">
              <a:solidFill>
                <a:srgbClr val="000099"/>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76869AD-2462-BBA3-3AA3-AB979025D1B3}"/>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13BC033-47FB-DD4E-BC3C-59596D4957A7}" type="slidenum">
              <a:rPr lang="en-US" altLang="en-SA">
                <a:solidFill>
                  <a:srgbClr val="FFFFFF"/>
                </a:solidFill>
                <a:latin typeface="Franklin Gothic Book" panose="020B0503020102020204" pitchFamily="34" charset="0"/>
              </a:rPr>
              <a:pPr eaLnBrk="1" hangingPunct="1"/>
              <a:t>16</a:t>
            </a:fld>
            <a:endParaRPr lang="en-US" altLang="en-SA">
              <a:solidFill>
                <a:srgbClr val="FFFFFF"/>
              </a:solidFill>
              <a:latin typeface="Franklin Gothic Book" panose="020B0503020102020204" pitchFamily="34" charset="0"/>
            </a:endParaRPr>
          </a:p>
        </p:txBody>
      </p:sp>
      <p:sp>
        <p:nvSpPr>
          <p:cNvPr id="20485" name="Footer Placeholder 4">
            <a:extLst>
              <a:ext uri="{FF2B5EF4-FFF2-40B4-BE49-F238E27FC236}">
                <a16:creationId xmlns:a16="http://schemas.microsoft.com/office/drawing/2014/main" id="{5174D72C-98C4-09CE-D364-3CC677673D8F}"/>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SA">
                <a:solidFill>
                  <a:schemeClr val="tx2"/>
                </a:solidFill>
              </a:rPr>
              <a:t>Blood Coagulation(1-51)</a:t>
            </a:r>
          </a:p>
        </p:txBody>
      </p:sp>
    </p:spTree>
    <p:extLst>
      <p:ext uri="{BB962C8B-B14F-4D97-AF65-F5344CB8AC3E}">
        <p14:creationId xmlns:p14="http://schemas.microsoft.com/office/powerpoint/2010/main" val="4294273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5362">
                                            <p:txEl>
                                              <p:pRg st="0" end="0"/>
                                            </p:txEl>
                                          </p:spTgt>
                                        </p:tgtEl>
                                        <p:attrNameLst>
                                          <p:attrName>style.visibility</p:attrName>
                                        </p:attrNameLst>
                                      </p:cBhvr>
                                      <p:to>
                                        <p:strVal val="visible"/>
                                      </p:to>
                                    </p:set>
                                    <p:animEffect transition="in" filter="checkerboard(across)">
                                      <p:cBhvr>
                                        <p:cTn id="12" dur="500"/>
                                        <p:tgtEl>
                                          <p:spTgt spid="1536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5362">
                                            <p:txEl>
                                              <p:pRg st="1" end="1"/>
                                            </p:txEl>
                                          </p:spTgt>
                                        </p:tgtEl>
                                        <p:attrNameLst>
                                          <p:attrName>style.visibility</p:attrName>
                                        </p:attrNameLst>
                                      </p:cBhvr>
                                      <p:to>
                                        <p:strVal val="visible"/>
                                      </p:to>
                                    </p:set>
                                    <p:animEffect transition="in" filter="checkerboard(across)">
                                      <p:cBhvr>
                                        <p:cTn id="17" dur="500"/>
                                        <p:tgtEl>
                                          <p:spTgt spid="15362">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5362">
                                            <p:txEl>
                                              <p:pRg st="2" end="2"/>
                                            </p:txEl>
                                          </p:spTgt>
                                        </p:tgtEl>
                                        <p:attrNameLst>
                                          <p:attrName>style.visibility</p:attrName>
                                        </p:attrNameLst>
                                      </p:cBhvr>
                                      <p:to>
                                        <p:strVal val="visible"/>
                                      </p:to>
                                    </p:set>
                                    <p:animEffect transition="in" filter="checkerboard(across)">
                                      <p:cBhvr>
                                        <p:cTn id="22" dur="500"/>
                                        <p:tgtEl>
                                          <p:spTgt spid="1536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76200"/>
            <a:ext cx="7772400" cy="763925"/>
          </a:xfrm>
        </p:spPr>
        <p:txBody>
          <a:bodyPr>
            <a:normAutofit/>
          </a:bodyPr>
          <a:lstStyle/>
          <a:p>
            <a:pPr algn="ctr"/>
            <a:r>
              <a:rPr lang="en-US" sz="3200" b="1" dirty="0">
                <a:solidFill>
                  <a:srgbClr val="FF0000"/>
                </a:solidFill>
                <a:effectLst>
                  <a:outerShdw blurRad="38100" dist="38100" dir="2700000" algn="tl">
                    <a:srgbClr val="C0C0C0"/>
                  </a:outerShdw>
                </a:effectLst>
                <a:latin typeface="Times New Roman" pitchFamily="18" charset="0"/>
                <a:cs typeface="Times New Roman" pitchFamily="18" charset="0"/>
              </a:rPr>
              <a:t>Coagulation</a:t>
            </a:r>
          </a:p>
        </p:txBody>
      </p:sp>
      <p:sp>
        <p:nvSpPr>
          <p:cNvPr id="20484" name="Rectangle 4"/>
          <p:cNvSpPr>
            <a:spLocks noGrp="1" noChangeArrowheads="1"/>
          </p:cNvSpPr>
          <p:nvPr>
            <p:ph type="body" sz="half" idx="2"/>
          </p:nvPr>
        </p:nvSpPr>
        <p:spPr>
          <a:xfrm>
            <a:off x="533400" y="1295400"/>
            <a:ext cx="8077200" cy="5181600"/>
          </a:xfrm>
        </p:spPr>
        <p:txBody>
          <a:bodyPr/>
          <a:lstStyle/>
          <a:p>
            <a:r>
              <a:rPr lang="en-US" sz="2400" b="1" dirty="0">
                <a:solidFill>
                  <a:schemeClr val="bg2">
                    <a:lumMod val="50000"/>
                  </a:schemeClr>
                </a:solidFill>
                <a:latin typeface="Times New Roman" panose="02020603050405020304" pitchFamily="18" charset="0"/>
                <a:cs typeface="Times New Roman" panose="02020603050405020304" pitchFamily="18" charset="0"/>
              </a:rPr>
              <a:t>Stages</a:t>
            </a:r>
          </a:p>
          <a:p>
            <a:pPr>
              <a:buNone/>
            </a:pPr>
            <a:endParaRPr lang="en-US" sz="2400" dirty="0">
              <a:solidFill>
                <a:schemeClr val="bg2">
                  <a:lumMod val="50000"/>
                </a:schemeClr>
              </a:solidFill>
              <a:latin typeface="Times New Roman" panose="02020603050405020304" pitchFamily="18" charset="0"/>
              <a:cs typeface="Times New Roman" panose="02020603050405020304" pitchFamily="18" charset="0"/>
            </a:endParaRPr>
          </a:p>
          <a:p>
            <a:pPr lvl="1">
              <a:buClr>
                <a:schemeClr val="bg2">
                  <a:lumMod val="50000"/>
                </a:schemeClr>
              </a:buClr>
            </a:pPr>
            <a:r>
              <a:rPr lang="en-US" dirty="0">
                <a:latin typeface="Times New Roman" panose="02020603050405020304" pitchFamily="18" charset="0"/>
                <a:cs typeface="Times New Roman" panose="02020603050405020304" pitchFamily="18" charset="0"/>
              </a:rPr>
              <a:t>Activation of </a:t>
            </a:r>
            <a:r>
              <a:rPr lang="en-US" dirty="0" err="1">
                <a:latin typeface="Times New Roman" panose="02020603050405020304" pitchFamily="18" charset="0"/>
                <a:cs typeface="Times New Roman" panose="02020603050405020304" pitchFamily="18" charset="0"/>
              </a:rPr>
              <a:t>prothrombinase</a:t>
            </a:r>
            <a:endParaRPr lang="en-US" dirty="0">
              <a:latin typeface="Times New Roman" panose="02020603050405020304" pitchFamily="18" charset="0"/>
              <a:cs typeface="Times New Roman" panose="02020603050405020304" pitchFamily="18" charset="0"/>
            </a:endParaRPr>
          </a:p>
          <a:p>
            <a:pPr lvl="1">
              <a:buClr>
                <a:schemeClr val="bg2">
                  <a:lumMod val="50000"/>
                </a:schemeClr>
              </a:buClr>
            </a:pPr>
            <a:r>
              <a:rPr lang="en-US" dirty="0">
                <a:latin typeface="Times New Roman" panose="02020603050405020304" pitchFamily="18" charset="0"/>
                <a:cs typeface="Times New Roman" panose="02020603050405020304" pitchFamily="18" charset="0"/>
              </a:rPr>
              <a:t>Conversion of </a:t>
            </a:r>
            <a:r>
              <a:rPr lang="en-US" dirty="0" err="1">
                <a:latin typeface="Times New Roman" panose="02020603050405020304" pitchFamily="18" charset="0"/>
                <a:cs typeface="Times New Roman" panose="02020603050405020304" pitchFamily="18" charset="0"/>
              </a:rPr>
              <a:t>prothrombin</a:t>
            </a:r>
            <a:r>
              <a:rPr lang="en-US" dirty="0">
                <a:latin typeface="Times New Roman" panose="02020603050405020304" pitchFamily="18" charset="0"/>
                <a:cs typeface="Times New Roman" panose="02020603050405020304" pitchFamily="18" charset="0"/>
              </a:rPr>
              <a:t> to thrombin</a:t>
            </a:r>
          </a:p>
          <a:p>
            <a:pPr lvl="1">
              <a:buClr>
                <a:schemeClr val="bg2">
                  <a:lumMod val="50000"/>
                </a:schemeClr>
              </a:buClr>
            </a:pPr>
            <a:r>
              <a:rPr lang="en-US" dirty="0">
                <a:latin typeface="Times New Roman" panose="02020603050405020304" pitchFamily="18" charset="0"/>
                <a:cs typeface="Times New Roman" panose="02020603050405020304" pitchFamily="18" charset="0"/>
              </a:rPr>
              <a:t>Conversion of fibrinogen to fibrin</a:t>
            </a:r>
          </a:p>
          <a:p>
            <a:pPr lvl="1">
              <a:buClr>
                <a:srgbClr val="FF0000"/>
              </a:buClr>
              <a:buNone/>
            </a:pPr>
            <a:endParaRPr lang="en-US" dirty="0">
              <a:latin typeface="Times New Roman" panose="02020603050405020304" pitchFamily="18" charset="0"/>
              <a:cs typeface="Times New Roman" panose="02020603050405020304" pitchFamily="18" charset="0"/>
            </a:endParaRPr>
          </a:p>
          <a:p>
            <a:r>
              <a:rPr lang="en-US" sz="2400" b="1" dirty="0">
                <a:solidFill>
                  <a:schemeClr val="bg2">
                    <a:lumMod val="50000"/>
                  </a:schemeClr>
                </a:solidFill>
                <a:latin typeface="Times New Roman" panose="02020603050405020304" pitchFamily="18" charset="0"/>
                <a:cs typeface="Times New Roman" panose="02020603050405020304" pitchFamily="18" charset="0"/>
              </a:rPr>
              <a:t>Pathways</a:t>
            </a:r>
          </a:p>
          <a:p>
            <a:pPr>
              <a:buNone/>
            </a:pPr>
            <a:endParaRPr lang="en-US" sz="2400" dirty="0">
              <a:solidFill>
                <a:srgbClr val="000099"/>
              </a:solidFill>
              <a:latin typeface="Times New Roman" panose="02020603050405020304" pitchFamily="18" charset="0"/>
              <a:cs typeface="Times New Roman" panose="02020603050405020304" pitchFamily="18" charset="0"/>
            </a:endParaRPr>
          </a:p>
          <a:p>
            <a:pPr lvl="1">
              <a:buClr>
                <a:schemeClr val="bg2">
                  <a:lumMod val="50000"/>
                </a:schemeClr>
              </a:buClr>
            </a:pPr>
            <a:r>
              <a:rPr lang="en-US" dirty="0">
                <a:latin typeface="Times New Roman" panose="02020603050405020304" pitchFamily="18" charset="0"/>
                <a:cs typeface="Times New Roman" panose="02020603050405020304" pitchFamily="18" charset="0"/>
              </a:rPr>
              <a:t>Extrinsic</a:t>
            </a:r>
          </a:p>
          <a:p>
            <a:pPr lvl="1">
              <a:buClr>
                <a:schemeClr val="bg2">
                  <a:lumMod val="50000"/>
                </a:schemeClr>
              </a:buClr>
            </a:pPr>
            <a:r>
              <a:rPr lang="en-US" dirty="0">
                <a:latin typeface="Times New Roman" panose="02020603050405020304" pitchFamily="18" charset="0"/>
                <a:cs typeface="Times New Roman" panose="02020603050405020304" pitchFamily="18" charset="0"/>
              </a:rPr>
              <a:t>Intrinsic</a:t>
            </a:r>
            <a:r>
              <a:rPr lang="en-US" b="1" dirty="0">
                <a:solidFill>
                  <a:srgbClr val="CC0099"/>
                </a:solidFill>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6" name="Accolade fermante 5"/>
          <p:cNvSpPr/>
          <p:nvPr/>
        </p:nvSpPr>
        <p:spPr>
          <a:xfrm>
            <a:off x="2743200" y="4876800"/>
            <a:ext cx="274900" cy="8681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Rectangle 7"/>
          <p:cNvSpPr/>
          <p:nvPr/>
        </p:nvSpPr>
        <p:spPr>
          <a:xfrm>
            <a:off x="3018100" y="4710685"/>
            <a:ext cx="5638800" cy="1200329"/>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Initially independent, then they converge on</a:t>
            </a:r>
            <a:r>
              <a:rPr lang="en-US" sz="2400" b="1" dirty="0">
                <a:latin typeface="Times New Roman" panose="02020603050405020304" pitchFamily="18" charset="0"/>
                <a:cs typeface="Times New Roman" panose="02020603050405020304" pitchFamily="18" charset="0"/>
              </a:rPr>
              <a:t> </a:t>
            </a:r>
            <a:r>
              <a:rPr lang="en-US" sz="2400" b="1" dirty="0">
                <a:solidFill>
                  <a:srgbClr val="CC0099"/>
                </a:solidFill>
                <a:latin typeface="Times New Roman" panose="02020603050405020304" pitchFamily="18" charset="0"/>
                <a:cs typeface="Times New Roman" panose="02020603050405020304" pitchFamily="18" charset="0"/>
              </a:rPr>
              <a:t>common pathway</a:t>
            </a:r>
            <a:r>
              <a:rPr lang="en-US" sz="2400" dirty="0">
                <a:solidFill>
                  <a:srgbClr val="CC0099"/>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leading to the formation of a </a:t>
            </a:r>
            <a:r>
              <a:rPr lang="en-US" sz="2400" b="1" dirty="0">
                <a:solidFill>
                  <a:srgbClr val="CC0099"/>
                </a:solidFill>
                <a:latin typeface="Times New Roman" panose="02020603050405020304" pitchFamily="18" charset="0"/>
                <a:cs typeface="Times New Roman" panose="02020603050405020304" pitchFamily="18" charset="0"/>
              </a:rPr>
              <a:t>fibrin clot !</a:t>
            </a: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581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0484">
                                            <p:txEl>
                                              <p:pRg st="0" end="0"/>
                                            </p:txEl>
                                          </p:spTgt>
                                        </p:tgtEl>
                                        <p:attrNameLst>
                                          <p:attrName>style.visibility</p:attrName>
                                        </p:attrNameLst>
                                      </p:cBhvr>
                                      <p:to>
                                        <p:strVal val="visible"/>
                                      </p:to>
                                    </p:set>
                                    <p:animEffect transition="in" filter="checkerboard(across)">
                                      <p:cBhvr>
                                        <p:cTn id="7" dur="500"/>
                                        <p:tgtEl>
                                          <p:spTgt spid="204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0484">
                                            <p:txEl>
                                              <p:pRg st="2" end="2"/>
                                            </p:txEl>
                                          </p:spTgt>
                                        </p:tgtEl>
                                        <p:attrNameLst>
                                          <p:attrName>style.visibility</p:attrName>
                                        </p:attrNameLst>
                                      </p:cBhvr>
                                      <p:to>
                                        <p:strVal val="visible"/>
                                      </p:to>
                                    </p:set>
                                    <p:animEffect transition="in" filter="checkerboard(across)">
                                      <p:cBhvr>
                                        <p:cTn id="12" dur="500"/>
                                        <p:tgtEl>
                                          <p:spTgt spid="20484">
                                            <p:txEl>
                                              <p:pRg st="2" end="2"/>
                                            </p:txEl>
                                          </p:spTgt>
                                        </p:tgtEl>
                                      </p:cBhvr>
                                    </p:animEffect>
                                  </p:childTnLst>
                                </p:cTn>
                              </p:par>
                            </p:childTnLst>
                          </p:cTn>
                        </p:par>
                        <p:par>
                          <p:cTn id="13" fill="hold">
                            <p:stCondLst>
                              <p:cond delay="500"/>
                            </p:stCondLst>
                            <p:childTnLst>
                              <p:par>
                                <p:cTn id="14" presetID="5" presetClass="entr" presetSubtype="10" fill="hold" nodeType="afterEffect">
                                  <p:stCondLst>
                                    <p:cond delay="0"/>
                                  </p:stCondLst>
                                  <p:childTnLst>
                                    <p:set>
                                      <p:cBhvr>
                                        <p:cTn id="15" dur="1" fill="hold">
                                          <p:stCondLst>
                                            <p:cond delay="0"/>
                                          </p:stCondLst>
                                        </p:cTn>
                                        <p:tgtEl>
                                          <p:spTgt spid="20484">
                                            <p:txEl>
                                              <p:pRg st="3" end="3"/>
                                            </p:txEl>
                                          </p:spTgt>
                                        </p:tgtEl>
                                        <p:attrNameLst>
                                          <p:attrName>style.visibility</p:attrName>
                                        </p:attrNameLst>
                                      </p:cBhvr>
                                      <p:to>
                                        <p:strVal val="visible"/>
                                      </p:to>
                                    </p:set>
                                    <p:animEffect transition="in" filter="checkerboard(across)">
                                      <p:cBhvr>
                                        <p:cTn id="16" dur="500"/>
                                        <p:tgtEl>
                                          <p:spTgt spid="20484">
                                            <p:txEl>
                                              <p:pRg st="3" end="3"/>
                                            </p:txEl>
                                          </p:spTgt>
                                        </p:tgtEl>
                                      </p:cBhvr>
                                    </p:animEffect>
                                  </p:childTnLst>
                                </p:cTn>
                              </p:par>
                            </p:childTnLst>
                          </p:cTn>
                        </p:par>
                        <p:par>
                          <p:cTn id="17" fill="hold">
                            <p:stCondLst>
                              <p:cond delay="1000"/>
                            </p:stCondLst>
                            <p:childTnLst>
                              <p:par>
                                <p:cTn id="18" presetID="5" presetClass="entr" presetSubtype="10" fill="hold" nodeType="afterEffect">
                                  <p:stCondLst>
                                    <p:cond delay="0"/>
                                  </p:stCondLst>
                                  <p:childTnLst>
                                    <p:set>
                                      <p:cBhvr>
                                        <p:cTn id="19" dur="1" fill="hold">
                                          <p:stCondLst>
                                            <p:cond delay="0"/>
                                          </p:stCondLst>
                                        </p:cTn>
                                        <p:tgtEl>
                                          <p:spTgt spid="20484">
                                            <p:txEl>
                                              <p:pRg st="4" end="4"/>
                                            </p:txEl>
                                          </p:spTgt>
                                        </p:tgtEl>
                                        <p:attrNameLst>
                                          <p:attrName>style.visibility</p:attrName>
                                        </p:attrNameLst>
                                      </p:cBhvr>
                                      <p:to>
                                        <p:strVal val="visible"/>
                                      </p:to>
                                    </p:set>
                                    <p:animEffect transition="in" filter="checkerboard(across)">
                                      <p:cBhvr>
                                        <p:cTn id="20" dur="500"/>
                                        <p:tgtEl>
                                          <p:spTgt spid="20484">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20484">
                                            <p:txEl>
                                              <p:pRg st="6" end="6"/>
                                            </p:txEl>
                                          </p:spTgt>
                                        </p:tgtEl>
                                        <p:attrNameLst>
                                          <p:attrName>style.visibility</p:attrName>
                                        </p:attrNameLst>
                                      </p:cBhvr>
                                      <p:to>
                                        <p:strVal val="visible"/>
                                      </p:to>
                                    </p:set>
                                    <p:animEffect transition="in" filter="checkerboard(across)">
                                      <p:cBhvr>
                                        <p:cTn id="25" dur="500"/>
                                        <p:tgtEl>
                                          <p:spTgt spid="20484">
                                            <p:txEl>
                                              <p:pRg st="6" end="6"/>
                                            </p:txEl>
                                          </p:spTgt>
                                        </p:tgtEl>
                                      </p:cBhvr>
                                    </p:animEffect>
                                  </p:childTnLst>
                                </p:cTn>
                              </p:par>
                            </p:childTnLst>
                          </p:cTn>
                        </p:par>
                        <p:par>
                          <p:cTn id="26" fill="hold">
                            <p:stCondLst>
                              <p:cond delay="500"/>
                            </p:stCondLst>
                            <p:childTnLst>
                              <p:par>
                                <p:cTn id="27" presetID="5" presetClass="entr" presetSubtype="10" fill="hold" nodeType="afterEffect">
                                  <p:stCondLst>
                                    <p:cond delay="0"/>
                                  </p:stCondLst>
                                  <p:childTnLst>
                                    <p:set>
                                      <p:cBhvr>
                                        <p:cTn id="28" dur="1" fill="hold">
                                          <p:stCondLst>
                                            <p:cond delay="0"/>
                                          </p:stCondLst>
                                        </p:cTn>
                                        <p:tgtEl>
                                          <p:spTgt spid="20484">
                                            <p:txEl>
                                              <p:pRg st="8" end="8"/>
                                            </p:txEl>
                                          </p:spTgt>
                                        </p:tgtEl>
                                        <p:attrNameLst>
                                          <p:attrName>style.visibility</p:attrName>
                                        </p:attrNameLst>
                                      </p:cBhvr>
                                      <p:to>
                                        <p:strVal val="visible"/>
                                      </p:to>
                                    </p:set>
                                    <p:animEffect transition="in" filter="checkerboard(across)">
                                      <p:cBhvr>
                                        <p:cTn id="29" dur="500"/>
                                        <p:tgtEl>
                                          <p:spTgt spid="20484">
                                            <p:txEl>
                                              <p:pRg st="8" end="8"/>
                                            </p:txEl>
                                          </p:spTgt>
                                        </p:tgtEl>
                                      </p:cBhvr>
                                    </p:animEffect>
                                  </p:childTnLst>
                                </p:cTn>
                              </p:par>
                            </p:childTnLst>
                          </p:cTn>
                        </p:par>
                        <p:par>
                          <p:cTn id="30" fill="hold">
                            <p:stCondLst>
                              <p:cond delay="1000"/>
                            </p:stCondLst>
                            <p:childTnLst>
                              <p:par>
                                <p:cTn id="31" presetID="5" presetClass="entr" presetSubtype="10" fill="hold" nodeType="afterEffect">
                                  <p:stCondLst>
                                    <p:cond delay="0"/>
                                  </p:stCondLst>
                                  <p:childTnLst>
                                    <p:set>
                                      <p:cBhvr>
                                        <p:cTn id="32" dur="1" fill="hold">
                                          <p:stCondLst>
                                            <p:cond delay="0"/>
                                          </p:stCondLst>
                                        </p:cTn>
                                        <p:tgtEl>
                                          <p:spTgt spid="20484">
                                            <p:txEl>
                                              <p:pRg st="9" end="9"/>
                                            </p:txEl>
                                          </p:spTgt>
                                        </p:tgtEl>
                                        <p:attrNameLst>
                                          <p:attrName>style.visibility</p:attrName>
                                        </p:attrNameLst>
                                      </p:cBhvr>
                                      <p:to>
                                        <p:strVal val="visible"/>
                                      </p:to>
                                    </p:set>
                                    <p:animEffect transition="in" filter="checkerboard(across)">
                                      <p:cBhvr>
                                        <p:cTn id="33" dur="500"/>
                                        <p:tgtEl>
                                          <p:spTgt spid="20484">
                                            <p:txEl>
                                              <p:pRg st="9" end="9"/>
                                            </p:txEl>
                                          </p:spTgt>
                                        </p:tgtEl>
                                      </p:cBhvr>
                                    </p:animEffect>
                                  </p:childTnLst>
                                </p:cTn>
                              </p:par>
                            </p:childTnLst>
                          </p:cTn>
                        </p:par>
                        <p:par>
                          <p:cTn id="34" fill="hold">
                            <p:stCondLst>
                              <p:cond delay="1500"/>
                            </p:stCondLst>
                            <p:childTnLst>
                              <p:par>
                                <p:cTn id="35" presetID="55" presetClass="entr" presetSubtype="0"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1000" fill="hold"/>
                                        <p:tgtEl>
                                          <p:spTgt spid="6"/>
                                        </p:tgtEl>
                                        <p:attrNameLst>
                                          <p:attrName>ppt_w</p:attrName>
                                        </p:attrNameLst>
                                      </p:cBhvr>
                                      <p:tavLst>
                                        <p:tav tm="0">
                                          <p:val>
                                            <p:strVal val="#ppt_w*0.70"/>
                                          </p:val>
                                        </p:tav>
                                        <p:tav tm="100000">
                                          <p:val>
                                            <p:strVal val="#ppt_w"/>
                                          </p:val>
                                        </p:tav>
                                      </p:tavLst>
                                    </p:anim>
                                    <p:anim calcmode="lin" valueType="num">
                                      <p:cBhvr>
                                        <p:cTn id="38" dur="1000" fill="hold"/>
                                        <p:tgtEl>
                                          <p:spTgt spid="6"/>
                                        </p:tgtEl>
                                        <p:attrNameLst>
                                          <p:attrName>ppt_h</p:attrName>
                                        </p:attrNameLst>
                                      </p:cBhvr>
                                      <p:tavLst>
                                        <p:tav tm="0">
                                          <p:val>
                                            <p:strVal val="#ppt_h"/>
                                          </p:val>
                                        </p:tav>
                                        <p:tav tm="100000">
                                          <p:val>
                                            <p:strVal val="#ppt_h"/>
                                          </p:val>
                                        </p:tav>
                                      </p:tavLst>
                                    </p:anim>
                                    <p:animEffect transition="in" filter="fade">
                                      <p:cBhvr>
                                        <p:cTn id="39" dur="1000"/>
                                        <p:tgtEl>
                                          <p:spTgt spid="6"/>
                                        </p:tgtEl>
                                      </p:cBhvr>
                                    </p:animEffect>
                                  </p:childTnLst>
                                </p:cTn>
                              </p:par>
                            </p:childTnLst>
                          </p:cTn>
                        </p:par>
                        <p:par>
                          <p:cTn id="40" fill="hold">
                            <p:stCondLst>
                              <p:cond delay="2500"/>
                            </p:stCondLst>
                            <p:childTnLst>
                              <p:par>
                                <p:cTn id="41" presetID="55" presetClass="entr" presetSubtype="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ppt_w</p:attrName>
                                        </p:attrNameLst>
                                      </p:cBhvr>
                                      <p:tavLst>
                                        <p:tav tm="0">
                                          <p:val>
                                            <p:strVal val="#ppt_w*0.70"/>
                                          </p:val>
                                        </p:tav>
                                        <p:tav tm="100000">
                                          <p:val>
                                            <p:strVal val="#ppt_w"/>
                                          </p:val>
                                        </p:tav>
                                      </p:tavLst>
                                    </p:anim>
                                    <p:anim calcmode="lin" valueType="num">
                                      <p:cBhvr>
                                        <p:cTn id="44" dur="1000" fill="hold"/>
                                        <p:tgtEl>
                                          <p:spTgt spid="8"/>
                                        </p:tgtEl>
                                        <p:attrNameLst>
                                          <p:attrName>ppt_h</p:attrName>
                                        </p:attrNameLst>
                                      </p:cBhvr>
                                      <p:tavLst>
                                        <p:tav tm="0">
                                          <p:val>
                                            <p:strVal val="#ppt_h"/>
                                          </p:val>
                                        </p:tav>
                                        <p:tav tm="100000">
                                          <p:val>
                                            <p:strVal val="#ppt_h"/>
                                          </p:val>
                                        </p:tav>
                                      </p:tavLst>
                                    </p:anim>
                                    <p:animEffect transition="in" filter="fade">
                                      <p:cBhvr>
                                        <p:cTn id="4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A82BF091-EADA-2284-FC19-CA521B59C971}"/>
              </a:ext>
            </a:extLst>
          </p:cNvPr>
          <p:cNvSpPr>
            <a:spLocks noGrp="1"/>
          </p:cNvSpPr>
          <p:nvPr>
            <p:ph sz="quarter" idx="1"/>
          </p:nvPr>
        </p:nvSpPr>
        <p:spPr>
          <a:xfrm>
            <a:off x="609600" y="1600200"/>
            <a:ext cx="7924800" cy="4546600"/>
          </a:xfrm>
        </p:spPr>
        <p:txBody>
          <a:bodyPr/>
          <a:lstStyle/>
          <a:p>
            <a:pPr algn="just" eaLnBrk="1" hangingPunct="1">
              <a:lnSpc>
                <a:spcPct val="150000"/>
              </a:lnSpc>
            </a:pPr>
            <a:r>
              <a:rPr lang="en-US" altLang="en-SA" sz="2400">
                <a:latin typeface="Times New Roman" panose="02020603050405020304" pitchFamily="18" charset="0"/>
                <a:cs typeface="Times New Roman" panose="02020603050405020304" pitchFamily="18" charset="0"/>
              </a:rPr>
              <a:t>Factors are designated by a </a:t>
            </a:r>
            <a:r>
              <a:rPr lang="en-US" altLang="en-SA" sz="2400" b="1">
                <a:solidFill>
                  <a:srgbClr val="1FAECD"/>
                </a:solidFill>
                <a:latin typeface="Times New Roman" panose="02020603050405020304" pitchFamily="18" charset="0"/>
                <a:cs typeface="Times New Roman" panose="02020603050405020304" pitchFamily="18" charset="0"/>
              </a:rPr>
              <a:t>Roman numeral (I, II, III, IV, V, VI, VII, VIII, X, IX, XI, XII, XIII).</a:t>
            </a:r>
            <a:endParaRPr lang="en-US" altLang="en-SA" sz="2400">
              <a:latin typeface="Times New Roman" panose="02020603050405020304" pitchFamily="18" charset="0"/>
              <a:cs typeface="Times New Roman" panose="02020603050405020304" pitchFamily="18" charset="0"/>
            </a:endParaRPr>
          </a:p>
          <a:p>
            <a:pPr algn="just" eaLnBrk="1" hangingPunct="1">
              <a:lnSpc>
                <a:spcPct val="150000"/>
              </a:lnSpc>
            </a:pPr>
            <a:r>
              <a:rPr lang="en-US" altLang="en-SA" sz="2400">
                <a:latin typeface="Times New Roman" panose="02020603050405020304" pitchFamily="18" charset="0"/>
                <a:cs typeface="Times New Roman" panose="02020603050405020304" pitchFamily="18" charset="0"/>
              </a:rPr>
              <a:t>Active forms are usually designated by the letter “a” after the Roman numeral and may also have a different name for example:  Ia/ Fibrin).</a:t>
            </a:r>
          </a:p>
          <a:p>
            <a:pPr algn="just" eaLnBrk="1" hangingPunct="1">
              <a:lnSpc>
                <a:spcPct val="150000"/>
              </a:lnSpc>
            </a:pPr>
            <a:endParaRPr lang="en-US" altLang="en-SA" sz="1000">
              <a:latin typeface="Times New Roman" panose="02020603050405020304" pitchFamily="18" charset="0"/>
              <a:cs typeface="Times New Roman" panose="02020603050405020304" pitchFamily="18" charset="0"/>
            </a:endParaRPr>
          </a:p>
          <a:p>
            <a:pPr algn="just" eaLnBrk="1" hangingPunct="1">
              <a:lnSpc>
                <a:spcPct val="150000"/>
              </a:lnSpc>
            </a:pPr>
            <a:r>
              <a:rPr lang="en-US" altLang="en-SA" sz="2400">
                <a:latin typeface="Times New Roman" panose="02020603050405020304" pitchFamily="18" charset="0"/>
                <a:cs typeface="Times New Roman" panose="02020603050405020304" pitchFamily="18" charset="0"/>
              </a:rPr>
              <a:t>Cofactors are needed for many reactions in the cascade example:  Calcium, platelet factor 3 (PF3).</a:t>
            </a:r>
          </a:p>
          <a:p>
            <a:pPr algn="just" eaLnBrk="1" hangingPunct="1">
              <a:lnSpc>
                <a:spcPct val="150000"/>
              </a:lnSpc>
              <a:buFont typeface="Wingdings 2" pitchFamily="2" charset="2"/>
              <a:buNone/>
            </a:pPr>
            <a:endParaRPr lang="en-US" altLang="en-SA" sz="2400">
              <a:latin typeface="Times New Roman" panose="02020603050405020304" pitchFamily="18" charset="0"/>
              <a:cs typeface="Times New Roman" panose="02020603050405020304" pitchFamily="18" charset="0"/>
            </a:endParaRPr>
          </a:p>
          <a:p>
            <a:pPr eaLnBrk="1" hangingPunct="1">
              <a:buFont typeface="Wingdings 3" pitchFamily="2" charset="2"/>
              <a:buNone/>
            </a:pPr>
            <a:endParaRPr lang="en-GB" altLang="en-SA" sz="2800"/>
          </a:p>
          <a:p>
            <a:pPr eaLnBrk="1" hangingPunct="1">
              <a:buFont typeface="Wingdings 3" pitchFamily="2" charset="2"/>
              <a:buNone/>
            </a:pPr>
            <a:endParaRPr lang="en-GB" altLang="en-SA" sz="2800"/>
          </a:p>
        </p:txBody>
      </p:sp>
      <p:sp>
        <p:nvSpPr>
          <p:cNvPr id="5" name="Slide Number Placeholder 4">
            <a:extLst>
              <a:ext uri="{FF2B5EF4-FFF2-40B4-BE49-F238E27FC236}">
                <a16:creationId xmlns:a16="http://schemas.microsoft.com/office/drawing/2014/main" id="{AF22DC07-35B0-80D0-FCEF-0667E509D5F5}"/>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1F4F894-E465-824C-A6CB-51FCED85FFDD}" type="slidenum">
              <a:rPr lang="en-US" altLang="en-SA">
                <a:solidFill>
                  <a:srgbClr val="FFFFFF"/>
                </a:solidFill>
                <a:latin typeface="Franklin Gothic Book" panose="020B0503020102020204" pitchFamily="34" charset="0"/>
              </a:rPr>
              <a:pPr eaLnBrk="1" hangingPunct="1"/>
              <a:t>18</a:t>
            </a:fld>
            <a:endParaRPr lang="en-US" altLang="en-SA">
              <a:solidFill>
                <a:srgbClr val="FFFFFF"/>
              </a:solidFill>
              <a:latin typeface="Franklin Gothic Book" panose="020B0503020102020204" pitchFamily="34" charset="0"/>
            </a:endParaRPr>
          </a:p>
        </p:txBody>
      </p:sp>
      <p:sp>
        <p:nvSpPr>
          <p:cNvPr id="21509" name="Footer Placeholder 5">
            <a:extLst>
              <a:ext uri="{FF2B5EF4-FFF2-40B4-BE49-F238E27FC236}">
                <a16:creationId xmlns:a16="http://schemas.microsoft.com/office/drawing/2014/main" id="{6483817B-2D22-78C5-7272-6438E9CD039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SA">
                <a:solidFill>
                  <a:schemeClr val="tx2"/>
                </a:solidFill>
              </a:rPr>
              <a:t>Blood Coagulation(1-51)</a:t>
            </a:r>
          </a:p>
        </p:txBody>
      </p:sp>
      <p:sp>
        <p:nvSpPr>
          <p:cNvPr id="3" name="Rectangle 2">
            <a:extLst>
              <a:ext uri="{FF2B5EF4-FFF2-40B4-BE49-F238E27FC236}">
                <a16:creationId xmlns:a16="http://schemas.microsoft.com/office/drawing/2014/main" id="{0667010F-E2E6-2BB6-4786-916C8AF4DC05}"/>
              </a:ext>
            </a:extLst>
          </p:cNvPr>
          <p:cNvSpPr>
            <a:spLocks noGrp="1" noChangeArrowheads="1"/>
          </p:cNvSpPr>
          <p:nvPr>
            <p:ph type="title"/>
          </p:nvPr>
        </p:nvSpPr>
        <p:spPr>
          <a:xfrm>
            <a:off x="762000" y="368300"/>
            <a:ext cx="7772400" cy="685800"/>
          </a:xfrm>
        </p:spPr>
        <p:txBody>
          <a:bodyPr/>
          <a:lstStyle/>
          <a:p>
            <a:pPr algn="ctr" eaLnBrk="1" hangingPunct="1"/>
            <a:r>
              <a:rPr lang="en-US" altLang="en-SA" sz="3200" b="1" dirty="0">
                <a:solidFill>
                  <a:srgbClr val="CC0099"/>
                </a:solidFill>
                <a:latin typeface="Times New Roman" panose="02020603050405020304" pitchFamily="18" charset="0"/>
                <a:cs typeface="Times New Roman" panose="02020603050405020304" pitchFamily="18" charset="0"/>
              </a:rPr>
              <a:t>Coagulation Factors</a:t>
            </a:r>
          </a:p>
        </p:txBody>
      </p:sp>
    </p:spTree>
    <p:extLst>
      <p:ext uri="{BB962C8B-B14F-4D97-AF65-F5344CB8AC3E}">
        <p14:creationId xmlns:p14="http://schemas.microsoft.com/office/powerpoint/2010/main" val="24429708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checkerboard(across)">
                                      <p:cBhvr>
                                        <p:cTn id="7" dur="500"/>
                                        <p:tgtEl>
                                          <p:spTgt spid="1638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6386">
                                            <p:txEl>
                                              <p:pRg st="1" end="1"/>
                                            </p:txEl>
                                          </p:spTgt>
                                        </p:tgtEl>
                                        <p:attrNameLst>
                                          <p:attrName>style.visibility</p:attrName>
                                        </p:attrNameLst>
                                      </p:cBhvr>
                                      <p:to>
                                        <p:strVal val="visible"/>
                                      </p:to>
                                    </p:set>
                                    <p:animEffect transition="in" filter="checkerboard(across)">
                                      <p:cBhvr>
                                        <p:cTn id="12" dur="500"/>
                                        <p:tgtEl>
                                          <p:spTgt spid="1638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6386">
                                            <p:txEl>
                                              <p:pRg st="3" end="3"/>
                                            </p:txEl>
                                          </p:spTgt>
                                        </p:tgtEl>
                                        <p:attrNameLst>
                                          <p:attrName>style.visibility</p:attrName>
                                        </p:attrNameLst>
                                      </p:cBhvr>
                                      <p:to>
                                        <p:strVal val="visible"/>
                                      </p:to>
                                    </p:set>
                                    <p:animEffect transition="in" filter="checkerboard(across)">
                                      <p:cBhvr>
                                        <p:cTn id="17" dur="500"/>
                                        <p:tgtEl>
                                          <p:spTgt spid="16386">
                                            <p:txEl>
                                              <p:pRg st="3" end="3"/>
                                            </p:txEl>
                                          </p:spTgt>
                                        </p:tgtEl>
                                      </p:cBhvr>
                                    </p:animEffect>
                                  </p:childTnLst>
                                </p:cTn>
                              </p:par>
                            </p:childTnLst>
                          </p:cTn>
                        </p:par>
                        <p:par>
                          <p:cTn id="18" fill="hold">
                            <p:stCondLst>
                              <p:cond delay="500"/>
                            </p:stCondLst>
                            <p:childTnLst>
                              <p:par>
                                <p:cTn id="19" presetID="4" presetClass="entr" presetSubtype="16"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ox(in)">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B19DCC46-6AA5-61B0-094D-FA234F23DAE4}"/>
              </a:ext>
            </a:extLst>
          </p:cNvPr>
          <p:cNvSpPr>
            <a:spLocks noGrp="1" noChangeArrowheads="1"/>
          </p:cNvSpPr>
          <p:nvPr>
            <p:ph type="title"/>
          </p:nvPr>
        </p:nvSpPr>
        <p:spPr>
          <a:xfrm>
            <a:off x="533400" y="304800"/>
            <a:ext cx="5410200" cy="685800"/>
          </a:xfrm>
        </p:spPr>
        <p:txBody>
          <a:bodyPr/>
          <a:lstStyle/>
          <a:p>
            <a:pPr eaLnBrk="1" hangingPunct="1"/>
            <a:r>
              <a:rPr lang="en-US" altLang="en-SA" sz="3200" b="1">
                <a:solidFill>
                  <a:srgbClr val="CC0099"/>
                </a:solidFill>
                <a:latin typeface="Times New Roman" panose="02020603050405020304" pitchFamily="18" charset="0"/>
                <a:cs typeface="Times New Roman" panose="02020603050405020304" pitchFamily="18" charset="0"/>
              </a:rPr>
              <a:t>Coagulation Factors (Cont.)</a:t>
            </a:r>
          </a:p>
        </p:txBody>
      </p:sp>
      <p:sp>
        <p:nvSpPr>
          <p:cNvPr id="15363" name="Rectangle 3">
            <a:extLst>
              <a:ext uri="{FF2B5EF4-FFF2-40B4-BE49-F238E27FC236}">
                <a16:creationId xmlns:a16="http://schemas.microsoft.com/office/drawing/2014/main" id="{10DB3499-36F9-06CC-5621-6C6B498F81D9}"/>
              </a:ext>
            </a:extLst>
          </p:cNvPr>
          <p:cNvSpPr>
            <a:spLocks noGrp="1" noChangeArrowheads="1"/>
          </p:cNvSpPr>
          <p:nvPr>
            <p:ph type="body" idx="1"/>
          </p:nvPr>
        </p:nvSpPr>
        <p:spPr>
          <a:xfrm>
            <a:off x="457200" y="1295400"/>
            <a:ext cx="8229600" cy="4800600"/>
          </a:xfrm>
        </p:spPr>
        <p:txBody>
          <a:bodyPr/>
          <a:lstStyle/>
          <a:p>
            <a:pPr eaLnBrk="1" hangingPunct="1">
              <a:lnSpc>
                <a:spcPct val="150000"/>
              </a:lnSpc>
              <a:buFont typeface="Wingdings 2" pitchFamily="18" charset="2"/>
              <a:buChar char=""/>
              <a:defRPr/>
            </a:pPr>
            <a:r>
              <a:rPr lang="en-US" sz="2400" dirty="0">
                <a:latin typeface="Times New Roman" pitchFamily="18" charset="0"/>
                <a:cs typeface="Times New Roman" pitchFamily="18" charset="0"/>
              </a:rPr>
              <a:t>The </a:t>
            </a:r>
            <a:r>
              <a:rPr lang="en-US" sz="2400" b="1" dirty="0">
                <a:solidFill>
                  <a:schemeClr val="bg2">
                    <a:lumMod val="50000"/>
                  </a:schemeClr>
                </a:solidFill>
                <a:latin typeface="Times New Roman" pitchFamily="18" charset="0"/>
                <a:cs typeface="Times New Roman" pitchFamily="18" charset="0"/>
              </a:rPr>
              <a:t>intrinsic and extrinsic </a:t>
            </a:r>
            <a:r>
              <a:rPr lang="en-US" sz="2400" dirty="0">
                <a:latin typeface="Times New Roman" pitchFamily="18" charset="0"/>
                <a:cs typeface="Times New Roman" pitchFamily="18" charset="0"/>
              </a:rPr>
              <a:t>coagulation pathways are a series of reactions involve coagulation factors known as </a:t>
            </a:r>
          </a:p>
          <a:p>
            <a:pPr marL="822325" lvl="1" indent="-457200" eaLnBrk="1" hangingPunct="1">
              <a:lnSpc>
                <a:spcPct val="150000"/>
              </a:lnSpc>
              <a:buFont typeface="+mj-lt"/>
              <a:buAutoNum type="arabicPeriod"/>
              <a:defRPr/>
            </a:pPr>
            <a:r>
              <a:rPr lang="en-US" dirty="0">
                <a:latin typeface="Times New Roman" pitchFamily="18" charset="0"/>
                <a:cs typeface="Times New Roman" pitchFamily="18" charset="0"/>
              </a:rPr>
              <a:t>Enzyme precursors </a:t>
            </a:r>
            <a:r>
              <a:rPr lang="en-US" b="1" dirty="0">
                <a:solidFill>
                  <a:schemeClr val="bg2">
                    <a:lumMod val="50000"/>
                  </a:schemeClr>
                </a:solidFill>
                <a:latin typeface="Times New Roman" pitchFamily="18" charset="0"/>
                <a:cs typeface="Times New Roman" pitchFamily="18" charset="0"/>
              </a:rPr>
              <a:t>(zymogens) </a:t>
            </a:r>
          </a:p>
          <a:p>
            <a:pPr marL="822325" lvl="1" indent="-457200" eaLnBrk="1" hangingPunct="1">
              <a:lnSpc>
                <a:spcPct val="150000"/>
              </a:lnSpc>
              <a:buFont typeface="+mj-lt"/>
              <a:buAutoNum type="arabicPeriod"/>
              <a:defRPr/>
            </a:pPr>
            <a:r>
              <a:rPr lang="en-US" dirty="0">
                <a:latin typeface="Times New Roman" pitchFamily="18" charset="0"/>
                <a:cs typeface="Times New Roman" pitchFamily="18" charset="0"/>
              </a:rPr>
              <a:t>Non-enzymatic </a:t>
            </a:r>
            <a:r>
              <a:rPr lang="en-US" b="1" dirty="0">
                <a:solidFill>
                  <a:schemeClr val="bg2">
                    <a:lumMod val="50000"/>
                  </a:schemeClr>
                </a:solidFill>
                <a:latin typeface="Times New Roman" pitchFamily="18" charset="0"/>
                <a:cs typeface="Times New Roman" pitchFamily="18" charset="0"/>
              </a:rPr>
              <a:t>(cofactors)</a:t>
            </a:r>
          </a:p>
          <a:p>
            <a:pPr marL="822325" lvl="1" indent="-457200" eaLnBrk="1" hangingPunct="1">
              <a:lnSpc>
                <a:spcPct val="150000"/>
              </a:lnSpc>
              <a:buFont typeface="+mj-lt"/>
              <a:buAutoNum type="arabicPeriod"/>
              <a:defRPr/>
            </a:pPr>
            <a:r>
              <a:rPr lang="en-US" dirty="0">
                <a:latin typeface="Times New Roman" pitchFamily="18" charset="0"/>
                <a:cs typeface="Times New Roman" pitchFamily="18" charset="0"/>
              </a:rPr>
              <a:t>Calcium </a:t>
            </a:r>
            <a:r>
              <a:rPr lang="en-US" b="1" dirty="0">
                <a:solidFill>
                  <a:schemeClr val="bg2">
                    <a:lumMod val="50000"/>
                  </a:schemeClr>
                </a:solidFill>
                <a:latin typeface="Times New Roman" pitchFamily="18" charset="0"/>
                <a:cs typeface="Times New Roman" pitchFamily="18" charset="0"/>
              </a:rPr>
              <a:t>(Ca</a:t>
            </a:r>
            <a:r>
              <a:rPr lang="en-US" b="1" baseline="30000" dirty="0">
                <a:solidFill>
                  <a:schemeClr val="bg2">
                    <a:lumMod val="50000"/>
                  </a:schemeClr>
                </a:solidFill>
                <a:latin typeface="Times New Roman" pitchFamily="18" charset="0"/>
                <a:cs typeface="Times New Roman" pitchFamily="18" charset="0"/>
              </a:rPr>
              <a:t> ++</a:t>
            </a:r>
            <a:r>
              <a:rPr lang="en-US" b="1" dirty="0">
                <a:solidFill>
                  <a:schemeClr val="bg2">
                    <a:lumMod val="50000"/>
                  </a:schemeClr>
                </a:solidFill>
                <a:latin typeface="Times New Roman" pitchFamily="18" charset="0"/>
                <a:cs typeface="Times New Roman" pitchFamily="18" charset="0"/>
              </a:rPr>
              <a:t>)</a:t>
            </a:r>
          </a:p>
          <a:p>
            <a:pPr marL="822325" lvl="1" indent="-457200" eaLnBrk="1" hangingPunct="1">
              <a:lnSpc>
                <a:spcPct val="150000"/>
              </a:lnSpc>
              <a:buFont typeface="+mj-lt"/>
              <a:buAutoNum type="arabicPeriod"/>
              <a:defRPr/>
            </a:pPr>
            <a:r>
              <a:rPr lang="en-US" dirty="0">
                <a:latin typeface="Times New Roman" pitchFamily="18" charset="0"/>
                <a:cs typeface="Times New Roman" pitchFamily="18" charset="0"/>
              </a:rPr>
              <a:t>Phospholipids </a:t>
            </a:r>
            <a:r>
              <a:rPr lang="en-US" b="1" dirty="0">
                <a:solidFill>
                  <a:schemeClr val="bg2">
                    <a:lumMod val="50000"/>
                  </a:schemeClr>
                </a:solidFill>
                <a:latin typeface="Times New Roman" pitchFamily="18" charset="0"/>
                <a:cs typeface="Times New Roman" pitchFamily="18" charset="0"/>
              </a:rPr>
              <a:t>(PL)</a:t>
            </a:r>
            <a:r>
              <a:rPr lang="en-US" dirty="0">
                <a:latin typeface="Times New Roman" pitchFamily="18" charset="0"/>
                <a:cs typeface="Times New Roman" pitchFamily="18" charset="0"/>
              </a:rPr>
              <a:t>.</a:t>
            </a:r>
          </a:p>
          <a:p>
            <a:pPr eaLnBrk="1" hangingPunct="1">
              <a:lnSpc>
                <a:spcPct val="150000"/>
              </a:lnSpc>
              <a:buFont typeface="Wingdings 2" pitchFamily="18" charset="2"/>
              <a:buChar char=""/>
              <a:defRPr/>
            </a:pPr>
            <a:r>
              <a:rPr lang="en-US" sz="2400" dirty="0">
                <a:latin typeface="Times New Roman" pitchFamily="18" charset="0"/>
                <a:cs typeface="Times New Roman" pitchFamily="18" charset="0"/>
              </a:rPr>
              <a:t>All coagulation factors normally are present in the plasma, with </a:t>
            </a:r>
            <a:r>
              <a:rPr lang="en-US" sz="2400" b="1" dirty="0">
                <a:solidFill>
                  <a:schemeClr val="bg2">
                    <a:lumMod val="50000"/>
                  </a:schemeClr>
                </a:solidFill>
                <a:latin typeface="Times New Roman" pitchFamily="18" charset="0"/>
                <a:cs typeface="Times New Roman" pitchFamily="18" charset="0"/>
              </a:rPr>
              <a:t>PL </a:t>
            </a:r>
            <a:r>
              <a:rPr lang="en-US" sz="2400" dirty="0">
                <a:latin typeface="Times New Roman" pitchFamily="18" charset="0"/>
                <a:cs typeface="Times New Roman" pitchFamily="18" charset="0"/>
              </a:rPr>
              <a:t>being provided by </a:t>
            </a:r>
            <a:r>
              <a:rPr lang="en-US" sz="2400" b="1" dirty="0">
                <a:solidFill>
                  <a:schemeClr val="bg2">
                    <a:lumMod val="50000"/>
                  </a:schemeClr>
                </a:solidFill>
                <a:latin typeface="Times New Roman" pitchFamily="18" charset="0"/>
                <a:cs typeface="Times New Roman" pitchFamily="18" charset="0"/>
              </a:rPr>
              <a:t>platelets.</a:t>
            </a:r>
          </a:p>
        </p:txBody>
      </p:sp>
      <p:sp>
        <p:nvSpPr>
          <p:cNvPr id="4" name="Slide Number Placeholder 3">
            <a:extLst>
              <a:ext uri="{FF2B5EF4-FFF2-40B4-BE49-F238E27FC236}">
                <a16:creationId xmlns:a16="http://schemas.microsoft.com/office/drawing/2014/main" id="{154CE1EE-C504-F3F0-FE1C-60E93DBC6A1F}"/>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D813ED1-8DD5-B647-83F1-2E94C093BA35}" type="slidenum">
              <a:rPr lang="en-US" altLang="en-SA">
                <a:solidFill>
                  <a:srgbClr val="FFFFFF"/>
                </a:solidFill>
                <a:latin typeface="Franklin Gothic Book" panose="020B0503020102020204" pitchFamily="34" charset="0"/>
              </a:rPr>
              <a:pPr eaLnBrk="1" hangingPunct="1"/>
              <a:t>19</a:t>
            </a:fld>
            <a:endParaRPr lang="en-US" altLang="en-SA">
              <a:solidFill>
                <a:srgbClr val="FFFFFF"/>
              </a:solidFill>
              <a:latin typeface="Franklin Gothic Book" panose="020B0503020102020204" pitchFamily="34" charset="0"/>
            </a:endParaRPr>
          </a:p>
        </p:txBody>
      </p:sp>
      <p:sp>
        <p:nvSpPr>
          <p:cNvPr id="22533" name="Footer Placeholder 4">
            <a:extLst>
              <a:ext uri="{FF2B5EF4-FFF2-40B4-BE49-F238E27FC236}">
                <a16:creationId xmlns:a16="http://schemas.microsoft.com/office/drawing/2014/main" id="{33C7D841-446F-D9F0-D934-9005EF625294}"/>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SA">
                <a:solidFill>
                  <a:schemeClr val="tx2"/>
                </a:solidFill>
              </a:rPr>
              <a:t>Blood Coagulation(1-51)</a:t>
            </a:r>
          </a:p>
        </p:txBody>
      </p:sp>
    </p:spTree>
    <p:extLst>
      <p:ext uri="{BB962C8B-B14F-4D97-AF65-F5344CB8AC3E}">
        <p14:creationId xmlns:p14="http://schemas.microsoft.com/office/powerpoint/2010/main" val="35681082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ox(in)">
                                      <p:cBhvr>
                                        <p:cTn id="7" dur="500"/>
                                        <p:tgtEl>
                                          <p:spTgt spid="153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 calcmode="lin" valueType="num">
                                      <p:cBhvr>
                                        <p:cTn id="12" dur="1000" fill="hold"/>
                                        <p:tgtEl>
                                          <p:spTgt spid="15363">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1536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1536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nodeType="clickEffect">
                                  <p:stCondLst>
                                    <p:cond delay="0"/>
                                  </p:stCondLst>
                                  <p:childTnLst>
                                    <p:set>
                                      <p:cBhvr>
                                        <p:cTn id="18" dur="1" fill="hold">
                                          <p:stCondLst>
                                            <p:cond delay="0"/>
                                          </p:stCondLst>
                                        </p:cTn>
                                        <p:tgtEl>
                                          <p:spTgt spid="15363">
                                            <p:txEl>
                                              <p:pRg st="1" end="1"/>
                                            </p:txEl>
                                          </p:spTgt>
                                        </p:tgtEl>
                                        <p:attrNameLst>
                                          <p:attrName>style.visibility</p:attrName>
                                        </p:attrNameLst>
                                      </p:cBhvr>
                                      <p:to>
                                        <p:strVal val="visible"/>
                                      </p:to>
                                    </p:set>
                                    <p:anim calcmode="lin" valueType="num">
                                      <p:cBhvr>
                                        <p:cTn id="19" dur="1000" fill="hold"/>
                                        <p:tgtEl>
                                          <p:spTgt spid="15363">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1536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15363">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5" presetClass="entr" presetSubtype="0" fill="hold" nodeType="clickEffect">
                                  <p:stCondLst>
                                    <p:cond delay="0"/>
                                  </p:stCondLst>
                                  <p:childTnLst>
                                    <p:set>
                                      <p:cBhvr>
                                        <p:cTn id="25" dur="1" fill="hold">
                                          <p:stCondLst>
                                            <p:cond delay="0"/>
                                          </p:stCondLst>
                                        </p:cTn>
                                        <p:tgtEl>
                                          <p:spTgt spid="15363">
                                            <p:txEl>
                                              <p:pRg st="2" end="2"/>
                                            </p:txEl>
                                          </p:spTgt>
                                        </p:tgtEl>
                                        <p:attrNameLst>
                                          <p:attrName>style.visibility</p:attrName>
                                        </p:attrNameLst>
                                      </p:cBhvr>
                                      <p:to>
                                        <p:strVal val="visible"/>
                                      </p:to>
                                    </p:set>
                                    <p:anim calcmode="lin" valueType="num">
                                      <p:cBhvr>
                                        <p:cTn id="26" dur="1000" fill="hold"/>
                                        <p:tgtEl>
                                          <p:spTgt spid="15363">
                                            <p:txEl>
                                              <p:pRg st="2" end="2"/>
                                            </p:txEl>
                                          </p:spTgt>
                                        </p:tgtEl>
                                        <p:attrNameLst>
                                          <p:attrName>ppt_w</p:attrName>
                                        </p:attrNameLst>
                                      </p:cBhvr>
                                      <p:tavLst>
                                        <p:tav tm="0">
                                          <p:val>
                                            <p:strVal val="#ppt_w*0.70"/>
                                          </p:val>
                                        </p:tav>
                                        <p:tav tm="100000">
                                          <p:val>
                                            <p:strVal val="#ppt_w"/>
                                          </p:val>
                                        </p:tav>
                                      </p:tavLst>
                                    </p:anim>
                                    <p:anim calcmode="lin" valueType="num">
                                      <p:cBhvr>
                                        <p:cTn id="27" dur="1000" fill="hold"/>
                                        <p:tgtEl>
                                          <p:spTgt spid="15363">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15363">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5" presetClass="entr" presetSubtype="0" fill="hold" nodeType="clickEffect">
                                  <p:stCondLst>
                                    <p:cond delay="0"/>
                                  </p:stCondLst>
                                  <p:childTnLst>
                                    <p:set>
                                      <p:cBhvr>
                                        <p:cTn id="32" dur="1" fill="hold">
                                          <p:stCondLst>
                                            <p:cond delay="0"/>
                                          </p:stCondLst>
                                        </p:cTn>
                                        <p:tgtEl>
                                          <p:spTgt spid="15363">
                                            <p:txEl>
                                              <p:pRg st="3" end="3"/>
                                            </p:txEl>
                                          </p:spTgt>
                                        </p:tgtEl>
                                        <p:attrNameLst>
                                          <p:attrName>style.visibility</p:attrName>
                                        </p:attrNameLst>
                                      </p:cBhvr>
                                      <p:to>
                                        <p:strVal val="visible"/>
                                      </p:to>
                                    </p:set>
                                    <p:anim calcmode="lin" valueType="num">
                                      <p:cBhvr>
                                        <p:cTn id="33" dur="1000" fill="hold"/>
                                        <p:tgtEl>
                                          <p:spTgt spid="15363">
                                            <p:txEl>
                                              <p:pRg st="3" end="3"/>
                                            </p:txEl>
                                          </p:spTgt>
                                        </p:tgtEl>
                                        <p:attrNameLst>
                                          <p:attrName>ppt_w</p:attrName>
                                        </p:attrNameLst>
                                      </p:cBhvr>
                                      <p:tavLst>
                                        <p:tav tm="0">
                                          <p:val>
                                            <p:strVal val="#ppt_w*0.70"/>
                                          </p:val>
                                        </p:tav>
                                        <p:tav tm="100000">
                                          <p:val>
                                            <p:strVal val="#ppt_w"/>
                                          </p:val>
                                        </p:tav>
                                      </p:tavLst>
                                    </p:anim>
                                    <p:anim calcmode="lin" valueType="num">
                                      <p:cBhvr>
                                        <p:cTn id="34" dur="1000" fill="hold"/>
                                        <p:tgtEl>
                                          <p:spTgt spid="15363">
                                            <p:txEl>
                                              <p:pRg st="3" end="3"/>
                                            </p:txEl>
                                          </p:spTgt>
                                        </p:tgtEl>
                                        <p:attrNameLst>
                                          <p:attrName>ppt_h</p:attrName>
                                        </p:attrNameLst>
                                      </p:cBhvr>
                                      <p:tavLst>
                                        <p:tav tm="0">
                                          <p:val>
                                            <p:strVal val="#ppt_h"/>
                                          </p:val>
                                        </p:tav>
                                        <p:tav tm="100000">
                                          <p:val>
                                            <p:strVal val="#ppt_h"/>
                                          </p:val>
                                        </p:tav>
                                      </p:tavLst>
                                    </p:anim>
                                    <p:animEffect transition="in" filter="fade">
                                      <p:cBhvr>
                                        <p:cTn id="35" dur="1000"/>
                                        <p:tgtEl>
                                          <p:spTgt spid="15363">
                                            <p:txEl>
                                              <p:pRg st="3" end="3"/>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5" presetClass="entr" presetSubtype="0" fill="hold" nodeType="clickEffect">
                                  <p:stCondLst>
                                    <p:cond delay="0"/>
                                  </p:stCondLst>
                                  <p:childTnLst>
                                    <p:set>
                                      <p:cBhvr>
                                        <p:cTn id="39" dur="1" fill="hold">
                                          <p:stCondLst>
                                            <p:cond delay="0"/>
                                          </p:stCondLst>
                                        </p:cTn>
                                        <p:tgtEl>
                                          <p:spTgt spid="15363">
                                            <p:txEl>
                                              <p:pRg st="4" end="4"/>
                                            </p:txEl>
                                          </p:spTgt>
                                        </p:tgtEl>
                                        <p:attrNameLst>
                                          <p:attrName>style.visibility</p:attrName>
                                        </p:attrNameLst>
                                      </p:cBhvr>
                                      <p:to>
                                        <p:strVal val="visible"/>
                                      </p:to>
                                    </p:set>
                                    <p:anim calcmode="lin" valueType="num">
                                      <p:cBhvr>
                                        <p:cTn id="40" dur="1000" fill="hold"/>
                                        <p:tgtEl>
                                          <p:spTgt spid="15363">
                                            <p:txEl>
                                              <p:pRg st="4" end="4"/>
                                            </p:txEl>
                                          </p:spTgt>
                                        </p:tgtEl>
                                        <p:attrNameLst>
                                          <p:attrName>ppt_w</p:attrName>
                                        </p:attrNameLst>
                                      </p:cBhvr>
                                      <p:tavLst>
                                        <p:tav tm="0">
                                          <p:val>
                                            <p:strVal val="#ppt_w*0.70"/>
                                          </p:val>
                                        </p:tav>
                                        <p:tav tm="100000">
                                          <p:val>
                                            <p:strVal val="#ppt_w"/>
                                          </p:val>
                                        </p:tav>
                                      </p:tavLst>
                                    </p:anim>
                                    <p:anim calcmode="lin" valueType="num">
                                      <p:cBhvr>
                                        <p:cTn id="41" dur="1000" fill="hold"/>
                                        <p:tgtEl>
                                          <p:spTgt spid="15363">
                                            <p:txEl>
                                              <p:pRg st="4" end="4"/>
                                            </p:txEl>
                                          </p:spTgt>
                                        </p:tgtEl>
                                        <p:attrNameLst>
                                          <p:attrName>ppt_h</p:attrName>
                                        </p:attrNameLst>
                                      </p:cBhvr>
                                      <p:tavLst>
                                        <p:tav tm="0">
                                          <p:val>
                                            <p:strVal val="#ppt_h"/>
                                          </p:val>
                                        </p:tav>
                                        <p:tav tm="100000">
                                          <p:val>
                                            <p:strVal val="#ppt_h"/>
                                          </p:val>
                                        </p:tav>
                                      </p:tavLst>
                                    </p:anim>
                                    <p:animEffect transition="in" filter="fade">
                                      <p:cBhvr>
                                        <p:cTn id="42" dur="1000"/>
                                        <p:tgtEl>
                                          <p:spTgt spid="15363">
                                            <p:txEl>
                                              <p:pRg st="4" end="4"/>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5" presetClass="entr" presetSubtype="0" fill="hold" nodeType="clickEffect">
                                  <p:stCondLst>
                                    <p:cond delay="0"/>
                                  </p:stCondLst>
                                  <p:childTnLst>
                                    <p:set>
                                      <p:cBhvr>
                                        <p:cTn id="46" dur="1" fill="hold">
                                          <p:stCondLst>
                                            <p:cond delay="0"/>
                                          </p:stCondLst>
                                        </p:cTn>
                                        <p:tgtEl>
                                          <p:spTgt spid="15363">
                                            <p:txEl>
                                              <p:pRg st="5" end="5"/>
                                            </p:txEl>
                                          </p:spTgt>
                                        </p:tgtEl>
                                        <p:attrNameLst>
                                          <p:attrName>style.visibility</p:attrName>
                                        </p:attrNameLst>
                                      </p:cBhvr>
                                      <p:to>
                                        <p:strVal val="visible"/>
                                      </p:to>
                                    </p:set>
                                    <p:anim calcmode="lin" valueType="num">
                                      <p:cBhvr>
                                        <p:cTn id="47" dur="1000" fill="hold"/>
                                        <p:tgtEl>
                                          <p:spTgt spid="15363">
                                            <p:txEl>
                                              <p:pRg st="5" end="5"/>
                                            </p:txEl>
                                          </p:spTgt>
                                        </p:tgtEl>
                                        <p:attrNameLst>
                                          <p:attrName>ppt_w</p:attrName>
                                        </p:attrNameLst>
                                      </p:cBhvr>
                                      <p:tavLst>
                                        <p:tav tm="0">
                                          <p:val>
                                            <p:strVal val="#ppt_w*0.70"/>
                                          </p:val>
                                        </p:tav>
                                        <p:tav tm="100000">
                                          <p:val>
                                            <p:strVal val="#ppt_w"/>
                                          </p:val>
                                        </p:tav>
                                      </p:tavLst>
                                    </p:anim>
                                    <p:anim calcmode="lin" valueType="num">
                                      <p:cBhvr>
                                        <p:cTn id="48" dur="1000" fill="hold"/>
                                        <p:tgtEl>
                                          <p:spTgt spid="15363">
                                            <p:txEl>
                                              <p:pRg st="5" end="5"/>
                                            </p:txEl>
                                          </p:spTgt>
                                        </p:tgtEl>
                                        <p:attrNameLst>
                                          <p:attrName>ppt_h</p:attrName>
                                        </p:attrNameLst>
                                      </p:cBhvr>
                                      <p:tavLst>
                                        <p:tav tm="0">
                                          <p:val>
                                            <p:strVal val="#ppt_h"/>
                                          </p:val>
                                        </p:tav>
                                        <p:tav tm="100000">
                                          <p:val>
                                            <p:strVal val="#ppt_h"/>
                                          </p:val>
                                        </p:tav>
                                      </p:tavLst>
                                    </p:anim>
                                    <p:animEffect transition="in" filter="fade">
                                      <p:cBhvr>
                                        <p:cTn id="49" dur="1000"/>
                                        <p:tgtEl>
                                          <p:spTgt spid="153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3BA3-1E7C-7746-B3BB-31E7F6CB13FA}"/>
              </a:ext>
            </a:extLst>
          </p:cNvPr>
          <p:cNvSpPr>
            <a:spLocks noGrp="1"/>
          </p:cNvSpPr>
          <p:nvPr>
            <p:ph type="title"/>
          </p:nvPr>
        </p:nvSpPr>
        <p:spPr>
          <a:xfrm>
            <a:off x="2819400" y="228600"/>
            <a:ext cx="3352800" cy="715963"/>
          </a:xfrm>
        </p:spPr>
        <p:txBody>
          <a:bodyPr>
            <a:normAutofit fontScale="90000"/>
          </a:bodyPr>
          <a:lstStyle/>
          <a:p>
            <a:pPr algn="ctr" eaLnBrk="1" fontAlgn="auto" hangingPunct="1">
              <a:spcAft>
                <a:spcPts val="0"/>
              </a:spcAft>
              <a:defRPr/>
            </a:pPr>
            <a:r>
              <a:rPr lang="en-GB" b="1" dirty="0">
                <a:solidFill>
                  <a:srgbClr val="CC0099"/>
                </a:solidFill>
              </a:rPr>
              <a:t>Hemostasis</a:t>
            </a:r>
            <a:endParaRPr lang="en-US" b="1" dirty="0"/>
          </a:p>
        </p:txBody>
      </p:sp>
      <p:pic>
        <p:nvPicPr>
          <p:cNvPr id="7171" name="Picture 3">
            <a:extLst>
              <a:ext uri="{FF2B5EF4-FFF2-40B4-BE49-F238E27FC236}">
                <a16:creationId xmlns:a16="http://schemas.microsoft.com/office/drawing/2014/main" id="{C6885F6F-B673-3C5D-C554-852D3D3C04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838200"/>
            <a:ext cx="7429500"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3DE9D12-C556-032A-506A-5D14CE0C0AF8}"/>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FDAA54F-096E-8E46-81BF-ED2E422FACB5}" type="slidenum">
              <a:rPr lang="en-US" altLang="en-SA">
                <a:solidFill>
                  <a:srgbClr val="FFFFFF"/>
                </a:solidFill>
                <a:latin typeface="Franklin Gothic Book" panose="020B0503020102020204" pitchFamily="34" charset="0"/>
              </a:rPr>
              <a:pPr eaLnBrk="1" hangingPunct="1"/>
              <a:t>2</a:t>
            </a:fld>
            <a:endParaRPr lang="en-US" altLang="en-SA">
              <a:solidFill>
                <a:srgbClr val="FFFFFF"/>
              </a:solidFill>
              <a:latin typeface="Franklin Gothic Book" panose="020B0503020102020204" pitchFamily="34" charset="0"/>
            </a:endParaRPr>
          </a:p>
        </p:txBody>
      </p:sp>
      <p:sp>
        <p:nvSpPr>
          <p:cNvPr id="7173" name="Footer Placeholder 4">
            <a:extLst>
              <a:ext uri="{FF2B5EF4-FFF2-40B4-BE49-F238E27FC236}">
                <a16:creationId xmlns:a16="http://schemas.microsoft.com/office/drawing/2014/main" id="{5246327F-D0ED-B18C-F271-40F4A35FA57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SA">
                <a:solidFill>
                  <a:schemeClr val="tx2"/>
                </a:solidFill>
              </a:rPr>
              <a:t>Blood Coagulation(1-51)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325B2F6B-605D-3852-3151-8C00CF8366C0}"/>
              </a:ext>
            </a:extLst>
          </p:cNvPr>
          <p:cNvSpPr>
            <a:spLocks noGrp="1" noChangeArrowheads="1"/>
          </p:cNvSpPr>
          <p:nvPr>
            <p:ph type="body" idx="1"/>
          </p:nvPr>
        </p:nvSpPr>
        <p:spPr>
          <a:xfrm>
            <a:off x="685800" y="1447800"/>
            <a:ext cx="8001000" cy="4144963"/>
          </a:xfrm>
        </p:spPr>
        <p:txBody>
          <a:bodyPr/>
          <a:lstStyle/>
          <a:p>
            <a:pPr eaLnBrk="1" hangingPunct="1">
              <a:lnSpc>
                <a:spcPct val="150000"/>
              </a:lnSpc>
              <a:buFont typeface="Wingdings 2" pitchFamily="18" charset="2"/>
              <a:buChar char=""/>
              <a:defRPr/>
            </a:pPr>
            <a:r>
              <a:rPr lang="en-US" sz="2400" b="1" dirty="0">
                <a:solidFill>
                  <a:schemeClr val="bg2">
                    <a:lumMod val="50000"/>
                  </a:schemeClr>
                </a:solidFill>
                <a:latin typeface="Times New Roman" panose="02020603050405020304" pitchFamily="18" charset="0"/>
                <a:cs typeface="Times New Roman" panose="02020603050405020304" pitchFamily="18" charset="0"/>
              </a:rPr>
              <a:t>Zymogens</a:t>
            </a:r>
            <a:r>
              <a:rPr lang="en-US" sz="2400" dirty="0">
                <a:solidFill>
                  <a:schemeClr val="bg2">
                    <a:lumMod val="50000"/>
                  </a:schemeClr>
                </a:solidFill>
                <a:latin typeface="Times New Roman" panose="02020603050405020304" pitchFamily="18" charset="0"/>
                <a:cs typeface="Times New Roman" panose="02020603050405020304" pitchFamily="18" charset="0"/>
              </a:rPr>
              <a:t>:</a:t>
            </a:r>
          </a:p>
          <a:p>
            <a:pPr lvl="1" eaLnBrk="1" hangingPunct="1">
              <a:lnSpc>
                <a:spcPct val="150000"/>
              </a:lnSpc>
              <a:buFont typeface="Wingdings 2" pitchFamily="18" charset="2"/>
              <a:buChar char=""/>
              <a:defRPr/>
            </a:pPr>
            <a:r>
              <a:rPr lang="en-US" dirty="0">
                <a:latin typeface="Times New Roman" panose="02020603050405020304" pitchFamily="18" charset="0"/>
                <a:cs typeface="Times New Roman" panose="02020603050405020304" pitchFamily="18" charset="0"/>
              </a:rPr>
              <a:t>Factors </a:t>
            </a:r>
            <a:r>
              <a:rPr lang="en-US" b="1" dirty="0">
                <a:solidFill>
                  <a:srgbClr val="CC0099"/>
                </a:solidFill>
                <a:latin typeface="Times New Roman" panose="02020603050405020304" pitchFamily="18" charset="0"/>
                <a:cs typeface="Times New Roman" panose="02020603050405020304" pitchFamily="18" charset="0"/>
              </a:rPr>
              <a:t>II, VII, IX, X, XI, XII, </a:t>
            </a:r>
            <a:r>
              <a:rPr lang="en-US" dirty="0">
                <a:latin typeface="Times New Roman" panose="02020603050405020304" pitchFamily="18" charset="0"/>
                <a:cs typeface="Times New Roman" panose="02020603050405020304" pitchFamily="18" charset="0"/>
              </a:rPr>
              <a:t>and </a:t>
            </a:r>
            <a:r>
              <a:rPr lang="en-US" b="1" dirty="0" err="1">
                <a:solidFill>
                  <a:srgbClr val="CC0099"/>
                </a:solidFill>
                <a:latin typeface="Times New Roman" panose="02020603050405020304" pitchFamily="18" charset="0"/>
                <a:cs typeface="Times New Roman" panose="02020603050405020304" pitchFamily="18" charset="0"/>
              </a:rPr>
              <a:t>prekallikrein</a:t>
            </a:r>
            <a:endParaRPr lang="en-US" b="1" dirty="0">
              <a:solidFill>
                <a:srgbClr val="CC0099"/>
              </a:solidFill>
              <a:latin typeface="Times New Roman" panose="02020603050405020304" pitchFamily="18" charset="0"/>
              <a:cs typeface="Times New Roman" panose="02020603050405020304" pitchFamily="18" charset="0"/>
            </a:endParaRPr>
          </a:p>
          <a:p>
            <a:pPr lvl="1" eaLnBrk="1" hangingPunct="1">
              <a:lnSpc>
                <a:spcPct val="150000"/>
              </a:lnSpc>
              <a:buFont typeface="Wingdings 2" pitchFamily="18" charset="2"/>
              <a:buChar char=""/>
              <a:defRPr/>
            </a:pPr>
            <a:r>
              <a:rPr lang="en-US" b="1" dirty="0">
                <a:solidFill>
                  <a:srgbClr val="CC0099"/>
                </a:solidFill>
                <a:latin typeface="Times New Roman" panose="02020603050405020304" pitchFamily="18" charset="0"/>
                <a:cs typeface="Times New Roman" panose="02020603050405020304" pitchFamily="18" charset="0"/>
              </a:rPr>
              <a:t>NO</a:t>
            </a:r>
            <a:r>
              <a:rPr lang="en-US" dirty="0">
                <a:latin typeface="Times New Roman" panose="02020603050405020304" pitchFamily="18" charset="0"/>
                <a:cs typeface="Times New Roman" panose="02020603050405020304" pitchFamily="18" charset="0"/>
              </a:rPr>
              <a:t> biologic activity until converted by enzymes to active enzymes called </a:t>
            </a:r>
            <a:r>
              <a:rPr lang="en-US" b="1" dirty="0">
                <a:solidFill>
                  <a:srgbClr val="CC0099"/>
                </a:solidFill>
                <a:latin typeface="Times New Roman" panose="02020603050405020304" pitchFamily="18" charset="0"/>
                <a:cs typeface="Times New Roman" panose="02020603050405020304" pitchFamily="18" charset="0"/>
              </a:rPr>
              <a:t>serine proteases</a:t>
            </a:r>
          </a:p>
          <a:p>
            <a:pPr lvl="1" eaLnBrk="1" hangingPunct="1">
              <a:buFont typeface="Verdana" pitchFamily="34" charset="0"/>
              <a:buNone/>
              <a:defRPr/>
            </a:pPr>
            <a:endParaRPr lang="en-US" b="1" dirty="0">
              <a:solidFill>
                <a:srgbClr val="CC0099"/>
              </a:solidFill>
              <a:latin typeface="Times New Roman" panose="02020603050405020304" pitchFamily="18" charset="0"/>
              <a:cs typeface="Times New Roman" panose="02020603050405020304" pitchFamily="18" charset="0"/>
            </a:endParaRPr>
          </a:p>
          <a:p>
            <a:pPr eaLnBrk="1" hangingPunct="1">
              <a:lnSpc>
                <a:spcPct val="150000"/>
              </a:lnSpc>
              <a:buFont typeface="Wingdings 2" pitchFamily="18" charset="2"/>
              <a:buChar char=""/>
              <a:defRPr/>
            </a:pPr>
            <a:r>
              <a:rPr lang="en-US" sz="2400" b="1" dirty="0">
                <a:solidFill>
                  <a:schemeClr val="bg2">
                    <a:lumMod val="50000"/>
                  </a:schemeClr>
                </a:solidFill>
                <a:latin typeface="Times New Roman" panose="02020603050405020304" pitchFamily="18" charset="0"/>
                <a:cs typeface="Times New Roman" panose="02020603050405020304" pitchFamily="18" charset="0"/>
              </a:rPr>
              <a:t>Cofactors </a:t>
            </a:r>
          </a:p>
          <a:p>
            <a:pPr lvl="1" eaLnBrk="1" hangingPunct="1">
              <a:lnSpc>
                <a:spcPct val="150000"/>
              </a:lnSpc>
              <a:buFont typeface="Wingdings 2" pitchFamily="18" charset="2"/>
              <a:buChar char=""/>
              <a:defRPr/>
            </a:pPr>
            <a:r>
              <a:rPr lang="en-US" dirty="0">
                <a:latin typeface="Times New Roman" panose="02020603050405020304" pitchFamily="18" charset="0"/>
                <a:cs typeface="Times New Roman" panose="02020603050405020304" pitchFamily="18" charset="0"/>
              </a:rPr>
              <a:t>Factors  </a:t>
            </a:r>
            <a:r>
              <a:rPr lang="en-US" b="1" dirty="0">
                <a:solidFill>
                  <a:srgbClr val="CC0099"/>
                </a:solidFill>
                <a:latin typeface="Times New Roman" panose="02020603050405020304" pitchFamily="18" charset="0"/>
                <a:cs typeface="Times New Roman" panose="02020603050405020304" pitchFamily="18" charset="0"/>
              </a:rPr>
              <a:t>V, VIII, tissue factor, </a:t>
            </a:r>
            <a:r>
              <a:rPr lang="en-US" dirty="0">
                <a:latin typeface="Times New Roman" panose="02020603050405020304" pitchFamily="18" charset="0"/>
                <a:cs typeface="Times New Roman" panose="02020603050405020304" pitchFamily="18" charset="0"/>
              </a:rPr>
              <a:t>and</a:t>
            </a:r>
            <a:r>
              <a:rPr lang="en-US" b="1" dirty="0">
                <a:solidFill>
                  <a:srgbClr val="CC0099"/>
                </a:solidFill>
                <a:latin typeface="Times New Roman" panose="02020603050405020304" pitchFamily="18" charset="0"/>
                <a:cs typeface="Times New Roman" panose="02020603050405020304" pitchFamily="18" charset="0"/>
              </a:rPr>
              <a:t> HMWK</a:t>
            </a:r>
          </a:p>
        </p:txBody>
      </p:sp>
      <p:sp>
        <p:nvSpPr>
          <p:cNvPr id="4" name="Slide Number Placeholder 3">
            <a:extLst>
              <a:ext uri="{FF2B5EF4-FFF2-40B4-BE49-F238E27FC236}">
                <a16:creationId xmlns:a16="http://schemas.microsoft.com/office/drawing/2014/main" id="{32D8C670-480D-CEBA-EE03-8ADD6DF8FBA0}"/>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01EE2C4-4BB6-FF47-9B6C-1B18CAEBD9C1}" type="slidenum">
              <a:rPr lang="en-US" altLang="en-SA">
                <a:solidFill>
                  <a:srgbClr val="FFFFFF"/>
                </a:solidFill>
                <a:latin typeface="Franklin Gothic Book" panose="020B0503020102020204" pitchFamily="34" charset="0"/>
              </a:rPr>
              <a:pPr eaLnBrk="1" hangingPunct="1"/>
              <a:t>20</a:t>
            </a:fld>
            <a:endParaRPr lang="en-US" altLang="en-SA">
              <a:solidFill>
                <a:srgbClr val="FFFFFF"/>
              </a:solidFill>
              <a:latin typeface="Franklin Gothic Book" panose="020B0503020102020204" pitchFamily="34" charset="0"/>
            </a:endParaRPr>
          </a:p>
        </p:txBody>
      </p:sp>
      <p:sp>
        <p:nvSpPr>
          <p:cNvPr id="23557" name="Footer Placeholder 4">
            <a:extLst>
              <a:ext uri="{FF2B5EF4-FFF2-40B4-BE49-F238E27FC236}">
                <a16:creationId xmlns:a16="http://schemas.microsoft.com/office/drawing/2014/main" id="{81A5DF26-41FB-5C7F-CF39-4FA8E9F4E0B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SA">
                <a:solidFill>
                  <a:schemeClr val="tx2"/>
                </a:solidFill>
              </a:rPr>
              <a:t>Blood Coagulation(1-51)</a:t>
            </a:r>
          </a:p>
        </p:txBody>
      </p:sp>
      <p:sp>
        <p:nvSpPr>
          <p:cNvPr id="2" name="Rectangle 2">
            <a:extLst>
              <a:ext uri="{FF2B5EF4-FFF2-40B4-BE49-F238E27FC236}">
                <a16:creationId xmlns:a16="http://schemas.microsoft.com/office/drawing/2014/main" id="{F353EFB8-1627-0135-9B82-4A478F163E64}"/>
              </a:ext>
            </a:extLst>
          </p:cNvPr>
          <p:cNvSpPr>
            <a:spLocks noGrp="1" noChangeArrowheads="1"/>
          </p:cNvSpPr>
          <p:nvPr>
            <p:ph type="title"/>
          </p:nvPr>
        </p:nvSpPr>
        <p:spPr>
          <a:xfrm>
            <a:off x="685800" y="260498"/>
            <a:ext cx="7696200" cy="685800"/>
          </a:xfrm>
        </p:spPr>
        <p:txBody>
          <a:bodyPr/>
          <a:lstStyle/>
          <a:p>
            <a:pPr algn="ctr" eaLnBrk="1" hangingPunct="1"/>
            <a:r>
              <a:rPr lang="en-US" altLang="en-SA" sz="3200" b="1" dirty="0">
                <a:solidFill>
                  <a:srgbClr val="CC0099"/>
                </a:solidFill>
                <a:latin typeface="Times New Roman" panose="02020603050405020304" pitchFamily="18" charset="0"/>
                <a:cs typeface="Times New Roman" panose="02020603050405020304" pitchFamily="18" charset="0"/>
              </a:rPr>
              <a:t>Coagulation Factors (Cont.)</a:t>
            </a:r>
          </a:p>
        </p:txBody>
      </p:sp>
    </p:spTree>
    <p:extLst>
      <p:ext uri="{BB962C8B-B14F-4D97-AF65-F5344CB8AC3E}">
        <p14:creationId xmlns:p14="http://schemas.microsoft.com/office/powerpoint/2010/main" val="36065447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checkerboard(across)">
                                      <p:cBhvr>
                                        <p:cTn id="7" dur="5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checkerboard(across)">
                                      <p:cBhvr>
                                        <p:cTn id="12" dur="500"/>
                                        <p:tgtEl>
                                          <p:spTgt spid="163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checkerboard(across)">
                                      <p:cBhvr>
                                        <p:cTn id="17" dur="500"/>
                                        <p:tgtEl>
                                          <p:spTgt spid="163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6387">
                                            <p:txEl>
                                              <p:pRg st="4" end="4"/>
                                            </p:txEl>
                                          </p:spTgt>
                                        </p:tgtEl>
                                        <p:attrNameLst>
                                          <p:attrName>style.visibility</p:attrName>
                                        </p:attrNameLst>
                                      </p:cBhvr>
                                      <p:to>
                                        <p:strVal val="visible"/>
                                      </p:to>
                                    </p:set>
                                    <p:animEffect transition="in" filter="checkerboard(across)">
                                      <p:cBhvr>
                                        <p:cTn id="22" dur="500"/>
                                        <p:tgtEl>
                                          <p:spTgt spid="1638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animEffect transition="in" filter="checkerboard(across)">
                                      <p:cBhvr>
                                        <p:cTn id="27" dur="500"/>
                                        <p:tgtEl>
                                          <p:spTgt spid="16387">
                                            <p:txEl>
                                              <p:pRg st="5" end="5"/>
                                            </p:txEl>
                                          </p:spTgt>
                                        </p:tgtEl>
                                      </p:cBhvr>
                                    </p:animEffect>
                                  </p:childTnLst>
                                </p:cTn>
                              </p:par>
                            </p:childTnLst>
                          </p:cTn>
                        </p:par>
                        <p:par>
                          <p:cTn id="28" fill="hold">
                            <p:stCondLst>
                              <p:cond delay="500"/>
                            </p:stCondLst>
                            <p:childTnLst>
                              <p:par>
                                <p:cTn id="29" presetID="4" presetClass="entr" presetSubtype="16"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ox(in)">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2">
            <a:extLst>
              <a:ext uri="{FF2B5EF4-FFF2-40B4-BE49-F238E27FC236}">
                <a16:creationId xmlns:a16="http://schemas.microsoft.com/office/drawing/2014/main" id="{56B6D50D-78EC-DC4A-7D1E-773AD0AA1F93}"/>
              </a:ext>
            </a:extLst>
          </p:cNvPr>
          <p:cNvSpPr txBox="1">
            <a:spLocks noChangeArrowheads="1"/>
          </p:cNvSpPr>
          <p:nvPr/>
        </p:nvSpPr>
        <p:spPr bwMode="auto">
          <a:xfrm>
            <a:off x="3352800" y="5791200"/>
            <a:ext cx="42719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SA" sz="2800" b="1">
                <a:solidFill>
                  <a:schemeClr val="accent1"/>
                </a:solidFill>
              </a:rPr>
              <a:t>Thrombin in Hemostasis</a:t>
            </a:r>
          </a:p>
        </p:txBody>
      </p:sp>
      <p:pic>
        <p:nvPicPr>
          <p:cNvPr id="27656" name="Picture 11">
            <a:extLst>
              <a:ext uri="{FF2B5EF4-FFF2-40B4-BE49-F238E27FC236}">
                <a16:creationId xmlns:a16="http://schemas.microsoft.com/office/drawing/2014/main" id="{A4BC6AF9-AA57-D7C8-5EF4-6719BAAECF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3000"/>
            <a:ext cx="6524625"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0" name="Text Box 14">
            <a:extLst>
              <a:ext uri="{FF2B5EF4-FFF2-40B4-BE49-F238E27FC236}">
                <a16:creationId xmlns:a16="http://schemas.microsoft.com/office/drawing/2014/main" id="{CE1D36D2-B188-E578-021E-16E0BB6A797B}"/>
              </a:ext>
            </a:extLst>
          </p:cNvPr>
          <p:cNvSpPr txBox="1">
            <a:spLocks noChangeArrowheads="1"/>
          </p:cNvSpPr>
          <p:nvPr/>
        </p:nvSpPr>
        <p:spPr bwMode="auto">
          <a:xfrm>
            <a:off x="1524000" y="5283200"/>
            <a:ext cx="1495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SA" sz="2400" b="1">
                <a:solidFill>
                  <a:srgbClr val="993366"/>
                </a:solidFill>
                <a:latin typeface="Times New Roman" panose="02020603050405020304" pitchFamily="18" charset="0"/>
              </a:rPr>
              <a:t>Factor Xa</a:t>
            </a:r>
          </a:p>
        </p:txBody>
      </p:sp>
      <p:sp>
        <p:nvSpPr>
          <p:cNvPr id="27661" name="Line 15">
            <a:extLst>
              <a:ext uri="{FF2B5EF4-FFF2-40B4-BE49-F238E27FC236}">
                <a16:creationId xmlns:a16="http://schemas.microsoft.com/office/drawing/2014/main" id="{C515AF3D-F34C-58DC-4E7E-38AA96382A09}"/>
              </a:ext>
            </a:extLst>
          </p:cNvPr>
          <p:cNvSpPr>
            <a:spLocks noChangeShapeType="1"/>
          </p:cNvSpPr>
          <p:nvPr/>
        </p:nvSpPr>
        <p:spPr bwMode="auto">
          <a:xfrm flipV="1">
            <a:off x="3048000" y="4572000"/>
            <a:ext cx="762000" cy="762000"/>
          </a:xfrm>
          <a:prstGeom prst="line">
            <a:avLst/>
          </a:prstGeom>
          <a:noFill/>
          <a:ln w="508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SA"/>
          </a:p>
        </p:txBody>
      </p:sp>
      <p:sp>
        <p:nvSpPr>
          <p:cNvPr id="37894" name="Line 21">
            <a:extLst>
              <a:ext uri="{FF2B5EF4-FFF2-40B4-BE49-F238E27FC236}">
                <a16:creationId xmlns:a16="http://schemas.microsoft.com/office/drawing/2014/main" id="{548FB795-7FC7-2287-5DDF-383E256FEC1F}"/>
              </a:ext>
            </a:extLst>
          </p:cNvPr>
          <p:cNvSpPr>
            <a:spLocks noChangeShapeType="1"/>
          </p:cNvSpPr>
          <p:nvPr/>
        </p:nvSpPr>
        <p:spPr bwMode="auto">
          <a:xfrm>
            <a:off x="3048000" y="5410200"/>
            <a:ext cx="7921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SA"/>
          </a:p>
        </p:txBody>
      </p:sp>
      <p:sp>
        <p:nvSpPr>
          <p:cNvPr id="37895" name="Line 22">
            <a:extLst>
              <a:ext uri="{FF2B5EF4-FFF2-40B4-BE49-F238E27FC236}">
                <a16:creationId xmlns:a16="http://schemas.microsoft.com/office/drawing/2014/main" id="{2BF33347-C142-F712-C9E6-9A2366C74CA6}"/>
              </a:ext>
            </a:extLst>
          </p:cNvPr>
          <p:cNvSpPr>
            <a:spLocks noChangeShapeType="1"/>
          </p:cNvSpPr>
          <p:nvPr/>
        </p:nvSpPr>
        <p:spPr bwMode="auto">
          <a:xfrm>
            <a:off x="5105400" y="5410200"/>
            <a:ext cx="7921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SA"/>
          </a:p>
        </p:txBody>
      </p:sp>
      <p:sp>
        <p:nvSpPr>
          <p:cNvPr id="37896" name="Line 23">
            <a:extLst>
              <a:ext uri="{FF2B5EF4-FFF2-40B4-BE49-F238E27FC236}">
                <a16:creationId xmlns:a16="http://schemas.microsoft.com/office/drawing/2014/main" id="{E6E1D855-44A2-36AD-4A30-34B26FDDEF03}"/>
              </a:ext>
            </a:extLst>
          </p:cNvPr>
          <p:cNvSpPr>
            <a:spLocks noChangeShapeType="1"/>
          </p:cNvSpPr>
          <p:nvPr/>
        </p:nvSpPr>
        <p:spPr bwMode="auto">
          <a:xfrm>
            <a:off x="7162800" y="5410200"/>
            <a:ext cx="863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SA"/>
          </a:p>
        </p:txBody>
      </p:sp>
      <p:sp>
        <p:nvSpPr>
          <p:cNvPr id="13" name="Slide Number Placeholder 12">
            <a:extLst>
              <a:ext uri="{FF2B5EF4-FFF2-40B4-BE49-F238E27FC236}">
                <a16:creationId xmlns:a16="http://schemas.microsoft.com/office/drawing/2014/main" id="{D9BDE722-89C2-0CF5-A17E-C44993F5E82F}"/>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D179B22-0D49-5646-B4E6-852A2D7FFE46}" type="slidenum">
              <a:rPr lang="en-US" altLang="en-SA">
                <a:solidFill>
                  <a:srgbClr val="FFFFFF"/>
                </a:solidFill>
                <a:latin typeface="Franklin Gothic Book" panose="020B0503020102020204" pitchFamily="34" charset="0"/>
              </a:rPr>
              <a:pPr eaLnBrk="1" hangingPunct="1"/>
              <a:t>21</a:t>
            </a:fld>
            <a:endParaRPr lang="en-US" altLang="en-SA">
              <a:solidFill>
                <a:srgbClr val="FFFFFF"/>
              </a:solidFill>
              <a:latin typeface="Franklin Gothic Book" panose="020B0503020102020204" pitchFamily="34" charset="0"/>
            </a:endParaRPr>
          </a:p>
        </p:txBody>
      </p:sp>
      <p:sp>
        <p:nvSpPr>
          <p:cNvPr id="37898" name="Footer Placeholder 13">
            <a:extLst>
              <a:ext uri="{FF2B5EF4-FFF2-40B4-BE49-F238E27FC236}">
                <a16:creationId xmlns:a16="http://schemas.microsoft.com/office/drawing/2014/main" id="{70264EE1-342D-1DC7-6597-E943C3286586}"/>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SA">
                <a:solidFill>
                  <a:schemeClr val="tx2"/>
                </a:solidFill>
              </a:rPr>
              <a:t>Blood Coagulation(1-51)</a:t>
            </a:r>
          </a:p>
        </p:txBody>
      </p:sp>
    </p:spTree>
    <p:extLst>
      <p:ext uri="{BB962C8B-B14F-4D97-AF65-F5344CB8AC3E}">
        <p14:creationId xmlns:p14="http://schemas.microsoft.com/office/powerpoint/2010/main" val="7388036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27656"/>
                                        </p:tgtEl>
                                        <p:attrNameLst>
                                          <p:attrName>style.visibility</p:attrName>
                                        </p:attrNameLst>
                                      </p:cBhvr>
                                      <p:to>
                                        <p:strVal val="visible"/>
                                      </p:to>
                                    </p:set>
                                    <p:animEffect transition="in" filter="blinds(horizontal)">
                                      <p:cBhvr>
                                        <p:cTn id="7" dur="500"/>
                                        <p:tgtEl>
                                          <p:spTgt spid="27656"/>
                                        </p:tgtEl>
                                      </p:cBhvr>
                                    </p:animEffect>
                                  </p:childTnLst>
                                </p:cTn>
                              </p:par>
                            </p:childTnLst>
                          </p:cTn>
                        </p:par>
                        <p:par>
                          <p:cTn id="8" fill="hold" nodeType="afterGroup">
                            <p:stCondLst>
                              <p:cond delay="500"/>
                            </p:stCondLst>
                            <p:childTnLst>
                              <p:par>
                                <p:cTn id="9" presetID="2" presetClass="entr" presetSubtype="4" fill="hold" nodeType="afterEffect">
                                  <p:stCondLst>
                                    <p:cond delay="0"/>
                                  </p:stCondLst>
                                  <p:childTnLst>
                                    <p:set>
                                      <p:cBhvr>
                                        <p:cTn id="10" dur="1" fill="hold">
                                          <p:stCondLst>
                                            <p:cond delay="0"/>
                                          </p:stCondLst>
                                        </p:cTn>
                                        <p:tgtEl>
                                          <p:spTgt spid="27650"/>
                                        </p:tgtEl>
                                        <p:attrNameLst>
                                          <p:attrName>style.visibility</p:attrName>
                                        </p:attrNameLst>
                                      </p:cBhvr>
                                      <p:to>
                                        <p:strVal val="visible"/>
                                      </p:to>
                                    </p:set>
                                    <p:anim calcmode="lin" valueType="num">
                                      <p:cBhvr additive="base">
                                        <p:cTn id="11" dur="500" fill="hold"/>
                                        <p:tgtEl>
                                          <p:spTgt spid="27650"/>
                                        </p:tgtEl>
                                        <p:attrNameLst>
                                          <p:attrName>ppt_x</p:attrName>
                                        </p:attrNameLst>
                                      </p:cBhvr>
                                      <p:tavLst>
                                        <p:tav tm="0">
                                          <p:val>
                                            <p:strVal val="#ppt_x"/>
                                          </p:val>
                                        </p:tav>
                                        <p:tav tm="100000">
                                          <p:val>
                                            <p:strVal val="#ppt_x"/>
                                          </p:val>
                                        </p:tav>
                                      </p:tavLst>
                                    </p:anim>
                                    <p:anim calcmode="lin" valueType="num">
                                      <p:cBhvr additive="base">
                                        <p:cTn id="12" dur="500" fill="hold"/>
                                        <p:tgtEl>
                                          <p:spTgt spid="27650"/>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000"/>
                            </p:stCondLst>
                            <p:childTnLst>
                              <p:par>
                                <p:cTn id="14" presetID="2" presetClass="entr" presetSubtype="4" fill="hold" nodeType="afterEffect">
                                  <p:stCondLst>
                                    <p:cond delay="1500"/>
                                  </p:stCondLst>
                                  <p:childTnLst>
                                    <p:set>
                                      <p:cBhvr>
                                        <p:cTn id="15" dur="1" fill="hold">
                                          <p:stCondLst>
                                            <p:cond delay="0"/>
                                          </p:stCondLst>
                                        </p:cTn>
                                        <p:tgtEl>
                                          <p:spTgt spid="27661"/>
                                        </p:tgtEl>
                                        <p:attrNameLst>
                                          <p:attrName>style.visibility</p:attrName>
                                        </p:attrNameLst>
                                      </p:cBhvr>
                                      <p:to>
                                        <p:strVal val="visible"/>
                                      </p:to>
                                    </p:set>
                                    <p:anim calcmode="lin" valueType="num">
                                      <p:cBhvr additive="base">
                                        <p:cTn id="16" dur="500" fill="hold"/>
                                        <p:tgtEl>
                                          <p:spTgt spid="27661"/>
                                        </p:tgtEl>
                                        <p:attrNameLst>
                                          <p:attrName>ppt_x</p:attrName>
                                        </p:attrNameLst>
                                      </p:cBhvr>
                                      <p:tavLst>
                                        <p:tav tm="0">
                                          <p:val>
                                            <p:strVal val="#ppt_x"/>
                                          </p:val>
                                        </p:tav>
                                        <p:tav tm="100000">
                                          <p:val>
                                            <p:strVal val="#ppt_x"/>
                                          </p:val>
                                        </p:tav>
                                      </p:tavLst>
                                    </p:anim>
                                    <p:anim calcmode="lin" valueType="num">
                                      <p:cBhvr additive="base">
                                        <p:cTn id="17" dur="500" fill="hold"/>
                                        <p:tgtEl>
                                          <p:spTgt spid="27661"/>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3000"/>
                            </p:stCondLst>
                            <p:childTnLst>
                              <p:par>
                                <p:cTn id="19" presetID="2" presetClass="entr" presetSubtype="4" fill="hold" nodeType="afterEffect">
                                  <p:stCondLst>
                                    <p:cond delay="0"/>
                                  </p:stCondLst>
                                  <p:childTnLst>
                                    <p:set>
                                      <p:cBhvr>
                                        <p:cTn id="20" dur="1" fill="hold">
                                          <p:stCondLst>
                                            <p:cond delay="0"/>
                                          </p:stCondLst>
                                        </p:cTn>
                                        <p:tgtEl>
                                          <p:spTgt spid="27660"/>
                                        </p:tgtEl>
                                        <p:attrNameLst>
                                          <p:attrName>style.visibility</p:attrName>
                                        </p:attrNameLst>
                                      </p:cBhvr>
                                      <p:to>
                                        <p:strVal val="visible"/>
                                      </p:to>
                                    </p:set>
                                    <p:anim calcmode="lin" valueType="num">
                                      <p:cBhvr additive="base">
                                        <p:cTn id="21" dur="500" fill="hold"/>
                                        <p:tgtEl>
                                          <p:spTgt spid="27660"/>
                                        </p:tgtEl>
                                        <p:attrNameLst>
                                          <p:attrName>ppt_x</p:attrName>
                                        </p:attrNameLst>
                                      </p:cBhvr>
                                      <p:tavLst>
                                        <p:tav tm="0">
                                          <p:val>
                                            <p:strVal val="#ppt_x"/>
                                          </p:val>
                                        </p:tav>
                                        <p:tav tm="100000">
                                          <p:val>
                                            <p:strVal val="#ppt_x"/>
                                          </p:val>
                                        </p:tav>
                                      </p:tavLst>
                                    </p:anim>
                                    <p:anim calcmode="lin" valueType="num">
                                      <p:cBhvr additive="base">
                                        <p:cTn id="22" dur="500" fill="hold"/>
                                        <p:tgtEl>
                                          <p:spTgt spid="276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6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5" descr="16-13_1.jpg                                                    00003914Sarah                          B9D5FA8B:"/>
          <p:cNvPicPr>
            <a:picLocks noChangeAspect="1" noChangeArrowheads="1"/>
          </p:cNvPicPr>
          <p:nvPr/>
        </p:nvPicPr>
        <p:blipFill>
          <a:blip r:embed="rId3" cstate="print"/>
          <a:srcRect l="14957" t="710" r="14714" b="3075"/>
          <a:stretch>
            <a:fillRect/>
          </a:stretch>
        </p:blipFill>
        <p:spPr bwMode="auto">
          <a:xfrm>
            <a:off x="4038600" y="1299469"/>
            <a:ext cx="4933950" cy="5059162"/>
          </a:xfrm>
          <a:prstGeom prst="rect">
            <a:avLst/>
          </a:prstGeom>
          <a:noFill/>
          <a:ln w="9525">
            <a:noFill/>
            <a:miter lim="800000"/>
            <a:headEnd/>
            <a:tailEnd/>
          </a:ln>
        </p:spPr>
      </p:pic>
      <p:sp>
        <p:nvSpPr>
          <p:cNvPr id="8" name="Title 2"/>
          <p:cNvSpPr>
            <a:spLocks noGrp="1"/>
          </p:cNvSpPr>
          <p:nvPr>
            <p:ph type="title"/>
          </p:nvPr>
        </p:nvSpPr>
        <p:spPr>
          <a:xfrm>
            <a:off x="381000" y="114300"/>
            <a:ext cx="8382000" cy="723900"/>
          </a:xfrm>
        </p:spPr>
        <p:txBody>
          <a:bodyPr>
            <a:normAutofit/>
          </a:bodyPr>
          <a:lstStyle/>
          <a:p>
            <a:pPr algn="ctr">
              <a:defRPr/>
            </a:pPr>
            <a:r>
              <a:rPr lang="en-US" sz="3200" b="1" dirty="0">
                <a:solidFill>
                  <a:srgbClr val="CC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Clotting Cascade</a:t>
            </a:r>
            <a:endParaRPr lang="en-US" sz="3200" b="1" dirty="0">
              <a:latin typeface="Times New Roman" panose="02020603050405020304" pitchFamily="18" charset="0"/>
              <a:cs typeface="Times New Roman" panose="02020603050405020304" pitchFamily="18" charset="0"/>
            </a:endParaRPr>
          </a:p>
        </p:txBody>
      </p:sp>
      <p:sp>
        <p:nvSpPr>
          <p:cNvPr id="9" name="Content Placeholder 1"/>
          <p:cNvSpPr>
            <a:spLocks noGrp="1"/>
          </p:cNvSpPr>
          <p:nvPr>
            <p:ph idx="1"/>
          </p:nvPr>
        </p:nvSpPr>
        <p:spPr>
          <a:xfrm>
            <a:off x="152400" y="1028700"/>
            <a:ext cx="3886200" cy="5600700"/>
          </a:xfrm>
        </p:spPr>
        <p:txBody>
          <a:bodyPr/>
          <a:lstStyle/>
          <a:p>
            <a:pPr marL="365125" lvl="2" indent="-255588" algn="just">
              <a:lnSpc>
                <a:spcPct val="150000"/>
              </a:lnSpc>
              <a:spcBef>
                <a:spcPts val="400"/>
              </a:spcBef>
              <a:buClr>
                <a:schemeClr val="accent1"/>
              </a:buClr>
              <a:buSzPct val="68000"/>
              <a:buFont typeface="Wingdings 3" pitchFamily="18" charset="2"/>
              <a:buChar char=""/>
              <a:defRPr/>
            </a:pPr>
            <a:r>
              <a:rPr lang="en-US" sz="2400" dirty="0">
                <a:latin typeface="Times New Roman" panose="02020603050405020304" pitchFamily="18" charset="0"/>
                <a:cs typeface="Times New Roman" panose="02020603050405020304" pitchFamily="18" charset="0"/>
              </a:rPr>
              <a:t>A </a:t>
            </a:r>
            <a:r>
              <a:rPr lang="en-US" sz="2400" b="1" dirty="0">
                <a:solidFill>
                  <a:schemeClr val="bg2">
                    <a:lumMod val="50000"/>
                  </a:schemeClr>
                </a:solidFill>
                <a:latin typeface="Times New Roman" panose="02020603050405020304" pitchFamily="18" charset="0"/>
                <a:cs typeface="Times New Roman" panose="02020603050405020304" pitchFamily="18" charset="0"/>
              </a:rPr>
              <a:t>cascade</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is a mechanism in which enzymes activate other enzymes sequentially usually leading to an amplification of an initial signal.</a:t>
            </a:r>
          </a:p>
          <a:p>
            <a:pPr marL="365125" lvl="2" indent="-255588" algn="just">
              <a:lnSpc>
                <a:spcPct val="150000"/>
              </a:lnSpc>
              <a:spcBef>
                <a:spcPts val="400"/>
              </a:spcBef>
              <a:buClr>
                <a:schemeClr val="accent1"/>
              </a:buClr>
              <a:buSzPct val="68000"/>
              <a:buFont typeface="Wingdings 3" pitchFamily="18" charset="2"/>
              <a:buChar char=""/>
              <a:defRPr/>
            </a:pPr>
            <a:r>
              <a:rPr lang="en-US" sz="2400" dirty="0">
                <a:latin typeface="Times New Roman" panose="02020603050405020304" pitchFamily="18" charset="0"/>
                <a:cs typeface="Times New Roman" panose="02020603050405020304" pitchFamily="18" charset="0"/>
              </a:rPr>
              <a:t>Each of these pathways leads to the conversion of </a:t>
            </a:r>
            <a:r>
              <a:rPr lang="en-US" sz="2400" b="1" dirty="0">
                <a:solidFill>
                  <a:schemeClr val="bg2">
                    <a:lumMod val="50000"/>
                  </a:schemeClr>
                </a:solidFill>
                <a:latin typeface="Times New Roman" panose="02020603050405020304" pitchFamily="18" charset="0"/>
                <a:cs typeface="Times New Roman" panose="02020603050405020304" pitchFamily="18" charset="0"/>
              </a:rPr>
              <a:t>factor X</a:t>
            </a:r>
            <a:r>
              <a:rPr lang="en-US" sz="2400" dirty="0">
                <a:solidFill>
                  <a:schemeClr val="bg2">
                    <a:lumMod val="50000"/>
                  </a:schemeClr>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(inactive) to </a:t>
            </a:r>
            <a:r>
              <a:rPr lang="en-US" sz="2400" b="1" dirty="0">
                <a:solidFill>
                  <a:schemeClr val="bg2">
                    <a:lumMod val="50000"/>
                  </a:schemeClr>
                </a:solidFill>
                <a:latin typeface="Times New Roman" panose="02020603050405020304" pitchFamily="18" charset="0"/>
                <a:cs typeface="Times New Roman" panose="02020603050405020304" pitchFamily="18" charset="0"/>
              </a:rPr>
              <a:t>factor </a:t>
            </a:r>
            <a:r>
              <a:rPr lang="en-US" sz="2400" b="1" dirty="0" err="1">
                <a:solidFill>
                  <a:schemeClr val="bg2">
                    <a:lumMod val="50000"/>
                  </a:schemeClr>
                </a:solidFill>
                <a:latin typeface="Times New Roman" panose="02020603050405020304" pitchFamily="18" charset="0"/>
                <a:cs typeface="Times New Roman" panose="02020603050405020304" pitchFamily="18" charset="0"/>
              </a:rPr>
              <a:t>Xa</a:t>
            </a:r>
            <a:r>
              <a:rPr lang="en-US" sz="2400" dirty="0">
                <a:solidFill>
                  <a:schemeClr val="bg2">
                    <a:lumMod val="50000"/>
                  </a:schemeClr>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(active)</a:t>
            </a:r>
          </a:p>
          <a:p>
            <a:pPr marL="365125" lvl="2" indent="-255588" algn="just">
              <a:lnSpc>
                <a:spcPct val="150000"/>
              </a:lnSpc>
              <a:spcBef>
                <a:spcPts val="400"/>
              </a:spcBef>
              <a:buClr>
                <a:schemeClr val="accent1"/>
              </a:buClr>
              <a:buSzPct val="68000"/>
              <a:buNone/>
              <a:defRPr/>
            </a:pPr>
            <a:endParaRPr lang="en-US" sz="2400" dirty="0">
              <a:latin typeface="Times New Roman" panose="02020603050405020304" pitchFamily="18" charset="0"/>
              <a:cs typeface="Times New Roman" panose="02020603050405020304" pitchFamily="18" charset="0"/>
            </a:endParaRPr>
          </a:p>
          <a:p>
            <a:pPr algn="just">
              <a:lnSpc>
                <a:spcPct val="150000"/>
              </a:lnSpc>
              <a:buNone/>
              <a:defRPr/>
            </a:pPr>
            <a:r>
              <a:rPr lang="en-US" sz="2400" dirty="0">
                <a:latin typeface="Times New Roman" panose="02020603050405020304" pitchFamily="18" charset="0"/>
                <a:cs typeface="Times New Roman" panose="02020603050405020304"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checkerboard(across)">
                                      <p:cBhvr>
                                        <p:cTn id="11" dur="500"/>
                                        <p:tgtEl>
                                          <p:spTgt spid="9">
                                            <p:txEl>
                                              <p:pRg st="0" end="0"/>
                                            </p:txEl>
                                          </p:spTgt>
                                        </p:tgtEl>
                                      </p:cBhvr>
                                    </p:animEffect>
                                  </p:childTnLst>
                                </p:cTn>
                              </p:par>
                            </p:childTnLst>
                          </p:cTn>
                        </p:par>
                        <p:par>
                          <p:cTn id="12" fill="hold">
                            <p:stCondLst>
                              <p:cond delay="1000"/>
                            </p:stCondLst>
                            <p:childTnLst>
                              <p:par>
                                <p:cTn id="13" presetID="21" presetClass="entr" presetSubtype="8" fill="hold" nodeType="afterEffect">
                                  <p:stCondLst>
                                    <p:cond delay="0"/>
                                  </p:stCondLst>
                                  <p:childTnLst>
                                    <p:set>
                                      <p:cBhvr>
                                        <p:cTn id="14" dur="1" fill="hold">
                                          <p:stCondLst>
                                            <p:cond delay="0"/>
                                          </p:stCondLst>
                                        </p:cTn>
                                        <p:tgtEl>
                                          <p:spTgt spid="20485"/>
                                        </p:tgtEl>
                                        <p:attrNameLst>
                                          <p:attrName>style.visibility</p:attrName>
                                        </p:attrNameLst>
                                      </p:cBhvr>
                                      <p:to>
                                        <p:strVal val="visible"/>
                                      </p:to>
                                    </p:set>
                                    <p:animEffect transition="in" filter="wheel(8)">
                                      <p:cBhvr>
                                        <p:cTn id="15" dur="500"/>
                                        <p:tgtEl>
                                          <p:spTgt spid="20485"/>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checkerboard(across)">
                                      <p:cBhvr>
                                        <p:cTn id="19"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04850" y="228600"/>
            <a:ext cx="8001000" cy="533400"/>
          </a:xfrm>
        </p:spPr>
        <p:txBody>
          <a:bodyPr anchor="ctr">
            <a:noAutofit/>
          </a:bodyPr>
          <a:lstStyle/>
          <a:p>
            <a:r>
              <a:rPr lang="en-US" sz="3200" b="1" dirty="0">
                <a:solidFill>
                  <a:srgbClr val="C00000"/>
                </a:solidFill>
                <a:latin typeface="Times New Roman" panose="02020603050405020304" pitchFamily="18" charset="0"/>
                <a:cs typeface="Times New Roman" panose="02020603050405020304" pitchFamily="18" charset="0"/>
              </a:rPr>
              <a:t>Secondary Homeostasis: </a:t>
            </a:r>
            <a:r>
              <a:rPr lang="en-US" sz="3200" b="1" dirty="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Clot Formation</a:t>
            </a:r>
          </a:p>
        </p:txBody>
      </p:sp>
      <p:pic>
        <p:nvPicPr>
          <p:cNvPr id="21509" name="Picture 5" descr="19_11"/>
          <p:cNvPicPr>
            <a:picLocks noChangeAspect="1" noChangeArrowheads="1"/>
          </p:cNvPicPr>
          <p:nvPr/>
        </p:nvPicPr>
        <p:blipFill>
          <a:blip r:embed="rId3" cstate="print"/>
          <a:srcRect l="24731" t="20072"/>
          <a:stretch>
            <a:fillRect/>
          </a:stretch>
        </p:blipFill>
        <p:spPr bwMode="auto">
          <a:xfrm>
            <a:off x="2971800" y="2000250"/>
            <a:ext cx="5334000" cy="4248150"/>
          </a:xfrm>
          <a:prstGeom prst="rect">
            <a:avLst/>
          </a:prstGeom>
          <a:noFill/>
        </p:spPr>
      </p:pic>
      <p:pic>
        <p:nvPicPr>
          <p:cNvPr id="5" name="Picture 5" descr="19_11"/>
          <p:cNvPicPr>
            <a:picLocks noChangeAspect="1" noChangeArrowheads="1"/>
          </p:cNvPicPr>
          <p:nvPr/>
        </p:nvPicPr>
        <p:blipFill>
          <a:blip r:embed="rId3" cstate="print"/>
          <a:srcRect t="28674" r="75269" b="38351"/>
          <a:stretch>
            <a:fillRect/>
          </a:stretch>
        </p:blipFill>
        <p:spPr bwMode="auto">
          <a:xfrm>
            <a:off x="609600" y="2305050"/>
            <a:ext cx="2362200" cy="1752600"/>
          </a:xfrm>
          <a:prstGeom prst="rect">
            <a:avLst/>
          </a:prstGeom>
          <a:noFill/>
        </p:spPr>
      </p:pic>
      <p:pic>
        <p:nvPicPr>
          <p:cNvPr id="7" name="Picture 5" descr="19_11"/>
          <p:cNvPicPr>
            <a:picLocks noChangeAspect="1" noChangeArrowheads="1"/>
          </p:cNvPicPr>
          <p:nvPr/>
        </p:nvPicPr>
        <p:blipFill>
          <a:blip r:embed="rId3" cstate="print"/>
          <a:srcRect t="71685" r="75269" b="16846"/>
          <a:stretch>
            <a:fillRect/>
          </a:stretch>
        </p:blipFill>
        <p:spPr bwMode="auto">
          <a:xfrm>
            <a:off x="685800" y="4667250"/>
            <a:ext cx="2286000" cy="609600"/>
          </a:xfrm>
          <a:prstGeom prst="rect">
            <a:avLst/>
          </a:prstGeom>
          <a:noFill/>
        </p:spPr>
      </p:pic>
      <p:pic>
        <p:nvPicPr>
          <p:cNvPr id="8" name="Picture 5" descr="19_11"/>
          <p:cNvPicPr>
            <a:picLocks noChangeAspect="1" noChangeArrowheads="1"/>
          </p:cNvPicPr>
          <p:nvPr/>
        </p:nvPicPr>
        <p:blipFill>
          <a:blip r:embed="rId3" cstate="print"/>
          <a:srcRect t="87097" r="75269" b="2867"/>
          <a:stretch>
            <a:fillRect/>
          </a:stretch>
        </p:blipFill>
        <p:spPr bwMode="auto">
          <a:xfrm>
            <a:off x="685800" y="5410200"/>
            <a:ext cx="2286000" cy="533400"/>
          </a:xfrm>
          <a:prstGeom prst="rect">
            <a:avLst/>
          </a:prstGeom>
          <a:noFill/>
        </p:spPr>
      </p:pic>
      <p:pic>
        <p:nvPicPr>
          <p:cNvPr id="9" name="Picture 5" descr="19_11"/>
          <p:cNvPicPr>
            <a:picLocks noChangeAspect="1" noChangeArrowheads="1"/>
          </p:cNvPicPr>
          <p:nvPr/>
        </p:nvPicPr>
        <p:blipFill>
          <a:blip r:embed="rId3" cstate="print"/>
          <a:srcRect l="23914" t="7119" r="37376" b="79928"/>
          <a:stretch>
            <a:fillRect/>
          </a:stretch>
        </p:blipFill>
        <p:spPr bwMode="auto">
          <a:xfrm>
            <a:off x="2895600" y="1295400"/>
            <a:ext cx="2743200" cy="685800"/>
          </a:xfrm>
          <a:prstGeom prst="rect">
            <a:avLst/>
          </a:prstGeom>
          <a:noFill/>
        </p:spPr>
      </p:pic>
      <p:pic>
        <p:nvPicPr>
          <p:cNvPr id="10" name="Picture 5" descr="19_11"/>
          <p:cNvPicPr>
            <a:picLocks noChangeAspect="1" noChangeArrowheads="1"/>
          </p:cNvPicPr>
          <p:nvPr/>
        </p:nvPicPr>
        <p:blipFill>
          <a:blip r:embed="rId3" cstate="print"/>
          <a:srcRect l="62624" t="7119" b="79928"/>
          <a:stretch>
            <a:fillRect/>
          </a:stretch>
        </p:blipFill>
        <p:spPr bwMode="auto">
          <a:xfrm>
            <a:off x="5638800" y="1295400"/>
            <a:ext cx="2648675" cy="688450"/>
          </a:xfrm>
          <a:prstGeom prst="rect">
            <a:avLst/>
          </a:prstGeom>
          <a:noFill/>
        </p:spPr>
      </p:pic>
      <p:pic>
        <p:nvPicPr>
          <p:cNvPr id="11" name="Picture 5" descr="19_11"/>
          <p:cNvPicPr>
            <a:picLocks noChangeAspect="1" noChangeArrowheads="1"/>
          </p:cNvPicPr>
          <p:nvPr/>
        </p:nvPicPr>
        <p:blipFill>
          <a:blip r:embed="rId3" cstate="print"/>
          <a:srcRect l="40044" t="2868" b="92881"/>
          <a:stretch>
            <a:fillRect/>
          </a:stretch>
        </p:blipFill>
        <p:spPr bwMode="auto">
          <a:xfrm>
            <a:off x="3733800" y="1066800"/>
            <a:ext cx="4248875" cy="225950"/>
          </a:xfrm>
          <a:prstGeom prst="rect">
            <a:avLst/>
          </a:prstGeom>
          <a:noFill/>
        </p:spPr>
      </p:pic>
    </p:spTree>
    <p:extLst>
      <p:ext uri="{BB962C8B-B14F-4D97-AF65-F5344CB8AC3E}">
        <p14:creationId xmlns:p14="http://schemas.microsoft.com/office/powerpoint/2010/main" val="27147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box(in)">
                                      <p:cBhvr>
                                        <p:cTn id="7" dur="500"/>
                                        <p:tgtEl>
                                          <p:spTgt spid="21506"/>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1509"/>
                                        </p:tgtEl>
                                        <p:attrNameLst>
                                          <p:attrName>style.visibility</p:attrName>
                                        </p:attrNameLst>
                                      </p:cBhvr>
                                      <p:to>
                                        <p:strVal val="visible"/>
                                      </p:to>
                                    </p:set>
                                    <p:animEffect transition="in" filter="blinds(horizontal)">
                                      <p:cBhvr>
                                        <p:cTn id="11" dur="500"/>
                                        <p:tgtEl>
                                          <p:spTgt spid="21509"/>
                                        </p:tgtEl>
                                      </p:cBhvr>
                                    </p:animEffect>
                                  </p:childTnLst>
                                </p:cTn>
                              </p:par>
                            </p:childTnLst>
                          </p:cTn>
                        </p:par>
                        <p:par>
                          <p:cTn id="12" fill="hold">
                            <p:stCondLst>
                              <p:cond delay="1000"/>
                            </p:stCondLst>
                            <p:childTnLst>
                              <p:par>
                                <p:cTn id="13" presetID="55"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strVal val="#ppt_w*0.70"/>
                                          </p:val>
                                        </p:tav>
                                        <p:tav tm="100000">
                                          <p:val>
                                            <p:strVal val="#ppt_w"/>
                                          </p:val>
                                        </p:tav>
                                      </p:tavLst>
                                    </p:anim>
                                    <p:anim calcmode="lin" valueType="num">
                                      <p:cBhvr>
                                        <p:cTn id="16" dur="1000" fill="hold"/>
                                        <p:tgtEl>
                                          <p:spTgt spid="5"/>
                                        </p:tgtEl>
                                        <p:attrNameLst>
                                          <p:attrName>ppt_h</p:attrName>
                                        </p:attrNameLst>
                                      </p:cBhvr>
                                      <p:tavLst>
                                        <p:tav tm="0">
                                          <p:val>
                                            <p:strVal val="#ppt_h"/>
                                          </p:val>
                                        </p:tav>
                                        <p:tav tm="100000">
                                          <p:val>
                                            <p:strVal val="#ppt_h"/>
                                          </p:val>
                                        </p:tav>
                                      </p:tavLst>
                                    </p:anim>
                                    <p:animEffect transition="in" filter="fade">
                                      <p:cBhvr>
                                        <p:cTn id="17" dur="1000"/>
                                        <p:tgtEl>
                                          <p:spTgt spid="5"/>
                                        </p:tgtEl>
                                      </p:cBhvr>
                                    </p:animEffect>
                                  </p:childTnLst>
                                </p:cTn>
                              </p:par>
                            </p:childTnLst>
                          </p:cTn>
                        </p:par>
                        <p:par>
                          <p:cTn id="18" fill="hold">
                            <p:stCondLst>
                              <p:cond delay="2000"/>
                            </p:stCondLst>
                            <p:childTnLst>
                              <p:par>
                                <p:cTn id="19" presetID="5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par>
                          <p:cTn id="24" fill="hold">
                            <p:stCondLst>
                              <p:cond delay="3000"/>
                            </p:stCondLst>
                            <p:childTnLst>
                              <p:par>
                                <p:cTn id="25" presetID="55"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strVal val="#ppt_w*0.70"/>
                                          </p:val>
                                        </p:tav>
                                        <p:tav tm="100000">
                                          <p:val>
                                            <p:strVal val="#ppt_w"/>
                                          </p:val>
                                        </p:tav>
                                      </p:tavLst>
                                    </p:anim>
                                    <p:anim calcmode="lin" valueType="num">
                                      <p:cBhvr>
                                        <p:cTn id="28" dur="1000" fill="hold"/>
                                        <p:tgtEl>
                                          <p:spTgt spid="8"/>
                                        </p:tgtEl>
                                        <p:attrNameLst>
                                          <p:attrName>ppt_h</p:attrName>
                                        </p:attrNameLst>
                                      </p:cBhvr>
                                      <p:tavLst>
                                        <p:tav tm="0">
                                          <p:val>
                                            <p:strVal val="#ppt_h"/>
                                          </p:val>
                                        </p:tav>
                                        <p:tav tm="100000">
                                          <p:val>
                                            <p:strVal val="#ppt_h"/>
                                          </p:val>
                                        </p:tav>
                                      </p:tavLst>
                                    </p:anim>
                                    <p:animEffect transition="in" filter="fade">
                                      <p:cBhvr>
                                        <p:cTn id="29" dur="1000"/>
                                        <p:tgtEl>
                                          <p:spTgt spid="8"/>
                                        </p:tgtEl>
                                      </p:cBhvr>
                                    </p:animEffect>
                                  </p:childTnLst>
                                </p:cTn>
                              </p:par>
                            </p:childTnLst>
                          </p:cTn>
                        </p:par>
                        <p:par>
                          <p:cTn id="30" fill="hold">
                            <p:stCondLst>
                              <p:cond delay="4000"/>
                            </p:stCondLst>
                            <p:childTnLst>
                              <p:par>
                                <p:cTn id="31" presetID="55" presetClass="entr" presetSubtype="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1000" fill="hold"/>
                                        <p:tgtEl>
                                          <p:spTgt spid="11"/>
                                        </p:tgtEl>
                                        <p:attrNameLst>
                                          <p:attrName>ppt_w</p:attrName>
                                        </p:attrNameLst>
                                      </p:cBhvr>
                                      <p:tavLst>
                                        <p:tav tm="0">
                                          <p:val>
                                            <p:strVal val="#ppt_w*0.70"/>
                                          </p:val>
                                        </p:tav>
                                        <p:tav tm="100000">
                                          <p:val>
                                            <p:strVal val="#ppt_w"/>
                                          </p:val>
                                        </p:tav>
                                      </p:tavLst>
                                    </p:anim>
                                    <p:anim calcmode="lin" valueType="num">
                                      <p:cBhvr>
                                        <p:cTn id="34" dur="1000" fill="hold"/>
                                        <p:tgtEl>
                                          <p:spTgt spid="11"/>
                                        </p:tgtEl>
                                        <p:attrNameLst>
                                          <p:attrName>ppt_h</p:attrName>
                                        </p:attrNameLst>
                                      </p:cBhvr>
                                      <p:tavLst>
                                        <p:tav tm="0">
                                          <p:val>
                                            <p:strVal val="#ppt_h"/>
                                          </p:val>
                                        </p:tav>
                                        <p:tav tm="100000">
                                          <p:val>
                                            <p:strVal val="#ppt_h"/>
                                          </p:val>
                                        </p:tav>
                                      </p:tavLst>
                                    </p:anim>
                                    <p:animEffect transition="in" filter="fade">
                                      <p:cBhvr>
                                        <p:cTn id="35" dur="1000"/>
                                        <p:tgtEl>
                                          <p:spTgt spid="11"/>
                                        </p:tgtEl>
                                      </p:cBhvr>
                                    </p:animEffect>
                                  </p:childTnLst>
                                </p:cTn>
                              </p:par>
                            </p:childTnLst>
                          </p:cTn>
                        </p:par>
                        <p:par>
                          <p:cTn id="36" fill="hold">
                            <p:stCondLst>
                              <p:cond delay="5000"/>
                            </p:stCondLst>
                            <p:childTnLst>
                              <p:par>
                                <p:cTn id="37" presetID="55" presetClass="entr" presetSubtype="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1000" fill="hold"/>
                                        <p:tgtEl>
                                          <p:spTgt spid="9"/>
                                        </p:tgtEl>
                                        <p:attrNameLst>
                                          <p:attrName>ppt_w</p:attrName>
                                        </p:attrNameLst>
                                      </p:cBhvr>
                                      <p:tavLst>
                                        <p:tav tm="0">
                                          <p:val>
                                            <p:strVal val="#ppt_w*0.70"/>
                                          </p:val>
                                        </p:tav>
                                        <p:tav tm="100000">
                                          <p:val>
                                            <p:strVal val="#ppt_w"/>
                                          </p:val>
                                        </p:tav>
                                      </p:tavLst>
                                    </p:anim>
                                    <p:anim calcmode="lin" valueType="num">
                                      <p:cBhvr>
                                        <p:cTn id="40" dur="1000" fill="hold"/>
                                        <p:tgtEl>
                                          <p:spTgt spid="9"/>
                                        </p:tgtEl>
                                        <p:attrNameLst>
                                          <p:attrName>ppt_h</p:attrName>
                                        </p:attrNameLst>
                                      </p:cBhvr>
                                      <p:tavLst>
                                        <p:tav tm="0">
                                          <p:val>
                                            <p:strVal val="#ppt_h"/>
                                          </p:val>
                                        </p:tav>
                                        <p:tav tm="100000">
                                          <p:val>
                                            <p:strVal val="#ppt_h"/>
                                          </p:val>
                                        </p:tav>
                                      </p:tavLst>
                                    </p:anim>
                                    <p:animEffect transition="in" filter="fade">
                                      <p:cBhvr>
                                        <p:cTn id="41" dur="1000"/>
                                        <p:tgtEl>
                                          <p:spTgt spid="9"/>
                                        </p:tgtEl>
                                      </p:cBhvr>
                                    </p:animEffect>
                                  </p:childTnLst>
                                </p:cTn>
                              </p:par>
                            </p:childTnLst>
                          </p:cTn>
                        </p:par>
                        <p:par>
                          <p:cTn id="42" fill="hold">
                            <p:stCondLst>
                              <p:cond delay="6000"/>
                            </p:stCondLst>
                            <p:childTnLst>
                              <p:par>
                                <p:cTn id="43" presetID="55" presetClass="entr" presetSubtype="0"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1000" fill="hold"/>
                                        <p:tgtEl>
                                          <p:spTgt spid="10"/>
                                        </p:tgtEl>
                                        <p:attrNameLst>
                                          <p:attrName>ppt_w</p:attrName>
                                        </p:attrNameLst>
                                      </p:cBhvr>
                                      <p:tavLst>
                                        <p:tav tm="0">
                                          <p:val>
                                            <p:strVal val="#ppt_w*0.70"/>
                                          </p:val>
                                        </p:tav>
                                        <p:tav tm="100000">
                                          <p:val>
                                            <p:strVal val="#ppt_w"/>
                                          </p:val>
                                        </p:tav>
                                      </p:tavLst>
                                    </p:anim>
                                    <p:anim calcmode="lin" valueType="num">
                                      <p:cBhvr>
                                        <p:cTn id="46" dur="1000" fill="hold"/>
                                        <p:tgtEl>
                                          <p:spTgt spid="10"/>
                                        </p:tgtEl>
                                        <p:attrNameLst>
                                          <p:attrName>ppt_h</p:attrName>
                                        </p:attrNameLst>
                                      </p:cBhvr>
                                      <p:tavLst>
                                        <p:tav tm="0">
                                          <p:val>
                                            <p:strVal val="#ppt_h"/>
                                          </p:val>
                                        </p:tav>
                                        <p:tav tm="100000">
                                          <p:val>
                                            <p:strVal val="#ppt_h"/>
                                          </p:val>
                                        </p:tav>
                                      </p:tavLst>
                                    </p:anim>
                                    <p:animEffect transition="in" filter="fade">
                                      <p:cBhvr>
                                        <p:cTn id="4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685800" y="304800"/>
            <a:ext cx="7772400" cy="944562"/>
          </a:xfrm>
        </p:spPr>
        <p:txBody>
          <a:bodyPr lIns="102577" tIns="51289" rIns="102577" bIns="51289" anchor="ctr">
            <a:noAutofit/>
          </a:bodyPr>
          <a:lstStyle/>
          <a:p>
            <a:pPr eaLnBrk="1" hangingPunct="1">
              <a:defRPr/>
            </a:pPr>
            <a:r>
              <a:rPr lang="en-US" sz="3200" b="1" dirty="0">
                <a:solidFill>
                  <a:srgbClr val="CC0099"/>
                </a:solidFill>
                <a:latin typeface="Times New Roman" panose="02020603050405020304" pitchFamily="18" charset="0"/>
                <a:cs typeface="Times New Roman" panose="02020603050405020304" pitchFamily="18" charset="0"/>
              </a:rPr>
              <a:t>What Triggers Intrinsic/Extrinsic Clotting?</a:t>
            </a:r>
          </a:p>
        </p:txBody>
      </p:sp>
      <p:sp>
        <p:nvSpPr>
          <p:cNvPr id="122883" name="Rectangle 3"/>
          <p:cNvSpPr>
            <a:spLocks noGrp="1" noChangeArrowheads="1"/>
          </p:cNvSpPr>
          <p:nvPr>
            <p:ph type="body" idx="1"/>
          </p:nvPr>
        </p:nvSpPr>
        <p:spPr>
          <a:xfrm>
            <a:off x="685800" y="1600200"/>
            <a:ext cx="7772400" cy="3657600"/>
          </a:xfrm>
        </p:spPr>
        <p:txBody>
          <a:bodyPr/>
          <a:lstStyle/>
          <a:p>
            <a:pPr algn="just" eaLnBrk="1" hangingPunct="1">
              <a:lnSpc>
                <a:spcPct val="150000"/>
              </a:lnSpc>
              <a:defRPr/>
            </a:pPr>
            <a:r>
              <a:rPr lang="en-US" sz="2500" b="1" dirty="0">
                <a:solidFill>
                  <a:schemeClr val="bg2">
                    <a:lumMod val="50000"/>
                  </a:schemeClr>
                </a:solidFill>
                <a:latin typeface="Times New Roman" panose="02020603050405020304" pitchFamily="18" charset="0"/>
                <a:cs typeface="Times New Roman" panose="02020603050405020304" pitchFamily="18" charset="0"/>
              </a:rPr>
              <a:t>Extrinsic</a:t>
            </a:r>
            <a:r>
              <a:rPr lang="en-US" sz="2500" dirty="0">
                <a:latin typeface="Times New Roman" panose="02020603050405020304" pitchFamily="18" charset="0"/>
                <a:cs typeface="Times New Roman" panose="02020603050405020304" pitchFamily="18" charset="0"/>
              </a:rPr>
              <a:t>—Release of biochemicals from broken blood vessels/damaged tissue. </a:t>
            </a:r>
          </a:p>
          <a:p>
            <a:pPr algn="just" eaLnBrk="1" hangingPunct="1">
              <a:lnSpc>
                <a:spcPct val="150000"/>
              </a:lnSpc>
              <a:buNone/>
              <a:defRPr/>
            </a:pPr>
            <a:endParaRPr lang="en-US" sz="2500" dirty="0">
              <a:latin typeface="Times New Roman" panose="02020603050405020304" pitchFamily="18" charset="0"/>
              <a:cs typeface="Times New Roman" panose="02020603050405020304" pitchFamily="18" charset="0"/>
            </a:endParaRPr>
          </a:p>
          <a:p>
            <a:pPr algn="just" eaLnBrk="1" hangingPunct="1">
              <a:lnSpc>
                <a:spcPct val="150000"/>
              </a:lnSpc>
              <a:defRPr/>
            </a:pPr>
            <a:r>
              <a:rPr lang="en-US" sz="2500" b="1" dirty="0">
                <a:solidFill>
                  <a:schemeClr val="bg2">
                    <a:lumMod val="50000"/>
                  </a:schemeClr>
                </a:solidFill>
                <a:latin typeface="Times New Roman" panose="02020603050405020304" pitchFamily="18" charset="0"/>
                <a:cs typeface="Times New Roman" panose="02020603050405020304" pitchFamily="18" charset="0"/>
              </a:rPr>
              <a:t>Intrinsic</a:t>
            </a:r>
            <a:r>
              <a:rPr lang="en-US" sz="2500" dirty="0">
                <a:latin typeface="Times New Roman" panose="02020603050405020304" pitchFamily="18" charset="0"/>
                <a:cs typeface="Times New Roman" panose="02020603050405020304" pitchFamily="18" charset="0"/>
              </a:rPr>
              <a:t>—No tissue damage,  blood contacts damaged endothelial layer of blood vessel walls.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22882"/>
                                        </p:tgtEl>
                                        <p:attrNameLst>
                                          <p:attrName>style.visibility</p:attrName>
                                        </p:attrNameLst>
                                      </p:cBhvr>
                                      <p:to>
                                        <p:strVal val="visible"/>
                                      </p:to>
                                    </p:set>
                                    <p:animEffect transition="in" filter="box(in)">
                                      <p:cBhvr>
                                        <p:cTn id="7" dur="500"/>
                                        <p:tgtEl>
                                          <p:spTgt spid="122882"/>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22883">
                                            <p:txEl>
                                              <p:pRg st="0" end="0"/>
                                            </p:txEl>
                                          </p:spTgt>
                                        </p:tgtEl>
                                        <p:attrNameLst>
                                          <p:attrName>style.visibility</p:attrName>
                                        </p:attrNameLst>
                                      </p:cBhvr>
                                      <p:to>
                                        <p:strVal val="visible"/>
                                      </p:to>
                                    </p:set>
                                    <p:animEffect transition="in" filter="checkerboard(across)">
                                      <p:cBhvr>
                                        <p:cTn id="11" dur="500"/>
                                        <p:tgtEl>
                                          <p:spTgt spid="122883">
                                            <p:txEl>
                                              <p:pRg st="0" end="0"/>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122883">
                                            <p:txEl>
                                              <p:pRg st="2" end="2"/>
                                            </p:txEl>
                                          </p:spTgt>
                                        </p:tgtEl>
                                        <p:attrNameLst>
                                          <p:attrName>style.visibility</p:attrName>
                                        </p:attrNameLst>
                                      </p:cBhvr>
                                      <p:to>
                                        <p:strVal val="visible"/>
                                      </p:to>
                                    </p:set>
                                    <p:animEffect transition="in" filter="checkerboard(across)">
                                      <p:cBhvr>
                                        <p:cTn id="15" dur="500"/>
                                        <p:tgtEl>
                                          <p:spTgt spid="1228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914400" y="274638"/>
            <a:ext cx="7772400" cy="868362"/>
          </a:xfrm>
        </p:spPr>
        <p:txBody>
          <a:bodyPr lIns="102577" tIns="51289" rIns="102577" bIns="51289" anchor="ctr">
            <a:normAutofit/>
          </a:bodyPr>
          <a:lstStyle/>
          <a:p>
            <a:pPr algn="ctr" eaLnBrk="1" hangingPunct="1">
              <a:defRPr/>
            </a:pPr>
            <a:r>
              <a:rPr lang="en-US" sz="3200" b="1" dirty="0">
                <a:solidFill>
                  <a:srgbClr val="CC0099"/>
                </a:solidFill>
                <a:latin typeface="Times New Roman" panose="02020603050405020304" pitchFamily="18" charset="0"/>
                <a:cs typeface="Times New Roman" panose="02020603050405020304" pitchFamily="18" charset="0"/>
              </a:rPr>
              <a:t>Intrinsic vs. Extrinsic Clotting</a:t>
            </a:r>
          </a:p>
        </p:txBody>
      </p:sp>
      <p:sp>
        <p:nvSpPr>
          <p:cNvPr id="123907" name="Rectangle 3"/>
          <p:cNvSpPr>
            <a:spLocks noGrp="1" noChangeArrowheads="1"/>
          </p:cNvSpPr>
          <p:nvPr>
            <p:ph type="body" idx="1"/>
          </p:nvPr>
        </p:nvSpPr>
        <p:spPr>
          <a:xfrm>
            <a:off x="685800" y="1676400"/>
            <a:ext cx="8001000" cy="3810000"/>
          </a:xfrm>
        </p:spPr>
        <p:txBody>
          <a:bodyPr/>
          <a:lstStyle/>
          <a:p>
            <a:pPr algn="just" eaLnBrk="1" hangingPunct="1">
              <a:lnSpc>
                <a:spcPct val="150000"/>
              </a:lnSpc>
              <a:defRPr/>
            </a:pPr>
            <a:r>
              <a:rPr lang="en-US" sz="2500" b="1" dirty="0">
                <a:solidFill>
                  <a:schemeClr val="bg2">
                    <a:lumMod val="50000"/>
                  </a:schemeClr>
                </a:solidFill>
                <a:latin typeface="Times New Roman" panose="02020603050405020304" pitchFamily="18" charset="0"/>
                <a:cs typeface="Times New Roman" panose="02020603050405020304" pitchFamily="18" charset="0"/>
              </a:rPr>
              <a:t>Intrinsic clotting</a:t>
            </a:r>
            <a:r>
              <a:rPr lang="en-US" sz="2500" dirty="0">
                <a:latin typeface="Times New Roman" panose="02020603050405020304" pitchFamily="18" charset="0"/>
                <a:cs typeface="Times New Roman" panose="02020603050405020304" pitchFamily="18" charset="0"/>
              </a:rPr>
              <a:t>—all factors are found in circulating blood. </a:t>
            </a:r>
          </a:p>
          <a:p>
            <a:pPr algn="just" eaLnBrk="1" hangingPunct="1">
              <a:lnSpc>
                <a:spcPct val="150000"/>
              </a:lnSpc>
              <a:buNone/>
              <a:defRPr/>
            </a:pPr>
            <a:endParaRPr lang="en-US" sz="2500" dirty="0">
              <a:latin typeface="Times New Roman" panose="02020603050405020304" pitchFamily="18" charset="0"/>
              <a:cs typeface="Times New Roman" panose="02020603050405020304" pitchFamily="18" charset="0"/>
            </a:endParaRPr>
          </a:p>
          <a:p>
            <a:pPr algn="just" eaLnBrk="1" hangingPunct="1">
              <a:lnSpc>
                <a:spcPct val="150000"/>
              </a:lnSpc>
              <a:defRPr/>
            </a:pPr>
            <a:r>
              <a:rPr lang="en-US" sz="2500" b="1" dirty="0">
                <a:solidFill>
                  <a:schemeClr val="bg2">
                    <a:lumMod val="50000"/>
                  </a:schemeClr>
                </a:solidFill>
                <a:latin typeface="Times New Roman" panose="02020603050405020304" pitchFamily="18" charset="0"/>
                <a:cs typeface="Times New Roman" panose="02020603050405020304" pitchFamily="18" charset="0"/>
              </a:rPr>
              <a:t>Extrinsic clotting</a:t>
            </a:r>
            <a:r>
              <a:rPr lang="en-US" sz="2500" dirty="0">
                <a:latin typeface="Times New Roman" panose="02020603050405020304" pitchFamily="18" charset="0"/>
                <a:cs typeface="Times New Roman" panose="02020603050405020304" pitchFamily="18" charset="0"/>
              </a:rPr>
              <a:t>—Factor III (tissue </a:t>
            </a:r>
            <a:r>
              <a:rPr lang="en-US" sz="2500" dirty="0" err="1">
                <a:latin typeface="Times New Roman" panose="02020603050405020304" pitchFamily="18" charset="0"/>
                <a:cs typeface="Times New Roman" panose="02020603050405020304" pitchFamily="18" charset="0"/>
              </a:rPr>
              <a:t>thromboplastin</a:t>
            </a:r>
            <a:r>
              <a:rPr lang="en-US" sz="2500" dirty="0">
                <a:latin typeface="Times New Roman" panose="02020603050405020304" pitchFamily="18" charset="0"/>
                <a:cs typeface="Times New Roman" panose="02020603050405020304" pitchFamily="18" charset="0"/>
              </a:rPr>
              <a:t>) is found outside of blood.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23906"/>
                                        </p:tgtEl>
                                        <p:attrNameLst>
                                          <p:attrName>style.visibility</p:attrName>
                                        </p:attrNameLst>
                                      </p:cBhvr>
                                      <p:to>
                                        <p:strVal val="visible"/>
                                      </p:to>
                                    </p:set>
                                    <p:animEffect transition="in" filter="box(in)">
                                      <p:cBhvr>
                                        <p:cTn id="7" dur="500"/>
                                        <p:tgtEl>
                                          <p:spTgt spid="12390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3907">
                                            <p:txEl>
                                              <p:pRg st="0" end="0"/>
                                            </p:txEl>
                                          </p:spTgt>
                                        </p:tgtEl>
                                        <p:attrNameLst>
                                          <p:attrName>style.visibility</p:attrName>
                                        </p:attrNameLst>
                                      </p:cBhvr>
                                      <p:to>
                                        <p:strVal val="visible"/>
                                      </p:to>
                                    </p:set>
                                    <p:animEffect transition="in" filter="checkerboard(across)">
                                      <p:cBhvr>
                                        <p:cTn id="12" dur="500"/>
                                        <p:tgtEl>
                                          <p:spTgt spid="12390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23907">
                                            <p:txEl>
                                              <p:pRg st="2" end="2"/>
                                            </p:txEl>
                                          </p:spTgt>
                                        </p:tgtEl>
                                        <p:attrNameLst>
                                          <p:attrName>style.visibility</p:attrName>
                                        </p:attrNameLst>
                                      </p:cBhvr>
                                      <p:to>
                                        <p:strVal val="visible"/>
                                      </p:to>
                                    </p:set>
                                    <p:animEffect transition="in" filter="checkerboard(across)">
                                      <p:cBhvr>
                                        <p:cTn id="17" dur="500"/>
                                        <p:tgtEl>
                                          <p:spTgt spid="1239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16-13_1.jpg                                                    00003914Sarah                          B9D5FA8B:"/>
          <p:cNvPicPr>
            <a:picLocks noChangeAspect="1" noChangeArrowheads="1"/>
          </p:cNvPicPr>
          <p:nvPr/>
        </p:nvPicPr>
        <p:blipFill>
          <a:blip r:embed="rId3" cstate="print"/>
          <a:srcRect l="14957" t="710" r="14714" b="3075"/>
          <a:stretch>
            <a:fillRect/>
          </a:stretch>
        </p:blipFill>
        <p:spPr bwMode="auto">
          <a:xfrm>
            <a:off x="3249735" y="311376"/>
            <a:ext cx="4979865" cy="62352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p:cNvSpPr/>
          <p:nvPr/>
        </p:nvSpPr>
        <p:spPr>
          <a:xfrm>
            <a:off x="6477000" y="5527870"/>
            <a:ext cx="2318340" cy="341632"/>
          </a:xfrm>
          <a:prstGeom prst="rect">
            <a:avLst/>
          </a:prstGeom>
        </p:spPr>
        <p:txBody>
          <a:bodyPr wrap="square">
            <a:spAutoFit/>
          </a:bodyPr>
          <a:lstStyle/>
          <a:p>
            <a:pPr marL="109537" lvl="0" algn="ctr" eaLnBrk="0" hangingPunct="0">
              <a:lnSpc>
                <a:spcPct val="90000"/>
              </a:lnSpc>
              <a:spcBef>
                <a:spcPts val="400"/>
              </a:spcBef>
              <a:buClr>
                <a:schemeClr val="accent1"/>
              </a:buClr>
              <a:buSzPct val="68000"/>
              <a:defRPr/>
            </a:pPr>
            <a:r>
              <a:rPr lang="en-US" b="1" dirty="0">
                <a:solidFill>
                  <a:srgbClr val="FF0000"/>
                </a:solidFill>
                <a:latin typeface="Times New Roman" panose="02020603050405020304" pitchFamily="18" charset="0"/>
                <a:cs typeface="Times New Roman" panose="02020603050405020304" pitchFamily="18" charset="0"/>
              </a:rPr>
              <a:t>Stabilize fibrin clot</a:t>
            </a:r>
          </a:p>
        </p:txBody>
      </p:sp>
      <p:sp>
        <p:nvSpPr>
          <p:cNvPr id="2" name="Rectangle 1">
            <a:extLst>
              <a:ext uri="{FF2B5EF4-FFF2-40B4-BE49-F238E27FC236}">
                <a16:creationId xmlns:a16="http://schemas.microsoft.com/office/drawing/2014/main" id="{AA559B83-5EB0-F61A-6A9A-5C00DBA26AFA}"/>
              </a:ext>
            </a:extLst>
          </p:cNvPr>
          <p:cNvSpPr/>
          <p:nvPr/>
        </p:nvSpPr>
        <p:spPr bwMode="auto">
          <a:xfrm>
            <a:off x="5257800" y="5527870"/>
            <a:ext cx="1447800" cy="438984"/>
          </a:xfrm>
          <a:prstGeom prst="rect">
            <a:avLst/>
          </a:prstGeom>
          <a:noFill/>
          <a:ln w="28575">
            <a:solidFill>
              <a:srgbClr val="FF0000"/>
            </a:solidFill>
            <a:round/>
            <a:headEnd type="triangle" w="med" len="med"/>
            <a:tailEnd type="triangle" w="med" len="med"/>
          </a:ln>
          <a:effectLst/>
        </p:spPr>
        <p:txBody>
          <a:bodyPr rtlCol="0" anchor="ctr"/>
          <a:lstStyle/>
          <a:p>
            <a:pPr algn="ctr"/>
            <a:endParaRPr lang="en-US"/>
          </a:p>
        </p:txBody>
      </p:sp>
      <p:sp>
        <p:nvSpPr>
          <p:cNvPr id="5" name="Rectangle 2">
            <a:extLst>
              <a:ext uri="{FF2B5EF4-FFF2-40B4-BE49-F238E27FC236}">
                <a16:creationId xmlns:a16="http://schemas.microsoft.com/office/drawing/2014/main" id="{AE06209E-7247-DE54-242E-40C9CE2560A7}"/>
              </a:ext>
            </a:extLst>
          </p:cNvPr>
          <p:cNvSpPr txBox="1">
            <a:spLocks noChangeArrowheads="1"/>
          </p:cNvSpPr>
          <p:nvPr/>
        </p:nvSpPr>
        <p:spPr bwMode="auto">
          <a:xfrm>
            <a:off x="152400" y="311376"/>
            <a:ext cx="2743200"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a:lstStyle>
          <a:p>
            <a:pPr algn="ctr" eaLnBrk="1" hangingPunct="1"/>
            <a:endParaRPr lang="en-US" altLang="en-SA" sz="2400" b="1" dirty="0">
              <a:solidFill>
                <a:srgbClr val="0070C0"/>
              </a:solidFill>
              <a:latin typeface="Times New Roman" panose="02020603050405020304" pitchFamily="18" charset="0"/>
              <a:cs typeface="Times New Roman" panose="02020603050405020304" pitchFamily="18" charset="0"/>
            </a:endParaRPr>
          </a:p>
          <a:p>
            <a:pPr algn="ctr" eaLnBrk="1" hangingPunct="1"/>
            <a:endParaRPr lang="en-US" altLang="en-SA" sz="2400" b="1" dirty="0">
              <a:solidFill>
                <a:srgbClr val="0070C0"/>
              </a:solidFill>
              <a:latin typeface="Times New Roman" panose="02020603050405020304" pitchFamily="18" charset="0"/>
              <a:cs typeface="Times New Roman" panose="02020603050405020304" pitchFamily="18" charset="0"/>
            </a:endParaRPr>
          </a:p>
          <a:p>
            <a:pPr algn="ctr" eaLnBrk="1" hangingPunct="1"/>
            <a:endParaRPr lang="en-US" altLang="en-SA" sz="2400" b="1" dirty="0">
              <a:solidFill>
                <a:srgbClr val="0070C0"/>
              </a:solidFill>
              <a:latin typeface="Times New Roman" panose="02020603050405020304" pitchFamily="18" charset="0"/>
              <a:cs typeface="Times New Roman" panose="02020603050405020304" pitchFamily="18" charset="0"/>
            </a:endParaRPr>
          </a:p>
          <a:p>
            <a:pPr algn="ctr" eaLnBrk="1" hangingPunct="1"/>
            <a:endParaRPr lang="en-US" altLang="en-SA" sz="2400" b="1" dirty="0">
              <a:solidFill>
                <a:srgbClr val="0070C0"/>
              </a:solidFill>
              <a:latin typeface="Times New Roman" panose="02020603050405020304" pitchFamily="18" charset="0"/>
              <a:cs typeface="Times New Roman" panose="02020603050405020304" pitchFamily="18" charset="0"/>
            </a:endParaRPr>
          </a:p>
          <a:p>
            <a:pPr algn="ctr" eaLnBrk="1" hangingPunct="1"/>
            <a:endParaRPr lang="en-US" altLang="en-SA" sz="2400" b="1" dirty="0">
              <a:solidFill>
                <a:srgbClr val="0070C0"/>
              </a:solidFill>
              <a:latin typeface="Times New Roman" panose="02020603050405020304" pitchFamily="18" charset="0"/>
              <a:cs typeface="Times New Roman" panose="02020603050405020304" pitchFamily="18" charset="0"/>
            </a:endParaRPr>
          </a:p>
          <a:p>
            <a:pPr algn="ctr" eaLnBrk="1" hangingPunct="1"/>
            <a:endParaRPr lang="en-US" altLang="en-SA" sz="2400" b="1" dirty="0">
              <a:solidFill>
                <a:srgbClr val="0070C0"/>
              </a:solidFill>
              <a:latin typeface="Times New Roman" panose="02020603050405020304" pitchFamily="18" charset="0"/>
              <a:cs typeface="Times New Roman" panose="02020603050405020304" pitchFamily="18" charset="0"/>
            </a:endParaRPr>
          </a:p>
          <a:p>
            <a:pPr algn="ctr" eaLnBrk="1" hangingPunct="1"/>
            <a:r>
              <a:rPr lang="en-US" altLang="en-SA" sz="2400" b="1" dirty="0">
                <a:solidFill>
                  <a:srgbClr val="0070C0"/>
                </a:solidFill>
                <a:latin typeface="Times New Roman" panose="02020603050405020304" pitchFamily="18" charset="0"/>
                <a:cs typeface="Times New Roman" panose="02020603050405020304" pitchFamily="18" charset="0"/>
              </a:rPr>
              <a:t>Hemostasis: Coagulation &amp; Clot Stabilization</a:t>
            </a:r>
          </a:p>
        </p:txBody>
      </p:sp>
      <p:sp>
        <p:nvSpPr>
          <p:cNvPr id="7" name="Rectangle 4">
            <a:extLst>
              <a:ext uri="{FF2B5EF4-FFF2-40B4-BE49-F238E27FC236}">
                <a16:creationId xmlns:a16="http://schemas.microsoft.com/office/drawing/2014/main" id="{8C0B47B0-F03E-1F6D-A0F2-599B682747E6}"/>
              </a:ext>
            </a:extLst>
          </p:cNvPr>
          <p:cNvSpPr>
            <a:spLocks noGrp="1" noChangeArrowheads="1"/>
          </p:cNvSpPr>
          <p:nvPr>
            <p:ph sz="quarter" idx="1"/>
          </p:nvPr>
        </p:nvSpPr>
        <p:spPr>
          <a:xfrm>
            <a:off x="274637" y="2249262"/>
            <a:ext cx="2620963" cy="2781300"/>
          </a:xfrm>
        </p:spPr>
        <p:txBody>
          <a:bodyPr/>
          <a:lstStyle/>
          <a:p>
            <a:pPr eaLnBrk="1" hangingPunct="1"/>
            <a:r>
              <a:rPr lang="en-US" altLang="en-SA" sz="2400" dirty="0">
                <a:latin typeface="Times New Roman" panose="02020603050405020304" pitchFamily="18" charset="0"/>
                <a:cs typeface="Times New Roman" panose="02020603050405020304" pitchFamily="18" charset="0"/>
              </a:rPr>
              <a:t>Prothrombin</a:t>
            </a:r>
          </a:p>
          <a:p>
            <a:pPr eaLnBrk="1" hangingPunct="1"/>
            <a:r>
              <a:rPr lang="en-US" altLang="en-SA" sz="2400" dirty="0">
                <a:latin typeface="Times New Roman" panose="02020603050405020304" pitchFamily="18" charset="0"/>
                <a:cs typeface="Times New Roman" panose="02020603050405020304" pitchFamily="18" charset="0"/>
              </a:rPr>
              <a:t>Ca</a:t>
            </a:r>
            <a:r>
              <a:rPr lang="en-US" altLang="en-SA" sz="2400" baseline="30000" dirty="0">
                <a:latin typeface="Times New Roman" panose="02020603050405020304" pitchFamily="18" charset="0"/>
                <a:cs typeface="Times New Roman" panose="02020603050405020304" pitchFamily="18" charset="0"/>
              </a:rPr>
              <a:t>++</a:t>
            </a:r>
          </a:p>
          <a:p>
            <a:pPr eaLnBrk="1" hangingPunct="1"/>
            <a:r>
              <a:rPr lang="en-US" altLang="en-SA" sz="2400" dirty="0">
                <a:latin typeface="Times New Roman" panose="02020603050405020304" pitchFamily="18" charset="0"/>
                <a:cs typeface="Times New Roman" panose="02020603050405020304" pitchFamily="18" charset="0"/>
              </a:rPr>
              <a:t>Fibrinogen</a:t>
            </a:r>
          </a:p>
          <a:p>
            <a:pPr eaLnBrk="1" hangingPunct="1"/>
            <a:r>
              <a:rPr lang="en-US" altLang="en-SA" sz="2400" dirty="0">
                <a:latin typeface="Times New Roman" panose="02020603050405020304" pitchFamily="18" charset="0"/>
                <a:cs typeface="Times New Roman" panose="02020603050405020304" pitchFamily="18" charset="0"/>
              </a:rPr>
              <a:t>Fibrin</a:t>
            </a:r>
          </a:p>
          <a:p>
            <a:pPr eaLnBrk="1" hangingPunct="1"/>
            <a:r>
              <a:rPr lang="en-US" altLang="en-SA" sz="2400" dirty="0">
                <a:latin typeface="Times New Roman" panose="02020603050405020304" pitchFamily="18" charset="0"/>
                <a:cs typeface="Times New Roman" panose="02020603050405020304" pitchFamily="18" charset="0"/>
              </a:rPr>
              <a:t>Polymerization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44F2F70D-CAFE-A282-3467-82F49DEE758D}"/>
              </a:ext>
            </a:extLst>
          </p:cNvPr>
          <p:cNvSpPr>
            <a:spLocks noGrp="1"/>
          </p:cNvSpPr>
          <p:nvPr>
            <p:ph type="title"/>
          </p:nvPr>
        </p:nvSpPr>
        <p:spPr>
          <a:xfrm>
            <a:off x="292100" y="457200"/>
            <a:ext cx="8229600" cy="609600"/>
          </a:xfrm>
        </p:spPr>
        <p:txBody>
          <a:bodyPr bIns="45720"/>
          <a:lstStyle/>
          <a:p>
            <a:pPr rtl="1" eaLnBrk="1" hangingPunct="1">
              <a:tabLst>
                <a:tab pos="7535863" algn="l"/>
              </a:tabLst>
            </a:pPr>
            <a:r>
              <a:rPr lang="en-US" altLang="en-SA" sz="3200" b="1">
                <a:solidFill>
                  <a:srgbClr val="CC0099"/>
                </a:solidFill>
                <a:latin typeface="Times New Roman" panose="02020603050405020304" pitchFamily="18" charset="0"/>
                <a:cs typeface="Times New Roman" panose="02020603050405020304" pitchFamily="18" charset="0"/>
              </a:rPr>
              <a:t>Activation of Prothrombin into thrombin </a:t>
            </a:r>
            <a:endParaRPr lang="en-GB" altLang="en-SA" sz="3200" b="1">
              <a:solidFill>
                <a:srgbClr val="CC0099"/>
              </a:solidFill>
              <a:latin typeface="Times New Roman" panose="02020603050405020304" pitchFamily="18" charset="0"/>
              <a:cs typeface="Times New Roman" panose="02020603050405020304" pitchFamily="18" charset="0"/>
            </a:endParaRPr>
          </a:p>
        </p:txBody>
      </p:sp>
      <p:sp>
        <p:nvSpPr>
          <p:cNvPr id="82947" name="Rectangle 3">
            <a:extLst>
              <a:ext uri="{FF2B5EF4-FFF2-40B4-BE49-F238E27FC236}">
                <a16:creationId xmlns:a16="http://schemas.microsoft.com/office/drawing/2014/main" id="{2DF58893-983E-E369-BE74-F21041070340}"/>
              </a:ext>
            </a:extLst>
          </p:cNvPr>
          <p:cNvSpPr>
            <a:spLocks noGrp="1"/>
          </p:cNvSpPr>
          <p:nvPr>
            <p:ph type="body" idx="1"/>
          </p:nvPr>
        </p:nvSpPr>
        <p:spPr>
          <a:xfrm>
            <a:off x="330200" y="1371600"/>
            <a:ext cx="8229600" cy="1295400"/>
          </a:xfrm>
        </p:spPr>
        <p:txBody>
          <a:bodyPr/>
          <a:lstStyle/>
          <a:p>
            <a:pPr eaLnBrk="1" hangingPunct="1"/>
            <a:r>
              <a:rPr lang="en-US" altLang="en-SA" sz="2400"/>
              <a:t>Prothrombin is soluble single chain glycoprotein </a:t>
            </a:r>
            <a:r>
              <a:rPr lang="en-US" altLang="en-SA" sz="2400" b="1">
                <a:solidFill>
                  <a:srgbClr val="CC0099"/>
                </a:solidFill>
              </a:rPr>
              <a:t>(72kDa) </a:t>
            </a:r>
            <a:r>
              <a:rPr lang="en-US" altLang="en-SA" sz="2400"/>
              <a:t>synthesized in liver</a:t>
            </a:r>
          </a:p>
          <a:p>
            <a:pPr eaLnBrk="1" hangingPunct="1"/>
            <a:r>
              <a:rPr lang="en-US" altLang="en-SA" sz="2400"/>
              <a:t>Thrombin is produced by the enzymatic cleavage of two sites on prothrombin by activated </a:t>
            </a:r>
            <a:r>
              <a:rPr lang="en-US" altLang="en-SA" sz="2400" b="1">
                <a:solidFill>
                  <a:srgbClr val="CC0099"/>
                </a:solidFill>
              </a:rPr>
              <a:t>Factor X</a:t>
            </a:r>
            <a:r>
              <a:rPr lang="en-US" altLang="en-SA" sz="2400"/>
              <a:t> (Xa) and generate active </a:t>
            </a:r>
            <a:r>
              <a:rPr lang="en-US" altLang="en-SA" sz="2400" b="1">
                <a:solidFill>
                  <a:srgbClr val="5BA7B9"/>
                </a:solidFill>
              </a:rPr>
              <a:t>2 chain thrombin molecule</a:t>
            </a:r>
            <a:r>
              <a:rPr lang="en-US" altLang="en-SA" sz="2400"/>
              <a:t> which is then released from platelet surface</a:t>
            </a:r>
          </a:p>
          <a:p>
            <a:pPr eaLnBrk="1" hangingPunct="1"/>
            <a:r>
              <a:rPr lang="en-US" altLang="en-SA" sz="2400"/>
              <a:t>The A and B chains of thrombin are held together by a </a:t>
            </a:r>
            <a:r>
              <a:rPr lang="en-US" altLang="en-SA" sz="2400" b="1">
                <a:solidFill>
                  <a:srgbClr val="5BA7B9"/>
                </a:solidFill>
              </a:rPr>
              <a:t>dissulfide bond</a:t>
            </a:r>
            <a:endParaRPr lang="en-GB" altLang="en-SA" sz="2400" b="1">
              <a:solidFill>
                <a:srgbClr val="5BA7B9"/>
              </a:solidFill>
            </a:endParaRPr>
          </a:p>
          <a:p>
            <a:pPr eaLnBrk="1" hangingPunct="1"/>
            <a:endParaRPr lang="en-US" altLang="en-SA" sz="2400"/>
          </a:p>
        </p:txBody>
      </p:sp>
      <p:grpSp>
        <p:nvGrpSpPr>
          <p:cNvPr id="2" name="Group 64">
            <a:extLst>
              <a:ext uri="{FF2B5EF4-FFF2-40B4-BE49-F238E27FC236}">
                <a16:creationId xmlns:a16="http://schemas.microsoft.com/office/drawing/2014/main" id="{83E669EE-3DD8-7EA7-DFE3-9475B3BFF26A}"/>
              </a:ext>
            </a:extLst>
          </p:cNvPr>
          <p:cNvGrpSpPr>
            <a:grpSpLocks/>
          </p:cNvGrpSpPr>
          <p:nvPr/>
        </p:nvGrpSpPr>
        <p:grpSpPr bwMode="auto">
          <a:xfrm>
            <a:off x="7010400" y="4038600"/>
            <a:ext cx="1657350" cy="696913"/>
            <a:chOff x="3923" y="3067"/>
            <a:chExt cx="1044" cy="439"/>
          </a:xfrm>
        </p:grpSpPr>
        <p:sp>
          <p:nvSpPr>
            <p:cNvPr id="36910" name="Rectangle 30">
              <a:extLst>
                <a:ext uri="{FF2B5EF4-FFF2-40B4-BE49-F238E27FC236}">
                  <a16:creationId xmlns:a16="http://schemas.microsoft.com/office/drawing/2014/main" id="{F3EF4D75-48C2-1C6E-1551-7CEC7EED32E2}"/>
                </a:ext>
              </a:extLst>
            </p:cNvPr>
            <p:cNvSpPr>
              <a:spLocks noChangeArrowheads="1"/>
            </p:cNvSpPr>
            <p:nvPr/>
          </p:nvSpPr>
          <p:spPr bwMode="auto">
            <a:xfrm>
              <a:off x="3923" y="3270"/>
              <a:ext cx="1044" cy="227"/>
            </a:xfrm>
            <a:prstGeom prst="rect">
              <a:avLst/>
            </a:prstGeom>
            <a:solidFill>
              <a:srgbClr val="CC99FF"/>
            </a:solidFill>
            <a:ln w="9525">
              <a:solidFill>
                <a:srgbClr val="660066"/>
              </a:solidFill>
              <a:miter lim="800000"/>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endParaRPr lang="en-GB" altLang="en-SA">
                <a:solidFill>
                  <a:srgbClr val="CC99FF"/>
                </a:solidFill>
              </a:endParaRPr>
            </a:p>
          </p:txBody>
        </p:sp>
        <p:sp>
          <p:nvSpPr>
            <p:cNvPr id="36911" name="Line 31">
              <a:extLst>
                <a:ext uri="{FF2B5EF4-FFF2-40B4-BE49-F238E27FC236}">
                  <a16:creationId xmlns:a16="http://schemas.microsoft.com/office/drawing/2014/main" id="{FAFF283C-0120-F673-3289-CF93B3C868DD}"/>
                </a:ext>
              </a:extLst>
            </p:cNvPr>
            <p:cNvSpPr>
              <a:spLocks noChangeShapeType="1"/>
            </p:cNvSpPr>
            <p:nvPr/>
          </p:nvSpPr>
          <p:spPr bwMode="auto">
            <a:xfrm>
              <a:off x="4241" y="3270"/>
              <a:ext cx="0" cy="227"/>
            </a:xfrm>
            <a:prstGeom prst="line">
              <a:avLst/>
            </a:prstGeom>
            <a:noFill/>
            <a:ln w="28575">
              <a:solidFill>
                <a:srgbClr val="660066"/>
              </a:solidFill>
              <a:round/>
              <a:headEnd/>
              <a:tailEnd/>
            </a:ln>
            <a:extLst>
              <a:ext uri="{909E8E84-426E-40DD-AFC4-6F175D3DCCD1}">
                <a14:hiddenFill xmlns:a14="http://schemas.microsoft.com/office/drawing/2010/main">
                  <a:noFill/>
                </a14:hiddenFill>
              </a:ext>
            </a:extLst>
          </p:spPr>
          <p:txBody>
            <a:bodyPr/>
            <a:lstStyle/>
            <a:p>
              <a:endParaRPr lang="en-SA"/>
            </a:p>
          </p:txBody>
        </p:sp>
        <p:sp>
          <p:nvSpPr>
            <p:cNvPr id="36912" name="Text Box 34">
              <a:extLst>
                <a:ext uri="{FF2B5EF4-FFF2-40B4-BE49-F238E27FC236}">
                  <a16:creationId xmlns:a16="http://schemas.microsoft.com/office/drawing/2014/main" id="{9440020D-399A-2476-5DE7-F0165104303D}"/>
                </a:ext>
              </a:extLst>
            </p:cNvPr>
            <p:cNvSpPr txBox="1">
              <a:spLocks noChangeArrowheads="1"/>
            </p:cNvSpPr>
            <p:nvPr/>
          </p:nvSpPr>
          <p:spPr bwMode="auto">
            <a:xfrm>
              <a:off x="3982" y="3267"/>
              <a:ext cx="18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GB" altLang="en-SA">
                  <a:solidFill>
                    <a:srgbClr val="000099"/>
                  </a:solidFill>
                </a:rPr>
                <a:t>A</a:t>
              </a:r>
            </a:p>
          </p:txBody>
        </p:sp>
        <p:sp>
          <p:nvSpPr>
            <p:cNvPr id="36913" name="Text Box 35">
              <a:extLst>
                <a:ext uri="{FF2B5EF4-FFF2-40B4-BE49-F238E27FC236}">
                  <a16:creationId xmlns:a16="http://schemas.microsoft.com/office/drawing/2014/main" id="{AEEA7038-2474-D1C2-1AB9-3747438C7C32}"/>
                </a:ext>
              </a:extLst>
            </p:cNvPr>
            <p:cNvSpPr txBox="1">
              <a:spLocks noChangeArrowheads="1"/>
            </p:cNvSpPr>
            <p:nvPr/>
          </p:nvSpPr>
          <p:spPr bwMode="auto">
            <a:xfrm>
              <a:off x="4473" y="3275"/>
              <a:ext cx="18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GB" altLang="en-SA">
                  <a:solidFill>
                    <a:srgbClr val="000099"/>
                  </a:solidFill>
                </a:rPr>
                <a:t>B</a:t>
              </a:r>
            </a:p>
          </p:txBody>
        </p:sp>
        <p:grpSp>
          <p:nvGrpSpPr>
            <p:cNvPr id="36914" name="Group 40">
              <a:extLst>
                <a:ext uri="{FF2B5EF4-FFF2-40B4-BE49-F238E27FC236}">
                  <a16:creationId xmlns:a16="http://schemas.microsoft.com/office/drawing/2014/main" id="{9142ADC3-B9F5-1F20-BF14-8E4A5113DCE9}"/>
                </a:ext>
              </a:extLst>
            </p:cNvPr>
            <p:cNvGrpSpPr>
              <a:grpSpLocks/>
            </p:cNvGrpSpPr>
            <p:nvPr/>
          </p:nvGrpSpPr>
          <p:grpSpPr bwMode="auto">
            <a:xfrm>
              <a:off x="4073" y="3067"/>
              <a:ext cx="622" cy="200"/>
              <a:chOff x="1442" y="3182"/>
              <a:chExt cx="622" cy="200"/>
            </a:xfrm>
          </p:grpSpPr>
          <p:cxnSp>
            <p:nvCxnSpPr>
              <p:cNvPr id="36915" name="AutoShape 41">
                <a:extLst>
                  <a:ext uri="{FF2B5EF4-FFF2-40B4-BE49-F238E27FC236}">
                    <a16:creationId xmlns:a16="http://schemas.microsoft.com/office/drawing/2014/main" id="{DF342BFD-D379-D71A-505A-512464AADCB7}"/>
                  </a:ext>
                </a:extLst>
              </p:cNvPr>
              <p:cNvCxnSpPr>
                <a:cxnSpLocks noChangeShapeType="1"/>
              </p:cNvCxnSpPr>
              <p:nvPr/>
            </p:nvCxnSpPr>
            <p:spPr bwMode="auto">
              <a:xfrm rot="-5400000">
                <a:off x="1709" y="3027"/>
                <a:ext cx="88" cy="622"/>
              </a:xfrm>
              <a:prstGeom prst="bentConnector2">
                <a:avLst/>
              </a:prstGeom>
              <a:noFill/>
              <a:ln w="38100">
                <a:solidFill>
                  <a:srgbClr val="660066"/>
                </a:solidFill>
                <a:miter lim="800000"/>
                <a:headEnd/>
                <a:tailEnd/>
              </a:ln>
              <a:extLst>
                <a:ext uri="{909E8E84-426E-40DD-AFC4-6F175D3DCCD1}">
                  <a14:hiddenFill xmlns:a14="http://schemas.microsoft.com/office/drawing/2010/main">
                    <a:noFill/>
                  </a14:hiddenFill>
                </a:ext>
              </a:extLst>
            </p:spPr>
          </p:cxnSp>
          <p:sp>
            <p:nvSpPr>
              <p:cNvPr id="36916" name="Line 42">
                <a:extLst>
                  <a:ext uri="{FF2B5EF4-FFF2-40B4-BE49-F238E27FC236}">
                    <a16:creationId xmlns:a16="http://schemas.microsoft.com/office/drawing/2014/main" id="{E6AFD641-C6D8-685E-539F-6737C069B152}"/>
                  </a:ext>
                </a:extLst>
              </p:cNvPr>
              <p:cNvSpPr>
                <a:spLocks noChangeShapeType="1"/>
              </p:cNvSpPr>
              <p:nvPr/>
            </p:nvSpPr>
            <p:spPr bwMode="auto">
              <a:xfrm>
                <a:off x="2058" y="3286"/>
                <a:ext cx="0" cy="91"/>
              </a:xfrm>
              <a:prstGeom prst="line">
                <a:avLst/>
              </a:prstGeom>
              <a:noFill/>
              <a:ln w="38100">
                <a:solidFill>
                  <a:srgbClr val="660066"/>
                </a:solidFill>
                <a:round/>
                <a:headEnd/>
                <a:tailEnd/>
              </a:ln>
              <a:extLst>
                <a:ext uri="{909E8E84-426E-40DD-AFC4-6F175D3DCCD1}">
                  <a14:hiddenFill xmlns:a14="http://schemas.microsoft.com/office/drawing/2010/main">
                    <a:noFill/>
                  </a14:hiddenFill>
                </a:ext>
              </a:extLst>
            </p:spPr>
            <p:txBody>
              <a:bodyPr/>
              <a:lstStyle/>
              <a:p>
                <a:endParaRPr lang="en-SA"/>
              </a:p>
            </p:txBody>
          </p:sp>
          <p:sp>
            <p:nvSpPr>
              <p:cNvPr id="36917" name="Text Box 43">
                <a:extLst>
                  <a:ext uri="{FF2B5EF4-FFF2-40B4-BE49-F238E27FC236}">
                    <a16:creationId xmlns:a16="http://schemas.microsoft.com/office/drawing/2014/main" id="{D1A612BF-9C1A-7EA0-6C2D-26617E0937ED}"/>
                  </a:ext>
                </a:extLst>
              </p:cNvPr>
              <p:cNvSpPr txBox="1">
                <a:spLocks noChangeArrowheads="1"/>
              </p:cNvSpPr>
              <p:nvPr/>
            </p:nvSpPr>
            <p:spPr bwMode="auto">
              <a:xfrm>
                <a:off x="1618" y="3182"/>
                <a:ext cx="18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GB" altLang="en-SA" sz="1200" b="1">
                    <a:solidFill>
                      <a:srgbClr val="FF00FF"/>
                    </a:solidFill>
                  </a:rPr>
                  <a:t>S</a:t>
                </a:r>
              </a:p>
            </p:txBody>
          </p:sp>
          <p:sp>
            <p:nvSpPr>
              <p:cNvPr id="36918" name="Text Box 44">
                <a:extLst>
                  <a:ext uri="{FF2B5EF4-FFF2-40B4-BE49-F238E27FC236}">
                    <a16:creationId xmlns:a16="http://schemas.microsoft.com/office/drawing/2014/main" id="{EC9287B3-71F4-C966-5AED-84862FC6A1A7}"/>
                  </a:ext>
                </a:extLst>
              </p:cNvPr>
              <p:cNvSpPr txBox="1">
                <a:spLocks noChangeArrowheads="1"/>
              </p:cNvSpPr>
              <p:nvPr/>
            </p:nvSpPr>
            <p:spPr bwMode="auto">
              <a:xfrm>
                <a:off x="1764" y="3187"/>
                <a:ext cx="18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GB" altLang="en-SA" sz="1200" b="1">
                    <a:solidFill>
                      <a:srgbClr val="FF00FF"/>
                    </a:solidFill>
                  </a:rPr>
                  <a:t>S</a:t>
                </a:r>
              </a:p>
            </p:txBody>
          </p:sp>
        </p:grpSp>
      </p:grpSp>
      <p:sp>
        <p:nvSpPr>
          <p:cNvPr id="26629" name="Text Box 65">
            <a:extLst>
              <a:ext uri="{FF2B5EF4-FFF2-40B4-BE49-F238E27FC236}">
                <a16:creationId xmlns:a16="http://schemas.microsoft.com/office/drawing/2014/main" id="{DEF6EB3A-427C-C906-8A70-99B865C3A4A2}"/>
              </a:ext>
            </a:extLst>
          </p:cNvPr>
          <p:cNvSpPr txBox="1">
            <a:spLocks noChangeArrowheads="1"/>
          </p:cNvSpPr>
          <p:nvPr/>
        </p:nvSpPr>
        <p:spPr bwMode="auto">
          <a:xfrm>
            <a:off x="6629400" y="4343400"/>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GB" altLang="en-SA"/>
              <a:t>+</a:t>
            </a:r>
          </a:p>
        </p:txBody>
      </p:sp>
      <p:grpSp>
        <p:nvGrpSpPr>
          <p:cNvPr id="4" name="Group 54">
            <a:extLst>
              <a:ext uri="{FF2B5EF4-FFF2-40B4-BE49-F238E27FC236}">
                <a16:creationId xmlns:a16="http://schemas.microsoft.com/office/drawing/2014/main" id="{16C39802-2035-CFCA-02BC-A1899F635C4E}"/>
              </a:ext>
            </a:extLst>
          </p:cNvPr>
          <p:cNvGrpSpPr>
            <a:grpSpLocks/>
          </p:cNvGrpSpPr>
          <p:nvPr/>
        </p:nvGrpSpPr>
        <p:grpSpPr bwMode="auto">
          <a:xfrm>
            <a:off x="4724400" y="4343400"/>
            <a:ext cx="1981200" cy="793750"/>
            <a:chOff x="3024" y="2578"/>
            <a:chExt cx="1248" cy="500"/>
          </a:xfrm>
        </p:grpSpPr>
        <p:grpSp>
          <p:nvGrpSpPr>
            <p:cNvPr id="36904" name="Group 62">
              <a:extLst>
                <a:ext uri="{FF2B5EF4-FFF2-40B4-BE49-F238E27FC236}">
                  <a16:creationId xmlns:a16="http://schemas.microsoft.com/office/drawing/2014/main" id="{1CB00E45-8155-1984-3E0B-895DE1B14591}"/>
                </a:ext>
              </a:extLst>
            </p:cNvPr>
            <p:cNvGrpSpPr>
              <a:grpSpLocks/>
            </p:cNvGrpSpPr>
            <p:nvPr/>
          </p:nvGrpSpPr>
          <p:grpSpPr bwMode="auto">
            <a:xfrm>
              <a:off x="3024" y="2578"/>
              <a:ext cx="1134" cy="231"/>
              <a:chOff x="2925" y="4037"/>
              <a:chExt cx="1134" cy="231"/>
            </a:xfrm>
          </p:grpSpPr>
          <p:sp>
            <p:nvSpPr>
              <p:cNvPr id="36906" name="Rectangle 49">
                <a:extLst>
                  <a:ext uri="{FF2B5EF4-FFF2-40B4-BE49-F238E27FC236}">
                    <a16:creationId xmlns:a16="http://schemas.microsoft.com/office/drawing/2014/main" id="{6842449D-FDCB-A19D-13FD-C287BEFB0F88}"/>
                  </a:ext>
                </a:extLst>
              </p:cNvPr>
              <p:cNvSpPr>
                <a:spLocks noChangeArrowheads="1"/>
              </p:cNvSpPr>
              <p:nvPr/>
            </p:nvSpPr>
            <p:spPr bwMode="auto">
              <a:xfrm>
                <a:off x="2925" y="4037"/>
                <a:ext cx="1134" cy="227"/>
              </a:xfrm>
              <a:prstGeom prst="rect">
                <a:avLst/>
              </a:prstGeom>
              <a:solidFill>
                <a:srgbClr val="CC99FF"/>
              </a:solidFill>
              <a:ln w="9525">
                <a:solidFill>
                  <a:srgbClr val="660066"/>
                </a:solidFill>
                <a:miter lim="800000"/>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endParaRPr lang="en-GB" altLang="en-SA">
                  <a:solidFill>
                    <a:srgbClr val="CC99FF"/>
                  </a:solidFill>
                </a:endParaRPr>
              </a:p>
            </p:txBody>
          </p:sp>
          <p:sp>
            <p:nvSpPr>
              <p:cNvPr id="36907" name="Line 52">
                <a:extLst>
                  <a:ext uri="{FF2B5EF4-FFF2-40B4-BE49-F238E27FC236}">
                    <a16:creationId xmlns:a16="http://schemas.microsoft.com/office/drawing/2014/main" id="{B7129062-6787-435D-2645-4E7FA869C963}"/>
                  </a:ext>
                </a:extLst>
              </p:cNvPr>
              <p:cNvSpPr>
                <a:spLocks noChangeShapeType="1"/>
              </p:cNvSpPr>
              <p:nvPr/>
            </p:nvSpPr>
            <p:spPr bwMode="auto">
              <a:xfrm>
                <a:off x="3190" y="4037"/>
                <a:ext cx="0" cy="227"/>
              </a:xfrm>
              <a:prstGeom prst="line">
                <a:avLst/>
              </a:prstGeom>
              <a:noFill/>
              <a:ln w="28575">
                <a:solidFill>
                  <a:srgbClr val="660066"/>
                </a:solidFill>
                <a:round/>
                <a:headEnd/>
                <a:tailEnd/>
              </a:ln>
              <a:extLst>
                <a:ext uri="{909E8E84-426E-40DD-AFC4-6F175D3DCCD1}">
                  <a14:hiddenFill xmlns:a14="http://schemas.microsoft.com/office/drawing/2010/main">
                    <a:noFill/>
                  </a14:hiddenFill>
                </a:ext>
              </a:extLst>
            </p:spPr>
            <p:txBody>
              <a:bodyPr/>
              <a:lstStyle/>
              <a:p>
                <a:endParaRPr lang="en-SA"/>
              </a:p>
            </p:txBody>
          </p:sp>
          <p:sp>
            <p:nvSpPr>
              <p:cNvPr id="36908" name="Text Box 55">
                <a:extLst>
                  <a:ext uri="{FF2B5EF4-FFF2-40B4-BE49-F238E27FC236}">
                    <a16:creationId xmlns:a16="http://schemas.microsoft.com/office/drawing/2014/main" id="{6D84D8B6-85EC-1B21-EBDB-B863CB609EFE}"/>
                  </a:ext>
                </a:extLst>
              </p:cNvPr>
              <p:cNvSpPr txBox="1">
                <a:spLocks noChangeArrowheads="1"/>
              </p:cNvSpPr>
              <p:nvPr/>
            </p:nvSpPr>
            <p:spPr bwMode="auto">
              <a:xfrm>
                <a:off x="3515" y="4037"/>
                <a:ext cx="18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GB" altLang="en-SA">
                    <a:solidFill>
                      <a:srgbClr val="000099"/>
                    </a:solidFill>
                  </a:rPr>
                  <a:t>2</a:t>
                </a:r>
              </a:p>
            </p:txBody>
          </p:sp>
          <p:sp>
            <p:nvSpPr>
              <p:cNvPr id="36909" name="Text Box 56">
                <a:extLst>
                  <a:ext uri="{FF2B5EF4-FFF2-40B4-BE49-F238E27FC236}">
                    <a16:creationId xmlns:a16="http://schemas.microsoft.com/office/drawing/2014/main" id="{128C97E9-E1D1-78D8-9B43-EC8A758DA467}"/>
                  </a:ext>
                </a:extLst>
              </p:cNvPr>
              <p:cNvSpPr txBox="1">
                <a:spLocks noChangeArrowheads="1"/>
              </p:cNvSpPr>
              <p:nvPr/>
            </p:nvSpPr>
            <p:spPr bwMode="auto">
              <a:xfrm>
                <a:off x="2971" y="4037"/>
                <a:ext cx="18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GB" altLang="en-SA">
                    <a:solidFill>
                      <a:srgbClr val="000099"/>
                    </a:solidFill>
                  </a:rPr>
                  <a:t>1</a:t>
                </a:r>
              </a:p>
            </p:txBody>
          </p:sp>
        </p:grpSp>
        <p:sp>
          <p:nvSpPr>
            <p:cNvPr id="36905" name="Text Box 66">
              <a:extLst>
                <a:ext uri="{FF2B5EF4-FFF2-40B4-BE49-F238E27FC236}">
                  <a16:creationId xmlns:a16="http://schemas.microsoft.com/office/drawing/2014/main" id="{66978F74-61F1-778A-5031-457788EEA586}"/>
                </a:ext>
              </a:extLst>
            </p:cNvPr>
            <p:cNvSpPr txBox="1">
              <a:spLocks noChangeArrowheads="1"/>
            </p:cNvSpPr>
            <p:nvPr/>
          </p:nvSpPr>
          <p:spPr bwMode="auto">
            <a:xfrm>
              <a:off x="3093" y="2847"/>
              <a:ext cx="117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GB" altLang="en-SA" b="1">
                  <a:solidFill>
                    <a:srgbClr val="006600"/>
                  </a:solidFill>
                </a:rPr>
                <a:t>Fragment 2 -1</a:t>
              </a:r>
            </a:p>
          </p:txBody>
        </p:sp>
      </p:grpSp>
      <p:sp>
        <p:nvSpPr>
          <p:cNvPr id="82965" name="Text Box 67">
            <a:extLst>
              <a:ext uri="{FF2B5EF4-FFF2-40B4-BE49-F238E27FC236}">
                <a16:creationId xmlns:a16="http://schemas.microsoft.com/office/drawing/2014/main" id="{2F06A905-59C7-ECAE-4BD0-8281554942EB}"/>
              </a:ext>
            </a:extLst>
          </p:cNvPr>
          <p:cNvSpPr txBox="1">
            <a:spLocks noChangeArrowheads="1"/>
          </p:cNvSpPr>
          <p:nvPr/>
        </p:nvSpPr>
        <p:spPr bwMode="auto">
          <a:xfrm>
            <a:off x="6858000" y="4953000"/>
            <a:ext cx="187166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GB" altLang="en-SA" b="1">
                <a:solidFill>
                  <a:srgbClr val="CC0099"/>
                </a:solidFill>
              </a:rPr>
              <a:t>Active thrombin</a:t>
            </a:r>
          </a:p>
          <a:p>
            <a:pPr algn="ctr" eaLnBrk="1" hangingPunct="1">
              <a:spcBef>
                <a:spcPct val="50000"/>
              </a:spcBef>
            </a:pPr>
            <a:r>
              <a:rPr lang="en-GB" altLang="en-SA" b="1">
                <a:solidFill>
                  <a:srgbClr val="CC0000"/>
                </a:solidFill>
              </a:rPr>
              <a:t>(34 kDa)</a:t>
            </a:r>
          </a:p>
        </p:txBody>
      </p:sp>
      <p:grpSp>
        <p:nvGrpSpPr>
          <p:cNvPr id="6" name="Group 52">
            <a:extLst>
              <a:ext uri="{FF2B5EF4-FFF2-40B4-BE49-F238E27FC236}">
                <a16:creationId xmlns:a16="http://schemas.microsoft.com/office/drawing/2014/main" id="{B9297521-AE37-A65C-D1A4-DA559956389B}"/>
              </a:ext>
            </a:extLst>
          </p:cNvPr>
          <p:cNvGrpSpPr>
            <a:grpSpLocks/>
          </p:cNvGrpSpPr>
          <p:nvPr/>
        </p:nvGrpSpPr>
        <p:grpSpPr bwMode="auto">
          <a:xfrm>
            <a:off x="304800" y="3962400"/>
            <a:ext cx="3763963" cy="2197100"/>
            <a:chOff x="141" y="2352"/>
            <a:chExt cx="2371" cy="1384"/>
          </a:xfrm>
        </p:grpSpPr>
        <p:sp>
          <p:nvSpPr>
            <p:cNvPr id="36880" name="AutoShape 71">
              <a:extLst>
                <a:ext uri="{FF2B5EF4-FFF2-40B4-BE49-F238E27FC236}">
                  <a16:creationId xmlns:a16="http://schemas.microsoft.com/office/drawing/2014/main" id="{0BF32DE2-70D9-198F-B0E9-B84EF25E0C93}"/>
                </a:ext>
              </a:extLst>
            </p:cNvPr>
            <p:cNvSpPr>
              <a:spLocks/>
            </p:cNvSpPr>
            <p:nvPr/>
          </p:nvSpPr>
          <p:spPr bwMode="auto">
            <a:xfrm rot="-5400000">
              <a:off x="1750" y="2610"/>
              <a:ext cx="136" cy="1044"/>
            </a:xfrm>
            <a:prstGeom prst="leftBrace">
              <a:avLst>
                <a:gd name="adj1" fmla="val 63971"/>
                <a:gd name="adj2" fmla="val 49875"/>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endParaRPr lang="en-GB" altLang="en-SA">
                <a:solidFill>
                  <a:srgbClr val="006600"/>
                </a:solidFill>
              </a:endParaRPr>
            </a:p>
          </p:txBody>
        </p:sp>
        <p:grpSp>
          <p:nvGrpSpPr>
            <p:cNvPr id="36881" name="Group 51">
              <a:extLst>
                <a:ext uri="{FF2B5EF4-FFF2-40B4-BE49-F238E27FC236}">
                  <a16:creationId xmlns:a16="http://schemas.microsoft.com/office/drawing/2014/main" id="{B8ACEDF8-8B1F-B247-E2A1-F92FFD2F8952}"/>
                </a:ext>
              </a:extLst>
            </p:cNvPr>
            <p:cNvGrpSpPr>
              <a:grpSpLocks/>
            </p:cNvGrpSpPr>
            <p:nvPr/>
          </p:nvGrpSpPr>
          <p:grpSpPr bwMode="auto">
            <a:xfrm>
              <a:off x="141" y="2352"/>
              <a:ext cx="2371" cy="1384"/>
              <a:chOff x="141" y="2352"/>
              <a:chExt cx="2371" cy="1384"/>
            </a:xfrm>
          </p:grpSpPr>
          <p:grpSp>
            <p:nvGrpSpPr>
              <p:cNvPr id="36882" name="Group 27">
                <a:extLst>
                  <a:ext uri="{FF2B5EF4-FFF2-40B4-BE49-F238E27FC236}">
                    <a16:creationId xmlns:a16="http://schemas.microsoft.com/office/drawing/2014/main" id="{E682D7E4-58E9-3DE7-E6F6-962A06BA9729}"/>
                  </a:ext>
                </a:extLst>
              </p:cNvPr>
              <p:cNvGrpSpPr>
                <a:grpSpLocks/>
              </p:cNvGrpSpPr>
              <p:nvPr/>
            </p:nvGrpSpPr>
            <p:grpSpPr bwMode="auto">
              <a:xfrm>
                <a:off x="187" y="2352"/>
                <a:ext cx="2132" cy="756"/>
                <a:chOff x="204" y="3182"/>
                <a:chExt cx="2132" cy="756"/>
              </a:xfrm>
            </p:grpSpPr>
            <p:sp>
              <p:nvSpPr>
                <p:cNvPr id="36887" name="Rectangle 6">
                  <a:extLst>
                    <a:ext uri="{FF2B5EF4-FFF2-40B4-BE49-F238E27FC236}">
                      <a16:creationId xmlns:a16="http://schemas.microsoft.com/office/drawing/2014/main" id="{28D5BABA-6DB7-EC18-A007-E105FC87C286}"/>
                    </a:ext>
                  </a:extLst>
                </p:cNvPr>
                <p:cNvSpPr>
                  <a:spLocks noChangeArrowheads="1"/>
                </p:cNvSpPr>
                <p:nvPr/>
              </p:nvSpPr>
              <p:spPr bwMode="auto">
                <a:xfrm>
                  <a:off x="204" y="3385"/>
                  <a:ext cx="2132" cy="227"/>
                </a:xfrm>
                <a:prstGeom prst="rect">
                  <a:avLst/>
                </a:prstGeom>
                <a:solidFill>
                  <a:srgbClr val="CC99FF"/>
                </a:solidFill>
                <a:ln w="9525">
                  <a:solidFill>
                    <a:srgbClr val="660066"/>
                  </a:solidFill>
                  <a:miter lim="800000"/>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endParaRPr lang="en-GB" altLang="en-SA">
                    <a:solidFill>
                      <a:srgbClr val="CC99FF"/>
                    </a:solidFill>
                  </a:endParaRPr>
                </a:p>
              </p:txBody>
            </p:sp>
            <p:sp>
              <p:nvSpPr>
                <p:cNvPr id="36888" name="Line 7">
                  <a:extLst>
                    <a:ext uri="{FF2B5EF4-FFF2-40B4-BE49-F238E27FC236}">
                      <a16:creationId xmlns:a16="http://schemas.microsoft.com/office/drawing/2014/main" id="{CD87724B-7435-F6AD-3A66-AC9CC882B452}"/>
                    </a:ext>
                  </a:extLst>
                </p:cNvPr>
                <p:cNvSpPr>
                  <a:spLocks noChangeShapeType="1"/>
                </p:cNvSpPr>
                <p:nvPr/>
              </p:nvSpPr>
              <p:spPr bwMode="auto">
                <a:xfrm>
                  <a:off x="1610" y="3385"/>
                  <a:ext cx="0" cy="227"/>
                </a:xfrm>
                <a:prstGeom prst="line">
                  <a:avLst/>
                </a:prstGeom>
                <a:noFill/>
                <a:ln w="28575">
                  <a:solidFill>
                    <a:srgbClr val="660066"/>
                  </a:solidFill>
                  <a:round/>
                  <a:headEnd/>
                  <a:tailEnd/>
                </a:ln>
                <a:extLst>
                  <a:ext uri="{909E8E84-426E-40DD-AFC4-6F175D3DCCD1}">
                    <a14:hiddenFill xmlns:a14="http://schemas.microsoft.com/office/drawing/2010/main">
                      <a:noFill/>
                    </a14:hiddenFill>
                  </a:ext>
                </a:extLst>
              </p:spPr>
              <p:txBody>
                <a:bodyPr/>
                <a:lstStyle/>
                <a:p>
                  <a:endParaRPr lang="en-SA"/>
                </a:p>
              </p:txBody>
            </p:sp>
            <p:sp>
              <p:nvSpPr>
                <p:cNvPr id="36889" name="Line 8">
                  <a:extLst>
                    <a:ext uri="{FF2B5EF4-FFF2-40B4-BE49-F238E27FC236}">
                      <a16:creationId xmlns:a16="http://schemas.microsoft.com/office/drawing/2014/main" id="{7ABF07E7-B4E5-C9E7-1D5F-C0380C17CEF0}"/>
                    </a:ext>
                  </a:extLst>
                </p:cNvPr>
                <p:cNvSpPr>
                  <a:spLocks noChangeShapeType="1"/>
                </p:cNvSpPr>
                <p:nvPr/>
              </p:nvSpPr>
              <p:spPr bwMode="auto">
                <a:xfrm>
                  <a:off x="1311" y="3385"/>
                  <a:ext cx="0" cy="227"/>
                </a:xfrm>
                <a:prstGeom prst="line">
                  <a:avLst/>
                </a:prstGeom>
                <a:noFill/>
                <a:ln w="28575">
                  <a:solidFill>
                    <a:srgbClr val="660066"/>
                  </a:solidFill>
                  <a:round/>
                  <a:headEnd/>
                  <a:tailEnd/>
                </a:ln>
                <a:extLst>
                  <a:ext uri="{909E8E84-426E-40DD-AFC4-6F175D3DCCD1}">
                    <a14:hiddenFill xmlns:a14="http://schemas.microsoft.com/office/drawing/2010/main">
                      <a:noFill/>
                    </a14:hiddenFill>
                  </a:ext>
                </a:extLst>
              </p:spPr>
              <p:txBody>
                <a:bodyPr/>
                <a:lstStyle/>
                <a:p>
                  <a:endParaRPr lang="en-SA"/>
                </a:p>
              </p:txBody>
            </p:sp>
            <p:sp>
              <p:nvSpPr>
                <p:cNvPr id="36890" name="Line 9">
                  <a:extLst>
                    <a:ext uri="{FF2B5EF4-FFF2-40B4-BE49-F238E27FC236}">
                      <a16:creationId xmlns:a16="http://schemas.microsoft.com/office/drawing/2014/main" id="{24F765F0-FEDD-EB95-24A0-0E199539A8F2}"/>
                    </a:ext>
                  </a:extLst>
                </p:cNvPr>
                <p:cNvSpPr>
                  <a:spLocks noChangeShapeType="1"/>
                </p:cNvSpPr>
                <p:nvPr/>
              </p:nvSpPr>
              <p:spPr bwMode="auto">
                <a:xfrm>
                  <a:off x="423" y="3385"/>
                  <a:ext cx="0" cy="227"/>
                </a:xfrm>
                <a:prstGeom prst="line">
                  <a:avLst/>
                </a:prstGeom>
                <a:noFill/>
                <a:ln w="28575">
                  <a:solidFill>
                    <a:srgbClr val="660066"/>
                  </a:solidFill>
                  <a:round/>
                  <a:headEnd/>
                  <a:tailEnd/>
                </a:ln>
                <a:extLst>
                  <a:ext uri="{909E8E84-426E-40DD-AFC4-6F175D3DCCD1}">
                    <a14:hiddenFill xmlns:a14="http://schemas.microsoft.com/office/drawing/2010/main">
                      <a:noFill/>
                    </a14:hiddenFill>
                  </a:ext>
                </a:extLst>
              </p:spPr>
              <p:txBody>
                <a:bodyPr/>
                <a:lstStyle/>
                <a:p>
                  <a:endParaRPr lang="en-SA"/>
                </a:p>
              </p:txBody>
            </p:sp>
            <p:sp>
              <p:nvSpPr>
                <p:cNvPr id="36891" name="Text Box 10">
                  <a:extLst>
                    <a:ext uri="{FF2B5EF4-FFF2-40B4-BE49-F238E27FC236}">
                      <a16:creationId xmlns:a16="http://schemas.microsoft.com/office/drawing/2014/main" id="{F2C50E53-FA67-3646-9D1B-F7E1BED646BB}"/>
                    </a:ext>
                  </a:extLst>
                </p:cNvPr>
                <p:cNvSpPr txBox="1">
                  <a:spLocks noChangeArrowheads="1"/>
                </p:cNvSpPr>
                <p:nvPr/>
              </p:nvSpPr>
              <p:spPr bwMode="auto">
                <a:xfrm>
                  <a:off x="1351" y="3382"/>
                  <a:ext cx="18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GB" altLang="en-SA">
                      <a:solidFill>
                        <a:srgbClr val="000099"/>
                      </a:solidFill>
                    </a:rPr>
                    <a:t>A</a:t>
                  </a:r>
                </a:p>
              </p:txBody>
            </p:sp>
            <p:sp>
              <p:nvSpPr>
                <p:cNvPr id="36892" name="Text Box 11">
                  <a:extLst>
                    <a:ext uri="{FF2B5EF4-FFF2-40B4-BE49-F238E27FC236}">
                      <a16:creationId xmlns:a16="http://schemas.microsoft.com/office/drawing/2014/main" id="{AE64D2C5-4EEF-7D4B-35C6-77BDB0C9C39B}"/>
                    </a:ext>
                  </a:extLst>
                </p:cNvPr>
                <p:cNvSpPr txBox="1">
                  <a:spLocks noChangeArrowheads="1"/>
                </p:cNvSpPr>
                <p:nvPr/>
              </p:nvSpPr>
              <p:spPr bwMode="auto">
                <a:xfrm>
                  <a:off x="1842" y="3390"/>
                  <a:ext cx="18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GB" altLang="en-SA">
                      <a:solidFill>
                        <a:srgbClr val="000099"/>
                      </a:solidFill>
                    </a:rPr>
                    <a:t>B</a:t>
                  </a:r>
                </a:p>
              </p:txBody>
            </p:sp>
            <p:sp>
              <p:nvSpPr>
                <p:cNvPr id="36893" name="Text Box 12">
                  <a:extLst>
                    <a:ext uri="{FF2B5EF4-FFF2-40B4-BE49-F238E27FC236}">
                      <a16:creationId xmlns:a16="http://schemas.microsoft.com/office/drawing/2014/main" id="{E56B1B23-5DE6-6725-3313-E02E0F6289BB}"/>
                    </a:ext>
                  </a:extLst>
                </p:cNvPr>
                <p:cNvSpPr txBox="1">
                  <a:spLocks noChangeArrowheads="1"/>
                </p:cNvSpPr>
                <p:nvPr/>
              </p:nvSpPr>
              <p:spPr bwMode="auto">
                <a:xfrm>
                  <a:off x="748" y="3385"/>
                  <a:ext cx="18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GB" altLang="en-SA">
                      <a:solidFill>
                        <a:srgbClr val="000099"/>
                      </a:solidFill>
                    </a:rPr>
                    <a:t>2</a:t>
                  </a:r>
                </a:p>
              </p:txBody>
            </p:sp>
            <p:sp>
              <p:nvSpPr>
                <p:cNvPr id="36894" name="Text Box 13">
                  <a:extLst>
                    <a:ext uri="{FF2B5EF4-FFF2-40B4-BE49-F238E27FC236}">
                      <a16:creationId xmlns:a16="http://schemas.microsoft.com/office/drawing/2014/main" id="{25F9DC9D-8AA6-5C44-EABE-E2B215FAD99D}"/>
                    </a:ext>
                  </a:extLst>
                </p:cNvPr>
                <p:cNvSpPr txBox="1">
                  <a:spLocks noChangeArrowheads="1"/>
                </p:cNvSpPr>
                <p:nvPr/>
              </p:nvSpPr>
              <p:spPr bwMode="auto">
                <a:xfrm>
                  <a:off x="204" y="3385"/>
                  <a:ext cx="18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GB" altLang="en-SA">
                      <a:solidFill>
                        <a:srgbClr val="000099"/>
                      </a:solidFill>
                    </a:rPr>
                    <a:t>1</a:t>
                  </a:r>
                </a:p>
              </p:txBody>
            </p:sp>
            <p:sp>
              <p:nvSpPr>
                <p:cNvPr id="36895" name="Line 14">
                  <a:extLst>
                    <a:ext uri="{FF2B5EF4-FFF2-40B4-BE49-F238E27FC236}">
                      <a16:creationId xmlns:a16="http://schemas.microsoft.com/office/drawing/2014/main" id="{F98EFDB5-1079-6783-4E8F-17909EAEC36B}"/>
                    </a:ext>
                  </a:extLst>
                </p:cNvPr>
                <p:cNvSpPr>
                  <a:spLocks noChangeShapeType="1"/>
                </p:cNvSpPr>
                <p:nvPr/>
              </p:nvSpPr>
              <p:spPr bwMode="auto">
                <a:xfrm>
                  <a:off x="1610" y="3633"/>
                  <a:ext cx="0" cy="136"/>
                </a:xfrm>
                <a:prstGeom prst="line">
                  <a:avLst/>
                </a:prstGeom>
                <a:noFill/>
                <a:ln w="28575">
                  <a:solidFill>
                    <a:srgbClr val="CC0000"/>
                  </a:solidFill>
                  <a:round/>
                  <a:headEnd type="triangle" w="med" len="med"/>
                  <a:tailEnd/>
                </a:ln>
                <a:extLst>
                  <a:ext uri="{909E8E84-426E-40DD-AFC4-6F175D3DCCD1}">
                    <a14:hiddenFill xmlns:a14="http://schemas.microsoft.com/office/drawing/2010/main">
                      <a:noFill/>
                    </a14:hiddenFill>
                  </a:ext>
                </a:extLst>
              </p:spPr>
              <p:txBody>
                <a:bodyPr/>
                <a:lstStyle/>
                <a:p>
                  <a:endParaRPr lang="en-SA"/>
                </a:p>
              </p:txBody>
            </p:sp>
            <p:sp>
              <p:nvSpPr>
                <p:cNvPr id="36896" name="Line 15">
                  <a:extLst>
                    <a:ext uri="{FF2B5EF4-FFF2-40B4-BE49-F238E27FC236}">
                      <a16:creationId xmlns:a16="http://schemas.microsoft.com/office/drawing/2014/main" id="{FCAA15DB-C7C9-02E1-D650-A1E9AF8F3F50}"/>
                    </a:ext>
                  </a:extLst>
                </p:cNvPr>
                <p:cNvSpPr>
                  <a:spLocks noChangeShapeType="1"/>
                </p:cNvSpPr>
                <p:nvPr/>
              </p:nvSpPr>
              <p:spPr bwMode="auto">
                <a:xfrm>
                  <a:off x="1306" y="3625"/>
                  <a:ext cx="0" cy="136"/>
                </a:xfrm>
                <a:prstGeom prst="line">
                  <a:avLst/>
                </a:prstGeom>
                <a:noFill/>
                <a:ln w="28575">
                  <a:solidFill>
                    <a:srgbClr val="CC0000"/>
                  </a:solidFill>
                  <a:round/>
                  <a:headEnd type="triangle" w="med" len="med"/>
                  <a:tailEnd/>
                </a:ln>
                <a:extLst>
                  <a:ext uri="{909E8E84-426E-40DD-AFC4-6F175D3DCCD1}">
                    <a14:hiddenFill xmlns:a14="http://schemas.microsoft.com/office/drawing/2010/main">
                      <a:noFill/>
                    </a14:hiddenFill>
                  </a:ext>
                </a:extLst>
              </p:spPr>
              <p:txBody>
                <a:bodyPr/>
                <a:lstStyle/>
                <a:p>
                  <a:endParaRPr lang="en-SA"/>
                </a:p>
              </p:txBody>
            </p:sp>
            <p:grpSp>
              <p:nvGrpSpPr>
                <p:cNvPr id="36897" name="Group 24">
                  <a:extLst>
                    <a:ext uri="{FF2B5EF4-FFF2-40B4-BE49-F238E27FC236}">
                      <a16:creationId xmlns:a16="http://schemas.microsoft.com/office/drawing/2014/main" id="{420481F9-6D69-1D94-98DB-1CCB2E5A4700}"/>
                    </a:ext>
                  </a:extLst>
                </p:cNvPr>
                <p:cNvGrpSpPr>
                  <a:grpSpLocks/>
                </p:cNvGrpSpPr>
                <p:nvPr/>
              </p:nvGrpSpPr>
              <p:grpSpPr bwMode="auto">
                <a:xfrm>
                  <a:off x="1442" y="3182"/>
                  <a:ext cx="622" cy="200"/>
                  <a:chOff x="1442" y="3182"/>
                  <a:chExt cx="622" cy="200"/>
                </a:xfrm>
              </p:grpSpPr>
              <p:cxnSp>
                <p:nvCxnSpPr>
                  <p:cNvPr id="36900" name="AutoShape 18">
                    <a:extLst>
                      <a:ext uri="{FF2B5EF4-FFF2-40B4-BE49-F238E27FC236}">
                        <a16:creationId xmlns:a16="http://schemas.microsoft.com/office/drawing/2014/main" id="{8847CD0C-F99D-872F-C467-BE35E6549772}"/>
                      </a:ext>
                    </a:extLst>
                  </p:cNvPr>
                  <p:cNvCxnSpPr>
                    <a:cxnSpLocks noChangeShapeType="1"/>
                  </p:cNvCxnSpPr>
                  <p:nvPr/>
                </p:nvCxnSpPr>
                <p:spPr bwMode="auto">
                  <a:xfrm rot="-5400000">
                    <a:off x="1709" y="3027"/>
                    <a:ext cx="88" cy="622"/>
                  </a:xfrm>
                  <a:prstGeom prst="bentConnector2">
                    <a:avLst/>
                  </a:prstGeom>
                  <a:noFill/>
                  <a:ln w="38100">
                    <a:solidFill>
                      <a:srgbClr val="660066"/>
                    </a:solidFill>
                    <a:miter lim="800000"/>
                    <a:headEnd/>
                    <a:tailEnd/>
                  </a:ln>
                  <a:extLst>
                    <a:ext uri="{909E8E84-426E-40DD-AFC4-6F175D3DCCD1}">
                      <a14:hiddenFill xmlns:a14="http://schemas.microsoft.com/office/drawing/2010/main">
                        <a:noFill/>
                      </a14:hiddenFill>
                    </a:ext>
                  </a:extLst>
                </p:spPr>
              </p:cxnSp>
              <p:sp>
                <p:nvSpPr>
                  <p:cNvPr id="36901" name="Line 20">
                    <a:extLst>
                      <a:ext uri="{FF2B5EF4-FFF2-40B4-BE49-F238E27FC236}">
                        <a16:creationId xmlns:a16="http://schemas.microsoft.com/office/drawing/2014/main" id="{3741D181-4658-4497-D7E2-16D2A8DAA9C2}"/>
                      </a:ext>
                    </a:extLst>
                  </p:cNvPr>
                  <p:cNvSpPr>
                    <a:spLocks noChangeShapeType="1"/>
                  </p:cNvSpPr>
                  <p:nvPr/>
                </p:nvSpPr>
                <p:spPr bwMode="auto">
                  <a:xfrm>
                    <a:off x="2058" y="3286"/>
                    <a:ext cx="0" cy="91"/>
                  </a:xfrm>
                  <a:prstGeom prst="line">
                    <a:avLst/>
                  </a:prstGeom>
                  <a:noFill/>
                  <a:ln w="38100">
                    <a:solidFill>
                      <a:srgbClr val="660066"/>
                    </a:solidFill>
                    <a:round/>
                    <a:headEnd/>
                    <a:tailEnd/>
                  </a:ln>
                  <a:extLst>
                    <a:ext uri="{909E8E84-426E-40DD-AFC4-6F175D3DCCD1}">
                      <a14:hiddenFill xmlns:a14="http://schemas.microsoft.com/office/drawing/2010/main">
                        <a:noFill/>
                      </a14:hiddenFill>
                    </a:ext>
                  </a:extLst>
                </p:spPr>
                <p:txBody>
                  <a:bodyPr/>
                  <a:lstStyle/>
                  <a:p>
                    <a:endParaRPr lang="en-SA"/>
                  </a:p>
                </p:txBody>
              </p:sp>
              <p:sp>
                <p:nvSpPr>
                  <p:cNvPr id="36902" name="Text Box 22">
                    <a:extLst>
                      <a:ext uri="{FF2B5EF4-FFF2-40B4-BE49-F238E27FC236}">
                        <a16:creationId xmlns:a16="http://schemas.microsoft.com/office/drawing/2014/main" id="{01C2799C-8BDE-7D8B-D841-1B19254161A2}"/>
                      </a:ext>
                    </a:extLst>
                  </p:cNvPr>
                  <p:cNvSpPr txBox="1">
                    <a:spLocks noChangeArrowheads="1"/>
                  </p:cNvSpPr>
                  <p:nvPr/>
                </p:nvSpPr>
                <p:spPr bwMode="auto">
                  <a:xfrm>
                    <a:off x="1618" y="3182"/>
                    <a:ext cx="18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GB" altLang="en-SA" sz="1200" b="1">
                        <a:solidFill>
                          <a:srgbClr val="FF00FF"/>
                        </a:solidFill>
                      </a:rPr>
                      <a:t>S</a:t>
                    </a:r>
                  </a:p>
                </p:txBody>
              </p:sp>
              <p:sp>
                <p:nvSpPr>
                  <p:cNvPr id="36903" name="Text Box 23">
                    <a:extLst>
                      <a:ext uri="{FF2B5EF4-FFF2-40B4-BE49-F238E27FC236}">
                        <a16:creationId xmlns:a16="http://schemas.microsoft.com/office/drawing/2014/main" id="{CE7CD2C1-63C4-E1DD-D714-CB8D63BC59DC}"/>
                      </a:ext>
                    </a:extLst>
                  </p:cNvPr>
                  <p:cNvSpPr txBox="1">
                    <a:spLocks noChangeArrowheads="1"/>
                  </p:cNvSpPr>
                  <p:nvPr/>
                </p:nvSpPr>
                <p:spPr bwMode="auto">
                  <a:xfrm>
                    <a:off x="1764" y="3187"/>
                    <a:ext cx="18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GB" altLang="en-SA" sz="1200" b="1">
                        <a:solidFill>
                          <a:srgbClr val="FF00FF"/>
                        </a:solidFill>
                      </a:rPr>
                      <a:t>S</a:t>
                    </a:r>
                  </a:p>
                </p:txBody>
              </p:sp>
            </p:grpSp>
            <p:sp>
              <p:nvSpPr>
                <p:cNvPr id="36898" name="Text Box 25">
                  <a:extLst>
                    <a:ext uri="{FF2B5EF4-FFF2-40B4-BE49-F238E27FC236}">
                      <a16:creationId xmlns:a16="http://schemas.microsoft.com/office/drawing/2014/main" id="{01114B70-F5B1-132D-A874-704927A734D3}"/>
                    </a:ext>
                  </a:extLst>
                </p:cNvPr>
                <p:cNvSpPr txBox="1">
                  <a:spLocks noChangeArrowheads="1"/>
                </p:cNvSpPr>
                <p:nvPr/>
              </p:nvSpPr>
              <p:spPr bwMode="auto">
                <a:xfrm>
                  <a:off x="1204" y="3718"/>
                  <a:ext cx="27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GB" altLang="en-SA" sz="1600" b="1">
                      <a:solidFill>
                        <a:srgbClr val="CC0000"/>
                      </a:solidFill>
                    </a:rPr>
                    <a:t>Xa</a:t>
                  </a:r>
                </a:p>
              </p:txBody>
            </p:sp>
            <p:sp>
              <p:nvSpPr>
                <p:cNvPr id="36899" name="Text Box 26">
                  <a:extLst>
                    <a:ext uri="{FF2B5EF4-FFF2-40B4-BE49-F238E27FC236}">
                      <a16:creationId xmlns:a16="http://schemas.microsoft.com/office/drawing/2014/main" id="{FCCA0EED-7BED-F850-69A3-C30640423879}"/>
                    </a:ext>
                  </a:extLst>
                </p:cNvPr>
                <p:cNvSpPr txBox="1">
                  <a:spLocks noChangeArrowheads="1"/>
                </p:cNvSpPr>
                <p:nvPr/>
              </p:nvSpPr>
              <p:spPr bwMode="auto">
                <a:xfrm>
                  <a:off x="1508" y="3726"/>
                  <a:ext cx="27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GB" altLang="en-SA" sz="1600" b="1">
                      <a:solidFill>
                        <a:srgbClr val="CC0000"/>
                      </a:solidFill>
                    </a:rPr>
                    <a:t>Xa</a:t>
                  </a:r>
                </a:p>
              </p:txBody>
            </p:sp>
          </p:grpSp>
          <p:sp>
            <p:nvSpPr>
              <p:cNvPr id="36883" name="AutoShape 70">
                <a:extLst>
                  <a:ext uri="{FF2B5EF4-FFF2-40B4-BE49-F238E27FC236}">
                    <a16:creationId xmlns:a16="http://schemas.microsoft.com/office/drawing/2014/main" id="{3D46689E-5F98-9F2F-6F04-83D6018C6138}"/>
                  </a:ext>
                </a:extLst>
              </p:cNvPr>
              <p:cNvSpPr>
                <a:spLocks/>
              </p:cNvSpPr>
              <p:nvPr/>
            </p:nvSpPr>
            <p:spPr bwMode="auto">
              <a:xfrm rot="-5400000">
                <a:off x="640" y="2565"/>
                <a:ext cx="136" cy="1134"/>
              </a:xfrm>
              <a:prstGeom prst="leftBrace">
                <a:avLst>
                  <a:gd name="adj1" fmla="val 69485"/>
                  <a:gd name="adj2" fmla="val 49875"/>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endParaRPr lang="en-GB" altLang="en-SA">
                  <a:solidFill>
                    <a:srgbClr val="006600"/>
                  </a:solidFill>
                </a:endParaRPr>
              </a:p>
            </p:txBody>
          </p:sp>
          <p:sp>
            <p:nvSpPr>
              <p:cNvPr id="36884" name="Text Box 72">
                <a:extLst>
                  <a:ext uri="{FF2B5EF4-FFF2-40B4-BE49-F238E27FC236}">
                    <a16:creationId xmlns:a16="http://schemas.microsoft.com/office/drawing/2014/main" id="{AED8A9E4-48AF-039B-8650-C750DB5F0172}"/>
                  </a:ext>
                </a:extLst>
              </p:cNvPr>
              <p:cNvSpPr txBox="1">
                <a:spLocks noChangeArrowheads="1"/>
              </p:cNvSpPr>
              <p:nvPr/>
            </p:nvSpPr>
            <p:spPr bwMode="auto">
              <a:xfrm>
                <a:off x="268" y="3215"/>
                <a:ext cx="117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GB" altLang="en-SA" b="1">
                    <a:solidFill>
                      <a:srgbClr val="006600"/>
                    </a:solidFill>
                  </a:rPr>
                  <a:t>Fragment 2 -1</a:t>
                </a:r>
              </a:p>
            </p:txBody>
          </p:sp>
          <p:sp>
            <p:nvSpPr>
              <p:cNvPr id="36885" name="Text Box 73">
                <a:extLst>
                  <a:ext uri="{FF2B5EF4-FFF2-40B4-BE49-F238E27FC236}">
                    <a16:creationId xmlns:a16="http://schemas.microsoft.com/office/drawing/2014/main" id="{8FE98C76-E832-DDE4-648D-E34AD5DFD44E}"/>
                  </a:ext>
                </a:extLst>
              </p:cNvPr>
              <p:cNvSpPr txBox="1">
                <a:spLocks noChangeArrowheads="1"/>
              </p:cNvSpPr>
              <p:nvPr/>
            </p:nvSpPr>
            <p:spPr bwMode="auto">
              <a:xfrm>
                <a:off x="1333" y="3164"/>
                <a:ext cx="117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GB" altLang="en-SA" b="1">
                    <a:solidFill>
                      <a:srgbClr val="006600"/>
                    </a:solidFill>
                  </a:rPr>
                  <a:t>Prethrombin</a:t>
                </a:r>
              </a:p>
            </p:txBody>
          </p:sp>
          <p:sp>
            <p:nvSpPr>
              <p:cNvPr id="36886" name="Text Box 76">
                <a:extLst>
                  <a:ext uri="{FF2B5EF4-FFF2-40B4-BE49-F238E27FC236}">
                    <a16:creationId xmlns:a16="http://schemas.microsoft.com/office/drawing/2014/main" id="{30DFC8DF-3CB8-8AA8-ED55-496958DB9BF8}"/>
                  </a:ext>
                </a:extLst>
              </p:cNvPr>
              <p:cNvSpPr txBox="1">
                <a:spLocks noChangeArrowheads="1"/>
              </p:cNvSpPr>
              <p:nvPr/>
            </p:nvSpPr>
            <p:spPr bwMode="auto">
              <a:xfrm>
                <a:off x="368" y="3486"/>
                <a:ext cx="163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GB" altLang="en-SA" sz="2000" b="1">
                    <a:solidFill>
                      <a:srgbClr val="CC0099"/>
                    </a:solidFill>
                  </a:rPr>
                  <a:t>Prothrombin</a:t>
                </a:r>
                <a:r>
                  <a:rPr lang="en-GB" altLang="en-SA" sz="2000" b="1"/>
                  <a:t> </a:t>
                </a:r>
                <a:r>
                  <a:rPr lang="en-GB" altLang="en-SA" sz="2000" b="1">
                    <a:solidFill>
                      <a:srgbClr val="CC0000"/>
                    </a:solidFill>
                  </a:rPr>
                  <a:t>(72kDa)</a:t>
                </a:r>
              </a:p>
            </p:txBody>
          </p:sp>
        </p:grpSp>
      </p:grpSp>
      <p:sp>
        <p:nvSpPr>
          <p:cNvPr id="82991" name="Line 77">
            <a:extLst>
              <a:ext uri="{FF2B5EF4-FFF2-40B4-BE49-F238E27FC236}">
                <a16:creationId xmlns:a16="http://schemas.microsoft.com/office/drawing/2014/main" id="{B23885EC-C429-0359-A85F-D9D539D409F2}"/>
              </a:ext>
            </a:extLst>
          </p:cNvPr>
          <p:cNvSpPr>
            <a:spLocks noChangeShapeType="1"/>
          </p:cNvSpPr>
          <p:nvPr/>
        </p:nvSpPr>
        <p:spPr bwMode="auto">
          <a:xfrm>
            <a:off x="7785100" y="5988050"/>
            <a:ext cx="0" cy="501650"/>
          </a:xfrm>
          <a:prstGeom prst="line">
            <a:avLst/>
          </a:prstGeom>
          <a:noFill/>
          <a:ln w="76200" cmpd="tri">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SA"/>
          </a:p>
        </p:txBody>
      </p:sp>
      <p:sp>
        <p:nvSpPr>
          <p:cNvPr id="82992" name="Text Box 78">
            <a:extLst>
              <a:ext uri="{FF2B5EF4-FFF2-40B4-BE49-F238E27FC236}">
                <a16:creationId xmlns:a16="http://schemas.microsoft.com/office/drawing/2014/main" id="{6874F404-6FEC-D2E8-A965-7C330F361C30}"/>
              </a:ext>
            </a:extLst>
          </p:cNvPr>
          <p:cNvSpPr txBox="1">
            <a:spLocks noChangeArrowheads="1"/>
          </p:cNvSpPr>
          <p:nvPr/>
        </p:nvSpPr>
        <p:spPr bwMode="auto">
          <a:xfrm>
            <a:off x="5867400" y="6457950"/>
            <a:ext cx="3276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GB" altLang="en-SA" sz="2000" b="1">
                <a:solidFill>
                  <a:srgbClr val="000066"/>
                </a:solidFill>
              </a:rPr>
              <a:t>Converts fibrinogen to fibrin</a:t>
            </a:r>
          </a:p>
        </p:txBody>
      </p:sp>
      <p:sp>
        <p:nvSpPr>
          <p:cNvPr id="82993" name="Rectangle 49">
            <a:extLst>
              <a:ext uri="{FF2B5EF4-FFF2-40B4-BE49-F238E27FC236}">
                <a16:creationId xmlns:a16="http://schemas.microsoft.com/office/drawing/2014/main" id="{49A48A6C-01D1-6095-253B-917DBE0DDE60}"/>
              </a:ext>
            </a:extLst>
          </p:cNvPr>
          <p:cNvSpPr>
            <a:spLocks/>
          </p:cNvSpPr>
          <p:nvPr/>
        </p:nvSpPr>
        <p:spPr bwMode="auto">
          <a:xfrm>
            <a:off x="-457200" y="4953000"/>
            <a:ext cx="8229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ts val="400"/>
              </a:spcBef>
              <a:buClr>
                <a:schemeClr val="accent1"/>
              </a:buClr>
              <a:buSzPct val="68000"/>
              <a:buFont typeface="Wingdings 3" pitchFamily="2" charset="2"/>
              <a:buNone/>
            </a:pPr>
            <a:endParaRPr lang="en-SA" altLang="en-SA" sz="2800"/>
          </a:p>
        </p:txBody>
      </p:sp>
      <p:sp>
        <p:nvSpPr>
          <p:cNvPr id="82994" name="Rectangle 50">
            <a:extLst>
              <a:ext uri="{FF2B5EF4-FFF2-40B4-BE49-F238E27FC236}">
                <a16:creationId xmlns:a16="http://schemas.microsoft.com/office/drawing/2014/main" id="{1CE7EE1B-6CED-B9A9-AE5A-D9066C8A9435}"/>
              </a:ext>
            </a:extLst>
          </p:cNvPr>
          <p:cNvSpPr>
            <a:spLocks/>
          </p:cNvSpPr>
          <p:nvPr/>
        </p:nvSpPr>
        <p:spPr bwMode="auto">
          <a:xfrm>
            <a:off x="0" y="6096000"/>
            <a:ext cx="8229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ts val="400"/>
              </a:spcBef>
              <a:buClr>
                <a:schemeClr val="accent1"/>
              </a:buClr>
              <a:buSzPct val="68000"/>
              <a:buFont typeface="Wingdings 3" pitchFamily="2" charset="2"/>
              <a:buNone/>
            </a:pPr>
            <a:endParaRPr lang="en-SA" altLang="en-SA" sz="2400"/>
          </a:p>
        </p:txBody>
      </p:sp>
      <p:sp>
        <p:nvSpPr>
          <p:cNvPr id="82997" name="Line 53">
            <a:extLst>
              <a:ext uri="{FF2B5EF4-FFF2-40B4-BE49-F238E27FC236}">
                <a16:creationId xmlns:a16="http://schemas.microsoft.com/office/drawing/2014/main" id="{BF160E3C-17E5-3B3A-BE4D-0D4AAA70DAA6}"/>
              </a:ext>
            </a:extLst>
          </p:cNvPr>
          <p:cNvSpPr>
            <a:spLocks noChangeShapeType="1"/>
          </p:cNvSpPr>
          <p:nvPr/>
        </p:nvSpPr>
        <p:spPr bwMode="auto">
          <a:xfrm>
            <a:off x="3962400" y="4572000"/>
            <a:ext cx="68580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SA"/>
          </a:p>
        </p:txBody>
      </p:sp>
      <p:sp>
        <p:nvSpPr>
          <p:cNvPr id="53" name="Slide Number Placeholder 52">
            <a:extLst>
              <a:ext uri="{FF2B5EF4-FFF2-40B4-BE49-F238E27FC236}">
                <a16:creationId xmlns:a16="http://schemas.microsoft.com/office/drawing/2014/main" id="{AD795C33-A0AB-E092-F719-83BBEED410D2}"/>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7FE463E-2B9C-8B45-8261-541AFE88C49D}" type="slidenum">
              <a:rPr lang="en-US" altLang="en-SA">
                <a:solidFill>
                  <a:srgbClr val="FFFFFF"/>
                </a:solidFill>
                <a:latin typeface="Franklin Gothic Book" panose="020B0503020102020204" pitchFamily="34" charset="0"/>
              </a:rPr>
              <a:pPr eaLnBrk="1" hangingPunct="1"/>
              <a:t>27</a:t>
            </a:fld>
            <a:endParaRPr lang="en-US" altLang="en-SA">
              <a:solidFill>
                <a:srgbClr val="FFFFFF"/>
              </a:solidFill>
              <a:latin typeface="Franklin Gothic Book" panose="020B0503020102020204" pitchFamily="34" charset="0"/>
            </a:endParaRPr>
          </a:p>
        </p:txBody>
      </p:sp>
      <p:sp>
        <p:nvSpPr>
          <p:cNvPr id="36879" name="Footer Placeholder 53">
            <a:extLst>
              <a:ext uri="{FF2B5EF4-FFF2-40B4-BE49-F238E27FC236}">
                <a16:creationId xmlns:a16="http://schemas.microsoft.com/office/drawing/2014/main" id="{E453C341-F405-6E0F-0FD2-EED6A9722923}"/>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SA">
                <a:solidFill>
                  <a:schemeClr val="tx2"/>
                </a:solidFill>
              </a:rPr>
              <a:t>Blood Coagulation(1-51)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Effect transition="in" filter="checkerboard(across)">
                                      <p:cBhvr>
                                        <p:cTn id="7" dur="500"/>
                                        <p:tgtEl>
                                          <p:spTgt spid="829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82947">
                                            <p:txEl>
                                              <p:pRg st="1" end="1"/>
                                            </p:txEl>
                                          </p:spTgt>
                                        </p:tgtEl>
                                        <p:attrNameLst>
                                          <p:attrName>style.visibility</p:attrName>
                                        </p:attrNameLst>
                                      </p:cBhvr>
                                      <p:to>
                                        <p:strVal val="visible"/>
                                      </p:to>
                                    </p:set>
                                    <p:animEffect transition="in" filter="checkerboard(across)">
                                      <p:cBhvr>
                                        <p:cTn id="12" dur="500"/>
                                        <p:tgtEl>
                                          <p:spTgt spid="829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82947">
                                            <p:txEl>
                                              <p:pRg st="2" end="2"/>
                                            </p:txEl>
                                          </p:spTgt>
                                        </p:tgtEl>
                                        <p:attrNameLst>
                                          <p:attrName>style.visibility</p:attrName>
                                        </p:attrNameLst>
                                      </p:cBhvr>
                                      <p:to>
                                        <p:strVal val="visible"/>
                                      </p:to>
                                    </p:set>
                                    <p:animEffect transition="in" filter="checkerboard(across)">
                                      <p:cBhvr>
                                        <p:cTn id="17" dur="500"/>
                                        <p:tgtEl>
                                          <p:spTgt spid="829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xit" presetSubtype="10" fill="hold" nodeType="clickEffect">
                                  <p:stCondLst>
                                    <p:cond delay="0"/>
                                  </p:stCondLst>
                                  <p:childTnLst>
                                    <p:animEffect transition="out" filter="checkerboard(across)">
                                      <p:cBhvr>
                                        <p:cTn id="26" dur="500"/>
                                        <p:tgtEl>
                                          <p:spTgt spid="82947">
                                            <p:txEl>
                                              <p:pRg st="0" end="0"/>
                                            </p:txEl>
                                          </p:spTgt>
                                        </p:tgtEl>
                                      </p:cBhvr>
                                    </p:animEffect>
                                    <p:set>
                                      <p:cBhvr>
                                        <p:cTn id="27" dur="1" fill="hold">
                                          <p:stCondLst>
                                            <p:cond delay="499"/>
                                          </p:stCondLst>
                                        </p:cTn>
                                        <p:tgtEl>
                                          <p:spTgt spid="82947">
                                            <p:txEl>
                                              <p:pRg st="0" end="0"/>
                                            </p:txEl>
                                          </p:spTgt>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xit" presetSubtype="10" fill="hold" nodeType="clickEffect">
                                  <p:stCondLst>
                                    <p:cond delay="0"/>
                                  </p:stCondLst>
                                  <p:childTnLst>
                                    <p:animEffect transition="out" filter="checkerboard(across)">
                                      <p:cBhvr>
                                        <p:cTn id="31" dur="500"/>
                                        <p:tgtEl>
                                          <p:spTgt spid="82947">
                                            <p:txEl>
                                              <p:pRg st="1" end="1"/>
                                            </p:txEl>
                                          </p:spTgt>
                                        </p:tgtEl>
                                      </p:cBhvr>
                                    </p:animEffect>
                                    <p:set>
                                      <p:cBhvr>
                                        <p:cTn id="32" dur="1" fill="hold">
                                          <p:stCondLst>
                                            <p:cond delay="499"/>
                                          </p:stCondLst>
                                        </p:cTn>
                                        <p:tgtEl>
                                          <p:spTgt spid="82947">
                                            <p:txEl>
                                              <p:pRg st="1" end="1"/>
                                            </p:txEl>
                                          </p:spTgt>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xit" presetSubtype="10" fill="hold" nodeType="clickEffect">
                                  <p:stCondLst>
                                    <p:cond delay="0"/>
                                  </p:stCondLst>
                                  <p:childTnLst>
                                    <p:animEffect transition="out" filter="checkerboard(across)">
                                      <p:cBhvr>
                                        <p:cTn id="36" dur="500"/>
                                        <p:tgtEl>
                                          <p:spTgt spid="82947">
                                            <p:txEl>
                                              <p:pRg st="2" end="2"/>
                                            </p:txEl>
                                          </p:spTgt>
                                        </p:tgtEl>
                                      </p:cBhvr>
                                    </p:animEffect>
                                    <p:set>
                                      <p:cBhvr>
                                        <p:cTn id="37" dur="1" fill="hold">
                                          <p:stCondLst>
                                            <p:cond delay="499"/>
                                          </p:stCondLst>
                                        </p:cTn>
                                        <p:tgtEl>
                                          <p:spTgt spid="82947">
                                            <p:txEl>
                                              <p:pRg st="2" end="2"/>
                                            </p:txEl>
                                          </p:spTgt>
                                        </p:tgtEl>
                                        <p:attrNameLst>
                                          <p:attrName>style.visibility</p:attrName>
                                        </p:attrNameLst>
                                      </p:cBhvr>
                                      <p:to>
                                        <p:strVal val="hidden"/>
                                      </p:to>
                                    </p:set>
                                  </p:childTnLst>
                                </p:cTn>
                              </p:par>
                            </p:childTnLst>
                          </p:cTn>
                        </p:par>
                        <p:par>
                          <p:cTn id="38" fill="hold" nodeType="afterGroup">
                            <p:stCondLst>
                              <p:cond delay="500"/>
                            </p:stCondLst>
                            <p:childTnLst>
                              <p:par>
                                <p:cTn id="39" presetID="5" presetClass="entr" presetSubtype="10" fill="hold" nodeType="afterEffect">
                                  <p:stCondLst>
                                    <p:cond delay="0"/>
                                  </p:stCondLst>
                                  <p:childTnLst>
                                    <p:set>
                                      <p:cBhvr>
                                        <p:cTn id="40" dur="1" fill="hold">
                                          <p:stCondLst>
                                            <p:cond delay="0"/>
                                          </p:stCondLst>
                                        </p:cTn>
                                        <p:tgtEl>
                                          <p:spTgt spid="82993"/>
                                        </p:tgtEl>
                                        <p:attrNameLst>
                                          <p:attrName>style.visibility</p:attrName>
                                        </p:attrNameLst>
                                      </p:cBhvr>
                                      <p:to>
                                        <p:strVal val="visible"/>
                                      </p:to>
                                    </p:set>
                                    <p:animEffect transition="in" filter="checkerboard(across)">
                                      <p:cBhvr>
                                        <p:cTn id="41" dur="500"/>
                                        <p:tgtEl>
                                          <p:spTgt spid="8299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 presetClass="entr" presetSubtype="10" fill="hold" nodeType="clickEffect">
                                  <p:stCondLst>
                                    <p:cond delay="0"/>
                                  </p:stCondLst>
                                  <p:childTnLst>
                                    <p:set>
                                      <p:cBhvr>
                                        <p:cTn id="45" dur="1" fill="hold">
                                          <p:stCondLst>
                                            <p:cond delay="0"/>
                                          </p:stCondLst>
                                        </p:cTn>
                                        <p:tgtEl>
                                          <p:spTgt spid="82997"/>
                                        </p:tgtEl>
                                        <p:attrNameLst>
                                          <p:attrName>style.visibility</p:attrName>
                                        </p:attrNameLst>
                                      </p:cBhvr>
                                      <p:to>
                                        <p:strVal val="visible"/>
                                      </p:to>
                                    </p:set>
                                    <p:animEffect transition="in" filter="checkerboard(across)">
                                      <p:cBhvr>
                                        <p:cTn id="46" dur="500"/>
                                        <p:tgtEl>
                                          <p:spTgt spid="82997"/>
                                        </p:tgtEl>
                                      </p:cBhvr>
                                    </p:animEffect>
                                  </p:childTnLst>
                                </p:cTn>
                              </p:par>
                              <p:par>
                                <p:cTn id="47" presetID="5" presetClass="entr" presetSubtype="10" fill="hold"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checkerboard(across)">
                                      <p:cBhvr>
                                        <p:cTn id="49" dur="500"/>
                                        <p:tgtEl>
                                          <p:spTgt spid="4"/>
                                        </p:tgtEl>
                                      </p:cBhvr>
                                    </p:animEffect>
                                  </p:childTnLst>
                                </p:cTn>
                              </p:par>
                              <p:par>
                                <p:cTn id="50" presetID="5" presetClass="entr" presetSubtype="10" fill="hold" nodeType="withEffect">
                                  <p:stCondLst>
                                    <p:cond delay="0"/>
                                  </p:stCondLst>
                                  <p:childTnLst>
                                    <p:set>
                                      <p:cBhvr>
                                        <p:cTn id="51" dur="1" fill="hold">
                                          <p:stCondLst>
                                            <p:cond delay="0"/>
                                          </p:stCondLst>
                                        </p:cTn>
                                        <p:tgtEl>
                                          <p:spTgt spid="26629"/>
                                        </p:tgtEl>
                                        <p:attrNameLst>
                                          <p:attrName>style.visibility</p:attrName>
                                        </p:attrNameLst>
                                      </p:cBhvr>
                                      <p:to>
                                        <p:strVal val="visible"/>
                                      </p:to>
                                    </p:set>
                                    <p:animEffect transition="in" filter="checkerboard(across)">
                                      <p:cBhvr>
                                        <p:cTn id="52" dur="500"/>
                                        <p:tgtEl>
                                          <p:spTgt spid="26629"/>
                                        </p:tgtEl>
                                      </p:cBhvr>
                                    </p:animEffect>
                                  </p:childTnLst>
                                </p:cTn>
                              </p:par>
                              <p:par>
                                <p:cTn id="53" presetID="5" presetClass="entr" presetSubtype="10" fill="hold" nodeType="with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checkerboard(across)">
                                      <p:cBhvr>
                                        <p:cTn id="55" dur="500"/>
                                        <p:tgtEl>
                                          <p:spTgt spid="2"/>
                                        </p:tgtEl>
                                      </p:cBhvr>
                                    </p:animEffect>
                                  </p:childTnLst>
                                </p:cTn>
                              </p:par>
                            </p:childTnLst>
                          </p:cTn>
                        </p:par>
                        <p:par>
                          <p:cTn id="56" fill="hold" nodeType="afterGroup">
                            <p:stCondLst>
                              <p:cond delay="500"/>
                            </p:stCondLst>
                            <p:childTnLst>
                              <p:par>
                                <p:cTn id="57" presetID="3" presetClass="entr" presetSubtype="10" fill="hold" nodeType="afterEffect">
                                  <p:stCondLst>
                                    <p:cond delay="0"/>
                                  </p:stCondLst>
                                  <p:childTnLst>
                                    <p:set>
                                      <p:cBhvr>
                                        <p:cTn id="58" dur="1" fill="hold">
                                          <p:stCondLst>
                                            <p:cond delay="0"/>
                                          </p:stCondLst>
                                        </p:cTn>
                                        <p:tgtEl>
                                          <p:spTgt spid="82965"/>
                                        </p:tgtEl>
                                        <p:attrNameLst>
                                          <p:attrName>style.visibility</p:attrName>
                                        </p:attrNameLst>
                                      </p:cBhvr>
                                      <p:to>
                                        <p:strVal val="visible"/>
                                      </p:to>
                                    </p:set>
                                    <p:animEffect transition="in" filter="blinds(horizontal)">
                                      <p:cBhvr>
                                        <p:cTn id="59" dur="500"/>
                                        <p:tgtEl>
                                          <p:spTgt spid="82965"/>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5" presetClass="exit" presetSubtype="10" fill="hold" nodeType="clickEffect">
                                  <p:stCondLst>
                                    <p:cond delay="0"/>
                                  </p:stCondLst>
                                  <p:childTnLst>
                                    <p:animEffect transition="out" filter="checkerboard(across)">
                                      <p:cBhvr>
                                        <p:cTn id="63" dur="500"/>
                                        <p:tgtEl>
                                          <p:spTgt spid="82993"/>
                                        </p:tgtEl>
                                      </p:cBhvr>
                                    </p:animEffect>
                                    <p:set>
                                      <p:cBhvr>
                                        <p:cTn id="64" dur="1" fill="hold">
                                          <p:stCondLst>
                                            <p:cond delay="499"/>
                                          </p:stCondLst>
                                        </p:cTn>
                                        <p:tgtEl>
                                          <p:spTgt spid="82993"/>
                                        </p:tgtEl>
                                        <p:attrNameLst>
                                          <p:attrName>style.visibility</p:attrName>
                                        </p:attrNameLst>
                                      </p:cBhvr>
                                      <p:to>
                                        <p:strVal val="hidden"/>
                                      </p:to>
                                    </p:set>
                                  </p:childTnLst>
                                </p:cTn>
                              </p:par>
                            </p:childTnLst>
                          </p:cTn>
                        </p:par>
                        <p:par>
                          <p:cTn id="65" fill="hold" nodeType="afterGroup">
                            <p:stCondLst>
                              <p:cond delay="500"/>
                            </p:stCondLst>
                            <p:childTnLst>
                              <p:par>
                                <p:cTn id="66" presetID="5" presetClass="entr" presetSubtype="10" fill="hold" nodeType="afterEffect">
                                  <p:stCondLst>
                                    <p:cond delay="0"/>
                                  </p:stCondLst>
                                  <p:childTnLst>
                                    <p:set>
                                      <p:cBhvr>
                                        <p:cTn id="67" dur="1" fill="hold">
                                          <p:stCondLst>
                                            <p:cond delay="0"/>
                                          </p:stCondLst>
                                        </p:cTn>
                                        <p:tgtEl>
                                          <p:spTgt spid="82994"/>
                                        </p:tgtEl>
                                        <p:attrNameLst>
                                          <p:attrName>style.visibility</p:attrName>
                                        </p:attrNameLst>
                                      </p:cBhvr>
                                      <p:to>
                                        <p:strVal val="visible"/>
                                      </p:to>
                                    </p:set>
                                    <p:animEffect transition="in" filter="checkerboard(across)">
                                      <p:cBhvr>
                                        <p:cTn id="68" dur="500"/>
                                        <p:tgtEl>
                                          <p:spTgt spid="82994"/>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3" presetClass="entr" presetSubtype="10" fill="hold" nodeType="clickEffect">
                                  <p:stCondLst>
                                    <p:cond delay="0"/>
                                  </p:stCondLst>
                                  <p:childTnLst>
                                    <p:set>
                                      <p:cBhvr>
                                        <p:cTn id="72" dur="1" fill="hold">
                                          <p:stCondLst>
                                            <p:cond delay="0"/>
                                          </p:stCondLst>
                                        </p:cTn>
                                        <p:tgtEl>
                                          <p:spTgt spid="82991"/>
                                        </p:tgtEl>
                                        <p:attrNameLst>
                                          <p:attrName>style.visibility</p:attrName>
                                        </p:attrNameLst>
                                      </p:cBhvr>
                                      <p:to>
                                        <p:strVal val="visible"/>
                                      </p:to>
                                    </p:set>
                                    <p:animEffect transition="in" filter="blinds(horizontal)">
                                      <p:cBhvr>
                                        <p:cTn id="73" dur="500"/>
                                        <p:tgtEl>
                                          <p:spTgt spid="82991"/>
                                        </p:tgtEl>
                                      </p:cBhvr>
                                    </p:animEffect>
                                  </p:childTnLst>
                                </p:cTn>
                              </p:par>
                              <p:par>
                                <p:cTn id="74" presetID="3" presetClass="entr" presetSubtype="10" fill="hold" nodeType="withEffect">
                                  <p:stCondLst>
                                    <p:cond delay="0"/>
                                  </p:stCondLst>
                                  <p:childTnLst>
                                    <p:set>
                                      <p:cBhvr>
                                        <p:cTn id="75" dur="1" fill="hold">
                                          <p:stCondLst>
                                            <p:cond delay="0"/>
                                          </p:stCondLst>
                                        </p:cTn>
                                        <p:tgtEl>
                                          <p:spTgt spid="82992"/>
                                        </p:tgtEl>
                                        <p:attrNameLst>
                                          <p:attrName>style.visibility</p:attrName>
                                        </p:attrNameLst>
                                      </p:cBhvr>
                                      <p:to>
                                        <p:strVal val="visible"/>
                                      </p:to>
                                    </p:set>
                                    <p:animEffect transition="in" filter="blinds(horizontal)">
                                      <p:cBhvr>
                                        <p:cTn id="76" dur="500"/>
                                        <p:tgtEl>
                                          <p:spTgt spid="82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P spid="82947" grpId="1" build="p"/>
      <p:bldP spid="26629" grpId="0"/>
      <p:bldP spid="82965" grpId="0"/>
      <p:bldP spid="82992" grpId="0"/>
      <p:bldP spid="82993" grpId="0"/>
      <p:bldP spid="82993" grpId="1"/>
      <p:bldP spid="8299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85" name="Picture 24" descr="Fibrin02">
            <a:extLst>
              <a:ext uri="{FF2B5EF4-FFF2-40B4-BE49-F238E27FC236}">
                <a16:creationId xmlns:a16="http://schemas.microsoft.com/office/drawing/2014/main" id="{515F0B17-6E8A-F327-8D99-6B86D681DC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56"/>
          <a:stretch>
            <a:fillRect/>
          </a:stretch>
        </p:blipFill>
        <p:spPr bwMode="auto">
          <a:xfrm>
            <a:off x="228600" y="1981200"/>
            <a:ext cx="3886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6" name="Line 37">
            <a:extLst>
              <a:ext uri="{FF2B5EF4-FFF2-40B4-BE49-F238E27FC236}">
                <a16:creationId xmlns:a16="http://schemas.microsoft.com/office/drawing/2014/main" id="{5B7D5694-F5CA-5237-8288-562C0F050A5E}"/>
              </a:ext>
            </a:extLst>
          </p:cNvPr>
          <p:cNvSpPr>
            <a:spLocks noChangeShapeType="1"/>
          </p:cNvSpPr>
          <p:nvPr/>
        </p:nvSpPr>
        <p:spPr bwMode="auto">
          <a:xfrm>
            <a:off x="2209800" y="1905000"/>
            <a:ext cx="0" cy="215900"/>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SA"/>
          </a:p>
        </p:txBody>
      </p:sp>
      <p:sp>
        <p:nvSpPr>
          <p:cNvPr id="28687" name="Line 38">
            <a:extLst>
              <a:ext uri="{FF2B5EF4-FFF2-40B4-BE49-F238E27FC236}">
                <a16:creationId xmlns:a16="http://schemas.microsoft.com/office/drawing/2014/main" id="{5748A484-024C-D585-7469-6332E38F67F8}"/>
              </a:ext>
            </a:extLst>
          </p:cNvPr>
          <p:cNvSpPr>
            <a:spLocks noChangeShapeType="1"/>
          </p:cNvSpPr>
          <p:nvPr/>
        </p:nvSpPr>
        <p:spPr bwMode="auto">
          <a:xfrm>
            <a:off x="1981200" y="1905000"/>
            <a:ext cx="0" cy="215900"/>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SA"/>
          </a:p>
        </p:txBody>
      </p:sp>
      <p:sp>
        <p:nvSpPr>
          <p:cNvPr id="28683" name="AutoShape 29">
            <a:extLst>
              <a:ext uri="{FF2B5EF4-FFF2-40B4-BE49-F238E27FC236}">
                <a16:creationId xmlns:a16="http://schemas.microsoft.com/office/drawing/2014/main" id="{703907BA-9F10-41C2-2F18-0783258C97F7}"/>
              </a:ext>
            </a:extLst>
          </p:cNvPr>
          <p:cNvSpPr>
            <a:spLocks noChangeArrowheads="1"/>
          </p:cNvSpPr>
          <p:nvPr/>
        </p:nvSpPr>
        <p:spPr bwMode="auto">
          <a:xfrm>
            <a:off x="4724400" y="228600"/>
            <a:ext cx="4191000" cy="2133600"/>
          </a:xfrm>
          <a:prstGeom prst="wedgeEllipseCallout">
            <a:avLst>
              <a:gd name="adj1" fmla="val -108759"/>
              <a:gd name="adj2" fmla="val 32159"/>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a:defRPr/>
            </a:pPr>
            <a:endParaRPr lang="en-GB"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8684" name="Rectangle 25">
            <a:extLst>
              <a:ext uri="{FF2B5EF4-FFF2-40B4-BE49-F238E27FC236}">
                <a16:creationId xmlns:a16="http://schemas.microsoft.com/office/drawing/2014/main" id="{4459835A-86EE-3F25-7BD7-8DDC22D816B5}"/>
              </a:ext>
            </a:extLst>
          </p:cNvPr>
          <p:cNvSpPr>
            <a:spLocks noChangeArrowheads="1"/>
          </p:cNvSpPr>
          <p:nvPr/>
        </p:nvSpPr>
        <p:spPr bwMode="auto">
          <a:xfrm>
            <a:off x="4953000" y="381000"/>
            <a:ext cx="3657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lvl="1" algn="just" eaLnBrk="1" hangingPunct="1">
              <a:lnSpc>
                <a:spcPct val="150000"/>
              </a:lnSpc>
              <a:buFont typeface="Wingdings" pitchFamily="2" charset="2"/>
              <a:buChar char="Ø"/>
            </a:pPr>
            <a:r>
              <a:rPr lang="en-US" altLang="en-SA" b="1">
                <a:latin typeface="Times New Roman" panose="02020603050405020304" pitchFamily="18" charset="0"/>
                <a:cs typeface="Times New Roman" panose="02020603050405020304" pitchFamily="18" charset="0"/>
              </a:rPr>
              <a:t>The A and B portions of the A</a:t>
            </a:r>
            <a:r>
              <a:rPr lang="el-GR" altLang="en-SA" b="1">
                <a:latin typeface="Times New Roman" panose="02020603050405020304" pitchFamily="18" charset="0"/>
                <a:cs typeface="Times New Roman" panose="02020603050405020304" pitchFamily="18" charset="0"/>
              </a:rPr>
              <a:t>α</a:t>
            </a:r>
            <a:r>
              <a:rPr lang="fr-FR" altLang="en-SA" b="1">
                <a:latin typeface="Times New Roman" panose="02020603050405020304" pitchFamily="18" charset="0"/>
                <a:cs typeface="Times New Roman" panose="02020603050405020304" pitchFamily="18" charset="0"/>
              </a:rPr>
              <a:t> and</a:t>
            </a:r>
            <a:r>
              <a:rPr lang="en-US" altLang="en-SA" b="1">
                <a:latin typeface="Times New Roman" panose="02020603050405020304" pitchFamily="18" charset="0"/>
                <a:cs typeface="Times New Roman" panose="02020603050405020304" pitchFamily="18" charset="0"/>
              </a:rPr>
              <a:t> B</a:t>
            </a:r>
            <a:r>
              <a:rPr lang="el-GR" altLang="en-SA" b="1">
                <a:latin typeface="Times New Roman" panose="02020603050405020304" pitchFamily="18" charset="0"/>
                <a:cs typeface="Times New Roman" panose="02020603050405020304" pitchFamily="18" charset="0"/>
              </a:rPr>
              <a:t>β</a:t>
            </a:r>
            <a:r>
              <a:rPr lang="fr-FR" altLang="en-SA" b="1">
                <a:latin typeface="Times New Roman" panose="02020603050405020304" pitchFamily="18" charset="0"/>
                <a:cs typeface="Times New Roman" panose="02020603050405020304" pitchFamily="18" charset="0"/>
              </a:rPr>
              <a:t> </a:t>
            </a:r>
            <a:r>
              <a:rPr lang="en-GB" altLang="en-SA" b="1">
                <a:latin typeface="Times New Roman" panose="02020603050405020304" pitchFamily="18" charset="0"/>
                <a:cs typeface="Times New Roman" panose="02020603050405020304" pitchFamily="18" charset="0"/>
              </a:rPr>
              <a:t>chains</a:t>
            </a:r>
            <a:r>
              <a:rPr lang="fr-FR" altLang="en-SA" b="1">
                <a:latin typeface="Times New Roman" panose="02020603050405020304" pitchFamily="18" charset="0"/>
                <a:cs typeface="Times New Roman" panose="02020603050405020304" pitchFamily="18" charset="0"/>
              </a:rPr>
              <a:t>, </a:t>
            </a:r>
            <a:r>
              <a:rPr lang="en-GB" altLang="en-SA" b="1">
                <a:latin typeface="Times New Roman" panose="02020603050405020304" pitchFamily="18" charset="0"/>
                <a:cs typeface="Times New Roman" panose="02020603050405020304" pitchFamily="18" charset="0"/>
              </a:rPr>
              <a:t>termed Fibrinopeptide A (FPA) and Fibrinopeptide B (FPB)</a:t>
            </a:r>
            <a:endParaRPr lang="en-US" altLang="en-SA" b="1">
              <a:latin typeface="Times New Roman" panose="02020603050405020304" pitchFamily="18" charset="0"/>
              <a:cs typeface="Times New Roman" panose="02020603050405020304" pitchFamily="18" charset="0"/>
            </a:endParaRPr>
          </a:p>
        </p:txBody>
      </p:sp>
      <p:sp>
        <p:nvSpPr>
          <p:cNvPr id="28678" name="Line 30">
            <a:extLst>
              <a:ext uri="{FF2B5EF4-FFF2-40B4-BE49-F238E27FC236}">
                <a16:creationId xmlns:a16="http://schemas.microsoft.com/office/drawing/2014/main" id="{CD30F108-0A0A-DF06-A314-6CFE82D22D0C}"/>
              </a:ext>
            </a:extLst>
          </p:cNvPr>
          <p:cNvSpPr>
            <a:spLocks noChangeShapeType="1"/>
          </p:cNvSpPr>
          <p:nvPr/>
        </p:nvSpPr>
        <p:spPr bwMode="auto">
          <a:xfrm>
            <a:off x="6324600" y="2438400"/>
            <a:ext cx="0" cy="504825"/>
          </a:xfrm>
          <a:prstGeom prst="line">
            <a:avLst/>
          </a:prstGeom>
          <a:noFill/>
          <a:ln w="38100">
            <a:solidFill>
              <a:schemeClr val="bg2">
                <a:lumMod val="50000"/>
              </a:schemeClr>
            </a:solidFill>
            <a:round/>
            <a:headEnd/>
            <a:tailEnd type="triangle" w="med" len="med"/>
          </a:ln>
        </p:spPr>
        <p:txBody>
          <a:bodyPr/>
          <a:lstStyle/>
          <a:p>
            <a:pPr>
              <a:defRPr/>
            </a:pPr>
            <a:endParaRPr lang="en-US"/>
          </a:p>
        </p:txBody>
      </p:sp>
      <p:sp>
        <p:nvSpPr>
          <p:cNvPr id="28679" name="Text Box 31">
            <a:extLst>
              <a:ext uri="{FF2B5EF4-FFF2-40B4-BE49-F238E27FC236}">
                <a16:creationId xmlns:a16="http://schemas.microsoft.com/office/drawing/2014/main" id="{890CF7F9-C9CF-BCD9-8815-F13FD93603C3}"/>
              </a:ext>
            </a:extLst>
          </p:cNvPr>
          <p:cNvSpPr txBox="1">
            <a:spLocks noChangeArrowheads="1"/>
          </p:cNvSpPr>
          <p:nvPr/>
        </p:nvSpPr>
        <p:spPr bwMode="auto">
          <a:xfrm>
            <a:off x="4800600" y="3124200"/>
            <a:ext cx="3671887" cy="87357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a:lnSpc>
                <a:spcPct val="150000"/>
              </a:lnSpc>
              <a:spcBef>
                <a:spcPct val="50000"/>
              </a:spcBef>
              <a:defRPr/>
            </a:pPr>
            <a:r>
              <a:rPr lang="en-GB" b="1" dirty="0">
                <a:solidFill>
                  <a:schemeClr val="tx1"/>
                </a:solidFill>
                <a:latin typeface="Times New Roman" pitchFamily="18" charset="0"/>
                <a:cs typeface="Times New Roman" pitchFamily="18" charset="0"/>
              </a:rPr>
              <a:t>Release of FBs by thrombin generate fibrin monomer </a:t>
            </a:r>
            <a:r>
              <a:rPr lang="en-GB" b="1" dirty="0">
                <a:solidFill>
                  <a:srgbClr val="CC0099"/>
                </a:solidFill>
                <a:latin typeface="Times New Roman" pitchFamily="18" charset="0"/>
                <a:cs typeface="Times New Roman" pitchFamily="18" charset="0"/>
              </a:rPr>
              <a:t>(weak) </a:t>
            </a:r>
          </a:p>
        </p:txBody>
      </p:sp>
      <p:sp>
        <p:nvSpPr>
          <p:cNvPr id="28680" name="Text Box 32">
            <a:extLst>
              <a:ext uri="{FF2B5EF4-FFF2-40B4-BE49-F238E27FC236}">
                <a16:creationId xmlns:a16="http://schemas.microsoft.com/office/drawing/2014/main" id="{52385D13-28FE-D316-F199-073E0656E802}"/>
              </a:ext>
            </a:extLst>
          </p:cNvPr>
          <p:cNvSpPr txBox="1">
            <a:spLocks noChangeArrowheads="1"/>
          </p:cNvSpPr>
          <p:nvPr/>
        </p:nvSpPr>
        <p:spPr bwMode="auto">
          <a:xfrm>
            <a:off x="6553200" y="2514600"/>
            <a:ext cx="1368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GB" altLang="en-SA" sz="2000" b="1">
                <a:solidFill>
                  <a:srgbClr val="CC0099"/>
                </a:solidFill>
                <a:latin typeface="Times New Roman" panose="02020603050405020304" pitchFamily="18" charset="0"/>
                <a:cs typeface="Times New Roman" panose="02020603050405020304" pitchFamily="18" charset="0"/>
              </a:rPr>
              <a:t>Thrombin</a:t>
            </a:r>
          </a:p>
        </p:txBody>
      </p:sp>
      <p:sp>
        <p:nvSpPr>
          <p:cNvPr id="28681" name="Text Box 33">
            <a:extLst>
              <a:ext uri="{FF2B5EF4-FFF2-40B4-BE49-F238E27FC236}">
                <a16:creationId xmlns:a16="http://schemas.microsoft.com/office/drawing/2014/main" id="{4D72D937-FA3B-411D-5773-F6B68AF91B16}"/>
              </a:ext>
            </a:extLst>
          </p:cNvPr>
          <p:cNvSpPr txBox="1">
            <a:spLocks noChangeArrowheads="1"/>
          </p:cNvSpPr>
          <p:nvPr/>
        </p:nvSpPr>
        <p:spPr bwMode="auto">
          <a:xfrm>
            <a:off x="4953000" y="5105400"/>
            <a:ext cx="3887787" cy="128907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a:lnSpc>
                <a:spcPct val="150000"/>
              </a:lnSpc>
              <a:spcBef>
                <a:spcPct val="50000"/>
              </a:spcBef>
              <a:defRPr/>
            </a:pPr>
            <a:r>
              <a:rPr lang="en-GB" b="1" dirty="0">
                <a:solidFill>
                  <a:schemeClr val="tx1"/>
                </a:solidFill>
                <a:latin typeface="Times New Roman" pitchFamily="18" charset="0"/>
                <a:cs typeface="Times New Roman" pitchFamily="18" charset="0"/>
              </a:rPr>
              <a:t>Aggregate spontaneously forming insoluble fibrin polymer (fibrin clot)    (hard, insoluble)</a:t>
            </a:r>
          </a:p>
        </p:txBody>
      </p:sp>
      <p:sp>
        <p:nvSpPr>
          <p:cNvPr id="28682" name="Line 34">
            <a:extLst>
              <a:ext uri="{FF2B5EF4-FFF2-40B4-BE49-F238E27FC236}">
                <a16:creationId xmlns:a16="http://schemas.microsoft.com/office/drawing/2014/main" id="{2DF68B05-0082-6482-4C7B-04B01220632F}"/>
              </a:ext>
            </a:extLst>
          </p:cNvPr>
          <p:cNvSpPr>
            <a:spLocks noChangeShapeType="1"/>
          </p:cNvSpPr>
          <p:nvPr/>
        </p:nvSpPr>
        <p:spPr bwMode="auto">
          <a:xfrm>
            <a:off x="6096000" y="4114800"/>
            <a:ext cx="0" cy="733425"/>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SA"/>
          </a:p>
        </p:txBody>
      </p:sp>
      <p:sp>
        <p:nvSpPr>
          <p:cNvPr id="45092" name="Rectangle 36">
            <a:extLst>
              <a:ext uri="{FF2B5EF4-FFF2-40B4-BE49-F238E27FC236}">
                <a16:creationId xmlns:a16="http://schemas.microsoft.com/office/drawing/2014/main" id="{25121C97-3C8A-53FF-A7F3-4ABC961F8985}"/>
              </a:ext>
            </a:extLst>
          </p:cNvPr>
          <p:cNvSpPr>
            <a:spLocks noChangeArrowheads="1"/>
          </p:cNvSpPr>
          <p:nvPr/>
        </p:nvSpPr>
        <p:spPr bwMode="auto">
          <a:xfrm>
            <a:off x="228600" y="228600"/>
            <a:ext cx="376078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SA" sz="3200" b="1">
                <a:solidFill>
                  <a:srgbClr val="CC0099"/>
                </a:solidFill>
                <a:latin typeface="Times New Roman" panose="02020603050405020304" pitchFamily="18" charset="0"/>
                <a:cs typeface="Times New Roman" panose="02020603050405020304" pitchFamily="18" charset="0"/>
              </a:rPr>
              <a:t>Conversion of Fibrinogen to Fibrin </a:t>
            </a:r>
            <a:endParaRPr lang="en-GB" altLang="en-SA" sz="3200" b="1">
              <a:solidFill>
                <a:srgbClr val="CC0099"/>
              </a:solidFill>
              <a:latin typeface="Times New Roman" panose="02020603050405020304" pitchFamily="18" charset="0"/>
              <a:cs typeface="Times New Roman" panose="02020603050405020304" pitchFamily="18" charset="0"/>
            </a:endParaRPr>
          </a:p>
        </p:txBody>
      </p:sp>
      <p:sp>
        <p:nvSpPr>
          <p:cNvPr id="13" name="Slide Number Placeholder 12">
            <a:extLst>
              <a:ext uri="{FF2B5EF4-FFF2-40B4-BE49-F238E27FC236}">
                <a16:creationId xmlns:a16="http://schemas.microsoft.com/office/drawing/2014/main" id="{522DA066-2E01-C2BB-F12B-F3950590DE34}"/>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A16D12D-4680-844C-82EA-9D6AC548C9BE}" type="slidenum">
              <a:rPr lang="en-US" altLang="en-SA">
                <a:solidFill>
                  <a:srgbClr val="FFFFFF"/>
                </a:solidFill>
                <a:latin typeface="Franklin Gothic Book" panose="020B0503020102020204" pitchFamily="34" charset="0"/>
              </a:rPr>
              <a:pPr eaLnBrk="1" hangingPunct="1"/>
              <a:t>28</a:t>
            </a:fld>
            <a:endParaRPr lang="en-US" altLang="en-SA">
              <a:solidFill>
                <a:srgbClr val="FFFFFF"/>
              </a:solidFill>
              <a:latin typeface="Franklin Gothic Book" panose="020B0503020102020204" pitchFamily="34" charset="0"/>
            </a:endParaRPr>
          </a:p>
        </p:txBody>
      </p:sp>
      <p:sp>
        <p:nvSpPr>
          <p:cNvPr id="14" name="Line 34">
            <a:extLst>
              <a:ext uri="{FF2B5EF4-FFF2-40B4-BE49-F238E27FC236}">
                <a16:creationId xmlns:a16="http://schemas.microsoft.com/office/drawing/2014/main" id="{0B3F2B4A-C9DE-4225-C963-6721344219E9}"/>
              </a:ext>
            </a:extLst>
          </p:cNvPr>
          <p:cNvSpPr>
            <a:spLocks noChangeShapeType="1"/>
          </p:cNvSpPr>
          <p:nvPr/>
        </p:nvSpPr>
        <p:spPr bwMode="auto">
          <a:xfrm>
            <a:off x="7086600" y="4114800"/>
            <a:ext cx="0" cy="733425"/>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SA"/>
          </a:p>
        </p:txBody>
      </p:sp>
      <p:sp>
        <p:nvSpPr>
          <p:cNvPr id="15" name="Line 34">
            <a:extLst>
              <a:ext uri="{FF2B5EF4-FFF2-40B4-BE49-F238E27FC236}">
                <a16:creationId xmlns:a16="http://schemas.microsoft.com/office/drawing/2014/main" id="{E102DB14-1365-0593-FFB0-2EFBAAD14295}"/>
              </a:ext>
            </a:extLst>
          </p:cNvPr>
          <p:cNvSpPr>
            <a:spLocks noChangeShapeType="1"/>
          </p:cNvSpPr>
          <p:nvPr/>
        </p:nvSpPr>
        <p:spPr bwMode="auto">
          <a:xfrm>
            <a:off x="6553200" y="4114800"/>
            <a:ext cx="0" cy="733425"/>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SA"/>
          </a:p>
        </p:txBody>
      </p:sp>
      <p:sp>
        <p:nvSpPr>
          <p:cNvPr id="40982" name="Footer Placeholder 15">
            <a:extLst>
              <a:ext uri="{FF2B5EF4-FFF2-40B4-BE49-F238E27FC236}">
                <a16:creationId xmlns:a16="http://schemas.microsoft.com/office/drawing/2014/main" id="{2B8BADCE-ED3E-6947-908C-CEB1569127D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SA">
                <a:solidFill>
                  <a:schemeClr val="tx2"/>
                </a:solidFill>
              </a:rPr>
              <a:t>Blood Coagulation(1-51)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45092"/>
                                        </p:tgtEl>
                                        <p:attrNameLst>
                                          <p:attrName>style.visibility</p:attrName>
                                        </p:attrNameLst>
                                      </p:cBhvr>
                                      <p:to>
                                        <p:strVal val="visible"/>
                                      </p:to>
                                    </p:set>
                                    <p:animEffect transition="in" filter="box(in)">
                                      <p:cBhvr>
                                        <p:cTn id="7" dur="500"/>
                                        <p:tgtEl>
                                          <p:spTgt spid="450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8686"/>
                                        </p:tgtEl>
                                        <p:attrNameLst>
                                          <p:attrName>style.visibility</p:attrName>
                                        </p:attrNameLst>
                                      </p:cBhvr>
                                      <p:to>
                                        <p:strVal val="visible"/>
                                      </p:to>
                                    </p:set>
                                    <p:anim calcmode="lin" valueType="num">
                                      <p:cBhvr additive="base">
                                        <p:cTn id="12" dur="500" fill="hold"/>
                                        <p:tgtEl>
                                          <p:spTgt spid="28686"/>
                                        </p:tgtEl>
                                        <p:attrNameLst>
                                          <p:attrName>ppt_x</p:attrName>
                                        </p:attrNameLst>
                                      </p:cBhvr>
                                      <p:tavLst>
                                        <p:tav tm="0">
                                          <p:val>
                                            <p:strVal val="#ppt_x"/>
                                          </p:val>
                                        </p:tav>
                                        <p:tav tm="100000">
                                          <p:val>
                                            <p:strVal val="#ppt_x"/>
                                          </p:val>
                                        </p:tav>
                                      </p:tavLst>
                                    </p:anim>
                                    <p:anim calcmode="lin" valueType="num">
                                      <p:cBhvr additive="base">
                                        <p:cTn id="13" dur="500" fill="hold"/>
                                        <p:tgtEl>
                                          <p:spTgt spid="2868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8687"/>
                                        </p:tgtEl>
                                        <p:attrNameLst>
                                          <p:attrName>style.visibility</p:attrName>
                                        </p:attrNameLst>
                                      </p:cBhvr>
                                      <p:to>
                                        <p:strVal val="visible"/>
                                      </p:to>
                                    </p:set>
                                    <p:anim calcmode="lin" valueType="num">
                                      <p:cBhvr additive="base">
                                        <p:cTn id="16" dur="500" fill="hold"/>
                                        <p:tgtEl>
                                          <p:spTgt spid="28687"/>
                                        </p:tgtEl>
                                        <p:attrNameLst>
                                          <p:attrName>ppt_x</p:attrName>
                                        </p:attrNameLst>
                                      </p:cBhvr>
                                      <p:tavLst>
                                        <p:tav tm="0">
                                          <p:val>
                                            <p:strVal val="#ppt_x"/>
                                          </p:val>
                                        </p:tav>
                                        <p:tav tm="100000">
                                          <p:val>
                                            <p:strVal val="#ppt_x"/>
                                          </p:val>
                                        </p:tav>
                                      </p:tavLst>
                                    </p:anim>
                                    <p:anim calcmode="lin" valueType="num">
                                      <p:cBhvr additive="base">
                                        <p:cTn id="17" dur="500" fill="hold"/>
                                        <p:tgtEl>
                                          <p:spTgt spid="28687"/>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28685"/>
                                        </p:tgtEl>
                                        <p:attrNameLst>
                                          <p:attrName>style.visibility</p:attrName>
                                        </p:attrNameLst>
                                      </p:cBhvr>
                                      <p:to>
                                        <p:strVal val="visible"/>
                                      </p:to>
                                    </p:set>
                                    <p:anim calcmode="lin" valueType="num">
                                      <p:cBhvr additive="base">
                                        <p:cTn id="20" dur="500" fill="hold"/>
                                        <p:tgtEl>
                                          <p:spTgt spid="28685"/>
                                        </p:tgtEl>
                                        <p:attrNameLst>
                                          <p:attrName>ppt_x</p:attrName>
                                        </p:attrNameLst>
                                      </p:cBhvr>
                                      <p:tavLst>
                                        <p:tav tm="0">
                                          <p:val>
                                            <p:strVal val="#ppt_x"/>
                                          </p:val>
                                        </p:tav>
                                        <p:tav tm="100000">
                                          <p:val>
                                            <p:strVal val="#ppt_x"/>
                                          </p:val>
                                        </p:tav>
                                      </p:tavLst>
                                    </p:anim>
                                    <p:anim calcmode="lin" valueType="num">
                                      <p:cBhvr additive="base">
                                        <p:cTn id="21" dur="500" fill="hold"/>
                                        <p:tgtEl>
                                          <p:spTgt spid="28685"/>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nodeType="clickEffect">
                                  <p:stCondLst>
                                    <p:cond delay="0"/>
                                  </p:stCondLst>
                                  <p:childTnLst>
                                    <p:set>
                                      <p:cBhvr>
                                        <p:cTn id="25" dur="1" fill="hold">
                                          <p:stCondLst>
                                            <p:cond delay="0"/>
                                          </p:stCondLst>
                                        </p:cTn>
                                        <p:tgtEl>
                                          <p:spTgt spid="28684"/>
                                        </p:tgtEl>
                                        <p:attrNameLst>
                                          <p:attrName>style.visibility</p:attrName>
                                        </p:attrNameLst>
                                      </p:cBhvr>
                                      <p:to>
                                        <p:strVal val="visible"/>
                                      </p:to>
                                    </p:set>
                                    <p:animEffect transition="in" filter="checkerboard(across)">
                                      <p:cBhvr>
                                        <p:cTn id="26" dur="500"/>
                                        <p:tgtEl>
                                          <p:spTgt spid="28684"/>
                                        </p:tgtEl>
                                      </p:cBhvr>
                                    </p:animEffect>
                                  </p:childTnLst>
                                </p:cTn>
                              </p:par>
                              <p:par>
                                <p:cTn id="27" presetID="5" presetClass="entr" presetSubtype="10" fill="hold" nodeType="withEffect">
                                  <p:stCondLst>
                                    <p:cond delay="0"/>
                                  </p:stCondLst>
                                  <p:childTnLst>
                                    <p:set>
                                      <p:cBhvr>
                                        <p:cTn id="28" dur="1" fill="hold">
                                          <p:stCondLst>
                                            <p:cond delay="0"/>
                                          </p:stCondLst>
                                        </p:cTn>
                                        <p:tgtEl>
                                          <p:spTgt spid="28683"/>
                                        </p:tgtEl>
                                        <p:attrNameLst>
                                          <p:attrName>style.visibility</p:attrName>
                                        </p:attrNameLst>
                                      </p:cBhvr>
                                      <p:to>
                                        <p:strVal val="visible"/>
                                      </p:to>
                                    </p:set>
                                    <p:animEffect transition="in" filter="checkerboard(across)">
                                      <p:cBhvr>
                                        <p:cTn id="29" dur="500"/>
                                        <p:tgtEl>
                                          <p:spTgt spid="2868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 presetClass="entr" presetSubtype="10" fill="hold" nodeType="clickEffect">
                                  <p:stCondLst>
                                    <p:cond delay="0"/>
                                  </p:stCondLst>
                                  <p:childTnLst>
                                    <p:set>
                                      <p:cBhvr>
                                        <p:cTn id="33" dur="1" fill="hold">
                                          <p:stCondLst>
                                            <p:cond delay="0"/>
                                          </p:stCondLst>
                                        </p:cTn>
                                        <p:tgtEl>
                                          <p:spTgt spid="28678"/>
                                        </p:tgtEl>
                                        <p:attrNameLst>
                                          <p:attrName>style.visibility</p:attrName>
                                        </p:attrNameLst>
                                      </p:cBhvr>
                                      <p:to>
                                        <p:strVal val="visible"/>
                                      </p:to>
                                    </p:set>
                                    <p:animEffect transition="in" filter="checkerboard(across)">
                                      <p:cBhvr>
                                        <p:cTn id="34" dur="500"/>
                                        <p:tgtEl>
                                          <p:spTgt spid="28678"/>
                                        </p:tgtEl>
                                      </p:cBhvr>
                                    </p:animEffect>
                                  </p:childTnLst>
                                </p:cTn>
                              </p:par>
                            </p:childTnLst>
                          </p:cTn>
                        </p:par>
                        <p:par>
                          <p:cTn id="35" fill="hold" nodeType="afterGroup">
                            <p:stCondLst>
                              <p:cond delay="500"/>
                            </p:stCondLst>
                            <p:childTnLst>
                              <p:par>
                                <p:cTn id="36" presetID="5" presetClass="entr" presetSubtype="10" fill="hold" nodeType="afterEffect">
                                  <p:stCondLst>
                                    <p:cond delay="0"/>
                                  </p:stCondLst>
                                  <p:childTnLst>
                                    <p:set>
                                      <p:cBhvr>
                                        <p:cTn id="37" dur="1" fill="hold">
                                          <p:stCondLst>
                                            <p:cond delay="0"/>
                                          </p:stCondLst>
                                        </p:cTn>
                                        <p:tgtEl>
                                          <p:spTgt spid="28680"/>
                                        </p:tgtEl>
                                        <p:attrNameLst>
                                          <p:attrName>style.visibility</p:attrName>
                                        </p:attrNameLst>
                                      </p:cBhvr>
                                      <p:to>
                                        <p:strVal val="visible"/>
                                      </p:to>
                                    </p:set>
                                    <p:animEffect transition="in" filter="checkerboard(across)">
                                      <p:cBhvr>
                                        <p:cTn id="38" dur="500"/>
                                        <p:tgtEl>
                                          <p:spTgt spid="28680"/>
                                        </p:tgtEl>
                                      </p:cBhvr>
                                    </p:animEffect>
                                  </p:childTnLst>
                                </p:cTn>
                              </p:par>
                            </p:childTnLst>
                          </p:cTn>
                        </p:par>
                        <p:par>
                          <p:cTn id="39" fill="hold" nodeType="afterGroup">
                            <p:stCondLst>
                              <p:cond delay="1000"/>
                            </p:stCondLst>
                            <p:childTnLst>
                              <p:par>
                                <p:cTn id="40" presetID="5" presetClass="entr" presetSubtype="10" fill="hold" nodeType="afterEffect">
                                  <p:stCondLst>
                                    <p:cond delay="0"/>
                                  </p:stCondLst>
                                  <p:childTnLst>
                                    <p:set>
                                      <p:cBhvr>
                                        <p:cTn id="41" dur="1" fill="hold">
                                          <p:stCondLst>
                                            <p:cond delay="0"/>
                                          </p:stCondLst>
                                        </p:cTn>
                                        <p:tgtEl>
                                          <p:spTgt spid="28679"/>
                                        </p:tgtEl>
                                        <p:attrNameLst>
                                          <p:attrName>style.visibility</p:attrName>
                                        </p:attrNameLst>
                                      </p:cBhvr>
                                      <p:to>
                                        <p:strVal val="visible"/>
                                      </p:to>
                                    </p:set>
                                    <p:animEffect transition="in" filter="checkerboard(across)">
                                      <p:cBhvr>
                                        <p:cTn id="42" dur="500"/>
                                        <p:tgtEl>
                                          <p:spTgt spid="2867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nodeType="clickEffect">
                                  <p:stCondLst>
                                    <p:cond delay="0"/>
                                  </p:stCondLst>
                                  <p:childTnLst>
                                    <p:set>
                                      <p:cBhvr>
                                        <p:cTn id="46" dur="1" fill="hold">
                                          <p:stCondLst>
                                            <p:cond delay="0"/>
                                          </p:stCondLst>
                                        </p:cTn>
                                        <p:tgtEl>
                                          <p:spTgt spid="28682"/>
                                        </p:tgtEl>
                                        <p:attrNameLst>
                                          <p:attrName>style.visibility</p:attrName>
                                        </p:attrNameLst>
                                      </p:cBhvr>
                                      <p:to>
                                        <p:strVal val="visible"/>
                                      </p:to>
                                    </p:set>
                                    <p:animEffect transition="in" filter="checkerboard(across)">
                                      <p:cBhvr>
                                        <p:cTn id="47" dur="500"/>
                                        <p:tgtEl>
                                          <p:spTgt spid="28682"/>
                                        </p:tgtEl>
                                      </p:cBhvr>
                                    </p:animEffect>
                                  </p:childTnLst>
                                </p:cTn>
                              </p:par>
                            </p:childTnLst>
                          </p:cTn>
                        </p:par>
                        <p:par>
                          <p:cTn id="48" fill="hold" nodeType="afterGroup">
                            <p:stCondLst>
                              <p:cond delay="500"/>
                            </p:stCondLst>
                            <p:childTnLst>
                              <p:par>
                                <p:cTn id="49" presetID="5" presetClass="entr" presetSubtype="10" fill="hold" nodeType="afterEffect">
                                  <p:stCondLst>
                                    <p:cond delay="0"/>
                                  </p:stCondLst>
                                  <p:childTnLst>
                                    <p:set>
                                      <p:cBhvr>
                                        <p:cTn id="50" dur="1" fill="hold">
                                          <p:stCondLst>
                                            <p:cond delay="0"/>
                                          </p:stCondLst>
                                        </p:cTn>
                                        <p:tgtEl>
                                          <p:spTgt spid="28681"/>
                                        </p:tgtEl>
                                        <p:attrNameLst>
                                          <p:attrName>style.visibility</p:attrName>
                                        </p:attrNameLst>
                                      </p:cBhvr>
                                      <p:to>
                                        <p:strVal val="visible"/>
                                      </p:to>
                                    </p:set>
                                    <p:animEffect transition="in" filter="checkerboard(across)">
                                      <p:cBhvr>
                                        <p:cTn id="51" dur="500"/>
                                        <p:tgtEl>
                                          <p:spTgt spid="2868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 presetClass="entr" presetSubtype="10" fill="hold"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checkerboard(across)">
                                      <p:cBhvr>
                                        <p:cTn id="56" dur="500"/>
                                        <p:tgtEl>
                                          <p:spTgt spid="14"/>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 presetClass="entr" presetSubtype="10" fill="hold"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checkerboard(across)">
                                      <p:cBhvr>
                                        <p:cTn id="6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4" grpId="0"/>
      <p:bldP spid="28680" grpId="0"/>
      <p:bldP spid="4509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r="6034"/>
          <a:stretch>
            <a:fillRect/>
          </a:stretch>
        </p:blipFill>
        <p:spPr bwMode="auto">
          <a:xfrm>
            <a:off x="533400" y="838200"/>
            <a:ext cx="8305800" cy="50292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76200"/>
            <a:ext cx="7772400" cy="838200"/>
          </a:xfrm>
        </p:spPr>
        <p:txBody>
          <a:bodyPr>
            <a:normAutofit/>
          </a:bodyPr>
          <a:lstStyle/>
          <a:p>
            <a:pPr algn="ctr"/>
            <a:r>
              <a:rPr lang="en-GB" sz="3200" b="1" dirty="0" err="1">
                <a:solidFill>
                  <a:srgbClr val="CC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Hemostasis</a:t>
            </a:r>
            <a:endParaRPr lang="en-US" sz="3200" b="1" dirty="0">
              <a:latin typeface="Times New Roman" panose="02020603050405020304" pitchFamily="18" charset="0"/>
              <a:cs typeface="Times New Roman" panose="02020603050405020304" pitchFamily="18" charset="0"/>
            </a:endParaRPr>
          </a:p>
        </p:txBody>
      </p:sp>
      <p:sp>
        <p:nvSpPr>
          <p:cNvPr id="18435" name="Rectangle 3"/>
          <p:cNvSpPr>
            <a:spLocks noGrp="1" noChangeArrowheads="1"/>
          </p:cNvSpPr>
          <p:nvPr>
            <p:ph type="body" idx="1"/>
          </p:nvPr>
        </p:nvSpPr>
        <p:spPr>
          <a:xfrm>
            <a:off x="457200" y="1219200"/>
            <a:ext cx="5867400" cy="4525962"/>
          </a:xfrm>
        </p:spPr>
        <p:txBody>
          <a:bodyPr/>
          <a:lstStyle/>
          <a:p>
            <a:pPr algn="just">
              <a:lnSpc>
                <a:spcPct val="150000"/>
              </a:lnSpc>
            </a:pPr>
            <a:r>
              <a:rPr lang="en-US" sz="2400" dirty="0">
                <a:latin typeface="Times New Roman" panose="02020603050405020304" pitchFamily="18" charset="0"/>
                <a:cs typeface="Times New Roman" panose="02020603050405020304" pitchFamily="18" charset="0"/>
              </a:rPr>
              <a:t>Arrest of bleeding.</a:t>
            </a:r>
          </a:p>
          <a:p>
            <a:pPr algn="just">
              <a:lnSpc>
                <a:spcPct val="150000"/>
              </a:lnSpc>
            </a:pPr>
            <a:r>
              <a:rPr lang="en-US" sz="2400" dirty="0">
                <a:latin typeface="Times New Roman" panose="02020603050405020304" pitchFamily="18" charset="0"/>
                <a:cs typeface="Times New Roman" panose="02020603050405020304" pitchFamily="18" charset="0"/>
              </a:rPr>
              <a:t>Events preventing excessive blood loss in 3</a:t>
            </a:r>
            <a:r>
              <a:rPr lang="en-GB" altLang="en-SA" sz="2400" b="1" dirty="0">
                <a:solidFill>
                  <a:srgbClr val="1FAECD"/>
                </a:solidFill>
                <a:latin typeface="Times New Roman" panose="02020603050405020304" pitchFamily="18" charset="0"/>
                <a:cs typeface="Times New Roman" panose="02020603050405020304" pitchFamily="18" charset="0"/>
              </a:rPr>
              <a:t>major stages </a:t>
            </a:r>
            <a:r>
              <a:rPr lang="en-GB" altLang="en-SA" sz="2400" dirty="0">
                <a:latin typeface="Times New Roman" panose="02020603050405020304" pitchFamily="18" charset="0"/>
                <a:cs typeface="Times New Roman" panose="02020603050405020304" pitchFamily="18" charset="0"/>
              </a:rPr>
              <a:t>that occur in a set of order following the loss of vascular integrity</a:t>
            </a:r>
            <a:endParaRPr lang="en-US" sz="2400" dirty="0">
              <a:latin typeface="Times New Roman" panose="02020603050405020304" pitchFamily="18" charset="0"/>
              <a:cs typeface="Times New Roman" panose="02020603050405020304" pitchFamily="18" charset="0"/>
            </a:endParaRPr>
          </a:p>
          <a:p>
            <a:pPr lvl="1" algn="just">
              <a:lnSpc>
                <a:spcPct val="150000"/>
              </a:lnSpc>
              <a:buClr>
                <a:schemeClr val="bg2">
                  <a:lumMod val="50000"/>
                </a:schemeClr>
              </a:buClr>
            </a:pPr>
            <a:r>
              <a:rPr lang="en-US" b="1" dirty="0">
                <a:solidFill>
                  <a:schemeClr val="bg2">
                    <a:lumMod val="50000"/>
                  </a:schemeClr>
                </a:solidFill>
                <a:latin typeface="Times New Roman" panose="02020603050405020304" pitchFamily="18" charset="0"/>
                <a:cs typeface="Times New Roman" panose="02020603050405020304" pitchFamily="18" charset="0"/>
              </a:rPr>
              <a:t>Vascular spasm</a:t>
            </a:r>
            <a:r>
              <a:rPr lang="en-US" dirty="0">
                <a:latin typeface="Times New Roman" panose="02020603050405020304" pitchFamily="18" charset="0"/>
                <a:cs typeface="Times New Roman" panose="02020603050405020304" pitchFamily="18" charset="0"/>
              </a:rPr>
              <a:t>: Vasoconstriction of damaged blood vessels</a:t>
            </a:r>
          </a:p>
          <a:p>
            <a:pPr lvl="1" algn="just">
              <a:lnSpc>
                <a:spcPct val="150000"/>
              </a:lnSpc>
              <a:buClr>
                <a:schemeClr val="bg2">
                  <a:lumMod val="50000"/>
                </a:schemeClr>
              </a:buClr>
            </a:pPr>
            <a:r>
              <a:rPr lang="en-US" dirty="0">
                <a:latin typeface="Times New Roman" panose="02020603050405020304" pitchFamily="18" charset="0"/>
                <a:cs typeface="Times New Roman" panose="02020603050405020304" pitchFamily="18" charset="0"/>
              </a:rPr>
              <a:t>Platelet plug formation </a:t>
            </a:r>
          </a:p>
          <a:p>
            <a:pPr lvl="1" algn="just">
              <a:lnSpc>
                <a:spcPct val="150000"/>
              </a:lnSpc>
              <a:buClr>
                <a:schemeClr val="bg2">
                  <a:lumMod val="50000"/>
                </a:schemeClr>
              </a:buClr>
            </a:pPr>
            <a:r>
              <a:rPr lang="en-US" dirty="0">
                <a:latin typeface="Times New Roman" panose="02020603050405020304" pitchFamily="18" charset="0"/>
                <a:cs typeface="Times New Roman" panose="02020603050405020304" pitchFamily="18" charset="0"/>
              </a:rPr>
              <a:t>Coagulation or blood clotting</a:t>
            </a:r>
          </a:p>
        </p:txBody>
      </p:sp>
      <p:pic>
        <p:nvPicPr>
          <p:cNvPr id="4" name="Content Placeholder 5" descr="clot"/>
          <p:cNvPicPr>
            <a:picLocks noChangeAspect="1"/>
          </p:cNvPicPr>
          <p:nvPr/>
        </p:nvPicPr>
        <p:blipFill>
          <a:blip r:embed="rId3"/>
          <a:stretch>
            <a:fillRect/>
          </a:stretch>
        </p:blipFill>
        <p:spPr bwMode="auto">
          <a:xfrm>
            <a:off x="6553200" y="1214718"/>
            <a:ext cx="2379006" cy="484851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ox(in)">
                                      <p:cBhvr>
                                        <p:cTn id="7" dur="5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 fill="hold" grpId="0" nodeType="click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 calcmode="lin" valueType="num">
                                      <p:cBhvr>
                                        <p:cTn id="12"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435">
                                            <p:txEl>
                                              <p:pRg st="0" end="0"/>
                                            </p:txEl>
                                          </p:spTgt>
                                        </p:tgtEl>
                                        <p:attrNameLst>
                                          <p:attrName>ppt_y</p:attrName>
                                        </p:attrNameLst>
                                      </p:cBhvr>
                                      <p:tavLst>
                                        <p:tav tm="0">
                                          <p:val>
                                            <p:strVal val="#ppt_y-#ppt_h/2"/>
                                          </p:val>
                                        </p:tav>
                                        <p:tav tm="100000">
                                          <p:val>
                                            <p:strVal val="#ppt_y"/>
                                          </p:val>
                                        </p:tav>
                                      </p:tavLst>
                                    </p:anim>
                                    <p:anim calcmode="lin" valueType="num">
                                      <p:cBhvr>
                                        <p:cTn id="14" dur="500" fill="hold"/>
                                        <p:tgtEl>
                                          <p:spTgt spid="18435">
                                            <p:txEl>
                                              <p:pRg st="0" end="0"/>
                                            </p:txEl>
                                          </p:spTgt>
                                        </p:tgtEl>
                                        <p:attrNameLst>
                                          <p:attrName>ppt_w</p:attrName>
                                        </p:attrNameLst>
                                      </p:cBhvr>
                                      <p:tavLst>
                                        <p:tav tm="0">
                                          <p:val>
                                            <p:strVal val="#ppt_w"/>
                                          </p:val>
                                        </p:tav>
                                        <p:tav tm="100000">
                                          <p:val>
                                            <p:strVal val="#ppt_w"/>
                                          </p:val>
                                        </p:tav>
                                      </p:tavLst>
                                    </p:anim>
                                    <p:anim calcmode="lin" valueType="num">
                                      <p:cBhvr>
                                        <p:cTn id="15" dur="500" fill="hold"/>
                                        <p:tgtEl>
                                          <p:spTgt spid="18435">
                                            <p:txEl>
                                              <p:pRg st="0" end="0"/>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8435">
                                            <p:txEl>
                                              <p:pRg st="0" end="0"/>
                                            </p:txEl>
                                          </p:spTgt>
                                        </p:tgtEl>
                                        <p:attrNameLst>
                                          <p:attrName>ppt_c</p:attrName>
                                        </p:attrNameLst>
                                      </p:cBhvr>
                                      <p:to>
                                        <a:srgbClr val="969696"/>
                                      </p:to>
                                    </p:animClr>
                                  </p:subTnLst>
                                </p:cTn>
                              </p:par>
                            </p:childTnLst>
                          </p:cTn>
                        </p:par>
                      </p:childTnLst>
                    </p:cTn>
                  </p:par>
                  <p:par>
                    <p:cTn id="16" fill="hold">
                      <p:stCondLst>
                        <p:cond delay="indefinite"/>
                      </p:stCondLst>
                      <p:childTnLst>
                        <p:par>
                          <p:cTn id="17" fill="hold">
                            <p:stCondLst>
                              <p:cond delay="0"/>
                            </p:stCondLst>
                            <p:childTnLst>
                              <p:par>
                                <p:cTn id="18" presetID="17" presetClass="entr" presetSubtype="1" fill="hold" grpId="0" nodeType="clickEffect">
                                  <p:stCondLst>
                                    <p:cond delay="0"/>
                                  </p:stCondLst>
                                  <p:childTnLst>
                                    <p:set>
                                      <p:cBhvr>
                                        <p:cTn id="19" dur="1" fill="hold">
                                          <p:stCondLst>
                                            <p:cond delay="0"/>
                                          </p:stCondLst>
                                        </p:cTn>
                                        <p:tgtEl>
                                          <p:spTgt spid="18435">
                                            <p:txEl>
                                              <p:pRg st="1" end="1"/>
                                            </p:txEl>
                                          </p:spTgt>
                                        </p:tgtEl>
                                        <p:attrNameLst>
                                          <p:attrName>style.visibility</p:attrName>
                                        </p:attrNameLst>
                                      </p:cBhvr>
                                      <p:to>
                                        <p:strVal val="visible"/>
                                      </p:to>
                                    </p:set>
                                    <p:anim calcmode="lin" valueType="num">
                                      <p:cBhvr>
                                        <p:cTn id="20"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1" end="1"/>
                                            </p:txEl>
                                          </p:spTgt>
                                        </p:tgtEl>
                                        <p:attrNameLst>
                                          <p:attrName>ppt_y</p:attrName>
                                        </p:attrNameLst>
                                      </p:cBhvr>
                                      <p:tavLst>
                                        <p:tav tm="0">
                                          <p:val>
                                            <p:strVal val="#ppt_y-#ppt_h/2"/>
                                          </p:val>
                                        </p:tav>
                                        <p:tav tm="100000">
                                          <p:val>
                                            <p:strVal val="#ppt_y"/>
                                          </p:val>
                                        </p:tav>
                                      </p:tavLst>
                                    </p:anim>
                                    <p:anim calcmode="lin" valueType="num">
                                      <p:cBhvr>
                                        <p:cTn id="22" dur="500" fill="hold"/>
                                        <p:tgtEl>
                                          <p:spTgt spid="18435">
                                            <p:txEl>
                                              <p:pRg st="1" end="1"/>
                                            </p:txEl>
                                          </p:spTgt>
                                        </p:tgtEl>
                                        <p:attrNameLst>
                                          <p:attrName>ppt_w</p:attrName>
                                        </p:attrNameLst>
                                      </p:cBhvr>
                                      <p:tavLst>
                                        <p:tav tm="0">
                                          <p:val>
                                            <p:strVal val="#ppt_w"/>
                                          </p:val>
                                        </p:tav>
                                        <p:tav tm="100000">
                                          <p:val>
                                            <p:strVal val="#ppt_w"/>
                                          </p:val>
                                        </p:tav>
                                      </p:tavLst>
                                    </p:anim>
                                    <p:anim calcmode="lin" valueType="num">
                                      <p:cBhvr>
                                        <p:cTn id="23" dur="500" fill="hold"/>
                                        <p:tgtEl>
                                          <p:spTgt spid="18435">
                                            <p:txEl>
                                              <p:pRg st="1" end="1"/>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8435">
                                            <p:txEl>
                                              <p:pRg st="1" end="1"/>
                                            </p:txEl>
                                          </p:spTgt>
                                        </p:tgtEl>
                                        <p:attrNameLst>
                                          <p:attrName>ppt_c</p:attrName>
                                        </p:attrNameLst>
                                      </p:cBhvr>
                                      <p:to>
                                        <a:srgbClr val="969696"/>
                                      </p:to>
                                    </p:animClr>
                                  </p:subTnLst>
                                </p:cTn>
                              </p:par>
                            </p:childTnLst>
                          </p:cTn>
                        </p:par>
                      </p:childTnLst>
                    </p:cTn>
                  </p:par>
                  <p:par>
                    <p:cTn id="24" fill="hold">
                      <p:stCondLst>
                        <p:cond delay="indefinite"/>
                      </p:stCondLst>
                      <p:childTnLst>
                        <p:par>
                          <p:cTn id="25" fill="hold">
                            <p:stCondLst>
                              <p:cond delay="0"/>
                            </p:stCondLst>
                            <p:childTnLst>
                              <p:par>
                                <p:cTn id="26" presetID="17" presetClass="entr" presetSubtype="1" fill="hold" grpId="0" nodeType="clickEffect">
                                  <p:stCondLst>
                                    <p:cond delay="0"/>
                                  </p:stCondLst>
                                  <p:childTnLst>
                                    <p:set>
                                      <p:cBhvr>
                                        <p:cTn id="27" dur="1" fill="hold">
                                          <p:stCondLst>
                                            <p:cond delay="0"/>
                                          </p:stCondLst>
                                        </p:cTn>
                                        <p:tgtEl>
                                          <p:spTgt spid="18435">
                                            <p:txEl>
                                              <p:pRg st="2" end="2"/>
                                            </p:txEl>
                                          </p:spTgt>
                                        </p:tgtEl>
                                        <p:attrNameLst>
                                          <p:attrName>style.visibility</p:attrName>
                                        </p:attrNameLst>
                                      </p:cBhvr>
                                      <p:to>
                                        <p:strVal val="visible"/>
                                      </p:to>
                                    </p:set>
                                    <p:anim calcmode="lin" valueType="num">
                                      <p:cBhvr>
                                        <p:cTn id="28"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8435">
                                            <p:txEl>
                                              <p:pRg st="2" end="2"/>
                                            </p:txEl>
                                          </p:spTgt>
                                        </p:tgtEl>
                                        <p:attrNameLst>
                                          <p:attrName>ppt_y</p:attrName>
                                        </p:attrNameLst>
                                      </p:cBhvr>
                                      <p:tavLst>
                                        <p:tav tm="0">
                                          <p:val>
                                            <p:strVal val="#ppt_y-#ppt_h/2"/>
                                          </p:val>
                                        </p:tav>
                                        <p:tav tm="100000">
                                          <p:val>
                                            <p:strVal val="#ppt_y"/>
                                          </p:val>
                                        </p:tav>
                                      </p:tavLst>
                                    </p:anim>
                                    <p:anim calcmode="lin" valueType="num">
                                      <p:cBhvr>
                                        <p:cTn id="30" dur="500" fill="hold"/>
                                        <p:tgtEl>
                                          <p:spTgt spid="18435">
                                            <p:txEl>
                                              <p:pRg st="2" end="2"/>
                                            </p:txEl>
                                          </p:spTgt>
                                        </p:tgtEl>
                                        <p:attrNameLst>
                                          <p:attrName>ppt_w</p:attrName>
                                        </p:attrNameLst>
                                      </p:cBhvr>
                                      <p:tavLst>
                                        <p:tav tm="0">
                                          <p:val>
                                            <p:strVal val="#ppt_w"/>
                                          </p:val>
                                        </p:tav>
                                        <p:tav tm="100000">
                                          <p:val>
                                            <p:strVal val="#ppt_w"/>
                                          </p:val>
                                        </p:tav>
                                      </p:tavLst>
                                    </p:anim>
                                    <p:anim calcmode="lin" valueType="num">
                                      <p:cBhvr>
                                        <p:cTn id="31" dur="500" fill="hold"/>
                                        <p:tgtEl>
                                          <p:spTgt spid="18435">
                                            <p:txEl>
                                              <p:pRg st="2" end="2"/>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8435">
                                            <p:txEl>
                                              <p:pRg st="2" end="2"/>
                                            </p:txEl>
                                          </p:spTgt>
                                        </p:tgtEl>
                                        <p:attrNameLst>
                                          <p:attrName>ppt_c</p:attrName>
                                        </p:attrNameLst>
                                      </p:cBhvr>
                                      <p:to>
                                        <a:srgbClr val="969696"/>
                                      </p:to>
                                    </p:animClr>
                                  </p:subTnLst>
                                </p:cTn>
                              </p:par>
                            </p:childTnLst>
                          </p:cTn>
                        </p:par>
                      </p:childTnLst>
                    </p:cTn>
                  </p:par>
                  <p:par>
                    <p:cTn id="32" fill="hold">
                      <p:stCondLst>
                        <p:cond delay="indefinite"/>
                      </p:stCondLst>
                      <p:childTnLst>
                        <p:par>
                          <p:cTn id="33" fill="hold">
                            <p:stCondLst>
                              <p:cond delay="0"/>
                            </p:stCondLst>
                            <p:childTnLst>
                              <p:par>
                                <p:cTn id="34" presetID="17" presetClass="entr" presetSubtype="1" fill="hold" grpId="0" nodeType="clickEffect">
                                  <p:stCondLst>
                                    <p:cond delay="0"/>
                                  </p:stCondLst>
                                  <p:childTnLst>
                                    <p:set>
                                      <p:cBhvr>
                                        <p:cTn id="35" dur="1" fill="hold">
                                          <p:stCondLst>
                                            <p:cond delay="0"/>
                                          </p:stCondLst>
                                        </p:cTn>
                                        <p:tgtEl>
                                          <p:spTgt spid="18435">
                                            <p:txEl>
                                              <p:pRg st="3" end="3"/>
                                            </p:txEl>
                                          </p:spTgt>
                                        </p:tgtEl>
                                        <p:attrNameLst>
                                          <p:attrName>style.visibility</p:attrName>
                                        </p:attrNameLst>
                                      </p:cBhvr>
                                      <p:to>
                                        <p:strVal val="visible"/>
                                      </p:to>
                                    </p:set>
                                    <p:anim calcmode="lin" valueType="num">
                                      <p:cBhvr>
                                        <p:cTn id="36"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18435">
                                            <p:txEl>
                                              <p:pRg st="3" end="3"/>
                                            </p:txEl>
                                          </p:spTgt>
                                        </p:tgtEl>
                                        <p:attrNameLst>
                                          <p:attrName>ppt_y</p:attrName>
                                        </p:attrNameLst>
                                      </p:cBhvr>
                                      <p:tavLst>
                                        <p:tav tm="0">
                                          <p:val>
                                            <p:strVal val="#ppt_y-#ppt_h/2"/>
                                          </p:val>
                                        </p:tav>
                                        <p:tav tm="100000">
                                          <p:val>
                                            <p:strVal val="#ppt_y"/>
                                          </p:val>
                                        </p:tav>
                                      </p:tavLst>
                                    </p:anim>
                                    <p:anim calcmode="lin" valueType="num">
                                      <p:cBhvr>
                                        <p:cTn id="38" dur="500" fill="hold"/>
                                        <p:tgtEl>
                                          <p:spTgt spid="18435">
                                            <p:txEl>
                                              <p:pRg st="3" end="3"/>
                                            </p:txEl>
                                          </p:spTgt>
                                        </p:tgtEl>
                                        <p:attrNameLst>
                                          <p:attrName>ppt_w</p:attrName>
                                        </p:attrNameLst>
                                      </p:cBhvr>
                                      <p:tavLst>
                                        <p:tav tm="0">
                                          <p:val>
                                            <p:strVal val="#ppt_w"/>
                                          </p:val>
                                        </p:tav>
                                        <p:tav tm="100000">
                                          <p:val>
                                            <p:strVal val="#ppt_w"/>
                                          </p:val>
                                        </p:tav>
                                      </p:tavLst>
                                    </p:anim>
                                    <p:anim calcmode="lin" valueType="num">
                                      <p:cBhvr>
                                        <p:cTn id="39" dur="500" fill="hold"/>
                                        <p:tgtEl>
                                          <p:spTgt spid="18435">
                                            <p:txEl>
                                              <p:pRg st="3" end="3"/>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8435">
                                            <p:txEl>
                                              <p:pRg st="3" end="3"/>
                                            </p:txEl>
                                          </p:spTgt>
                                        </p:tgtEl>
                                        <p:attrNameLst>
                                          <p:attrName>ppt_c</p:attrName>
                                        </p:attrNameLst>
                                      </p:cBhvr>
                                      <p:to>
                                        <a:srgbClr val="969696"/>
                                      </p:to>
                                    </p:animClr>
                                  </p:subTnLst>
                                </p:cTn>
                              </p:par>
                            </p:childTnLst>
                          </p:cTn>
                        </p:par>
                      </p:childTnLst>
                    </p:cTn>
                  </p:par>
                  <p:par>
                    <p:cTn id="40" fill="hold">
                      <p:stCondLst>
                        <p:cond delay="indefinite"/>
                      </p:stCondLst>
                      <p:childTnLst>
                        <p:par>
                          <p:cTn id="41" fill="hold">
                            <p:stCondLst>
                              <p:cond delay="0"/>
                            </p:stCondLst>
                            <p:childTnLst>
                              <p:par>
                                <p:cTn id="42" presetID="17" presetClass="entr" presetSubtype="1" fill="hold" grpId="0" nodeType="clickEffect">
                                  <p:stCondLst>
                                    <p:cond delay="0"/>
                                  </p:stCondLst>
                                  <p:childTnLst>
                                    <p:set>
                                      <p:cBhvr>
                                        <p:cTn id="43" dur="1" fill="hold">
                                          <p:stCondLst>
                                            <p:cond delay="0"/>
                                          </p:stCondLst>
                                        </p:cTn>
                                        <p:tgtEl>
                                          <p:spTgt spid="18435">
                                            <p:txEl>
                                              <p:pRg st="4" end="4"/>
                                            </p:txEl>
                                          </p:spTgt>
                                        </p:tgtEl>
                                        <p:attrNameLst>
                                          <p:attrName>style.visibility</p:attrName>
                                        </p:attrNameLst>
                                      </p:cBhvr>
                                      <p:to>
                                        <p:strVal val="visible"/>
                                      </p:to>
                                    </p:set>
                                    <p:anim calcmode="lin" valueType="num">
                                      <p:cBhvr>
                                        <p:cTn id="44"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5" dur="500" fill="hold"/>
                                        <p:tgtEl>
                                          <p:spTgt spid="18435">
                                            <p:txEl>
                                              <p:pRg st="4" end="4"/>
                                            </p:txEl>
                                          </p:spTgt>
                                        </p:tgtEl>
                                        <p:attrNameLst>
                                          <p:attrName>ppt_y</p:attrName>
                                        </p:attrNameLst>
                                      </p:cBhvr>
                                      <p:tavLst>
                                        <p:tav tm="0">
                                          <p:val>
                                            <p:strVal val="#ppt_y-#ppt_h/2"/>
                                          </p:val>
                                        </p:tav>
                                        <p:tav tm="100000">
                                          <p:val>
                                            <p:strVal val="#ppt_y"/>
                                          </p:val>
                                        </p:tav>
                                      </p:tavLst>
                                    </p:anim>
                                    <p:anim calcmode="lin" valueType="num">
                                      <p:cBhvr>
                                        <p:cTn id="46" dur="500" fill="hold"/>
                                        <p:tgtEl>
                                          <p:spTgt spid="18435">
                                            <p:txEl>
                                              <p:pRg st="4" end="4"/>
                                            </p:txEl>
                                          </p:spTgt>
                                        </p:tgtEl>
                                        <p:attrNameLst>
                                          <p:attrName>ppt_w</p:attrName>
                                        </p:attrNameLst>
                                      </p:cBhvr>
                                      <p:tavLst>
                                        <p:tav tm="0">
                                          <p:val>
                                            <p:strVal val="#ppt_w"/>
                                          </p:val>
                                        </p:tav>
                                        <p:tav tm="100000">
                                          <p:val>
                                            <p:strVal val="#ppt_w"/>
                                          </p:val>
                                        </p:tav>
                                      </p:tavLst>
                                    </p:anim>
                                    <p:anim calcmode="lin" valueType="num">
                                      <p:cBhvr>
                                        <p:cTn id="47" dur="500" fill="hold"/>
                                        <p:tgtEl>
                                          <p:spTgt spid="18435">
                                            <p:txEl>
                                              <p:pRg st="4" end="4"/>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8435">
                                            <p:txEl>
                                              <p:pRg st="4" end="4"/>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uiExpand="1" build="p" bldLvl="3"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0" y="228600"/>
            <a:ext cx="8229600" cy="762000"/>
          </a:xfrm>
        </p:spPr>
        <p:txBody>
          <a:bodyPr anchor="ctr">
            <a:normAutofit/>
          </a:bodyPr>
          <a:lstStyle/>
          <a:p>
            <a:pPr algn="ctr"/>
            <a:r>
              <a:rPr lang="en-US" sz="3200" b="1" dirty="0">
                <a:solidFill>
                  <a:srgbClr val="CC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Clot Retraction—Serum</a:t>
            </a:r>
          </a:p>
        </p:txBody>
      </p:sp>
      <p:sp>
        <p:nvSpPr>
          <p:cNvPr id="3" name="Content Placeholder 2"/>
          <p:cNvSpPr>
            <a:spLocks noGrp="1"/>
          </p:cNvSpPr>
          <p:nvPr>
            <p:ph sz="quarter" idx="1"/>
          </p:nvPr>
        </p:nvSpPr>
        <p:spPr>
          <a:xfrm>
            <a:off x="666750" y="1143000"/>
            <a:ext cx="7791450" cy="5105400"/>
          </a:xfrm>
        </p:spPr>
        <p:txBody>
          <a:bodyPr>
            <a:noAutofit/>
          </a:bodyPr>
          <a:lstStyle/>
          <a:p>
            <a:pPr algn="just">
              <a:lnSpc>
                <a:spcPct val="160000"/>
              </a:lnSpc>
            </a:pPr>
            <a:r>
              <a:rPr lang="en-US" sz="2400" dirty="0">
                <a:latin typeface="Times New Roman" panose="02020603050405020304" pitchFamily="18" charset="0"/>
                <a:cs typeface="Times New Roman" panose="02020603050405020304" pitchFamily="18" charset="0"/>
              </a:rPr>
              <a:t>Within a few minutes after a clot is formed, it begins to contract and usually expresses most of the fluid from the clot within 20 to 60 minutes.</a:t>
            </a:r>
          </a:p>
          <a:p>
            <a:pPr marL="0" indent="0" algn="just">
              <a:lnSpc>
                <a:spcPct val="160000"/>
              </a:lnSpc>
              <a:buNone/>
            </a:pPr>
            <a:endParaRPr lang="en-US" sz="1000" dirty="0">
              <a:latin typeface="Times New Roman" panose="02020603050405020304" pitchFamily="18" charset="0"/>
              <a:cs typeface="Times New Roman" panose="02020603050405020304" pitchFamily="18" charset="0"/>
            </a:endParaRPr>
          </a:p>
          <a:p>
            <a:pPr algn="just">
              <a:lnSpc>
                <a:spcPct val="160000"/>
              </a:lnSpc>
            </a:pPr>
            <a:r>
              <a:rPr lang="en-US" sz="2400" dirty="0">
                <a:latin typeface="Times New Roman" panose="02020603050405020304" pitchFamily="18" charset="0"/>
                <a:cs typeface="Times New Roman" panose="02020603050405020304" pitchFamily="18" charset="0"/>
              </a:rPr>
              <a:t>The fluid expressed is called serum because all its fibrinogen and most of the other clotting factors have been removed; in this way, serum differs from plasma.</a:t>
            </a:r>
          </a:p>
          <a:p>
            <a:pPr marL="0" indent="0" algn="just">
              <a:lnSpc>
                <a:spcPct val="160000"/>
              </a:lnSpc>
              <a:buNone/>
            </a:pPr>
            <a:endParaRPr lang="en-US" sz="1000" dirty="0">
              <a:latin typeface="Times New Roman" panose="02020603050405020304" pitchFamily="18" charset="0"/>
              <a:cs typeface="Times New Roman" panose="02020603050405020304" pitchFamily="18" charset="0"/>
            </a:endParaRPr>
          </a:p>
          <a:p>
            <a:pPr algn="just">
              <a:lnSpc>
                <a:spcPct val="160000"/>
              </a:lnSpc>
            </a:pPr>
            <a:r>
              <a:rPr lang="en-US" sz="2400" dirty="0">
                <a:latin typeface="Times New Roman" panose="02020603050405020304" pitchFamily="18" charset="0"/>
                <a:cs typeface="Times New Roman" panose="02020603050405020304" pitchFamily="18" charset="0"/>
              </a:rPr>
              <a:t>Platelets are necessary for clot retraction to occur.</a:t>
            </a:r>
          </a:p>
        </p:txBody>
      </p:sp>
    </p:spTree>
    <p:extLst>
      <p:ext uri="{BB962C8B-B14F-4D97-AF65-F5344CB8AC3E}">
        <p14:creationId xmlns:p14="http://schemas.microsoft.com/office/powerpoint/2010/main" val="310824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arn(inVertical)">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46238"/>
            <a:ext cx="8229600" cy="4525962"/>
          </a:xfrm>
        </p:spPr>
        <p:txBody>
          <a:bodyPr/>
          <a:lstStyle/>
          <a:p>
            <a:pPr marL="457200" indent="-457200" algn="just">
              <a:lnSpc>
                <a:spcPct val="150000"/>
              </a:lnSpc>
              <a:spcBef>
                <a:spcPct val="20000"/>
              </a:spcBef>
              <a:defRPr/>
            </a:pPr>
            <a:r>
              <a:rPr lang="en-US" sz="2400" dirty="0">
                <a:latin typeface="Times New Roman" panose="02020603050405020304" pitchFamily="18" charset="0"/>
                <a:cs typeface="Times New Roman" panose="02020603050405020304" pitchFamily="18" charset="0"/>
              </a:rPr>
              <a:t>Clot is slowly dissolved by the “fibrin splitting” called </a:t>
            </a:r>
            <a:r>
              <a:rPr lang="en-US" sz="2400" b="1" dirty="0" err="1">
                <a:solidFill>
                  <a:schemeClr val="bg2">
                    <a:lumMod val="50000"/>
                  </a:schemeClr>
                </a:solidFill>
                <a:latin typeface="Times New Roman" panose="02020603050405020304" pitchFamily="18" charset="0"/>
                <a:cs typeface="Times New Roman" panose="02020603050405020304" pitchFamily="18" charset="0"/>
              </a:rPr>
              <a:t>Plasmin</a:t>
            </a:r>
            <a:endParaRPr lang="en-US" sz="2400" b="1" dirty="0">
              <a:solidFill>
                <a:schemeClr val="bg2">
                  <a:lumMod val="50000"/>
                </a:schemeClr>
              </a:solidFill>
              <a:latin typeface="Times New Roman" panose="02020603050405020304" pitchFamily="18" charset="0"/>
              <a:cs typeface="Times New Roman" panose="02020603050405020304" pitchFamily="18" charset="0"/>
            </a:endParaRPr>
          </a:p>
          <a:p>
            <a:pPr marL="457200" indent="-457200" algn="just">
              <a:lnSpc>
                <a:spcPct val="150000"/>
              </a:lnSpc>
              <a:spcBef>
                <a:spcPct val="20000"/>
              </a:spcBef>
              <a:defRPr/>
            </a:pPr>
            <a:endParaRPr lang="en-US" sz="2400" b="1" u="sng" dirty="0">
              <a:solidFill>
                <a:srgbClr val="000099"/>
              </a:solidFill>
              <a:latin typeface="Times New Roman" panose="02020603050405020304" pitchFamily="18" charset="0"/>
              <a:cs typeface="Times New Roman" panose="02020603050405020304" pitchFamily="18" charset="0"/>
            </a:endParaRPr>
          </a:p>
          <a:p>
            <a:pPr marL="457200" indent="-457200" algn="just">
              <a:lnSpc>
                <a:spcPct val="150000"/>
              </a:lnSpc>
              <a:spcBef>
                <a:spcPct val="20000"/>
              </a:spcBef>
              <a:defRPr/>
            </a:pPr>
            <a:r>
              <a:rPr lang="en-US" sz="2400" b="1" dirty="0" err="1">
                <a:solidFill>
                  <a:schemeClr val="bg2">
                    <a:lumMod val="50000"/>
                  </a:schemeClr>
                </a:solidFill>
                <a:latin typeface="Times New Roman" panose="02020603050405020304" pitchFamily="18" charset="0"/>
                <a:cs typeface="Times New Roman" panose="02020603050405020304" pitchFamily="18" charset="0"/>
              </a:rPr>
              <a:t>Plasmin</a:t>
            </a:r>
            <a:r>
              <a:rPr lang="en-US" sz="2400" b="1" dirty="0">
                <a:solidFill>
                  <a:schemeClr val="bg2">
                    <a:lumMod val="50000"/>
                  </a:schemeClr>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gets trapped in clot and slowly dissolves it by breaking down the fibrin meshwork at various places, leading to the production of circulating fragments that are cleaved by other proteases or by the kidney and liver</a:t>
            </a:r>
          </a:p>
          <a:p>
            <a:pPr marL="457200" indent="-457200" algn="just">
              <a:lnSpc>
                <a:spcPct val="150000"/>
              </a:lnSpc>
              <a:spcBef>
                <a:spcPct val="20000"/>
              </a:spcBef>
              <a:defRPr/>
            </a:pPr>
            <a:endParaRPr lang="en-US" sz="2400" dirty="0">
              <a:latin typeface="Times New Roman" panose="02020603050405020304" pitchFamily="18" charset="0"/>
              <a:cs typeface="Times New Roman" panose="02020603050405020304" pitchFamily="18" charset="0"/>
            </a:endParaRPr>
          </a:p>
          <a:p>
            <a:pPr>
              <a:lnSpc>
                <a:spcPct val="150000"/>
              </a:lnSpc>
              <a:defRPr/>
            </a:pPr>
            <a:endParaRPr lang="en-US" sz="24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742950" y="114300"/>
            <a:ext cx="8229600" cy="1143000"/>
          </a:xfrm>
        </p:spPr>
        <p:txBody>
          <a:bodyPr anchor="ctr">
            <a:noAutofit/>
          </a:bodyPr>
          <a:lstStyle/>
          <a:p>
            <a:pPr algn="ctr">
              <a:defRPr/>
            </a:pPr>
            <a:br>
              <a:rPr lang="en-US" sz="3200" dirty="0">
                <a:solidFill>
                  <a:srgbClr val="CC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br>
            <a:r>
              <a:rPr lang="en-US" sz="3200" dirty="0">
                <a:solidFill>
                  <a:srgbClr val="CC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Dissolution of fibrin clot : fibrinolysis</a:t>
            </a:r>
            <a:br>
              <a:rPr lang="en-GB" sz="3200" dirty="0">
                <a:solidFill>
                  <a:srgbClr val="FF33CC"/>
                </a:solidFill>
                <a:latin typeface="Times New Roman" panose="02020603050405020304" pitchFamily="18" charset="0"/>
                <a:cs typeface="Times New Roman" panose="02020603050405020304" pitchFamily="18" charset="0"/>
              </a:rPr>
            </a:br>
            <a:r>
              <a:rPr lang="en-GB" sz="2800" dirty="0">
                <a:solidFill>
                  <a:srgbClr val="0070C0"/>
                </a:solidFill>
                <a:latin typeface="Times New Roman" panose="02020603050405020304" pitchFamily="18" charset="0"/>
                <a:cs typeface="Times New Roman" panose="02020603050405020304" pitchFamily="18" charset="0"/>
              </a:rPr>
              <a:t>(</a:t>
            </a:r>
            <a:r>
              <a:rPr lang="en-US" sz="2800" dirty="0">
                <a:solidFill>
                  <a:srgbClr val="0070C0"/>
                </a:solidFill>
                <a:latin typeface="Times New Roman" panose="02020603050405020304" pitchFamily="18" charset="0"/>
                <a:cs typeface="Times New Roman" panose="02020603050405020304" pitchFamily="18" charset="0"/>
              </a:rPr>
              <a:t>The removal of fibrin from the blood)</a:t>
            </a:r>
            <a:br>
              <a:rPr lang="en-US"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checkerboard(across)">
                                      <p:cBhvr>
                                        <p:cTn id="11" dur="500"/>
                                        <p:tgtEl>
                                          <p:spTgt spid="2">
                                            <p:txEl>
                                              <p:pRg st="0" end="0"/>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checkerboard(across)">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47800"/>
            <a:ext cx="8305800" cy="4876800"/>
          </a:xfrm>
        </p:spPr>
        <p:txBody>
          <a:bodyPr/>
          <a:lstStyle/>
          <a:p>
            <a:pPr algn="just">
              <a:lnSpc>
                <a:spcPct val="150000"/>
              </a:lnSpc>
              <a:defRPr/>
            </a:pP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Plasminogen </a:t>
            </a:r>
            <a:r>
              <a:rPr lang="en-US" sz="2400" dirty="0">
                <a:latin typeface="Times New Roman" panose="02020603050405020304" pitchFamily="18" charset="0"/>
                <a:cs typeface="Times New Roman" panose="02020603050405020304" pitchFamily="18" charset="0"/>
              </a:rPr>
              <a:t>is the inactive pre-cursor that is activated by activators in plasma:</a:t>
            </a:r>
            <a:endParaRPr lang="en-US" sz="2400" b="1" dirty="0">
              <a:latin typeface="Times New Roman" panose="02020603050405020304" pitchFamily="18" charset="0"/>
              <a:cs typeface="Times New Roman" panose="02020603050405020304" pitchFamily="18" charset="0"/>
            </a:endParaRPr>
          </a:p>
          <a:p>
            <a:pPr marL="879475" lvl="1" indent="-514350" algn="just">
              <a:lnSpc>
                <a:spcPct val="150000"/>
              </a:lnSpc>
              <a:buClr>
                <a:srgbClr val="0070C0"/>
              </a:buClr>
              <a:buSzPct val="85000"/>
              <a:buFont typeface="+mj-lt"/>
              <a:buAutoNum type="arabicPeriod"/>
              <a:defRPr/>
            </a:pPr>
            <a:r>
              <a:rPr lang="en-US" b="1" dirty="0">
                <a:solidFill>
                  <a:srgbClr val="0070C0"/>
                </a:solidFill>
                <a:latin typeface="Times New Roman" panose="02020603050405020304" pitchFamily="18" charset="0"/>
                <a:cs typeface="Times New Roman" panose="02020603050405020304" pitchFamily="18" charset="0"/>
              </a:rPr>
              <a:t>Tissue plasminogen activator (t-PA)</a:t>
            </a:r>
          </a:p>
          <a:p>
            <a:pPr marL="879475" lvl="1" indent="-514350" algn="just">
              <a:lnSpc>
                <a:spcPct val="150000"/>
              </a:lnSpc>
              <a:buClr>
                <a:srgbClr val="0070C0"/>
              </a:buClr>
              <a:buSzPct val="85000"/>
              <a:buFont typeface="+mj-lt"/>
              <a:buAutoNum type="arabicPeriod"/>
              <a:defRPr/>
            </a:pPr>
            <a:r>
              <a:rPr lang="en-US" b="1" dirty="0">
                <a:solidFill>
                  <a:srgbClr val="0070C0"/>
                </a:solidFill>
                <a:latin typeface="Times New Roman" panose="02020603050405020304" pitchFamily="18" charset="0"/>
                <a:cs typeface="Times New Roman" panose="02020603050405020304" pitchFamily="18" charset="0"/>
              </a:rPr>
              <a:t>Urokinase</a:t>
            </a:r>
            <a:r>
              <a:rPr lang="en-US" dirty="0">
                <a:solidFill>
                  <a:srgbClr val="0070C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(to lesser extend)</a:t>
            </a:r>
          </a:p>
          <a:p>
            <a:pPr lvl="3" algn="just">
              <a:lnSpc>
                <a:spcPct val="150000"/>
              </a:lnSpc>
              <a:spcBef>
                <a:spcPct val="20000"/>
              </a:spcBef>
              <a:buClr>
                <a:srgbClr val="0070C0"/>
              </a:buClr>
              <a:buSzPct val="75000"/>
              <a:buFont typeface="Wingdings" pitchFamily="2" charset="2"/>
              <a:buChar char="q"/>
              <a:tabLst>
                <a:tab pos="901700" algn="l"/>
                <a:tab pos="1312863" algn="l"/>
              </a:tabLst>
              <a:defRPr/>
            </a:pPr>
            <a:r>
              <a:rPr lang="en-US" sz="2400" dirty="0">
                <a:latin typeface="Times New Roman" panose="02020603050405020304" pitchFamily="18" charset="0"/>
                <a:cs typeface="Times New Roman" panose="02020603050405020304" pitchFamily="18" charset="0"/>
              </a:rPr>
              <a:t> Is produced as a precursor “</a:t>
            </a:r>
            <a:r>
              <a:rPr lang="en-US" sz="2400" dirty="0" err="1">
                <a:latin typeface="Times New Roman" panose="02020603050405020304" pitchFamily="18" charset="0"/>
                <a:cs typeface="Times New Roman" panose="02020603050405020304" pitchFamily="18" charset="0"/>
              </a:rPr>
              <a:t>prourokinase</a:t>
            </a:r>
            <a:r>
              <a:rPr lang="en-US" sz="2400" dirty="0">
                <a:latin typeface="Times New Roman" panose="02020603050405020304" pitchFamily="18" charset="0"/>
                <a:cs typeface="Times New Roman" panose="02020603050405020304" pitchFamily="18" charset="0"/>
              </a:rPr>
              <a:t>’’ by epithelial cells</a:t>
            </a:r>
          </a:p>
          <a:p>
            <a:pPr marL="914400" lvl="3" indent="0" algn="just">
              <a:lnSpc>
                <a:spcPct val="150000"/>
              </a:lnSpc>
              <a:spcBef>
                <a:spcPct val="20000"/>
              </a:spcBef>
              <a:buClr>
                <a:srgbClr val="0070C0"/>
              </a:buClr>
              <a:buSzPct val="75000"/>
              <a:buFont typeface="Wingdings" pitchFamily="2" charset="2"/>
              <a:buChar char="q"/>
              <a:tabLst>
                <a:tab pos="901700" algn="l"/>
                <a:tab pos="973138" algn="l"/>
              </a:tabLst>
              <a:defRPr/>
            </a:pPr>
            <a:r>
              <a:rPr lang="en-US" sz="2400" dirty="0">
                <a:latin typeface="Times New Roman" panose="02020603050405020304" pitchFamily="18" charset="0"/>
                <a:cs typeface="Times New Roman" panose="02020603050405020304" pitchFamily="18" charset="0"/>
              </a:rPr>
              <a:t> Its main action is probably in the degradation of extracellular matrix      </a:t>
            </a:r>
          </a:p>
          <a:p>
            <a:pPr marL="2087562" lvl="6" indent="-514350" algn="just">
              <a:lnSpc>
                <a:spcPct val="150000"/>
              </a:lnSpc>
              <a:buClr>
                <a:srgbClr val="0070C0"/>
              </a:buClr>
              <a:buFont typeface="+mj-lt"/>
              <a:buAutoNum type="arabicPeriod"/>
              <a:defRPr/>
            </a:pPr>
            <a:endParaRPr lang="en-US" sz="2400" u="sng" dirty="0">
              <a:solidFill>
                <a:srgbClr val="CC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marL="2087562" lvl="6" indent="-514350" algn="just">
              <a:lnSpc>
                <a:spcPct val="150000"/>
              </a:lnSpc>
              <a:buClr>
                <a:srgbClr val="0070C0"/>
              </a:buClr>
              <a:buFont typeface="+mj-lt"/>
              <a:buAutoNum type="arabicPeriod"/>
              <a:defRPr/>
            </a:pPr>
            <a:endParaRPr lang="en-US" sz="2400" dirty="0">
              <a:latin typeface="Times New Roman" panose="02020603050405020304" pitchFamily="18" charset="0"/>
              <a:cs typeface="Times New Roman" panose="02020603050405020304" pitchFamily="18" charset="0"/>
            </a:endParaRPr>
          </a:p>
          <a:p>
            <a:pPr algn="just">
              <a:lnSpc>
                <a:spcPct val="150000"/>
              </a:lnSpc>
              <a:defRPr/>
            </a:pPr>
            <a:endParaRPr lang="en-US" sz="24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57200" y="228600"/>
            <a:ext cx="8229600" cy="914400"/>
          </a:xfrm>
        </p:spPr>
        <p:txBody>
          <a:bodyPr anchor="ctr">
            <a:noAutofit/>
          </a:bodyPr>
          <a:lstStyle/>
          <a:p>
            <a:pPr algn="ctr">
              <a:defRPr/>
            </a:pPr>
            <a:r>
              <a:rPr lang="en-US" sz="3200" b="1" dirty="0">
                <a:solidFill>
                  <a:srgbClr val="CC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Dissolution of fibrin clot : fibrinolysis (cont.)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checkerboard(across)">
                                      <p:cBhvr>
                                        <p:cTn id="11" dur="500"/>
                                        <p:tgtEl>
                                          <p:spTgt spid="2">
                                            <p:txEl>
                                              <p:pRg st="0" end="0"/>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checkerboard(across)">
                                      <p:cBhvr>
                                        <p:cTn id="15" dur="500"/>
                                        <p:tgtEl>
                                          <p:spTgt spid="2">
                                            <p:txEl>
                                              <p:pRg st="1" end="1"/>
                                            </p:txEl>
                                          </p:spTgt>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checkerboard(across)">
                                      <p:cBhvr>
                                        <p:cTn id="19" dur="500"/>
                                        <p:tgtEl>
                                          <p:spTgt spid="2">
                                            <p:txEl>
                                              <p:pRg st="2" end="2"/>
                                            </p:txEl>
                                          </p:spTgt>
                                        </p:tgtEl>
                                      </p:cBhvr>
                                    </p:animEffect>
                                  </p:childTnLst>
                                </p:cTn>
                              </p:par>
                            </p:childTnLst>
                          </p:cTn>
                        </p:par>
                        <p:par>
                          <p:cTn id="20" fill="hold">
                            <p:stCondLst>
                              <p:cond delay="2000"/>
                            </p:stCondLst>
                            <p:childTnLst>
                              <p:par>
                                <p:cTn id="21" presetID="5" presetClass="entr" presetSubtype="10" fill="hold"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checkerboard(across)">
                                      <p:cBhvr>
                                        <p:cTn id="23" dur="500"/>
                                        <p:tgtEl>
                                          <p:spTgt spid="2">
                                            <p:txEl>
                                              <p:pRg st="3" end="3"/>
                                            </p:txEl>
                                          </p:spTgt>
                                        </p:tgtEl>
                                      </p:cBhvr>
                                    </p:animEffect>
                                  </p:childTnLst>
                                </p:cTn>
                              </p:par>
                            </p:childTnLst>
                          </p:cTn>
                        </p:par>
                        <p:par>
                          <p:cTn id="24" fill="hold">
                            <p:stCondLst>
                              <p:cond delay="2500"/>
                            </p:stCondLst>
                            <p:childTnLst>
                              <p:par>
                                <p:cTn id="25" presetID="5" presetClass="entr" presetSubtype="10" fill="hold"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checkerboard(across)">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8300" y="990600"/>
            <a:ext cx="8274050" cy="4281488"/>
          </a:xfrm>
        </p:spPr>
        <p:txBody>
          <a:bodyPr/>
          <a:lstStyle/>
          <a:p>
            <a:pPr algn="just">
              <a:lnSpc>
                <a:spcPct val="150000"/>
              </a:lnSpc>
              <a:defRPr/>
            </a:pPr>
            <a:r>
              <a:rPr lang="en-US" sz="2400" dirty="0">
                <a:latin typeface="Times New Roman" panose="02020603050405020304" pitchFamily="18" charset="0"/>
                <a:cs typeface="Times New Roman" panose="02020603050405020304" pitchFamily="18" charset="0"/>
              </a:rPr>
              <a:t>Inactive t-PA is released from vascular endothelial cells following injury.</a:t>
            </a:r>
            <a:endParaRPr lang="en-US" sz="800" dirty="0">
              <a:latin typeface="Times New Roman" panose="02020603050405020304" pitchFamily="18" charset="0"/>
              <a:cs typeface="Times New Roman" panose="02020603050405020304" pitchFamily="18" charset="0"/>
            </a:endParaRPr>
          </a:p>
          <a:p>
            <a:pPr algn="just">
              <a:lnSpc>
                <a:spcPct val="150000"/>
              </a:lnSpc>
              <a:defRPr/>
            </a:pPr>
            <a:r>
              <a:rPr lang="en-US" sz="2400" dirty="0">
                <a:latin typeface="Times New Roman" panose="02020603050405020304" pitchFamily="18" charset="0"/>
                <a:cs typeface="Times New Roman" panose="02020603050405020304" pitchFamily="18" charset="0"/>
              </a:rPr>
              <a:t>It binds to fibrin and is consequently activated.</a:t>
            </a:r>
          </a:p>
          <a:p>
            <a:pPr algn="just">
              <a:lnSpc>
                <a:spcPct val="150000"/>
              </a:lnSpc>
              <a:defRPr/>
            </a:pPr>
            <a:r>
              <a:rPr lang="en-US" dirty="0">
                <a:latin typeface="Times New Roman" panose="02020603050405020304" pitchFamily="18" charset="0"/>
                <a:cs typeface="Times New Roman" panose="02020603050405020304" pitchFamily="18" charset="0"/>
              </a:rPr>
              <a:t>Active t-PA converts plasminogen into plasmin</a:t>
            </a:r>
          </a:p>
          <a:p>
            <a:pPr marL="365125" lvl="1" indent="-255588" algn="just">
              <a:spcBef>
                <a:spcPts val="400"/>
              </a:spcBef>
              <a:buSzPct val="68000"/>
              <a:buFont typeface="Verdana" pitchFamily="34" charset="0"/>
              <a:buNone/>
              <a:defRPr/>
            </a:pPr>
            <a:endParaRPr lang="en-US" dirty="0">
              <a:latin typeface="Times New Roman" panose="02020603050405020304" pitchFamily="18" charset="0"/>
              <a:cs typeface="Times New Roman" panose="02020603050405020304" pitchFamily="18" charset="0"/>
            </a:endParaRPr>
          </a:p>
          <a:p>
            <a:pPr marL="365125" lvl="1" indent="-255588" algn="just">
              <a:spcBef>
                <a:spcPts val="400"/>
              </a:spcBef>
              <a:buSzPct val="68000"/>
              <a:buFont typeface="Verdana" pitchFamily="34" charset="0"/>
              <a:buNone/>
              <a:defRPr/>
            </a:pPr>
            <a:r>
              <a:rPr lang="en-US" dirty="0">
                <a:latin typeface="Times New Roman" panose="02020603050405020304" pitchFamily="18" charset="0"/>
                <a:cs typeface="Times New Roman" panose="02020603050405020304" pitchFamily="18" charset="0"/>
              </a:rPr>
              <a:t>  </a:t>
            </a:r>
          </a:p>
          <a:p>
            <a:pPr marL="365125" lvl="1" indent="-255588" algn="just">
              <a:spcBef>
                <a:spcPts val="400"/>
              </a:spcBef>
              <a:buSzPct val="68000"/>
              <a:buFont typeface="Verdana" pitchFamily="34" charset="0"/>
              <a:buNone/>
              <a:defRPr/>
            </a:pPr>
            <a:r>
              <a:rPr lang="en-US" b="1" dirty="0">
                <a:latin typeface="Times New Roman" panose="02020603050405020304" pitchFamily="18" charset="0"/>
                <a:cs typeface="Times New Roman" panose="02020603050405020304" pitchFamily="18" charset="0"/>
              </a:rPr>
              <a:t>	</a:t>
            </a:r>
            <a:r>
              <a:rPr lang="en-US" b="1" dirty="0">
                <a:solidFill>
                  <a:srgbClr val="0070C0"/>
                </a:solidFill>
                <a:latin typeface="Times New Roman" panose="02020603050405020304" pitchFamily="18" charset="0"/>
                <a:cs typeface="Times New Roman" panose="02020603050405020304" pitchFamily="18" charset="0"/>
              </a:rPr>
              <a:t>Dissolves the clot</a:t>
            </a:r>
          </a:p>
          <a:p>
            <a:pPr algn="just">
              <a:buFont typeface="Wingdings 3" pitchFamily="18" charset="2"/>
              <a:buNone/>
              <a:defRPr/>
            </a:pPr>
            <a:endParaRPr lang="en-US" sz="2400" dirty="0">
              <a:latin typeface="Times New Roman" panose="02020603050405020304" pitchFamily="18" charset="0"/>
              <a:cs typeface="Times New Roman" panose="02020603050405020304" pitchFamily="18" charset="0"/>
            </a:endParaRPr>
          </a:p>
          <a:p>
            <a:pPr algn="just">
              <a:buFont typeface="Wingdings 3" pitchFamily="18" charset="2"/>
              <a:buNone/>
              <a:defRPr/>
            </a:pPr>
            <a:endParaRPr lang="en-US" sz="2400" dirty="0">
              <a:latin typeface="Times New Roman" panose="02020603050405020304" pitchFamily="18" charset="0"/>
              <a:cs typeface="Times New Roman" panose="02020603050405020304" pitchFamily="18" charset="0"/>
            </a:endParaRPr>
          </a:p>
        </p:txBody>
      </p:sp>
      <p:sp>
        <p:nvSpPr>
          <p:cNvPr id="4" name="Title 2"/>
          <p:cNvSpPr>
            <a:spLocks noGrp="1"/>
          </p:cNvSpPr>
          <p:nvPr>
            <p:ph type="title"/>
          </p:nvPr>
        </p:nvSpPr>
        <p:spPr>
          <a:xfrm>
            <a:off x="368300" y="86519"/>
            <a:ext cx="8686800" cy="751681"/>
          </a:xfrm>
        </p:spPr>
        <p:txBody>
          <a:bodyPr anchor="ctr">
            <a:normAutofit/>
          </a:bodyPr>
          <a:lstStyle/>
          <a:p>
            <a:pPr>
              <a:defRPr/>
            </a:pPr>
            <a:r>
              <a:rPr lang="en-US" sz="3200" b="1" dirty="0">
                <a:solidFill>
                  <a:srgbClr val="CC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Dissolution of fibrin clot : Fibrinolysis (cont…)</a:t>
            </a:r>
          </a:p>
        </p:txBody>
      </p:sp>
      <p:sp>
        <p:nvSpPr>
          <p:cNvPr id="7" name="Right Arrow 6"/>
          <p:cNvSpPr/>
          <p:nvPr/>
        </p:nvSpPr>
        <p:spPr bwMode="auto">
          <a:xfrm rot="5400000">
            <a:off x="1406128" y="3600054"/>
            <a:ext cx="746125" cy="404018"/>
          </a:xfrm>
          <a:prstGeom prst="rightArrow">
            <a:avLst/>
          </a:prstGeom>
          <a:solidFill>
            <a:srgbClr val="0070C0"/>
          </a:solidFill>
          <a:ln w="19050">
            <a:solidFill>
              <a:schemeClr val="bg2">
                <a:lumMod val="50000"/>
              </a:schemeClr>
            </a:solidFill>
            <a:round/>
            <a:headEnd type="triangle" w="med" len="med"/>
            <a:tailEnd type="triangle" w="med" len="med"/>
          </a:ln>
          <a:effectLst/>
        </p:spPr>
        <p:txBody>
          <a:bodyPr anchor="ctr"/>
          <a:lstStyle/>
          <a:p>
            <a:pPr algn="ctr">
              <a:defRPr/>
            </a:pPr>
            <a:endParaRPr lang="en-US" dirty="0"/>
          </a:p>
        </p:txBody>
      </p:sp>
      <p:pic>
        <p:nvPicPr>
          <p:cNvPr id="43013" name="Picture 4" descr="16-14_1.jpg                                                    00003914Sarah                          B9D5FA8B:"/>
          <p:cNvPicPr>
            <a:picLocks noChangeAspect="1" noChangeArrowheads="1"/>
          </p:cNvPicPr>
          <p:nvPr/>
        </p:nvPicPr>
        <p:blipFill>
          <a:blip r:embed="rId3" cstate="print"/>
          <a:srcRect t="14662" r="-677" b="19391"/>
          <a:stretch>
            <a:fillRect/>
          </a:stretch>
        </p:blipFill>
        <p:spPr bwMode="auto">
          <a:xfrm>
            <a:off x="3776663" y="3429000"/>
            <a:ext cx="5259387" cy="304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par>
                          <p:cTn id="8" fill="hold">
                            <p:stCondLst>
                              <p:cond delay="500"/>
                            </p:stCondLst>
                            <p:childTnLst>
                              <p:par>
                                <p:cTn id="9" presetID="21" presetClass="entr" presetSubtype="4" fill="hold" nodeType="afterEffect">
                                  <p:stCondLst>
                                    <p:cond delay="0"/>
                                  </p:stCondLst>
                                  <p:childTnLst>
                                    <p:set>
                                      <p:cBhvr>
                                        <p:cTn id="10" dur="1" fill="hold">
                                          <p:stCondLst>
                                            <p:cond delay="0"/>
                                          </p:stCondLst>
                                        </p:cTn>
                                        <p:tgtEl>
                                          <p:spTgt spid="43013"/>
                                        </p:tgtEl>
                                        <p:attrNameLst>
                                          <p:attrName>style.visibility</p:attrName>
                                        </p:attrNameLst>
                                      </p:cBhvr>
                                      <p:to>
                                        <p:strVal val="visible"/>
                                      </p:to>
                                    </p:set>
                                    <p:animEffect transition="in" filter="wheel(4)">
                                      <p:cBhvr>
                                        <p:cTn id="11" dur="1000"/>
                                        <p:tgtEl>
                                          <p:spTgt spid="43013"/>
                                        </p:tgtEl>
                                      </p:cBhvr>
                                    </p:animEffect>
                                  </p:childTnLst>
                                </p:cTn>
                              </p:par>
                            </p:childTnLst>
                          </p:cTn>
                        </p:par>
                        <p:par>
                          <p:cTn id="12" fill="hold">
                            <p:stCondLst>
                              <p:cond delay="1500"/>
                            </p:stCondLst>
                            <p:childTnLst>
                              <p:par>
                                <p:cTn id="13" presetID="5" presetClass="entr" presetSubtype="10" fill="hold" nodeType="after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checkerboard(across)">
                                      <p:cBhvr>
                                        <p:cTn id="15" dur="500"/>
                                        <p:tgtEl>
                                          <p:spTgt spid="2">
                                            <p:txEl>
                                              <p:pRg st="0" end="0"/>
                                            </p:txEl>
                                          </p:spTgt>
                                        </p:tgtEl>
                                      </p:cBhvr>
                                    </p:animEffect>
                                  </p:childTnLst>
                                </p:cTn>
                              </p:par>
                            </p:childTnLst>
                          </p:cTn>
                        </p:par>
                        <p:par>
                          <p:cTn id="16" fill="hold">
                            <p:stCondLst>
                              <p:cond delay="2000"/>
                            </p:stCondLst>
                            <p:childTnLst>
                              <p:par>
                                <p:cTn id="17" presetID="5" presetClass="entr" presetSubtype="10" fill="hold" nodeType="after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checkerboard(across)">
                                      <p:cBhvr>
                                        <p:cTn id="19" dur="500"/>
                                        <p:tgtEl>
                                          <p:spTgt spid="2">
                                            <p:txEl>
                                              <p:pRg st="1" end="1"/>
                                            </p:txEl>
                                          </p:spTgt>
                                        </p:tgtEl>
                                      </p:cBhvr>
                                    </p:animEffect>
                                  </p:childTnLst>
                                </p:cTn>
                              </p:par>
                            </p:childTnLst>
                          </p:cTn>
                        </p:par>
                        <p:par>
                          <p:cTn id="20" fill="hold">
                            <p:stCondLst>
                              <p:cond delay="2500"/>
                            </p:stCondLst>
                            <p:childTnLst>
                              <p:par>
                                <p:cTn id="21" presetID="5" presetClass="entr" presetSubtype="10" fill="hold" nodeType="after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checkerboard(across)">
                                      <p:cBhvr>
                                        <p:cTn id="23" dur="500"/>
                                        <p:tgtEl>
                                          <p:spTgt spid="2">
                                            <p:txEl>
                                              <p:pRg st="2" end="2"/>
                                            </p:txEl>
                                          </p:spTgt>
                                        </p:tgtEl>
                                      </p:cBhvr>
                                    </p:animEffect>
                                  </p:childTnLst>
                                </p:cTn>
                              </p:par>
                            </p:childTnLst>
                          </p:cTn>
                        </p:par>
                        <p:par>
                          <p:cTn id="24" fill="hold">
                            <p:stCondLst>
                              <p:cond delay="3000"/>
                            </p:stCondLst>
                            <p:childTnLst>
                              <p:par>
                                <p:cTn id="25" presetID="21" presetClass="entr" presetSubtype="4"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4)">
                                      <p:cBhvr>
                                        <p:cTn id="27" dur="500"/>
                                        <p:tgtEl>
                                          <p:spTgt spid="7"/>
                                        </p:tgtEl>
                                      </p:cBhvr>
                                    </p:animEffect>
                                  </p:childTnLst>
                                </p:cTn>
                              </p:par>
                            </p:childTnLst>
                          </p:cTn>
                        </p:par>
                        <p:par>
                          <p:cTn id="28" fill="hold">
                            <p:stCondLst>
                              <p:cond delay="3500"/>
                            </p:stCondLst>
                            <p:childTnLst>
                              <p:par>
                                <p:cTn id="29" presetID="21" presetClass="entr" presetSubtype="4" fill="hold" nodeType="after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wheel(4)">
                                      <p:cBhvr>
                                        <p:cTn id="31"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4CF42362-12B5-FD81-07F5-D5BF811083F8}"/>
              </a:ext>
            </a:extLst>
          </p:cNvPr>
          <p:cNvSpPr>
            <a:spLocks noGrp="1" noChangeArrowheads="1"/>
          </p:cNvSpPr>
          <p:nvPr>
            <p:ph type="title"/>
          </p:nvPr>
        </p:nvSpPr>
        <p:spPr>
          <a:xfrm>
            <a:off x="457200" y="190500"/>
            <a:ext cx="8229600" cy="685800"/>
          </a:xfrm>
        </p:spPr>
        <p:txBody>
          <a:bodyPr>
            <a:normAutofit/>
          </a:bodyPr>
          <a:lstStyle/>
          <a:p>
            <a:pPr algn="ctr" eaLnBrk="1" fontAlgn="auto" hangingPunct="1">
              <a:spcAft>
                <a:spcPts val="0"/>
              </a:spcAft>
              <a:defRPr/>
            </a:pPr>
            <a:r>
              <a:rPr lang="en-US" sz="3200" b="1" dirty="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Coagulation factor disorders</a:t>
            </a:r>
          </a:p>
        </p:txBody>
      </p:sp>
      <p:sp>
        <p:nvSpPr>
          <p:cNvPr id="39939" name="Rectangle 3">
            <a:extLst>
              <a:ext uri="{FF2B5EF4-FFF2-40B4-BE49-F238E27FC236}">
                <a16:creationId xmlns:a16="http://schemas.microsoft.com/office/drawing/2014/main" id="{5108128C-BB5D-894A-943A-B27290DA03B4}"/>
              </a:ext>
            </a:extLst>
          </p:cNvPr>
          <p:cNvSpPr>
            <a:spLocks noGrp="1" noChangeArrowheads="1"/>
          </p:cNvSpPr>
          <p:nvPr>
            <p:ph sz="quarter" idx="1"/>
          </p:nvPr>
        </p:nvSpPr>
        <p:spPr>
          <a:xfrm>
            <a:off x="685800" y="1001713"/>
            <a:ext cx="3879850" cy="4484669"/>
          </a:xfrm>
        </p:spPr>
        <p:txBody>
          <a:bodyPr/>
          <a:lstStyle/>
          <a:p>
            <a:pPr algn="ctr" eaLnBrk="1" hangingPunct="1">
              <a:lnSpc>
                <a:spcPct val="150000"/>
              </a:lnSpc>
              <a:buClr>
                <a:srgbClr val="1FAECD"/>
              </a:buClr>
            </a:pPr>
            <a:r>
              <a:rPr lang="en-US" altLang="en-SA" sz="2400" b="1" dirty="0">
                <a:solidFill>
                  <a:srgbClr val="1FAECD"/>
                </a:solidFill>
                <a:latin typeface="Times New Roman" panose="02020603050405020304" pitchFamily="18" charset="0"/>
                <a:cs typeface="Times New Roman" panose="02020603050405020304" pitchFamily="18" charset="0"/>
              </a:rPr>
              <a:t>Inherited bleeding disorders</a:t>
            </a:r>
          </a:p>
          <a:p>
            <a:pPr lvl="1" eaLnBrk="1" hangingPunct="1">
              <a:lnSpc>
                <a:spcPct val="150000"/>
              </a:lnSpc>
              <a:buFont typeface="Verdana" panose="020B0604030504040204" pitchFamily="34" charset="0"/>
              <a:buNone/>
            </a:pPr>
            <a:endParaRPr lang="en-US" altLang="en-SA" dirty="0">
              <a:latin typeface="Times New Roman" panose="02020603050405020304" pitchFamily="18" charset="0"/>
              <a:cs typeface="Times New Roman" panose="02020603050405020304" pitchFamily="18" charset="0"/>
            </a:endParaRPr>
          </a:p>
          <a:p>
            <a:pPr lvl="1" eaLnBrk="1" hangingPunct="1">
              <a:lnSpc>
                <a:spcPct val="150000"/>
              </a:lnSpc>
            </a:pPr>
            <a:r>
              <a:rPr lang="en-US" altLang="en-SA" dirty="0">
                <a:latin typeface="Times New Roman" panose="02020603050405020304" pitchFamily="18" charset="0"/>
                <a:cs typeface="Times New Roman" panose="02020603050405020304" pitchFamily="18" charset="0"/>
              </a:rPr>
              <a:t>Hemophilia A and B</a:t>
            </a:r>
          </a:p>
          <a:p>
            <a:pPr lvl="1" eaLnBrk="1" hangingPunct="1">
              <a:lnSpc>
                <a:spcPct val="150000"/>
              </a:lnSpc>
            </a:pPr>
            <a:r>
              <a:rPr lang="en-US" altLang="en-SA" dirty="0">
                <a:latin typeface="Times New Roman" panose="02020603050405020304" pitchFamily="18" charset="0"/>
                <a:cs typeface="Times New Roman" panose="02020603050405020304" pitchFamily="18" charset="0"/>
              </a:rPr>
              <a:t>Von Willebrand disease</a:t>
            </a:r>
          </a:p>
          <a:p>
            <a:pPr lvl="1" eaLnBrk="1" hangingPunct="1">
              <a:lnSpc>
                <a:spcPct val="150000"/>
              </a:lnSpc>
            </a:pPr>
            <a:r>
              <a:rPr lang="en-US" altLang="en-SA" dirty="0">
                <a:latin typeface="Times New Roman" panose="02020603050405020304" pitchFamily="18" charset="0"/>
                <a:cs typeface="Times New Roman" panose="02020603050405020304" pitchFamily="18" charset="0"/>
              </a:rPr>
              <a:t>Other factor deficiencies</a:t>
            </a:r>
          </a:p>
        </p:txBody>
      </p:sp>
      <p:sp>
        <p:nvSpPr>
          <p:cNvPr id="39940" name="Rectangle 4">
            <a:extLst>
              <a:ext uri="{FF2B5EF4-FFF2-40B4-BE49-F238E27FC236}">
                <a16:creationId xmlns:a16="http://schemas.microsoft.com/office/drawing/2014/main" id="{CDCA0B4A-1CAC-4AFB-6EA8-8432761A1212}"/>
              </a:ext>
            </a:extLst>
          </p:cNvPr>
          <p:cNvSpPr>
            <a:spLocks noGrp="1" noChangeArrowheads="1"/>
          </p:cNvSpPr>
          <p:nvPr>
            <p:ph type="body" sz="half" idx="4294967295"/>
          </p:nvPr>
        </p:nvSpPr>
        <p:spPr>
          <a:xfrm>
            <a:off x="4986338" y="1097360"/>
            <a:ext cx="3471862" cy="4389029"/>
          </a:xfrm>
        </p:spPr>
        <p:txBody>
          <a:bodyPr>
            <a:normAutofit/>
          </a:bodyPr>
          <a:lstStyle/>
          <a:p>
            <a:pPr marL="274320" indent="-274320" algn="ctr" eaLnBrk="1" fontAlgn="auto" hangingPunct="1">
              <a:spcBef>
                <a:spcPts val="580"/>
              </a:spcBef>
              <a:spcAft>
                <a:spcPts val="0"/>
              </a:spcAft>
              <a:buClr>
                <a:schemeClr val="bg2">
                  <a:lumMod val="50000"/>
                </a:schemeClr>
              </a:buClr>
              <a:buFont typeface="Wingdings 2"/>
              <a:buChar char=""/>
              <a:defRPr/>
            </a:pPr>
            <a:r>
              <a:rPr lang="en-US" sz="2400" b="1" dirty="0">
                <a:solidFill>
                  <a:srgbClr val="1FAECD"/>
                </a:solidFill>
                <a:latin typeface="Times New Roman" panose="02020603050405020304" pitchFamily="18" charset="0"/>
                <a:cs typeface="Times New Roman" panose="02020603050405020304" pitchFamily="18" charset="0"/>
              </a:rPr>
              <a:t>Acquired bleeding disorders</a:t>
            </a:r>
          </a:p>
          <a:p>
            <a:pPr marL="274320" indent="-274320" eaLnBrk="1" fontAlgn="auto" hangingPunct="1">
              <a:spcBef>
                <a:spcPts val="580"/>
              </a:spcBef>
              <a:spcAft>
                <a:spcPts val="0"/>
              </a:spcAft>
              <a:buFont typeface="Wingdings 2"/>
              <a:buChar char=""/>
              <a:defRPr/>
            </a:pPr>
            <a:endParaRPr lang="en-US" sz="1800" dirty="0"/>
          </a:p>
          <a:p>
            <a:pPr marL="548640" lvl="1" eaLnBrk="1" fontAlgn="auto" hangingPunct="1">
              <a:spcBef>
                <a:spcPts val="370"/>
              </a:spcBef>
              <a:spcAft>
                <a:spcPts val="0"/>
              </a:spcAft>
              <a:buFont typeface="Wingdings 2"/>
              <a:buChar char=""/>
              <a:defRPr/>
            </a:pPr>
            <a:endParaRPr lang="en-US" dirty="0"/>
          </a:p>
          <a:p>
            <a:pPr marL="548640" lvl="1" eaLnBrk="1" fontAlgn="auto" hangingPunct="1">
              <a:lnSpc>
                <a:spcPct val="150000"/>
              </a:lnSpc>
              <a:spcBef>
                <a:spcPts val="370"/>
              </a:spcBef>
              <a:spcAft>
                <a:spcPts val="0"/>
              </a:spcAft>
              <a:buFont typeface="Wingdings 2"/>
              <a:buChar char=""/>
              <a:defRPr/>
            </a:pPr>
            <a:r>
              <a:rPr lang="en-US" dirty="0">
                <a:latin typeface="Times New Roman" panose="02020603050405020304" pitchFamily="18" charset="0"/>
                <a:cs typeface="Times New Roman" panose="02020603050405020304" pitchFamily="18" charset="0"/>
              </a:rPr>
              <a:t>Liver disease</a:t>
            </a:r>
          </a:p>
          <a:p>
            <a:pPr marL="548640" lvl="1" eaLnBrk="1" fontAlgn="auto" hangingPunct="1">
              <a:lnSpc>
                <a:spcPct val="150000"/>
              </a:lnSpc>
              <a:spcBef>
                <a:spcPts val="370"/>
              </a:spcBef>
              <a:spcAft>
                <a:spcPts val="0"/>
              </a:spcAft>
              <a:buFont typeface="Wingdings 2"/>
              <a:buChar char=""/>
              <a:defRPr/>
            </a:pPr>
            <a:r>
              <a:rPr lang="en-US" dirty="0">
                <a:latin typeface="Times New Roman" panose="02020603050405020304" pitchFamily="18" charset="0"/>
                <a:cs typeface="Times New Roman" panose="02020603050405020304" pitchFamily="18" charset="0"/>
              </a:rPr>
              <a:t>Vitamin K deficiency</a:t>
            </a:r>
          </a:p>
          <a:p>
            <a:pPr marL="548640" lvl="1" eaLnBrk="1" fontAlgn="auto" hangingPunct="1">
              <a:spcBef>
                <a:spcPts val="370"/>
              </a:spcBef>
              <a:spcAft>
                <a:spcPts val="0"/>
              </a:spcAft>
              <a:buFont typeface="Wingdings" pitchFamily="2" charset="2"/>
              <a:buNone/>
              <a:defRPr/>
            </a:pPr>
            <a:endParaRPr lang="en-US" dirty="0"/>
          </a:p>
        </p:txBody>
      </p:sp>
      <p:sp>
        <p:nvSpPr>
          <p:cNvPr id="39941" name="Line 5">
            <a:extLst>
              <a:ext uri="{FF2B5EF4-FFF2-40B4-BE49-F238E27FC236}">
                <a16:creationId xmlns:a16="http://schemas.microsoft.com/office/drawing/2014/main" id="{2C2C5DF5-96E0-8CAA-0901-7D175C7EA159}"/>
              </a:ext>
            </a:extLst>
          </p:cNvPr>
          <p:cNvSpPr>
            <a:spLocks noChangeShapeType="1"/>
          </p:cNvSpPr>
          <p:nvPr/>
        </p:nvSpPr>
        <p:spPr bwMode="auto">
          <a:xfrm>
            <a:off x="504825" y="2201863"/>
            <a:ext cx="8412163" cy="0"/>
          </a:xfrm>
          <a:prstGeom prst="line">
            <a:avLst/>
          </a:prstGeom>
          <a:noFill/>
          <a:ln w="28575">
            <a:solidFill>
              <a:schemeClr val="bg2">
                <a:lumMod val="50000"/>
              </a:schemeClr>
            </a:solidFill>
            <a:round/>
            <a:headEnd/>
            <a:tailEnd/>
          </a:ln>
        </p:spPr>
        <p:txBody>
          <a:bodyPr wrap="none" anchor="ctr"/>
          <a:lstStyle/>
          <a:p>
            <a:pPr>
              <a:defRPr/>
            </a:pPr>
            <a:endParaRPr lang="en-US"/>
          </a:p>
        </p:txBody>
      </p:sp>
      <p:sp>
        <p:nvSpPr>
          <p:cNvPr id="7" name="Line 5">
            <a:extLst>
              <a:ext uri="{FF2B5EF4-FFF2-40B4-BE49-F238E27FC236}">
                <a16:creationId xmlns:a16="http://schemas.microsoft.com/office/drawing/2014/main" id="{315315F3-19D6-F5FE-FBBB-1E08B2DE8C21}"/>
              </a:ext>
            </a:extLst>
          </p:cNvPr>
          <p:cNvSpPr>
            <a:spLocks noChangeShapeType="1"/>
          </p:cNvSpPr>
          <p:nvPr/>
        </p:nvSpPr>
        <p:spPr bwMode="auto">
          <a:xfrm>
            <a:off x="493713" y="5486400"/>
            <a:ext cx="8413750" cy="0"/>
          </a:xfrm>
          <a:prstGeom prst="line">
            <a:avLst/>
          </a:prstGeom>
          <a:noFill/>
          <a:ln w="28575">
            <a:solidFill>
              <a:schemeClr val="bg2">
                <a:lumMod val="50000"/>
              </a:schemeClr>
            </a:solidFill>
            <a:round/>
            <a:headEnd/>
            <a:tailEnd/>
          </a:ln>
        </p:spPr>
        <p:txBody>
          <a:bodyPr wrap="none" anchor="ctr"/>
          <a:lstStyle/>
          <a:p>
            <a:pPr>
              <a:defRPr/>
            </a:pPr>
            <a:endParaRPr lang="en-US"/>
          </a:p>
        </p:txBody>
      </p:sp>
      <p:sp>
        <p:nvSpPr>
          <p:cNvPr id="8" name="Slide Number Placeholder 7">
            <a:extLst>
              <a:ext uri="{FF2B5EF4-FFF2-40B4-BE49-F238E27FC236}">
                <a16:creationId xmlns:a16="http://schemas.microsoft.com/office/drawing/2014/main" id="{CF347907-D552-AAB5-92A1-36515A916A0A}"/>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05418C3-55D2-7644-AB89-A2A5A3DC5BDD}" type="slidenum">
              <a:rPr lang="en-US" altLang="en-SA">
                <a:solidFill>
                  <a:srgbClr val="FFFFFF"/>
                </a:solidFill>
                <a:latin typeface="Franklin Gothic Book" panose="020B0503020102020204" pitchFamily="34" charset="0"/>
              </a:rPr>
              <a:pPr eaLnBrk="1" hangingPunct="1"/>
              <a:t>34</a:t>
            </a:fld>
            <a:endParaRPr lang="en-US" altLang="en-SA">
              <a:solidFill>
                <a:srgbClr val="FFFFFF"/>
              </a:solidFill>
              <a:latin typeface="Franklin Gothic Book" panose="020B0503020102020204" pitchFamily="34" charset="0"/>
            </a:endParaRPr>
          </a:p>
        </p:txBody>
      </p:sp>
      <p:sp>
        <p:nvSpPr>
          <p:cNvPr id="49160" name="Footer Placeholder 8">
            <a:extLst>
              <a:ext uri="{FF2B5EF4-FFF2-40B4-BE49-F238E27FC236}">
                <a16:creationId xmlns:a16="http://schemas.microsoft.com/office/drawing/2014/main" id="{AF4216E0-483E-A0DC-839E-A8FC127AA90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SA">
                <a:solidFill>
                  <a:schemeClr val="tx2"/>
                </a:solidFill>
              </a:rPr>
              <a:t>Blood Coagulation(1-51)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box(in)">
                                      <p:cBhvr>
                                        <p:cTn id="7" dur="500"/>
                                        <p:tgtEl>
                                          <p:spTgt spid="307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9939">
                                            <p:txEl>
                                              <p:pRg st="0" end="0"/>
                                            </p:txEl>
                                          </p:spTgt>
                                        </p:tgtEl>
                                        <p:attrNameLst>
                                          <p:attrName>style.visibility</p:attrName>
                                        </p:attrNameLst>
                                      </p:cBhvr>
                                      <p:to>
                                        <p:strVal val="visible"/>
                                      </p:to>
                                    </p:set>
                                    <p:animEffect transition="in" filter="checkerboard(across)">
                                      <p:cBhvr>
                                        <p:cTn id="12" dur="500"/>
                                        <p:tgtEl>
                                          <p:spTgt spid="3993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9940">
                                            <p:txEl>
                                              <p:pRg st="0" end="0"/>
                                            </p:txEl>
                                          </p:spTgt>
                                        </p:tgtEl>
                                        <p:attrNameLst>
                                          <p:attrName>style.visibility</p:attrName>
                                        </p:attrNameLst>
                                      </p:cBhvr>
                                      <p:to>
                                        <p:strVal val="visible"/>
                                      </p:to>
                                    </p:set>
                                    <p:animEffect transition="in" filter="checkerboard(across)">
                                      <p:cBhvr>
                                        <p:cTn id="17" dur="500"/>
                                        <p:tgtEl>
                                          <p:spTgt spid="39940">
                                            <p:txEl>
                                              <p:pRg st="0" end="0"/>
                                            </p:txEl>
                                          </p:spTgt>
                                        </p:tgtEl>
                                      </p:cBhvr>
                                    </p:animEffect>
                                  </p:childTnLst>
                                </p:cTn>
                              </p:par>
                            </p:childTnLst>
                          </p:cTn>
                        </p:par>
                        <p:par>
                          <p:cTn id="18" fill="hold" nodeType="afterGroup">
                            <p:stCondLst>
                              <p:cond delay="500"/>
                            </p:stCondLst>
                            <p:childTnLst>
                              <p:par>
                                <p:cTn id="19" presetID="8" presetClass="entr" presetSubtype="16" fill="hold" nodeType="afterEffect">
                                  <p:stCondLst>
                                    <p:cond delay="0"/>
                                  </p:stCondLst>
                                  <p:childTnLst>
                                    <p:set>
                                      <p:cBhvr>
                                        <p:cTn id="20" dur="1" fill="hold">
                                          <p:stCondLst>
                                            <p:cond delay="0"/>
                                          </p:stCondLst>
                                        </p:cTn>
                                        <p:tgtEl>
                                          <p:spTgt spid="39941"/>
                                        </p:tgtEl>
                                        <p:attrNameLst>
                                          <p:attrName>style.visibility</p:attrName>
                                        </p:attrNameLst>
                                      </p:cBhvr>
                                      <p:to>
                                        <p:strVal val="visible"/>
                                      </p:to>
                                    </p:set>
                                    <p:animEffect transition="in" filter="diamond(in)">
                                      <p:cBhvr>
                                        <p:cTn id="21" dur="500"/>
                                        <p:tgtEl>
                                          <p:spTgt spid="39941"/>
                                        </p:tgtEl>
                                      </p:cBhvr>
                                    </p:animEffect>
                                  </p:childTnLst>
                                </p:cTn>
                              </p:par>
                              <p:par>
                                <p:cTn id="22" presetID="8" presetClass="entr" presetSubtype="16"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amond(in)">
                                      <p:cBhvr>
                                        <p:cTn id="24" dur="500"/>
                                        <p:tgtEl>
                                          <p:spTgt spid="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nodeType="clickEffect">
                                  <p:stCondLst>
                                    <p:cond delay="0"/>
                                  </p:stCondLst>
                                  <p:childTnLst>
                                    <p:set>
                                      <p:cBhvr>
                                        <p:cTn id="28" dur="1" fill="hold">
                                          <p:stCondLst>
                                            <p:cond delay="0"/>
                                          </p:stCondLst>
                                        </p:cTn>
                                        <p:tgtEl>
                                          <p:spTgt spid="39939">
                                            <p:txEl>
                                              <p:pRg st="2" end="2"/>
                                            </p:txEl>
                                          </p:spTgt>
                                        </p:tgtEl>
                                        <p:attrNameLst>
                                          <p:attrName>style.visibility</p:attrName>
                                        </p:attrNameLst>
                                      </p:cBhvr>
                                      <p:to>
                                        <p:strVal val="visible"/>
                                      </p:to>
                                    </p:set>
                                    <p:animEffect transition="in" filter="checkerboard(across)">
                                      <p:cBhvr>
                                        <p:cTn id="29" dur="500"/>
                                        <p:tgtEl>
                                          <p:spTgt spid="39939">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 presetClass="entr" presetSubtype="10" fill="hold" nodeType="clickEffect">
                                  <p:stCondLst>
                                    <p:cond delay="0"/>
                                  </p:stCondLst>
                                  <p:childTnLst>
                                    <p:set>
                                      <p:cBhvr>
                                        <p:cTn id="33" dur="1" fill="hold">
                                          <p:stCondLst>
                                            <p:cond delay="0"/>
                                          </p:stCondLst>
                                        </p:cTn>
                                        <p:tgtEl>
                                          <p:spTgt spid="39939">
                                            <p:txEl>
                                              <p:pRg st="3" end="3"/>
                                            </p:txEl>
                                          </p:spTgt>
                                        </p:tgtEl>
                                        <p:attrNameLst>
                                          <p:attrName>style.visibility</p:attrName>
                                        </p:attrNameLst>
                                      </p:cBhvr>
                                      <p:to>
                                        <p:strVal val="visible"/>
                                      </p:to>
                                    </p:set>
                                    <p:animEffect transition="in" filter="checkerboard(across)">
                                      <p:cBhvr>
                                        <p:cTn id="34" dur="500"/>
                                        <p:tgtEl>
                                          <p:spTgt spid="39939">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 presetClass="entr" presetSubtype="10" fill="hold" nodeType="clickEffect">
                                  <p:stCondLst>
                                    <p:cond delay="0"/>
                                  </p:stCondLst>
                                  <p:childTnLst>
                                    <p:set>
                                      <p:cBhvr>
                                        <p:cTn id="38" dur="1" fill="hold">
                                          <p:stCondLst>
                                            <p:cond delay="0"/>
                                          </p:stCondLst>
                                        </p:cTn>
                                        <p:tgtEl>
                                          <p:spTgt spid="39939">
                                            <p:txEl>
                                              <p:pRg st="4" end="4"/>
                                            </p:txEl>
                                          </p:spTgt>
                                        </p:tgtEl>
                                        <p:attrNameLst>
                                          <p:attrName>style.visibility</p:attrName>
                                        </p:attrNameLst>
                                      </p:cBhvr>
                                      <p:to>
                                        <p:strVal val="visible"/>
                                      </p:to>
                                    </p:set>
                                    <p:animEffect transition="in" filter="checkerboard(across)">
                                      <p:cBhvr>
                                        <p:cTn id="39" dur="500"/>
                                        <p:tgtEl>
                                          <p:spTgt spid="39939">
                                            <p:txEl>
                                              <p:pRg st="4" end="4"/>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 presetClass="entr" presetSubtype="10" fill="hold" nodeType="clickEffect">
                                  <p:stCondLst>
                                    <p:cond delay="0"/>
                                  </p:stCondLst>
                                  <p:childTnLst>
                                    <p:set>
                                      <p:cBhvr>
                                        <p:cTn id="43" dur="1" fill="hold">
                                          <p:stCondLst>
                                            <p:cond delay="0"/>
                                          </p:stCondLst>
                                        </p:cTn>
                                        <p:tgtEl>
                                          <p:spTgt spid="39940">
                                            <p:txEl>
                                              <p:pRg st="3" end="3"/>
                                            </p:txEl>
                                          </p:spTgt>
                                        </p:tgtEl>
                                        <p:attrNameLst>
                                          <p:attrName>style.visibility</p:attrName>
                                        </p:attrNameLst>
                                      </p:cBhvr>
                                      <p:to>
                                        <p:strVal val="visible"/>
                                      </p:to>
                                    </p:set>
                                    <p:animEffect transition="in" filter="checkerboard(across)">
                                      <p:cBhvr>
                                        <p:cTn id="44" dur="500"/>
                                        <p:tgtEl>
                                          <p:spTgt spid="39940">
                                            <p:txEl>
                                              <p:pRg st="3" end="3"/>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 presetClass="entr" presetSubtype="10" fill="hold" nodeType="clickEffect">
                                  <p:stCondLst>
                                    <p:cond delay="0"/>
                                  </p:stCondLst>
                                  <p:childTnLst>
                                    <p:set>
                                      <p:cBhvr>
                                        <p:cTn id="48" dur="1" fill="hold">
                                          <p:stCondLst>
                                            <p:cond delay="0"/>
                                          </p:stCondLst>
                                        </p:cTn>
                                        <p:tgtEl>
                                          <p:spTgt spid="39940">
                                            <p:txEl>
                                              <p:pRg st="4" end="4"/>
                                            </p:txEl>
                                          </p:spTgt>
                                        </p:tgtEl>
                                        <p:attrNameLst>
                                          <p:attrName>style.visibility</p:attrName>
                                        </p:attrNameLst>
                                      </p:cBhvr>
                                      <p:to>
                                        <p:strVal val="visible"/>
                                      </p:to>
                                    </p:set>
                                    <p:animEffect transition="in" filter="checkerboard(across)">
                                      <p:cBhvr>
                                        <p:cTn id="49" dur="500"/>
                                        <p:tgtEl>
                                          <p:spTgt spid="3994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4DB0DFB-6941-391D-C846-EA2CB891C652}"/>
              </a:ext>
            </a:extLst>
          </p:cNvPr>
          <p:cNvSpPr>
            <a:spLocks noGrp="1" noChangeArrowheads="1"/>
          </p:cNvSpPr>
          <p:nvPr>
            <p:ph type="title"/>
          </p:nvPr>
        </p:nvSpPr>
        <p:spPr>
          <a:xfrm>
            <a:off x="457200" y="0"/>
            <a:ext cx="8229600" cy="746125"/>
          </a:xfrm>
        </p:spPr>
        <p:txBody>
          <a:bodyPr anchor="ctr">
            <a:normAutofit/>
          </a:bodyPr>
          <a:lstStyle/>
          <a:p>
            <a:pPr algn="ctr" eaLnBrk="1" fontAlgn="auto" hangingPunct="1">
              <a:spcAft>
                <a:spcPts val="0"/>
              </a:spcAft>
              <a:defRPr/>
            </a:pPr>
            <a:r>
              <a:rPr lang="en-US" sz="3200" b="1" dirty="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Coagulation factor disorders (cont…)</a:t>
            </a:r>
          </a:p>
        </p:txBody>
      </p:sp>
      <p:sp>
        <p:nvSpPr>
          <p:cNvPr id="2" name="Content Placeholder 1">
            <a:extLst>
              <a:ext uri="{FF2B5EF4-FFF2-40B4-BE49-F238E27FC236}">
                <a16:creationId xmlns:a16="http://schemas.microsoft.com/office/drawing/2014/main" id="{9ABCB89F-EFE1-ED95-993C-7CC541AFD0AE}"/>
              </a:ext>
            </a:extLst>
          </p:cNvPr>
          <p:cNvSpPr>
            <a:spLocks noGrp="1"/>
          </p:cNvSpPr>
          <p:nvPr>
            <p:ph sz="quarter" idx="1"/>
          </p:nvPr>
        </p:nvSpPr>
        <p:spPr>
          <a:xfrm>
            <a:off x="457200" y="1295400"/>
            <a:ext cx="8305800" cy="1219200"/>
          </a:xfrm>
        </p:spPr>
        <p:txBody>
          <a:bodyPr>
            <a:normAutofit/>
          </a:bodyPr>
          <a:lstStyle/>
          <a:p>
            <a:pPr marL="274320" indent="-274320" eaLnBrk="1" fontAlgn="auto" hangingPunct="1">
              <a:spcBef>
                <a:spcPts val="580"/>
              </a:spcBef>
              <a:spcAft>
                <a:spcPts val="0"/>
              </a:spcAft>
              <a:buFont typeface="Wingdings 3" pitchFamily="18" charset="2"/>
              <a:buNone/>
              <a:defRPr/>
            </a:pPr>
            <a:r>
              <a:rPr lang="en-US" sz="2400" b="1" dirty="0">
                <a:solidFill>
                  <a:srgbClr val="0070C0"/>
                </a:solidFill>
                <a:latin typeface="Times New Roman" panose="02020603050405020304" pitchFamily="18" charset="0"/>
                <a:cs typeface="Times New Roman" panose="02020603050405020304" pitchFamily="18" charset="0"/>
              </a:rPr>
              <a:t>1- Hemophilia A and B</a:t>
            </a:r>
          </a:p>
          <a:p>
            <a:pPr marL="274320" indent="-274320" eaLnBrk="1" fontAlgn="auto" hangingPunct="1">
              <a:spcBef>
                <a:spcPts val="580"/>
              </a:spcBef>
              <a:spcAft>
                <a:spcPts val="0"/>
              </a:spcAft>
              <a:buFont typeface="Wingdings 3" pitchFamily="18" charset="2"/>
              <a:buNone/>
              <a:defRPr/>
            </a:pPr>
            <a:r>
              <a:rPr lang="en-US" sz="2400" dirty="0">
                <a:solidFill>
                  <a:schemeClr val="tx2"/>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Are the best-known coagulation factor disorders</a:t>
            </a:r>
          </a:p>
          <a:p>
            <a:pPr marL="274320" indent="-274320" eaLnBrk="1" fontAlgn="auto" hangingPunct="1">
              <a:spcBef>
                <a:spcPts val="580"/>
              </a:spcBef>
              <a:spcAft>
                <a:spcPts val="0"/>
              </a:spcAft>
              <a:buFont typeface="Wingdings 2"/>
              <a:buChar char=""/>
              <a:defRPr/>
            </a:pPr>
            <a:endParaRPr lang="en-GB" sz="2400" dirty="0">
              <a:solidFill>
                <a:schemeClr val="tx2"/>
              </a:solidFill>
              <a:latin typeface="Times New Roman" panose="02020603050405020304" pitchFamily="18" charset="0"/>
              <a:cs typeface="Times New Roman" panose="02020603050405020304" pitchFamily="18" charset="0"/>
            </a:endParaRPr>
          </a:p>
          <a:p>
            <a:pPr marL="274320" indent="-274320" eaLnBrk="1" fontAlgn="auto" hangingPunct="1">
              <a:spcBef>
                <a:spcPts val="580"/>
              </a:spcBef>
              <a:spcAft>
                <a:spcPts val="0"/>
              </a:spcAft>
              <a:buFont typeface="Wingdings 2"/>
              <a:buChar char=""/>
              <a:defRPr/>
            </a:pPr>
            <a:endParaRPr lang="en-US" sz="2400" dirty="0">
              <a:latin typeface="Times New Roman" panose="02020603050405020304" pitchFamily="18" charset="0"/>
              <a:cs typeface="Times New Roman" panose="02020603050405020304" pitchFamily="18" charset="0"/>
            </a:endParaRPr>
          </a:p>
        </p:txBody>
      </p:sp>
      <p:sp>
        <p:nvSpPr>
          <p:cNvPr id="6" name="Line 6">
            <a:extLst>
              <a:ext uri="{FF2B5EF4-FFF2-40B4-BE49-F238E27FC236}">
                <a16:creationId xmlns:a16="http://schemas.microsoft.com/office/drawing/2014/main" id="{D3CFD13B-B600-3168-4FB2-7972D1B2A8C5}"/>
              </a:ext>
            </a:extLst>
          </p:cNvPr>
          <p:cNvSpPr>
            <a:spLocks noChangeShapeType="1"/>
          </p:cNvSpPr>
          <p:nvPr/>
        </p:nvSpPr>
        <p:spPr bwMode="auto">
          <a:xfrm>
            <a:off x="125413" y="3063875"/>
            <a:ext cx="8737600" cy="0"/>
          </a:xfrm>
          <a:prstGeom prst="line">
            <a:avLst/>
          </a:prstGeom>
          <a:noFill/>
          <a:ln w="38100">
            <a:solidFill>
              <a:schemeClr val="bg2">
                <a:lumMod val="50000"/>
              </a:schemeClr>
            </a:solidFill>
            <a:round/>
            <a:headEnd/>
            <a:tailEnd/>
          </a:ln>
        </p:spPr>
        <p:txBody>
          <a:bodyPr wrap="none" anchor="ctr"/>
          <a:lstStyle/>
          <a:p>
            <a:pPr>
              <a:defRPr/>
            </a:pPr>
            <a:endParaRPr lang="en-US" b="1" dirty="0"/>
          </a:p>
        </p:txBody>
      </p:sp>
      <p:sp>
        <p:nvSpPr>
          <p:cNvPr id="7" name="Line 7">
            <a:extLst>
              <a:ext uri="{FF2B5EF4-FFF2-40B4-BE49-F238E27FC236}">
                <a16:creationId xmlns:a16="http://schemas.microsoft.com/office/drawing/2014/main" id="{3E586374-54EE-40CD-4FB7-E8689A56940E}"/>
              </a:ext>
            </a:extLst>
          </p:cNvPr>
          <p:cNvSpPr>
            <a:spLocks noChangeShapeType="1"/>
          </p:cNvSpPr>
          <p:nvPr/>
        </p:nvSpPr>
        <p:spPr bwMode="auto">
          <a:xfrm>
            <a:off x="131763" y="5576888"/>
            <a:ext cx="8737600" cy="0"/>
          </a:xfrm>
          <a:prstGeom prst="line">
            <a:avLst/>
          </a:prstGeom>
          <a:noFill/>
          <a:ln w="38100">
            <a:solidFill>
              <a:schemeClr val="bg2">
                <a:lumMod val="50000"/>
              </a:schemeClr>
            </a:solidFill>
            <a:round/>
            <a:headEnd/>
            <a:tailEnd/>
          </a:ln>
        </p:spPr>
        <p:txBody>
          <a:bodyPr wrap="none" anchor="ctr"/>
          <a:lstStyle/>
          <a:p>
            <a:pPr>
              <a:defRPr/>
            </a:pPr>
            <a:endParaRPr lang="en-US"/>
          </a:p>
        </p:txBody>
      </p:sp>
      <p:sp>
        <p:nvSpPr>
          <p:cNvPr id="8" name="Text Box 5">
            <a:extLst>
              <a:ext uri="{FF2B5EF4-FFF2-40B4-BE49-F238E27FC236}">
                <a16:creationId xmlns:a16="http://schemas.microsoft.com/office/drawing/2014/main" id="{5F1D94FE-9D07-67C4-12D7-0874482D00E3}"/>
              </a:ext>
            </a:extLst>
          </p:cNvPr>
          <p:cNvSpPr txBox="1">
            <a:spLocks noChangeArrowheads="1"/>
          </p:cNvSpPr>
          <p:nvPr/>
        </p:nvSpPr>
        <p:spPr bwMode="auto">
          <a:xfrm>
            <a:off x="125413" y="2514600"/>
            <a:ext cx="8737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SA" sz="2400" b="1" dirty="0"/>
              <a:t>	</a:t>
            </a:r>
            <a:r>
              <a:rPr lang="en-US" altLang="en-SA" sz="2400" dirty="0"/>
              <a:t>			   </a:t>
            </a:r>
            <a:r>
              <a:rPr lang="en-US" altLang="en-SA" sz="2400" b="1" dirty="0">
                <a:solidFill>
                  <a:srgbClr val="CC0099"/>
                </a:solidFill>
              </a:rPr>
              <a:t>Hemophilia A</a:t>
            </a:r>
            <a:r>
              <a:rPr lang="en-US" altLang="en-SA" sz="2400" b="1" dirty="0"/>
              <a:t>	</a:t>
            </a:r>
            <a:r>
              <a:rPr lang="en-US" altLang="en-SA" sz="2400" b="1" dirty="0">
                <a:solidFill>
                  <a:srgbClr val="CC0099"/>
                </a:solidFill>
              </a:rPr>
              <a:t>Hemophilia B</a:t>
            </a:r>
          </a:p>
          <a:p>
            <a:endParaRPr lang="en-US" altLang="en-SA" sz="2400" b="1" dirty="0">
              <a:solidFill>
                <a:srgbClr val="CC0099"/>
              </a:solidFill>
            </a:endParaRPr>
          </a:p>
          <a:p>
            <a:r>
              <a:rPr lang="en-US" altLang="en-SA" sz="2400" b="1" dirty="0">
                <a:solidFill>
                  <a:srgbClr val="800080"/>
                </a:solidFill>
                <a:latin typeface="Times New Roman" panose="02020603050405020304" pitchFamily="18" charset="0"/>
                <a:cs typeface="Times New Roman" panose="02020603050405020304" pitchFamily="18" charset="0"/>
              </a:rPr>
              <a:t>Coagulation factor deficiency     </a:t>
            </a:r>
            <a:r>
              <a:rPr lang="en-US" altLang="en-SA" sz="2400" b="1" dirty="0">
                <a:latin typeface="Times New Roman" panose="02020603050405020304" pitchFamily="18" charset="0"/>
                <a:cs typeface="Times New Roman" panose="02020603050405020304" pitchFamily="18" charset="0"/>
              </a:rPr>
              <a:t>Factor VIII	Factor IX</a:t>
            </a:r>
          </a:p>
          <a:p>
            <a:pPr algn="ctr"/>
            <a:endParaRPr lang="en-US" altLang="en-SA" sz="2400" b="1" dirty="0">
              <a:solidFill>
                <a:srgbClr val="800080"/>
              </a:solidFill>
              <a:latin typeface="Times New Roman" panose="02020603050405020304" pitchFamily="18" charset="0"/>
              <a:cs typeface="Times New Roman" panose="02020603050405020304" pitchFamily="18" charset="0"/>
            </a:endParaRPr>
          </a:p>
          <a:p>
            <a:r>
              <a:rPr lang="en-US" altLang="en-SA" sz="2400" b="1" dirty="0">
                <a:solidFill>
                  <a:srgbClr val="800080"/>
                </a:solidFill>
                <a:latin typeface="Times New Roman" panose="02020603050405020304" pitchFamily="18" charset="0"/>
                <a:cs typeface="Times New Roman" panose="02020603050405020304" pitchFamily="18" charset="0"/>
              </a:rPr>
              <a:t>Inheritance</a:t>
            </a:r>
            <a:r>
              <a:rPr lang="en-US" altLang="en-SA" sz="2400" b="1" dirty="0">
                <a:latin typeface="Times New Roman" panose="02020603050405020304" pitchFamily="18" charset="0"/>
                <a:cs typeface="Times New Roman" panose="02020603050405020304" pitchFamily="18" charset="0"/>
              </a:rPr>
              <a:t>	 		      X-linked		  X-linked</a:t>
            </a:r>
          </a:p>
          <a:p>
            <a:pPr algn="ctr"/>
            <a:r>
              <a:rPr lang="en-US" altLang="en-SA" sz="2400" b="1" dirty="0">
                <a:latin typeface="Times New Roman" panose="02020603050405020304" pitchFamily="18" charset="0"/>
                <a:cs typeface="Times New Roman" panose="02020603050405020304" pitchFamily="18" charset="0"/>
              </a:rPr>
              <a:t>			          Recessive                 Recessive</a:t>
            </a:r>
          </a:p>
          <a:p>
            <a:endParaRPr lang="en-US" altLang="en-SA" sz="2400" b="1" dirty="0">
              <a:solidFill>
                <a:srgbClr val="800080"/>
              </a:solidFill>
              <a:latin typeface="Times New Roman" panose="02020603050405020304" pitchFamily="18" charset="0"/>
              <a:cs typeface="Times New Roman" panose="02020603050405020304" pitchFamily="18" charset="0"/>
            </a:endParaRPr>
          </a:p>
          <a:p>
            <a:r>
              <a:rPr lang="en-US" altLang="en-SA" sz="2400" b="1" dirty="0">
                <a:solidFill>
                  <a:srgbClr val="800080"/>
                </a:solidFill>
                <a:latin typeface="Times New Roman" panose="02020603050405020304" pitchFamily="18" charset="0"/>
                <a:cs typeface="Times New Roman" panose="02020603050405020304" pitchFamily="18" charset="0"/>
              </a:rPr>
              <a:t>Incidence</a:t>
            </a:r>
            <a:r>
              <a:rPr lang="en-US" altLang="en-SA" sz="2400" dirty="0">
                <a:latin typeface="Times New Roman" panose="02020603050405020304" pitchFamily="18" charset="0"/>
                <a:cs typeface="Times New Roman" panose="02020603050405020304" pitchFamily="18" charset="0"/>
              </a:rPr>
              <a:t>		</a:t>
            </a:r>
            <a:r>
              <a:rPr lang="en-US" altLang="en-SA" sz="2400" b="1" dirty="0">
                <a:latin typeface="Times New Roman" panose="02020603050405020304" pitchFamily="18" charset="0"/>
                <a:cs typeface="Times New Roman" panose="02020603050405020304" pitchFamily="18" charset="0"/>
              </a:rPr>
              <a:t>                 1/10,000 males	   1/50,000 males</a:t>
            </a:r>
            <a:r>
              <a:rPr lang="en-US" altLang="en-SA" sz="2400" dirty="0">
                <a:solidFill>
                  <a:srgbClr val="800080"/>
                </a:solidFill>
                <a:latin typeface="Times New Roman" panose="02020603050405020304" pitchFamily="18" charset="0"/>
                <a:cs typeface="Times New Roman" panose="02020603050405020304" pitchFamily="18" charset="0"/>
              </a:rPr>
              <a:t>              </a:t>
            </a:r>
            <a:endParaRPr lang="en-US" altLang="en-SA" sz="2400" dirty="0">
              <a:latin typeface="Times New Roman" panose="02020603050405020304" pitchFamily="18" charset="0"/>
              <a:cs typeface="Times New Roman" panose="02020603050405020304" pitchFamily="18" charset="0"/>
            </a:endParaRPr>
          </a:p>
        </p:txBody>
      </p:sp>
      <p:sp>
        <p:nvSpPr>
          <p:cNvPr id="9" name="Slide Number Placeholder 8">
            <a:extLst>
              <a:ext uri="{FF2B5EF4-FFF2-40B4-BE49-F238E27FC236}">
                <a16:creationId xmlns:a16="http://schemas.microsoft.com/office/drawing/2014/main" id="{6540E6D6-53BA-E47E-371D-DF5C90099EBB}"/>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5ADD5FA-5F65-4440-A964-049D54D04288}" type="slidenum">
              <a:rPr lang="en-US" altLang="en-SA">
                <a:solidFill>
                  <a:srgbClr val="FFFFFF"/>
                </a:solidFill>
                <a:latin typeface="Franklin Gothic Book" panose="020B0503020102020204" pitchFamily="34" charset="0"/>
              </a:rPr>
              <a:pPr eaLnBrk="1" hangingPunct="1"/>
              <a:t>35</a:t>
            </a:fld>
            <a:endParaRPr lang="en-US" altLang="en-SA">
              <a:solidFill>
                <a:srgbClr val="FFFFFF"/>
              </a:solidFill>
              <a:latin typeface="Franklin Gothic Book" panose="020B0503020102020204" pitchFamily="34" charset="0"/>
            </a:endParaRPr>
          </a:p>
        </p:txBody>
      </p:sp>
      <p:sp>
        <p:nvSpPr>
          <p:cNvPr id="50184" name="Footer Placeholder 9">
            <a:extLst>
              <a:ext uri="{FF2B5EF4-FFF2-40B4-BE49-F238E27FC236}">
                <a16:creationId xmlns:a16="http://schemas.microsoft.com/office/drawing/2014/main" id="{8DE85C27-90B5-EC69-D1A1-A3E656DBC3D1}"/>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SA">
                <a:solidFill>
                  <a:schemeClr val="tx2"/>
                </a:solidFill>
              </a:rPr>
              <a:t>Blood Coagulation(1-51)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heckerboard(across)">
                                      <p:cBhvr>
                                        <p:cTn id="12" dur="500"/>
                                        <p:tgtEl>
                                          <p:spTgt spid="2">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checkerboard(across)">
                                      <p:cBhvr>
                                        <p:cTn id="15" dur="500"/>
                                        <p:tgtEl>
                                          <p:spTgt spid="2">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checkerboard(across)">
                                      <p:cBhvr>
                                        <p:cTn id="20" dur="500"/>
                                        <p:tgtEl>
                                          <p:spTgt spid="8">
                                            <p:txEl>
                                              <p:pRg st="0" end="0"/>
                                            </p:txEl>
                                          </p:spTgt>
                                        </p:tgtEl>
                                      </p:cBhvr>
                                    </p:animEffect>
                                  </p:childTnLst>
                                </p:cTn>
                              </p:par>
                            </p:childTnLst>
                          </p:cTn>
                        </p:par>
                        <p:par>
                          <p:cTn id="21" fill="hold" nodeType="afterGroup">
                            <p:stCondLst>
                              <p:cond delay="500"/>
                            </p:stCondLst>
                            <p:childTnLst>
                              <p:par>
                                <p:cTn id="22" presetID="5" presetClass="entr" presetSubtype="1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heckerboard(across)">
                                      <p:cBhvr>
                                        <p:cTn id="24" dur="500"/>
                                        <p:tgtEl>
                                          <p:spTgt spid="6"/>
                                        </p:tgtEl>
                                      </p:cBhvr>
                                    </p:animEffect>
                                  </p:childTnLst>
                                </p:cTn>
                              </p:par>
                              <p:par>
                                <p:cTn id="25" presetID="5" presetClass="entr" presetSubtype="1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heckerboard(across)">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checkerboard(across)">
                                      <p:cBhvr>
                                        <p:cTn id="32" dur="500"/>
                                        <p:tgtEl>
                                          <p:spTgt spid="8">
                                            <p:txEl>
                                              <p:pRg st="2" end="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Effect transition="in" filter="checkerboard(across)">
                                      <p:cBhvr>
                                        <p:cTn id="37" dur="500"/>
                                        <p:tgtEl>
                                          <p:spTgt spid="8">
                                            <p:txEl>
                                              <p:pRg st="4" end="4"/>
                                            </p:txEl>
                                          </p:spTgt>
                                        </p:tgtEl>
                                      </p:cBhvr>
                                    </p:animEffect>
                                  </p:childTnLst>
                                </p:cTn>
                              </p:par>
                              <p:par>
                                <p:cTn id="38" presetID="5" presetClass="entr" presetSubtype="10" fill="hold" nodeType="withEffect">
                                  <p:stCondLst>
                                    <p:cond delay="0"/>
                                  </p:stCondLst>
                                  <p:childTnLst>
                                    <p:set>
                                      <p:cBhvr>
                                        <p:cTn id="39" dur="1" fill="hold">
                                          <p:stCondLst>
                                            <p:cond delay="0"/>
                                          </p:stCondLst>
                                        </p:cTn>
                                        <p:tgtEl>
                                          <p:spTgt spid="8">
                                            <p:txEl>
                                              <p:pRg st="5" end="5"/>
                                            </p:txEl>
                                          </p:spTgt>
                                        </p:tgtEl>
                                        <p:attrNameLst>
                                          <p:attrName>style.visibility</p:attrName>
                                        </p:attrNameLst>
                                      </p:cBhvr>
                                      <p:to>
                                        <p:strVal val="visible"/>
                                      </p:to>
                                    </p:set>
                                    <p:animEffect transition="in" filter="checkerboard(across)">
                                      <p:cBhvr>
                                        <p:cTn id="40" dur="500"/>
                                        <p:tgtEl>
                                          <p:spTgt spid="8">
                                            <p:txEl>
                                              <p:pRg st="5" end="5"/>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 presetClass="entr" presetSubtype="10" fill="hold" nodeType="clickEffect">
                                  <p:stCondLst>
                                    <p:cond delay="0"/>
                                  </p:stCondLst>
                                  <p:childTnLst>
                                    <p:set>
                                      <p:cBhvr>
                                        <p:cTn id="44" dur="1" fill="hold">
                                          <p:stCondLst>
                                            <p:cond delay="0"/>
                                          </p:stCondLst>
                                        </p:cTn>
                                        <p:tgtEl>
                                          <p:spTgt spid="8">
                                            <p:txEl>
                                              <p:pRg st="7" end="7"/>
                                            </p:txEl>
                                          </p:spTgt>
                                        </p:tgtEl>
                                        <p:attrNameLst>
                                          <p:attrName>style.visibility</p:attrName>
                                        </p:attrNameLst>
                                      </p:cBhvr>
                                      <p:to>
                                        <p:strVal val="visible"/>
                                      </p:to>
                                    </p:set>
                                    <p:animEffect transition="in" filter="checkerboard(across)">
                                      <p:cBhvr>
                                        <p:cTn id="45"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7FC07C-31E0-4FB1-E437-DE18FA3DA6D4}"/>
              </a:ext>
            </a:extLst>
          </p:cNvPr>
          <p:cNvSpPr>
            <a:spLocks noGrp="1"/>
          </p:cNvSpPr>
          <p:nvPr>
            <p:ph idx="1"/>
          </p:nvPr>
        </p:nvSpPr>
        <p:spPr>
          <a:xfrm>
            <a:off x="304800" y="1230313"/>
            <a:ext cx="8382000" cy="4941887"/>
          </a:xfrm>
        </p:spPr>
        <p:txBody>
          <a:bodyPr/>
          <a:lstStyle/>
          <a:p>
            <a:pPr algn="just" eaLnBrk="1" hangingPunct="1">
              <a:buFont typeface="Wingdings 3" pitchFamily="2" charset="2"/>
              <a:buNone/>
            </a:pPr>
            <a:r>
              <a:rPr lang="en-US" altLang="en-SA" sz="2400" b="1" dirty="0">
                <a:solidFill>
                  <a:srgbClr val="0070C0"/>
                </a:solidFill>
                <a:latin typeface="Times New Roman" panose="02020603050405020304" pitchFamily="18" charset="0"/>
                <a:cs typeface="Times New Roman" panose="02020603050405020304" pitchFamily="18" charset="0"/>
              </a:rPr>
              <a:t> 2- Von Willebrand Disease (</a:t>
            </a:r>
            <a:r>
              <a:rPr lang="en-US" altLang="en-SA" sz="2400" b="1" dirty="0" err="1">
                <a:solidFill>
                  <a:srgbClr val="0070C0"/>
                </a:solidFill>
                <a:latin typeface="Times New Roman" panose="02020603050405020304" pitchFamily="18" charset="0"/>
                <a:cs typeface="Times New Roman" panose="02020603050405020304" pitchFamily="18" charset="0"/>
              </a:rPr>
              <a:t>vWD</a:t>
            </a:r>
            <a:r>
              <a:rPr lang="en-US" altLang="en-SA" sz="2400" b="1" dirty="0">
                <a:solidFill>
                  <a:srgbClr val="0070C0"/>
                </a:solidFill>
                <a:latin typeface="Times New Roman" panose="02020603050405020304" pitchFamily="18" charset="0"/>
                <a:cs typeface="Times New Roman" panose="02020603050405020304" pitchFamily="18" charset="0"/>
              </a:rPr>
              <a:t>)</a:t>
            </a:r>
          </a:p>
          <a:p>
            <a:pPr algn="just" eaLnBrk="1" hangingPunct="1">
              <a:buFont typeface="Wingdings 3" pitchFamily="2" charset="2"/>
              <a:buNone/>
            </a:pPr>
            <a:endParaRPr lang="en-US" altLang="en-SA" sz="1000" b="1" dirty="0">
              <a:solidFill>
                <a:srgbClr val="1FAECD"/>
              </a:solidFill>
              <a:latin typeface="Times New Roman" panose="02020603050405020304" pitchFamily="18" charset="0"/>
              <a:cs typeface="Times New Roman" panose="02020603050405020304" pitchFamily="18" charset="0"/>
            </a:endParaRPr>
          </a:p>
          <a:p>
            <a:pPr algn="just" eaLnBrk="1" hangingPunct="1">
              <a:lnSpc>
                <a:spcPct val="150000"/>
              </a:lnSpc>
            </a:pPr>
            <a:r>
              <a:rPr lang="en-US" altLang="en-SA" sz="2400" dirty="0">
                <a:latin typeface="Times New Roman" panose="02020603050405020304" pitchFamily="18" charset="0"/>
                <a:cs typeface="Times New Roman" panose="02020603050405020304" pitchFamily="18" charset="0"/>
              </a:rPr>
              <a:t>It is the most common hereditary bleeding disorder and is characterized as being inherited autosomal recessive or dominant.</a:t>
            </a:r>
          </a:p>
          <a:p>
            <a:pPr algn="just" eaLnBrk="1" hangingPunct="1">
              <a:lnSpc>
                <a:spcPct val="150000"/>
              </a:lnSpc>
            </a:pPr>
            <a:r>
              <a:rPr lang="en-US" altLang="en-SA" sz="2400" dirty="0">
                <a:latin typeface="Times New Roman" panose="02020603050405020304" pitchFamily="18" charset="0"/>
                <a:cs typeface="Times New Roman" panose="02020603050405020304" pitchFamily="18" charset="0"/>
              </a:rPr>
              <a:t>In this disease there is a defect in von Willebrand factor (</a:t>
            </a:r>
            <a:r>
              <a:rPr lang="en-US" altLang="en-SA" sz="2400" dirty="0" err="1">
                <a:latin typeface="Times New Roman" panose="02020603050405020304" pitchFamily="18" charset="0"/>
                <a:cs typeface="Times New Roman" panose="02020603050405020304" pitchFamily="18" charset="0"/>
              </a:rPr>
              <a:t>vWF</a:t>
            </a:r>
            <a:r>
              <a:rPr lang="en-US" altLang="en-SA" sz="2400" dirty="0">
                <a:latin typeface="Times New Roman" panose="02020603050405020304" pitchFamily="18" charset="0"/>
                <a:cs typeface="Times New Roman" panose="02020603050405020304" pitchFamily="18" charset="0"/>
              </a:rPr>
              <a:t>) which:</a:t>
            </a:r>
          </a:p>
          <a:p>
            <a:pPr marL="355601" lvl="1" indent="0" algn="just" eaLnBrk="1" hangingPunct="1">
              <a:lnSpc>
                <a:spcPct val="150000"/>
              </a:lnSpc>
              <a:buClr>
                <a:srgbClr val="1FAECD"/>
              </a:buClr>
              <a:buSzPct val="70000"/>
              <a:buNone/>
            </a:pPr>
            <a:r>
              <a:rPr lang="en-US" altLang="en-SA" dirty="0">
                <a:solidFill>
                  <a:srgbClr val="0070C0"/>
                </a:solidFill>
                <a:latin typeface="Times New Roman" panose="02020603050405020304" pitchFamily="18" charset="0"/>
                <a:cs typeface="Times New Roman" panose="02020603050405020304" pitchFamily="18" charset="0"/>
              </a:rPr>
              <a:t>a. </a:t>
            </a:r>
            <a:r>
              <a:rPr lang="en-US" altLang="en-SA" dirty="0">
                <a:latin typeface="Times New Roman" panose="02020603050405020304" pitchFamily="18" charset="0"/>
                <a:cs typeface="Times New Roman" panose="02020603050405020304" pitchFamily="18" charset="0"/>
              </a:rPr>
              <a:t>Acts as a carrier for factor VIII</a:t>
            </a:r>
          </a:p>
          <a:p>
            <a:pPr marL="355601" lvl="1" indent="0" algn="just" eaLnBrk="1" hangingPunct="1">
              <a:lnSpc>
                <a:spcPct val="150000"/>
              </a:lnSpc>
              <a:buClr>
                <a:srgbClr val="1FAECD"/>
              </a:buClr>
              <a:buSzPct val="70000"/>
              <a:buNone/>
            </a:pPr>
            <a:r>
              <a:rPr lang="en-US" altLang="en-SA" dirty="0">
                <a:solidFill>
                  <a:srgbClr val="0070C0"/>
                </a:solidFill>
                <a:latin typeface="Times New Roman" panose="02020603050405020304" pitchFamily="18" charset="0"/>
                <a:cs typeface="Times New Roman" panose="02020603050405020304" pitchFamily="18" charset="0"/>
              </a:rPr>
              <a:t>b. </a:t>
            </a:r>
            <a:r>
              <a:rPr lang="en-US" altLang="en-SA" dirty="0">
                <a:latin typeface="Times New Roman" panose="02020603050405020304" pitchFamily="18" charset="0"/>
                <a:cs typeface="Times New Roman" panose="02020603050405020304" pitchFamily="18" charset="0"/>
              </a:rPr>
              <a:t>Mediates the binding of glycoprotein </a:t>
            </a:r>
            <a:r>
              <a:rPr lang="en-US" altLang="en-SA" dirty="0" err="1">
                <a:latin typeface="Times New Roman" panose="02020603050405020304" pitchFamily="18" charset="0"/>
                <a:cs typeface="Times New Roman" panose="02020603050405020304" pitchFamily="18" charset="0"/>
              </a:rPr>
              <a:t>Ib</a:t>
            </a:r>
            <a:r>
              <a:rPr lang="en-US" altLang="en-SA" dirty="0">
                <a:latin typeface="Times New Roman" panose="02020603050405020304" pitchFamily="18" charset="0"/>
                <a:cs typeface="Times New Roman" panose="02020603050405020304" pitchFamily="18" charset="0"/>
              </a:rPr>
              <a:t> (</a:t>
            </a:r>
            <a:r>
              <a:rPr lang="en-US" altLang="en-SA" dirty="0" err="1">
                <a:latin typeface="Times New Roman" panose="02020603050405020304" pitchFamily="18" charset="0"/>
                <a:cs typeface="Times New Roman" panose="02020603050405020304" pitchFamily="18" charset="0"/>
              </a:rPr>
              <a:t>GPIb</a:t>
            </a:r>
            <a:r>
              <a:rPr lang="en-US" altLang="en-SA" dirty="0">
                <a:latin typeface="Times New Roman" panose="02020603050405020304" pitchFamily="18" charset="0"/>
                <a:cs typeface="Times New Roman" panose="02020603050405020304" pitchFamily="18" charset="0"/>
              </a:rPr>
              <a:t>) to collagen. </a:t>
            </a:r>
          </a:p>
          <a:p>
            <a:pPr marL="1144588" lvl="2" indent="-514350" algn="just" eaLnBrk="1" hangingPunct="1">
              <a:buClr>
                <a:srgbClr val="003399"/>
              </a:buClr>
              <a:buFontTx/>
              <a:buNone/>
            </a:pPr>
            <a:endParaRPr lang="en-US" altLang="en-SA" sz="2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5FF0AD8-B1C4-C356-915C-FD1064422525}"/>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F29EA5C-3640-1D43-9C54-DE528BCD96E9}" type="slidenum">
              <a:rPr lang="en-US" altLang="en-SA">
                <a:solidFill>
                  <a:srgbClr val="FFFFFF"/>
                </a:solidFill>
                <a:latin typeface="Franklin Gothic Book" panose="020B0503020102020204" pitchFamily="34" charset="0"/>
              </a:rPr>
              <a:pPr eaLnBrk="1" hangingPunct="1"/>
              <a:t>36</a:t>
            </a:fld>
            <a:endParaRPr lang="en-US" altLang="en-SA">
              <a:solidFill>
                <a:srgbClr val="FFFFFF"/>
              </a:solidFill>
              <a:latin typeface="Franklin Gothic Book" panose="020B0503020102020204" pitchFamily="34" charset="0"/>
            </a:endParaRPr>
          </a:p>
        </p:txBody>
      </p:sp>
      <p:sp>
        <p:nvSpPr>
          <p:cNvPr id="51205" name="Footer Placeholder 4">
            <a:extLst>
              <a:ext uri="{FF2B5EF4-FFF2-40B4-BE49-F238E27FC236}">
                <a16:creationId xmlns:a16="http://schemas.microsoft.com/office/drawing/2014/main" id="{C04595B0-3A4A-27FB-0C49-D45EF8D55906}"/>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SA">
                <a:solidFill>
                  <a:schemeClr val="tx2"/>
                </a:solidFill>
              </a:rPr>
              <a:t>Blood Coagulation(1-51)</a:t>
            </a:r>
          </a:p>
        </p:txBody>
      </p:sp>
      <p:sp>
        <p:nvSpPr>
          <p:cNvPr id="6" name="Rectangle 2">
            <a:extLst>
              <a:ext uri="{FF2B5EF4-FFF2-40B4-BE49-F238E27FC236}">
                <a16:creationId xmlns:a16="http://schemas.microsoft.com/office/drawing/2014/main" id="{9BE23C8B-21B9-6AB0-A997-7762DCD2538E}"/>
              </a:ext>
            </a:extLst>
          </p:cNvPr>
          <p:cNvSpPr>
            <a:spLocks noGrp="1" noChangeArrowheads="1"/>
          </p:cNvSpPr>
          <p:nvPr>
            <p:ph type="title"/>
          </p:nvPr>
        </p:nvSpPr>
        <p:spPr>
          <a:xfrm>
            <a:off x="457200" y="190500"/>
            <a:ext cx="8229600" cy="746125"/>
          </a:xfrm>
        </p:spPr>
        <p:txBody>
          <a:bodyPr anchor="ctr">
            <a:normAutofit/>
          </a:bodyPr>
          <a:lstStyle/>
          <a:p>
            <a:pPr algn="ctr" eaLnBrk="1" fontAlgn="auto" hangingPunct="1">
              <a:spcAft>
                <a:spcPts val="0"/>
              </a:spcAft>
              <a:defRPr/>
            </a:pPr>
            <a:r>
              <a:rPr lang="en-US" sz="3200" b="1" dirty="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Coagulation factor disorders (cont…)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amond(in)">
                                      <p:cBhvr>
                                        <p:cTn id="12" dur="500"/>
                                        <p:tgtEl>
                                          <p:spTgt spid="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diamond(in)">
                                      <p:cBhvr>
                                        <p:cTn id="17" dur="500"/>
                                        <p:tgtEl>
                                          <p:spTgt spid="2">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diamond(i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diamond(in)">
                                      <p:cBhvr>
                                        <p:cTn id="27" dur="500"/>
                                        <p:tgtEl>
                                          <p:spTgt spid="2">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xit" presetSubtype="10" fill="hold" nodeType="clickEffect">
                                  <p:stCondLst>
                                    <p:cond delay="0"/>
                                  </p:stCondLst>
                                  <p:childTnLst>
                                    <p:animEffect transition="out" filter="checkerboard(across)">
                                      <p:cBhvr>
                                        <p:cTn id="31" dur="500"/>
                                        <p:tgtEl>
                                          <p:spTgt spid="2">
                                            <p:txEl>
                                              <p:pRg st="2" end="2"/>
                                            </p:txEl>
                                          </p:spTgt>
                                        </p:tgtEl>
                                      </p:cBhvr>
                                    </p:animEffect>
                                    <p:set>
                                      <p:cBhvr>
                                        <p:cTn id="32" dur="1" fill="hold">
                                          <p:stCondLst>
                                            <p:cond delay="499"/>
                                          </p:stCondLst>
                                        </p:cTn>
                                        <p:tgtEl>
                                          <p:spTgt spid="2">
                                            <p:txEl>
                                              <p:pRg st="2" end="2"/>
                                            </p:txEl>
                                          </p:spTgt>
                                        </p:tgtEl>
                                        <p:attrNameLst>
                                          <p:attrName>style.visibility</p:attrName>
                                        </p:attrNameLst>
                                      </p:cBhvr>
                                      <p:to>
                                        <p:strVal val="hidden"/>
                                      </p:to>
                                    </p:set>
                                  </p:childTnLst>
                                </p:cTn>
                              </p:par>
                              <p:par>
                                <p:cTn id="33" presetID="5" presetClass="exit" presetSubtype="10" fill="hold" nodeType="withEffect">
                                  <p:stCondLst>
                                    <p:cond delay="0"/>
                                  </p:stCondLst>
                                  <p:childTnLst>
                                    <p:animEffect transition="out" filter="checkerboard(across)">
                                      <p:cBhvr>
                                        <p:cTn id="34" dur="500"/>
                                        <p:tgtEl>
                                          <p:spTgt spid="2">
                                            <p:txEl>
                                              <p:pRg st="3" end="3"/>
                                            </p:txEl>
                                          </p:spTgt>
                                        </p:tgtEl>
                                      </p:cBhvr>
                                    </p:animEffect>
                                    <p:set>
                                      <p:cBhvr>
                                        <p:cTn id="35" dur="1" fill="hold">
                                          <p:stCondLst>
                                            <p:cond delay="499"/>
                                          </p:stCondLst>
                                        </p:cTn>
                                        <p:tgtEl>
                                          <p:spTgt spid="2">
                                            <p:txEl>
                                              <p:pRg st="3" end="3"/>
                                            </p:txEl>
                                          </p:spTgt>
                                        </p:tgtEl>
                                        <p:attrNameLst>
                                          <p:attrName>style.visibility</p:attrName>
                                        </p:attrNameLst>
                                      </p:cBhvr>
                                      <p:to>
                                        <p:strVal val="hidden"/>
                                      </p:to>
                                    </p:set>
                                  </p:childTnLst>
                                </p:cTn>
                              </p:par>
                              <p:par>
                                <p:cTn id="36" presetID="5" presetClass="exit" presetSubtype="10" fill="hold" nodeType="withEffect">
                                  <p:stCondLst>
                                    <p:cond delay="0"/>
                                  </p:stCondLst>
                                  <p:childTnLst>
                                    <p:animEffect transition="out" filter="checkerboard(across)">
                                      <p:cBhvr>
                                        <p:cTn id="37" dur="500"/>
                                        <p:tgtEl>
                                          <p:spTgt spid="2">
                                            <p:txEl>
                                              <p:pRg st="4" end="4"/>
                                            </p:txEl>
                                          </p:spTgt>
                                        </p:tgtEl>
                                      </p:cBhvr>
                                    </p:animEffect>
                                    <p:set>
                                      <p:cBhvr>
                                        <p:cTn id="38" dur="1" fill="hold">
                                          <p:stCondLst>
                                            <p:cond delay="499"/>
                                          </p:stCondLst>
                                        </p:cTn>
                                        <p:tgtEl>
                                          <p:spTgt spid="2">
                                            <p:txEl>
                                              <p:pRg st="4" end="4"/>
                                            </p:txEl>
                                          </p:spTgt>
                                        </p:tgtEl>
                                        <p:attrNameLst>
                                          <p:attrName>style.visibility</p:attrName>
                                        </p:attrNameLst>
                                      </p:cBhvr>
                                      <p:to>
                                        <p:strVal val="hidden"/>
                                      </p:to>
                                    </p:set>
                                  </p:childTnLst>
                                </p:cTn>
                              </p:par>
                              <p:par>
                                <p:cTn id="39" presetID="5" presetClass="exit" presetSubtype="10" fill="hold" nodeType="withEffect">
                                  <p:stCondLst>
                                    <p:cond delay="0"/>
                                  </p:stCondLst>
                                  <p:childTnLst>
                                    <p:animEffect transition="out" filter="checkerboard(across)">
                                      <p:cBhvr>
                                        <p:cTn id="40" dur="500"/>
                                        <p:tgtEl>
                                          <p:spTgt spid="2">
                                            <p:txEl>
                                              <p:pRg st="5" end="5"/>
                                            </p:txEl>
                                          </p:spTgt>
                                        </p:tgtEl>
                                      </p:cBhvr>
                                    </p:animEffect>
                                    <p:set>
                                      <p:cBhvr>
                                        <p:cTn id="41" dur="1" fill="hold">
                                          <p:stCondLst>
                                            <p:cond delay="499"/>
                                          </p:stCondLst>
                                        </p:cTn>
                                        <p:tgtEl>
                                          <p:spTgt spid="2">
                                            <p:txEl>
                                              <p:pRg st="5" end="5"/>
                                            </p:txEl>
                                          </p:spTgt>
                                        </p:tgtEl>
                                        <p:attrNameLst>
                                          <p:attrName>style.visibility</p:attrName>
                                        </p:attrNameLst>
                                      </p:cBhvr>
                                      <p:to>
                                        <p:strVal val="hidden"/>
                                      </p:to>
                                    </p:set>
                                  </p:childTnLst>
                                </p:cTn>
                              </p:par>
                            </p:childTnLst>
                          </p:cTn>
                        </p:par>
                        <p:par>
                          <p:cTn id="42" fill="hold">
                            <p:stCondLst>
                              <p:cond delay="500"/>
                            </p:stCondLst>
                            <p:childTnLst>
                              <p:par>
                                <p:cTn id="43" presetID="4" presetClass="entr" presetSubtype="16"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box(in)">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902B8C-E45A-49C9-7228-ACA61704657E}"/>
              </a:ext>
            </a:extLst>
          </p:cNvPr>
          <p:cNvSpPr>
            <a:spLocks noGrp="1"/>
          </p:cNvSpPr>
          <p:nvPr>
            <p:ph idx="1"/>
          </p:nvPr>
        </p:nvSpPr>
        <p:spPr>
          <a:xfrm>
            <a:off x="457200" y="1230313"/>
            <a:ext cx="8229600" cy="746125"/>
          </a:xfrm>
        </p:spPr>
        <p:txBody>
          <a:bodyPr/>
          <a:lstStyle/>
          <a:p>
            <a:pPr algn="just" eaLnBrk="1" hangingPunct="1">
              <a:buFont typeface="Wingdings 3" pitchFamily="2" charset="2"/>
              <a:buNone/>
            </a:pPr>
            <a:r>
              <a:rPr lang="en-US" altLang="en-SA" sz="2400" dirty="0">
                <a:solidFill>
                  <a:srgbClr val="1FAECD"/>
                </a:solidFill>
                <a:latin typeface="Times New Roman" panose="02020603050405020304" pitchFamily="18" charset="0"/>
                <a:cs typeface="Times New Roman" panose="02020603050405020304" pitchFamily="18" charset="0"/>
              </a:rPr>
              <a:t> </a:t>
            </a:r>
            <a:r>
              <a:rPr lang="en-US" altLang="en-SA" sz="2400" b="1" dirty="0">
                <a:solidFill>
                  <a:srgbClr val="0070C0"/>
                </a:solidFill>
                <a:latin typeface="Times New Roman" panose="02020603050405020304" pitchFamily="18" charset="0"/>
                <a:cs typeface="Times New Roman" panose="02020603050405020304" pitchFamily="18" charset="0"/>
              </a:rPr>
              <a:t> 2- Von Willebrand Disease (</a:t>
            </a:r>
            <a:r>
              <a:rPr lang="en-US" altLang="en-SA" sz="2400" b="1" dirty="0" err="1">
                <a:solidFill>
                  <a:srgbClr val="0070C0"/>
                </a:solidFill>
                <a:latin typeface="Times New Roman" panose="02020603050405020304" pitchFamily="18" charset="0"/>
                <a:cs typeface="Times New Roman" panose="02020603050405020304" pitchFamily="18" charset="0"/>
              </a:rPr>
              <a:t>vWD</a:t>
            </a:r>
            <a:r>
              <a:rPr lang="en-US" altLang="en-SA" sz="2400" b="1" dirty="0">
                <a:solidFill>
                  <a:srgbClr val="0070C0"/>
                </a:solidFill>
                <a:latin typeface="Times New Roman" panose="02020603050405020304" pitchFamily="18" charset="0"/>
                <a:cs typeface="Times New Roman" panose="02020603050405020304" pitchFamily="18" charset="0"/>
              </a:rPr>
              <a:t>) (cont.)</a:t>
            </a:r>
          </a:p>
          <a:p>
            <a:pPr eaLnBrk="1" hangingPunct="1">
              <a:buFont typeface="Wingdings 3" pitchFamily="2" charset="2"/>
              <a:buNone/>
            </a:pPr>
            <a:endParaRPr lang="en-US" altLang="en-SA" sz="2400" b="1" dirty="0">
              <a:solidFill>
                <a:srgbClr val="1FAECD"/>
              </a:solidFill>
              <a:latin typeface="Times New Roman" panose="02020603050405020304" pitchFamily="18" charset="0"/>
              <a:cs typeface="Times New Roman" panose="02020603050405020304" pitchFamily="18" charset="0"/>
            </a:endParaRPr>
          </a:p>
        </p:txBody>
      </p:sp>
      <p:sp>
        <p:nvSpPr>
          <p:cNvPr id="5" name="Content Placeholder 1">
            <a:extLst>
              <a:ext uri="{FF2B5EF4-FFF2-40B4-BE49-F238E27FC236}">
                <a16:creationId xmlns:a16="http://schemas.microsoft.com/office/drawing/2014/main" id="{6F1CEEBA-C710-0DFB-7EB5-F93FEC2D8123}"/>
              </a:ext>
            </a:extLst>
          </p:cNvPr>
          <p:cNvSpPr txBox="1">
            <a:spLocks/>
          </p:cNvSpPr>
          <p:nvPr/>
        </p:nvSpPr>
        <p:spPr bwMode="auto">
          <a:xfrm>
            <a:off x="533400" y="2209800"/>
            <a:ext cx="8001000" cy="341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109537" indent="0" algn="just">
              <a:lnSpc>
                <a:spcPct val="150000"/>
              </a:lnSpc>
              <a:spcBef>
                <a:spcPts val="400"/>
              </a:spcBef>
              <a:buClr>
                <a:srgbClr val="0070C0"/>
              </a:buClr>
              <a:buSzPct val="68000"/>
            </a:pPr>
            <a:r>
              <a:rPr lang="en-US" altLang="en-SA" sz="2400" dirty="0">
                <a:solidFill>
                  <a:srgbClr val="0070C0"/>
                </a:solidFill>
                <a:latin typeface="Times New Roman" panose="02020603050405020304" pitchFamily="18" charset="0"/>
                <a:cs typeface="Times New Roman" panose="02020603050405020304" pitchFamily="18" charset="0"/>
              </a:rPr>
              <a:t>c. </a:t>
            </a:r>
            <a:r>
              <a:rPr lang="en-US" altLang="en-SA" sz="2400" dirty="0">
                <a:latin typeface="Times New Roman" panose="02020603050405020304" pitchFamily="18" charset="0"/>
                <a:cs typeface="Times New Roman" panose="02020603050405020304" pitchFamily="18" charset="0"/>
              </a:rPr>
              <a:t>This binding helps the activation of platelets and formation of primary hemostasis</a:t>
            </a:r>
          </a:p>
          <a:p>
            <a:pPr marL="109537" indent="0" algn="just">
              <a:lnSpc>
                <a:spcPct val="150000"/>
              </a:lnSpc>
              <a:spcBef>
                <a:spcPts val="400"/>
              </a:spcBef>
              <a:buClr>
                <a:srgbClr val="0070C0"/>
              </a:buClr>
              <a:buSzPct val="68000"/>
            </a:pPr>
            <a:endParaRPr lang="en-US" altLang="en-SA" sz="2400" dirty="0">
              <a:latin typeface="Times New Roman" panose="02020603050405020304" pitchFamily="18" charset="0"/>
              <a:cs typeface="Times New Roman" panose="02020603050405020304" pitchFamily="18" charset="0"/>
            </a:endParaRPr>
          </a:p>
          <a:p>
            <a:pPr marL="109537" indent="0" algn="just">
              <a:lnSpc>
                <a:spcPct val="150000"/>
              </a:lnSpc>
              <a:spcBef>
                <a:spcPts val="400"/>
              </a:spcBef>
              <a:buClr>
                <a:srgbClr val="0070C0"/>
              </a:buClr>
              <a:buSzPct val="68000"/>
            </a:pPr>
            <a:r>
              <a:rPr lang="en-US" altLang="en-SA" sz="2400" dirty="0">
                <a:solidFill>
                  <a:srgbClr val="0070C0"/>
                </a:solidFill>
                <a:latin typeface="Times New Roman" panose="02020603050405020304" pitchFamily="18" charset="0"/>
                <a:cs typeface="Times New Roman" panose="02020603050405020304" pitchFamily="18" charset="0"/>
              </a:rPr>
              <a:t>d. </a:t>
            </a:r>
            <a:r>
              <a:rPr lang="en-US" altLang="en-SA" sz="2400" dirty="0" err="1">
                <a:latin typeface="Times New Roman" panose="02020603050405020304" pitchFamily="18" charset="0"/>
                <a:cs typeface="Times New Roman" panose="02020603050405020304" pitchFamily="18" charset="0"/>
              </a:rPr>
              <a:t>vWD</a:t>
            </a:r>
            <a:r>
              <a:rPr lang="en-US" altLang="en-SA" sz="2400" dirty="0">
                <a:latin typeface="Times New Roman" panose="02020603050405020304" pitchFamily="18" charset="0"/>
                <a:cs typeface="Times New Roman" panose="02020603050405020304" pitchFamily="18" charset="0"/>
              </a:rPr>
              <a:t> is characterized by excessive bleeding in infants because platelets fail to form hemostatic plug</a:t>
            </a:r>
          </a:p>
          <a:p>
            <a:pPr marL="566737" indent="-457200" algn="just">
              <a:lnSpc>
                <a:spcPct val="150000"/>
              </a:lnSpc>
              <a:spcBef>
                <a:spcPts val="400"/>
              </a:spcBef>
              <a:buClr>
                <a:srgbClr val="0070C0"/>
              </a:buClr>
              <a:buSzPct val="68000"/>
              <a:buFont typeface="+mj-lt"/>
              <a:buAutoNum type="arabicPeriod"/>
            </a:pPr>
            <a:endParaRPr lang="en-US" altLang="en-SA" sz="2400" dirty="0">
              <a:latin typeface="Times New Roman" panose="02020603050405020304" pitchFamily="18" charset="0"/>
              <a:cs typeface="Times New Roman" panose="02020603050405020304" pitchFamily="18" charset="0"/>
            </a:endParaRPr>
          </a:p>
          <a:p>
            <a:pPr algn="just">
              <a:lnSpc>
                <a:spcPct val="150000"/>
              </a:lnSpc>
              <a:spcBef>
                <a:spcPts val="400"/>
              </a:spcBef>
              <a:buClr>
                <a:schemeClr val="accent1"/>
              </a:buClr>
              <a:buSzPct val="68000"/>
              <a:buFont typeface="Wingdings 3" pitchFamily="2" charset="2"/>
              <a:buChar char=""/>
            </a:pPr>
            <a:endParaRPr lang="en-US" altLang="en-SA" sz="2400" dirty="0">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4D672CEC-5CA9-EFDE-449D-54F83E552B4E}"/>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1446165-C653-104D-931A-391E452C0828}" type="slidenum">
              <a:rPr lang="en-US" altLang="en-SA">
                <a:solidFill>
                  <a:srgbClr val="FFFFFF"/>
                </a:solidFill>
                <a:latin typeface="Franklin Gothic Book" panose="020B0503020102020204" pitchFamily="34" charset="0"/>
              </a:rPr>
              <a:pPr eaLnBrk="1" hangingPunct="1"/>
              <a:t>37</a:t>
            </a:fld>
            <a:endParaRPr lang="en-US" altLang="en-SA">
              <a:solidFill>
                <a:srgbClr val="FFFFFF"/>
              </a:solidFill>
              <a:latin typeface="Franklin Gothic Book" panose="020B0503020102020204" pitchFamily="34" charset="0"/>
            </a:endParaRPr>
          </a:p>
        </p:txBody>
      </p:sp>
      <p:sp>
        <p:nvSpPr>
          <p:cNvPr id="52230" name="Footer Placeholder 6">
            <a:extLst>
              <a:ext uri="{FF2B5EF4-FFF2-40B4-BE49-F238E27FC236}">
                <a16:creationId xmlns:a16="http://schemas.microsoft.com/office/drawing/2014/main" id="{BD1480C2-9FB4-CC12-B7B0-E53EAB561A48}"/>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SA">
                <a:solidFill>
                  <a:schemeClr val="tx2"/>
                </a:solidFill>
              </a:rPr>
              <a:t>Blood Coagulation(1-51)</a:t>
            </a:r>
          </a:p>
        </p:txBody>
      </p:sp>
      <p:sp>
        <p:nvSpPr>
          <p:cNvPr id="7" name="Rectangle 2">
            <a:extLst>
              <a:ext uri="{FF2B5EF4-FFF2-40B4-BE49-F238E27FC236}">
                <a16:creationId xmlns:a16="http://schemas.microsoft.com/office/drawing/2014/main" id="{8013C015-C8E2-2290-393F-913EBA8F6141}"/>
              </a:ext>
            </a:extLst>
          </p:cNvPr>
          <p:cNvSpPr>
            <a:spLocks noGrp="1" noChangeArrowheads="1"/>
          </p:cNvSpPr>
          <p:nvPr>
            <p:ph type="title"/>
          </p:nvPr>
        </p:nvSpPr>
        <p:spPr>
          <a:xfrm>
            <a:off x="457200" y="190500"/>
            <a:ext cx="8229600" cy="746125"/>
          </a:xfrm>
        </p:spPr>
        <p:txBody>
          <a:bodyPr anchor="ctr">
            <a:normAutofit/>
          </a:bodyPr>
          <a:lstStyle/>
          <a:p>
            <a:pPr algn="ctr" eaLnBrk="1" fontAlgn="auto" hangingPunct="1">
              <a:spcAft>
                <a:spcPts val="0"/>
              </a:spcAft>
              <a:defRPr/>
            </a:pPr>
            <a:r>
              <a:rPr lang="en-US" sz="3200" b="1" dirty="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Coagulation factor disorders (cont…)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500"/>
                                        <p:tgtEl>
                                          <p:spTgt spid="2">
                                            <p:txEl>
                                              <p:pRg st="0" end="0"/>
                                            </p:txEl>
                                          </p:spTgt>
                                        </p:tgtEl>
                                      </p:cBhvr>
                                    </p:animEffect>
                                  </p:childTnLst>
                                </p:cTn>
                              </p:par>
                            </p:childTnLst>
                          </p:cTn>
                        </p:par>
                        <p:par>
                          <p:cTn id="8" fill="hold" nodeType="afterGroup">
                            <p:stCondLst>
                              <p:cond delay="500"/>
                            </p:stCondLst>
                            <p:childTnLst>
                              <p:par>
                                <p:cTn id="9" presetID="2" presetClass="entr" presetSubtype="8"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4" presetClass="entr" presetSubtype="16"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44B9EFF2-E0B9-9188-EE9F-0BF584213FFA}"/>
              </a:ext>
            </a:extLst>
          </p:cNvPr>
          <p:cNvSpPr>
            <a:spLocks noGrp="1" noChangeArrowheads="1"/>
          </p:cNvSpPr>
          <p:nvPr>
            <p:ph type="title"/>
          </p:nvPr>
        </p:nvSpPr>
        <p:spPr>
          <a:xfrm>
            <a:off x="374650" y="936625"/>
            <a:ext cx="7158038" cy="746126"/>
          </a:xfrm>
        </p:spPr>
        <p:txBody>
          <a:bodyPr>
            <a:normAutofit/>
          </a:bodyPr>
          <a:lstStyle/>
          <a:p>
            <a:pPr eaLnBrk="1" fontAlgn="auto" hangingPunct="1">
              <a:spcAft>
                <a:spcPts val="0"/>
              </a:spcAft>
              <a:defRPr/>
            </a:pPr>
            <a:r>
              <a:rPr lang="en-US" sz="2400" b="1" dirty="0">
                <a:solidFill>
                  <a:srgbClr val="0070C0"/>
                </a:solidFill>
                <a:latin typeface="Times New Roman" panose="02020603050405020304" pitchFamily="18" charset="0"/>
                <a:ea typeface="+mn-ea"/>
                <a:cs typeface="Times New Roman" panose="02020603050405020304" pitchFamily="18" charset="0"/>
              </a:rPr>
              <a:t>3- Deficiency of Vitamin K </a:t>
            </a:r>
            <a:endParaRPr lang="en-US" sz="3200" dirty="0">
              <a:solidFill>
                <a:schemeClr val="bg2">
                  <a:lumMod val="50000"/>
                </a:schemeClr>
              </a:solidFill>
              <a:latin typeface="+mn-lt"/>
              <a:ea typeface="+mn-ea"/>
              <a:cs typeface="+mn-cs"/>
            </a:endParaRPr>
          </a:p>
        </p:txBody>
      </p:sp>
      <p:sp>
        <p:nvSpPr>
          <p:cNvPr id="44035" name="Rectangle 3">
            <a:extLst>
              <a:ext uri="{FF2B5EF4-FFF2-40B4-BE49-F238E27FC236}">
                <a16:creationId xmlns:a16="http://schemas.microsoft.com/office/drawing/2014/main" id="{3AE36758-5426-0BE1-FF5A-16B6DD5454BC}"/>
              </a:ext>
            </a:extLst>
          </p:cNvPr>
          <p:cNvSpPr>
            <a:spLocks noGrp="1" noChangeArrowheads="1"/>
          </p:cNvSpPr>
          <p:nvPr>
            <p:ph sz="quarter" idx="1"/>
          </p:nvPr>
        </p:nvSpPr>
        <p:spPr>
          <a:xfrm>
            <a:off x="290511" y="1752600"/>
            <a:ext cx="8593139" cy="4140194"/>
          </a:xfrm>
        </p:spPr>
        <p:txBody>
          <a:bodyPr/>
          <a:lstStyle/>
          <a:p>
            <a:pPr algn="ctr" eaLnBrk="1" hangingPunct="1">
              <a:lnSpc>
                <a:spcPct val="150000"/>
              </a:lnSpc>
              <a:buFont typeface="Wingdings" pitchFamily="2" charset="2"/>
              <a:buNone/>
            </a:pPr>
            <a:r>
              <a:rPr lang="en-US" altLang="en-SA" sz="2400" dirty="0">
                <a:solidFill>
                  <a:srgbClr val="660066"/>
                </a:solidFill>
                <a:latin typeface="Times New Roman" panose="02020603050405020304" pitchFamily="18" charset="0"/>
                <a:cs typeface="Times New Roman" panose="02020603050405020304" pitchFamily="18" charset="0"/>
              </a:rPr>
              <a:t>Source of vitamin K 		  </a:t>
            </a:r>
            <a:r>
              <a:rPr lang="en-US" altLang="en-SA" sz="2400" dirty="0">
                <a:latin typeface="Times New Roman" panose="02020603050405020304" pitchFamily="18" charset="0"/>
                <a:cs typeface="Times New Roman" panose="02020603050405020304" pitchFamily="18" charset="0"/>
              </a:rPr>
              <a:t>Green vegetables						    Synthesized by intestinal flora</a:t>
            </a:r>
          </a:p>
          <a:p>
            <a:pPr eaLnBrk="1" hangingPunct="1">
              <a:lnSpc>
                <a:spcPct val="150000"/>
              </a:lnSpc>
              <a:buFont typeface="Wingdings" pitchFamily="2" charset="2"/>
              <a:buNone/>
            </a:pPr>
            <a:endParaRPr lang="en-US" altLang="en-SA" sz="800" dirty="0">
              <a:latin typeface="Times New Roman" panose="02020603050405020304" pitchFamily="18" charset="0"/>
              <a:cs typeface="Times New Roman" panose="02020603050405020304" pitchFamily="18" charset="0"/>
            </a:endParaRPr>
          </a:p>
          <a:p>
            <a:pPr eaLnBrk="1" hangingPunct="1">
              <a:lnSpc>
                <a:spcPct val="150000"/>
              </a:lnSpc>
              <a:buFont typeface="Wingdings" pitchFamily="2" charset="2"/>
              <a:buNone/>
            </a:pPr>
            <a:r>
              <a:rPr lang="en-US" altLang="en-SA" sz="2400" dirty="0">
                <a:solidFill>
                  <a:srgbClr val="660066"/>
                </a:solidFill>
                <a:latin typeface="Times New Roman" panose="02020603050405020304" pitchFamily="18" charset="0"/>
                <a:cs typeface="Times New Roman" panose="02020603050405020304" pitchFamily="18" charset="0"/>
              </a:rPr>
              <a:t>Required for synthesis	</a:t>
            </a:r>
            <a:r>
              <a:rPr lang="en-US" altLang="en-SA" sz="2400" dirty="0">
                <a:latin typeface="Times New Roman" panose="02020603050405020304" pitchFamily="18" charset="0"/>
                <a:cs typeface="Times New Roman" panose="02020603050405020304" pitchFamily="18" charset="0"/>
              </a:rPr>
              <a:t>  	  Factors </a:t>
            </a:r>
            <a:r>
              <a:rPr lang="en-US" altLang="en-SA" sz="2400" dirty="0">
                <a:solidFill>
                  <a:srgbClr val="CC0099"/>
                </a:solidFill>
                <a:latin typeface="Times New Roman" panose="02020603050405020304" pitchFamily="18" charset="0"/>
                <a:cs typeface="Times New Roman" panose="02020603050405020304" pitchFamily="18" charset="0"/>
              </a:rPr>
              <a:t>II, VII, IX ,X</a:t>
            </a:r>
            <a:r>
              <a:rPr lang="en-US" altLang="en-SA" sz="2400" dirty="0">
                <a:latin typeface="Times New Roman" panose="02020603050405020304" pitchFamily="18" charset="0"/>
                <a:cs typeface="Times New Roman" panose="02020603050405020304" pitchFamily="18" charset="0"/>
              </a:rPr>
              <a:t>					              contribute to bleeding disorders.</a:t>
            </a:r>
          </a:p>
          <a:p>
            <a:pPr eaLnBrk="1" hangingPunct="1">
              <a:lnSpc>
                <a:spcPct val="150000"/>
              </a:lnSpc>
              <a:buFont typeface="Wingdings" pitchFamily="2" charset="2"/>
              <a:buNone/>
            </a:pPr>
            <a:r>
              <a:rPr lang="en-US" altLang="en-SA" sz="1000" dirty="0">
                <a:latin typeface="Times New Roman" panose="02020603050405020304" pitchFamily="18" charset="0"/>
                <a:cs typeface="Times New Roman" panose="02020603050405020304" pitchFamily="18" charset="0"/>
              </a:rPr>
              <a:t> 	</a:t>
            </a:r>
          </a:p>
          <a:p>
            <a:pPr eaLnBrk="1" hangingPunct="1">
              <a:lnSpc>
                <a:spcPct val="150000"/>
              </a:lnSpc>
              <a:buFont typeface="Wingdings" pitchFamily="2" charset="2"/>
              <a:buNone/>
            </a:pPr>
            <a:r>
              <a:rPr lang="en-US" altLang="en-SA" sz="2400" dirty="0">
                <a:solidFill>
                  <a:srgbClr val="660066"/>
                </a:solidFill>
                <a:latin typeface="Times New Roman" panose="02020603050405020304" pitchFamily="18" charset="0"/>
                <a:cs typeface="Times New Roman" panose="02020603050405020304" pitchFamily="18" charset="0"/>
              </a:rPr>
              <a:t>Causes of deficiency</a:t>
            </a:r>
            <a:r>
              <a:rPr lang="en-US" altLang="en-SA" sz="2400" dirty="0">
                <a:latin typeface="Times New Roman" panose="02020603050405020304" pitchFamily="18" charset="0"/>
                <a:cs typeface="Times New Roman" panose="02020603050405020304" pitchFamily="18" charset="0"/>
              </a:rPr>
              <a:t>		   Malnutrition	Biliary obstruction					 Malabsorption Antibiotic therapy.</a:t>
            </a:r>
          </a:p>
        </p:txBody>
      </p:sp>
      <p:sp>
        <p:nvSpPr>
          <p:cNvPr id="43013" name="Line 5">
            <a:extLst>
              <a:ext uri="{FF2B5EF4-FFF2-40B4-BE49-F238E27FC236}">
                <a16:creationId xmlns:a16="http://schemas.microsoft.com/office/drawing/2014/main" id="{957AF41A-0F1D-309A-1EC6-934587D6B0CC}"/>
              </a:ext>
            </a:extLst>
          </p:cNvPr>
          <p:cNvSpPr>
            <a:spLocks noChangeShapeType="1"/>
          </p:cNvSpPr>
          <p:nvPr/>
        </p:nvSpPr>
        <p:spPr bwMode="auto">
          <a:xfrm>
            <a:off x="169863" y="1728788"/>
            <a:ext cx="8737600" cy="0"/>
          </a:xfrm>
          <a:prstGeom prst="line">
            <a:avLst/>
          </a:prstGeom>
          <a:noFill/>
          <a:ln w="38100">
            <a:solidFill>
              <a:schemeClr val="bg2">
                <a:lumMod val="50000"/>
              </a:schemeClr>
            </a:solidFill>
            <a:round/>
            <a:headEnd/>
            <a:tailEnd/>
          </a:ln>
        </p:spPr>
        <p:txBody>
          <a:bodyPr wrap="none" anchor="ctr"/>
          <a:lstStyle/>
          <a:p>
            <a:pPr>
              <a:defRPr/>
            </a:pPr>
            <a:endParaRPr lang="en-US" dirty="0"/>
          </a:p>
        </p:txBody>
      </p:sp>
      <p:sp>
        <p:nvSpPr>
          <p:cNvPr id="43014" name="Line 6">
            <a:extLst>
              <a:ext uri="{FF2B5EF4-FFF2-40B4-BE49-F238E27FC236}">
                <a16:creationId xmlns:a16="http://schemas.microsoft.com/office/drawing/2014/main" id="{820B6449-9AD4-691B-7D7D-A4E5B4A70F45}"/>
              </a:ext>
            </a:extLst>
          </p:cNvPr>
          <p:cNvSpPr>
            <a:spLocks noChangeShapeType="1"/>
          </p:cNvSpPr>
          <p:nvPr/>
        </p:nvSpPr>
        <p:spPr bwMode="auto">
          <a:xfrm>
            <a:off x="146050" y="6051550"/>
            <a:ext cx="8737600" cy="0"/>
          </a:xfrm>
          <a:prstGeom prst="line">
            <a:avLst/>
          </a:prstGeom>
          <a:noFill/>
          <a:ln w="38100">
            <a:solidFill>
              <a:schemeClr val="bg2">
                <a:lumMod val="50000"/>
              </a:schemeClr>
            </a:solidFill>
            <a:round/>
            <a:headEnd/>
            <a:tailEnd/>
          </a:ln>
        </p:spPr>
        <p:txBody>
          <a:bodyPr wrap="none" anchor="ctr"/>
          <a:lstStyle/>
          <a:p>
            <a:pPr>
              <a:defRPr/>
            </a:pPr>
            <a:endParaRPr lang="en-US"/>
          </a:p>
        </p:txBody>
      </p:sp>
      <p:sp>
        <p:nvSpPr>
          <p:cNvPr id="7" name="Slide Number Placeholder 6">
            <a:extLst>
              <a:ext uri="{FF2B5EF4-FFF2-40B4-BE49-F238E27FC236}">
                <a16:creationId xmlns:a16="http://schemas.microsoft.com/office/drawing/2014/main" id="{032DEE87-8EE3-A46A-844B-BDC17ED8A027}"/>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037FEAE-6B9D-A846-939B-7F0CB58968DD}" type="slidenum">
              <a:rPr lang="en-US" altLang="en-SA">
                <a:solidFill>
                  <a:srgbClr val="FFFFFF"/>
                </a:solidFill>
                <a:latin typeface="Franklin Gothic Book" panose="020B0503020102020204" pitchFamily="34" charset="0"/>
              </a:rPr>
              <a:pPr eaLnBrk="1" hangingPunct="1"/>
              <a:t>38</a:t>
            </a:fld>
            <a:endParaRPr lang="en-US" altLang="en-SA">
              <a:solidFill>
                <a:srgbClr val="FFFFFF"/>
              </a:solidFill>
              <a:latin typeface="Franklin Gothic Book" panose="020B0503020102020204" pitchFamily="34" charset="0"/>
            </a:endParaRPr>
          </a:p>
        </p:txBody>
      </p:sp>
      <p:sp>
        <p:nvSpPr>
          <p:cNvPr id="53256" name="Footer Placeholder 7">
            <a:extLst>
              <a:ext uri="{FF2B5EF4-FFF2-40B4-BE49-F238E27FC236}">
                <a16:creationId xmlns:a16="http://schemas.microsoft.com/office/drawing/2014/main" id="{9B7F5B46-F6F3-FCE7-58A2-C59404672FF4}"/>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SA">
                <a:solidFill>
                  <a:schemeClr val="tx2"/>
                </a:solidFill>
              </a:rPr>
              <a:t>Blood Coagulation(1-51)</a:t>
            </a:r>
          </a:p>
        </p:txBody>
      </p:sp>
      <p:sp>
        <p:nvSpPr>
          <p:cNvPr id="2" name="Rectangle 2">
            <a:extLst>
              <a:ext uri="{FF2B5EF4-FFF2-40B4-BE49-F238E27FC236}">
                <a16:creationId xmlns:a16="http://schemas.microsoft.com/office/drawing/2014/main" id="{32E7DE0E-1F2C-6ADB-5758-33241D248366}"/>
              </a:ext>
            </a:extLst>
          </p:cNvPr>
          <p:cNvSpPr txBox="1">
            <a:spLocks noChangeArrowheads="1"/>
          </p:cNvSpPr>
          <p:nvPr/>
        </p:nvSpPr>
        <p:spPr bwMode="auto">
          <a:xfrm>
            <a:off x="457200" y="190500"/>
            <a:ext cx="82296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ctr" anchorCtr="0" compatLnSpc="1">
            <a:prstTxWarp prst="textNoShape">
              <a:avLst/>
            </a:prstTxWarp>
            <a:normAutofit/>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a:lstStyle>
          <a:p>
            <a:pPr algn="ctr" eaLnBrk="1" fontAlgn="auto" hangingPunct="1">
              <a:spcAft>
                <a:spcPts val="0"/>
              </a:spcAft>
              <a:defRPr/>
            </a:pPr>
            <a:r>
              <a:rPr lang="en-US" sz="3200" b="1" dirty="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Coagulation factor disorders (</a:t>
            </a:r>
            <a:r>
              <a:rPr lang="en-US" sz="3200" b="1" dirty="0" err="1">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cont</a:t>
            </a:r>
            <a:r>
              <a:rPr lang="en-US" sz="3200" b="1" dirty="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checkerboard(across)">
                                      <p:cBhvr>
                                        <p:cTn id="7" dur="500"/>
                                        <p:tgtEl>
                                          <p:spTgt spid="33794"/>
                                        </p:tgtEl>
                                      </p:cBhvr>
                                    </p:animEffect>
                                  </p:childTnLst>
                                </p:cTn>
                              </p:par>
                              <p:par>
                                <p:cTn id="8" presetID="5" presetClass="entr" presetSubtype="10" fill="hold" nodeType="withEffect">
                                  <p:stCondLst>
                                    <p:cond delay="0"/>
                                  </p:stCondLst>
                                  <p:childTnLst>
                                    <p:set>
                                      <p:cBhvr>
                                        <p:cTn id="9" dur="1" fill="hold">
                                          <p:stCondLst>
                                            <p:cond delay="0"/>
                                          </p:stCondLst>
                                        </p:cTn>
                                        <p:tgtEl>
                                          <p:spTgt spid="43013"/>
                                        </p:tgtEl>
                                        <p:attrNameLst>
                                          <p:attrName>style.visibility</p:attrName>
                                        </p:attrNameLst>
                                      </p:cBhvr>
                                      <p:to>
                                        <p:strVal val="visible"/>
                                      </p:to>
                                    </p:set>
                                    <p:animEffect transition="in" filter="checkerboard(across)">
                                      <p:cBhvr>
                                        <p:cTn id="10" dur="500"/>
                                        <p:tgtEl>
                                          <p:spTgt spid="43013"/>
                                        </p:tgtEl>
                                      </p:cBhvr>
                                    </p:animEffect>
                                  </p:childTnLst>
                                </p:cTn>
                              </p:par>
                              <p:par>
                                <p:cTn id="11" presetID="5" presetClass="entr" presetSubtype="10" fill="hold" nodeType="withEffect">
                                  <p:stCondLst>
                                    <p:cond delay="0"/>
                                  </p:stCondLst>
                                  <p:childTnLst>
                                    <p:set>
                                      <p:cBhvr>
                                        <p:cTn id="12" dur="1" fill="hold">
                                          <p:stCondLst>
                                            <p:cond delay="0"/>
                                          </p:stCondLst>
                                        </p:cTn>
                                        <p:tgtEl>
                                          <p:spTgt spid="43014"/>
                                        </p:tgtEl>
                                        <p:attrNameLst>
                                          <p:attrName>style.visibility</p:attrName>
                                        </p:attrNameLst>
                                      </p:cBhvr>
                                      <p:to>
                                        <p:strVal val="visible"/>
                                      </p:to>
                                    </p:set>
                                    <p:animEffect transition="in" filter="checkerboard(across)">
                                      <p:cBhvr>
                                        <p:cTn id="13" dur="500"/>
                                        <p:tgtEl>
                                          <p:spTgt spid="4301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18" dur="500"/>
                                        <p:tgtEl>
                                          <p:spTgt spid="44035">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44035">
                                            <p:txEl>
                                              <p:pRg st="2" end="2"/>
                                            </p:txEl>
                                          </p:spTgt>
                                        </p:tgtEl>
                                        <p:attrNameLst>
                                          <p:attrName>style.visibility</p:attrName>
                                        </p:attrNameLst>
                                      </p:cBhvr>
                                      <p:to>
                                        <p:strVal val="visible"/>
                                      </p:to>
                                    </p:set>
                                    <p:animEffect transition="in" filter="checkerboard(across)">
                                      <p:cBhvr>
                                        <p:cTn id="23" dur="500"/>
                                        <p:tgtEl>
                                          <p:spTgt spid="4403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44035">
                                            <p:txEl>
                                              <p:pRg st="3" end="3"/>
                                            </p:txEl>
                                          </p:spTgt>
                                        </p:tgtEl>
                                        <p:attrNameLst>
                                          <p:attrName>style.visibility</p:attrName>
                                        </p:attrNameLst>
                                      </p:cBhvr>
                                      <p:to>
                                        <p:strVal val="visible"/>
                                      </p:to>
                                    </p:set>
                                    <p:animEffect transition="in" filter="checkerboard(across)">
                                      <p:cBhvr>
                                        <p:cTn id="28" dur="500"/>
                                        <p:tgtEl>
                                          <p:spTgt spid="44035">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nodeType="clickEffect">
                                  <p:stCondLst>
                                    <p:cond delay="0"/>
                                  </p:stCondLst>
                                  <p:childTnLst>
                                    <p:set>
                                      <p:cBhvr>
                                        <p:cTn id="32" dur="1" fill="hold">
                                          <p:stCondLst>
                                            <p:cond delay="0"/>
                                          </p:stCondLst>
                                        </p:cTn>
                                        <p:tgtEl>
                                          <p:spTgt spid="44035">
                                            <p:txEl>
                                              <p:pRg st="4" end="4"/>
                                            </p:txEl>
                                          </p:spTgt>
                                        </p:tgtEl>
                                        <p:attrNameLst>
                                          <p:attrName>style.visibility</p:attrName>
                                        </p:attrNameLst>
                                      </p:cBhvr>
                                      <p:to>
                                        <p:strVal val="visible"/>
                                      </p:to>
                                    </p:set>
                                    <p:animEffect transition="in" filter="checkerboard(across)">
                                      <p:cBhvr>
                                        <p:cTn id="33" dur="500"/>
                                        <p:tgtEl>
                                          <p:spTgt spid="44035">
                                            <p:txEl>
                                              <p:pRg st="4" end="4"/>
                                            </p:txEl>
                                          </p:spTgt>
                                        </p:tgtEl>
                                      </p:cBhvr>
                                    </p:animEffect>
                                  </p:childTnLst>
                                </p:cTn>
                              </p:par>
                            </p:childTnLst>
                          </p:cTn>
                        </p:par>
                        <p:par>
                          <p:cTn id="34" fill="hold">
                            <p:stCondLst>
                              <p:cond delay="500"/>
                            </p:stCondLst>
                            <p:childTnLst>
                              <p:par>
                                <p:cTn id="35" presetID="4" presetClass="entr" presetSubtype="16"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ox(in)">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255DFB61-8EA0-9FD5-B7C1-4DE4329DC23D}"/>
              </a:ext>
            </a:extLst>
          </p:cNvPr>
          <p:cNvSpPr>
            <a:spLocks noGrp="1"/>
          </p:cNvSpPr>
          <p:nvPr>
            <p:ph type="title"/>
          </p:nvPr>
        </p:nvSpPr>
        <p:spPr>
          <a:xfrm>
            <a:off x="76200" y="-152400"/>
            <a:ext cx="8229600" cy="1143000"/>
          </a:xfrm>
        </p:spPr>
        <p:txBody>
          <a:bodyPr bIns="45720"/>
          <a:lstStyle/>
          <a:p>
            <a:pPr eaLnBrk="1" hangingPunct="1"/>
            <a:r>
              <a:rPr lang="en-GB" altLang="en-SA">
                <a:solidFill>
                  <a:srgbClr val="CC0099"/>
                </a:solidFill>
              </a:rPr>
              <a:t>Function of Vitamin K</a:t>
            </a:r>
          </a:p>
        </p:txBody>
      </p:sp>
      <p:sp>
        <p:nvSpPr>
          <p:cNvPr id="71683" name="Rectangle 3">
            <a:extLst>
              <a:ext uri="{FF2B5EF4-FFF2-40B4-BE49-F238E27FC236}">
                <a16:creationId xmlns:a16="http://schemas.microsoft.com/office/drawing/2014/main" id="{01AFBFCF-4227-2CA5-1D14-889A917C8F4B}"/>
              </a:ext>
            </a:extLst>
          </p:cNvPr>
          <p:cNvSpPr>
            <a:spLocks noGrp="1"/>
          </p:cNvSpPr>
          <p:nvPr>
            <p:ph sz="quarter" idx="1"/>
          </p:nvPr>
        </p:nvSpPr>
        <p:spPr>
          <a:xfrm>
            <a:off x="457200" y="1570038"/>
            <a:ext cx="8458200" cy="5148262"/>
          </a:xfrm>
        </p:spPr>
        <p:txBody>
          <a:bodyPr/>
          <a:lstStyle/>
          <a:p>
            <a:pPr eaLnBrk="1" hangingPunct="1"/>
            <a:r>
              <a:rPr lang="en-US" altLang="en-SA" sz="2800"/>
              <a:t>Vitamin K is essential for the functioning of several proteins involved in blood clotting (II, VII, IX and X)</a:t>
            </a:r>
          </a:p>
          <a:p>
            <a:pPr eaLnBrk="1" hangingPunct="1">
              <a:buFont typeface="Wingdings 3" pitchFamily="2" charset="2"/>
              <a:buNone/>
            </a:pPr>
            <a:endParaRPr lang="en-US" altLang="en-SA" sz="1400"/>
          </a:p>
          <a:p>
            <a:pPr eaLnBrk="1" hangingPunct="1"/>
            <a:r>
              <a:rPr lang="en-US" altLang="en-SA" sz="2800"/>
              <a:t>These proteins contain a unique modified glutamate residue, called carboxyglutamate (Gla).</a:t>
            </a:r>
          </a:p>
          <a:p>
            <a:pPr eaLnBrk="1" hangingPunct="1">
              <a:buFont typeface="Wingdings 3" pitchFamily="2" charset="2"/>
              <a:buNone/>
            </a:pPr>
            <a:endParaRPr lang="en-US" altLang="en-SA" sz="1400"/>
          </a:p>
          <a:p>
            <a:pPr eaLnBrk="1" hangingPunct="1"/>
            <a:r>
              <a:rPr lang="en-US" altLang="en-SA" sz="2800"/>
              <a:t>These proteins are synthesized as inactive precursors that are activated by the vitamin K-dependent carboxylase which converts glutamate in these proteins to carboxyglutamate forming mature clotting factors. </a:t>
            </a:r>
          </a:p>
        </p:txBody>
      </p:sp>
      <p:sp>
        <p:nvSpPr>
          <p:cNvPr id="71684" name="Rectangle 4">
            <a:extLst>
              <a:ext uri="{FF2B5EF4-FFF2-40B4-BE49-F238E27FC236}">
                <a16:creationId xmlns:a16="http://schemas.microsoft.com/office/drawing/2014/main" id="{F49A7AA7-580A-0EEA-6252-44A745895DA2}"/>
              </a:ext>
            </a:extLst>
          </p:cNvPr>
          <p:cNvSpPr>
            <a:spLocks noChangeArrowheads="1"/>
          </p:cNvSpPr>
          <p:nvPr/>
        </p:nvSpPr>
        <p:spPr bwMode="auto">
          <a:xfrm>
            <a:off x="304800" y="868363"/>
            <a:ext cx="59007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SA" sz="2800" b="1">
                <a:solidFill>
                  <a:schemeClr val="accent1"/>
                </a:solidFill>
              </a:rPr>
              <a:t>1.</a:t>
            </a:r>
            <a:r>
              <a:rPr lang="en-US" altLang="en-SA" sz="3200" b="1">
                <a:solidFill>
                  <a:schemeClr val="accent1"/>
                </a:solidFill>
              </a:rPr>
              <a:t> Formation of carboxyglutamate</a:t>
            </a:r>
            <a:endParaRPr lang="en-GB" altLang="en-SA" sz="3200" b="1">
              <a:solidFill>
                <a:schemeClr val="accent1"/>
              </a:solidFill>
            </a:endParaRPr>
          </a:p>
        </p:txBody>
      </p:sp>
      <p:sp>
        <p:nvSpPr>
          <p:cNvPr id="5" name="Slide Number Placeholder 4">
            <a:extLst>
              <a:ext uri="{FF2B5EF4-FFF2-40B4-BE49-F238E27FC236}">
                <a16:creationId xmlns:a16="http://schemas.microsoft.com/office/drawing/2014/main" id="{507F799B-0219-1054-D8FD-43999FB984F7}"/>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56C04D0-B748-684D-97D7-AC602E96126B}" type="slidenum">
              <a:rPr lang="en-US" altLang="en-SA">
                <a:solidFill>
                  <a:srgbClr val="FFFFFF"/>
                </a:solidFill>
                <a:latin typeface="Franklin Gothic Book" panose="020B0503020102020204" pitchFamily="34" charset="0"/>
              </a:rPr>
              <a:pPr eaLnBrk="1" hangingPunct="1"/>
              <a:t>39</a:t>
            </a:fld>
            <a:endParaRPr lang="en-US" altLang="en-SA">
              <a:solidFill>
                <a:srgbClr val="FFFFFF"/>
              </a:solidFill>
              <a:latin typeface="Franklin Gothic Book" panose="020B0503020102020204" pitchFamily="34" charset="0"/>
            </a:endParaRPr>
          </a:p>
        </p:txBody>
      </p:sp>
      <p:sp>
        <p:nvSpPr>
          <p:cNvPr id="54278" name="Footer Placeholder 5">
            <a:extLst>
              <a:ext uri="{FF2B5EF4-FFF2-40B4-BE49-F238E27FC236}">
                <a16:creationId xmlns:a16="http://schemas.microsoft.com/office/drawing/2014/main" id="{D8140B39-CE2F-D28D-777A-E6A4A26D4ACC}"/>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SA">
                <a:solidFill>
                  <a:schemeClr val="tx2"/>
                </a:solidFill>
              </a:rPr>
              <a:t>Blood Coagulation(1-51)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box(in)">
                                      <p:cBhvr>
                                        <p:cTn id="7" dur="500"/>
                                        <p:tgtEl>
                                          <p:spTgt spid="716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71684"/>
                                        </p:tgtEl>
                                        <p:attrNameLst>
                                          <p:attrName>style.visibility</p:attrName>
                                        </p:attrNameLst>
                                      </p:cBhvr>
                                      <p:to>
                                        <p:strVal val="visible"/>
                                      </p:to>
                                    </p:set>
                                    <p:animEffect transition="in" filter="checkerboard(across)">
                                      <p:cBhvr>
                                        <p:cTn id="12" dur="500"/>
                                        <p:tgtEl>
                                          <p:spTgt spid="7168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71683">
                                            <p:txEl>
                                              <p:pRg st="0" end="0"/>
                                            </p:txEl>
                                          </p:spTgt>
                                        </p:tgtEl>
                                        <p:attrNameLst>
                                          <p:attrName>style.visibility</p:attrName>
                                        </p:attrNameLst>
                                      </p:cBhvr>
                                      <p:to>
                                        <p:strVal val="visible"/>
                                      </p:to>
                                    </p:set>
                                    <p:animEffect transition="in" filter="checkerboard(across)">
                                      <p:cBhvr>
                                        <p:cTn id="17" dur="500"/>
                                        <p:tgtEl>
                                          <p:spTgt spid="7168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71683">
                                            <p:txEl>
                                              <p:pRg st="2" end="2"/>
                                            </p:txEl>
                                          </p:spTgt>
                                        </p:tgtEl>
                                        <p:attrNameLst>
                                          <p:attrName>style.visibility</p:attrName>
                                        </p:attrNameLst>
                                      </p:cBhvr>
                                      <p:to>
                                        <p:strVal val="visible"/>
                                      </p:to>
                                    </p:set>
                                    <p:animEffect transition="in" filter="checkerboard(across)">
                                      <p:cBhvr>
                                        <p:cTn id="22" dur="500"/>
                                        <p:tgtEl>
                                          <p:spTgt spid="7168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71683">
                                            <p:txEl>
                                              <p:pRg st="4" end="4"/>
                                            </p:txEl>
                                          </p:spTgt>
                                        </p:tgtEl>
                                        <p:attrNameLst>
                                          <p:attrName>style.visibility</p:attrName>
                                        </p:attrNameLst>
                                      </p:cBhvr>
                                      <p:to>
                                        <p:strVal val="visible"/>
                                      </p:to>
                                    </p:set>
                                    <p:animEffect transition="in" filter="checkerboard(across)">
                                      <p:cBhvr>
                                        <p:cTn id="27" dur="500"/>
                                        <p:tgtEl>
                                          <p:spTgt spid="716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06437"/>
          </a:xfrm>
        </p:spPr>
        <p:txBody>
          <a:bodyPr>
            <a:normAutofit fontScale="90000"/>
          </a:bodyPr>
          <a:lstStyle/>
          <a:p>
            <a:pPr algn="ctr"/>
            <a:r>
              <a:rPr lang="en-US" b="1" dirty="0">
                <a:solidFill>
                  <a:srgbClr val="CC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Necessity For Blood Clotting</a:t>
            </a:r>
          </a:p>
        </p:txBody>
      </p:sp>
      <p:sp>
        <p:nvSpPr>
          <p:cNvPr id="3" name="Content Placeholder 2"/>
          <p:cNvSpPr>
            <a:spLocks noGrp="1"/>
          </p:cNvSpPr>
          <p:nvPr>
            <p:ph sz="quarter" idx="1"/>
          </p:nvPr>
        </p:nvSpPr>
        <p:spPr>
          <a:xfrm>
            <a:off x="914400" y="1447800"/>
            <a:ext cx="7239000" cy="4572000"/>
          </a:xfrm>
        </p:spPr>
        <p:txBody>
          <a:bodyPr/>
          <a:lstStyle/>
          <a:p>
            <a:r>
              <a:rPr lang="en-US" sz="2400" dirty="0">
                <a:latin typeface="Times New Roman" panose="02020603050405020304" pitchFamily="18" charset="0"/>
                <a:cs typeface="Times New Roman" panose="02020603050405020304" pitchFamily="18" charset="0"/>
              </a:rPr>
              <a:t>Prevent excessive blood loss </a:t>
            </a:r>
          </a:p>
          <a:p>
            <a:r>
              <a:rPr lang="en-US" sz="2400" dirty="0">
                <a:latin typeface="Times New Roman" panose="02020603050405020304" pitchFamily="18" charset="0"/>
                <a:cs typeface="Times New Roman" panose="02020603050405020304" pitchFamily="18" charset="0"/>
              </a:rPr>
              <a:t> Prevent entry of </a:t>
            </a:r>
            <a:r>
              <a:rPr lang="en-US" sz="2400" dirty="0" err="1">
                <a:latin typeface="Times New Roman" panose="02020603050405020304" pitchFamily="18" charset="0"/>
                <a:cs typeface="Times New Roman" panose="02020603050405020304" pitchFamily="18" charset="0"/>
              </a:rPr>
              <a:t>micoorganisms</a:t>
            </a:r>
            <a:r>
              <a:rPr lang="en-US" sz="2400" dirty="0">
                <a:latin typeface="Times New Roman" panose="02020603050405020304" pitchFamily="18" charset="0"/>
                <a:cs typeface="Times New Roman" panose="02020603050405020304" pitchFamily="18" charset="0"/>
              </a:rPr>
              <a:t> through wound</a:t>
            </a:r>
          </a:p>
          <a:p>
            <a:r>
              <a:rPr lang="en-US" sz="2400" dirty="0">
                <a:latin typeface="Times New Roman" panose="02020603050405020304" pitchFamily="18" charset="0"/>
                <a:cs typeface="Times New Roman" panose="02020603050405020304" pitchFamily="18" charset="0"/>
              </a:rPr>
              <a:t> Seals wound</a:t>
            </a:r>
          </a:p>
          <a:p>
            <a:r>
              <a:rPr lang="en-US" sz="2400" dirty="0">
                <a:latin typeface="Times New Roman" panose="02020603050405020304" pitchFamily="18" charset="0"/>
                <a:cs typeface="Times New Roman" panose="02020603050405020304" pitchFamily="18" charset="0"/>
              </a:rPr>
              <a:t> Maintain blood pressure</a:t>
            </a:r>
          </a:p>
        </p:txBody>
      </p:sp>
      <p:pic>
        <p:nvPicPr>
          <p:cNvPr id="6" name="Picture 5" descr="clot-3.jpg"/>
          <p:cNvPicPr>
            <a:picLocks noChangeAspect="1"/>
          </p:cNvPicPr>
          <p:nvPr/>
        </p:nvPicPr>
        <p:blipFill>
          <a:blip r:embed="rId2"/>
          <a:stretch>
            <a:fillRect/>
          </a:stretch>
        </p:blipFill>
        <p:spPr>
          <a:xfrm>
            <a:off x="1357312" y="3733800"/>
            <a:ext cx="2143125" cy="2143125"/>
          </a:xfrm>
          <a:prstGeom prst="rect">
            <a:avLst/>
          </a:prstGeom>
        </p:spPr>
      </p:pic>
      <p:pic>
        <p:nvPicPr>
          <p:cNvPr id="7" name="Picture 6" descr="clot-3a.jpg"/>
          <p:cNvPicPr>
            <a:picLocks noChangeAspect="1"/>
          </p:cNvPicPr>
          <p:nvPr/>
        </p:nvPicPr>
        <p:blipFill>
          <a:blip r:embed="rId3"/>
          <a:stretch>
            <a:fillRect/>
          </a:stretch>
        </p:blipFill>
        <p:spPr>
          <a:xfrm>
            <a:off x="4343400" y="4214812"/>
            <a:ext cx="2905125" cy="1571625"/>
          </a:xfrm>
          <a:prstGeom prst="rect">
            <a:avLst/>
          </a:prstGeom>
        </p:spPr>
      </p:pic>
    </p:spTree>
    <p:extLst>
      <p:ext uri="{BB962C8B-B14F-4D97-AF65-F5344CB8AC3E}">
        <p14:creationId xmlns:p14="http://schemas.microsoft.com/office/powerpoint/2010/main" val="162120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29DC5957-DEB6-E7B8-860A-4CD394C48086}"/>
              </a:ext>
            </a:extLst>
          </p:cNvPr>
          <p:cNvSpPr>
            <a:spLocks noGrp="1"/>
          </p:cNvSpPr>
          <p:nvPr>
            <p:ph type="title" idx="4294967295"/>
          </p:nvPr>
        </p:nvSpPr>
        <p:spPr>
          <a:xfrm>
            <a:off x="0" y="152400"/>
            <a:ext cx="7772400" cy="1143000"/>
          </a:xfrm>
        </p:spPr>
        <p:txBody>
          <a:bodyPr bIns="45720"/>
          <a:lstStyle/>
          <a:p>
            <a:pPr eaLnBrk="1" hangingPunct="1"/>
            <a:r>
              <a:rPr lang="en-GB" altLang="en-SA">
                <a:solidFill>
                  <a:srgbClr val="CC0099"/>
                </a:solidFill>
              </a:rPr>
              <a:t>Function of Vitamin K (cont…)</a:t>
            </a:r>
            <a:endParaRPr lang="en-US" altLang="en-SA">
              <a:solidFill>
                <a:srgbClr val="CC0099"/>
              </a:solidFill>
            </a:endParaRPr>
          </a:p>
        </p:txBody>
      </p:sp>
      <p:pic>
        <p:nvPicPr>
          <p:cNvPr id="72707" name="Picture 3">
            <a:extLst>
              <a:ext uri="{FF2B5EF4-FFF2-40B4-BE49-F238E27FC236}">
                <a16:creationId xmlns:a16="http://schemas.microsoft.com/office/drawing/2014/main" id="{C13FBBAE-6796-5C1B-1F88-C09809E1FB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058" b="53616"/>
          <a:stretch>
            <a:fillRect/>
          </a:stretch>
        </p:blipFill>
        <p:spPr bwMode="auto">
          <a:xfrm>
            <a:off x="609600" y="2209800"/>
            <a:ext cx="771525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Text Box 4">
            <a:extLst>
              <a:ext uri="{FF2B5EF4-FFF2-40B4-BE49-F238E27FC236}">
                <a16:creationId xmlns:a16="http://schemas.microsoft.com/office/drawing/2014/main" id="{8F78B140-FEB1-5EC7-DCC0-C2A190653ACB}"/>
              </a:ext>
            </a:extLst>
          </p:cNvPr>
          <p:cNvSpPr txBox="1">
            <a:spLocks noChangeArrowheads="1"/>
          </p:cNvSpPr>
          <p:nvPr/>
        </p:nvSpPr>
        <p:spPr bwMode="auto">
          <a:xfrm>
            <a:off x="3429000" y="4022725"/>
            <a:ext cx="1447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GB" altLang="en-SA" sz="2000" b="1">
                <a:solidFill>
                  <a:srgbClr val="5BA7B9"/>
                </a:solidFill>
              </a:rPr>
              <a:t>Dicumarol, Warfarin</a:t>
            </a:r>
          </a:p>
        </p:txBody>
      </p:sp>
      <p:sp>
        <p:nvSpPr>
          <p:cNvPr id="72709" name="Line 5">
            <a:extLst>
              <a:ext uri="{FF2B5EF4-FFF2-40B4-BE49-F238E27FC236}">
                <a16:creationId xmlns:a16="http://schemas.microsoft.com/office/drawing/2014/main" id="{074B3051-FBFA-B3D1-51AA-DE3447EBA639}"/>
              </a:ext>
            </a:extLst>
          </p:cNvPr>
          <p:cNvSpPr>
            <a:spLocks noChangeShapeType="1"/>
          </p:cNvSpPr>
          <p:nvPr/>
        </p:nvSpPr>
        <p:spPr bwMode="auto">
          <a:xfrm>
            <a:off x="3949700" y="3743325"/>
            <a:ext cx="0" cy="304800"/>
          </a:xfrm>
          <a:prstGeom prst="line">
            <a:avLst/>
          </a:prstGeom>
          <a:noFill/>
          <a:ln w="9525">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en-SA"/>
          </a:p>
        </p:txBody>
      </p:sp>
      <p:sp>
        <p:nvSpPr>
          <p:cNvPr id="72710" name="Oval 6">
            <a:extLst>
              <a:ext uri="{FF2B5EF4-FFF2-40B4-BE49-F238E27FC236}">
                <a16:creationId xmlns:a16="http://schemas.microsoft.com/office/drawing/2014/main" id="{F19EF8E9-ECC1-D8E3-ECEF-C1BD2E9CCE2F}"/>
              </a:ext>
            </a:extLst>
          </p:cNvPr>
          <p:cNvSpPr>
            <a:spLocks noChangeArrowheads="1"/>
          </p:cNvSpPr>
          <p:nvPr/>
        </p:nvSpPr>
        <p:spPr bwMode="auto">
          <a:xfrm>
            <a:off x="4000500" y="3781425"/>
            <a:ext cx="228600" cy="228600"/>
          </a:xfrm>
          <a:prstGeom prst="ellipse">
            <a:avLst/>
          </a:prstGeom>
          <a:solidFill>
            <a:schemeClr val="bg1"/>
          </a:solidFill>
          <a:ln w="9525">
            <a:solidFill>
              <a:srgbClr val="FF3399"/>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GB" altLang="en-SA" sz="2400" b="1">
                <a:solidFill>
                  <a:srgbClr val="FF3399"/>
                </a:solidFill>
              </a:rPr>
              <a:t>-</a:t>
            </a:r>
          </a:p>
        </p:txBody>
      </p:sp>
      <p:sp>
        <p:nvSpPr>
          <p:cNvPr id="72711" name="Text Box 7">
            <a:extLst>
              <a:ext uri="{FF2B5EF4-FFF2-40B4-BE49-F238E27FC236}">
                <a16:creationId xmlns:a16="http://schemas.microsoft.com/office/drawing/2014/main" id="{ECB10839-3F57-677A-3AD4-277D3576CD9B}"/>
              </a:ext>
            </a:extLst>
          </p:cNvPr>
          <p:cNvSpPr txBox="1">
            <a:spLocks noChangeArrowheads="1"/>
          </p:cNvSpPr>
          <p:nvPr/>
        </p:nvSpPr>
        <p:spPr bwMode="auto">
          <a:xfrm>
            <a:off x="7010400" y="3654425"/>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GB" altLang="en-SA" b="1">
                <a:solidFill>
                  <a:srgbClr val="CC0099"/>
                </a:solidFill>
              </a:rPr>
              <a:t>(Gla residue)</a:t>
            </a:r>
          </a:p>
        </p:txBody>
      </p:sp>
      <p:sp>
        <p:nvSpPr>
          <p:cNvPr id="72712" name="Rectangle 8">
            <a:extLst>
              <a:ext uri="{FF2B5EF4-FFF2-40B4-BE49-F238E27FC236}">
                <a16:creationId xmlns:a16="http://schemas.microsoft.com/office/drawing/2014/main" id="{CFC05304-6389-6946-CCE7-9E7B78E5452D}"/>
              </a:ext>
            </a:extLst>
          </p:cNvPr>
          <p:cNvSpPr>
            <a:spLocks noChangeArrowheads="1"/>
          </p:cNvSpPr>
          <p:nvPr/>
        </p:nvSpPr>
        <p:spPr bwMode="auto">
          <a:xfrm>
            <a:off x="5788025" y="3048000"/>
            <a:ext cx="1006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SA">
                <a:solidFill>
                  <a:srgbClr val="CC0099"/>
                </a:solidFill>
              </a:rPr>
              <a:t>(mature)</a:t>
            </a:r>
            <a:endParaRPr lang="en-GB" altLang="en-SA">
              <a:solidFill>
                <a:srgbClr val="CC0099"/>
              </a:solidFill>
            </a:endParaRPr>
          </a:p>
        </p:txBody>
      </p:sp>
      <p:sp>
        <p:nvSpPr>
          <p:cNvPr id="9" name="Rectangle 4">
            <a:extLst>
              <a:ext uri="{FF2B5EF4-FFF2-40B4-BE49-F238E27FC236}">
                <a16:creationId xmlns:a16="http://schemas.microsoft.com/office/drawing/2014/main" id="{D856E0B7-48BA-C112-6FED-389FFC5D03B6}"/>
              </a:ext>
            </a:extLst>
          </p:cNvPr>
          <p:cNvSpPr>
            <a:spLocks noChangeArrowheads="1"/>
          </p:cNvSpPr>
          <p:nvPr/>
        </p:nvSpPr>
        <p:spPr bwMode="auto">
          <a:xfrm>
            <a:off x="576263" y="1249363"/>
            <a:ext cx="72596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SA" sz="2800" b="1">
                <a:solidFill>
                  <a:schemeClr val="accent1"/>
                </a:solidFill>
              </a:rPr>
              <a:t>1.</a:t>
            </a:r>
            <a:r>
              <a:rPr lang="en-US" altLang="en-SA" sz="3200" b="1">
                <a:solidFill>
                  <a:schemeClr val="accent1"/>
                </a:solidFill>
              </a:rPr>
              <a:t> Formation of carboxyglutamate (cont…)</a:t>
            </a:r>
            <a:endParaRPr lang="en-GB" altLang="en-SA" sz="3200" b="1">
              <a:solidFill>
                <a:schemeClr val="accent1"/>
              </a:solidFill>
            </a:endParaRPr>
          </a:p>
        </p:txBody>
      </p:sp>
      <p:sp>
        <p:nvSpPr>
          <p:cNvPr id="10" name="Slide Number Placeholder 9">
            <a:extLst>
              <a:ext uri="{FF2B5EF4-FFF2-40B4-BE49-F238E27FC236}">
                <a16:creationId xmlns:a16="http://schemas.microsoft.com/office/drawing/2014/main" id="{2A81A6C3-AA03-5DEF-EBDB-C56BB169DA4C}"/>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8FB9D63-6576-9F44-AC43-5B123A7841AC}" type="slidenum">
              <a:rPr lang="en-US" altLang="en-SA">
                <a:solidFill>
                  <a:srgbClr val="FFFFFF"/>
                </a:solidFill>
                <a:latin typeface="Franklin Gothic Book" panose="020B0503020102020204" pitchFamily="34" charset="0"/>
              </a:rPr>
              <a:pPr eaLnBrk="1" hangingPunct="1"/>
              <a:t>40</a:t>
            </a:fld>
            <a:endParaRPr lang="en-US" altLang="en-SA">
              <a:solidFill>
                <a:srgbClr val="FFFFFF"/>
              </a:solidFill>
              <a:latin typeface="Franklin Gothic Book" panose="020B0503020102020204" pitchFamily="34" charset="0"/>
            </a:endParaRPr>
          </a:p>
        </p:txBody>
      </p:sp>
      <p:sp>
        <p:nvSpPr>
          <p:cNvPr id="56331" name="Footer Placeholder 10">
            <a:extLst>
              <a:ext uri="{FF2B5EF4-FFF2-40B4-BE49-F238E27FC236}">
                <a16:creationId xmlns:a16="http://schemas.microsoft.com/office/drawing/2014/main" id="{F8B218CD-0E60-6C42-7832-2DF02C7C11E8}"/>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SA">
                <a:solidFill>
                  <a:schemeClr val="tx2"/>
                </a:solidFill>
              </a:rPr>
              <a:t>Blood Coagulation(1-51)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box(in)">
                                      <p:cBhvr>
                                        <p:cTn id="7" dur="500"/>
                                        <p:tgtEl>
                                          <p:spTgt spid="727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2707"/>
                                        </p:tgtEl>
                                        <p:attrNameLst>
                                          <p:attrName>style.visibility</p:attrName>
                                        </p:attrNameLst>
                                      </p:cBhvr>
                                      <p:to>
                                        <p:strVal val="visible"/>
                                      </p:to>
                                    </p:set>
                                    <p:animEffect transition="in" filter="blinds(horizontal)">
                                      <p:cBhvr>
                                        <p:cTn id="12" dur="500"/>
                                        <p:tgtEl>
                                          <p:spTgt spid="72707"/>
                                        </p:tgtEl>
                                      </p:cBhvr>
                                    </p:animEffect>
                                  </p:childTnLst>
                                </p:cTn>
                              </p:par>
                            </p:childTnLst>
                          </p:cTn>
                        </p:par>
                        <p:par>
                          <p:cTn id="13" fill="hold" nodeType="afterGroup">
                            <p:stCondLst>
                              <p:cond delay="500"/>
                            </p:stCondLst>
                            <p:childTnLst>
                              <p:par>
                                <p:cTn id="14" presetID="5" presetClass="entr" presetSubtype="10" fill="hold" nodeType="afterEffect">
                                  <p:stCondLst>
                                    <p:cond delay="0"/>
                                  </p:stCondLst>
                                  <p:childTnLst>
                                    <p:set>
                                      <p:cBhvr>
                                        <p:cTn id="15" dur="1" fill="hold">
                                          <p:stCondLst>
                                            <p:cond delay="0"/>
                                          </p:stCondLst>
                                        </p:cTn>
                                        <p:tgtEl>
                                          <p:spTgt spid="72711"/>
                                        </p:tgtEl>
                                        <p:attrNameLst>
                                          <p:attrName>style.visibility</p:attrName>
                                        </p:attrNameLst>
                                      </p:cBhvr>
                                      <p:to>
                                        <p:strVal val="visible"/>
                                      </p:to>
                                    </p:set>
                                    <p:animEffect transition="in" filter="checkerboard(across)">
                                      <p:cBhvr>
                                        <p:cTn id="16" dur="500"/>
                                        <p:tgtEl>
                                          <p:spTgt spid="7271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72712"/>
                                        </p:tgtEl>
                                        <p:attrNameLst>
                                          <p:attrName>style.visibility</p:attrName>
                                        </p:attrNameLst>
                                      </p:cBhvr>
                                      <p:to>
                                        <p:strVal val="visible"/>
                                      </p:to>
                                    </p:set>
                                    <p:animEffect transition="in" filter="checkerboard(across)">
                                      <p:cBhvr>
                                        <p:cTn id="21" dur="500"/>
                                        <p:tgtEl>
                                          <p:spTgt spid="7271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nodeType="clickEffect">
                                  <p:stCondLst>
                                    <p:cond delay="0"/>
                                  </p:stCondLst>
                                  <p:childTnLst>
                                    <p:set>
                                      <p:cBhvr>
                                        <p:cTn id="25" dur="1" fill="hold">
                                          <p:stCondLst>
                                            <p:cond delay="0"/>
                                          </p:stCondLst>
                                        </p:cTn>
                                        <p:tgtEl>
                                          <p:spTgt spid="72708"/>
                                        </p:tgtEl>
                                        <p:attrNameLst>
                                          <p:attrName>style.visibility</p:attrName>
                                        </p:attrNameLst>
                                      </p:cBhvr>
                                      <p:to>
                                        <p:strVal val="visible"/>
                                      </p:to>
                                    </p:set>
                                    <p:animEffect transition="in" filter="checkerboard(across)">
                                      <p:cBhvr>
                                        <p:cTn id="26" dur="500"/>
                                        <p:tgtEl>
                                          <p:spTgt spid="72708"/>
                                        </p:tgtEl>
                                      </p:cBhvr>
                                    </p:animEffect>
                                  </p:childTnLst>
                                </p:cTn>
                              </p:par>
                            </p:childTnLst>
                          </p:cTn>
                        </p:par>
                        <p:par>
                          <p:cTn id="27" fill="hold" nodeType="afterGroup">
                            <p:stCondLst>
                              <p:cond delay="500"/>
                            </p:stCondLst>
                            <p:childTnLst>
                              <p:par>
                                <p:cTn id="28" presetID="5" presetClass="entr" presetSubtype="10" fill="hold" nodeType="afterEffect">
                                  <p:stCondLst>
                                    <p:cond delay="0"/>
                                  </p:stCondLst>
                                  <p:childTnLst>
                                    <p:set>
                                      <p:cBhvr>
                                        <p:cTn id="29" dur="1" fill="hold">
                                          <p:stCondLst>
                                            <p:cond delay="0"/>
                                          </p:stCondLst>
                                        </p:cTn>
                                        <p:tgtEl>
                                          <p:spTgt spid="72709"/>
                                        </p:tgtEl>
                                        <p:attrNameLst>
                                          <p:attrName>style.visibility</p:attrName>
                                        </p:attrNameLst>
                                      </p:cBhvr>
                                      <p:to>
                                        <p:strVal val="visible"/>
                                      </p:to>
                                    </p:set>
                                    <p:animEffect transition="in" filter="checkerboard(across)">
                                      <p:cBhvr>
                                        <p:cTn id="30" dur="500"/>
                                        <p:tgtEl>
                                          <p:spTgt spid="72709"/>
                                        </p:tgtEl>
                                      </p:cBhvr>
                                    </p:animEffect>
                                  </p:childTnLst>
                                </p:cTn>
                              </p:par>
                            </p:childTnLst>
                          </p:cTn>
                        </p:par>
                        <p:par>
                          <p:cTn id="31" fill="hold" nodeType="afterGroup">
                            <p:stCondLst>
                              <p:cond delay="1000"/>
                            </p:stCondLst>
                            <p:childTnLst>
                              <p:par>
                                <p:cTn id="32" presetID="5" presetClass="entr" presetSubtype="10" fill="hold" nodeType="afterEffect">
                                  <p:stCondLst>
                                    <p:cond delay="0"/>
                                  </p:stCondLst>
                                  <p:childTnLst>
                                    <p:set>
                                      <p:cBhvr>
                                        <p:cTn id="33" dur="1" fill="hold">
                                          <p:stCondLst>
                                            <p:cond delay="0"/>
                                          </p:stCondLst>
                                        </p:cTn>
                                        <p:tgtEl>
                                          <p:spTgt spid="72710"/>
                                        </p:tgtEl>
                                        <p:attrNameLst>
                                          <p:attrName>style.visibility</p:attrName>
                                        </p:attrNameLst>
                                      </p:cBhvr>
                                      <p:to>
                                        <p:strVal val="visible"/>
                                      </p:to>
                                    </p:set>
                                    <p:animEffect transition="in" filter="checkerboard(across)">
                                      <p:cBhvr>
                                        <p:cTn id="34" dur="500"/>
                                        <p:tgtEl>
                                          <p:spTgt spid="7271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 presetClass="entr" presetSubtype="1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checkerboard(across)">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p:bldP spid="72710" grpId="0" animBg="1"/>
      <p:bldP spid="72711" grpId="0"/>
      <p:bldP spid="72712"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a:extLst>
              <a:ext uri="{FF2B5EF4-FFF2-40B4-BE49-F238E27FC236}">
                <a16:creationId xmlns:a16="http://schemas.microsoft.com/office/drawing/2014/main" id="{B888A7E5-403F-4AA0-41EB-3284E6F3C3B8}"/>
              </a:ext>
            </a:extLst>
          </p:cNvPr>
          <p:cNvSpPr>
            <a:spLocks noGrp="1"/>
          </p:cNvSpPr>
          <p:nvPr>
            <p:ph type="title"/>
          </p:nvPr>
        </p:nvSpPr>
        <p:spPr>
          <a:xfrm>
            <a:off x="50800" y="76200"/>
            <a:ext cx="8229600" cy="1143000"/>
          </a:xfrm>
        </p:spPr>
        <p:txBody>
          <a:bodyPr bIns="45720"/>
          <a:lstStyle/>
          <a:p>
            <a:pPr eaLnBrk="1" hangingPunct="1"/>
            <a:r>
              <a:rPr lang="en-GB" altLang="en-SA">
                <a:solidFill>
                  <a:srgbClr val="CC0099"/>
                </a:solidFill>
              </a:rPr>
              <a:t>Function of Vitamin K (cont…)</a:t>
            </a:r>
          </a:p>
        </p:txBody>
      </p:sp>
      <p:sp>
        <p:nvSpPr>
          <p:cNvPr id="73730" name="Rectangle 2">
            <a:extLst>
              <a:ext uri="{FF2B5EF4-FFF2-40B4-BE49-F238E27FC236}">
                <a16:creationId xmlns:a16="http://schemas.microsoft.com/office/drawing/2014/main" id="{BC10203B-1D4F-E885-AB77-D78B94F82EEA}"/>
              </a:ext>
            </a:extLst>
          </p:cNvPr>
          <p:cNvSpPr>
            <a:spLocks noGrp="1"/>
          </p:cNvSpPr>
          <p:nvPr>
            <p:ph sz="quarter" idx="1"/>
          </p:nvPr>
        </p:nvSpPr>
        <p:spPr>
          <a:xfrm>
            <a:off x="0" y="2209800"/>
            <a:ext cx="9144000" cy="4114800"/>
          </a:xfrm>
        </p:spPr>
        <p:txBody>
          <a:bodyPr/>
          <a:lstStyle/>
          <a:p>
            <a:pPr eaLnBrk="1" hangingPunct="1"/>
            <a:r>
              <a:rPr lang="en-US" altLang="en-SA" sz="2800"/>
              <a:t>The Gla residue of prothrombin is a natural high affinity binder (chelator) of positively calcium ions, hence the designation of calcium as a co-factor (factor IV) in the schematic. </a:t>
            </a:r>
          </a:p>
          <a:p>
            <a:pPr eaLnBrk="1" hangingPunct="1">
              <a:buFont typeface="Wingdings 3" pitchFamily="2" charset="2"/>
              <a:buNone/>
            </a:pPr>
            <a:r>
              <a:rPr lang="en-US" altLang="en-SA" sz="2800"/>
              <a:t> </a:t>
            </a:r>
          </a:p>
          <a:p>
            <a:pPr eaLnBrk="1" hangingPunct="1"/>
            <a:r>
              <a:rPr lang="en-US" altLang="en-SA" sz="2800"/>
              <a:t>The prothrombin-calcium complex is then able to bind to PLs essential for blood clotting on the surface of platelets. </a:t>
            </a:r>
          </a:p>
        </p:txBody>
      </p:sp>
      <p:sp>
        <p:nvSpPr>
          <p:cNvPr id="73731" name="Rectangle 3">
            <a:extLst>
              <a:ext uri="{FF2B5EF4-FFF2-40B4-BE49-F238E27FC236}">
                <a16:creationId xmlns:a16="http://schemas.microsoft.com/office/drawing/2014/main" id="{3D41A9AA-4225-776F-5A2A-E400BCD9384A}"/>
              </a:ext>
            </a:extLst>
          </p:cNvPr>
          <p:cNvSpPr>
            <a:spLocks noChangeArrowheads="1"/>
          </p:cNvSpPr>
          <p:nvPr/>
        </p:nvSpPr>
        <p:spPr bwMode="auto">
          <a:xfrm>
            <a:off x="152400" y="1219200"/>
            <a:ext cx="73898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SA" sz="2800" b="1">
                <a:solidFill>
                  <a:schemeClr val="accent1"/>
                </a:solidFill>
              </a:rPr>
              <a:t>2.</a:t>
            </a:r>
            <a:r>
              <a:rPr lang="en-US" altLang="en-SA" sz="3200" b="1">
                <a:solidFill>
                  <a:schemeClr val="accent1"/>
                </a:solidFill>
              </a:rPr>
              <a:t> Interaction of prothombin with platelets</a:t>
            </a:r>
            <a:endParaRPr lang="en-GB" altLang="en-SA" sz="3200" b="1">
              <a:solidFill>
                <a:schemeClr val="accent1"/>
              </a:solidFill>
            </a:endParaRPr>
          </a:p>
        </p:txBody>
      </p:sp>
      <p:sp>
        <p:nvSpPr>
          <p:cNvPr id="5" name="Slide Number Placeholder 4">
            <a:extLst>
              <a:ext uri="{FF2B5EF4-FFF2-40B4-BE49-F238E27FC236}">
                <a16:creationId xmlns:a16="http://schemas.microsoft.com/office/drawing/2014/main" id="{089182C1-CB83-9682-3016-1C5017AF79EA}"/>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70A30B4-0415-A445-9669-5428C43E2154}" type="slidenum">
              <a:rPr lang="en-US" altLang="en-SA">
                <a:solidFill>
                  <a:srgbClr val="FFFFFF"/>
                </a:solidFill>
                <a:latin typeface="Franklin Gothic Book" panose="020B0503020102020204" pitchFamily="34" charset="0"/>
              </a:rPr>
              <a:pPr eaLnBrk="1" hangingPunct="1"/>
              <a:t>41</a:t>
            </a:fld>
            <a:endParaRPr lang="en-US" altLang="en-SA">
              <a:solidFill>
                <a:srgbClr val="FFFFFF"/>
              </a:solidFill>
              <a:latin typeface="Franklin Gothic Book" panose="020B0503020102020204" pitchFamily="34" charset="0"/>
            </a:endParaRPr>
          </a:p>
        </p:txBody>
      </p:sp>
      <p:sp>
        <p:nvSpPr>
          <p:cNvPr id="57350" name="Footer Placeholder 5">
            <a:extLst>
              <a:ext uri="{FF2B5EF4-FFF2-40B4-BE49-F238E27FC236}">
                <a16:creationId xmlns:a16="http://schemas.microsoft.com/office/drawing/2014/main" id="{9C15BBA6-7503-5BA1-EF7D-D149E894E500}"/>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SA">
                <a:solidFill>
                  <a:schemeClr val="tx2"/>
                </a:solidFill>
              </a:rPr>
              <a:t>Blood Coagulation(1-51)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73732"/>
                                        </p:tgtEl>
                                        <p:attrNameLst>
                                          <p:attrName>style.visibility</p:attrName>
                                        </p:attrNameLst>
                                      </p:cBhvr>
                                      <p:to>
                                        <p:strVal val="visible"/>
                                      </p:to>
                                    </p:set>
                                    <p:animEffect transition="in" filter="box(in)">
                                      <p:cBhvr>
                                        <p:cTn id="7" dur="500"/>
                                        <p:tgtEl>
                                          <p:spTgt spid="737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73731"/>
                                        </p:tgtEl>
                                        <p:attrNameLst>
                                          <p:attrName>style.visibility</p:attrName>
                                        </p:attrNameLst>
                                      </p:cBhvr>
                                      <p:to>
                                        <p:strVal val="visible"/>
                                      </p:to>
                                    </p:set>
                                    <p:animEffect transition="in" filter="checkerboard(across)">
                                      <p:cBhvr>
                                        <p:cTn id="12" dur="500"/>
                                        <p:tgtEl>
                                          <p:spTgt spid="737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73730">
                                            <p:txEl>
                                              <p:pRg st="0" end="0"/>
                                            </p:txEl>
                                          </p:spTgt>
                                        </p:tgtEl>
                                        <p:attrNameLst>
                                          <p:attrName>style.visibility</p:attrName>
                                        </p:attrNameLst>
                                      </p:cBhvr>
                                      <p:to>
                                        <p:strVal val="visible"/>
                                      </p:to>
                                    </p:set>
                                    <p:animEffect transition="in" filter="checkerboard(across)">
                                      <p:cBhvr>
                                        <p:cTn id="17" dur="500"/>
                                        <p:tgtEl>
                                          <p:spTgt spid="73730">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73730">
                                            <p:txEl>
                                              <p:pRg st="2" end="2"/>
                                            </p:txEl>
                                          </p:spTgt>
                                        </p:tgtEl>
                                        <p:attrNameLst>
                                          <p:attrName>style.visibility</p:attrName>
                                        </p:attrNameLst>
                                      </p:cBhvr>
                                      <p:to>
                                        <p:strVal val="visible"/>
                                      </p:to>
                                    </p:set>
                                    <p:animEffect transition="in" filter="checkerboard(across)">
                                      <p:cBhvr>
                                        <p:cTn id="22" dur="500"/>
                                        <p:tgtEl>
                                          <p:spTgt spid="737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Oval 5"/>
          <p:cNvSpPr>
            <a:spLocks noChangeArrowheads="1"/>
          </p:cNvSpPr>
          <p:nvPr/>
        </p:nvSpPr>
        <p:spPr bwMode="blackWhite">
          <a:xfrm>
            <a:off x="1520825" y="6071683"/>
            <a:ext cx="282575" cy="249238"/>
          </a:xfrm>
          <a:prstGeom prst="ellipse">
            <a:avLst/>
          </a:prstGeom>
          <a:solidFill>
            <a:srgbClr val="CC00CC"/>
          </a:solidFill>
          <a:ln w="9525">
            <a:round/>
            <a:headEnd/>
            <a:tailEnd/>
          </a:ln>
          <a:scene3d>
            <a:camera prst="legacyObliqueTopRight"/>
            <a:lightRig rig="legacyFlat3" dir="b"/>
          </a:scene3d>
          <a:sp3d extrusionH="100000" prstMaterial="legacyMatte">
            <a:bevelT w="13500" h="13500" prst="angle"/>
            <a:bevelB w="13500" h="13500" prst="angle"/>
            <a:extrusionClr>
              <a:srgbClr val="CC00CC"/>
            </a:extrusionClr>
          </a:sp3d>
        </p:spPr>
        <p:txBody>
          <a:bodyPr wrap="none" anchor="ctr">
            <a:flatTx/>
          </a:bodyPr>
          <a:lstStyle/>
          <a:p>
            <a:endParaRPr lang="en-GB"/>
          </a:p>
        </p:txBody>
      </p:sp>
      <p:sp>
        <p:nvSpPr>
          <p:cNvPr id="75831" name="Text Box 55"/>
          <p:cNvSpPr txBox="1">
            <a:spLocks noChangeArrowheads="1"/>
          </p:cNvSpPr>
          <p:nvPr/>
        </p:nvSpPr>
        <p:spPr bwMode="auto">
          <a:xfrm>
            <a:off x="1863724" y="5998706"/>
            <a:ext cx="4232275" cy="430887"/>
          </a:xfrm>
          <a:prstGeom prst="rect">
            <a:avLst/>
          </a:prstGeom>
          <a:noFill/>
          <a:ln w="12700">
            <a:noFill/>
            <a:miter lim="800000"/>
            <a:headEnd type="none" w="sm" len="sm"/>
            <a:tailEnd type="none" w="sm" len="sm"/>
          </a:ln>
          <a:effectLst/>
        </p:spPr>
        <p:txBody>
          <a:bodyPr wrap="square" anchor="ctr">
            <a:spAutoFit/>
          </a:bodyPr>
          <a:lstStyle/>
          <a:p>
            <a:pPr eaLnBrk="0" hangingPunct="0">
              <a:spcBef>
                <a:spcPct val="80000"/>
              </a:spcBef>
              <a:defRPr/>
            </a:pPr>
            <a:r>
              <a:rPr lang="en-US" sz="2200" b="1" dirty="0">
                <a:solidFill>
                  <a:srgbClr val="66006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Vitamin K </a:t>
            </a:r>
            <a:r>
              <a:rPr lang="en-US" sz="2200" b="1" dirty="0" err="1">
                <a:solidFill>
                  <a:srgbClr val="66006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dependant</a:t>
            </a:r>
            <a:r>
              <a:rPr lang="en-US" sz="2200" b="1" dirty="0">
                <a:solidFill>
                  <a:srgbClr val="66006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factors</a:t>
            </a:r>
            <a:endParaRPr lang="en-US" sz="2200" b="1" baseline="30000" dirty="0">
              <a:solidFill>
                <a:srgbClr val="660066"/>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F1EFA57D-AEF6-8ED5-32DD-0DAB77773C11}"/>
              </a:ext>
            </a:extLst>
          </p:cNvPr>
          <p:cNvPicPr>
            <a:picLocks noChangeAspect="1"/>
          </p:cNvPicPr>
          <p:nvPr/>
        </p:nvPicPr>
        <p:blipFill>
          <a:blip r:embed="rId3"/>
          <a:stretch>
            <a:fillRect/>
          </a:stretch>
        </p:blipFill>
        <p:spPr>
          <a:xfrm>
            <a:off x="259334" y="1160782"/>
            <a:ext cx="8625331" cy="4536436"/>
          </a:xfrm>
          <a:prstGeom prst="rect">
            <a:avLst/>
          </a:prstGeom>
        </p:spPr>
      </p:pic>
      <p:sp>
        <p:nvSpPr>
          <p:cNvPr id="7" name="TextBox 6">
            <a:extLst>
              <a:ext uri="{FF2B5EF4-FFF2-40B4-BE49-F238E27FC236}">
                <a16:creationId xmlns:a16="http://schemas.microsoft.com/office/drawing/2014/main" id="{503316C2-BA49-5C87-ABE5-B769AC61EE34}"/>
              </a:ext>
            </a:extLst>
          </p:cNvPr>
          <p:cNvSpPr txBox="1"/>
          <p:nvPr/>
        </p:nvSpPr>
        <p:spPr>
          <a:xfrm>
            <a:off x="2285999" y="259131"/>
            <a:ext cx="4572000" cy="584775"/>
          </a:xfrm>
          <a:prstGeom prst="rect">
            <a:avLst/>
          </a:prstGeom>
          <a:noFill/>
        </p:spPr>
        <p:txBody>
          <a:bodyPr wrap="square">
            <a:spAutoFit/>
          </a:bodyPr>
          <a:lstStyle/>
          <a:p>
            <a:pPr algn="ctr"/>
            <a:r>
              <a:rPr lang="en-US" altLang="en-SA" sz="3200" b="1" dirty="0">
                <a:solidFill>
                  <a:srgbClr val="0070C0"/>
                </a:solidFill>
                <a:latin typeface="Times New Roman" panose="02020603050405020304" pitchFamily="18" charset="0"/>
                <a:cs typeface="Times New Roman" panose="02020603050405020304" pitchFamily="18" charset="0"/>
              </a:rPr>
              <a:t>Coagulation Cascade </a:t>
            </a:r>
            <a:endParaRPr lang="en-SA"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diamond(in)">
                                      <p:cBhvr>
                                        <p:cTn id="7" dur="500"/>
                                        <p:tgtEl>
                                          <p:spTgt spid="45060"/>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75831"/>
                                        </p:tgtEl>
                                        <p:attrNameLst>
                                          <p:attrName>style.visibility</p:attrName>
                                        </p:attrNameLst>
                                      </p:cBhvr>
                                      <p:to>
                                        <p:strVal val="visible"/>
                                      </p:to>
                                    </p:set>
                                    <p:animEffect transition="in" filter="diamond(in)">
                                      <p:cBhvr>
                                        <p:cTn id="10" dur="500"/>
                                        <p:tgtEl>
                                          <p:spTgt spid="758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animBg="1"/>
      <p:bldP spid="7583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563562"/>
          </a:xfrm>
        </p:spPr>
        <p:txBody>
          <a:bodyPr anchor="ctr">
            <a:noAutofit/>
          </a:bodyPr>
          <a:lstStyle/>
          <a:p>
            <a:pPr algn="ctr"/>
            <a:r>
              <a:rPr lang="en-US" sz="3200" b="1" dirty="0">
                <a:solidFill>
                  <a:srgbClr val="0070C0"/>
                </a:solidFill>
                <a:effectLst/>
                <a:latin typeface="Times New Roman" panose="02020603050405020304" pitchFamily="18" charset="0"/>
                <a:cs typeface="Times New Roman" panose="02020603050405020304" pitchFamily="18" charset="0"/>
              </a:rPr>
              <a:t>Role of Calcium in Blood Coagulation</a:t>
            </a:r>
          </a:p>
        </p:txBody>
      </p:sp>
      <p:sp>
        <p:nvSpPr>
          <p:cNvPr id="3" name="Content Placeholder 2"/>
          <p:cNvSpPr>
            <a:spLocks noGrp="1"/>
          </p:cNvSpPr>
          <p:nvPr>
            <p:ph sz="quarter" idx="1"/>
          </p:nvPr>
        </p:nvSpPr>
        <p:spPr>
          <a:xfrm>
            <a:off x="685800" y="1143000"/>
            <a:ext cx="8001000" cy="4572000"/>
          </a:xfrm>
        </p:spPr>
        <p:txBody>
          <a:bodyPr>
            <a:normAutofit/>
          </a:bodyPr>
          <a:lstStyle/>
          <a:p>
            <a:pPr algn="just">
              <a:lnSpc>
                <a:spcPct val="150000"/>
              </a:lnSpc>
            </a:pPr>
            <a:r>
              <a:rPr lang="en-US" sz="2400" dirty="0">
                <a:latin typeface="Times New Roman" panose="02020603050405020304" pitchFamily="18" charset="0"/>
                <a:cs typeface="Times New Roman" panose="02020603050405020304" pitchFamily="18" charset="0"/>
              </a:rPr>
              <a:t>Except for the first two steps in the intrinsic pathway, calcium ions are required for the promotion of all the reactions. </a:t>
            </a:r>
          </a:p>
          <a:p>
            <a:pPr algn="just">
              <a:lnSpc>
                <a:spcPct val="150000"/>
              </a:lnSpc>
            </a:pPr>
            <a:r>
              <a:rPr lang="en-US" sz="2400" dirty="0">
                <a:latin typeface="Times New Roman" panose="02020603050405020304" pitchFamily="18" charset="0"/>
                <a:cs typeface="Times New Roman" panose="02020603050405020304" pitchFamily="18" charset="0"/>
              </a:rPr>
              <a:t>Coagulation of blood can be prevented </a:t>
            </a:r>
            <a:r>
              <a:rPr lang="en-US" sz="2400" i="1" dirty="0">
                <a:latin typeface="Times New Roman" panose="02020603050405020304" pitchFamily="18" charset="0"/>
                <a:cs typeface="Times New Roman" panose="02020603050405020304" pitchFamily="18" charset="0"/>
              </a:rPr>
              <a:t>in vitro </a:t>
            </a:r>
            <a:r>
              <a:rPr lang="en-US" sz="2400" dirty="0">
                <a:latin typeface="Times New Roman" panose="02020603050405020304" pitchFamily="18" charset="0"/>
                <a:cs typeface="Times New Roman" panose="02020603050405020304" pitchFamily="18" charset="0"/>
              </a:rPr>
              <a:t>(e. g. for storage in the blood bank or for separation of plasma) by removal of calcium ions. </a:t>
            </a:r>
          </a:p>
          <a:p>
            <a:pPr lvl="1" algn="just">
              <a:lnSpc>
                <a:spcPct val="150000"/>
              </a:lnSpc>
            </a:pPr>
            <a:r>
              <a:rPr lang="en-US" dirty="0">
                <a:latin typeface="Times New Roman" panose="02020603050405020304" pitchFamily="18" charset="0"/>
                <a:cs typeface="Times New Roman" panose="02020603050405020304" pitchFamily="18" charset="0"/>
              </a:rPr>
              <a:t>The use of oxalates and citrates as </a:t>
            </a:r>
            <a:r>
              <a:rPr lang="en-US" i="1" dirty="0">
                <a:latin typeface="Times New Roman" panose="02020603050405020304" pitchFamily="18" charset="0"/>
                <a:cs typeface="Times New Roman" panose="02020603050405020304" pitchFamily="18" charset="0"/>
              </a:rPr>
              <a:t>in vitro </a:t>
            </a:r>
            <a:r>
              <a:rPr lang="en-US" dirty="0">
                <a:latin typeface="Times New Roman" panose="02020603050405020304" pitchFamily="18" charset="0"/>
                <a:cs typeface="Times New Roman" panose="02020603050405020304" pitchFamily="18" charset="0"/>
              </a:rPr>
              <a:t>anticoagulants is based on this principle. </a:t>
            </a:r>
          </a:p>
        </p:txBody>
      </p:sp>
    </p:spTree>
    <p:extLst>
      <p:ext uri="{BB962C8B-B14F-4D97-AF65-F5344CB8AC3E}">
        <p14:creationId xmlns:p14="http://schemas.microsoft.com/office/powerpoint/2010/main" val="371835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arn(inVertical)">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
            <a:ext cx="7772400" cy="571500"/>
          </a:xfrm>
        </p:spPr>
        <p:txBody>
          <a:bodyPr anchor="ctr">
            <a:normAutofit fontScale="90000"/>
          </a:bodyPr>
          <a:lstStyle/>
          <a:p>
            <a:pPr algn="ctr"/>
            <a:r>
              <a:rPr lang="en-US" sz="3200" b="1" dirty="0">
                <a:solidFill>
                  <a:srgbClr val="0070C0"/>
                </a:solidFill>
                <a:latin typeface="Times New Roman" panose="02020603050405020304" pitchFamily="18" charset="0"/>
                <a:cs typeface="Times New Roman" panose="02020603050405020304" pitchFamily="18" charset="0"/>
              </a:rPr>
              <a:t>Role of Liver and Coagulation</a:t>
            </a:r>
          </a:p>
        </p:txBody>
      </p:sp>
      <p:sp>
        <p:nvSpPr>
          <p:cNvPr id="3" name="Content Placeholder 2"/>
          <p:cNvSpPr>
            <a:spLocks noGrp="1"/>
          </p:cNvSpPr>
          <p:nvPr>
            <p:ph sz="quarter" idx="1"/>
          </p:nvPr>
        </p:nvSpPr>
        <p:spPr>
          <a:xfrm>
            <a:off x="438150" y="685800"/>
            <a:ext cx="8229600" cy="6019800"/>
          </a:xfrm>
        </p:spPr>
        <p:txBody>
          <a:bodyPr>
            <a:noAutofit/>
          </a:bodyPr>
          <a:lstStyle/>
          <a:p>
            <a:pPr algn="just">
              <a:lnSpc>
                <a:spcPct val="150000"/>
              </a:lnSpc>
            </a:pPr>
            <a:r>
              <a:rPr lang="en-US" sz="2400" dirty="0">
                <a:latin typeface="Times New Roman" panose="02020603050405020304" pitchFamily="18" charset="0"/>
                <a:cs typeface="Times New Roman" panose="02020603050405020304" pitchFamily="18" charset="0"/>
              </a:rPr>
              <a:t>​Liver plays the following significant roles in the coagulation mechanism: </a:t>
            </a:r>
          </a:p>
          <a:p>
            <a:pPr marL="255588" lvl="1" indent="0" algn="just">
              <a:lnSpc>
                <a:spcPct val="150000"/>
              </a:lnSpc>
              <a:buNone/>
            </a:pPr>
            <a:r>
              <a:rPr lang="en-US" b="1" dirty="0">
                <a:solidFill>
                  <a:srgbClr val="C00000"/>
                </a:solidFill>
                <a:latin typeface="Times New Roman" panose="02020603050405020304" pitchFamily="18" charset="0"/>
                <a:cs typeface="Times New Roman" panose="02020603050405020304" pitchFamily="18" charset="0"/>
              </a:rPr>
              <a:t>1- Synthesis of procoagulants</a:t>
            </a:r>
          </a:p>
          <a:p>
            <a:pPr marL="255588" lvl="1" indent="0" algn="just">
              <a:lnSpc>
                <a:spcPct val="150000"/>
              </a:lnSpc>
              <a:buNone/>
            </a:pPr>
            <a:r>
              <a:rPr lang="en-US" dirty="0">
                <a:latin typeface="Times New Roman" panose="02020603050405020304" pitchFamily="18" charset="0"/>
                <a:cs typeface="Times New Roman" panose="02020603050405020304" pitchFamily="18" charset="0"/>
              </a:rPr>
              <a:t>It is the site of synthesis of factors V, VII, IX, X, 	prothrombin and fibrinogen.</a:t>
            </a:r>
            <a:endParaRPr lang="en-US" sz="1200" dirty="0">
              <a:latin typeface="Times New Roman" panose="02020603050405020304" pitchFamily="18" charset="0"/>
              <a:cs typeface="Times New Roman" panose="02020603050405020304" pitchFamily="18" charset="0"/>
            </a:endParaRPr>
          </a:p>
          <a:p>
            <a:pPr marL="255588" lvl="1" indent="0" algn="just">
              <a:lnSpc>
                <a:spcPct val="150000"/>
              </a:lnSpc>
              <a:buNone/>
            </a:pPr>
            <a:r>
              <a:rPr lang="en-US" b="1" dirty="0">
                <a:solidFill>
                  <a:srgbClr val="C00000"/>
                </a:solidFill>
                <a:latin typeface="Times New Roman" panose="02020603050405020304" pitchFamily="18" charset="0"/>
                <a:cs typeface="Times New Roman" panose="02020603050405020304" pitchFamily="18" charset="0"/>
              </a:rPr>
              <a:t>2- Removal of activated procoagulants</a:t>
            </a:r>
          </a:p>
          <a:p>
            <a:pPr marL="255588" lvl="1" indent="0" algn="just">
              <a:lnSpc>
                <a:spcPct val="150000"/>
              </a:lnSpc>
              <a:buNone/>
            </a:pPr>
            <a:r>
              <a:rPr lang="en-US" dirty="0">
                <a:latin typeface="Times New Roman" panose="02020603050405020304" pitchFamily="18" charset="0"/>
                <a:cs typeface="Times New Roman" panose="02020603050405020304" pitchFamily="18" charset="0"/>
              </a:rPr>
              <a:t>Liver also removes the activated procoagulants from the blood.</a:t>
            </a:r>
            <a:endParaRPr lang="en-US" sz="1200" dirty="0">
              <a:latin typeface="Times New Roman" panose="02020603050405020304" pitchFamily="18" charset="0"/>
              <a:cs typeface="Times New Roman" panose="02020603050405020304" pitchFamily="18" charset="0"/>
            </a:endParaRPr>
          </a:p>
          <a:p>
            <a:pPr marL="255588" lvl="1" indent="0" algn="just">
              <a:lnSpc>
                <a:spcPct val="150000"/>
              </a:lnSpc>
              <a:buNone/>
            </a:pPr>
            <a:r>
              <a:rPr lang="en-US" b="1" dirty="0">
                <a:solidFill>
                  <a:srgbClr val="C00000"/>
                </a:solidFill>
                <a:latin typeface="Times New Roman" panose="02020603050405020304" pitchFamily="18" charset="0"/>
                <a:cs typeface="Times New Roman" panose="02020603050405020304" pitchFamily="18" charset="0"/>
              </a:rPr>
              <a:t>3- Synthesis of anticoagulants</a:t>
            </a:r>
          </a:p>
          <a:p>
            <a:pPr marL="255588" lvl="1" indent="0" algn="just">
              <a:lnSpc>
                <a:spcPct val="150000"/>
              </a:lnSpc>
              <a:buNone/>
            </a:pPr>
            <a:r>
              <a:rPr lang="en-US" dirty="0">
                <a:latin typeface="Times New Roman" panose="02020603050405020304" pitchFamily="18" charset="0"/>
                <a:cs typeface="Times New Roman" panose="02020603050405020304" pitchFamily="18" charset="0"/>
              </a:rPr>
              <a:t>Liver also synthesizes anticoagulants like heparin, antithrombin III and protein C. </a:t>
            </a:r>
          </a:p>
        </p:txBody>
      </p:sp>
    </p:spTree>
    <p:extLst>
      <p:ext uri="{BB962C8B-B14F-4D97-AF65-F5344CB8AC3E}">
        <p14:creationId xmlns:p14="http://schemas.microsoft.com/office/powerpoint/2010/main" val="386367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500"/>
                                        <p:tgtEl>
                                          <p:spTgt spid="3">
                                            <p:txEl>
                                              <p:pRg st="1" end="1"/>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down)">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29144F-4750-E7B5-C9B3-7C30A96406A7}"/>
              </a:ext>
            </a:extLst>
          </p:cNvPr>
          <p:cNvSpPr>
            <a:spLocks noGrp="1"/>
          </p:cNvSpPr>
          <p:nvPr>
            <p:ph type="title"/>
          </p:nvPr>
        </p:nvSpPr>
        <p:spPr>
          <a:xfrm>
            <a:off x="2895600" y="457200"/>
            <a:ext cx="2743200" cy="762000"/>
          </a:xfrm>
        </p:spPr>
        <p:txBody>
          <a:bodyPr>
            <a:normAutofit/>
          </a:bodyPr>
          <a:lstStyle/>
          <a:p>
            <a:pPr algn="ctr" eaLnBrk="1" fontAlgn="auto" hangingPunct="1">
              <a:spcAft>
                <a:spcPts val="0"/>
              </a:spcAft>
              <a:defRPr/>
            </a:pPr>
            <a:r>
              <a:rPr lang="en-GB" sz="3200" b="1" dirty="0">
                <a:solidFill>
                  <a:srgbClr val="CC0099"/>
                </a:solidFill>
                <a:effectLst>
                  <a:outerShdw blurRad="38100" dist="38100" dir="2700000" algn="tl">
                    <a:srgbClr val="C0C0C0"/>
                  </a:outerShdw>
                </a:effectLst>
                <a:latin typeface="Times New Roman" pitchFamily="18" charset="0"/>
                <a:cs typeface="Times New Roman" pitchFamily="18" charset="0"/>
              </a:rPr>
              <a:t>Hemostasis:</a:t>
            </a:r>
            <a:endParaRPr lang="en-US" sz="3200" b="1" dirty="0">
              <a:solidFill>
                <a:srgbClr val="CC0099"/>
              </a:solidFill>
              <a:effectLst>
                <a:outerShdw blurRad="38100" dist="38100" dir="2700000" algn="tl">
                  <a:srgbClr val="C0C0C0"/>
                </a:outerShdw>
              </a:effectLst>
              <a:latin typeface="Times New Roman" pitchFamily="18" charset="0"/>
              <a:cs typeface="Times New Roman" pitchFamily="18" charset="0"/>
            </a:endParaRPr>
          </a:p>
        </p:txBody>
      </p:sp>
      <p:sp>
        <p:nvSpPr>
          <p:cNvPr id="2" name="Content Placeholder 1">
            <a:extLst>
              <a:ext uri="{FF2B5EF4-FFF2-40B4-BE49-F238E27FC236}">
                <a16:creationId xmlns:a16="http://schemas.microsoft.com/office/drawing/2014/main" id="{49AE95E7-21B6-A36E-51F4-FE6564679650}"/>
              </a:ext>
            </a:extLst>
          </p:cNvPr>
          <p:cNvSpPr>
            <a:spLocks noGrp="1"/>
          </p:cNvSpPr>
          <p:nvPr>
            <p:ph sz="quarter" idx="1"/>
          </p:nvPr>
        </p:nvSpPr>
        <p:spPr>
          <a:xfrm>
            <a:off x="838200" y="1371600"/>
            <a:ext cx="7391400" cy="4572000"/>
          </a:xfrm>
        </p:spPr>
        <p:txBody>
          <a:bodyPr/>
          <a:lstStyle/>
          <a:p>
            <a:pPr marL="358775" indent="-358775" algn="just" eaLnBrk="1" hangingPunct="1">
              <a:lnSpc>
                <a:spcPct val="150000"/>
              </a:lnSpc>
              <a:spcBef>
                <a:spcPct val="50000"/>
              </a:spcBef>
              <a:tabLst>
                <a:tab pos="628650" algn="l"/>
              </a:tabLst>
            </a:pPr>
            <a:r>
              <a:rPr lang="en-US" altLang="en-SA" sz="2400" dirty="0">
                <a:latin typeface="Times New Roman" panose="02020603050405020304" pitchFamily="18" charset="0"/>
                <a:cs typeface="Times New Roman" panose="02020603050405020304" pitchFamily="18" charset="0"/>
              </a:rPr>
              <a:t>Hemostasis is defined as a property of circulation whereby blood is maintained within a vessel and the ability of the system to prevent excessive blood loss when injured. </a:t>
            </a:r>
            <a:endParaRPr lang="en-GB" altLang="en-SA" sz="2400" b="1" dirty="0">
              <a:solidFill>
                <a:srgbClr val="CC0000"/>
              </a:solidFill>
              <a:latin typeface="Times New Roman" panose="02020603050405020304" pitchFamily="18" charset="0"/>
              <a:cs typeface="Times New Roman" panose="02020603050405020304" pitchFamily="18" charset="0"/>
            </a:endParaRPr>
          </a:p>
          <a:p>
            <a:pPr marL="358775" indent="-358775" algn="just" eaLnBrk="1" hangingPunct="1">
              <a:lnSpc>
                <a:spcPct val="150000"/>
              </a:lnSpc>
              <a:spcBef>
                <a:spcPct val="50000"/>
              </a:spcBef>
              <a:tabLst>
                <a:tab pos="628650" algn="l"/>
              </a:tabLst>
            </a:pPr>
            <a:r>
              <a:rPr lang="en-GB" altLang="en-SA" sz="2400" dirty="0" err="1">
                <a:latin typeface="Times New Roman" panose="02020603050405020304" pitchFamily="18" charset="0"/>
                <a:cs typeface="Times New Roman" panose="02020603050405020304" pitchFamily="18" charset="0"/>
              </a:rPr>
              <a:t>Hemostasis</a:t>
            </a:r>
            <a:r>
              <a:rPr lang="en-GB" altLang="en-SA" sz="2400" dirty="0">
                <a:latin typeface="Times New Roman" panose="02020603050405020304" pitchFamily="18" charset="0"/>
                <a:cs typeface="Times New Roman" panose="02020603050405020304" pitchFamily="18" charset="0"/>
              </a:rPr>
              <a:t> is composed of </a:t>
            </a:r>
            <a:r>
              <a:rPr lang="en-GB" altLang="en-SA" sz="2400" b="1" dirty="0">
                <a:solidFill>
                  <a:srgbClr val="1FAECD"/>
                </a:solidFill>
                <a:latin typeface="Times New Roman" panose="02020603050405020304" pitchFamily="18" charset="0"/>
                <a:cs typeface="Times New Roman" panose="02020603050405020304" pitchFamily="18" charset="0"/>
              </a:rPr>
              <a:t>3 major stages </a:t>
            </a:r>
            <a:r>
              <a:rPr lang="en-GB" altLang="en-SA" sz="2400" dirty="0">
                <a:latin typeface="Times New Roman" panose="02020603050405020304" pitchFamily="18" charset="0"/>
                <a:cs typeface="Times New Roman" panose="02020603050405020304" pitchFamily="18" charset="0"/>
              </a:rPr>
              <a:t>that occur in a set of order following the loss of vascular integrity. </a:t>
            </a:r>
            <a:endParaRPr lang="en-US" altLang="en-SA" sz="2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F99F30B-74C6-60DF-7ACE-F455B00BCBDE}"/>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8BEE503-EA82-6C45-9F5D-B3E1D2F9B63A}" type="slidenum">
              <a:rPr lang="en-US" altLang="en-SA">
                <a:solidFill>
                  <a:srgbClr val="FFFFFF"/>
                </a:solidFill>
                <a:latin typeface="Franklin Gothic Book" panose="020B0503020102020204" pitchFamily="34" charset="0"/>
              </a:rPr>
              <a:pPr eaLnBrk="1" hangingPunct="1"/>
              <a:t>5</a:t>
            </a:fld>
            <a:endParaRPr lang="en-US" altLang="en-SA">
              <a:solidFill>
                <a:srgbClr val="FFFFFF"/>
              </a:solidFill>
              <a:latin typeface="Franklin Gothic Book" panose="020B0503020102020204" pitchFamily="34" charset="0"/>
            </a:endParaRPr>
          </a:p>
        </p:txBody>
      </p:sp>
      <p:sp>
        <p:nvSpPr>
          <p:cNvPr id="9221" name="Footer Placeholder 4">
            <a:extLst>
              <a:ext uri="{FF2B5EF4-FFF2-40B4-BE49-F238E27FC236}">
                <a16:creationId xmlns:a16="http://schemas.microsoft.com/office/drawing/2014/main" id="{D9F5DAFF-F5F3-F388-5030-F8D887105931}"/>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SA">
                <a:solidFill>
                  <a:schemeClr val="tx2"/>
                </a:solidFill>
              </a:rPr>
              <a:t>Blood Coagulation(1-51)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heckerboard(across)">
                                      <p:cBhvr>
                                        <p:cTn id="12" dur="500"/>
                                        <p:tgtEl>
                                          <p:spTgt spid="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checkerboard(across)">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AC068-295E-9FCD-B0EC-41D8B73ADFB9}"/>
              </a:ext>
            </a:extLst>
          </p:cNvPr>
          <p:cNvSpPr>
            <a:spLocks noGrp="1"/>
          </p:cNvSpPr>
          <p:nvPr>
            <p:ph type="title"/>
          </p:nvPr>
        </p:nvSpPr>
        <p:spPr>
          <a:xfrm>
            <a:off x="2133600" y="609600"/>
            <a:ext cx="3733800" cy="715963"/>
          </a:xfrm>
        </p:spPr>
        <p:txBody>
          <a:bodyPr/>
          <a:lstStyle/>
          <a:p>
            <a:pPr algn="ctr" eaLnBrk="1" hangingPunct="1">
              <a:defRPr/>
            </a:pPr>
            <a:r>
              <a:rPr lang="en-GB" sz="3200" b="1" dirty="0">
                <a:solidFill>
                  <a:srgbClr val="CC0099"/>
                </a:solidFill>
                <a:effectLst>
                  <a:outerShdw blurRad="38100" dist="38100" dir="2700000" algn="tl">
                    <a:srgbClr val="C0C0C0"/>
                  </a:outerShdw>
                </a:effectLst>
                <a:latin typeface="Times New Roman" pitchFamily="18" charset="0"/>
                <a:cs typeface="Times New Roman" pitchFamily="18" charset="0"/>
              </a:rPr>
              <a:t>Hemostasis (cont.):</a:t>
            </a:r>
            <a:endParaRPr lang="en-US" sz="3200" b="1" dirty="0">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A76578C3-1CF2-4563-3450-546EBAFA454F}"/>
              </a:ext>
            </a:extLst>
          </p:cNvPr>
          <p:cNvSpPr>
            <a:spLocks noGrp="1"/>
          </p:cNvSpPr>
          <p:nvPr>
            <p:ph sz="quarter" idx="1"/>
          </p:nvPr>
        </p:nvSpPr>
        <p:spPr>
          <a:xfrm>
            <a:off x="914400" y="1828800"/>
            <a:ext cx="7467600" cy="3962400"/>
          </a:xfrm>
        </p:spPr>
        <p:txBody>
          <a:bodyPr/>
          <a:lstStyle/>
          <a:p>
            <a:pPr marL="457200" indent="-457200" algn="just" eaLnBrk="1" fontAlgn="auto" hangingPunct="1">
              <a:lnSpc>
                <a:spcPct val="150000"/>
              </a:lnSpc>
              <a:spcBef>
                <a:spcPct val="20000"/>
              </a:spcBef>
              <a:spcAft>
                <a:spcPts val="0"/>
              </a:spcAft>
              <a:buFont typeface="Wingdings 3" pitchFamily="18" charset="2"/>
              <a:buNone/>
              <a:defRPr/>
            </a:pPr>
            <a:r>
              <a:rPr lang="en-US" sz="2400" b="1" dirty="0">
                <a:latin typeface="Times New Roman" pitchFamily="18" charset="0"/>
                <a:cs typeface="Times New Roman" pitchFamily="18" charset="0"/>
              </a:rPr>
              <a:t>DAMAGE TO BLOOD VESSEL</a:t>
            </a:r>
            <a:r>
              <a:rPr lang="en-US" sz="2400" dirty="0">
                <a:latin typeface="Times New Roman" pitchFamily="18" charset="0"/>
                <a:cs typeface="Times New Roman" pitchFamily="18" charset="0"/>
              </a:rPr>
              <a:t> leads to:</a:t>
            </a:r>
          </a:p>
          <a:p>
            <a:pPr marL="457200" indent="-457200" algn="just" eaLnBrk="1" fontAlgn="auto" hangingPunct="1">
              <a:lnSpc>
                <a:spcPct val="150000"/>
              </a:lnSpc>
              <a:spcBef>
                <a:spcPct val="20000"/>
              </a:spcBef>
              <a:spcAft>
                <a:spcPts val="0"/>
              </a:spcAft>
              <a:buFont typeface="+mj-lt"/>
              <a:buAutoNum type="arabicPeriod"/>
              <a:defRPr/>
            </a:pPr>
            <a:r>
              <a:rPr lang="en-US" sz="2400" dirty="0">
                <a:latin typeface="Times New Roman" pitchFamily="18" charset="0"/>
                <a:cs typeface="Times New Roman" pitchFamily="18" charset="0"/>
              </a:rPr>
              <a:t>Vasoconstriction.</a:t>
            </a:r>
          </a:p>
          <a:p>
            <a:pPr marL="457200" indent="-457200" algn="just" eaLnBrk="1" fontAlgn="auto" hangingPunct="1">
              <a:lnSpc>
                <a:spcPct val="150000"/>
              </a:lnSpc>
              <a:spcBef>
                <a:spcPct val="20000"/>
              </a:spcBef>
              <a:spcAft>
                <a:spcPts val="0"/>
              </a:spcAft>
              <a:buFont typeface="+mj-lt"/>
              <a:buAutoNum type="arabicPeriod"/>
              <a:defRPr/>
            </a:pPr>
            <a:r>
              <a:rPr lang="en-US" sz="2400" dirty="0">
                <a:latin typeface="Times New Roman" pitchFamily="18" charset="0"/>
                <a:cs typeface="Times New Roman" pitchFamily="18" charset="0"/>
              </a:rPr>
              <a:t>The formation of platelet plug.</a:t>
            </a:r>
          </a:p>
          <a:p>
            <a:pPr marL="457200" indent="-457200" algn="just" eaLnBrk="1" fontAlgn="auto" hangingPunct="1">
              <a:lnSpc>
                <a:spcPct val="150000"/>
              </a:lnSpc>
              <a:spcBef>
                <a:spcPct val="20000"/>
              </a:spcBef>
              <a:spcAft>
                <a:spcPts val="0"/>
              </a:spcAft>
              <a:buFont typeface="+mj-lt"/>
              <a:buAutoNum type="arabicPeriod"/>
              <a:defRPr/>
            </a:pPr>
            <a:r>
              <a:rPr lang="en-US" sz="2400" dirty="0">
                <a:latin typeface="Times New Roman" pitchFamily="18" charset="0"/>
                <a:cs typeface="Times New Roman" pitchFamily="18" charset="0"/>
              </a:rPr>
              <a:t>The production of a web of fibrin proteins that penetrates and surrounds the platelet plug.</a:t>
            </a:r>
            <a:endParaRPr lang="en-US" sz="2400" b="1" dirty="0">
              <a:latin typeface="Times New Roman" pitchFamily="18" charset="0"/>
              <a:cs typeface="Times New Roman" pitchFamily="18" charset="0"/>
            </a:endParaRPr>
          </a:p>
          <a:p>
            <a:pPr algn="just" eaLnBrk="1" hangingPunct="1">
              <a:lnSpc>
                <a:spcPct val="150000"/>
              </a:lnSpc>
              <a:buFont typeface="Wingdings 2" pitchFamily="18" charset="2"/>
              <a:buChar char=""/>
              <a:defRPr/>
            </a:pPr>
            <a:endParaRPr lang="en-US" sz="2400" dirty="0">
              <a:latin typeface="Times New Roman" pitchFamily="18" charset="0"/>
              <a:cs typeface="Times New Roman" pitchFamily="18" charset="0"/>
            </a:endParaRPr>
          </a:p>
        </p:txBody>
      </p:sp>
      <p:sp>
        <p:nvSpPr>
          <p:cNvPr id="4" name="Slide Number Placeholder 3">
            <a:extLst>
              <a:ext uri="{FF2B5EF4-FFF2-40B4-BE49-F238E27FC236}">
                <a16:creationId xmlns:a16="http://schemas.microsoft.com/office/drawing/2014/main" id="{3674834C-CDDB-B3DA-414D-EE19F27EB0FF}"/>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36083B5-F521-454D-BD02-F9CD4DF8C273}" type="slidenum">
              <a:rPr lang="en-US" altLang="en-SA">
                <a:solidFill>
                  <a:srgbClr val="FFFFFF"/>
                </a:solidFill>
                <a:latin typeface="Franklin Gothic Book" panose="020B0503020102020204" pitchFamily="34" charset="0"/>
              </a:rPr>
              <a:pPr eaLnBrk="1" hangingPunct="1"/>
              <a:t>6</a:t>
            </a:fld>
            <a:endParaRPr lang="en-US" altLang="en-SA">
              <a:solidFill>
                <a:srgbClr val="FFFFFF"/>
              </a:solidFill>
              <a:latin typeface="Franklin Gothic Book" panose="020B0503020102020204" pitchFamily="34" charset="0"/>
            </a:endParaRPr>
          </a:p>
        </p:txBody>
      </p:sp>
      <p:sp>
        <p:nvSpPr>
          <p:cNvPr id="10245" name="Footer Placeholder 4">
            <a:extLst>
              <a:ext uri="{FF2B5EF4-FFF2-40B4-BE49-F238E27FC236}">
                <a16:creationId xmlns:a16="http://schemas.microsoft.com/office/drawing/2014/main" id="{ED1E271A-79EE-6E37-FD2C-762F58CF610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SA">
                <a:solidFill>
                  <a:schemeClr val="tx2"/>
                </a:solidFill>
              </a:rPr>
              <a:t>Blood Coagulation(1-51)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FBBA15-1209-1CC5-789F-A4E5A07AE635}"/>
              </a:ext>
            </a:extLst>
          </p:cNvPr>
          <p:cNvSpPr>
            <a:spLocks noGrp="1"/>
          </p:cNvSpPr>
          <p:nvPr>
            <p:ph type="title"/>
          </p:nvPr>
        </p:nvSpPr>
        <p:spPr>
          <a:xfrm>
            <a:off x="1828800" y="228600"/>
            <a:ext cx="5181600" cy="762000"/>
          </a:xfrm>
        </p:spPr>
        <p:txBody>
          <a:bodyPr>
            <a:noAutofit/>
          </a:bodyPr>
          <a:lstStyle/>
          <a:p>
            <a:pPr algn="ctr" eaLnBrk="1" fontAlgn="auto" hangingPunct="1">
              <a:spcAft>
                <a:spcPts val="0"/>
              </a:spcAft>
              <a:defRPr/>
            </a:pPr>
            <a:br>
              <a:rPr lang="en-US" sz="3200" dirty="0">
                <a:solidFill>
                  <a:srgbClr val="CC0099"/>
                </a:solidFill>
                <a:effectLst>
                  <a:outerShdw blurRad="38100" dist="38100" dir="2700000" algn="tl">
                    <a:srgbClr val="C0C0C0"/>
                  </a:outerShdw>
                </a:effectLst>
              </a:rPr>
            </a:br>
            <a:br>
              <a:rPr lang="en-US" sz="3200" dirty="0">
                <a:solidFill>
                  <a:srgbClr val="CC0099"/>
                </a:solidFill>
                <a:effectLst>
                  <a:outerShdw blurRad="38100" dist="38100" dir="2700000" algn="tl">
                    <a:srgbClr val="C0C0C0"/>
                  </a:outerShdw>
                </a:effectLst>
              </a:rPr>
            </a:br>
            <a:r>
              <a:rPr lang="en-US" sz="3200" b="1" dirty="0">
                <a:solidFill>
                  <a:srgbClr val="CC0099"/>
                </a:solidFill>
                <a:effectLst>
                  <a:outerShdw blurRad="38100" dist="38100" dir="2700000" algn="tl">
                    <a:srgbClr val="C0C0C0"/>
                  </a:outerShdw>
                </a:effectLst>
                <a:latin typeface="Times New Roman" pitchFamily="18" charset="0"/>
                <a:cs typeface="Times New Roman" pitchFamily="18" charset="0"/>
              </a:rPr>
              <a:t>Steps in Hemostasis</a:t>
            </a:r>
            <a:endParaRPr lang="en-US" sz="3200" dirty="0"/>
          </a:p>
        </p:txBody>
      </p:sp>
      <p:sp>
        <p:nvSpPr>
          <p:cNvPr id="2" name="Content Placeholder 1">
            <a:extLst>
              <a:ext uri="{FF2B5EF4-FFF2-40B4-BE49-F238E27FC236}">
                <a16:creationId xmlns:a16="http://schemas.microsoft.com/office/drawing/2014/main" id="{66470252-415A-1DD1-7979-63AA1F8BA603}"/>
              </a:ext>
            </a:extLst>
          </p:cNvPr>
          <p:cNvSpPr>
            <a:spLocks noGrp="1"/>
          </p:cNvSpPr>
          <p:nvPr>
            <p:ph sz="quarter" idx="1"/>
          </p:nvPr>
        </p:nvSpPr>
        <p:spPr>
          <a:xfrm>
            <a:off x="609600" y="1143000"/>
            <a:ext cx="7924800" cy="4864100"/>
          </a:xfrm>
        </p:spPr>
        <p:txBody>
          <a:bodyPr>
            <a:normAutofit/>
          </a:bodyPr>
          <a:lstStyle/>
          <a:p>
            <a:pPr marL="457200" indent="-457200" algn="just" eaLnBrk="1" fontAlgn="auto" hangingPunct="1">
              <a:spcBef>
                <a:spcPct val="20000"/>
              </a:spcBef>
              <a:spcAft>
                <a:spcPts val="0"/>
              </a:spcAft>
              <a:buNone/>
              <a:defRPr/>
            </a:pPr>
            <a:r>
              <a:rPr lang="en-US" b="1" dirty="0"/>
              <a:t>		</a:t>
            </a:r>
            <a:r>
              <a:rPr lang="en-US" sz="2400" b="1" u="sng" dirty="0">
                <a:solidFill>
                  <a:srgbClr val="0070C0"/>
                </a:solidFill>
                <a:latin typeface="Times New Roman" panose="02020603050405020304" pitchFamily="18" charset="0"/>
                <a:cs typeface="Times New Roman" panose="02020603050405020304" pitchFamily="18" charset="0"/>
              </a:rPr>
              <a:t>*Damage to blood vessel leads to:</a:t>
            </a:r>
          </a:p>
          <a:p>
            <a:pPr marL="457200" indent="-457200" eaLnBrk="1" fontAlgn="auto" hangingPunct="1">
              <a:spcBef>
                <a:spcPct val="20000"/>
              </a:spcBef>
              <a:spcAft>
                <a:spcPts val="0"/>
              </a:spcAft>
              <a:buFont typeface="Wingdings 3" pitchFamily="18" charset="2"/>
              <a:buNone/>
              <a:defRPr/>
            </a:pPr>
            <a:r>
              <a:rPr lang="en-US" sz="2400" b="1" dirty="0"/>
              <a:t>	</a:t>
            </a:r>
          </a:p>
          <a:p>
            <a:pPr marL="1004887" indent="-457200" eaLnBrk="1" fontAlgn="auto" hangingPunct="1">
              <a:lnSpc>
                <a:spcPct val="75000"/>
              </a:lnSpc>
              <a:spcBef>
                <a:spcPts val="370"/>
              </a:spcBef>
              <a:spcAft>
                <a:spcPts val="0"/>
              </a:spcAft>
              <a:buClr>
                <a:schemeClr val="bg2">
                  <a:lumMod val="50000"/>
                </a:schemeClr>
              </a:buClr>
              <a:buFontTx/>
              <a:buAutoNum type="arabicPeriod"/>
              <a:defRPr/>
            </a:pPr>
            <a:r>
              <a:rPr lang="en-US" sz="2400" b="1" dirty="0">
                <a:solidFill>
                  <a:srgbClr val="C00000"/>
                </a:solidFill>
                <a:effectLst>
                  <a:outerShdw blurRad="38100" dist="38100" dir="2700000" algn="tl">
                    <a:srgbClr val="C0C0C0"/>
                  </a:outerShdw>
                </a:effectLst>
                <a:latin typeface="Times New Roman" pitchFamily="18" charset="0"/>
                <a:cs typeface="Times New Roman" pitchFamily="18" charset="0"/>
              </a:rPr>
              <a:t>Vascular Constriction:</a:t>
            </a:r>
          </a:p>
          <a:p>
            <a:pPr marL="1554162" lvl="2" indent="-457200" algn="ctr" eaLnBrk="1" fontAlgn="auto" hangingPunct="1">
              <a:lnSpc>
                <a:spcPct val="75000"/>
              </a:lnSpc>
              <a:spcBef>
                <a:spcPts val="370"/>
              </a:spcBef>
              <a:spcAft>
                <a:spcPts val="0"/>
              </a:spcAft>
              <a:buClr>
                <a:schemeClr val="accent3"/>
              </a:buClr>
              <a:buFontTx/>
              <a:buAutoNum type="arabicPeriod"/>
              <a:defRPr/>
            </a:pPr>
            <a:endParaRPr lang="en-US" sz="2400" dirty="0">
              <a:solidFill>
                <a:srgbClr val="CC0000"/>
              </a:solidFill>
              <a:effectLst>
                <a:outerShdw blurRad="38100" dist="38100" dir="2700000" algn="tl">
                  <a:srgbClr val="C0C0C0"/>
                </a:outerShdw>
              </a:effectLst>
              <a:latin typeface="Times New Roman" pitchFamily="18" charset="0"/>
              <a:cs typeface="Times New Roman" pitchFamily="18" charset="0"/>
            </a:endParaRPr>
          </a:p>
          <a:p>
            <a:pPr marL="990600" lvl="1" indent="-533400" algn="ctr" eaLnBrk="1" fontAlgn="auto" hangingPunct="1">
              <a:lnSpc>
                <a:spcPct val="75000"/>
              </a:lnSpc>
              <a:spcBef>
                <a:spcPts val="370"/>
              </a:spcBef>
              <a:spcAft>
                <a:spcPts val="0"/>
              </a:spcAft>
              <a:buClr>
                <a:schemeClr val="tx1"/>
              </a:buClr>
              <a:buSzPct val="65000"/>
              <a:buFont typeface="Verdana" pitchFamily="34" charset="0"/>
              <a:buNone/>
              <a:defRPr/>
            </a:pPr>
            <a:r>
              <a:rPr lang="en-US" dirty="0">
                <a:solidFill>
                  <a:srgbClr val="CC0099"/>
                </a:solidFill>
                <a:latin typeface="Times New Roman" pitchFamily="18" charset="0"/>
                <a:cs typeface="Times New Roman" pitchFamily="18" charset="0"/>
              </a:rPr>
              <a:t>Immediate constriction </a:t>
            </a:r>
            <a:r>
              <a:rPr lang="en-US" dirty="0">
                <a:latin typeface="Times New Roman" pitchFamily="18" charset="0"/>
                <a:cs typeface="Times New Roman" pitchFamily="18" charset="0"/>
              </a:rPr>
              <a:t>of blood vessel </a:t>
            </a:r>
          </a:p>
          <a:p>
            <a:pPr marL="990600" lvl="1" indent="-533400" algn="ctr" eaLnBrk="1" fontAlgn="auto" hangingPunct="1">
              <a:lnSpc>
                <a:spcPct val="95000"/>
              </a:lnSpc>
              <a:spcBef>
                <a:spcPts val="370"/>
              </a:spcBef>
              <a:spcAft>
                <a:spcPts val="0"/>
              </a:spcAft>
              <a:buClr>
                <a:schemeClr val="tx1"/>
              </a:buClr>
              <a:buSzPct val="65000"/>
              <a:buFont typeface="Verdana" pitchFamily="34" charset="0"/>
              <a:buNone/>
              <a:defRPr/>
            </a:pPr>
            <a:endParaRPr lang="en-US" sz="2600" dirty="0">
              <a:latin typeface="Times New Roman" pitchFamily="18" charset="0"/>
              <a:cs typeface="Times New Roman" pitchFamily="18" charset="0"/>
            </a:endParaRPr>
          </a:p>
          <a:p>
            <a:pPr marL="990600" lvl="1" indent="-533400" algn="ctr" eaLnBrk="1" fontAlgn="auto" hangingPunct="1">
              <a:lnSpc>
                <a:spcPct val="95000"/>
              </a:lnSpc>
              <a:spcBef>
                <a:spcPts val="370"/>
              </a:spcBef>
              <a:spcAft>
                <a:spcPts val="0"/>
              </a:spcAft>
              <a:buClr>
                <a:schemeClr val="tx1"/>
              </a:buClr>
              <a:buSzPct val="65000"/>
              <a:buFont typeface="Verdana" pitchFamily="34" charset="0"/>
              <a:buNone/>
              <a:defRPr/>
            </a:pPr>
            <a:endParaRPr lang="en-US" dirty="0">
              <a:latin typeface="Times New Roman" pitchFamily="18" charset="0"/>
              <a:cs typeface="Times New Roman" pitchFamily="18" charset="0"/>
            </a:endParaRPr>
          </a:p>
          <a:p>
            <a:pPr marL="990600" lvl="1" indent="-533400" algn="ctr" eaLnBrk="1" fontAlgn="auto" hangingPunct="1">
              <a:lnSpc>
                <a:spcPct val="95000"/>
              </a:lnSpc>
              <a:spcBef>
                <a:spcPts val="370"/>
              </a:spcBef>
              <a:spcAft>
                <a:spcPts val="0"/>
              </a:spcAft>
              <a:buClr>
                <a:schemeClr val="tx1"/>
              </a:buClr>
              <a:buSzPct val="65000"/>
              <a:buFont typeface="Verdana" pitchFamily="34" charset="0"/>
              <a:buNone/>
              <a:defRPr/>
            </a:pPr>
            <a:r>
              <a:rPr lang="en-US" dirty="0">
                <a:latin typeface="Times New Roman" pitchFamily="18" charset="0"/>
                <a:cs typeface="Times New Roman" pitchFamily="18" charset="0"/>
              </a:rPr>
              <a:t>Vessel walls pressed together – become “sticky”/adherent to each other</a:t>
            </a:r>
          </a:p>
          <a:p>
            <a:pPr marL="990600" lvl="1" indent="-533400" algn="ctr" eaLnBrk="1" fontAlgn="auto" hangingPunct="1">
              <a:lnSpc>
                <a:spcPct val="95000"/>
              </a:lnSpc>
              <a:spcBef>
                <a:spcPts val="370"/>
              </a:spcBef>
              <a:spcAft>
                <a:spcPts val="0"/>
              </a:spcAft>
              <a:buClr>
                <a:schemeClr val="tx1"/>
              </a:buClr>
              <a:buSzPct val="65000"/>
              <a:buFont typeface="Verdana" pitchFamily="34" charset="0"/>
              <a:buNone/>
              <a:defRPr/>
            </a:pPr>
            <a:endParaRPr lang="en-US" dirty="0">
              <a:latin typeface="Times New Roman" pitchFamily="18" charset="0"/>
              <a:cs typeface="Times New Roman" pitchFamily="18" charset="0"/>
            </a:endParaRPr>
          </a:p>
          <a:p>
            <a:pPr marL="990600" lvl="1" indent="-533400" algn="ctr" eaLnBrk="1" fontAlgn="auto" hangingPunct="1">
              <a:lnSpc>
                <a:spcPct val="95000"/>
              </a:lnSpc>
              <a:spcBef>
                <a:spcPts val="370"/>
              </a:spcBef>
              <a:spcAft>
                <a:spcPts val="0"/>
              </a:spcAft>
              <a:buClr>
                <a:schemeClr val="tx1"/>
              </a:buClr>
              <a:buSzPct val="65000"/>
              <a:buFont typeface="Verdana" pitchFamily="34" charset="0"/>
              <a:buNone/>
              <a:defRPr/>
            </a:pPr>
            <a:endParaRPr lang="en-US" dirty="0">
              <a:latin typeface="Times New Roman" pitchFamily="18" charset="0"/>
              <a:cs typeface="Times New Roman" pitchFamily="18" charset="0"/>
            </a:endParaRPr>
          </a:p>
          <a:p>
            <a:pPr marL="990600" lvl="1" indent="-533400" algn="ctr" eaLnBrk="1" fontAlgn="auto" hangingPunct="1">
              <a:lnSpc>
                <a:spcPct val="95000"/>
              </a:lnSpc>
              <a:spcBef>
                <a:spcPts val="370"/>
              </a:spcBef>
              <a:spcAft>
                <a:spcPts val="0"/>
              </a:spcAft>
              <a:buClr>
                <a:schemeClr val="tx1"/>
              </a:buClr>
              <a:buSzPct val="65000"/>
              <a:buFont typeface="Verdana" pitchFamily="34" charset="0"/>
              <a:buNone/>
              <a:defRPr/>
            </a:pPr>
            <a:r>
              <a:rPr lang="en-US" dirty="0">
                <a:latin typeface="Times New Roman" pitchFamily="18" charset="0"/>
                <a:cs typeface="Times New Roman" pitchFamily="18" charset="0"/>
              </a:rPr>
              <a:t>Minimize blood loss</a:t>
            </a:r>
          </a:p>
          <a:p>
            <a:pPr marL="990600" lvl="1" indent="-533400" eaLnBrk="1" fontAlgn="auto" hangingPunct="1">
              <a:lnSpc>
                <a:spcPct val="75000"/>
              </a:lnSpc>
              <a:spcBef>
                <a:spcPts val="370"/>
              </a:spcBef>
              <a:spcAft>
                <a:spcPts val="0"/>
              </a:spcAft>
              <a:buClr>
                <a:schemeClr val="tx1"/>
              </a:buClr>
              <a:buSzPct val="65000"/>
              <a:buFont typeface="Verdana" pitchFamily="34" charset="0"/>
              <a:buNone/>
              <a:defRPr/>
            </a:pPr>
            <a:endParaRPr lang="en-US" sz="2600" dirty="0">
              <a:latin typeface="Times New Roman" pitchFamily="18" charset="0"/>
              <a:cs typeface="Times New Roman" pitchFamily="18" charset="0"/>
            </a:endParaRPr>
          </a:p>
        </p:txBody>
      </p:sp>
      <p:sp>
        <p:nvSpPr>
          <p:cNvPr id="4" name="Line 14">
            <a:extLst>
              <a:ext uri="{FF2B5EF4-FFF2-40B4-BE49-F238E27FC236}">
                <a16:creationId xmlns:a16="http://schemas.microsoft.com/office/drawing/2014/main" id="{CFE89BE5-8620-51F9-6790-1E4E961CA4EA}"/>
              </a:ext>
            </a:extLst>
          </p:cNvPr>
          <p:cNvSpPr>
            <a:spLocks noChangeShapeType="1"/>
          </p:cNvSpPr>
          <p:nvPr/>
        </p:nvSpPr>
        <p:spPr bwMode="auto">
          <a:xfrm>
            <a:off x="4572000" y="4572000"/>
            <a:ext cx="0" cy="730250"/>
          </a:xfrm>
          <a:prstGeom prst="line">
            <a:avLst/>
          </a:prstGeom>
          <a:noFill/>
          <a:ln w="76200" cmpd="tri">
            <a:solidFill>
              <a:schemeClr val="bg2">
                <a:lumMod val="50000"/>
              </a:schemeClr>
            </a:solidFill>
            <a:round/>
            <a:headEnd/>
            <a:tailEnd type="triangle" w="med" len="med"/>
          </a:ln>
        </p:spPr>
        <p:txBody>
          <a:bodyPr/>
          <a:lstStyle/>
          <a:p>
            <a:pPr>
              <a:defRPr/>
            </a:pPr>
            <a:endParaRPr lang="en-US" dirty="0">
              <a:cs typeface="Arial" charset="0"/>
            </a:endParaRPr>
          </a:p>
        </p:txBody>
      </p:sp>
      <p:sp>
        <p:nvSpPr>
          <p:cNvPr id="5" name="Line 30">
            <a:extLst>
              <a:ext uri="{FF2B5EF4-FFF2-40B4-BE49-F238E27FC236}">
                <a16:creationId xmlns:a16="http://schemas.microsoft.com/office/drawing/2014/main" id="{5E80C351-7551-67F6-1E28-6871F670638C}"/>
              </a:ext>
            </a:extLst>
          </p:cNvPr>
          <p:cNvSpPr>
            <a:spLocks noChangeShapeType="1"/>
          </p:cNvSpPr>
          <p:nvPr/>
        </p:nvSpPr>
        <p:spPr bwMode="auto">
          <a:xfrm>
            <a:off x="4572000" y="3063875"/>
            <a:ext cx="0" cy="730250"/>
          </a:xfrm>
          <a:prstGeom prst="line">
            <a:avLst/>
          </a:prstGeom>
          <a:noFill/>
          <a:ln w="76200" cmpd="tri">
            <a:solidFill>
              <a:schemeClr val="bg2">
                <a:lumMod val="50000"/>
              </a:schemeClr>
            </a:solidFill>
            <a:round/>
            <a:headEnd/>
            <a:tailEnd type="triangle" w="med" len="med"/>
          </a:ln>
        </p:spPr>
        <p:txBody>
          <a:bodyPr/>
          <a:lstStyle/>
          <a:p>
            <a:pPr>
              <a:defRPr/>
            </a:pPr>
            <a:endParaRPr lang="en-US" sz="2400" b="1" dirty="0">
              <a:latin typeface="Times New Roman" pitchFamily="18" charset="0"/>
              <a:cs typeface="Times New Roman" pitchFamily="18" charset="0"/>
            </a:endParaRPr>
          </a:p>
        </p:txBody>
      </p:sp>
      <p:sp>
        <p:nvSpPr>
          <p:cNvPr id="6" name="Slide Number Placeholder 5">
            <a:extLst>
              <a:ext uri="{FF2B5EF4-FFF2-40B4-BE49-F238E27FC236}">
                <a16:creationId xmlns:a16="http://schemas.microsoft.com/office/drawing/2014/main" id="{955DBBA0-7B4F-E015-0A0A-8836619C72C1}"/>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234183F-87E7-5344-AEB2-3D74E8BD24E5}" type="slidenum">
              <a:rPr lang="en-US" altLang="en-SA">
                <a:solidFill>
                  <a:srgbClr val="FFFFFF"/>
                </a:solidFill>
                <a:latin typeface="Franklin Gothic Book" panose="020B0503020102020204" pitchFamily="34" charset="0"/>
              </a:rPr>
              <a:pPr eaLnBrk="1" hangingPunct="1"/>
              <a:t>7</a:t>
            </a:fld>
            <a:endParaRPr lang="en-US" altLang="en-SA">
              <a:solidFill>
                <a:srgbClr val="FFFFFF"/>
              </a:solidFill>
              <a:latin typeface="Franklin Gothic Book" panose="020B0503020102020204" pitchFamily="34" charset="0"/>
            </a:endParaRPr>
          </a:p>
        </p:txBody>
      </p:sp>
      <p:sp>
        <p:nvSpPr>
          <p:cNvPr id="11271" name="Footer Placeholder 6">
            <a:extLst>
              <a:ext uri="{FF2B5EF4-FFF2-40B4-BE49-F238E27FC236}">
                <a16:creationId xmlns:a16="http://schemas.microsoft.com/office/drawing/2014/main" id="{7ED51667-6A13-BCD0-BEBB-599992F6F2DD}"/>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SA">
                <a:solidFill>
                  <a:schemeClr val="tx2"/>
                </a:solidFill>
              </a:rPr>
              <a:t>Blood Coagulation(1-51)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heckerboard(across)">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checkerboard(across)">
                                      <p:cBhvr>
                                        <p:cTn id="17" dur="500"/>
                                        <p:tgtEl>
                                          <p:spTgt spid="2">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checkerboard(across)">
                                      <p:cBhvr>
                                        <p:cTn id="22" dur="500"/>
                                        <p:tgtEl>
                                          <p:spTgt spid="2">
                                            <p:txEl>
                                              <p:pRg st="2" end="2"/>
                                            </p:txEl>
                                          </p:spTgt>
                                        </p:tgtEl>
                                      </p:cBhvr>
                                    </p:animEffect>
                                  </p:childTnLst>
                                </p:cTn>
                              </p:par>
                            </p:childTnLst>
                          </p:cTn>
                        </p:par>
                        <p:par>
                          <p:cTn id="23" fill="hold" nodeType="afterGroup">
                            <p:stCondLst>
                              <p:cond delay="500"/>
                            </p:stCondLst>
                            <p:childTnLst>
                              <p:par>
                                <p:cTn id="24" presetID="5" presetClass="entr" presetSubtype="10" fill="hold" nodeType="after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checkerboard(across)">
                                      <p:cBhvr>
                                        <p:cTn id="26" dur="500"/>
                                        <p:tgtEl>
                                          <p:spTgt spid="2">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par>
                          <p:cTn id="32" fill="hold" nodeType="afterGroup">
                            <p:stCondLst>
                              <p:cond delay="500"/>
                            </p:stCondLst>
                            <p:childTnLst>
                              <p:par>
                                <p:cTn id="33" presetID="5" presetClass="entr" presetSubtype="10" fill="hold" nodeType="after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checkerboard(across)">
                                      <p:cBhvr>
                                        <p:cTn id="35" dur="500"/>
                                        <p:tgtEl>
                                          <p:spTgt spid="2">
                                            <p:txEl>
                                              <p:pRg st="7" end="7"/>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par>
                          <p:cTn id="41" fill="hold" nodeType="afterGroup">
                            <p:stCondLst>
                              <p:cond delay="500"/>
                            </p:stCondLst>
                            <p:childTnLst>
                              <p:par>
                                <p:cTn id="42" presetID="5" presetClass="entr" presetSubtype="10" fill="hold" nodeType="afterEffect">
                                  <p:stCondLst>
                                    <p:cond delay="0"/>
                                  </p:stCondLst>
                                  <p:childTnLst>
                                    <p:set>
                                      <p:cBhvr>
                                        <p:cTn id="43" dur="1" fill="hold">
                                          <p:stCondLst>
                                            <p:cond delay="0"/>
                                          </p:stCondLst>
                                        </p:cTn>
                                        <p:tgtEl>
                                          <p:spTgt spid="2">
                                            <p:txEl>
                                              <p:pRg st="10" end="10"/>
                                            </p:txEl>
                                          </p:spTgt>
                                        </p:tgtEl>
                                        <p:attrNameLst>
                                          <p:attrName>style.visibility</p:attrName>
                                        </p:attrNameLst>
                                      </p:cBhvr>
                                      <p:to>
                                        <p:strVal val="visible"/>
                                      </p:to>
                                    </p:set>
                                    <p:animEffect transition="in" filter="checkerboard(across)">
                                      <p:cBhvr>
                                        <p:cTn id="44"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F6E0E30-A042-6F67-3C8C-B226975B3BD0}"/>
              </a:ext>
            </a:extLst>
          </p:cNvPr>
          <p:cNvSpPr>
            <a:spLocks noGrp="1"/>
          </p:cNvSpPr>
          <p:nvPr>
            <p:ph type="title"/>
          </p:nvPr>
        </p:nvSpPr>
        <p:spPr>
          <a:xfrm>
            <a:off x="2057400" y="228600"/>
            <a:ext cx="5943600" cy="685800"/>
          </a:xfrm>
        </p:spPr>
        <p:txBody>
          <a:bodyPr/>
          <a:lstStyle/>
          <a:p>
            <a:pPr algn="ctr" eaLnBrk="1" hangingPunct="1">
              <a:defRPr/>
            </a:pPr>
            <a:r>
              <a:rPr lang="en-US" sz="3200" b="1" dirty="0">
                <a:solidFill>
                  <a:srgbClr val="CC0099"/>
                </a:solidFill>
                <a:effectLst>
                  <a:outerShdw blurRad="38100" dist="38100" dir="2700000" algn="tl">
                    <a:srgbClr val="C0C0C0"/>
                  </a:outerShdw>
                </a:effectLst>
                <a:latin typeface="Times New Roman" pitchFamily="18" charset="0"/>
                <a:cs typeface="Times New Roman" pitchFamily="18" charset="0"/>
              </a:rPr>
              <a:t>Steps in Hemostasis(Cont.):</a:t>
            </a:r>
            <a:endParaRPr lang="en-US" sz="3200" b="1" dirty="0">
              <a:latin typeface="Times New Roman" pitchFamily="18" charset="0"/>
              <a:cs typeface="Times New Roman" pitchFamily="18" charset="0"/>
            </a:endParaRPr>
          </a:p>
        </p:txBody>
      </p:sp>
      <p:sp>
        <p:nvSpPr>
          <p:cNvPr id="13314" name="Content Placeholder 1">
            <a:extLst>
              <a:ext uri="{FF2B5EF4-FFF2-40B4-BE49-F238E27FC236}">
                <a16:creationId xmlns:a16="http://schemas.microsoft.com/office/drawing/2014/main" id="{4A4075C1-7BC3-5348-7168-284AB8E4BAC2}"/>
              </a:ext>
            </a:extLst>
          </p:cNvPr>
          <p:cNvSpPr>
            <a:spLocks noGrp="1"/>
          </p:cNvSpPr>
          <p:nvPr>
            <p:ph sz="quarter" idx="1"/>
          </p:nvPr>
        </p:nvSpPr>
        <p:spPr>
          <a:xfrm>
            <a:off x="914400" y="990600"/>
            <a:ext cx="7772400" cy="5334000"/>
          </a:xfrm>
        </p:spPr>
        <p:txBody>
          <a:bodyPr>
            <a:noAutofit/>
          </a:bodyPr>
          <a:lstStyle/>
          <a:p>
            <a:pPr marL="274320" indent="-274320" eaLnBrk="1" fontAlgn="auto" hangingPunct="1">
              <a:spcBef>
                <a:spcPts val="580"/>
              </a:spcBef>
              <a:spcAft>
                <a:spcPts val="0"/>
              </a:spcAft>
              <a:buFont typeface="Wingdings 3" pitchFamily="18" charset="2"/>
              <a:buNone/>
              <a:defRPr/>
            </a:pPr>
            <a:r>
              <a:rPr lang="en-US" sz="2400" b="1" dirty="0">
                <a:effectLst>
                  <a:outerShdw blurRad="38100" dist="38100" dir="2700000" algn="tl">
                    <a:srgbClr val="C0C0C0"/>
                  </a:outerShdw>
                </a:effectLst>
                <a:latin typeface="Times New Roman" pitchFamily="18" charset="0"/>
                <a:cs typeface="Times New Roman" pitchFamily="18" charset="0"/>
              </a:rPr>
              <a:t>2.  Platelet Plug formation:</a:t>
            </a:r>
            <a:endParaRPr lang="en-US" sz="2400" b="1" dirty="0">
              <a:solidFill>
                <a:srgbClr val="CC0000"/>
              </a:solidFill>
              <a:latin typeface="Times New Roman" pitchFamily="18" charset="0"/>
              <a:cs typeface="Times New Roman" pitchFamily="18" charset="0"/>
            </a:endParaRPr>
          </a:p>
          <a:p>
            <a:pPr marL="274320" indent="-274320" algn="ctr" eaLnBrk="1" fontAlgn="auto" hangingPunct="1">
              <a:spcBef>
                <a:spcPct val="20000"/>
              </a:spcBef>
              <a:spcAft>
                <a:spcPts val="0"/>
              </a:spcAft>
              <a:buSzPct val="70000"/>
              <a:buFont typeface="Wingdings" pitchFamily="2" charset="2"/>
              <a:buNone/>
              <a:defRPr/>
            </a:pPr>
            <a:r>
              <a:rPr lang="en-US" sz="2400" dirty="0">
                <a:solidFill>
                  <a:srgbClr val="CC0099"/>
                </a:solidFill>
                <a:latin typeface="Times New Roman" pitchFamily="18" charset="0"/>
                <a:cs typeface="Times New Roman" pitchFamily="18" charset="0"/>
              </a:rPr>
              <a:t>PLATELETS</a:t>
            </a:r>
            <a:r>
              <a:rPr lang="en-US" sz="2400" dirty="0">
                <a:latin typeface="Times New Roman" pitchFamily="18" charset="0"/>
                <a:cs typeface="Times New Roman" pitchFamily="18" charset="0"/>
              </a:rPr>
              <a:t> attach to exposed collagen with the presence of von Willebrand factor (</a:t>
            </a:r>
            <a:r>
              <a:rPr lang="en-US" sz="2400" dirty="0" err="1">
                <a:latin typeface="Times New Roman" pitchFamily="18" charset="0"/>
                <a:cs typeface="Times New Roman" pitchFamily="18" charset="0"/>
              </a:rPr>
              <a:t>vWF</a:t>
            </a:r>
            <a:r>
              <a:rPr lang="en-US" sz="2400" dirty="0">
                <a:latin typeface="Times New Roman" pitchFamily="18" charset="0"/>
                <a:cs typeface="Times New Roman" pitchFamily="18" charset="0"/>
              </a:rPr>
              <a:t>) and Glycoprotein </a:t>
            </a:r>
            <a:r>
              <a:rPr lang="en-US" sz="2400" dirty="0" err="1">
                <a:latin typeface="Times New Roman" pitchFamily="18" charset="0"/>
                <a:cs typeface="Times New Roman" pitchFamily="18" charset="0"/>
              </a:rPr>
              <a:t>IbIX</a:t>
            </a:r>
            <a:endParaRPr lang="en-US" sz="2400" dirty="0">
              <a:latin typeface="Times New Roman" pitchFamily="18" charset="0"/>
              <a:cs typeface="Times New Roman" pitchFamily="18" charset="0"/>
            </a:endParaRPr>
          </a:p>
          <a:p>
            <a:pPr marL="274320" indent="-274320" algn="ctr" eaLnBrk="1" fontAlgn="auto" hangingPunct="1">
              <a:spcBef>
                <a:spcPct val="20000"/>
              </a:spcBef>
              <a:spcAft>
                <a:spcPts val="0"/>
              </a:spcAft>
              <a:buSzPct val="70000"/>
              <a:buFont typeface="Wingdings" pitchFamily="2" charset="2"/>
              <a:buNone/>
              <a:defRPr/>
            </a:pPr>
            <a:endParaRPr lang="en-US" sz="2400" dirty="0">
              <a:latin typeface="Times New Roman" pitchFamily="18" charset="0"/>
              <a:cs typeface="Times New Roman" pitchFamily="18" charset="0"/>
            </a:endParaRPr>
          </a:p>
          <a:p>
            <a:pPr marL="1168400" lvl="1" indent="-711200" algn="ctr" eaLnBrk="1" fontAlgn="auto" hangingPunct="1">
              <a:spcBef>
                <a:spcPct val="20000"/>
              </a:spcBef>
              <a:spcAft>
                <a:spcPts val="0"/>
              </a:spcAft>
              <a:buClr>
                <a:schemeClr val="tx1"/>
              </a:buClr>
              <a:buSzPct val="65000"/>
              <a:buFont typeface="Verdana" pitchFamily="34" charset="0"/>
              <a:buNone/>
              <a:defRPr/>
            </a:pPr>
            <a:r>
              <a:rPr lang="en-US" dirty="0">
                <a:latin typeface="Times New Roman" pitchFamily="18" charset="0"/>
                <a:cs typeface="Times New Roman" pitchFamily="18" charset="0"/>
              </a:rPr>
              <a:t>Aggregation of platelets causes release of chemical mediators </a:t>
            </a:r>
            <a:r>
              <a:rPr lang="en-US" dirty="0">
                <a:solidFill>
                  <a:srgbClr val="CC0099"/>
                </a:solidFill>
                <a:latin typeface="Times New Roman" pitchFamily="18" charset="0"/>
                <a:cs typeface="Times New Roman" pitchFamily="18" charset="0"/>
              </a:rPr>
              <a:t>(ADP, Thromboxane A</a:t>
            </a:r>
            <a:r>
              <a:rPr lang="en-US" baseline="-25000" dirty="0">
                <a:solidFill>
                  <a:srgbClr val="CC0099"/>
                </a:solidFill>
                <a:latin typeface="Times New Roman" pitchFamily="18" charset="0"/>
                <a:cs typeface="Times New Roman" pitchFamily="18" charset="0"/>
              </a:rPr>
              <a:t>2</a:t>
            </a:r>
            <a:r>
              <a:rPr lang="en-US" dirty="0">
                <a:solidFill>
                  <a:srgbClr val="CC0099"/>
                </a:solidFill>
                <a:latin typeface="Times New Roman" pitchFamily="18" charset="0"/>
                <a:cs typeface="Times New Roman" pitchFamily="18" charset="0"/>
              </a:rPr>
              <a:t>)</a:t>
            </a:r>
          </a:p>
          <a:p>
            <a:pPr marL="1168400" lvl="1" indent="-711200" algn="ctr" eaLnBrk="1" fontAlgn="auto" hangingPunct="1">
              <a:spcBef>
                <a:spcPct val="20000"/>
              </a:spcBef>
              <a:spcAft>
                <a:spcPts val="0"/>
              </a:spcAft>
              <a:buClr>
                <a:schemeClr val="tx1"/>
              </a:buClr>
              <a:buSzPct val="65000"/>
              <a:buFont typeface="Wingdings 2"/>
              <a:buChar char=""/>
              <a:defRPr/>
            </a:pPr>
            <a:endParaRPr lang="en-US" dirty="0">
              <a:solidFill>
                <a:srgbClr val="000099"/>
              </a:solidFill>
              <a:latin typeface="Times New Roman" pitchFamily="18" charset="0"/>
              <a:cs typeface="Times New Roman" pitchFamily="18" charset="0"/>
            </a:endParaRPr>
          </a:p>
          <a:p>
            <a:pPr marL="1168400" lvl="1" indent="-711200" algn="ctr" eaLnBrk="1" fontAlgn="auto" hangingPunct="1">
              <a:spcBef>
                <a:spcPct val="20000"/>
              </a:spcBef>
              <a:spcAft>
                <a:spcPts val="0"/>
              </a:spcAft>
              <a:buClr>
                <a:schemeClr val="tx1"/>
              </a:buClr>
              <a:buSzPct val="65000"/>
              <a:buFont typeface="Verdana" pitchFamily="34" charset="0"/>
              <a:buNone/>
              <a:defRPr/>
            </a:pPr>
            <a:r>
              <a:rPr lang="en-US" dirty="0">
                <a:solidFill>
                  <a:srgbClr val="CC0099"/>
                </a:solidFill>
                <a:latin typeface="Times New Roman" pitchFamily="18" charset="0"/>
                <a:cs typeface="Times New Roman" pitchFamily="18" charset="0"/>
              </a:rPr>
              <a:t>ADP</a:t>
            </a:r>
            <a:r>
              <a:rPr lang="en-US" dirty="0">
                <a:latin typeface="Times New Roman" pitchFamily="18" charset="0"/>
                <a:cs typeface="Times New Roman" pitchFamily="18" charset="0"/>
              </a:rPr>
              <a:t> attracts more platelets</a:t>
            </a:r>
          </a:p>
          <a:p>
            <a:pPr marL="1168400" lvl="1" indent="-711200" algn="ctr" eaLnBrk="1" fontAlgn="auto" hangingPunct="1">
              <a:spcBef>
                <a:spcPct val="20000"/>
              </a:spcBef>
              <a:spcAft>
                <a:spcPts val="0"/>
              </a:spcAft>
              <a:buClr>
                <a:schemeClr val="tx1"/>
              </a:buClr>
              <a:buSzPct val="65000"/>
              <a:buFont typeface="Verdana" pitchFamily="34" charset="0"/>
              <a:buNone/>
              <a:defRPr/>
            </a:pPr>
            <a:endParaRPr lang="en-US" dirty="0">
              <a:solidFill>
                <a:srgbClr val="000099"/>
              </a:solidFill>
              <a:latin typeface="Times New Roman" pitchFamily="18" charset="0"/>
              <a:cs typeface="Times New Roman" pitchFamily="18" charset="0"/>
            </a:endParaRPr>
          </a:p>
          <a:p>
            <a:pPr marL="1168400" lvl="1" indent="-711200" algn="ctr" eaLnBrk="1" fontAlgn="auto" hangingPunct="1">
              <a:spcBef>
                <a:spcPct val="20000"/>
              </a:spcBef>
              <a:spcAft>
                <a:spcPts val="0"/>
              </a:spcAft>
              <a:buClr>
                <a:schemeClr val="tx1"/>
              </a:buClr>
              <a:buSzPct val="65000"/>
              <a:buFont typeface="Verdana" pitchFamily="34" charset="0"/>
              <a:buNone/>
              <a:defRPr/>
            </a:pPr>
            <a:r>
              <a:rPr lang="en-US" dirty="0">
                <a:solidFill>
                  <a:srgbClr val="CC0099"/>
                </a:solidFill>
                <a:latin typeface="Times New Roman" pitchFamily="18" charset="0"/>
                <a:cs typeface="Times New Roman" pitchFamily="18" charset="0"/>
              </a:rPr>
              <a:t>Thromboxane A</a:t>
            </a:r>
            <a:r>
              <a:rPr lang="en-US" baseline="-25000" dirty="0">
                <a:solidFill>
                  <a:srgbClr val="CC0099"/>
                </a:solidFill>
                <a:latin typeface="Times New Roman" pitchFamily="18" charset="0"/>
                <a:cs typeface="Times New Roman" pitchFamily="18" charset="0"/>
              </a:rPr>
              <a:t>2</a:t>
            </a:r>
            <a:r>
              <a:rPr lang="en-US" dirty="0">
                <a:solidFill>
                  <a:srgbClr val="CC0099"/>
                </a:solidFill>
                <a:latin typeface="Times New Roman" pitchFamily="18" charset="0"/>
                <a:cs typeface="Times New Roman" pitchFamily="18" charset="0"/>
              </a:rPr>
              <a:t> </a:t>
            </a:r>
            <a:r>
              <a:rPr lang="en-US" dirty="0">
                <a:latin typeface="Times New Roman" pitchFamily="18" charset="0"/>
                <a:cs typeface="Times New Roman" pitchFamily="18" charset="0"/>
              </a:rPr>
              <a:t>(powerful vasoconstrictor)</a:t>
            </a:r>
          </a:p>
          <a:p>
            <a:pPr marL="1168400" lvl="1" indent="-711200" algn="ctr" eaLnBrk="1" fontAlgn="auto" hangingPunct="1">
              <a:spcBef>
                <a:spcPct val="20000"/>
              </a:spcBef>
              <a:spcAft>
                <a:spcPts val="0"/>
              </a:spcAft>
              <a:buClr>
                <a:schemeClr val="tx1"/>
              </a:buClr>
              <a:buSzPct val="65000"/>
              <a:buFont typeface="Verdana" pitchFamily="34" charset="0"/>
              <a:buNone/>
              <a:defRPr/>
            </a:pPr>
            <a:r>
              <a:rPr lang="en-US" dirty="0">
                <a:solidFill>
                  <a:srgbClr val="1FAECD"/>
                </a:solidFill>
                <a:latin typeface="Times New Roman" pitchFamily="18" charset="0"/>
                <a:cs typeface="Times New Roman" pitchFamily="18" charset="0"/>
              </a:rPr>
              <a:t>* </a:t>
            </a:r>
            <a:r>
              <a:rPr lang="en-US" dirty="0">
                <a:latin typeface="Times New Roman" pitchFamily="18" charset="0"/>
                <a:cs typeface="Times New Roman" pitchFamily="18" charset="0"/>
              </a:rPr>
              <a:t>promotes aggregation &amp; more ADP</a:t>
            </a:r>
          </a:p>
          <a:p>
            <a:pPr marL="1168400" lvl="1" indent="-711200" eaLnBrk="1" fontAlgn="auto" hangingPunct="1">
              <a:spcBef>
                <a:spcPts val="400"/>
              </a:spcBef>
              <a:spcAft>
                <a:spcPts val="0"/>
              </a:spcAft>
              <a:buSzPct val="68000"/>
              <a:buFont typeface="Verdana" pitchFamily="34" charset="0"/>
              <a:buNone/>
              <a:defRPr/>
            </a:pPr>
            <a:r>
              <a:rPr lang="en-US" dirty="0">
                <a:solidFill>
                  <a:srgbClr val="CC0000"/>
                </a:solidFill>
                <a:latin typeface="Times New Roman" pitchFamily="18" charset="0"/>
                <a:cs typeface="Times New Roman" pitchFamily="18" charset="0"/>
                <a:sym typeface="Wingdings" pitchFamily="2" charset="2"/>
              </a:rPr>
              <a:t>	    	 </a:t>
            </a:r>
            <a:r>
              <a:rPr lang="en-US" b="1" dirty="0">
                <a:solidFill>
                  <a:srgbClr val="CC0000"/>
                </a:solidFill>
                <a:latin typeface="Times New Roman" pitchFamily="18" charset="0"/>
                <a:cs typeface="Times New Roman" pitchFamily="18" charset="0"/>
              </a:rPr>
              <a:t>Leads to formation of  platelet plug!</a:t>
            </a:r>
            <a:endParaRPr lang="en-US" b="1" dirty="0">
              <a:latin typeface="Times New Roman" pitchFamily="18" charset="0"/>
              <a:cs typeface="Times New Roman" pitchFamily="18" charset="0"/>
            </a:endParaRPr>
          </a:p>
        </p:txBody>
      </p:sp>
      <p:sp>
        <p:nvSpPr>
          <p:cNvPr id="6" name="Line 30">
            <a:extLst>
              <a:ext uri="{FF2B5EF4-FFF2-40B4-BE49-F238E27FC236}">
                <a16:creationId xmlns:a16="http://schemas.microsoft.com/office/drawing/2014/main" id="{344F1B00-BF0D-C10D-9E4F-6F8600E3DC24}"/>
              </a:ext>
            </a:extLst>
          </p:cNvPr>
          <p:cNvSpPr>
            <a:spLocks noChangeShapeType="1"/>
          </p:cNvSpPr>
          <p:nvPr/>
        </p:nvSpPr>
        <p:spPr bwMode="auto">
          <a:xfrm>
            <a:off x="4572000" y="2286000"/>
            <a:ext cx="0" cy="501650"/>
          </a:xfrm>
          <a:prstGeom prst="line">
            <a:avLst/>
          </a:prstGeom>
          <a:ln w="76200">
            <a:headEnd/>
            <a:tailEnd type="triangle" w="med" len="med"/>
          </a:ln>
        </p:spPr>
        <p:style>
          <a:lnRef idx="3">
            <a:schemeClr val="accent1"/>
          </a:lnRef>
          <a:fillRef idx="0">
            <a:schemeClr val="accent1"/>
          </a:fillRef>
          <a:effectRef idx="2">
            <a:schemeClr val="accent1"/>
          </a:effectRef>
          <a:fontRef idx="minor">
            <a:schemeClr val="tx1"/>
          </a:fontRef>
        </p:style>
        <p:txBody>
          <a:bodyPr/>
          <a:lstStyle/>
          <a:p>
            <a:pPr>
              <a:defRPr/>
            </a:pPr>
            <a:endParaRPr lang="en-US" dirty="0">
              <a:cs typeface="Arial" charset="0"/>
            </a:endParaRPr>
          </a:p>
        </p:txBody>
      </p:sp>
      <p:sp>
        <p:nvSpPr>
          <p:cNvPr id="9" name="Slide Number Placeholder 8">
            <a:extLst>
              <a:ext uri="{FF2B5EF4-FFF2-40B4-BE49-F238E27FC236}">
                <a16:creationId xmlns:a16="http://schemas.microsoft.com/office/drawing/2014/main" id="{5A29B9E5-5B68-9081-6F1D-7CB010727DD1}"/>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130F760-2AE6-0742-91E2-601D17902AFC}" type="slidenum">
              <a:rPr lang="en-US" altLang="en-SA">
                <a:solidFill>
                  <a:srgbClr val="FFFFFF"/>
                </a:solidFill>
                <a:latin typeface="Franklin Gothic Book" panose="020B0503020102020204" pitchFamily="34" charset="0"/>
              </a:rPr>
              <a:pPr eaLnBrk="1" hangingPunct="1"/>
              <a:t>8</a:t>
            </a:fld>
            <a:endParaRPr lang="en-US" altLang="en-SA">
              <a:solidFill>
                <a:srgbClr val="FFFFFF"/>
              </a:solidFill>
              <a:latin typeface="Franklin Gothic Book" panose="020B0503020102020204" pitchFamily="34" charset="0"/>
            </a:endParaRPr>
          </a:p>
        </p:txBody>
      </p:sp>
      <p:sp>
        <p:nvSpPr>
          <p:cNvPr id="12296" name="Footer Placeholder 9">
            <a:extLst>
              <a:ext uri="{FF2B5EF4-FFF2-40B4-BE49-F238E27FC236}">
                <a16:creationId xmlns:a16="http://schemas.microsoft.com/office/drawing/2014/main" id="{4B1FDABD-7788-1AB8-BBE4-651F680A118D}"/>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SA">
                <a:solidFill>
                  <a:schemeClr val="tx2"/>
                </a:solidFill>
              </a:rPr>
              <a:t>Blood Coagulation(1-51)</a:t>
            </a:r>
          </a:p>
        </p:txBody>
      </p:sp>
      <p:sp>
        <p:nvSpPr>
          <p:cNvPr id="2" name="Line 30">
            <a:extLst>
              <a:ext uri="{FF2B5EF4-FFF2-40B4-BE49-F238E27FC236}">
                <a16:creationId xmlns:a16="http://schemas.microsoft.com/office/drawing/2014/main" id="{762AF1F9-FE5B-1DB3-753D-B3B335C501FC}"/>
              </a:ext>
            </a:extLst>
          </p:cNvPr>
          <p:cNvSpPr>
            <a:spLocks noChangeShapeType="1"/>
          </p:cNvSpPr>
          <p:nvPr/>
        </p:nvSpPr>
        <p:spPr bwMode="auto">
          <a:xfrm>
            <a:off x="4575544" y="4343400"/>
            <a:ext cx="0" cy="501650"/>
          </a:xfrm>
          <a:prstGeom prst="line">
            <a:avLst/>
          </a:prstGeom>
          <a:ln w="76200">
            <a:headEnd/>
            <a:tailEnd type="triangle" w="med" len="med"/>
          </a:ln>
        </p:spPr>
        <p:style>
          <a:lnRef idx="3">
            <a:schemeClr val="accent1"/>
          </a:lnRef>
          <a:fillRef idx="0">
            <a:schemeClr val="accent1"/>
          </a:fillRef>
          <a:effectRef idx="2">
            <a:schemeClr val="accent1"/>
          </a:effectRef>
          <a:fontRef idx="minor">
            <a:schemeClr val="tx1"/>
          </a:fontRef>
        </p:style>
        <p:txBody>
          <a:bodyPr/>
          <a:lstStyle/>
          <a:p>
            <a:pPr>
              <a:defRPr/>
            </a:pPr>
            <a:endParaRPr lang="en-US" dirty="0">
              <a:cs typeface="Arial" charset="0"/>
            </a:endParaRPr>
          </a:p>
        </p:txBody>
      </p:sp>
      <p:sp>
        <p:nvSpPr>
          <p:cNvPr id="3" name="Line 30">
            <a:extLst>
              <a:ext uri="{FF2B5EF4-FFF2-40B4-BE49-F238E27FC236}">
                <a16:creationId xmlns:a16="http://schemas.microsoft.com/office/drawing/2014/main" id="{165E755B-3600-BBDD-9AA9-E09879DA4616}"/>
              </a:ext>
            </a:extLst>
          </p:cNvPr>
          <p:cNvSpPr>
            <a:spLocks noChangeShapeType="1"/>
          </p:cNvSpPr>
          <p:nvPr/>
        </p:nvSpPr>
        <p:spPr bwMode="auto">
          <a:xfrm>
            <a:off x="4572000" y="3429000"/>
            <a:ext cx="0" cy="501650"/>
          </a:xfrm>
          <a:prstGeom prst="line">
            <a:avLst/>
          </a:prstGeom>
          <a:ln w="76200">
            <a:headEnd/>
            <a:tailEnd type="triangle" w="med" len="med"/>
          </a:ln>
        </p:spPr>
        <p:style>
          <a:lnRef idx="3">
            <a:schemeClr val="accent1"/>
          </a:lnRef>
          <a:fillRef idx="0">
            <a:schemeClr val="accent1"/>
          </a:fillRef>
          <a:effectRef idx="2">
            <a:schemeClr val="accent1"/>
          </a:effectRef>
          <a:fontRef idx="minor">
            <a:schemeClr val="tx1"/>
          </a:fontRef>
        </p:style>
        <p:txBody>
          <a:bodyPr/>
          <a:lstStyle/>
          <a:p>
            <a:pPr>
              <a:defRPr/>
            </a:pPr>
            <a:endParaRPr lang="en-US" dirty="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checkerboard(across)">
                                      <p:cBhvr>
                                        <p:cTn id="7" dur="500"/>
                                        <p:tgtEl>
                                          <p:spTgt spid="133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3314">
                                            <p:txEl>
                                              <p:pRg st="1" end="1"/>
                                            </p:txEl>
                                          </p:spTgt>
                                        </p:tgtEl>
                                        <p:attrNameLst>
                                          <p:attrName>style.visibility</p:attrName>
                                        </p:attrNameLst>
                                      </p:cBhvr>
                                      <p:to>
                                        <p:strVal val="visible"/>
                                      </p:to>
                                    </p:set>
                                    <p:animEffect transition="in" filter="checkerboard(across)">
                                      <p:cBhvr>
                                        <p:cTn id="12" dur="500"/>
                                        <p:tgtEl>
                                          <p:spTgt spid="1331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nodeType="afterGroup">
                            <p:stCondLst>
                              <p:cond delay="500"/>
                            </p:stCondLst>
                            <p:childTnLst>
                              <p:par>
                                <p:cTn id="19" presetID="5" presetClass="entr" presetSubtype="10" fill="hold" nodeType="afterEffect">
                                  <p:stCondLst>
                                    <p:cond delay="0"/>
                                  </p:stCondLst>
                                  <p:childTnLst>
                                    <p:set>
                                      <p:cBhvr>
                                        <p:cTn id="20" dur="1" fill="hold">
                                          <p:stCondLst>
                                            <p:cond delay="0"/>
                                          </p:stCondLst>
                                        </p:cTn>
                                        <p:tgtEl>
                                          <p:spTgt spid="13314">
                                            <p:txEl>
                                              <p:pRg st="3" end="3"/>
                                            </p:txEl>
                                          </p:spTgt>
                                        </p:tgtEl>
                                        <p:attrNameLst>
                                          <p:attrName>style.visibility</p:attrName>
                                        </p:attrNameLst>
                                      </p:cBhvr>
                                      <p:to>
                                        <p:strVal val="visible"/>
                                      </p:to>
                                    </p:set>
                                    <p:animEffect transition="in" filter="checkerboard(across)">
                                      <p:cBhvr>
                                        <p:cTn id="21" dur="500"/>
                                        <p:tgtEl>
                                          <p:spTgt spid="13314">
                                            <p:txEl>
                                              <p:pRg st="3" end="3"/>
                                            </p:txEl>
                                          </p:spTgt>
                                        </p:tgtEl>
                                      </p:cBhvr>
                                    </p:animEffect>
                                  </p:childTnLst>
                                </p:cTn>
                              </p:par>
                            </p:childTnLst>
                          </p:cTn>
                        </p:par>
                        <p:par>
                          <p:cTn id="22" fill="hold" nodeType="afterGroup">
                            <p:stCondLst>
                              <p:cond delay="1000"/>
                            </p:stCondLst>
                            <p:childTnLst>
                              <p:par>
                                <p:cTn id="23" presetID="5" presetClass="entr" presetSubtype="10" fill="hold" nodeType="afterEffect">
                                  <p:stCondLst>
                                    <p:cond delay="0"/>
                                  </p:stCondLst>
                                  <p:childTnLst>
                                    <p:set>
                                      <p:cBhvr>
                                        <p:cTn id="24" dur="1" fill="hold">
                                          <p:stCondLst>
                                            <p:cond delay="0"/>
                                          </p:stCondLst>
                                        </p:cTn>
                                        <p:tgtEl>
                                          <p:spTgt spid="13314">
                                            <p:txEl>
                                              <p:pRg st="5" end="5"/>
                                            </p:txEl>
                                          </p:spTgt>
                                        </p:tgtEl>
                                        <p:attrNameLst>
                                          <p:attrName>style.visibility</p:attrName>
                                        </p:attrNameLst>
                                      </p:cBhvr>
                                      <p:to>
                                        <p:strVal val="visible"/>
                                      </p:to>
                                    </p:set>
                                    <p:animEffect transition="in" filter="checkerboard(across)">
                                      <p:cBhvr>
                                        <p:cTn id="25" dur="500"/>
                                        <p:tgtEl>
                                          <p:spTgt spid="13314">
                                            <p:txEl>
                                              <p:pRg st="5" end="5"/>
                                            </p:txEl>
                                          </p:spTgt>
                                        </p:tgtEl>
                                      </p:cBhvr>
                                    </p:animEffect>
                                  </p:childTnLst>
                                </p:cTn>
                              </p:par>
                            </p:childTnLst>
                          </p:cTn>
                        </p:par>
                        <p:par>
                          <p:cTn id="26" fill="hold" nodeType="afterGroup">
                            <p:stCondLst>
                              <p:cond delay="1500"/>
                            </p:stCondLst>
                            <p:childTnLst>
                              <p:par>
                                <p:cTn id="27" presetID="5" presetClass="entr" presetSubtype="10" fill="hold" nodeType="afterEffect">
                                  <p:stCondLst>
                                    <p:cond delay="0"/>
                                  </p:stCondLst>
                                  <p:childTnLst>
                                    <p:set>
                                      <p:cBhvr>
                                        <p:cTn id="28" dur="1" fill="hold">
                                          <p:stCondLst>
                                            <p:cond delay="0"/>
                                          </p:stCondLst>
                                        </p:cTn>
                                        <p:tgtEl>
                                          <p:spTgt spid="13314">
                                            <p:txEl>
                                              <p:pRg st="7" end="7"/>
                                            </p:txEl>
                                          </p:spTgt>
                                        </p:tgtEl>
                                        <p:attrNameLst>
                                          <p:attrName>style.visibility</p:attrName>
                                        </p:attrNameLst>
                                      </p:cBhvr>
                                      <p:to>
                                        <p:strVal val="visible"/>
                                      </p:to>
                                    </p:set>
                                    <p:animEffect transition="in" filter="checkerboard(across)">
                                      <p:cBhvr>
                                        <p:cTn id="29" dur="500"/>
                                        <p:tgtEl>
                                          <p:spTgt spid="13314">
                                            <p:txEl>
                                              <p:pRg st="7" end="7"/>
                                            </p:txEl>
                                          </p:spTgt>
                                        </p:tgtEl>
                                      </p:cBhvr>
                                    </p:animEffect>
                                  </p:childTnLst>
                                </p:cTn>
                              </p:par>
                            </p:childTnLst>
                          </p:cTn>
                        </p:par>
                        <p:par>
                          <p:cTn id="30" fill="hold" nodeType="afterGroup">
                            <p:stCondLst>
                              <p:cond delay="2000"/>
                            </p:stCondLst>
                            <p:childTnLst>
                              <p:par>
                                <p:cTn id="31" presetID="5" presetClass="entr" presetSubtype="10" fill="hold" nodeType="afterEffect">
                                  <p:stCondLst>
                                    <p:cond delay="0"/>
                                  </p:stCondLst>
                                  <p:childTnLst>
                                    <p:set>
                                      <p:cBhvr>
                                        <p:cTn id="32" dur="1" fill="hold">
                                          <p:stCondLst>
                                            <p:cond delay="0"/>
                                          </p:stCondLst>
                                        </p:cTn>
                                        <p:tgtEl>
                                          <p:spTgt spid="13314">
                                            <p:txEl>
                                              <p:pRg st="8" end="8"/>
                                            </p:txEl>
                                          </p:spTgt>
                                        </p:tgtEl>
                                        <p:attrNameLst>
                                          <p:attrName>style.visibility</p:attrName>
                                        </p:attrNameLst>
                                      </p:cBhvr>
                                      <p:to>
                                        <p:strVal val="visible"/>
                                      </p:to>
                                    </p:set>
                                    <p:animEffect transition="in" filter="checkerboard(across)">
                                      <p:cBhvr>
                                        <p:cTn id="33" dur="500"/>
                                        <p:tgtEl>
                                          <p:spTgt spid="13314">
                                            <p:txEl>
                                              <p:pRg st="8" end="8"/>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1" presetClass="entr" presetSubtype="4" fill="hold" nodeType="clickEffect">
                                  <p:stCondLst>
                                    <p:cond delay="0"/>
                                  </p:stCondLst>
                                  <p:childTnLst>
                                    <p:set>
                                      <p:cBhvr>
                                        <p:cTn id="37" dur="1" fill="hold">
                                          <p:stCondLst>
                                            <p:cond delay="0"/>
                                          </p:stCondLst>
                                        </p:cTn>
                                        <p:tgtEl>
                                          <p:spTgt spid="13314">
                                            <p:txEl>
                                              <p:pRg st="9" end="9"/>
                                            </p:txEl>
                                          </p:spTgt>
                                        </p:tgtEl>
                                        <p:attrNameLst>
                                          <p:attrName>style.visibility</p:attrName>
                                        </p:attrNameLst>
                                      </p:cBhvr>
                                      <p:to>
                                        <p:strVal val="visible"/>
                                      </p:to>
                                    </p:set>
                                    <p:animEffect transition="in" filter="wheel(4)">
                                      <p:cBhvr>
                                        <p:cTn id="38" dur="500"/>
                                        <p:tgtEl>
                                          <p:spTgt spid="13314">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696E0-AB2E-F7AA-381F-8DF8F4349EC1}"/>
              </a:ext>
            </a:extLst>
          </p:cNvPr>
          <p:cNvSpPr>
            <a:spLocks noGrp="1"/>
          </p:cNvSpPr>
          <p:nvPr>
            <p:ph type="title"/>
          </p:nvPr>
        </p:nvSpPr>
        <p:spPr>
          <a:xfrm>
            <a:off x="3048000" y="274638"/>
            <a:ext cx="2819400" cy="715962"/>
          </a:xfrm>
        </p:spPr>
        <p:txBody>
          <a:bodyPr/>
          <a:lstStyle/>
          <a:p>
            <a:pPr algn="ctr" eaLnBrk="1" hangingPunct="1">
              <a:defRPr/>
            </a:pPr>
            <a:r>
              <a:rPr lang="en-US" sz="3200" b="1" dirty="0">
                <a:solidFill>
                  <a:schemeClr val="tx1"/>
                </a:solidFill>
                <a:effectLst>
                  <a:outerShdw blurRad="38100" dist="38100" dir="2700000" algn="tl">
                    <a:srgbClr val="C0C0C0"/>
                  </a:outerShdw>
                </a:effectLst>
                <a:latin typeface="Times New Roman" pitchFamily="18" charset="0"/>
                <a:cs typeface="Times New Roman" pitchFamily="18" charset="0"/>
              </a:rPr>
              <a:t>Platelet</a:t>
            </a:r>
            <a:endParaRPr lang="en-US" sz="3200" dirty="0">
              <a:solidFill>
                <a:schemeClr val="tx1"/>
              </a:solidFill>
              <a:latin typeface="Times New Roman" pitchFamily="18" charset="0"/>
              <a:cs typeface="Times New Roman" pitchFamily="18" charset="0"/>
            </a:endParaRPr>
          </a:p>
        </p:txBody>
      </p:sp>
      <p:sp>
        <p:nvSpPr>
          <p:cNvPr id="13315" name="Content Placeholder 2">
            <a:extLst>
              <a:ext uri="{FF2B5EF4-FFF2-40B4-BE49-F238E27FC236}">
                <a16:creationId xmlns:a16="http://schemas.microsoft.com/office/drawing/2014/main" id="{51E86FBD-8031-AC4C-1B63-2BC68B56BE8E}"/>
              </a:ext>
            </a:extLst>
          </p:cNvPr>
          <p:cNvSpPr>
            <a:spLocks noGrp="1"/>
          </p:cNvSpPr>
          <p:nvPr>
            <p:ph sz="quarter" idx="1"/>
          </p:nvPr>
        </p:nvSpPr>
        <p:spPr>
          <a:xfrm>
            <a:off x="685800" y="990600"/>
            <a:ext cx="8001000" cy="5029200"/>
          </a:xfrm>
        </p:spPr>
        <p:txBody>
          <a:bodyPr/>
          <a:lstStyle/>
          <a:p>
            <a:pPr algn="just" eaLnBrk="1" hangingPunct="1">
              <a:lnSpc>
                <a:spcPct val="150000"/>
              </a:lnSpc>
            </a:pPr>
            <a:r>
              <a:rPr lang="en-US" altLang="en-SA" sz="2400">
                <a:latin typeface="Times New Roman" panose="02020603050405020304" pitchFamily="18" charset="0"/>
                <a:cs typeface="Times New Roman" panose="02020603050405020304" pitchFamily="18" charset="0"/>
              </a:rPr>
              <a:t>In adults, platelets originate in the red bone marrow by fragmentation of the cytoplasm of mature megakaryocytes(Gr. </a:t>
            </a:r>
            <a:r>
              <a:rPr lang="en-US" altLang="en-SA" sz="2400" i="1">
                <a:latin typeface="Times New Roman" panose="02020603050405020304" pitchFamily="18" charset="0"/>
                <a:cs typeface="Times New Roman" panose="02020603050405020304" pitchFamily="18" charset="0"/>
              </a:rPr>
              <a:t>Megas</a:t>
            </a:r>
            <a:r>
              <a:rPr lang="en-US" altLang="en-SA" sz="2400">
                <a:latin typeface="Times New Roman" panose="02020603050405020304" pitchFamily="18" charset="0"/>
                <a:cs typeface="Times New Roman" panose="02020603050405020304" pitchFamily="18" charset="0"/>
              </a:rPr>
              <a:t>, big, + </a:t>
            </a:r>
            <a:r>
              <a:rPr lang="en-US" altLang="en-SA" sz="2400" i="1">
                <a:latin typeface="Times New Roman" panose="02020603050405020304" pitchFamily="18" charset="0"/>
                <a:cs typeface="Times New Roman" panose="02020603050405020304" pitchFamily="18" charset="0"/>
              </a:rPr>
              <a:t>karyon</a:t>
            </a:r>
            <a:r>
              <a:rPr lang="en-US" altLang="en-SA" sz="2400">
                <a:latin typeface="Times New Roman" panose="02020603050405020304" pitchFamily="18" charset="0"/>
                <a:cs typeface="Times New Roman" panose="02020603050405020304" pitchFamily="18" charset="0"/>
              </a:rPr>
              <a:t>, nucleus, </a:t>
            </a:r>
            <a:r>
              <a:rPr lang="en-US" altLang="en-SA" sz="2400" i="1">
                <a:latin typeface="Times New Roman" panose="02020603050405020304" pitchFamily="18" charset="0"/>
                <a:cs typeface="Times New Roman" panose="02020603050405020304" pitchFamily="18" charset="0"/>
              </a:rPr>
              <a:t>+ kytos</a:t>
            </a:r>
            <a:r>
              <a:rPr lang="en-US" altLang="en-SA" sz="2400">
                <a:latin typeface="Times New Roman" panose="02020603050405020304" pitchFamily="18" charset="0"/>
                <a:cs typeface="Times New Roman" panose="02020603050405020304" pitchFamily="18" charset="0"/>
              </a:rPr>
              <a:t>), which, in turn, arise by differentiation of megakaryoblasts.</a:t>
            </a:r>
          </a:p>
          <a:p>
            <a:pPr algn="just" eaLnBrk="1" hangingPunct="1">
              <a:lnSpc>
                <a:spcPct val="150000"/>
              </a:lnSpc>
            </a:pPr>
            <a:endParaRPr lang="en-US" altLang="en-SA" sz="1100">
              <a:latin typeface="Times New Roman" panose="02020603050405020304" pitchFamily="18" charset="0"/>
              <a:cs typeface="Times New Roman" panose="02020603050405020304" pitchFamily="18" charset="0"/>
            </a:endParaRPr>
          </a:p>
          <a:p>
            <a:pPr algn="just" eaLnBrk="1" hangingPunct="1">
              <a:lnSpc>
                <a:spcPct val="150000"/>
              </a:lnSpc>
            </a:pPr>
            <a:r>
              <a:rPr lang="en-US" altLang="en-SA" sz="2400">
                <a:latin typeface="Times New Roman" panose="02020603050405020304" pitchFamily="18" charset="0"/>
                <a:cs typeface="Times New Roman" panose="02020603050405020304" pitchFamily="18" charset="0"/>
              </a:rPr>
              <a:t>Megakaryoblasts.	     Megakaryocytes         Platelets.</a:t>
            </a:r>
          </a:p>
          <a:p>
            <a:pPr algn="just" eaLnBrk="1" hangingPunct="1">
              <a:lnSpc>
                <a:spcPct val="150000"/>
              </a:lnSpc>
            </a:pPr>
            <a:endParaRPr lang="en-US" altLang="en-SA" sz="1100">
              <a:latin typeface="Times New Roman" panose="02020603050405020304" pitchFamily="18" charset="0"/>
              <a:cs typeface="Times New Roman" panose="02020603050405020304" pitchFamily="18" charset="0"/>
            </a:endParaRPr>
          </a:p>
          <a:p>
            <a:pPr algn="just" eaLnBrk="1" hangingPunct="1">
              <a:lnSpc>
                <a:spcPct val="150000"/>
              </a:lnSpc>
            </a:pPr>
            <a:r>
              <a:rPr lang="en-US" altLang="en-SA" sz="2400">
                <a:latin typeface="Times New Roman" panose="02020603050405020304" pitchFamily="18" charset="0"/>
                <a:cs typeface="Times New Roman" panose="02020603050405020304" pitchFamily="18" charset="0"/>
              </a:rPr>
              <a:t>Platelets are repelled from each in absence of blood vessel damage.</a:t>
            </a:r>
          </a:p>
          <a:p>
            <a:pPr eaLnBrk="1" hangingPunct="1">
              <a:lnSpc>
                <a:spcPct val="150000"/>
              </a:lnSpc>
            </a:pPr>
            <a:endParaRPr lang="en-US" altLang="en-SA" sz="2400">
              <a:latin typeface="Times New Roman" panose="02020603050405020304" pitchFamily="18" charset="0"/>
              <a:cs typeface="Times New Roman" panose="02020603050405020304" pitchFamily="18" charset="0"/>
            </a:endParaRPr>
          </a:p>
          <a:p>
            <a:pPr eaLnBrk="1" hangingPunct="1">
              <a:lnSpc>
                <a:spcPct val="150000"/>
              </a:lnSpc>
            </a:pPr>
            <a:endParaRPr lang="en-US" altLang="en-SA" sz="2400">
              <a:latin typeface="Times New Roman" panose="02020603050405020304" pitchFamily="18" charset="0"/>
              <a:cs typeface="Times New Roman" panose="02020603050405020304" pitchFamily="18" charset="0"/>
            </a:endParaRPr>
          </a:p>
          <a:p>
            <a:pPr eaLnBrk="1" hangingPunct="1">
              <a:lnSpc>
                <a:spcPct val="150000"/>
              </a:lnSpc>
            </a:pPr>
            <a:endParaRPr lang="en-US" altLang="en-SA" sz="2400">
              <a:latin typeface="Times New Roman" panose="02020603050405020304" pitchFamily="18" charset="0"/>
              <a:cs typeface="Times New Roman" panose="02020603050405020304" pitchFamily="18" charset="0"/>
            </a:endParaRPr>
          </a:p>
          <a:p>
            <a:pPr eaLnBrk="1" hangingPunct="1">
              <a:lnSpc>
                <a:spcPct val="150000"/>
              </a:lnSpc>
            </a:pPr>
            <a:endParaRPr lang="en-US" altLang="en-SA" sz="2400">
              <a:latin typeface="Times New Roman" panose="02020603050405020304" pitchFamily="18" charset="0"/>
              <a:cs typeface="Times New Roman" panose="02020603050405020304" pitchFamily="18" charset="0"/>
            </a:endParaRPr>
          </a:p>
        </p:txBody>
      </p:sp>
      <p:sp>
        <p:nvSpPr>
          <p:cNvPr id="4" name="Right Arrow 3">
            <a:extLst>
              <a:ext uri="{FF2B5EF4-FFF2-40B4-BE49-F238E27FC236}">
                <a16:creationId xmlns:a16="http://schemas.microsoft.com/office/drawing/2014/main" id="{060F6174-A155-9C6D-38C0-CFD4B8849C0C}"/>
              </a:ext>
            </a:extLst>
          </p:cNvPr>
          <p:cNvSpPr/>
          <p:nvPr/>
        </p:nvSpPr>
        <p:spPr>
          <a:xfrm flipV="1">
            <a:off x="3276600" y="38100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ight Arrow 4">
            <a:extLst>
              <a:ext uri="{FF2B5EF4-FFF2-40B4-BE49-F238E27FC236}">
                <a16:creationId xmlns:a16="http://schemas.microsoft.com/office/drawing/2014/main" id="{5334CEAF-DE80-49B4-7C46-BD37A7DD40B8}"/>
              </a:ext>
            </a:extLst>
          </p:cNvPr>
          <p:cNvSpPr/>
          <p:nvPr/>
        </p:nvSpPr>
        <p:spPr>
          <a:xfrm flipV="1">
            <a:off x="6019800" y="38100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Slide Number Placeholder 5">
            <a:extLst>
              <a:ext uri="{FF2B5EF4-FFF2-40B4-BE49-F238E27FC236}">
                <a16:creationId xmlns:a16="http://schemas.microsoft.com/office/drawing/2014/main" id="{9E15ADE6-745B-4618-7C02-6F1B9664D0DF}"/>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16F0088-BE2A-F248-BECC-F41EF578A645}" type="slidenum">
              <a:rPr lang="en-US" altLang="en-SA">
                <a:solidFill>
                  <a:srgbClr val="FFFFFF"/>
                </a:solidFill>
                <a:latin typeface="Franklin Gothic Book" panose="020B0503020102020204" pitchFamily="34" charset="0"/>
              </a:rPr>
              <a:pPr eaLnBrk="1" hangingPunct="1"/>
              <a:t>9</a:t>
            </a:fld>
            <a:endParaRPr lang="en-US" altLang="en-SA">
              <a:solidFill>
                <a:srgbClr val="FFFFFF"/>
              </a:solidFill>
              <a:latin typeface="Franklin Gothic Book" panose="020B0503020102020204" pitchFamily="34" charset="0"/>
            </a:endParaRPr>
          </a:p>
        </p:txBody>
      </p:sp>
      <p:sp>
        <p:nvSpPr>
          <p:cNvPr id="13319" name="Footer Placeholder 6">
            <a:extLst>
              <a:ext uri="{FF2B5EF4-FFF2-40B4-BE49-F238E27FC236}">
                <a16:creationId xmlns:a16="http://schemas.microsoft.com/office/drawing/2014/main" id="{FF2912D3-ACC6-E46B-3F0B-40E533765DC6}"/>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SA">
                <a:solidFill>
                  <a:schemeClr val="tx2"/>
                </a:solidFill>
              </a:rPr>
              <a:t>Blood Coagulation(1-51)</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3794</TotalTime>
  <Words>2358</Words>
  <Application>Microsoft Macintosh PowerPoint</Application>
  <PresentationFormat>On-screen Show (4:3)</PresentationFormat>
  <Paragraphs>388</Paragraphs>
  <Slides>44</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44</vt:i4>
      </vt:variant>
    </vt:vector>
  </HeadingPairs>
  <TitlesOfParts>
    <vt:vector size="55" baseType="lpstr">
      <vt:lpstr>Arial</vt:lpstr>
      <vt:lpstr>Calibri</vt:lpstr>
      <vt:lpstr>Franklin Gothic Book</vt:lpstr>
      <vt:lpstr>Monotype Sorts</vt:lpstr>
      <vt:lpstr>Perpetua</vt:lpstr>
      <vt:lpstr>Times New Roman</vt:lpstr>
      <vt:lpstr>Verdana</vt:lpstr>
      <vt:lpstr>Wingdings</vt:lpstr>
      <vt:lpstr>Wingdings 2</vt:lpstr>
      <vt:lpstr>Wingdings 3</vt:lpstr>
      <vt:lpstr>Equity</vt:lpstr>
      <vt:lpstr>PowerPoint Presentation</vt:lpstr>
      <vt:lpstr>Hemostasis</vt:lpstr>
      <vt:lpstr>Hemostasis</vt:lpstr>
      <vt:lpstr>Necessity For Blood Clotting</vt:lpstr>
      <vt:lpstr>Hemostasis:</vt:lpstr>
      <vt:lpstr>Hemostasis (cont.):</vt:lpstr>
      <vt:lpstr>  Steps in Hemostasis</vt:lpstr>
      <vt:lpstr>Steps in Hemostasis(Cont.):</vt:lpstr>
      <vt:lpstr>Platelet</vt:lpstr>
      <vt:lpstr>Role of platelets in blood clotting:</vt:lpstr>
      <vt:lpstr>Role of platelets in blood clotting (cont.):</vt:lpstr>
      <vt:lpstr>  Hemostasis: Vasoconstriction &amp; Plug Formation</vt:lpstr>
      <vt:lpstr>Platelets adhesion</vt:lpstr>
      <vt:lpstr>Steps in Hemostasis (cont…)</vt:lpstr>
      <vt:lpstr>Hemostatic Clot Formation</vt:lpstr>
      <vt:lpstr>Clotting Cascade </vt:lpstr>
      <vt:lpstr>Coagulation</vt:lpstr>
      <vt:lpstr>Coagulation Factors</vt:lpstr>
      <vt:lpstr>Coagulation Factors (Cont.)</vt:lpstr>
      <vt:lpstr>Coagulation Factors (Cont.)</vt:lpstr>
      <vt:lpstr>PowerPoint Presentation</vt:lpstr>
      <vt:lpstr>Clotting Cascade</vt:lpstr>
      <vt:lpstr>Secondary Homeostasis: Clot Formation</vt:lpstr>
      <vt:lpstr>What Triggers Intrinsic/Extrinsic Clotting?</vt:lpstr>
      <vt:lpstr>Intrinsic vs. Extrinsic Clotting</vt:lpstr>
      <vt:lpstr>PowerPoint Presentation</vt:lpstr>
      <vt:lpstr>Activation of Prothrombin into thrombin </vt:lpstr>
      <vt:lpstr>PowerPoint Presentation</vt:lpstr>
      <vt:lpstr>PowerPoint Presentation</vt:lpstr>
      <vt:lpstr>Clot Retraction—Serum</vt:lpstr>
      <vt:lpstr> Dissolution of fibrin clot : fibrinolysis (The removal of fibrin from the blood) </vt:lpstr>
      <vt:lpstr>Dissolution of fibrin clot : fibrinolysis (cont.)</vt:lpstr>
      <vt:lpstr>Dissolution of fibrin clot : Fibrinolysis (cont…)</vt:lpstr>
      <vt:lpstr>Coagulation factor disorders</vt:lpstr>
      <vt:lpstr>Coagulation factor disorders (cont…)</vt:lpstr>
      <vt:lpstr>Coagulation factor disorders (cont…)</vt:lpstr>
      <vt:lpstr>Coagulation factor disorders (cont…)</vt:lpstr>
      <vt:lpstr>3- Deficiency of Vitamin K </vt:lpstr>
      <vt:lpstr>Function of Vitamin K</vt:lpstr>
      <vt:lpstr>Function of Vitamin K (cont…)</vt:lpstr>
      <vt:lpstr>Function of Vitamin K (cont…)</vt:lpstr>
      <vt:lpstr>PowerPoint Presentation</vt:lpstr>
      <vt:lpstr>Role of Calcium in Blood Coagulation</vt:lpstr>
      <vt:lpstr>Role of Liver and Coagulation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aalghanouchi</dc:creator>
  <cp:lastModifiedBy>Abeer M. Aldbass</cp:lastModifiedBy>
  <cp:revision>118</cp:revision>
  <dcterms:created xsi:type="dcterms:W3CDTF">2009-12-28T06:44:31Z</dcterms:created>
  <dcterms:modified xsi:type="dcterms:W3CDTF">2023-09-10T07:22:09Z</dcterms:modified>
</cp:coreProperties>
</file>