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Lst>
  <p:notesMasterIdLst>
    <p:notesMasterId r:id="rId41"/>
  </p:notesMasterIdLst>
  <p:handoutMasterIdLst>
    <p:handoutMasterId r:id="rId42"/>
  </p:handoutMasterIdLst>
  <p:sldIdLst>
    <p:sldId id="406" r:id="rId2"/>
    <p:sldId id="349" r:id="rId3"/>
    <p:sldId id="440" r:id="rId4"/>
    <p:sldId id="408" r:id="rId5"/>
    <p:sldId id="409" r:id="rId6"/>
    <p:sldId id="411" r:id="rId7"/>
    <p:sldId id="412" r:id="rId8"/>
    <p:sldId id="413" r:id="rId9"/>
    <p:sldId id="414" r:id="rId10"/>
    <p:sldId id="415" r:id="rId11"/>
    <p:sldId id="433" r:id="rId12"/>
    <p:sldId id="418" r:id="rId13"/>
    <p:sldId id="434" r:id="rId14"/>
    <p:sldId id="421" r:id="rId15"/>
    <p:sldId id="435" r:id="rId16"/>
    <p:sldId id="422" r:id="rId17"/>
    <p:sldId id="436" r:id="rId18"/>
    <p:sldId id="425" r:id="rId19"/>
    <p:sldId id="424" r:id="rId20"/>
    <p:sldId id="437" r:id="rId21"/>
    <p:sldId id="426" r:id="rId22"/>
    <p:sldId id="454" r:id="rId23"/>
    <p:sldId id="455" r:id="rId24"/>
    <p:sldId id="429" r:id="rId25"/>
    <p:sldId id="430" r:id="rId26"/>
    <p:sldId id="432" r:id="rId27"/>
    <p:sldId id="452" r:id="rId28"/>
    <p:sldId id="456" r:id="rId29"/>
    <p:sldId id="451" r:id="rId30"/>
    <p:sldId id="441" r:id="rId31"/>
    <p:sldId id="457" r:id="rId32"/>
    <p:sldId id="442" r:id="rId33"/>
    <p:sldId id="443" r:id="rId34"/>
    <p:sldId id="444" r:id="rId35"/>
    <p:sldId id="445" r:id="rId36"/>
    <p:sldId id="446" r:id="rId37"/>
    <p:sldId id="447" r:id="rId38"/>
    <p:sldId id="448" r:id="rId39"/>
    <p:sldId id="449"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4" autoAdjust="0"/>
    <p:restoredTop sz="76132" autoAdjust="0"/>
  </p:normalViewPr>
  <p:slideViewPr>
    <p:cSldViewPr>
      <p:cViewPr varScale="1">
        <p:scale>
          <a:sx n="95" d="100"/>
          <a:sy n="95" d="100"/>
        </p:scale>
        <p:origin x="23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CBF922-3427-C925-1198-C7CAAE3D009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C10E1C4-A08A-36EC-FE46-09B5066B6D4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4B1F13E3-053F-A045-A00B-C8F94ECF5C80}" type="datetimeFigureOut">
              <a:rPr lang="en-US"/>
              <a:pPr>
                <a:defRPr/>
              </a:pPr>
              <a:t>9/11/23</a:t>
            </a:fld>
            <a:endParaRPr lang="en-US"/>
          </a:p>
        </p:txBody>
      </p:sp>
      <p:sp>
        <p:nvSpPr>
          <p:cNvPr id="4" name="Footer Placeholder 3">
            <a:extLst>
              <a:ext uri="{FF2B5EF4-FFF2-40B4-BE49-F238E27FC236}">
                <a16:creationId xmlns:a16="http://schemas.microsoft.com/office/drawing/2014/main" id="{669BCE75-347B-995F-1EEF-9E46B8B910A5}"/>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31DBCDBC-72EB-EF47-00BC-52B05ADF840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9033F5-5049-614E-9822-0719E3836845}" type="slidenum">
              <a:rPr lang="en-US" altLang="en-SA"/>
              <a:pPr/>
              <a:t>‹#›</a:t>
            </a:fld>
            <a:endParaRPr lang="en-US" altLang="en-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79660D-F286-CA28-D4DA-117D2D0F9D4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9BBFAE76-12C9-971E-4366-96833D0C836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3C4D7FE4-2D89-0B41-831F-208A5374B57B}" type="datetimeFigureOut">
              <a:rPr lang="en-US"/>
              <a:pPr>
                <a:defRPr/>
              </a:pPr>
              <a:t>9/11/23</a:t>
            </a:fld>
            <a:endParaRPr lang="en-US"/>
          </a:p>
        </p:txBody>
      </p:sp>
      <p:sp>
        <p:nvSpPr>
          <p:cNvPr id="4" name="Slide Image Placeholder 3">
            <a:extLst>
              <a:ext uri="{FF2B5EF4-FFF2-40B4-BE49-F238E27FC236}">
                <a16:creationId xmlns:a16="http://schemas.microsoft.com/office/drawing/2014/main" id="{2E472227-8A76-B085-CADE-2F3D55FA45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7D74BDD-763D-4F3B-AC51-0760F784DB9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25663C7-8252-F2BD-5456-B95BEF9D83F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25800B1E-1646-5A81-C66C-D2F2BA55217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770351C-DEB4-5943-B1CC-0BC76636B233}" type="slidenum">
              <a:rPr lang="en-US" altLang="en-SA"/>
              <a:pPr/>
              <a:t>‹#›</a:t>
            </a:fld>
            <a:endParaRPr lang="en-US" altLang="en-S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ciencedirect.com/topics/chemistry/thromboxane"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sciencedirect.com/topics/chemistry/leukotrien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B457FAB-F5A7-0A9E-543F-5B1E59A5FC0E}"/>
              </a:ext>
            </a:extLst>
          </p:cNvPr>
          <p:cNvSpPr>
            <a:spLocks noGrp="1" noRot="1" noChangeAspect="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a:extLst>
              <a:ext uri="{FF2B5EF4-FFF2-40B4-BE49-F238E27FC236}">
                <a16:creationId xmlns:a16="http://schemas.microsoft.com/office/drawing/2014/main" id="{A2E2EF7E-21EB-E816-8B69-A06D16B840A3}"/>
              </a:ext>
            </a:extLst>
          </p:cNvPr>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endParaRPr lang="en-GB" altLang="en-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4D5156"/>
                </a:solidFill>
                <a:effectLst/>
                <a:latin typeface="Google Sans"/>
              </a:rPr>
              <a:t>Leishman stain generally shows violet color of the nucleus and neutrophil granules, making the differential count convenient due to </a:t>
            </a:r>
            <a:r>
              <a:rPr lang="en-US" b="0" i="0" u="none" strike="noStrike" dirty="0">
                <a:solidFill>
                  <a:srgbClr val="040C28"/>
                </a:solidFill>
                <a:effectLst/>
                <a:latin typeface="Google Sans"/>
              </a:rPr>
              <a:t>better contrast between nucleus and cytoplasm</a:t>
            </a:r>
            <a:r>
              <a:rPr lang="en-US" b="0" i="0" u="none" strike="noStrike" dirty="0">
                <a:solidFill>
                  <a:srgbClr val="4D5156"/>
                </a:solidFill>
                <a:effectLst/>
                <a:latin typeface="Google Sans"/>
              </a:rPr>
              <a:t>. The contrast depends on two components Azure B and Eosin Y. Azure B is one of the products from oxidation of methylene blue.</a:t>
            </a:r>
          </a:p>
          <a:p>
            <a:r>
              <a:rPr lang="en-US" b="0" i="0" u="none" strike="noStrike" dirty="0">
                <a:solidFill>
                  <a:srgbClr val="4D5156"/>
                </a:solidFill>
                <a:effectLst/>
                <a:latin typeface="Google Sans"/>
              </a:rPr>
              <a:t>Leishman's stain is for </a:t>
            </a:r>
            <a:r>
              <a:rPr lang="en-US" b="0" i="0" u="none" strike="noStrike" dirty="0">
                <a:solidFill>
                  <a:srgbClr val="040C28"/>
                </a:solidFill>
                <a:effectLst/>
                <a:latin typeface="Google Sans"/>
              </a:rPr>
              <a:t>the general differentiation of blood cells for malaria and trypanosomes</a:t>
            </a:r>
            <a:r>
              <a:rPr lang="en-US" b="0" i="0" u="none" strike="noStrike" dirty="0">
                <a:solidFill>
                  <a:srgbClr val="4D5156"/>
                </a:solidFill>
                <a:effectLst/>
                <a:latin typeface="Google Sans"/>
              </a:rPr>
              <a:t> in prepared slides from clinical specimens. Leishman's stain was discovered in 1901 and is used for staining blood smears. It is generally used to differentiate and identify leucocytes, malarial parasites and trypanosomes.</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29</a:t>
            </a:fld>
            <a:endParaRPr lang="en-US" altLang="en-SA"/>
          </a:p>
        </p:txBody>
      </p:sp>
    </p:spTree>
    <p:extLst>
      <p:ext uri="{BB962C8B-B14F-4D97-AF65-F5344CB8AC3E}">
        <p14:creationId xmlns:p14="http://schemas.microsoft.com/office/powerpoint/2010/main" val="149116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a:t>قرصي</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31</a:t>
            </a:fld>
            <a:endParaRPr lang="en-US" altLang="en-SA"/>
          </a:p>
        </p:txBody>
      </p:sp>
    </p:spTree>
    <p:extLst>
      <p:ext uri="{BB962C8B-B14F-4D97-AF65-F5344CB8AC3E}">
        <p14:creationId xmlns:p14="http://schemas.microsoft.com/office/powerpoint/2010/main" val="38193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u="none" strike="noStrike" dirty="0">
                <a:solidFill>
                  <a:srgbClr val="5F6368"/>
                </a:solidFill>
                <a:effectLst/>
                <a:latin typeface="arial" panose="020B0604020202020204" pitchFamily="34" charset="0"/>
              </a:rPr>
              <a:t>Serotonin</a:t>
            </a:r>
            <a:r>
              <a:rPr lang="en-US" b="0" i="0" u="none" strike="noStrike" dirty="0">
                <a:solidFill>
                  <a:srgbClr val="4D5156"/>
                </a:solidFill>
                <a:effectLst/>
                <a:latin typeface="arial" panose="020B0604020202020204" pitchFamily="34" charset="0"/>
              </a:rPr>
              <a:t> or </a:t>
            </a:r>
            <a:r>
              <a:rPr lang="en-US" b="1" i="0" u="none" strike="noStrike" dirty="0">
                <a:solidFill>
                  <a:srgbClr val="5F6368"/>
                </a:solidFill>
                <a:effectLst/>
                <a:latin typeface="arial" panose="020B0604020202020204" pitchFamily="34" charset="0"/>
              </a:rPr>
              <a:t>5</a:t>
            </a:r>
            <a:r>
              <a:rPr lang="en-US" b="0" i="0" u="none" strike="noStrike" dirty="0">
                <a:solidFill>
                  <a:srgbClr val="4D5156"/>
                </a:solidFill>
                <a:effectLst/>
                <a:latin typeface="arial" panose="020B0604020202020204" pitchFamily="34" charset="0"/>
              </a:rPr>
              <a:t>-</a:t>
            </a:r>
            <a:r>
              <a:rPr lang="en-US" b="1" i="0" u="none" strike="noStrike" dirty="0">
                <a:solidFill>
                  <a:srgbClr val="5F6368"/>
                </a:solidFill>
                <a:effectLst/>
                <a:latin typeface="arial" panose="020B0604020202020204" pitchFamily="34" charset="0"/>
              </a:rPr>
              <a:t>hydroxytryptamine</a:t>
            </a:r>
            <a:r>
              <a:rPr lang="en-US" b="0" i="0" u="none" strike="noStrike" dirty="0">
                <a:solidFill>
                  <a:srgbClr val="4D5156"/>
                </a:solidFill>
                <a:effectLst/>
                <a:latin typeface="arial" panose="020B0604020202020204" pitchFamily="34" charset="0"/>
              </a:rPr>
              <a:t> (</a:t>
            </a:r>
            <a:r>
              <a:rPr lang="en-US" b="1" i="0" u="none" strike="noStrike" dirty="0">
                <a:solidFill>
                  <a:srgbClr val="5F6368"/>
                </a:solidFill>
                <a:effectLst/>
                <a:latin typeface="arial" panose="020B0604020202020204" pitchFamily="34" charset="0"/>
              </a:rPr>
              <a:t>5</a:t>
            </a:r>
            <a:r>
              <a:rPr lang="en-US" b="0" i="0" u="none" strike="noStrike" dirty="0">
                <a:solidFill>
                  <a:srgbClr val="4D5156"/>
                </a:solidFill>
                <a:effectLst/>
                <a:latin typeface="arial" panose="020B0604020202020204" pitchFamily="34" charset="0"/>
              </a:rPr>
              <a:t>-</a:t>
            </a:r>
            <a:r>
              <a:rPr lang="en-US" b="1" i="0" u="none" strike="noStrike" dirty="0">
                <a:solidFill>
                  <a:srgbClr val="5F6368"/>
                </a:solidFill>
                <a:effectLst/>
                <a:latin typeface="arial" panose="020B0604020202020204" pitchFamily="34" charset="0"/>
              </a:rPr>
              <a:t>HT</a:t>
            </a:r>
            <a:r>
              <a:rPr lang="en-US" b="0" i="0" u="none" strike="noStrike" dirty="0">
                <a:solidFill>
                  <a:srgbClr val="4D5156"/>
                </a:solidFill>
                <a:effectLst/>
                <a:latin typeface="arial" panose="020B0604020202020204" pitchFamily="34" charset="0"/>
              </a:rPr>
              <a:t>) is a monoamine neurotransmitter. Its biological function is complex and multifaceted, modulating mood,</a:t>
            </a:r>
            <a:r>
              <a:rPr lang="en-US" b="0" i="0" u="none" strike="noStrike" dirty="0">
                <a:solidFill>
                  <a:srgbClr val="040C28"/>
                </a:solidFill>
                <a:effectLst/>
                <a:latin typeface="Google Sans"/>
              </a:rPr>
              <a:t> carries messages between nerve cells in your brain (your central nervous system) and throughout your body (your peripheral nervous system)</a:t>
            </a:r>
            <a:r>
              <a:rPr lang="en-US" b="0" i="0" u="none" strike="noStrike" dirty="0">
                <a:solidFill>
                  <a:srgbClr val="4D5156"/>
                </a:solidFill>
                <a:effectLst/>
                <a:latin typeface="Google Sans"/>
              </a:rPr>
              <a:t>.</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34</a:t>
            </a:fld>
            <a:endParaRPr lang="en-US" altLang="en-SA"/>
          </a:p>
        </p:txBody>
      </p:sp>
    </p:spTree>
    <p:extLst>
      <p:ext uri="{BB962C8B-B14F-4D97-AF65-F5344CB8AC3E}">
        <p14:creationId xmlns:p14="http://schemas.microsoft.com/office/powerpoint/2010/main" val="1447957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gglutinin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Noun</a:t>
            </a:r>
          </a:p>
          <a:p>
            <a:pPr rtl="0"/>
            <a:r>
              <a:rPr lang="en-US" sz="1200" b="0" i="0" kern="1200" dirty="0">
                <a:solidFill>
                  <a:schemeClr val="tx1"/>
                </a:solidFill>
                <a:effectLst/>
                <a:latin typeface="+mn-lt"/>
                <a:ea typeface="+mn-ea"/>
                <a:cs typeface="+mn-cs"/>
              </a:rPr>
              <a:t>1an antibody, </a:t>
            </a:r>
            <a:r>
              <a:rPr lang="en-US" sz="1200" b="0" i="0" kern="1200" dirty="0" err="1">
                <a:solidFill>
                  <a:schemeClr val="tx1"/>
                </a:solidFill>
                <a:effectLst/>
                <a:latin typeface="+mn-lt"/>
                <a:ea typeface="+mn-ea"/>
                <a:cs typeface="+mn-cs"/>
              </a:rPr>
              <a:t>lectin</a:t>
            </a:r>
            <a:r>
              <a:rPr lang="en-US" sz="1200" b="0" i="0" kern="1200" dirty="0">
                <a:solidFill>
                  <a:schemeClr val="tx1"/>
                </a:solidFill>
                <a:effectLst/>
                <a:latin typeface="+mn-lt"/>
                <a:ea typeface="+mn-ea"/>
                <a:cs typeface="+mn-cs"/>
              </a:rPr>
              <a:t>, or other substance that causes agglutination.</a:t>
            </a:r>
          </a:p>
          <a:p>
            <a:pPr rtl="0"/>
            <a:r>
              <a:rPr lang="en-US" sz="1200" b="0" i="0" kern="1200" dirty="0">
                <a:solidFill>
                  <a:schemeClr val="tx1"/>
                </a:solidFill>
                <a:effectLst/>
                <a:latin typeface="+mn-lt"/>
                <a:ea typeface="+mn-ea"/>
                <a:cs typeface="+mn-cs"/>
              </a:rPr>
              <a:t>In mammalian systems, treatment of cells with the </a:t>
            </a:r>
            <a:r>
              <a:rPr lang="en-US" sz="1200" b="0" i="0" kern="1200" dirty="0" err="1">
                <a:solidFill>
                  <a:schemeClr val="tx1"/>
                </a:solidFill>
                <a:effectLst/>
                <a:latin typeface="+mn-lt"/>
                <a:ea typeface="+mn-ea"/>
                <a:cs typeface="+mn-cs"/>
              </a:rPr>
              <a:t>lectin</a:t>
            </a:r>
            <a:r>
              <a:rPr lang="en-US" sz="1200" b="0" i="0" kern="1200" dirty="0">
                <a:solidFill>
                  <a:schemeClr val="tx1"/>
                </a:solidFill>
                <a:effectLst/>
                <a:latin typeface="+mn-lt"/>
                <a:ea typeface="+mn-ea"/>
                <a:cs typeface="+mn-cs"/>
              </a:rPr>
              <a:t> wheat germ agglutinin inhibits nuclear protein import.</a:t>
            </a:r>
          </a:p>
          <a:p>
            <a:endParaRPr lang="en-US" dirty="0"/>
          </a:p>
        </p:txBody>
      </p:sp>
      <p:sp>
        <p:nvSpPr>
          <p:cNvPr id="4" name="Slide Number Placeholder 3"/>
          <p:cNvSpPr>
            <a:spLocks noGrp="1"/>
          </p:cNvSpPr>
          <p:nvPr>
            <p:ph type="sldNum" sz="quarter" idx="10"/>
          </p:nvPr>
        </p:nvSpPr>
        <p:spPr/>
        <p:txBody>
          <a:bodyPr/>
          <a:lstStyle/>
          <a:p>
            <a:pPr>
              <a:defRPr/>
            </a:pPr>
            <a:fld id="{411B615D-4891-4433-8F09-D7CC712D1269}" type="slidenum">
              <a:rPr lang="en-US" smtClean="0"/>
              <a:pPr>
                <a:defRPr/>
              </a:pPr>
              <a:t>35</a:t>
            </a:fld>
            <a:endParaRPr lang="en-US"/>
          </a:p>
        </p:txBody>
      </p:sp>
    </p:spTree>
    <p:extLst>
      <p:ext uri="{BB962C8B-B14F-4D97-AF65-F5344CB8AC3E}">
        <p14:creationId xmlns:p14="http://schemas.microsoft.com/office/powerpoint/2010/main" val="82944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extracellular matrix (ECM) </a:t>
            </a:r>
          </a:p>
          <a:p>
            <a:endParaRPr lang="en-US" dirty="0"/>
          </a:p>
        </p:txBody>
      </p:sp>
      <p:sp>
        <p:nvSpPr>
          <p:cNvPr id="4" name="Slide Number Placeholder 3"/>
          <p:cNvSpPr>
            <a:spLocks noGrp="1"/>
          </p:cNvSpPr>
          <p:nvPr>
            <p:ph type="sldNum" sz="quarter" idx="10"/>
          </p:nvPr>
        </p:nvSpPr>
        <p:spPr/>
        <p:txBody>
          <a:bodyPr/>
          <a:lstStyle/>
          <a:p>
            <a:pPr>
              <a:defRPr/>
            </a:pPr>
            <a:fld id="{411B615D-4891-4433-8F09-D7CC712D1269}" type="slidenum">
              <a:rPr lang="en-US" smtClean="0"/>
              <a:pPr>
                <a:defRPr/>
              </a:pPr>
              <a:t>36</a:t>
            </a:fld>
            <a:endParaRPr lang="en-US"/>
          </a:p>
        </p:txBody>
      </p:sp>
    </p:spTree>
    <p:extLst>
      <p:ext uri="{BB962C8B-B14F-4D97-AF65-F5344CB8AC3E}">
        <p14:creationId xmlns:p14="http://schemas.microsoft.com/office/powerpoint/2010/main" val="80056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39</a:t>
            </a:fld>
            <a:endParaRPr lang="en-US" altLang="en-SA"/>
          </a:p>
        </p:txBody>
      </p:sp>
    </p:spTree>
    <p:extLst>
      <p:ext uri="{BB962C8B-B14F-4D97-AF65-F5344CB8AC3E}">
        <p14:creationId xmlns:p14="http://schemas.microsoft.com/office/powerpoint/2010/main" val="405226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2E2E2E"/>
                </a:solidFill>
                <a:effectLst/>
                <a:latin typeface="NexusSans"/>
              </a:rPr>
              <a:t>Prostaglandins, </a:t>
            </a:r>
            <a:r>
              <a:rPr lang="en-US" b="0" i="0" u="sng" dirty="0">
                <a:solidFill>
                  <a:srgbClr val="2E2E2E"/>
                </a:solidFill>
                <a:effectLst/>
                <a:latin typeface="NexusSans"/>
                <a:hlinkClick r:id="rId3" tooltip="Learn more about thromboxanes from ScienceDirect's AI-generated Topic Pages"/>
              </a:rPr>
              <a:t>thromboxanes</a:t>
            </a:r>
            <a:r>
              <a:rPr lang="en-US" b="0" i="0" u="none" strike="noStrike" dirty="0">
                <a:solidFill>
                  <a:srgbClr val="2E2E2E"/>
                </a:solidFill>
                <a:effectLst/>
                <a:latin typeface="NexusSans"/>
              </a:rPr>
              <a:t>, and </a:t>
            </a:r>
            <a:r>
              <a:rPr lang="en-US" b="0" i="0" u="sng" dirty="0">
                <a:solidFill>
                  <a:srgbClr val="2E2E2E"/>
                </a:solidFill>
                <a:effectLst/>
                <a:latin typeface="NexusSans"/>
                <a:hlinkClick r:id="rId4" tooltip="Learn more about leukotrienes from ScienceDirect's AI-generated Topic Pages"/>
              </a:rPr>
              <a:t>leukotrienes</a:t>
            </a:r>
            <a:r>
              <a:rPr lang="en-US" b="0" i="0" u="none" strike="noStrike" dirty="0">
                <a:solidFill>
                  <a:srgbClr val="2E2E2E"/>
                </a:solidFill>
                <a:effectLst/>
                <a:latin typeface="NexusSans"/>
              </a:rPr>
              <a:t> are mediators that induce inflammation. </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11</a:t>
            </a:fld>
            <a:endParaRPr lang="en-US" altLang="en-SA"/>
          </a:p>
        </p:txBody>
      </p:sp>
    </p:spTree>
    <p:extLst>
      <p:ext uri="{BB962C8B-B14F-4D97-AF65-F5344CB8AC3E}">
        <p14:creationId xmlns:p14="http://schemas.microsoft.com/office/powerpoint/2010/main" val="318028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1"/>
            <a:r>
              <a:rPr lang="en-GB" altLang="en-SA" sz="1200" dirty="0">
                <a:latin typeface="Times New Roman" panose="02020603050405020304" pitchFamily="18" charset="0"/>
                <a:cs typeface="Times New Roman" panose="02020603050405020304" pitchFamily="18" charset="0"/>
              </a:rPr>
              <a:t>Persist in the circulation </a:t>
            </a:r>
            <a:r>
              <a:rPr lang="ar-SA" b="0" i="0" u="none" strike="noStrike" dirty="0">
                <a:solidFill>
                  <a:srgbClr val="000000"/>
                </a:solidFill>
                <a:effectLst/>
                <a:latin typeface="Roboto" panose="02000000000000000000" pitchFamily="2" charset="0"/>
              </a:rPr>
              <a:t>الاستمرار في تداول</a:t>
            </a:r>
          </a:p>
          <a:p>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13</a:t>
            </a:fld>
            <a:endParaRPr lang="en-US" altLang="en-SA"/>
          </a:p>
        </p:txBody>
      </p:sp>
    </p:spTree>
    <p:extLst>
      <p:ext uri="{BB962C8B-B14F-4D97-AF65-F5344CB8AC3E}">
        <p14:creationId xmlns:p14="http://schemas.microsoft.com/office/powerpoint/2010/main" val="209039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SA" sz="1200" dirty="0">
                <a:latin typeface="Times New Roman" panose="02020603050405020304" pitchFamily="18" charset="0"/>
                <a:cs typeface="Times New Roman" panose="02020603050405020304" pitchFamily="18" charset="0"/>
              </a:rPr>
              <a:t>Least numerous</a:t>
            </a:r>
            <a:endParaRPr lang="en-US" b="0" dirty="0">
              <a:solidFill>
                <a:srgbClr val="FFFFFF"/>
              </a:solidFill>
              <a:effectLst/>
            </a:endParaRPr>
          </a:p>
          <a:p>
            <a:pPr algn="l" rtl="1"/>
            <a:r>
              <a:rPr lang="ar-SA" b="0" i="0" u="none" strike="noStrike" dirty="0">
                <a:solidFill>
                  <a:srgbClr val="000000"/>
                </a:solidFill>
                <a:effectLst/>
                <a:latin typeface="Roboto" panose="02000000000000000000" pitchFamily="2" charset="0"/>
              </a:rPr>
              <a:t>أقل عددًا</a:t>
            </a:r>
          </a:p>
          <a:p>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14</a:t>
            </a:fld>
            <a:endParaRPr lang="en-US" altLang="en-SA"/>
          </a:p>
        </p:txBody>
      </p:sp>
    </p:spTree>
    <p:extLst>
      <p:ext uri="{BB962C8B-B14F-4D97-AF65-F5344CB8AC3E}">
        <p14:creationId xmlns:p14="http://schemas.microsoft.com/office/powerpoint/2010/main" val="361722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17</a:t>
            </a:fld>
            <a:endParaRPr lang="en-US" altLang="en-SA"/>
          </a:p>
        </p:txBody>
      </p:sp>
    </p:spTree>
    <p:extLst>
      <p:ext uri="{BB962C8B-B14F-4D97-AF65-F5344CB8AC3E}">
        <p14:creationId xmlns:p14="http://schemas.microsoft.com/office/powerpoint/2010/main" val="555739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18</a:t>
            </a:fld>
            <a:endParaRPr lang="en-US" altLang="en-SA"/>
          </a:p>
        </p:txBody>
      </p:sp>
    </p:spTree>
    <p:extLst>
      <p:ext uri="{BB962C8B-B14F-4D97-AF65-F5344CB8AC3E}">
        <p14:creationId xmlns:p14="http://schemas.microsoft.com/office/powerpoint/2010/main" val="349983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SA" dirty="0">
                <a:latin typeface="Times New Roman" panose="02020603050405020304" pitchFamily="18" charset="0"/>
                <a:cs typeface="Times New Roman" panose="02020603050405020304" pitchFamily="18" charset="0"/>
              </a:rPr>
              <a:t>Tuberculosis </a:t>
            </a:r>
            <a:r>
              <a:rPr lang="ar-SA" altLang="en-SA" dirty="0">
                <a:latin typeface="Times New Roman" panose="02020603050405020304" pitchFamily="18" charset="0"/>
                <a:cs typeface="Times New Roman" panose="02020603050405020304" pitchFamily="18" charset="0"/>
              </a:rPr>
              <a:t>السل</a:t>
            </a:r>
          </a:p>
          <a:p>
            <a:r>
              <a:rPr lang="ar-SA" dirty="0">
                <a:latin typeface="Times New Roman" panose="02020603050405020304" pitchFamily="18" charset="0"/>
                <a:cs typeface="Times New Roman" panose="02020603050405020304" pitchFamily="18" charset="0"/>
              </a:rPr>
              <a:t>الدرن</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20</a:t>
            </a:fld>
            <a:endParaRPr lang="en-US" altLang="en-SA"/>
          </a:p>
        </p:txBody>
      </p:sp>
    </p:spTree>
    <p:extLst>
      <p:ext uri="{BB962C8B-B14F-4D97-AF65-F5344CB8AC3E}">
        <p14:creationId xmlns:p14="http://schemas.microsoft.com/office/powerpoint/2010/main" val="542992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4D5156"/>
                </a:solidFill>
                <a:effectLst/>
                <a:latin typeface="Google Sans"/>
              </a:rPr>
              <a:t>Some of the common etiological agents responsible for causing pyogenic infections are bacteria such as </a:t>
            </a:r>
            <a:r>
              <a:rPr lang="en-US" b="0" i="0" u="none" strike="noStrike" dirty="0">
                <a:solidFill>
                  <a:srgbClr val="040C28"/>
                </a:solidFill>
                <a:effectLst/>
                <a:latin typeface="Google Sans"/>
              </a:rPr>
              <a:t>Staphylococcus aureus, Streptococcus pyogenes, Escherichia coli, Klebsiella spp., Proteus spp., Pseudomonas spp., and Acinetobacter spp.</a:t>
            </a:r>
            <a:endParaRPr lang="en-SA" dirty="0"/>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22</a:t>
            </a:fld>
            <a:endParaRPr lang="en-US" altLang="en-SA"/>
          </a:p>
        </p:txBody>
      </p:sp>
    </p:spTree>
    <p:extLst>
      <p:ext uri="{BB962C8B-B14F-4D97-AF65-F5344CB8AC3E}">
        <p14:creationId xmlns:p14="http://schemas.microsoft.com/office/powerpoint/2010/main" val="369349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A" dirty="0"/>
              <a:t>malaria</a:t>
            </a:r>
          </a:p>
        </p:txBody>
      </p:sp>
      <p:sp>
        <p:nvSpPr>
          <p:cNvPr id="4" name="Slide Number Placeholder 3"/>
          <p:cNvSpPr>
            <a:spLocks noGrp="1"/>
          </p:cNvSpPr>
          <p:nvPr>
            <p:ph type="sldNum" sz="quarter" idx="5"/>
          </p:nvPr>
        </p:nvSpPr>
        <p:spPr/>
        <p:txBody>
          <a:bodyPr/>
          <a:lstStyle/>
          <a:p>
            <a:fld id="{D770351C-DEB4-5943-B1CC-0BC76636B233}" type="slidenum">
              <a:rPr lang="en-US" altLang="en-SA" smtClean="0"/>
              <a:pPr/>
              <a:t>23</a:t>
            </a:fld>
            <a:endParaRPr lang="en-US" altLang="en-SA"/>
          </a:p>
        </p:txBody>
      </p:sp>
    </p:spTree>
    <p:extLst>
      <p:ext uri="{BB962C8B-B14F-4D97-AF65-F5344CB8AC3E}">
        <p14:creationId xmlns:p14="http://schemas.microsoft.com/office/powerpoint/2010/main" val="1012246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A1707C-CBE1-F372-9A57-B979A73DD95F}"/>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a:extLst>
              <a:ext uri="{FF2B5EF4-FFF2-40B4-BE49-F238E27FC236}">
                <a16:creationId xmlns:a16="http://schemas.microsoft.com/office/drawing/2014/main" id="{7FA025DA-7FEA-A6C8-F050-35AAA8AB3AA8}"/>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4" name="Rectangle 3">
            <a:extLst>
              <a:ext uri="{FF2B5EF4-FFF2-40B4-BE49-F238E27FC236}">
                <a16:creationId xmlns:a16="http://schemas.microsoft.com/office/drawing/2014/main" id="{FB8748EE-7F58-23DC-3568-4C047854436B}"/>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52351461-248F-AC35-C661-44936B51DC5F}"/>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27FAECFF-5F2F-747A-9E9E-EF0BD7A06C57}"/>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7" name="Date Placeholder 27">
            <a:extLst>
              <a:ext uri="{FF2B5EF4-FFF2-40B4-BE49-F238E27FC236}">
                <a16:creationId xmlns:a16="http://schemas.microsoft.com/office/drawing/2014/main" id="{525FAFEB-10C6-3858-1DEB-BB0EF0204668}"/>
              </a:ext>
            </a:extLst>
          </p:cNvPr>
          <p:cNvSpPr>
            <a:spLocks noGrp="1"/>
          </p:cNvSpPr>
          <p:nvPr>
            <p:ph type="dt" sz="half" idx="10"/>
          </p:nvPr>
        </p:nvSpPr>
        <p:spPr/>
        <p:txBody>
          <a:bodyPr/>
          <a:lstStyle>
            <a:lvl1pPr>
              <a:defRPr smtClean="0"/>
            </a:lvl1pPr>
          </a:lstStyle>
          <a:p>
            <a:pPr>
              <a:defRPr/>
            </a:pPr>
            <a:fld id="{25CB4B81-5A90-2141-B96E-B128FD7FCCDC}" type="datetime1">
              <a:rPr lang="en-US" smtClean="0"/>
              <a:t>9/11/23</a:t>
            </a:fld>
            <a:endParaRPr lang="en-US"/>
          </a:p>
        </p:txBody>
      </p:sp>
      <p:sp>
        <p:nvSpPr>
          <p:cNvPr id="10" name="Footer Placeholder 16">
            <a:extLst>
              <a:ext uri="{FF2B5EF4-FFF2-40B4-BE49-F238E27FC236}">
                <a16:creationId xmlns:a16="http://schemas.microsoft.com/office/drawing/2014/main" id="{719F9900-7B30-3D35-BC8A-9AFFA7081B02}"/>
              </a:ext>
            </a:extLst>
          </p:cNvPr>
          <p:cNvSpPr>
            <a:spLocks noGrp="1"/>
          </p:cNvSpPr>
          <p:nvPr>
            <p:ph type="ftr" sz="quarter" idx="11"/>
          </p:nvPr>
        </p:nvSpPr>
        <p:spPr/>
        <p:txBody>
          <a:bodyPr/>
          <a:lstStyle>
            <a:lvl1pPr>
              <a:defRPr smtClean="0"/>
            </a:lvl1pPr>
          </a:lstStyle>
          <a:p>
            <a:pPr>
              <a:defRPr/>
            </a:pPr>
            <a:r>
              <a:rPr lang="en-US"/>
              <a:t>WBC &amp; Platelets  (1-39)</a:t>
            </a:r>
          </a:p>
        </p:txBody>
      </p:sp>
      <p:sp>
        <p:nvSpPr>
          <p:cNvPr id="11" name="Slide Number Placeholder 28">
            <a:extLst>
              <a:ext uri="{FF2B5EF4-FFF2-40B4-BE49-F238E27FC236}">
                <a16:creationId xmlns:a16="http://schemas.microsoft.com/office/drawing/2014/main" id="{086CA043-DB7B-F4D6-9922-54442DF48431}"/>
              </a:ext>
            </a:extLst>
          </p:cNvPr>
          <p:cNvSpPr>
            <a:spLocks noGrp="1"/>
          </p:cNvSpPr>
          <p:nvPr>
            <p:ph type="sldNum" sz="quarter" idx="12"/>
          </p:nvPr>
        </p:nvSpPr>
        <p:spPr/>
        <p:txBody>
          <a:bodyPr/>
          <a:lstStyle>
            <a:lvl1pPr>
              <a:defRPr/>
            </a:lvl1pPr>
          </a:lstStyle>
          <a:p>
            <a:fld id="{F20484F7-D2A4-334C-A35B-F0B8479E1BC8}" type="slidenum">
              <a:rPr lang="en-US" altLang="en-SA"/>
              <a:pPr/>
              <a:t>‹#›</a:t>
            </a:fld>
            <a:endParaRPr lang="en-US" altLang="en-SA"/>
          </a:p>
        </p:txBody>
      </p:sp>
    </p:spTree>
    <p:extLst>
      <p:ext uri="{BB962C8B-B14F-4D97-AF65-F5344CB8AC3E}">
        <p14:creationId xmlns:p14="http://schemas.microsoft.com/office/powerpoint/2010/main" val="25464984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B3771A8-26FB-5DA8-BAD5-59E6E82CFDA0}"/>
              </a:ext>
            </a:extLst>
          </p:cNvPr>
          <p:cNvSpPr>
            <a:spLocks noGrp="1"/>
          </p:cNvSpPr>
          <p:nvPr>
            <p:ph type="dt" sz="half" idx="10"/>
          </p:nvPr>
        </p:nvSpPr>
        <p:spPr/>
        <p:txBody>
          <a:bodyPr/>
          <a:lstStyle>
            <a:lvl1pPr>
              <a:defRPr/>
            </a:lvl1pPr>
          </a:lstStyle>
          <a:p>
            <a:pPr>
              <a:defRPr/>
            </a:pPr>
            <a:fld id="{B9FD77E1-DEAB-434A-8728-8CF7C0E43A52}" type="datetime1">
              <a:rPr lang="en-US" smtClean="0"/>
              <a:t>9/11/23</a:t>
            </a:fld>
            <a:endParaRPr lang="en-US"/>
          </a:p>
        </p:txBody>
      </p:sp>
      <p:sp>
        <p:nvSpPr>
          <p:cNvPr id="5" name="Footer Placeholder 2">
            <a:extLst>
              <a:ext uri="{FF2B5EF4-FFF2-40B4-BE49-F238E27FC236}">
                <a16:creationId xmlns:a16="http://schemas.microsoft.com/office/drawing/2014/main" id="{4D3CD0EA-6CC0-479D-A078-911FC914E061}"/>
              </a:ext>
            </a:extLst>
          </p:cNvPr>
          <p:cNvSpPr>
            <a:spLocks noGrp="1"/>
          </p:cNvSpPr>
          <p:nvPr>
            <p:ph type="ftr" sz="quarter" idx="11"/>
          </p:nvPr>
        </p:nvSpPr>
        <p:spPr/>
        <p:txBody>
          <a:bodyPr/>
          <a:lstStyle>
            <a:lvl1pPr>
              <a:defRPr/>
            </a:lvl1pPr>
          </a:lstStyle>
          <a:p>
            <a:pPr>
              <a:defRPr/>
            </a:pPr>
            <a:r>
              <a:rPr lang="en-US"/>
              <a:t>WBC &amp; Platelets  (1-39)</a:t>
            </a:r>
          </a:p>
        </p:txBody>
      </p:sp>
      <p:sp>
        <p:nvSpPr>
          <p:cNvPr id="6" name="Slide Number Placeholder 22">
            <a:extLst>
              <a:ext uri="{FF2B5EF4-FFF2-40B4-BE49-F238E27FC236}">
                <a16:creationId xmlns:a16="http://schemas.microsoft.com/office/drawing/2014/main" id="{3E40C5CE-F1A1-9C55-2F13-4C516030D188}"/>
              </a:ext>
            </a:extLst>
          </p:cNvPr>
          <p:cNvSpPr>
            <a:spLocks noGrp="1"/>
          </p:cNvSpPr>
          <p:nvPr>
            <p:ph type="sldNum" sz="quarter" idx="12"/>
          </p:nvPr>
        </p:nvSpPr>
        <p:spPr/>
        <p:txBody>
          <a:bodyPr/>
          <a:lstStyle>
            <a:lvl1pPr>
              <a:defRPr/>
            </a:lvl1pPr>
          </a:lstStyle>
          <a:p>
            <a:fld id="{E8673928-C8BD-A544-82B5-BAD354750277}" type="slidenum">
              <a:rPr lang="en-US" altLang="en-SA"/>
              <a:pPr/>
              <a:t>‹#›</a:t>
            </a:fld>
            <a:endParaRPr lang="en-US" altLang="en-SA"/>
          </a:p>
        </p:txBody>
      </p:sp>
    </p:spTree>
    <p:extLst>
      <p:ext uri="{BB962C8B-B14F-4D97-AF65-F5344CB8AC3E}">
        <p14:creationId xmlns:p14="http://schemas.microsoft.com/office/powerpoint/2010/main" val="319185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857FFAD-ACB5-67ED-9DA6-9E554715586D}"/>
              </a:ext>
            </a:extLst>
          </p:cNvPr>
          <p:cNvSpPr>
            <a:spLocks noGrp="1"/>
          </p:cNvSpPr>
          <p:nvPr>
            <p:ph type="dt" sz="half" idx="10"/>
          </p:nvPr>
        </p:nvSpPr>
        <p:spPr/>
        <p:txBody>
          <a:bodyPr/>
          <a:lstStyle>
            <a:lvl1pPr>
              <a:defRPr/>
            </a:lvl1pPr>
          </a:lstStyle>
          <a:p>
            <a:pPr>
              <a:defRPr/>
            </a:pPr>
            <a:fld id="{59297D9B-1917-1E41-B523-AB858D15F0D8}" type="datetime1">
              <a:rPr lang="en-US" smtClean="0"/>
              <a:t>9/11/23</a:t>
            </a:fld>
            <a:endParaRPr lang="en-US"/>
          </a:p>
        </p:txBody>
      </p:sp>
      <p:sp>
        <p:nvSpPr>
          <p:cNvPr id="5" name="Footer Placeholder 2">
            <a:extLst>
              <a:ext uri="{FF2B5EF4-FFF2-40B4-BE49-F238E27FC236}">
                <a16:creationId xmlns:a16="http://schemas.microsoft.com/office/drawing/2014/main" id="{872A881A-EAA2-B5E2-3C8F-EBD6E7A19808}"/>
              </a:ext>
            </a:extLst>
          </p:cNvPr>
          <p:cNvSpPr>
            <a:spLocks noGrp="1"/>
          </p:cNvSpPr>
          <p:nvPr>
            <p:ph type="ftr" sz="quarter" idx="11"/>
          </p:nvPr>
        </p:nvSpPr>
        <p:spPr/>
        <p:txBody>
          <a:bodyPr/>
          <a:lstStyle>
            <a:lvl1pPr>
              <a:defRPr/>
            </a:lvl1pPr>
          </a:lstStyle>
          <a:p>
            <a:pPr>
              <a:defRPr/>
            </a:pPr>
            <a:r>
              <a:rPr lang="en-US"/>
              <a:t>WBC &amp; Platelets  (1-39)</a:t>
            </a:r>
          </a:p>
        </p:txBody>
      </p:sp>
      <p:sp>
        <p:nvSpPr>
          <p:cNvPr id="6" name="Slide Number Placeholder 22">
            <a:extLst>
              <a:ext uri="{FF2B5EF4-FFF2-40B4-BE49-F238E27FC236}">
                <a16:creationId xmlns:a16="http://schemas.microsoft.com/office/drawing/2014/main" id="{F7B31D0F-B756-7922-C5EB-4CA795401D67}"/>
              </a:ext>
            </a:extLst>
          </p:cNvPr>
          <p:cNvSpPr>
            <a:spLocks noGrp="1"/>
          </p:cNvSpPr>
          <p:nvPr>
            <p:ph type="sldNum" sz="quarter" idx="12"/>
          </p:nvPr>
        </p:nvSpPr>
        <p:spPr/>
        <p:txBody>
          <a:bodyPr/>
          <a:lstStyle>
            <a:lvl1pPr>
              <a:defRPr/>
            </a:lvl1pPr>
          </a:lstStyle>
          <a:p>
            <a:fld id="{CC5B3296-C24B-5D4C-82E1-399FE48ED5E9}" type="slidenum">
              <a:rPr lang="en-US" altLang="en-SA"/>
              <a:pPr/>
              <a:t>‹#›</a:t>
            </a:fld>
            <a:endParaRPr lang="en-US" altLang="en-SA"/>
          </a:p>
        </p:txBody>
      </p:sp>
    </p:spTree>
    <p:extLst>
      <p:ext uri="{BB962C8B-B14F-4D97-AF65-F5344CB8AC3E}">
        <p14:creationId xmlns:p14="http://schemas.microsoft.com/office/powerpoint/2010/main" val="416596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06DBAE1B-D043-6472-2D9A-1E166C2E38DC}"/>
              </a:ext>
            </a:extLst>
          </p:cNvPr>
          <p:cNvSpPr>
            <a:spLocks noGrp="1"/>
          </p:cNvSpPr>
          <p:nvPr>
            <p:ph type="dt" sz="half" idx="10"/>
          </p:nvPr>
        </p:nvSpPr>
        <p:spPr/>
        <p:txBody>
          <a:bodyPr/>
          <a:lstStyle>
            <a:lvl1pPr>
              <a:defRPr/>
            </a:lvl1pPr>
          </a:lstStyle>
          <a:p>
            <a:pPr>
              <a:defRPr/>
            </a:pPr>
            <a:fld id="{44734C7D-A784-8747-BA1C-0CAC9DCD91E6}" type="datetime1">
              <a:rPr lang="en-US" smtClean="0"/>
              <a:t>9/11/23</a:t>
            </a:fld>
            <a:endParaRPr lang="en-US"/>
          </a:p>
        </p:txBody>
      </p:sp>
      <p:sp>
        <p:nvSpPr>
          <p:cNvPr id="4" name="Footer Placeholder 2">
            <a:extLst>
              <a:ext uri="{FF2B5EF4-FFF2-40B4-BE49-F238E27FC236}">
                <a16:creationId xmlns:a16="http://schemas.microsoft.com/office/drawing/2014/main" id="{77F1E451-A543-E18A-B07D-041AC45D3F3C}"/>
              </a:ext>
            </a:extLst>
          </p:cNvPr>
          <p:cNvSpPr>
            <a:spLocks noGrp="1"/>
          </p:cNvSpPr>
          <p:nvPr>
            <p:ph type="ftr" sz="quarter" idx="11"/>
          </p:nvPr>
        </p:nvSpPr>
        <p:spPr/>
        <p:txBody>
          <a:bodyPr/>
          <a:lstStyle>
            <a:lvl1pPr>
              <a:defRPr/>
            </a:lvl1pPr>
          </a:lstStyle>
          <a:p>
            <a:pPr>
              <a:defRPr/>
            </a:pPr>
            <a:r>
              <a:rPr lang="en-US"/>
              <a:t>WBC &amp; Platelets  (1-39)</a:t>
            </a:r>
          </a:p>
        </p:txBody>
      </p:sp>
      <p:sp>
        <p:nvSpPr>
          <p:cNvPr id="5" name="Slide Number Placeholder 22">
            <a:extLst>
              <a:ext uri="{FF2B5EF4-FFF2-40B4-BE49-F238E27FC236}">
                <a16:creationId xmlns:a16="http://schemas.microsoft.com/office/drawing/2014/main" id="{E2D20A66-23F8-8C5B-CB06-DBC83BB5DAF9}"/>
              </a:ext>
            </a:extLst>
          </p:cNvPr>
          <p:cNvSpPr>
            <a:spLocks noGrp="1"/>
          </p:cNvSpPr>
          <p:nvPr>
            <p:ph type="sldNum" sz="quarter" idx="12"/>
          </p:nvPr>
        </p:nvSpPr>
        <p:spPr/>
        <p:txBody>
          <a:bodyPr/>
          <a:lstStyle>
            <a:lvl1pPr>
              <a:defRPr/>
            </a:lvl1pPr>
          </a:lstStyle>
          <a:p>
            <a:fld id="{1F9A2C89-E401-3041-9821-A3BBD340FD62}" type="slidenum">
              <a:rPr lang="en-US" altLang="en-SA"/>
              <a:pPr/>
              <a:t>‹#›</a:t>
            </a:fld>
            <a:endParaRPr lang="en-US" altLang="en-SA"/>
          </a:p>
        </p:txBody>
      </p:sp>
    </p:spTree>
    <p:extLst>
      <p:ext uri="{BB962C8B-B14F-4D97-AF65-F5344CB8AC3E}">
        <p14:creationId xmlns:p14="http://schemas.microsoft.com/office/powerpoint/2010/main" val="159931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00DEFA-01C5-C50B-D9C0-9E045F49C976}"/>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a:extLst>
              <a:ext uri="{FF2B5EF4-FFF2-40B4-BE49-F238E27FC236}">
                <a16:creationId xmlns:a16="http://schemas.microsoft.com/office/drawing/2014/main" id="{60B446B5-6B41-96C8-945D-1CA4B0CAE7AF}"/>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5B6825B4-034F-F236-088A-F6EC54F87C17}"/>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C698B343-7F37-D1E2-AB57-5BA5A4298E5D}"/>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DF3A0F3E-1F9C-9728-DCF4-7D4BCD67ED74}"/>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B8898A23-4EBD-CB3F-AD4B-C793F696BCA2}"/>
              </a:ext>
            </a:extLst>
          </p:cNvPr>
          <p:cNvSpPr>
            <a:spLocks noGrp="1"/>
          </p:cNvSpPr>
          <p:nvPr>
            <p:ph type="dt" sz="half" idx="10"/>
          </p:nvPr>
        </p:nvSpPr>
        <p:spPr/>
        <p:txBody>
          <a:bodyPr/>
          <a:lstStyle>
            <a:lvl1pPr>
              <a:defRPr smtClean="0"/>
            </a:lvl1pPr>
          </a:lstStyle>
          <a:p>
            <a:pPr>
              <a:defRPr/>
            </a:pPr>
            <a:fld id="{BA091201-511F-D245-9A7A-08AB2165FC86}" type="datetime1">
              <a:rPr lang="en-US" smtClean="0"/>
              <a:t>9/11/23</a:t>
            </a:fld>
            <a:endParaRPr lang="en-US"/>
          </a:p>
        </p:txBody>
      </p:sp>
      <p:sp>
        <p:nvSpPr>
          <p:cNvPr id="10" name="Footer Placeholder 4">
            <a:extLst>
              <a:ext uri="{FF2B5EF4-FFF2-40B4-BE49-F238E27FC236}">
                <a16:creationId xmlns:a16="http://schemas.microsoft.com/office/drawing/2014/main" id="{8A28AFEE-CC23-1357-F8D7-084B3A16CF9A}"/>
              </a:ext>
            </a:extLst>
          </p:cNvPr>
          <p:cNvSpPr>
            <a:spLocks noGrp="1"/>
          </p:cNvSpPr>
          <p:nvPr>
            <p:ph type="ftr" sz="quarter" idx="11"/>
          </p:nvPr>
        </p:nvSpPr>
        <p:spPr>
          <a:xfrm>
            <a:off x="800100" y="6172200"/>
            <a:ext cx="4000500" cy="457200"/>
          </a:xfrm>
        </p:spPr>
        <p:txBody>
          <a:bodyPr/>
          <a:lstStyle>
            <a:lvl1pPr>
              <a:defRPr smtClean="0"/>
            </a:lvl1pPr>
          </a:lstStyle>
          <a:p>
            <a:pPr>
              <a:defRPr/>
            </a:pPr>
            <a:r>
              <a:rPr lang="en-US"/>
              <a:t>WBC &amp; Platelets  (1-39)</a:t>
            </a:r>
          </a:p>
        </p:txBody>
      </p:sp>
      <p:sp>
        <p:nvSpPr>
          <p:cNvPr id="11" name="Slide Number Placeholder 5">
            <a:extLst>
              <a:ext uri="{FF2B5EF4-FFF2-40B4-BE49-F238E27FC236}">
                <a16:creationId xmlns:a16="http://schemas.microsoft.com/office/drawing/2014/main" id="{F51CADD2-553F-3128-DF5A-E2586279B913}"/>
              </a:ext>
            </a:extLst>
          </p:cNvPr>
          <p:cNvSpPr>
            <a:spLocks noGrp="1"/>
          </p:cNvSpPr>
          <p:nvPr>
            <p:ph type="sldNum" sz="quarter" idx="12"/>
          </p:nvPr>
        </p:nvSpPr>
        <p:spPr>
          <a:xfrm>
            <a:off x="146050" y="6208713"/>
            <a:ext cx="457200" cy="457200"/>
          </a:xfrm>
        </p:spPr>
        <p:txBody>
          <a:bodyPr/>
          <a:lstStyle>
            <a:lvl1pPr>
              <a:defRPr/>
            </a:lvl1pPr>
          </a:lstStyle>
          <a:p>
            <a:fld id="{222E8D79-C9FF-EF42-9A83-65E7A23BF9DE}" type="slidenum">
              <a:rPr lang="en-US" altLang="en-SA"/>
              <a:pPr/>
              <a:t>‹#›</a:t>
            </a:fld>
            <a:endParaRPr lang="en-US" altLang="en-SA"/>
          </a:p>
        </p:txBody>
      </p:sp>
    </p:spTree>
    <p:extLst>
      <p:ext uri="{BB962C8B-B14F-4D97-AF65-F5344CB8AC3E}">
        <p14:creationId xmlns:p14="http://schemas.microsoft.com/office/powerpoint/2010/main" val="23020356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0307DDA0-8826-CE3F-4223-3114EB711D71}"/>
              </a:ext>
            </a:extLst>
          </p:cNvPr>
          <p:cNvSpPr>
            <a:spLocks noGrp="1"/>
          </p:cNvSpPr>
          <p:nvPr>
            <p:ph type="dt" sz="half" idx="10"/>
          </p:nvPr>
        </p:nvSpPr>
        <p:spPr/>
        <p:txBody>
          <a:bodyPr/>
          <a:lstStyle>
            <a:lvl1pPr>
              <a:defRPr/>
            </a:lvl1pPr>
          </a:lstStyle>
          <a:p>
            <a:pPr>
              <a:defRPr/>
            </a:pPr>
            <a:fld id="{897E2869-56F1-D74D-90D3-AD7989F76949}" type="datetime1">
              <a:rPr lang="en-US" smtClean="0"/>
              <a:t>9/11/23</a:t>
            </a:fld>
            <a:endParaRPr lang="en-US"/>
          </a:p>
        </p:txBody>
      </p:sp>
      <p:sp>
        <p:nvSpPr>
          <p:cNvPr id="4" name="Footer Placeholder 2">
            <a:extLst>
              <a:ext uri="{FF2B5EF4-FFF2-40B4-BE49-F238E27FC236}">
                <a16:creationId xmlns:a16="http://schemas.microsoft.com/office/drawing/2014/main" id="{65608ECF-BAF5-E9E4-91F6-BCA3623BE89A}"/>
              </a:ext>
            </a:extLst>
          </p:cNvPr>
          <p:cNvSpPr>
            <a:spLocks noGrp="1"/>
          </p:cNvSpPr>
          <p:nvPr>
            <p:ph type="ftr" sz="quarter" idx="11"/>
          </p:nvPr>
        </p:nvSpPr>
        <p:spPr/>
        <p:txBody>
          <a:bodyPr/>
          <a:lstStyle>
            <a:lvl1pPr>
              <a:defRPr/>
            </a:lvl1pPr>
          </a:lstStyle>
          <a:p>
            <a:pPr>
              <a:defRPr/>
            </a:pPr>
            <a:r>
              <a:rPr lang="en-US"/>
              <a:t>WBC &amp; Platelets  (1-39)</a:t>
            </a:r>
          </a:p>
        </p:txBody>
      </p:sp>
      <p:sp>
        <p:nvSpPr>
          <p:cNvPr id="5" name="Slide Number Placeholder 22">
            <a:extLst>
              <a:ext uri="{FF2B5EF4-FFF2-40B4-BE49-F238E27FC236}">
                <a16:creationId xmlns:a16="http://schemas.microsoft.com/office/drawing/2014/main" id="{3DE5EF2A-E58A-B5CC-1D36-06C0252AD263}"/>
              </a:ext>
            </a:extLst>
          </p:cNvPr>
          <p:cNvSpPr>
            <a:spLocks noGrp="1"/>
          </p:cNvSpPr>
          <p:nvPr>
            <p:ph type="sldNum" sz="quarter" idx="12"/>
          </p:nvPr>
        </p:nvSpPr>
        <p:spPr/>
        <p:txBody>
          <a:bodyPr/>
          <a:lstStyle>
            <a:lvl1pPr>
              <a:defRPr/>
            </a:lvl1pPr>
          </a:lstStyle>
          <a:p>
            <a:fld id="{AC4436D3-C58D-7642-A39F-E06D2BE316DF}" type="slidenum">
              <a:rPr lang="en-US" altLang="en-SA"/>
              <a:pPr/>
              <a:t>‹#›</a:t>
            </a:fld>
            <a:endParaRPr lang="en-US" altLang="en-SA"/>
          </a:p>
        </p:txBody>
      </p:sp>
    </p:spTree>
    <p:extLst>
      <p:ext uri="{BB962C8B-B14F-4D97-AF65-F5344CB8AC3E}">
        <p14:creationId xmlns:p14="http://schemas.microsoft.com/office/powerpoint/2010/main" val="3722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316DA57E-A263-CAB9-88C8-39C3CBB6B996}"/>
              </a:ext>
            </a:extLst>
          </p:cNvPr>
          <p:cNvSpPr>
            <a:spLocks noGrp="1"/>
          </p:cNvSpPr>
          <p:nvPr>
            <p:ph type="dt" sz="half" idx="10"/>
          </p:nvPr>
        </p:nvSpPr>
        <p:spPr/>
        <p:txBody>
          <a:bodyPr/>
          <a:lstStyle>
            <a:lvl1pPr>
              <a:defRPr/>
            </a:lvl1pPr>
          </a:lstStyle>
          <a:p>
            <a:pPr>
              <a:defRPr/>
            </a:pPr>
            <a:fld id="{5E4115CE-43F0-874B-B25E-0F40BF960438}" type="datetime1">
              <a:rPr lang="en-US" smtClean="0"/>
              <a:t>9/11/23</a:t>
            </a:fld>
            <a:endParaRPr lang="en-US"/>
          </a:p>
        </p:txBody>
      </p:sp>
      <p:sp>
        <p:nvSpPr>
          <p:cNvPr id="6" name="Footer Placeholder 2">
            <a:extLst>
              <a:ext uri="{FF2B5EF4-FFF2-40B4-BE49-F238E27FC236}">
                <a16:creationId xmlns:a16="http://schemas.microsoft.com/office/drawing/2014/main" id="{65436E6A-D5FD-AC26-FCC3-D50829E6041B}"/>
              </a:ext>
            </a:extLst>
          </p:cNvPr>
          <p:cNvSpPr>
            <a:spLocks noGrp="1"/>
          </p:cNvSpPr>
          <p:nvPr>
            <p:ph type="ftr" sz="quarter" idx="11"/>
          </p:nvPr>
        </p:nvSpPr>
        <p:spPr/>
        <p:txBody>
          <a:bodyPr/>
          <a:lstStyle>
            <a:lvl1pPr>
              <a:defRPr/>
            </a:lvl1pPr>
          </a:lstStyle>
          <a:p>
            <a:pPr>
              <a:defRPr/>
            </a:pPr>
            <a:r>
              <a:rPr lang="en-US"/>
              <a:t>WBC &amp; Platelets  (1-39)</a:t>
            </a:r>
          </a:p>
        </p:txBody>
      </p:sp>
      <p:sp>
        <p:nvSpPr>
          <p:cNvPr id="7" name="Slide Number Placeholder 22">
            <a:extLst>
              <a:ext uri="{FF2B5EF4-FFF2-40B4-BE49-F238E27FC236}">
                <a16:creationId xmlns:a16="http://schemas.microsoft.com/office/drawing/2014/main" id="{EEAACF40-C719-AAA9-3A0E-A859328FF6A5}"/>
              </a:ext>
            </a:extLst>
          </p:cNvPr>
          <p:cNvSpPr>
            <a:spLocks noGrp="1"/>
          </p:cNvSpPr>
          <p:nvPr>
            <p:ph type="sldNum" sz="quarter" idx="12"/>
          </p:nvPr>
        </p:nvSpPr>
        <p:spPr/>
        <p:txBody>
          <a:bodyPr/>
          <a:lstStyle>
            <a:lvl1pPr>
              <a:defRPr/>
            </a:lvl1pPr>
          </a:lstStyle>
          <a:p>
            <a:fld id="{06820C49-97E0-2E45-8A71-985B21467431}" type="slidenum">
              <a:rPr lang="en-US" altLang="en-SA"/>
              <a:pPr/>
              <a:t>‹#›</a:t>
            </a:fld>
            <a:endParaRPr lang="en-US" altLang="en-SA"/>
          </a:p>
        </p:txBody>
      </p:sp>
    </p:spTree>
    <p:extLst>
      <p:ext uri="{BB962C8B-B14F-4D97-AF65-F5344CB8AC3E}">
        <p14:creationId xmlns:p14="http://schemas.microsoft.com/office/powerpoint/2010/main" val="90242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210D8830-F279-92E3-1F92-C729603D05FD}"/>
              </a:ext>
            </a:extLst>
          </p:cNvPr>
          <p:cNvSpPr>
            <a:spLocks noGrp="1"/>
          </p:cNvSpPr>
          <p:nvPr>
            <p:ph type="dt" sz="half" idx="10"/>
          </p:nvPr>
        </p:nvSpPr>
        <p:spPr/>
        <p:txBody>
          <a:bodyPr/>
          <a:lstStyle>
            <a:lvl1pPr>
              <a:defRPr/>
            </a:lvl1pPr>
          </a:lstStyle>
          <a:p>
            <a:pPr>
              <a:defRPr/>
            </a:pPr>
            <a:fld id="{F94A519C-AC07-664C-9ACC-AEB5125C1B8B}" type="datetime1">
              <a:rPr lang="en-US" smtClean="0"/>
              <a:t>9/11/23</a:t>
            </a:fld>
            <a:endParaRPr lang="en-US"/>
          </a:p>
        </p:txBody>
      </p:sp>
      <p:sp>
        <p:nvSpPr>
          <p:cNvPr id="4" name="Footer Placeholder 2">
            <a:extLst>
              <a:ext uri="{FF2B5EF4-FFF2-40B4-BE49-F238E27FC236}">
                <a16:creationId xmlns:a16="http://schemas.microsoft.com/office/drawing/2014/main" id="{4C5AF576-195F-6846-9E7E-109F6B1AB6E1}"/>
              </a:ext>
            </a:extLst>
          </p:cNvPr>
          <p:cNvSpPr>
            <a:spLocks noGrp="1"/>
          </p:cNvSpPr>
          <p:nvPr>
            <p:ph type="ftr" sz="quarter" idx="11"/>
          </p:nvPr>
        </p:nvSpPr>
        <p:spPr/>
        <p:txBody>
          <a:bodyPr/>
          <a:lstStyle>
            <a:lvl1pPr>
              <a:defRPr/>
            </a:lvl1pPr>
          </a:lstStyle>
          <a:p>
            <a:pPr>
              <a:defRPr/>
            </a:pPr>
            <a:r>
              <a:rPr lang="en-US"/>
              <a:t>WBC &amp; Platelets  (1-39)</a:t>
            </a:r>
          </a:p>
        </p:txBody>
      </p:sp>
      <p:sp>
        <p:nvSpPr>
          <p:cNvPr id="5" name="Slide Number Placeholder 22">
            <a:extLst>
              <a:ext uri="{FF2B5EF4-FFF2-40B4-BE49-F238E27FC236}">
                <a16:creationId xmlns:a16="http://schemas.microsoft.com/office/drawing/2014/main" id="{14B403A9-C1C3-84A0-108B-F33913422D72}"/>
              </a:ext>
            </a:extLst>
          </p:cNvPr>
          <p:cNvSpPr>
            <a:spLocks noGrp="1"/>
          </p:cNvSpPr>
          <p:nvPr>
            <p:ph type="sldNum" sz="quarter" idx="12"/>
          </p:nvPr>
        </p:nvSpPr>
        <p:spPr/>
        <p:txBody>
          <a:bodyPr/>
          <a:lstStyle>
            <a:lvl1pPr>
              <a:defRPr/>
            </a:lvl1pPr>
          </a:lstStyle>
          <a:p>
            <a:fld id="{5702A7B7-DFF0-0443-965E-936996C05FFA}" type="slidenum">
              <a:rPr lang="en-US" altLang="en-SA"/>
              <a:pPr/>
              <a:t>‹#›</a:t>
            </a:fld>
            <a:endParaRPr lang="en-US" altLang="en-SA"/>
          </a:p>
        </p:txBody>
      </p:sp>
    </p:spTree>
    <p:extLst>
      <p:ext uri="{BB962C8B-B14F-4D97-AF65-F5344CB8AC3E}">
        <p14:creationId xmlns:p14="http://schemas.microsoft.com/office/powerpoint/2010/main" val="141572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6B208393-5F65-4CFF-B7D1-7D6C481DE91C}"/>
              </a:ext>
            </a:extLst>
          </p:cNvPr>
          <p:cNvSpPr>
            <a:spLocks noGrp="1"/>
          </p:cNvSpPr>
          <p:nvPr>
            <p:ph type="dt" sz="half" idx="10"/>
          </p:nvPr>
        </p:nvSpPr>
        <p:spPr/>
        <p:txBody>
          <a:bodyPr/>
          <a:lstStyle>
            <a:lvl1pPr>
              <a:defRPr/>
            </a:lvl1pPr>
          </a:lstStyle>
          <a:p>
            <a:pPr>
              <a:defRPr/>
            </a:pPr>
            <a:fld id="{3ED99351-E084-ED45-8B4A-4836ED8AD40B}" type="datetime1">
              <a:rPr lang="en-US" smtClean="0"/>
              <a:t>9/11/23</a:t>
            </a:fld>
            <a:endParaRPr lang="en-US"/>
          </a:p>
        </p:txBody>
      </p:sp>
      <p:sp>
        <p:nvSpPr>
          <p:cNvPr id="3" name="Footer Placeholder 2">
            <a:extLst>
              <a:ext uri="{FF2B5EF4-FFF2-40B4-BE49-F238E27FC236}">
                <a16:creationId xmlns:a16="http://schemas.microsoft.com/office/drawing/2014/main" id="{178354B0-3C14-ABC9-9C29-AEF4D354F789}"/>
              </a:ext>
            </a:extLst>
          </p:cNvPr>
          <p:cNvSpPr>
            <a:spLocks noGrp="1"/>
          </p:cNvSpPr>
          <p:nvPr>
            <p:ph type="ftr" sz="quarter" idx="11"/>
          </p:nvPr>
        </p:nvSpPr>
        <p:spPr/>
        <p:txBody>
          <a:bodyPr/>
          <a:lstStyle>
            <a:lvl1pPr>
              <a:defRPr/>
            </a:lvl1pPr>
          </a:lstStyle>
          <a:p>
            <a:pPr>
              <a:defRPr/>
            </a:pPr>
            <a:r>
              <a:rPr lang="en-US"/>
              <a:t>WBC &amp; Platelets  (1-39)</a:t>
            </a:r>
          </a:p>
        </p:txBody>
      </p:sp>
      <p:sp>
        <p:nvSpPr>
          <p:cNvPr id="4" name="Slide Number Placeholder 22">
            <a:extLst>
              <a:ext uri="{FF2B5EF4-FFF2-40B4-BE49-F238E27FC236}">
                <a16:creationId xmlns:a16="http://schemas.microsoft.com/office/drawing/2014/main" id="{E3FDC17F-8095-3C24-6CF7-856B8FDD0DC3}"/>
              </a:ext>
            </a:extLst>
          </p:cNvPr>
          <p:cNvSpPr>
            <a:spLocks noGrp="1"/>
          </p:cNvSpPr>
          <p:nvPr>
            <p:ph type="sldNum" sz="quarter" idx="12"/>
          </p:nvPr>
        </p:nvSpPr>
        <p:spPr/>
        <p:txBody>
          <a:bodyPr/>
          <a:lstStyle>
            <a:lvl1pPr>
              <a:defRPr/>
            </a:lvl1pPr>
          </a:lstStyle>
          <a:p>
            <a:fld id="{BAF01A74-7053-D149-936A-D2BFB3977AC0}" type="slidenum">
              <a:rPr lang="en-US" altLang="en-SA"/>
              <a:pPr/>
              <a:t>‹#›</a:t>
            </a:fld>
            <a:endParaRPr lang="en-US" altLang="en-SA"/>
          </a:p>
        </p:txBody>
      </p:sp>
    </p:spTree>
    <p:extLst>
      <p:ext uri="{BB962C8B-B14F-4D97-AF65-F5344CB8AC3E}">
        <p14:creationId xmlns:p14="http://schemas.microsoft.com/office/powerpoint/2010/main" val="36717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51BCC4-960D-7B7B-C74D-1270B1C3EA18}"/>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5" name="Rounded Rectangle 4">
            <a:extLst>
              <a:ext uri="{FF2B5EF4-FFF2-40B4-BE49-F238E27FC236}">
                <a16:creationId xmlns:a16="http://schemas.microsoft.com/office/drawing/2014/main" id="{ADE6C625-4137-FDAA-3461-69F80FB927AF}"/>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6EDBC10-3967-A9BB-643E-0370FB7A1469}"/>
              </a:ext>
            </a:extLst>
          </p:cNvPr>
          <p:cNvSpPr>
            <a:spLocks noGrp="1"/>
          </p:cNvSpPr>
          <p:nvPr>
            <p:ph type="dt" sz="half" idx="10"/>
          </p:nvPr>
        </p:nvSpPr>
        <p:spPr/>
        <p:txBody>
          <a:bodyPr/>
          <a:lstStyle>
            <a:lvl1pPr>
              <a:defRPr smtClean="0"/>
            </a:lvl1pPr>
          </a:lstStyle>
          <a:p>
            <a:pPr>
              <a:defRPr/>
            </a:pPr>
            <a:fld id="{18960D32-CA2C-4246-B398-B7A24A762347}" type="datetime1">
              <a:rPr lang="en-US" smtClean="0"/>
              <a:t>9/11/23</a:t>
            </a:fld>
            <a:endParaRPr lang="en-US"/>
          </a:p>
        </p:txBody>
      </p:sp>
      <p:sp>
        <p:nvSpPr>
          <p:cNvPr id="7" name="Footer Placeholder 5">
            <a:extLst>
              <a:ext uri="{FF2B5EF4-FFF2-40B4-BE49-F238E27FC236}">
                <a16:creationId xmlns:a16="http://schemas.microsoft.com/office/drawing/2014/main" id="{7B3823FA-9E85-3DF8-278A-F3910238FC19}"/>
              </a:ext>
            </a:extLst>
          </p:cNvPr>
          <p:cNvSpPr>
            <a:spLocks noGrp="1"/>
          </p:cNvSpPr>
          <p:nvPr>
            <p:ph type="ftr" sz="quarter" idx="11"/>
          </p:nvPr>
        </p:nvSpPr>
        <p:spPr/>
        <p:txBody>
          <a:bodyPr/>
          <a:lstStyle>
            <a:lvl1pPr>
              <a:defRPr smtClean="0"/>
            </a:lvl1pPr>
          </a:lstStyle>
          <a:p>
            <a:pPr>
              <a:defRPr/>
            </a:pPr>
            <a:r>
              <a:rPr lang="en-US"/>
              <a:t>WBC &amp; Platelets  (1-39)</a:t>
            </a:r>
          </a:p>
        </p:txBody>
      </p:sp>
      <p:sp>
        <p:nvSpPr>
          <p:cNvPr id="8" name="Slide Number Placeholder 6">
            <a:extLst>
              <a:ext uri="{FF2B5EF4-FFF2-40B4-BE49-F238E27FC236}">
                <a16:creationId xmlns:a16="http://schemas.microsoft.com/office/drawing/2014/main" id="{A25BCE52-82B9-6718-B447-E5BAC5EC6363}"/>
              </a:ext>
            </a:extLst>
          </p:cNvPr>
          <p:cNvSpPr>
            <a:spLocks noGrp="1"/>
          </p:cNvSpPr>
          <p:nvPr>
            <p:ph type="sldNum" sz="quarter" idx="12"/>
          </p:nvPr>
        </p:nvSpPr>
        <p:spPr/>
        <p:txBody>
          <a:bodyPr/>
          <a:lstStyle>
            <a:lvl1pPr>
              <a:defRPr/>
            </a:lvl1pPr>
          </a:lstStyle>
          <a:p>
            <a:fld id="{6E61A9DC-D59F-AE4F-ABD5-C15C5FA6F036}" type="slidenum">
              <a:rPr lang="en-US" altLang="en-SA"/>
              <a:pPr/>
              <a:t>‹#›</a:t>
            </a:fld>
            <a:endParaRPr lang="en-US" altLang="en-SA"/>
          </a:p>
        </p:txBody>
      </p:sp>
    </p:spTree>
    <p:extLst>
      <p:ext uri="{BB962C8B-B14F-4D97-AF65-F5344CB8AC3E}">
        <p14:creationId xmlns:p14="http://schemas.microsoft.com/office/powerpoint/2010/main" val="305497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6CC9AD-031C-4C6F-16C7-16DD95CD3996}"/>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E8455A25-7562-3B8A-9FE8-CF0ACB7AE192}"/>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C7ED4B73-419D-AFFF-226B-8C3C65426FC2}"/>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15B89707-24FA-4769-7D65-DAB88C036F1D}"/>
              </a:ext>
            </a:extLst>
          </p:cNvPr>
          <p:cNvSpPr>
            <a:spLocks noGrp="1"/>
          </p:cNvSpPr>
          <p:nvPr>
            <p:ph type="dt" sz="half" idx="10"/>
          </p:nvPr>
        </p:nvSpPr>
        <p:spPr/>
        <p:txBody>
          <a:bodyPr/>
          <a:lstStyle>
            <a:lvl1pPr>
              <a:defRPr smtClean="0"/>
            </a:lvl1pPr>
          </a:lstStyle>
          <a:p>
            <a:pPr>
              <a:defRPr/>
            </a:pPr>
            <a:fld id="{84E4EB8C-DE2B-104B-AF0A-322508002A53}" type="datetime1">
              <a:rPr lang="en-US" smtClean="0"/>
              <a:t>9/11/23</a:t>
            </a:fld>
            <a:endParaRPr lang="en-US"/>
          </a:p>
        </p:txBody>
      </p:sp>
      <p:sp>
        <p:nvSpPr>
          <p:cNvPr id="9" name="Footer Placeholder 5">
            <a:extLst>
              <a:ext uri="{FF2B5EF4-FFF2-40B4-BE49-F238E27FC236}">
                <a16:creationId xmlns:a16="http://schemas.microsoft.com/office/drawing/2014/main" id="{5DD3E4A4-2ECB-0249-277E-28D3EBB754E7}"/>
              </a:ext>
            </a:extLst>
          </p:cNvPr>
          <p:cNvSpPr>
            <a:spLocks noGrp="1"/>
          </p:cNvSpPr>
          <p:nvPr>
            <p:ph type="ftr" sz="quarter" idx="11"/>
          </p:nvPr>
        </p:nvSpPr>
        <p:spPr>
          <a:xfrm>
            <a:off x="914400" y="6172200"/>
            <a:ext cx="3886200" cy="457200"/>
          </a:xfrm>
        </p:spPr>
        <p:txBody>
          <a:bodyPr/>
          <a:lstStyle>
            <a:lvl1pPr>
              <a:defRPr smtClean="0"/>
            </a:lvl1pPr>
          </a:lstStyle>
          <a:p>
            <a:pPr>
              <a:defRPr/>
            </a:pPr>
            <a:r>
              <a:rPr lang="en-US"/>
              <a:t>WBC &amp; Platelets  (1-39)</a:t>
            </a:r>
          </a:p>
        </p:txBody>
      </p:sp>
      <p:sp>
        <p:nvSpPr>
          <p:cNvPr id="10" name="Slide Number Placeholder 6">
            <a:extLst>
              <a:ext uri="{FF2B5EF4-FFF2-40B4-BE49-F238E27FC236}">
                <a16:creationId xmlns:a16="http://schemas.microsoft.com/office/drawing/2014/main" id="{44BBA245-1A1B-57AD-1477-2BE1B223487E}"/>
              </a:ext>
            </a:extLst>
          </p:cNvPr>
          <p:cNvSpPr>
            <a:spLocks noGrp="1"/>
          </p:cNvSpPr>
          <p:nvPr>
            <p:ph type="sldNum" sz="quarter" idx="12"/>
          </p:nvPr>
        </p:nvSpPr>
        <p:spPr>
          <a:xfrm>
            <a:off x="146050" y="6208713"/>
            <a:ext cx="457200" cy="457200"/>
          </a:xfrm>
        </p:spPr>
        <p:txBody>
          <a:bodyPr/>
          <a:lstStyle>
            <a:lvl1pPr>
              <a:defRPr/>
            </a:lvl1pPr>
          </a:lstStyle>
          <a:p>
            <a:fld id="{1735C119-EAE1-B846-8437-35DA37FA2515}" type="slidenum">
              <a:rPr lang="en-US" altLang="en-SA"/>
              <a:pPr/>
              <a:t>‹#›</a:t>
            </a:fld>
            <a:endParaRPr lang="en-US" altLang="en-SA"/>
          </a:p>
        </p:txBody>
      </p:sp>
    </p:spTree>
    <p:extLst>
      <p:ext uri="{BB962C8B-B14F-4D97-AF65-F5344CB8AC3E}">
        <p14:creationId xmlns:p14="http://schemas.microsoft.com/office/powerpoint/2010/main" val="294815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80CE3-48E7-CE47-7021-5F5EBA432E35}"/>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a:extLst>
              <a:ext uri="{FF2B5EF4-FFF2-40B4-BE49-F238E27FC236}">
                <a16:creationId xmlns:a16="http://schemas.microsoft.com/office/drawing/2014/main" id="{DD88CE2B-BCD1-D98D-A095-C1E20E6A241D}"/>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a:extLst>
              <a:ext uri="{FF2B5EF4-FFF2-40B4-BE49-F238E27FC236}">
                <a16:creationId xmlns:a16="http://schemas.microsoft.com/office/drawing/2014/main" id="{B0F4A723-5E38-442A-0DC1-952275D624B4}"/>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SA"/>
              <a:t>Click to edit Master title style</a:t>
            </a:r>
          </a:p>
        </p:txBody>
      </p:sp>
      <p:sp>
        <p:nvSpPr>
          <p:cNvPr id="1029" name="Text Placeholder 12">
            <a:extLst>
              <a:ext uri="{FF2B5EF4-FFF2-40B4-BE49-F238E27FC236}">
                <a16:creationId xmlns:a16="http://schemas.microsoft.com/office/drawing/2014/main" id="{979D03FC-6CDC-1E6E-8F5B-F5DE2B78F2F2}"/>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SA"/>
              <a:t>Click to edit Master text styles</a:t>
            </a:r>
          </a:p>
          <a:p>
            <a:pPr lvl="1"/>
            <a:r>
              <a:rPr lang="en-US" altLang="en-SA"/>
              <a:t>Second level</a:t>
            </a:r>
          </a:p>
          <a:p>
            <a:pPr lvl="2"/>
            <a:r>
              <a:rPr lang="en-US" altLang="en-SA"/>
              <a:t>Third level</a:t>
            </a:r>
          </a:p>
          <a:p>
            <a:pPr lvl="3"/>
            <a:r>
              <a:rPr lang="en-US" altLang="en-SA"/>
              <a:t>Fourth level</a:t>
            </a:r>
          </a:p>
          <a:p>
            <a:pPr lvl="4"/>
            <a:r>
              <a:rPr lang="en-US" altLang="en-SA"/>
              <a:t>Fifth level</a:t>
            </a:r>
          </a:p>
        </p:txBody>
      </p:sp>
      <p:sp>
        <p:nvSpPr>
          <p:cNvPr id="14" name="Date Placeholder 13">
            <a:extLst>
              <a:ext uri="{FF2B5EF4-FFF2-40B4-BE49-F238E27FC236}">
                <a16:creationId xmlns:a16="http://schemas.microsoft.com/office/drawing/2014/main" id="{A2FA43AE-1E97-B729-1B85-076C2F8AA025}"/>
              </a:ext>
            </a:extLst>
          </p:cNvPr>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smtClean="0">
                <a:solidFill>
                  <a:schemeClr val="tx2"/>
                </a:solidFill>
                <a:cs typeface="Arial" charset="0"/>
              </a:defRPr>
            </a:lvl1pPr>
          </a:lstStyle>
          <a:p>
            <a:pPr>
              <a:defRPr/>
            </a:pPr>
            <a:fld id="{981AB5AB-C2A8-C940-95E2-60F6B60A3DA0}" type="datetime1">
              <a:rPr lang="en-US" smtClean="0"/>
              <a:t>9/11/23</a:t>
            </a:fld>
            <a:endParaRPr lang="en-US"/>
          </a:p>
        </p:txBody>
      </p:sp>
      <p:sp>
        <p:nvSpPr>
          <p:cNvPr id="3" name="Footer Placeholder 2">
            <a:extLst>
              <a:ext uri="{FF2B5EF4-FFF2-40B4-BE49-F238E27FC236}">
                <a16:creationId xmlns:a16="http://schemas.microsoft.com/office/drawing/2014/main" id="{B08363DE-79C6-E4C2-8C86-2575C6B41FAB}"/>
              </a:ext>
            </a:extLst>
          </p:cNvPr>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smtClean="0">
                <a:solidFill>
                  <a:schemeClr val="tx2"/>
                </a:solidFill>
                <a:cs typeface="Arial" charset="0"/>
              </a:defRPr>
            </a:lvl1pPr>
          </a:lstStyle>
          <a:p>
            <a:pPr>
              <a:defRPr/>
            </a:pPr>
            <a:r>
              <a:rPr lang="en-US"/>
              <a:t>WBC &amp; Platelets  (1-39)</a:t>
            </a:r>
          </a:p>
        </p:txBody>
      </p:sp>
      <p:sp>
        <p:nvSpPr>
          <p:cNvPr id="23" name="Slide Number Placeholder 22">
            <a:extLst>
              <a:ext uri="{FF2B5EF4-FFF2-40B4-BE49-F238E27FC236}">
                <a16:creationId xmlns:a16="http://schemas.microsoft.com/office/drawing/2014/main" id="{6733A157-5800-C601-5A1C-FCB14FED33A5}"/>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anose="020B0503020102020204" pitchFamily="34" charset="0"/>
              </a:defRPr>
            </a:lvl1pPr>
          </a:lstStyle>
          <a:p>
            <a:fld id="{BA8AEEC8-A265-5140-9B63-E76BA2930AE2}" type="slidenum">
              <a:rPr lang="en-US" altLang="en-SA"/>
              <a:pPr/>
              <a:t>‹#›</a:t>
            </a:fld>
            <a:endParaRPr lang="en-US" altLang="en-SA"/>
          </a:p>
        </p:txBody>
      </p:sp>
    </p:spTree>
  </p:cSld>
  <p:clrMap bg1="lt1" tx1="dk1" bg2="lt2" tx2="dk2" accent1="accent1" accent2="accent2" accent3="accent3" accent4="accent4" accent5="accent5" accent6="accent6" hlink="hlink" folHlink="folHlink"/>
  <p:sldLayoutIdLst>
    <p:sldLayoutId id="2147484253" r:id="rId1"/>
    <p:sldLayoutId id="2147484246" r:id="rId2"/>
    <p:sldLayoutId id="2147484254" r:id="rId3"/>
    <p:sldLayoutId id="2147484247" r:id="rId4"/>
    <p:sldLayoutId id="2147484248" r:id="rId5"/>
    <p:sldLayoutId id="2147484249" r:id="rId6"/>
    <p:sldLayoutId id="2147484250" r:id="rId7"/>
    <p:sldLayoutId id="2147484255" r:id="rId8"/>
    <p:sldLayoutId id="2147484256" r:id="rId9"/>
    <p:sldLayoutId id="2147484251" r:id="rId10"/>
    <p:sldLayoutId id="214748425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2"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2"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2"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2"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9A16C94F-894F-040A-20AD-393F5F082513}"/>
              </a:ext>
            </a:extLst>
          </p:cNvPr>
          <p:cNvSpPr>
            <a:spLocks noGrp="1"/>
          </p:cNvSpPr>
          <p:nvPr>
            <p:ph type="title"/>
          </p:nvPr>
        </p:nvSpPr>
        <p:spPr>
          <a:xfrm>
            <a:off x="693402" y="45009"/>
            <a:ext cx="8229600" cy="558241"/>
          </a:xfrm>
        </p:spPr>
        <p:txBody>
          <a:bodyPr bIns="45720" anchor="ctr"/>
          <a:lstStyle/>
          <a:p>
            <a:pPr algn="ctr" eaLnBrk="1" hangingPunct="1"/>
            <a:r>
              <a:rPr lang="en-US" altLang="en-SA" sz="3200" b="1" dirty="0">
                <a:solidFill>
                  <a:srgbClr val="CC0099"/>
                </a:solidFill>
                <a:latin typeface="Times New Roman" panose="02020603050405020304" pitchFamily="18" charset="0"/>
                <a:cs typeface="Times New Roman" panose="02020603050405020304" pitchFamily="18" charset="0"/>
              </a:rPr>
              <a:t>Blood Cell Origin and Production</a:t>
            </a:r>
            <a:endParaRPr lang="en-GB" altLang="en-SA" sz="3200" b="1" dirty="0">
              <a:solidFill>
                <a:srgbClr val="CC0099"/>
              </a:solidFill>
              <a:latin typeface="Times New Roman" panose="02020603050405020304" pitchFamily="18" charset="0"/>
              <a:cs typeface="Times New Roman" panose="02020603050405020304" pitchFamily="18" charset="0"/>
            </a:endParaRPr>
          </a:p>
        </p:txBody>
      </p:sp>
      <p:sp>
        <p:nvSpPr>
          <p:cNvPr id="11" name="Slide Number Placeholder 10">
            <a:extLst>
              <a:ext uri="{FF2B5EF4-FFF2-40B4-BE49-F238E27FC236}">
                <a16:creationId xmlns:a16="http://schemas.microsoft.com/office/drawing/2014/main" id="{FE843B3D-502D-BF6A-B5CF-E0DC83D5B1AC}"/>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20799AA-4C6D-554F-97B3-4F14FDBFB6C2}" type="slidenum">
              <a:rPr lang="en-US" altLang="en-SA">
                <a:solidFill>
                  <a:srgbClr val="FFFFFF"/>
                </a:solidFill>
                <a:latin typeface="Franklin Gothic Book" panose="020B0503020102020204" pitchFamily="34" charset="0"/>
              </a:rPr>
              <a:pPr eaLnBrk="1" hangingPunct="1"/>
              <a:t>1</a:t>
            </a:fld>
            <a:endParaRPr lang="en-US" altLang="en-SA">
              <a:solidFill>
                <a:srgbClr val="FFFFFF"/>
              </a:solidFill>
              <a:latin typeface="Franklin Gothic Book" panose="020B0503020102020204" pitchFamily="34" charset="0"/>
            </a:endParaRPr>
          </a:p>
        </p:txBody>
      </p:sp>
      <p:sp>
        <p:nvSpPr>
          <p:cNvPr id="73731" name="Rectangle 3">
            <a:extLst>
              <a:ext uri="{FF2B5EF4-FFF2-40B4-BE49-F238E27FC236}">
                <a16:creationId xmlns:a16="http://schemas.microsoft.com/office/drawing/2014/main" id="{D36F8816-88EA-FFF1-1D49-CCFC21325F90}"/>
              </a:ext>
            </a:extLst>
          </p:cNvPr>
          <p:cNvSpPr>
            <a:spLocks noGrp="1"/>
          </p:cNvSpPr>
          <p:nvPr>
            <p:ph sz="quarter" idx="1"/>
          </p:nvPr>
        </p:nvSpPr>
        <p:spPr>
          <a:xfrm>
            <a:off x="389890" y="755650"/>
            <a:ext cx="8229600" cy="1579564"/>
          </a:xfrm>
        </p:spPr>
        <p:txBody>
          <a:bodyPr/>
          <a:lstStyle/>
          <a:p>
            <a:pPr algn="just" eaLnBrk="1" hangingPunct="1"/>
            <a:r>
              <a:rPr lang="en-US" altLang="en-SA" sz="2200" dirty="0">
                <a:latin typeface="Times New Roman" panose="02020603050405020304" pitchFamily="18" charset="0"/>
                <a:cs typeface="Times New Roman" panose="02020603050405020304" pitchFamily="18" charset="0"/>
              </a:rPr>
              <a:t>All new WBCs except for lymphocytes are produced in the </a:t>
            </a:r>
            <a:r>
              <a:rPr lang="en-US" altLang="en-SA" sz="2200" b="1" dirty="0">
                <a:solidFill>
                  <a:srgbClr val="5BA7B9"/>
                </a:solidFill>
                <a:latin typeface="Times New Roman" panose="02020603050405020304" pitchFamily="18" charset="0"/>
                <a:cs typeface="Times New Roman" panose="02020603050405020304" pitchFamily="18" charset="0"/>
              </a:rPr>
              <a:t>bone marrow</a:t>
            </a:r>
            <a:r>
              <a:rPr lang="en-US" altLang="en-SA" sz="2200" dirty="0">
                <a:latin typeface="Times New Roman" panose="02020603050405020304" pitchFamily="18" charset="0"/>
                <a:cs typeface="Times New Roman" panose="02020603050405020304" pitchFamily="18" charset="0"/>
              </a:rPr>
              <a:t> (that also give rise to erythrocytes and platelets).  Most new lymphocytes are produced by </a:t>
            </a:r>
            <a:r>
              <a:rPr lang="en-US" altLang="en-SA" sz="2200" b="1" dirty="0">
                <a:solidFill>
                  <a:srgbClr val="5BA7B9"/>
                </a:solidFill>
                <a:latin typeface="Times New Roman" panose="02020603050405020304" pitchFamily="18" charset="0"/>
                <a:cs typeface="Times New Roman" panose="02020603050405020304" pitchFamily="18" charset="0"/>
              </a:rPr>
              <a:t>colonies of cells in lymphoid tissues</a:t>
            </a:r>
            <a:r>
              <a:rPr lang="en-US" altLang="en-SA" sz="2200" dirty="0">
                <a:latin typeface="Times New Roman" panose="02020603050405020304" pitchFamily="18" charset="0"/>
                <a:cs typeface="Times New Roman" panose="02020603050405020304" pitchFamily="18" charset="0"/>
              </a:rPr>
              <a:t>, such as lymph nodes</a:t>
            </a:r>
          </a:p>
          <a:p>
            <a:pPr eaLnBrk="1" hangingPunct="1"/>
            <a:endParaRPr lang="en-GB" altLang="en-SA" sz="2200" dirty="0">
              <a:solidFill>
                <a:srgbClr val="800080"/>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GB" altLang="en-SA" sz="2200" dirty="0">
              <a:latin typeface="Times New Roman" panose="02020603050405020304" pitchFamily="18" charset="0"/>
              <a:cs typeface="Times New Roman" panose="02020603050405020304" pitchFamily="18" charset="0"/>
            </a:endParaRPr>
          </a:p>
        </p:txBody>
      </p:sp>
      <p:pic>
        <p:nvPicPr>
          <p:cNvPr id="73733" name="Picture 5">
            <a:extLst>
              <a:ext uri="{FF2B5EF4-FFF2-40B4-BE49-F238E27FC236}">
                <a16:creationId xmlns:a16="http://schemas.microsoft.com/office/drawing/2014/main" id="{836D6A40-E639-4A36-D107-7EE790076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426"/>
          <a:stretch>
            <a:fillRect/>
          </a:stretch>
        </p:blipFill>
        <p:spPr bwMode="auto">
          <a:xfrm>
            <a:off x="2743200" y="2590800"/>
            <a:ext cx="6202363"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4" name="Text Box 6">
            <a:extLst>
              <a:ext uri="{FF2B5EF4-FFF2-40B4-BE49-F238E27FC236}">
                <a16:creationId xmlns:a16="http://schemas.microsoft.com/office/drawing/2014/main" id="{B9C78792-AC16-96EB-10B1-037390872AF5}"/>
              </a:ext>
            </a:extLst>
          </p:cNvPr>
          <p:cNvSpPr txBox="1">
            <a:spLocks noChangeArrowheads="1"/>
          </p:cNvSpPr>
          <p:nvPr/>
        </p:nvSpPr>
        <p:spPr bwMode="auto">
          <a:xfrm>
            <a:off x="446087" y="3614888"/>
            <a:ext cx="2144713"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SA" sz="2400" b="1" dirty="0">
                <a:solidFill>
                  <a:srgbClr val="5BA7B9"/>
                </a:solidFill>
                <a:latin typeface="Times New Roman" panose="02020603050405020304" pitchFamily="18" charset="0"/>
                <a:cs typeface="Times New Roman" panose="02020603050405020304" pitchFamily="18" charset="0"/>
              </a:rPr>
              <a:t>Bone Marrow</a:t>
            </a:r>
          </a:p>
        </p:txBody>
      </p:sp>
      <p:sp>
        <p:nvSpPr>
          <p:cNvPr id="73735" name="Text Box 7">
            <a:extLst>
              <a:ext uri="{FF2B5EF4-FFF2-40B4-BE49-F238E27FC236}">
                <a16:creationId xmlns:a16="http://schemas.microsoft.com/office/drawing/2014/main" id="{D8AAFA84-10B3-9AF8-8359-305942F0E3C3}"/>
              </a:ext>
            </a:extLst>
          </p:cNvPr>
          <p:cNvSpPr txBox="1">
            <a:spLocks noChangeArrowheads="1"/>
          </p:cNvSpPr>
          <p:nvPr/>
        </p:nvSpPr>
        <p:spPr bwMode="auto">
          <a:xfrm>
            <a:off x="792208" y="5764213"/>
            <a:ext cx="16827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SA" sz="2400" b="1" dirty="0">
                <a:solidFill>
                  <a:srgbClr val="CC0099"/>
                </a:solidFill>
                <a:latin typeface="Times New Roman" panose="02020603050405020304" pitchFamily="18" charset="0"/>
                <a:cs typeface="Times New Roman" panose="02020603050405020304" pitchFamily="18" charset="0"/>
              </a:rPr>
              <a:t>Circulation</a:t>
            </a:r>
          </a:p>
        </p:txBody>
      </p:sp>
      <p:sp>
        <p:nvSpPr>
          <p:cNvPr id="73737" name="Rectangle 9">
            <a:extLst>
              <a:ext uri="{FF2B5EF4-FFF2-40B4-BE49-F238E27FC236}">
                <a16:creationId xmlns:a16="http://schemas.microsoft.com/office/drawing/2014/main" id="{AB0B3F39-4750-7B59-B4D5-B0BFE4BF4AF5}"/>
              </a:ext>
            </a:extLst>
          </p:cNvPr>
          <p:cNvSpPr>
            <a:spLocks noChangeArrowheads="1"/>
          </p:cNvSpPr>
          <p:nvPr/>
        </p:nvSpPr>
        <p:spPr bwMode="auto">
          <a:xfrm>
            <a:off x="2743200" y="5751513"/>
            <a:ext cx="2359025" cy="674687"/>
          </a:xfrm>
          <a:prstGeom prst="rect">
            <a:avLst/>
          </a:prstGeom>
          <a:noFill/>
          <a:ln w="635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GB" altLang="en-SA">
              <a:solidFill>
                <a:srgbClr val="993366"/>
              </a:solidFill>
            </a:endParaRPr>
          </a:p>
        </p:txBody>
      </p:sp>
      <p:sp>
        <p:nvSpPr>
          <p:cNvPr id="73738" name="Rectangle 10">
            <a:extLst>
              <a:ext uri="{FF2B5EF4-FFF2-40B4-BE49-F238E27FC236}">
                <a16:creationId xmlns:a16="http://schemas.microsoft.com/office/drawing/2014/main" id="{9073AE28-CB9D-1699-8FA2-BC6A2D0A00D9}"/>
              </a:ext>
            </a:extLst>
          </p:cNvPr>
          <p:cNvSpPr>
            <a:spLocks noChangeArrowheads="1"/>
          </p:cNvSpPr>
          <p:nvPr/>
        </p:nvSpPr>
        <p:spPr bwMode="auto">
          <a:xfrm>
            <a:off x="5181600" y="5764213"/>
            <a:ext cx="3810000" cy="674687"/>
          </a:xfrm>
          <a:prstGeom prst="rect">
            <a:avLst/>
          </a:prstGeom>
          <a:noFill/>
          <a:ln w="63500">
            <a:solidFill>
              <a:srgbClr val="5BA7B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GB" altLang="en-SA">
              <a:solidFill>
                <a:srgbClr val="5BA7B9"/>
              </a:solidFill>
            </a:endParaRPr>
          </a:p>
        </p:txBody>
      </p:sp>
      <p:sp>
        <p:nvSpPr>
          <p:cNvPr id="73739" name="AutoShape 11">
            <a:extLst>
              <a:ext uri="{FF2B5EF4-FFF2-40B4-BE49-F238E27FC236}">
                <a16:creationId xmlns:a16="http://schemas.microsoft.com/office/drawing/2014/main" id="{AD51404F-7FA6-09B3-B079-A793651A9EAF}"/>
              </a:ext>
            </a:extLst>
          </p:cNvPr>
          <p:cNvSpPr>
            <a:spLocks/>
          </p:cNvSpPr>
          <p:nvPr/>
        </p:nvSpPr>
        <p:spPr bwMode="auto">
          <a:xfrm>
            <a:off x="2476500" y="2743200"/>
            <a:ext cx="190500" cy="2209800"/>
          </a:xfrm>
          <a:prstGeom prst="leftBrace">
            <a:avLst>
              <a:gd name="adj1" fmla="val 96667"/>
              <a:gd name="adj2" fmla="val 50000"/>
            </a:avLst>
          </a:prstGeom>
          <a:noFill/>
          <a:ln w="38100">
            <a:solidFill>
              <a:srgbClr val="5BA7B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SA" altLang="en-SA"/>
          </a:p>
        </p:txBody>
      </p:sp>
      <p:sp>
        <p:nvSpPr>
          <p:cNvPr id="73740" name="AutoShape 12">
            <a:extLst>
              <a:ext uri="{FF2B5EF4-FFF2-40B4-BE49-F238E27FC236}">
                <a16:creationId xmlns:a16="http://schemas.microsoft.com/office/drawing/2014/main" id="{091A3FA2-0E31-079F-8718-04DBA35B9EB4}"/>
              </a:ext>
            </a:extLst>
          </p:cNvPr>
          <p:cNvSpPr>
            <a:spLocks/>
          </p:cNvSpPr>
          <p:nvPr/>
        </p:nvSpPr>
        <p:spPr bwMode="auto">
          <a:xfrm>
            <a:off x="2489200" y="5638800"/>
            <a:ext cx="101600" cy="825500"/>
          </a:xfrm>
          <a:prstGeom prst="leftBrace">
            <a:avLst>
              <a:gd name="adj1" fmla="val 67708"/>
              <a:gd name="adj2" fmla="val 50000"/>
            </a:avLst>
          </a:prstGeom>
          <a:noFill/>
          <a:ln w="38100">
            <a:solidFill>
              <a:srgbClr val="9933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GB" altLang="en-SA">
              <a:solidFill>
                <a:srgbClr val="CC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ox(in)">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checkerboard(across)">
                                      <p:cBhvr>
                                        <p:cTn id="12" dur="5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3733"/>
                                        </p:tgtEl>
                                        <p:attrNameLst>
                                          <p:attrName>style.visibility</p:attrName>
                                        </p:attrNameLst>
                                      </p:cBhvr>
                                      <p:to>
                                        <p:strVal val="visible"/>
                                      </p:to>
                                    </p:set>
                                    <p:animEffect transition="in" filter="blinds(horizontal)">
                                      <p:cBhvr>
                                        <p:cTn id="17" dur="500"/>
                                        <p:tgtEl>
                                          <p:spTgt spid="73733"/>
                                        </p:tgtEl>
                                      </p:cBhvr>
                                    </p:animEffect>
                                  </p:childTnLst>
                                </p:cTn>
                              </p:par>
                            </p:childTnLst>
                          </p:cTn>
                        </p:par>
                        <p:par>
                          <p:cTn id="18" fill="hold" nodeType="afterGroup">
                            <p:stCondLst>
                              <p:cond delay="500"/>
                            </p:stCondLst>
                            <p:childTnLst>
                              <p:par>
                                <p:cTn id="19" presetID="2" presetClass="entr" presetSubtype="8" fill="hold" nodeType="afterEffect">
                                  <p:stCondLst>
                                    <p:cond delay="0"/>
                                  </p:stCondLst>
                                  <p:childTnLst>
                                    <p:set>
                                      <p:cBhvr>
                                        <p:cTn id="20" dur="1" fill="hold">
                                          <p:stCondLst>
                                            <p:cond delay="0"/>
                                          </p:stCondLst>
                                        </p:cTn>
                                        <p:tgtEl>
                                          <p:spTgt spid="73739"/>
                                        </p:tgtEl>
                                        <p:attrNameLst>
                                          <p:attrName>style.visibility</p:attrName>
                                        </p:attrNameLst>
                                      </p:cBhvr>
                                      <p:to>
                                        <p:strVal val="visible"/>
                                      </p:to>
                                    </p:set>
                                    <p:anim calcmode="lin" valueType="num">
                                      <p:cBhvr additive="base">
                                        <p:cTn id="21" dur="500" fill="hold"/>
                                        <p:tgtEl>
                                          <p:spTgt spid="73739"/>
                                        </p:tgtEl>
                                        <p:attrNameLst>
                                          <p:attrName>ppt_x</p:attrName>
                                        </p:attrNameLst>
                                      </p:cBhvr>
                                      <p:tavLst>
                                        <p:tav tm="0">
                                          <p:val>
                                            <p:strVal val="0-#ppt_w/2"/>
                                          </p:val>
                                        </p:tav>
                                        <p:tav tm="100000">
                                          <p:val>
                                            <p:strVal val="#ppt_x"/>
                                          </p:val>
                                        </p:tav>
                                      </p:tavLst>
                                    </p:anim>
                                    <p:anim calcmode="lin" valueType="num">
                                      <p:cBhvr additive="base">
                                        <p:cTn id="22" dur="500" fill="hold"/>
                                        <p:tgtEl>
                                          <p:spTgt spid="73739"/>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1000"/>
                            </p:stCondLst>
                            <p:childTnLst>
                              <p:par>
                                <p:cTn id="24" presetID="2" presetClass="entr" presetSubtype="8" fill="hold" nodeType="afterEffect">
                                  <p:stCondLst>
                                    <p:cond delay="0"/>
                                  </p:stCondLst>
                                  <p:childTnLst>
                                    <p:set>
                                      <p:cBhvr>
                                        <p:cTn id="25" dur="1" fill="hold">
                                          <p:stCondLst>
                                            <p:cond delay="0"/>
                                          </p:stCondLst>
                                        </p:cTn>
                                        <p:tgtEl>
                                          <p:spTgt spid="73734"/>
                                        </p:tgtEl>
                                        <p:attrNameLst>
                                          <p:attrName>style.visibility</p:attrName>
                                        </p:attrNameLst>
                                      </p:cBhvr>
                                      <p:to>
                                        <p:strVal val="visible"/>
                                      </p:to>
                                    </p:set>
                                    <p:anim calcmode="lin" valueType="num">
                                      <p:cBhvr additive="base">
                                        <p:cTn id="26" dur="500" fill="hold"/>
                                        <p:tgtEl>
                                          <p:spTgt spid="73734"/>
                                        </p:tgtEl>
                                        <p:attrNameLst>
                                          <p:attrName>ppt_x</p:attrName>
                                        </p:attrNameLst>
                                      </p:cBhvr>
                                      <p:tavLst>
                                        <p:tav tm="0">
                                          <p:val>
                                            <p:strVal val="0-#ppt_w/2"/>
                                          </p:val>
                                        </p:tav>
                                        <p:tav tm="100000">
                                          <p:val>
                                            <p:strVal val="#ppt_x"/>
                                          </p:val>
                                        </p:tav>
                                      </p:tavLst>
                                    </p:anim>
                                    <p:anim calcmode="lin" valueType="num">
                                      <p:cBhvr additive="base">
                                        <p:cTn id="27" dur="500" fill="hold"/>
                                        <p:tgtEl>
                                          <p:spTgt spid="73734"/>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73740"/>
                                        </p:tgtEl>
                                        <p:attrNameLst>
                                          <p:attrName>style.visibility</p:attrName>
                                        </p:attrNameLst>
                                      </p:cBhvr>
                                      <p:to>
                                        <p:strVal val="visible"/>
                                      </p:to>
                                    </p:set>
                                    <p:anim calcmode="lin" valueType="num">
                                      <p:cBhvr additive="base">
                                        <p:cTn id="32" dur="500" fill="hold"/>
                                        <p:tgtEl>
                                          <p:spTgt spid="73740"/>
                                        </p:tgtEl>
                                        <p:attrNameLst>
                                          <p:attrName>ppt_x</p:attrName>
                                        </p:attrNameLst>
                                      </p:cBhvr>
                                      <p:tavLst>
                                        <p:tav tm="0">
                                          <p:val>
                                            <p:strVal val="0-#ppt_w/2"/>
                                          </p:val>
                                        </p:tav>
                                        <p:tav tm="100000">
                                          <p:val>
                                            <p:strVal val="#ppt_x"/>
                                          </p:val>
                                        </p:tav>
                                      </p:tavLst>
                                    </p:anim>
                                    <p:anim calcmode="lin" valueType="num">
                                      <p:cBhvr additive="base">
                                        <p:cTn id="33" dur="500" fill="hold"/>
                                        <p:tgtEl>
                                          <p:spTgt spid="73740"/>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73735"/>
                                        </p:tgtEl>
                                        <p:attrNameLst>
                                          <p:attrName>style.visibility</p:attrName>
                                        </p:attrNameLst>
                                      </p:cBhvr>
                                      <p:to>
                                        <p:strVal val="visible"/>
                                      </p:to>
                                    </p:set>
                                    <p:anim calcmode="lin" valueType="num">
                                      <p:cBhvr additive="base">
                                        <p:cTn id="36" dur="500" fill="hold"/>
                                        <p:tgtEl>
                                          <p:spTgt spid="73735"/>
                                        </p:tgtEl>
                                        <p:attrNameLst>
                                          <p:attrName>ppt_x</p:attrName>
                                        </p:attrNameLst>
                                      </p:cBhvr>
                                      <p:tavLst>
                                        <p:tav tm="0">
                                          <p:val>
                                            <p:strVal val="0-#ppt_w/2"/>
                                          </p:val>
                                        </p:tav>
                                        <p:tav tm="100000">
                                          <p:val>
                                            <p:strVal val="#ppt_x"/>
                                          </p:val>
                                        </p:tav>
                                      </p:tavLst>
                                    </p:anim>
                                    <p:anim calcmode="lin" valueType="num">
                                      <p:cBhvr additive="base">
                                        <p:cTn id="37" dur="500" fill="hold"/>
                                        <p:tgtEl>
                                          <p:spTgt spid="73735"/>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73737"/>
                                        </p:tgtEl>
                                        <p:attrNameLst>
                                          <p:attrName>style.visibility</p:attrName>
                                        </p:attrNameLst>
                                      </p:cBhvr>
                                      <p:to>
                                        <p:strVal val="visible"/>
                                      </p:to>
                                    </p:set>
                                    <p:animEffect transition="in" filter="blinds(horizontal)">
                                      <p:cBhvr>
                                        <p:cTn id="42" dur="500"/>
                                        <p:tgtEl>
                                          <p:spTgt spid="737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73738"/>
                                        </p:tgtEl>
                                        <p:attrNameLst>
                                          <p:attrName>style.visibility</p:attrName>
                                        </p:attrNameLst>
                                      </p:cBhvr>
                                      <p:to>
                                        <p:strVal val="visible"/>
                                      </p:to>
                                    </p:set>
                                    <p:animEffect transition="in" filter="blinds(horizontal)">
                                      <p:cBhvr>
                                        <p:cTn id="47" dur="500"/>
                                        <p:tgtEl>
                                          <p:spTgt spid="73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nimBg="1"/>
      <p:bldP spid="73735" grpId="0"/>
      <p:bldP spid="73737" grpId="0" animBg="1"/>
      <p:bldP spid="73738" grpId="0" animBg="1"/>
      <p:bldP spid="73739" grpId="0" animBg="1"/>
      <p:bldP spid="7374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5731BBD-7F80-13F7-DA4B-EA0D7159E65E}"/>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4E7C9E4-3A1C-C644-9575-A9DD062FB053}" type="slidenum">
              <a:rPr lang="en-US" altLang="en-SA">
                <a:solidFill>
                  <a:srgbClr val="FFFFFF"/>
                </a:solidFill>
                <a:latin typeface="Franklin Gothic Book" panose="020B0503020102020204" pitchFamily="34" charset="0"/>
              </a:rPr>
              <a:pPr eaLnBrk="1" hangingPunct="1"/>
              <a:t>10</a:t>
            </a:fld>
            <a:endParaRPr lang="en-US" altLang="en-SA">
              <a:solidFill>
                <a:srgbClr val="FFFFFF"/>
              </a:solidFill>
              <a:latin typeface="Franklin Gothic Book" panose="020B0503020102020204" pitchFamily="34" charset="0"/>
            </a:endParaRPr>
          </a:p>
        </p:txBody>
      </p:sp>
      <p:sp>
        <p:nvSpPr>
          <p:cNvPr id="83970" name="Rectangle 2">
            <a:extLst>
              <a:ext uri="{FF2B5EF4-FFF2-40B4-BE49-F238E27FC236}">
                <a16:creationId xmlns:a16="http://schemas.microsoft.com/office/drawing/2014/main" id="{DA7A95F2-D11B-5780-428E-F567A537D278}"/>
              </a:ext>
            </a:extLst>
          </p:cNvPr>
          <p:cNvSpPr>
            <a:spLocks noGrp="1" noChangeArrowheads="1"/>
          </p:cNvSpPr>
          <p:nvPr>
            <p:ph type="title" idx="4294967295"/>
          </p:nvPr>
        </p:nvSpPr>
        <p:spPr>
          <a:xfrm>
            <a:off x="647700" y="228600"/>
            <a:ext cx="4495800" cy="749300"/>
          </a:xfrm>
        </p:spPr>
        <p:txBody>
          <a:bodyPr bIns="45720" anchor="ct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a:t>
            </a:r>
          </a:p>
        </p:txBody>
      </p:sp>
      <p:sp>
        <p:nvSpPr>
          <p:cNvPr id="83971" name="Rectangle 3">
            <a:extLst>
              <a:ext uri="{FF2B5EF4-FFF2-40B4-BE49-F238E27FC236}">
                <a16:creationId xmlns:a16="http://schemas.microsoft.com/office/drawing/2014/main" id="{6DCDA067-0D4F-0BEB-BA15-07768C024C5C}"/>
              </a:ext>
            </a:extLst>
          </p:cNvPr>
          <p:cNvSpPr>
            <a:spLocks noGrp="1" noChangeArrowheads="1"/>
          </p:cNvSpPr>
          <p:nvPr>
            <p:ph type="body" idx="4294967295"/>
          </p:nvPr>
        </p:nvSpPr>
        <p:spPr>
          <a:xfrm>
            <a:off x="1080654" y="1329531"/>
            <a:ext cx="5867399" cy="4452938"/>
          </a:xfrm>
        </p:spPr>
        <p:txBody>
          <a:bodyPr/>
          <a:lstStyle/>
          <a:p>
            <a:pPr marL="623888" indent="-514350" algn="just"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1. Neutrophils</a:t>
            </a:r>
          </a:p>
          <a:p>
            <a:pPr marL="623888" indent="-514350"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Constitute 60-70% of circulating WBC’s</a:t>
            </a:r>
          </a:p>
          <a:p>
            <a:pPr marL="623888" indent="-514350" algn="just" eaLnBrk="1" hangingPunct="1">
              <a:lnSpc>
                <a:spcPct val="150000"/>
              </a:lnSpc>
            </a:pPr>
            <a:r>
              <a:rPr lang="en-GB" altLang="en-SA" sz="2400" dirty="0">
                <a:latin typeface="Times New Roman" panose="02020603050405020304" pitchFamily="18" charset="0"/>
                <a:cs typeface="Times New Roman" panose="02020603050405020304" pitchFamily="18" charset="0"/>
              </a:rPr>
              <a:t>Have an average diameter of 12-15 µm </a:t>
            </a:r>
          </a:p>
          <a:p>
            <a:pPr marL="623888" indent="-514350" algn="just" eaLnBrk="1" hangingPunct="1">
              <a:lnSpc>
                <a:spcPct val="150000"/>
              </a:lnSpc>
            </a:pPr>
            <a:r>
              <a:rPr lang="en-US" altLang="en-SA" sz="2400" dirty="0">
                <a:latin typeface="Times New Roman" panose="02020603050405020304" pitchFamily="18" charset="0"/>
                <a:cs typeface="Times New Roman" panose="02020603050405020304" pitchFamily="18" charset="0"/>
              </a:rPr>
              <a:t>Several lobes in nucleus (2-5 segments) linked by fine threads chromatin</a:t>
            </a:r>
          </a:p>
          <a:p>
            <a:pPr marL="623888" indent="-514350" algn="just" eaLnBrk="1" hangingPunct="1">
              <a:lnSpc>
                <a:spcPct val="150000"/>
              </a:lnSpc>
            </a:pPr>
            <a:r>
              <a:rPr lang="en-US" altLang="en-SA" sz="2400" dirty="0">
                <a:latin typeface="Times New Roman" panose="02020603050405020304" pitchFamily="18" charset="0"/>
                <a:cs typeface="Times New Roman" panose="02020603050405020304" pitchFamily="18" charset="0"/>
              </a:rPr>
              <a:t>Also contain glycogen (source of energy)</a:t>
            </a:r>
          </a:p>
          <a:p>
            <a:pPr marL="623888" indent="-514350" algn="just" eaLnBrk="1" hangingPunct="1">
              <a:lnSpc>
                <a:spcPct val="150000"/>
              </a:lnSpc>
            </a:pPr>
            <a:r>
              <a:rPr lang="en-US" altLang="en-SA" sz="2400" dirty="0">
                <a:latin typeface="Times New Roman" panose="02020603050405020304" pitchFamily="18" charset="0"/>
                <a:cs typeface="Times New Roman" panose="02020603050405020304" pitchFamily="18" charset="0"/>
              </a:rPr>
              <a:t>Stain light purple with neutral dyes.</a:t>
            </a:r>
          </a:p>
        </p:txBody>
      </p:sp>
      <p:pic>
        <p:nvPicPr>
          <p:cNvPr id="83972" name="Picture 4">
            <a:extLst>
              <a:ext uri="{FF2B5EF4-FFF2-40B4-BE49-F238E27FC236}">
                <a16:creationId xmlns:a16="http://schemas.microsoft.com/office/drawing/2014/main" id="{30A50E53-A65C-8C1C-CF5B-8080157DBA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908" y="360361"/>
            <a:ext cx="1873827"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box(in)">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checkerboard(across)">
                                      <p:cBhvr>
                                        <p:cTn id="12" dur="500"/>
                                        <p:tgtEl>
                                          <p:spTgt spid="83971">
                                            <p:txEl>
                                              <p:pRg st="0" end="0"/>
                                            </p:txEl>
                                          </p:spTgt>
                                        </p:tgtEl>
                                      </p:cBhvr>
                                    </p:animEffect>
                                  </p:childTnLst>
                                </p:cTn>
                              </p:par>
                            </p:childTnLst>
                          </p:cTn>
                        </p:par>
                        <p:par>
                          <p:cTn id="13" fill="hold" nodeType="afterGroup">
                            <p:stCondLst>
                              <p:cond delay="500"/>
                            </p:stCondLst>
                            <p:childTnLst>
                              <p:par>
                                <p:cTn id="14" presetID="2" presetClass="entr" presetSubtype="2" fill="hold" nodeType="afterEffect">
                                  <p:stCondLst>
                                    <p:cond delay="0"/>
                                  </p:stCondLst>
                                  <p:childTnLst>
                                    <p:set>
                                      <p:cBhvr>
                                        <p:cTn id="15" dur="1" fill="hold">
                                          <p:stCondLst>
                                            <p:cond delay="0"/>
                                          </p:stCondLst>
                                        </p:cTn>
                                        <p:tgtEl>
                                          <p:spTgt spid="83972"/>
                                        </p:tgtEl>
                                        <p:attrNameLst>
                                          <p:attrName>style.visibility</p:attrName>
                                        </p:attrNameLst>
                                      </p:cBhvr>
                                      <p:to>
                                        <p:strVal val="visible"/>
                                      </p:to>
                                    </p:set>
                                    <p:anim calcmode="lin" valueType="num">
                                      <p:cBhvr additive="base">
                                        <p:cTn id="16" dur="500" fill="hold"/>
                                        <p:tgtEl>
                                          <p:spTgt spid="83972"/>
                                        </p:tgtEl>
                                        <p:attrNameLst>
                                          <p:attrName>ppt_x</p:attrName>
                                        </p:attrNameLst>
                                      </p:cBhvr>
                                      <p:tavLst>
                                        <p:tav tm="0">
                                          <p:val>
                                            <p:strVal val="1+#ppt_w/2"/>
                                          </p:val>
                                        </p:tav>
                                        <p:tav tm="100000">
                                          <p:val>
                                            <p:strVal val="#ppt_x"/>
                                          </p:val>
                                        </p:tav>
                                      </p:tavLst>
                                    </p:anim>
                                    <p:anim calcmode="lin" valueType="num">
                                      <p:cBhvr additive="base">
                                        <p:cTn id="17"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3971">
                                            <p:txEl>
                                              <p:pRg st="1" end="1"/>
                                            </p:txEl>
                                          </p:spTgt>
                                        </p:tgtEl>
                                        <p:attrNameLst>
                                          <p:attrName>style.visibility</p:attrName>
                                        </p:attrNameLst>
                                      </p:cBhvr>
                                      <p:to>
                                        <p:strVal val="visible"/>
                                      </p:to>
                                    </p:set>
                                    <p:animEffect transition="in" filter="checkerboard(across)">
                                      <p:cBhvr>
                                        <p:cTn id="22" dur="500"/>
                                        <p:tgtEl>
                                          <p:spTgt spid="8397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3971">
                                            <p:txEl>
                                              <p:pRg st="2" end="2"/>
                                            </p:txEl>
                                          </p:spTgt>
                                        </p:tgtEl>
                                        <p:attrNameLst>
                                          <p:attrName>style.visibility</p:attrName>
                                        </p:attrNameLst>
                                      </p:cBhvr>
                                      <p:to>
                                        <p:strVal val="visible"/>
                                      </p:to>
                                    </p:set>
                                    <p:animEffect transition="in" filter="checkerboard(across)">
                                      <p:cBhvr>
                                        <p:cTn id="27" dur="500"/>
                                        <p:tgtEl>
                                          <p:spTgt spid="8397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83971">
                                            <p:txEl>
                                              <p:pRg st="3" end="3"/>
                                            </p:txEl>
                                          </p:spTgt>
                                        </p:tgtEl>
                                        <p:attrNameLst>
                                          <p:attrName>style.visibility</p:attrName>
                                        </p:attrNameLst>
                                      </p:cBhvr>
                                      <p:to>
                                        <p:strVal val="visible"/>
                                      </p:to>
                                    </p:set>
                                    <p:animEffect transition="in" filter="checkerboard(across)">
                                      <p:cBhvr>
                                        <p:cTn id="32" dur="500"/>
                                        <p:tgtEl>
                                          <p:spTgt spid="83971">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83971">
                                            <p:txEl>
                                              <p:pRg st="4" end="4"/>
                                            </p:txEl>
                                          </p:spTgt>
                                        </p:tgtEl>
                                        <p:attrNameLst>
                                          <p:attrName>style.visibility</p:attrName>
                                        </p:attrNameLst>
                                      </p:cBhvr>
                                      <p:to>
                                        <p:strVal val="visible"/>
                                      </p:to>
                                    </p:set>
                                    <p:animEffect transition="in" filter="checkerboard(across)">
                                      <p:cBhvr>
                                        <p:cTn id="37" dur="500"/>
                                        <p:tgtEl>
                                          <p:spTgt spid="8397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83971">
                                            <p:txEl>
                                              <p:pRg st="5" end="5"/>
                                            </p:txEl>
                                          </p:spTgt>
                                        </p:tgtEl>
                                        <p:attrNameLst>
                                          <p:attrName>style.visibility</p:attrName>
                                        </p:attrNameLst>
                                      </p:cBhvr>
                                      <p:to>
                                        <p:strVal val="visible"/>
                                      </p:to>
                                    </p:set>
                                    <p:animEffect transition="in" filter="checkerboard(across)">
                                      <p:cBhvr>
                                        <p:cTn id="42"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44E9DF3-678E-278B-71FE-9BFFF36C9938}"/>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E92084E-460F-CB4A-9D68-DBCA02CE1239}" type="slidenum">
              <a:rPr lang="en-US" altLang="en-SA">
                <a:solidFill>
                  <a:srgbClr val="FFFFFF"/>
                </a:solidFill>
                <a:latin typeface="Franklin Gothic Book" panose="020B0503020102020204" pitchFamily="34" charset="0"/>
              </a:rPr>
              <a:pPr eaLnBrk="1" hangingPunct="1"/>
              <a:t>11</a:t>
            </a:fld>
            <a:endParaRPr lang="en-US" altLang="en-SA">
              <a:solidFill>
                <a:srgbClr val="FFFFFF"/>
              </a:solidFill>
              <a:latin typeface="Franklin Gothic Book" panose="020B0503020102020204" pitchFamily="34" charset="0"/>
            </a:endParaRPr>
          </a:p>
        </p:txBody>
      </p:sp>
      <p:sp>
        <p:nvSpPr>
          <p:cNvPr id="105475" name="Rectangle 3">
            <a:extLst>
              <a:ext uri="{FF2B5EF4-FFF2-40B4-BE49-F238E27FC236}">
                <a16:creationId xmlns:a16="http://schemas.microsoft.com/office/drawing/2014/main" id="{198AABB2-A9D7-728E-EE34-37D5EF8E606E}"/>
              </a:ext>
            </a:extLst>
          </p:cNvPr>
          <p:cNvSpPr>
            <a:spLocks noGrp="1" noChangeArrowheads="1"/>
          </p:cNvSpPr>
          <p:nvPr>
            <p:ph type="body" idx="4294967295"/>
          </p:nvPr>
        </p:nvSpPr>
        <p:spPr>
          <a:xfrm>
            <a:off x="603250" y="907617"/>
            <a:ext cx="7931150" cy="5302683"/>
          </a:xfrm>
        </p:spPr>
        <p:txBody>
          <a:bodyPr>
            <a:noAutofit/>
          </a:bodyPr>
          <a:lstStyle/>
          <a:p>
            <a:pPr marL="109538" indent="0" algn="just" eaLnBrk="1" fontAlgn="auto" hangingPunct="1">
              <a:spcBef>
                <a:spcPts val="580"/>
              </a:spcBef>
              <a:spcAft>
                <a:spcPts val="0"/>
              </a:spcAft>
              <a:buNone/>
              <a:defRPr/>
            </a:pPr>
            <a:r>
              <a:rPr lang="en-US" sz="2400" b="1" dirty="0">
                <a:solidFill>
                  <a:srgbClr val="CC0099"/>
                </a:solidFill>
                <a:latin typeface="Times New Roman" panose="02020603050405020304" pitchFamily="18" charset="0"/>
                <a:cs typeface="Times New Roman" panose="02020603050405020304" pitchFamily="18" charset="0"/>
              </a:rPr>
              <a:t>1. Neutrophils (cont.):</a:t>
            </a:r>
          </a:p>
          <a:p>
            <a:pPr marL="109538" indent="0" algn="just" eaLnBrk="1" fontAlgn="auto" hangingPunct="1">
              <a:spcBef>
                <a:spcPts val="580"/>
              </a:spcBef>
              <a:spcAft>
                <a:spcPts val="0"/>
              </a:spcAft>
              <a:buNone/>
              <a:defRPr/>
            </a:pPr>
            <a:r>
              <a:rPr lang="en-US" sz="1400" b="1" dirty="0">
                <a:solidFill>
                  <a:srgbClr val="CC0099"/>
                </a:solidFill>
                <a:latin typeface="Times New Roman" panose="02020603050405020304" pitchFamily="18" charset="0"/>
                <a:cs typeface="Times New Roman" panose="02020603050405020304" pitchFamily="18" charset="0"/>
              </a:rPr>
              <a:t> </a:t>
            </a:r>
          </a:p>
          <a:p>
            <a:pPr marL="547688" indent="-438150" algn="just" eaLnBrk="1" fontAlgn="auto" hangingPunct="1">
              <a:lnSpc>
                <a:spcPct val="125000"/>
              </a:lnSpc>
              <a:spcBef>
                <a:spcPts val="580"/>
              </a:spcBef>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Granules are small and numerous</a:t>
            </a:r>
          </a:p>
          <a:p>
            <a:pPr marL="547688" indent="-438150" algn="just" eaLnBrk="1" fontAlgn="auto" hangingPunct="1">
              <a:lnSpc>
                <a:spcPct val="125000"/>
              </a:lnSpc>
              <a:spcBef>
                <a:spcPts val="580"/>
              </a:spcBef>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Highly mobile/very active</a:t>
            </a:r>
          </a:p>
          <a:p>
            <a:pPr marL="547688" indent="-438150" algn="just" eaLnBrk="1" fontAlgn="auto" hangingPunct="1">
              <a:lnSpc>
                <a:spcPct val="125000"/>
              </a:lnSpc>
              <a:spcBef>
                <a:spcPts val="580"/>
              </a:spcBef>
              <a:spcAft>
                <a:spcPts val="0"/>
              </a:spcAft>
              <a:buFont typeface="Wingdings 2"/>
              <a:buChar char=""/>
              <a:defRPr/>
            </a:pPr>
            <a:r>
              <a:rPr lang="en-US" sz="2400" b="1" dirty="0">
                <a:latin typeface="Times New Roman" panose="02020603050405020304" pitchFamily="18" charset="0"/>
                <a:cs typeface="Times New Roman" panose="02020603050405020304" pitchFamily="18" charset="0"/>
              </a:rPr>
              <a:t>Diapedesis:</a:t>
            </a:r>
            <a:r>
              <a:rPr lang="en-US" sz="2400" dirty="0">
                <a:latin typeface="Times New Roman" panose="02020603050405020304" pitchFamily="18" charset="0"/>
                <a:cs typeface="Times New Roman" panose="02020603050405020304" pitchFamily="18" charset="0"/>
              </a:rPr>
              <a:t> Can leave blood vessels and enter tissue space.</a:t>
            </a:r>
          </a:p>
          <a:p>
            <a:pPr marL="547688" indent="-438150" algn="just" eaLnBrk="1" fontAlgn="auto" hangingPunct="1">
              <a:lnSpc>
                <a:spcPct val="125000"/>
              </a:lnSpc>
              <a:spcBef>
                <a:spcPts val="580"/>
              </a:spcBef>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Short lived cells: life span of 6-7h in blood and 1-4 days in connective tissues.</a:t>
            </a:r>
          </a:p>
          <a:p>
            <a:pPr marL="547688" indent="-438150" algn="just" eaLnBrk="1" fontAlgn="auto" hangingPunct="1">
              <a:lnSpc>
                <a:spcPct val="125000"/>
              </a:lnSpc>
              <a:spcBef>
                <a:spcPts val="580"/>
              </a:spcBef>
              <a:spcAft>
                <a:spcPts val="0"/>
              </a:spcAft>
              <a:buFont typeface="Wingdings 2"/>
              <a:buChar char=""/>
              <a:defRPr/>
            </a:pPr>
            <a:r>
              <a:rPr lang="en-US" sz="2400" b="1" dirty="0">
                <a:solidFill>
                  <a:schemeClr val="accent1"/>
                </a:solidFill>
                <a:latin typeface="Times New Roman" panose="02020603050405020304" pitchFamily="18" charset="0"/>
                <a:cs typeface="Times New Roman" panose="02020603050405020304" pitchFamily="18" charset="0"/>
              </a:rPr>
              <a:t>Function:</a:t>
            </a:r>
            <a:r>
              <a:rPr lang="en-US" sz="2400" dirty="0">
                <a:latin typeface="Times New Roman" panose="02020603050405020304" pitchFamily="18" charset="0"/>
                <a:cs typeface="Times New Roman" panose="02020603050405020304" pitchFamily="18" charset="0"/>
              </a:rPr>
              <a:t> Phagocytosis (contain several lysosomes) and play a major role of acute inflammation. (release leukotrienes, prostaglandins, </a:t>
            </a:r>
            <a:r>
              <a:rPr lang="en-US" sz="2400" dirty="0" err="1">
                <a:latin typeface="Times New Roman" panose="02020603050405020304" pitchFamily="18" charset="0"/>
                <a:cs typeface="Times New Roman" panose="02020603050405020304" pitchFamily="18" charset="0"/>
              </a:rPr>
              <a:t>thromboxanes</a:t>
            </a:r>
            <a:r>
              <a:rPr lang="en-US" sz="2400" dirty="0">
                <a:latin typeface="Times New Roman" panose="02020603050405020304" pitchFamily="18" charset="0"/>
                <a:cs typeface="Times New Roman" panose="02020603050405020304" pitchFamily="18" charset="0"/>
              </a:rPr>
              <a:t>) </a:t>
            </a:r>
          </a:p>
          <a:p>
            <a:pPr marL="792163" lvl="1" indent="-400050" algn="just" eaLnBrk="1" fontAlgn="auto" hangingPunct="1">
              <a:lnSpc>
                <a:spcPct val="125000"/>
              </a:lnSpc>
              <a:spcBef>
                <a:spcPts val="300"/>
              </a:spcBef>
              <a:spcAft>
                <a:spcPts val="0"/>
              </a:spcAft>
              <a:buFont typeface="Wingdings 2"/>
              <a:buChar char=""/>
              <a:defRPr/>
            </a:pPr>
            <a:endParaRPr lang="en-US" dirty="0">
              <a:latin typeface="Times New Roman" panose="02020603050405020304" pitchFamily="18" charset="0"/>
              <a:cs typeface="Times New Roman" panose="02020603050405020304" pitchFamily="18" charset="0"/>
            </a:endParaRPr>
          </a:p>
        </p:txBody>
      </p:sp>
      <p:pic>
        <p:nvPicPr>
          <p:cNvPr id="105476" name="Picture 4">
            <a:extLst>
              <a:ext uri="{FF2B5EF4-FFF2-40B4-BE49-F238E27FC236}">
                <a16:creationId xmlns:a16="http://schemas.microsoft.com/office/drawing/2014/main" id="{0979C0BB-6043-1337-808D-4B08D08461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5669" y="124114"/>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img.tfd.com/dorland/diapedesis.jpg">
            <a:extLst>
              <a:ext uri="{FF2B5EF4-FFF2-40B4-BE49-F238E27FC236}">
                <a16:creationId xmlns:a16="http://schemas.microsoft.com/office/drawing/2014/main" id="{24B78790-73F0-B902-04AB-0252149F6C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863" y="200314"/>
            <a:ext cx="2130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8068B5AE-EBE2-1A5A-9146-D725E3B0B6EE}"/>
              </a:ext>
            </a:extLst>
          </p:cNvPr>
          <p:cNvSpPr txBox="1">
            <a:spLocks noChangeArrowheads="1"/>
          </p:cNvSpPr>
          <p:nvPr/>
        </p:nvSpPr>
        <p:spPr bwMode="auto">
          <a:xfrm>
            <a:off x="603250" y="39832"/>
            <a:ext cx="4495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checkerboard(across)">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checkerboard(across)">
                                      <p:cBhvr>
                                        <p:cTn id="12" dur="500"/>
                                        <p:tgtEl>
                                          <p:spTgt spid="105475">
                                            <p:txEl>
                                              <p:pRg st="1" end="1"/>
                                            </p:txEl>
                                          </p:spTgt>
                                        </p:tgtEl>
                                      </p:cBhvr>
                                    </p:animEffect>
                                  </p:childTnLst>
                                </p:cTn>
                              </p:par>
                            </p:childTnLst>
                          </p:cTn>
                        </p:par>
                        <p:par>
                          <p:cTn id="13" fill="hold" nodeType="afterGroup">
                            <p:stCondLst>
                              <p:cond delay="500"/>
                            </p:stCondLst>
                            <p:childTnLst>
                              <p:par>
                                <p:cTn id="14" presetID="2" presetClass="entr" presetSubtype="2" fill="hold" nodeType="afterEffect">
                                  <p:stCondLst>
                                    <p:cond delay="0"/>
                                  </p:stCondLst>
                                  <p:childTnLst>
                                    <p:set>
                                      <p:cBhvr>
                                        <p:cTn id="15" dur="1" fill="hold">
                                          <p:stCondLst>
                                            <p:cond delay="0"/>
                                          </p:stCondLst>
                                        </p:cTn>
                                        <p:tgtEl>
                                          <p:spTgt spid="105476"/>
                                        </p:tgtEl>
                                        <p:attrNameLst>
                                          <p:attrName>style.visibility</p:attrName>
                                        </p:attrNameLst>
                                      </p:cBhvr>
                                      <p:to>
                                        <p:strVal val="visible"/>
                                      </p:to>
                                    </p:set>
                                    <p:anim calcmode="lin" valueType="num">
                                      <p:cBhvr additive="base">
                                        <p:cTn id="16" dur="500" fill="hold"/>
                                        <p:tgtEl>
                                          <p:spTgt spid="105476"/>
                                        </p:tgtEl>
                                        <p:attrNameLst>
                                          <p:attrName>ppt_x</p:attrName>
                                        </p:attrNameLst>
                                      </p:cBhvr>
                                      <p:tavLst>
                                        <p:tav tm="0">
                                          <p:val>
                                            <p:strVal val="1+#ppt_w/2"/>
                                          </p:val>
                                        </p:tav>
                                        <p:tav tm="100000">
                                          <p:val>
                                            <p:strVal val="#ppt_x"/>
                                          </p:val>
                                        </p:tav>
                                      </p:tavLst>
                                    </p:anim>
                                    <p:anim calcmode="lin" valueType="num">
                                      <p:cBhvr additive="base">
                                        <p:cTn id="17" dur="500" fill="hold"/>
                                        <p:tgtEl>
                                          <p:spTgt spid="105476"/>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05475">
                                            <p:txEl>
                                              <p:pRg st="2" end="2"/>
                                            </p:txEl>
                                          </p:spTgt>
                                        </p:tgtEl>
                                        <p:attrNameLst>
                                          <p:attrName>style.visibility</p:attrName>
                                        </p:attrNameLst>
                                      </p:cBhvr>
                                      <p:to>
                                        <p:strVal val="visible"/>
                                      </p:to>
                                    </p:set>
                                    <p:animEffect transition="in" filter="checkerboard(across)">
                                      <p:cBhvr>
                                        <p:cTn id="22" dur="500"/>
                                        <p:tgtEl>
                                          <p:spTgt spid="1054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05475">
                                            <p:txEl>
                                              <p:pRg st="3" end="3"/>
                                            </p:txEl>
                                          </p:spTgt>
                                        </p:tgtEl>
                                        <p:attrNameLst>
                                          <p:attrName>style.visibility</p:attrName>
                                        </p:attrNameLst>
                                      </p:cBhvr>
                                      <p:to>
                                        <p:strVal val="visible"/>
                                      </p:to>
                                    </p:set>
                                    <p:animEffect transition="in" filter="checkerboard(across)">
                                      <p:cBhvr>
                                        <p:cTn id="27" dur="500"/>
                                        <p:tgtEl>
                                          <p:spTgt spid="1054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05475">
                                            <p:txEl>
                                              <p:pRg st="4" end="4"/>
                                            </p:txEl>
                                          </p:spTgt>
                                        </p:tgtEl>
                                        <p:attrNameLst>
                                          <p:attrName>style.visibility</p:attrName>
                                        </p:attrNameLst>
                                      </p:cBhvr>
                                      <p:to>
                                        <p:strVal val="visible"/>
                                      </p:to>
                                    </p:set>
                                    <p:animEffect transition="in" filter="checkerboard(across)">
                                      <p:cBhvr>
                                        <p:cTn id="32" dur="500"/>
                                        <p:tgtEl>
                                          <p:spTgt spid="1054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105475">
                                            <p:txEl>
                                              <p:pRg st="5" end="5"/>
                                            </p:txEl>
                                          </p:spTgt>
                                        </p:tgtEl>
                                        <p:attrNameLst>
                                          <p:attrName>style.visibility</p:attrName>
                                        </p:attrNameLst>
                                      </p:cBhvr>
                                      <p:to>
                                        <p:strVal val="visible"/>
                                      </p:to>
                                    </p:set>
                                    <p:animEffect transition="in" filter="checkerboard(across)">
                                      <p:cBhvr>
                                        <p:cTn id="42" dur="500"/>
                                        <p:tgtEl>
                                          <p:spTgt spid="105475">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105475">
                                            <p:txEl>
                                              <p:pRg st="6" end="6"/>
                                            </p:txEl>
                                          </p:spTgt>
                                        </p:tgtEl>
                                        <p:attrNameLst>
                                          <p:attrName>style.visibility</p:attrName>
                                        </p:attrNameLst>
                                      </p:cBhvr>
                                      <p:to>
                                        <p:strVal val="visible"/>
                                      </p:to>
                                    </p:set>
                                    <p:animEffect transition="in" filter="checkerboard(across)">
                                      <p:cBhvr>
                                        <p:cTn id="47" dur="500"/>
                                        <p:tgtEl>
                                          <p:spTgt spid="105475">
                                            <p:txEl>
                                              <p:pRg st="6" end="6"/>
                                            </p:txEl>
                                          </p:spTgt>
                                        </p:tgtEl>
                                      </p:cBhvr>
                                    </p:animEffect>
                                  </p:childTnLst>
                                </p:cTn>
                              </p:par>
                            </p:childTnLst>
                          </p:cTn>
                        </p:par>
                        <p:par>
                          <p:cTn id="48" fill="hold">
                            <p:stCondLst>
                              <p:cond delay="500"/>
                            </p:stCondLst>
                            <p:childTnLst>
                              <p:par>
                                <p:cTn id="49" presetID="4" presetClass="entr" presetSubtype="16"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ox(in)">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FA9384-DB33-5577-487D-986EB6BA69A3}"/>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63EF33E-042A-8E42-8DF2-547A61E005D3}" type="slidenum">
              <a:rPr lang="en-US" altLang="en-SA">
                <a:solidFill>
                  <a:srgbClr val="FFFFFF"/>
                </a:solidFill>
                <a:latin typeface="Franklin Gothic Book" panose="020B0503020102020204" pitchFamily="34" charset="0"/>
              </a:rPr>
              <a:pPr eaLnBrk="1" hangingPunct="1"/>
              <a:t>12</a:t>
            </a:fld>
            <a:endParaRPr lang="en-US" altLang="en-SA">
              <a:solidFill>
                <a:srgbClr val="FFFFFF"/>
              </a:solidFill>
              <a:latin typeface="Franklin Gothic Book" panose="020B0503020102020204" pitchFamily="34" charset="0"/>
            </a:endParaRPr>
          </a:p>
        </p:txBody>
      </p:sp>
      <p:sp>
        <p:nvSpPr>
          <p:cNvPr id="88067" name="Rectangle 3">
            <a:extLst>
              <a:ext uri="{FF2B5EF4-FFF2-40B4-BE49-F238E27FC236}">
                <a16:creationId xmlns:a16="http://schemas.microsoft.com/office/drawing/2014/main" id="{B07D1AF3-1EDD-85F7-F77C-A80EE0803196}"/>
              </a:ext>
            </a:extLst>
          </p:cNvPr>
          <p:cNvSpPr>
            <a:spLocks noGrp="1" noChangeArrowheads="1"/>
          </p:cNvSpPr>
          <p:nvPr>
            <p:ph type="body" idx="4294967295"/>
          </p:nvPr>
        </p:nvSpPr>
        <p:spPr>
          <a:xfrm>
            <a:off x="893618" y="1589521"/>
            <a:ext cx="7488382" cy="3848100"/>
          </a:xfrm>
        </p:spPr>
        <p:txBody>
          <a:bodyPr/>
          <a:lstStyle/>
          <a:p>
            <a:pPr eaLnBrk="1" hangingPunct="1">
              <a:lnSpc>
                <a:spcPct val="8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2. Eosinophils</a:t>
            </a:r>
          </a:p>
          <a:p>
            <a:pPr eaLnBrk="1" hangingPunct="1">
              <a:lnSpc>
                <a:spcPct val="80000"/>
              </a:lnSpc>
              <a:buFont typeface="Wingdings 3" pitchFamily="2" charset="2"/>
              <a:buNone/>
            </a:pPr>
            <a:endParaRPr lang="en-US" altLang="en-SA" sz="2400" b="1" dirty="0">
              <a:solidFill>
                <a:srgbClr val="CC0099"/>
              </a:solidFill>
              <a:latin typeface="Times New Roman" panose="02020603050405020304" pitchFamily="18" charset="0"/>
              <a:cs typeface="Times New Roman" panose="02020603050405020304" pitchFamily="18" charset="0"/>
            </a:endParaRPr>
          </a:p>
          <a:p>
            <a:pPr eaLnBrk="1" hangingPunct="1">
              <a:lnSpc>
                <a:spcPct val="150000"/>
              </a:lnSpc>
            </a:pPr>
            <a:r>
              <a:rPr lang="en-US" altLang="en-SA" sz="2400" dirty="0">
                <a:latin typeface="Times New Roman" panose="02020603050405020304" pitchFamily="18" charset="0"/>
                <a:cs typeface="Times New Roman" panose="02020603050405020304" pitchFamily="18" charset="0"/>
              </a:rPr>
              <a:t>2-4% in normal blood</a:t>
            </a:r>
          </a:p>
          <a:p>
            <a:pPr eaLnBrk="1" hangingPunct="1">
              <a:lnSpc>
                <a:spcPct val="150000"/>
              </a:lnSpc>
            </a:pPr>
            <a:r>
              <a:rPr lang="en-US" altLang="en-SA" sz="2400" dirty="0">
                <a:latin typeface="Times New Roman" panose="02020603050405020304" pitchFamily="18" charset="0"/>
                <a:cs typeface="Times New Roman" panose="02020603050405020304" pitchFamily="18" charset="0"/>
              </a:rPr>
              <a:t>Large, numerous granules</a:t>
            </a:r>
          </a:p>
          <a:p>
            <a:pPr eaLnBrk="1" hangingPunct="1">
              <a:lnSpc>
                <a:spcPct val="150000"/>
              </a:lnSpc>
            </a:pPr>
            <a:r>
              <a:rPr lang="en-US" altLang="en-SA" sz="2400" dirty="0">
                <a:latin typeface="Times New Roman" panose="02020603050405020304" pitchFamily="18" charset="0"/>
                <a:cs typeface="Times New Roman" panose="02020603050405020304" pitchFamily="18" charset="0"/>
              </a:rPr>
              <a:t>Typical bilobed nuclei </a:t>
            </a:r>
          </a:p>
          <a:p>
            <a:pPr eaLnBrk="1" hangingPunct="1">
              <a:lnSpc>
                <a:spcPct val="150000"/>
              </a:lnSpc>
            </a:pPr>
            <a:r>
              <a:rPr lang="en-GB" altLang="en-SA" sz="2400" dirty="0">
                <a:latin typeface="Times New Roman" panose="02020603050405020304" pitchFamily="18" charset="0"/>
                <a:cs typeface="Times New Roman" panose="02020603050405020304" pitchFamily="18" charset="0"/>
              </a:rPr>
              <a:t>Are about 12-17 µm in size, pale blue colour</a:t>
            </a:r>
          </a:p>
          <a:p>
            <a:pPr eaLnBrk="1" hangingPunct="1">
              <a:lnSpc>
                <a:spcPct val="125000"/>
              </a:lnSpc>
            </a:pPr>
            <a:r>
              <a:rPr lang="en-US" altLang="en-SA" sz="2400" dirty="0">
                <a:latin typeface="Times New Roman" panose="02020603050405020304" pitchFamily="18" charset="0"/>
                <a:cs typeface="Times New Roman" panose="02020603050405020304" pitchFamily="18" charset="0"/>
              </a:rPr>
              <a:t>Found in lining of respiratory and digestive tracts</a:t>
            </a:r>
          </a:p>
          <a:p>
            <a:pPr eaLnBrk="1" hangingPunct="1">
              <a:lnSpc>
                <a:spcPct val="150000"/>
              </a:lnSpc>
              <a:buFont typeface="Wingdings 3" pitchFamily="2" charset="2"/>
              <a:buNone/>
            </a:pPr>
            <a:r>
              <a:rPr lang="en-GB" altLang="en-SA" sz="2400" dirty="0">
                <a:latin typeface="Times New Roman" panose="02020603050405020304" pitchFamily="18" charset="0"/>
                <a:cs typeface="Times New Roman" panose="02020603050405020304" pitchFamily="18" charset="0"/>
              </a:rPr>
              <a:t> </a:t>
            </a:r>
            <a:endParaRPr lang="en-US" altLang="en-SA" sz="2400" dirty="0">
              <a:latin typeface="Times New Roman" panose="02020603050405020304" pitchFamily="18" charset="0"/>
              <a:cs typeface="Times New Roman" panose="02020603050405020304" pitchFamily="18" charset="0"/>
            </a:endParaRPr>
          </a:p>
        </p:txBody>
      </p:sp>
      <p:pic>
        <p:nvPicPr>
          <p:cNvPr id="88068" name="Picture 4">
            <a:extLst>
              <a:ext uri="{FF2B5EF4-FFF2-40B4-BE49-F238E27FC236}">
                <a16:creationId xmlns:a16="http://schemas.microsoft.com/office/drawing/2014/main" id="{35A8BBC5-1B1A-8C9F-0BAE-58F0B8728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4669" y="449118"/>
            <a:ext cx="16002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0DF9CBDC-4FD2-0163-2801-4C38E23988D0}"/>
              </a:ext>
            </a:extLst>
          </p:cNvPr>
          <p:cNvSpPr txBox="1">
            <a:spLocks noChangeArrowheads="1"/>
          </p:cNvSpPr>
          <p:nvPr/>
        </p:nvSpPr>
        <p:spPr bwMode="auto">
          <a:xfrm>
            <a:off x="570490" y="228600"/>
            <a:ext cx="4495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checkerboard(across)">
                                      <p:cBhvr>
                                        <p:cTn id="7" dur="500"/>
                                        <p:tgtEl>
                                          <p:spTgt spid="8806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8068"/>
                                        </p:tgtEl>
                                        <p:attrNameLst>
                                          <p:attrName>style.visibility</p:attrName>
                                        </p:attrNameLst>
                                      </p:cBhvr>
                                      <p:to>
                                        <p:strVal val="visible"/>
                                      </p:to>
                                    </p:set>
                                    <p:animEffect transition="in" filter="fade">
                                      <p:cBhvr>
                                        <p:cTn id="10" dur="2000"/>
                                        <p:tgtEl>
                                          <p:spTgt spid="8806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animEffect transition="in" filter="checkerboard(across)">
                                      <p:cBhvr>
                                        <p:cTn id="15" dur="500"/>
                                        <p:tgtEl>
                                          <p:spTgt spid="8806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88067">
                                            <p:txEl>
                                              <p:pRg st="3" end="3"/>
                                            </p:txEl>
                                          </p:spTgt>
                                        </p:tgtEl>
                                        <p:attrNameLst>
                                          <p:attrName>style.visibility</p:attrName>
                                        </p:attrNameLst>
                                      </p:cBhvr>
                                      <p:to>
                                        <p:strVal val="visible"/>
                                      </p:to>
                                    </p:set>
                                    <p:animEffect transition="in" filter="checkerboard(across)">
                                      <p:cBhvr>
                                        <p:cTn id="20" dur="500"/>
                                        <p:tgtEl>
                                          <p:spTgt spid="8806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88067">
                                            <p:txEl>
                                              <p:pRg st="4" end="4"/>
                                            </p:txEl>
                                          </p:spTgt>
                                        </p:tgtEl>
                                        <p:attrNameLst>
                                          <p:attrName>style.visibility</p:attrName>
                                        </p:attrNameLst>
                                      </p:cBhvr>
                                      <p:to>
                                        <p:strVal val="visible"/>
                                      </p:to>
                                    </p:set>
                                    <p:animEffect transition="in" filter="checkerboard(across)">
                                      <p:cBhvr>
                                        <p:cTn id="25" dur="500"/>
                                        <p:tgtEl>
                                          <p:spTgt spid="88067">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88067">
                                            <p:txEl>
                                              <p:pRg st="5" end="5"/>
                                            </p:txEl>
                                          </p:spTgt>
                                        </p:tgtEl>
                                        <p:attrNameLst>
                                          <p:attrName>style.visibility</p:attrName>
                                        </p:attrNameLst>
                                      </p:cBhvr>
                                      <p:to>
                                        <p:strVal val="visible"/>
                                      </p:to>
                                    </p:set>
                                    <p:animEffect transition="in" filter="checkerboard(across)">
                                      <p:cBhvr>
                                        <p:cTn id="30" dur="500"/>
                                        <p:tgtEl>
                                          <p:spTgt spid="88067">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88067">
                                            <p:txEl>
                                              <p:pRg st="6" end="6"/>
                                            </p:txEl>
                                          </p:spTgt>
                                        </p:tgtEl>
                                        <p:attrNameLst>
                                          <p:attrName>style.visibility</p:attrName>
                                        </p:attrNameLst>
                                      </p:cBhvr>
                                      <p:to>
                                        <p:strVal val="visible"/>
                                      </p:to>
                                    </p:set>
                                    <p:animEffect transition="in" filter="checkerboard(across)">
                                      <p:cBhvr>
                                        <p:cTn id="35" dur="500"/>
                                        <p:tgtEl>
                                          <p:spTgt spid="88067">
                                            <p:txEl>
                                              <p:pRg st="6" end="6"/>
                                            </p:txEl>
                                          </p:spTgt>
                                        </p:tgtEl>
                                      </p:cBhvr>
                                    </p:animEffect>
                                  </p:childTnLst>
                                </p:cTn>
                              </p:par>
                            </p:childTnLst>
                          </p:cTn>
                        </p:par>
                        <p:par>
                          <p:cTn id="36" fill="hold">
                            <p:stCondLst>
                              <p:cond delay="500"/>
                            </p:stCondLst>
                            <p:childTnLst>
                              <p:par>
                                <p:cTn id="37" presetID="4" presetClass="entr" presetSubtype="16"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ox(in)">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7AF528C-7CD8-4FE5-BB7B-CE49EC14DCA8}"/>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A588CEF-6E5D-4C4B-9885-67D566329912}" type="slidenum">
              <a:rPr lang="en-US" altLang="en-SA">
                <a:solidFill>
                  <a:srgbClr val="FFFFFF"/>
                </a:solidFill>
                <a:latin typeface="Franklin Gothic Book" panose="020B0503020102020204" pitchFamily="34" charset="0"/>
              </a:rPr>
              <a:pPr eaLnBrk="1" hangingPunct="1"/>
              <a:t>13</a:t>
            </a:fld>
            <a:endParaRPr lang="en-US" altLang="en-SA">
              <a:solidFill>
                <a:srgbClr val="FFFFFF"/>
              </a:solidFill>
              <a:latin typeface="Franklin Gothic Book" panose="020B0503020102020204" pitchFamily="34" charset="0"/>
            </a:endParaRPr>
          </a:p>
        </p:txBody>
      </p:sp>
      <p:sp>
        <p:nvSpPr>
          <p:cNvPr id="106499" name="Rectangle 3">
            <a:extLst>
              <a:ext uri="{FF2B5EF4-FFF2-40B4-BE49-F238E27FC236}">
                <a16:creationId xmlns:a16="http://schemas.microsoft.com/office/drawing/2014/main" id="{F9E1F114-0303-34A4-6D0B-FE16C50AA3F7}"/>
              </a:ext>
            </a:extLst>
          </p:cNvPr>
          <p:cNvSpPr>
            <a:spLocks noGrp="1" noChangeArrowheads="1"/>
          </p:cNvSpPr>
          <p:nvPr>
            <p:ph type="body" idx="4294967295"/>
          </p:nvPr>
        </p:nvSpPr>
        <p:spPr>
          <a:xfrm>
            <a:off x="582468" y="937418"/>
            <a:ext cx="7799532" cy="5272881"/>
          </a:xfrm>
        </p:spPr>
        <p:txBody>
          <a:bodyPr/>
          <a:lstStyle/>
          <a:p>
            <a:pPr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2. Eosinophils (cont.)</a:t>
            </a:r>
          </a:p>
          <a:p>
            <a:pPr algn="just" eaLnBrk="1" hangingPunct="1">
              <a:lnSpc>
                <a:spcPct val="150000"/>
              </a:lnSpc>
              <a:buFont typeface="Wingdings 3" pitchFamily="2" charset="2"/>
              <a:buNone/>
            </a:pPr>
            <a:endParaRPr lang="en-US" altLang="en-SA" sz="1400" b="1" dirty="0">
              <a:solidFill>
                <a:srgbClr val="CC0099"/>
              </a:solidFill>
              <a:latin typeface="Times New Roman" panose="02020603050405020304" pitchFamily="18" charset="0"/>
              <a:cs typeface="Times New Roman" panose="02020603050405020304" pitchFamily="18" charset="0"/>
            </a:endParaRPr>
          </a:p>
          <a:p>
            <a:pPr eaLnBrk="1" hangingPunct="1">
              <a:lnSpc>
                <a:spcPct val="150000"/>
              </a:lnSpc>
            </a:pPr>
            <a:r>
              <a:rPr lang="en-GB" altLang="en-SA" sz="2400" dirty="0">
                <a:latin typeface="Times New Roman" panose="02020603050405020304" pitchFamily="18" charset="0"/>
                <a:cs typeface="Times New Roman" panose="02020603050405020304" pitchFamily="18" charset="0"/>
              </a:rPr>
              <a:t>Persist in the circulation for 8–12 hours </a:t>
            </a:r>
            <a:endParaRPr lang="en-US" altLang="en-SA" sz="2400" dirty="0">
              <a:latin typeface="Times New Roman" panose="02020603050405020304" pitchFamily="18" charset="0"/>
              <a:cs typeface="Times New Roman" panose="02020603050405020304" pitchFamily="18" charset="0"/>
            </a:endParaRPr>
          </a:p>
          <a:p>
            <a:pPr eaLnBrk="1" hangingPunct="1">
              <a:lnSpc>
                <a:spcPct val="150000"/>
              </a:lnSpc>
            </a:pPr>
            <a:r>
              <a:rPr lang="en-US" altLang="en-SA" sz="2400" b="1" u="sng" dirty="0">
                <a:solidFill>
                  <a:schemeClr val="accent1"/>
                </a:solidFill>
                <a:latin typeface="Times New Roman" panose="02020603050405020304" pitchFamily="18" charset="0"/>
                <a:cs typeface="Times New Roman" panose="02020603050405020304" pitchFamily="18" charset="0"/>
              </a:rPr>
              <a:t>Functions:</a:t>
            </a:r>
            <a:r>
              <a:rPr lang="en-US" altLang="en-SA" sz="2400" dirty="0">
                <a:latin typeface="Times New Roman" panose="02020603050405020304" pitchFamily="18" charset="0"/>
                <a:cs typeface="Times New Roman" panose="02020603050405020304" pitchFamily="18" charset="0"/>
              </a:rPr>
              <a:t> </a:t>
            </a:r>
          </a:p>
          <a:p>
            <a:pPr lvl="1" algn="just" eaLnBrk="1" hangingPunct="1">
              <a:lnSpc>
                <a:spcPct val="150000"/>
              </a:lnSpc>
              <a:buClr>
                <a:schemeClr val="accent1"/>
              </a:buClr>
              <a:buSzPct val="70000"/>
              <a:buFontTx/>
              <a:buChar char="o"/>
            </a:pPr>
            <a:r>
              <a:rPr lang="en-US" altLang="en-SA" dirty="0">
                <a:latin typeface="Times New Roman" panose="02020603050405020304" pitchFamily="18" charset="0"/>
                <a:cs typeface="Times New Roman" panose="02020603050405020304" pitchFamily="18" charset="0"/>
              </a:rPr>
              <a:t>Important functions involve protections against infections caused by parasitic worms and involvement in allergic reactions</a:t>
            </a:r>
          </a:p>
          <a:p>
            <a:pPr lvl="1" algn="just" eaLnBrk="1" hangingPunct="1">
              <a:lnSpc>
                <a:spcPct val="150000"/>
              </a:lnSpc>
              <a:buClr>
                <a:schemeClr val="accent1"/>
              </a:buClr>
              <a:buSzPct val="70000"/>
              <a:buFontTx/>
              <a:buChar char="o"/>
            </a:pPr>
            <a:r>
              <a:rPr lang="en-US" altLang="en-SA" dirty="0">
                <a:latin typeface="Times New Roman" panose="02020603050405020304" pitchFamily="18" charset="0"/>
                <a:cs typeface="Times New Roman" panose="02020603050405020304" pitchFamily="18" charset="0"/>
              </a:rPr>
              <a:t>Secrete anti-inflammatory substances in allergic reactions.</a:t>
            </a:r>
          </a:p>
        </p:txBody>
      </p:sp>
      <p:pic>
        <p:nvPicPr>
          <p:cNvPr id="106500" name="Picture 4">
            <a:extLst>
              <a:ext uri="{FF2B5EF4-FFF2-40B4-BE49-F238E27FC236}">
                <a16:creationId xmlns:a16="http://schemas.microsoft.com/office/drawing/2014/main" id="{8A95BE6A-312F-26DD-8924-16B73F3D47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85800"/>
            <a:ext cx="16002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4B63CAA1-4F75-ADB9-9151-54B7112E71FC}"/>
              </a:ext>
            </a:extLst>
          </p:cNvPr>
          <p:cNvSpPr txBox="1">
            <a:spLocks noChangeArrowheads="1"/>
          </p:cNvSpPr>
          <p:nvPr/>
        </p:nvSpPr>
        <p:spPr bwMode="auto">
          <a:xfrm>
            <a:off x="562263" y="62309"/>
            <a:ext cx="4495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checkerboard(across)">
                                      <p:cBhvr>
                                        <p:cTn id="7" dur="500"/>
                                        <p:tgtEl>
                                          <p:spTgt spid="106499">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06500"/>
                                        </p:tgtEl>
                                        <p:attrNameLst>
                                          <p:attrName>style.visibility</p:attrName>
                                        </p:attrNameLst>
                                      </p:cBhvr>
                                      <p:to>
                                        <p:strVal val="visible"/>
                                      </p:to>
                                    </p:set>
                                    <p:animEffect transition="in" filter="checkerboard(across)">
                                      <p:cBhvr>
                                        <p:cTn id="11" dur="500"/>
                                        <p:tgtEl>
                                          <p:spTgt spid="1065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06499">
                                            <p:txEl>
                                              <p:pRg st="2" end="2"/>
                                            </p:txEl>
                                          </p:spTgt>
                                        </p:tgtEl>
                                        <p:attrNameLst>
                                          <p:attrName>style.visibility</p:attrName>
                                        </p:attrNameLst>
                                      </p:cBhvr>
                                      <p:to>
                                        <p:strVal val="visible"/>
                                      </p:to>
                                    </p:set>
                                    <p:animEffect transition="in" filter="checkerboard(across)">
                                      <p:cBhvr>
                                        <p:cTn id="16" dur="500"/>
                                        <p:tgtEl>
                                          <p:spTgt spid="10649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06499">
                                            <p:txEl>
                                              <p:pRg st="3" end="3"/>
                                            </p:txEl>
                                          </p:spTgt>
                                        </p:tgtEl>
                                        <p:attrNameLst>
                                          <p:attrName>style.visibility</p:attrName>
                                        </p:attrNameLst>
                                      </p:cBhvr>
                                      <p:to>
                                        <p:strVal val="visible"/>
                                      </p:to>
                                    </p:set>
                                    <p:animEffect transition="in" filter="checkerboard(across)">
                                      <p:cBhvr>
                                        <p:cTn id="21" dur="500"/>
                                        <p:tgtEl>
                                          <p:spTgt spid="10649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06499">
                                            <p:txEl>
                                              <p:pRg st="4" end="4"/>
                                            </p:txEl>
                                          </p:spTgt>
                                        </p:tgtEl>
                                        <p:attrNameLst>
                                          <p:attrName>style.visibility</p:attrName>
                                        </p:attrNameLst>
                                      </p:cBhvr>
                                      <p:to>
                                        <p:strVal val="visible"/>
                                      </p:to>
                                    </p:set>
                                    <p:animEffect transition="in" filter="checkerboard(across)">
                                      <p:cBhvr>
                                        <p:cTn id="26" dur="500"/>
                                        <p:tgtEl>
                                          <p:spTgt spid="10649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06499">
                                            <p:txEl>
                                              <p:pRg st="5" end="5"/>
                                            </p:txEl>
                                          </p:spTgt>
                                        </p:tgtEl>
                                        <p:attrNameLst>
                                          <p:attrName>style.visibility</p:attrName>
                                        </p:attrNameLst>
                                      </p:cBhvr>
                                      <p:to>
                                        <p:strVal val="visible"/>
                                      </p:to>
                                    </p:set>
                                    <p:animEffect transition="in" filter="checkerboard(across)">
                                      <p:cBhvr>
                                        <p:cTn id="31" dur="500"/>
                                        <p:tgtEl>
                                          <p:spTgt spid="106499">
                                            <p:txEl>
                                              <p:pRg st="5" end="5"/>
                                            </p:txEl>
                                          </p:spTgt>
                                        </p:tgtEl>
                                      </p:cBhvr>
                                    </p:animEffect>
                                  </p:childTnLst>
                                </p:cTn>
                              </p:par>
                            </p:childTnLst>
                          </p:cTn>
                        </p:par>
                        <p:par>
                          <p:cTn id="32" fill="hold">
                            <p:stCondLst>
                              <p:cond delay="500"/>
                            </p:stCondLst>
                            <p:childTnLst>
                              <p:par>
                                <p:cTn id="33" presetID="4"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ox(in)">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72D64AF-4D53-D240-4476-8F37DB334BCF}"/>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2CB459C-4651-6440-89DF-0F9A427415F2}" type="slidenum">
              <a:rPr lang="en-US" altLang="en-SA">
                <a:solidFill>
                  <a:srgbClr val="FFFFFF"/>
                </a:solidFill>
                <a:latin typeface="Franklin Gothic Book" panose="020B0503020102020204" pitchFamily="34" charset="0"/>
              </a:rPr>
              <a:pPr eaLnBrk="1" hangingPunct="1"/>
              <a:t>14</a:t>
            </a:fld>
            <a:endParaRPr lang="en-US" altLang="en-SA">
              <a:solidFill>
                <a:srgbClr val="FFFFFF"/>
              </a:solidFill>
              <a:latin typeface="Franklin Gothic Book" panose="020B0503020102020204" pitchFamily="34" charset="0"/>
            </a:endParaRPr>
          </a:p>
        </p:txBody>
      </p:sp>
      <p:sp>
        <p:nvSpPr>
          <p:cNvPr id="92163" name="Rectangle 3">
            <a:extLst>
              <a:ext uri="{FF2B5EF4-FFF2-40B4-BE49-F238E27FC236}">
                <a16:creationId xmlns:a16="http://schemas.microsoft.com/office/drawing/2014/main" id="{C7A0DAFE-4F4C-114E-5DBD-3BC4DDE7BF53}"/>
              </a:ext>
            </a:extLst>
          </p:cNvPr>
          <p:cNvSpPr>
            <a:spLocks noGrp="1" noChangeArrowheads="1"/>
          </p:cNvSpPr>
          <p:nvPr>
            <p:ph type="body" idx="4294967295"/>
          </p:nvPr>
        </p:nvSpPr>
        <p:spPr>
          <a:xfrm>
            <a:off x="603250" y="1201738"/>
            <a:ext cx="6788150" cy="4437062"/>
          </a:xfrm>
        </p:spPr>
        <p:txBody>
          <a:bodyPr/>
          <a:lstStyle/>
          <a:p>
            <a:pPr algn="just" eaLnBrk="1" hangingPunct="1">
              <a:lnSpc>
                <a:spcPct val="150000"/>
              </a:lnSpc>
              <a:buFont typeface="Wingdings 3" pitchFamily="2" charset="2"/>
              <a:buNone/>
            </a:pPr>
            <a:r>
              <a:rPr lang="en-US" altLang="en-SA" sz="2800" b="1" dirty="0">
                <a:solidFill>
                  <a:srgbClr val="CC0099"/>
                </a:solidFill>
                <a:latin typeface="Times New Roman" panose="02020603050405020304" pitchFamily="18" charset="0"/>
                <a:cs typeface="Times New Roman" panose="02020603050405020304" pitchFamily="18" charset="0"/>
              </a:rPr>
              <a:t>3. Basophils</a:t>
            </a:r>
          </a:p>
          <a:p>
            <a:pPr algn="just" eaLnBrk="1" hangingPunct="1">
              <a:lnSpc>
                <a:spcPct val="150000"/>
              </a:lnSpc>
              <a:buFont typeface="Wingdings 3" pitchFamily="2" charset="2"/>
              <a:buNone/>
            </a:pPr>
            <a:endParaRPr lang="en-US" altLang="en-SA" sz="1400" b="1" dirty="0">
              <a:solidFill>
                <a:srgbClr val="CC0099"/>
              </a:solidFill>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Least numerous, less than 1% of blood WBC’s</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They are about 12-15 µm diameter</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They contain many large, rounded, dark purplish black granules</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Their nucleus is divided into irregular lobes</a:t>
            </a:r>
          </a:p>
        </p:txBody>
      </p:sp>
      <p:pic>
        <p:nvPicPr>
          <p:cNvPr id="92164" name="Picture 4">
            <a:extLst>
              <a:ext uri="{FF2B5EF4-FFF2-40B4-BE49-F238E27FC236}">
                <a16:creationId xmlns:a16="http://schemas.microsoft.com/office/drawing/2014/main" id="{BE133311-772A-3E89-42B5-7E2793764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811609"/>
            <a:ext cx="20574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E1EC19E4-5AC7-C732-891D-D4C041250847}"/>
              </a:ext>
            </a:extLst>
          </p:cNvPr>
          <p:cNvSpPr txBox="1">
            <a:spLocks noChangeArrowheads="1"/>
          </p:cNvSpPr>
          <p:nvPr/>
        </p:nvSpPr>
        <p:spPr bwMode="auto">
          <a:xfrm>
            <a:off x="562263" y="62309"/>
            <a:ext cx="4495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checkerboard(across)">
                                      <p:cBhvr>
                                        <p:cTn id="7" dur="500"/>
                                        <p:tgtEl>
                                          <p:spTgt spid="92163">
                                            <p:txEl>
                                              <p:pRg st="0" end="0"/>
                                            </p:txEl>
                                          </p:spTgt>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92164"/>
                                        </p:tgtEl>
                                        <p:attrNameLst>
                                          <p:attrName>style.visibility</p:attrName>
                                        </p:attrNameLst>
                                      </p:cBhvr>
                                      <p:to>
                                        <p:strVal val="visible"/>
                                      </p:to>
                                    </p:set>
                                    <p:animEffect transition="in" filter="box(in)">
                                      <p:cBhvr>
                                        <p:cTn id="11" dur="500"/>
                                        <p:tgtEl>
                                          <p:spTgt spid="9216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92163">
                                            <p:txEl>
                                              <p:pRg st="2" end="2"/>
                                            </p:txEl>
                                          </p:spTgt>
                                        </p:tgtEl>
                                        <p:attrNameLst>
                                          <p:attrName>style.visibility</p:attrName>
                                        </p:attrNameLst>
                                      </p:cBhvr>
                                      <p:to>
                                        <p:strVal val="visible"/>
                                      </p:to>
                                    </p:set>
                                    <p:animEffect transition="in" filter="checkerboard(across)">
                                      <p:cBhvr>
                                        <p:cTn id="16" dur="500"/>
                                        <p:tgtEl>
                                          <p:spTgt spid="9216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92163">
                                            <p:txEl>
                                              <p:pRg st="3" end="3"/>
                                            </p:txEl>
                                          </p:spTgt>
                                        </p:tgtEl>
                                        <p:attrNameLst>
                                          <p:attrName>style.visibility</p:attrName>
                                        </p:attrNameLst>
                                      </p:cBhvr>
                                      <p:to>
                                        <p:strVal val="visible"/>
                                      </p:to>
                                    </p:set>
                                    <p:animEffect transition="in" filter="checkerboard(across)">
                                      <p:cBhvr>
                                        <p:cTn id="21" dur="500"/>
                                        <p:tgtEl>
                                          <p:spTgt spid="9216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92163">
                                            <p:txEl>
                                              <p:pRg st="4" end="4"/>
                                            </p:txEl>
                                          </p:spTgt>
                                        </p:tgtEl>
                                        <p:attrNameLst>
                                          <p:attrName>style.visibility</p:attrName>
                                        </p:attrNameLst>
                                      </p:cBhvr>
                                      <p:to>
                                        <p:strVal val="visible"/>
                                      </p:to>
                                    </p:set>
                                    <p:animEffect transition="in" filter="checkerboard(across)">
                                      <p:cBhvr>
                                        <p:cTn id="26" dur="500"/>
                                        <p:tgtEl>
                                          <p:spTgt spid="9216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92163">
                                            <p:txEl>
                                              <p:pRg st="5" end="5"/>
                                            </p:txEl>
                                          </p:spTgt>
                                        </p:tgtEl>
                                        <p:attrNameLst>
                                          <p:attrName>style.visibility</p:attrName>
                                        </p:attrNameLst>
                                      </p:cBhvr>
                                      <p:to>
                                        <p:strVal val="visible"/>
                                      </p:to>
                                    </p:set>
                                    <p:animEffect transition="in" filter="checkerboard(across)">
                                      <p:cBhvr>
                                        <p:cTn id="31" dur="500"/>
                                        <p:tgtEl>
                                          <p:spTgt spid="92163">
                                            <p:txEl>
                                              <p:pRg st="5" end="5"/>
                                            </p:txEl>
                                          </p:spTgt>
                                        </p:tgtEl>
                                      </p:cBhvr>
                                    </p:animEffect>
                                  </p:childTnLst>
                                </p:cTn>
                              </p:par>
                            </p:childTnLst>
                          </p:cTn>
                        </p:par>
                        <p:par>
                          <p:cTn id="32" fill="hold">
                            <p:stCondLst>
                              <p:cond delay="500"/>
                            </p:stCondLst>
                            <p:childTnLst>
                              <p:par>
                                <p:cTn id="33" presetID="4"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ox(in)">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4077AEE-4E63-9BAE-C282-1E586A25B688}"/>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7FFE533-583C-FE45-8047-985187EAAA8D}" type="slidenum">
              <a:rPr lang="en-US" altLang="en-SA">
                <a:solidFill>
                  <a:srgbClr val="FFFFFF"/>
                </a:solidFill>
                <a:latin typeface="Franklin Gothic Book" panose="020B0503020102020204" pitchFamily="34" charset="0"/>
              </a:rPr>
              <a:pPr eaLnBrk="1" hangingPunct="1"/>
              <a:t>15</a:t>
            </a:fld>
            <a:endParaRPr lang="en-US" altLang="en-SA">
              <a:solidFill>
                <a:srgbClr val="FFFFFF"/>
              </a:solidFill>
              <a:latin typeface="Franklin Gothic Book" panose="020B0503020102020204" pitchFamily="34" charset="0"/>
            </a:endParaRPr>
          </a:p>
        </p:txBody>
      </p:sp>
      <p:sp>
        <p:nvSpPr>
          <p:cNvPr id="107523" name="Rectangle 3">
            <a:extLst>
              <a:ext uri="{FF2B5EF4-FFF2-40B4-BE49-F238E27FC236}">
                <a16:creationId xmlns:a16="http://schemas.microsoft.com/office/drawing/2014/main" id="{FE86801C-B1B2-894B-A4D8-3B9386A7D049}"/>
              </a:ext>
            </a:extLst>
          </p:cNvPr>
          <p:cNvSpPr>
            <a:spLocks noGrp="1" noChangeArrowheads="1"/>
          </p:cNvSpPr>
          <p:nvPr>
            <p:ph type="body" idx="4294967295"/>
          </p:nvPr>
        </p:nvSpPr>
        <p:spPr>
          <a:xfrm>
            <a:off x="682625" y="1880790"/>
            <a:ext cx="7778750" cy="3681810"/>
          </a:xfrm>
        </p:spPr>
        <p:txBody>
          <a:bodyPr/>
          <a:lstStyle/>
          <a:p>
            <a:pPr algn="just"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3. Basophils (cont.)</a:t>
            </a:r>
          </a:p>
          <a:p>
            <a:pPr algn="just" eaLnBrk="1" hangingPunct="1">
              <a:lnSpc>
                <a:spcPct val="150000"/>
              </a:lnSpc>
              <a:buFont typeface="Wingdings 3" pitchFamily="2" charset="2"/>
              <a:buNone/>
            </a:pPr>
            <a:r>
              <a:rPr lang="en-US" altLang="en-SA" sz="1400" b="1" dirty="0">
                <a:solidFill>
                  <a:srgbClr val="CC0099"/>
                </a:solidFill>
                <a:latin typeface="Times New Roman" panose="02020603050405020304" pitchFamily="18" charset="0"/>
                <a:cs typeface="Times New Roman" panose="02020603050405020304" pitchFamily="18" charset="0"/>
              </a:rPr>
              <a:t> </a:t>
            </a:r>
          </a:p>
          <a:p>
            <a:pPr algn="just" eaLnBrk="1" hangingPunct="1">
              <a:lnSpc>
                <a:spcPct val="150000"/>
              </a:lnSpc>
            </a:pPr>
            <a:r>
              <a:rPr lang="en-US" altLang="en-SA" sz="2400" b="1" dirty="0">
                <a:latin typeface="Times New Roman" panose="02020603050405020304" pitchFamily="18" charset="0"/>
                <a:cs typeface="Times New Roman" panose="02020603050405020304" pitchFamily="18" charset="0"/>
              </a:rPr>
              <a:t>Diapedesis</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Contain histamine and heparin (inflammatory chemical)</a:t>
            </a:r>
          </a:p>
          <a:p>
            <a:pPr algn="just" eaLnBrk="1" hangingPunct="1">
              <a:lnSpc>
                <a:spcPct val="150000"/>
              </a:lnSpc>
            </a:pPr>
            <a:r>
              <a:rPr lang="en-GB" altLang="en-SA" sz="2400" b="1" dirty="0">
                <a:solidFill>
                  <a:schemeClr val="accent1"/>
                </a:solidFill>
                <a:latin typeface="Times New Roman" panose="02020603050405020304" pitchFamily="18" charset="0"/>
                <a:cs typeface="Times New Roman" panose="02020603050405020304" pitchFamily="18" charset="0"/>
              </a:rPr>
              <a:t>Function:</a:t>
            </a:r>
            <a:r>
              <a:rPr lang="en-GB" altLang="en-SA" sz="2400" dirty="0">
                <a:latin typeface="Times New Roman" panose="02020603050405020304" pitchFamily="18" charset="0"/>
                <a:cs typeface="Times New Roman" panose="02020603050405020304" pitchFamily="18" charset="0"/>
              </a:rPr>
              <a:t> Like eosinophils, basophils play a role in both parasitic infections and allergies</a:t>
            </a:r>
            <a:endParaRPr lang="en-US" altLang="en-SA" sz="2400" dirty="0">
              <a:latin typeface="Times New Roman" panose="02020603050405020304" pitchFamily="18" charset="0"/>
              <a:cs typeface="Times New Roman" panose="02020603050405020304" pitchFamily="18" charset="0"/>
            </a:endParaRPr>
          </a:p>
        </p:txBody>
      </p:sp>
      <p:pic>
        <p:nvPicPr>
          <p:cNvPr id="107524" name="Picture 4">
            <a:extLst>
              <a:ext uri="{FF2B5EF4-FFF2-40B4-BE49-F238E27FC236}">
                <a16:creationId xmlns:a16="http://schemas.microsoft.com/office/drawing/2014/main" id="{586AA0B8-B89B-7718-0A5E-5AC26284C7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685800"/>
            <a:ext cx="2286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78424D32-2FE0-C879-26A6-D8A8850F0F15}"/>
              </a:ext>
            </a:extLst>
          </p:cNvPr>
          <p:cNvSpPr txBox="1">
            <a:spLocks noChangeArrowheads="1"/>
          </p:cNvSpPr>
          <p:nvPr/>
        </p:nvSpPr>
        <p:spPr bwMode="auto">
          <a:xfrm>
            <a:off x="699279" y="650081"/>
            <a:ext cx="4495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Granulocytes (cont.)</a:t>
            </a:r>
          </a:p>
        </p:txBody>
      </p:sp>
      <p:pic>
        <p:nvPicPr>
          <p:cNvPr id="3" name="Picture 2" descr="http://img.tfd.com/dorland/diapedesis.jpg">
            <a:extLst>
              <a:ext uri="{FF2B5EF4-FFF2-40B4-BE49-F238E27FC236}">
                <a16:creationId xmlns:a16="http://schemas.microsoft.com/office/drawing/2014/main" id="{D4F55CBC-3BF4-042B-F50B-AF5E800026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0975" y="713581"/>
            <a:ext cx="2130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checkerboard(across)">
                                      <p:cBhvr>
                                        <p:cTn id="7" dur="500"/>
                                        <p:tgtEl>
                                          <p:spTgt spid="10752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7523">
                                            <p:txEl>
                                              <p:pRg st="1" end="1"/>
                                            </p:txEl>
                                          </p:spTgt>
                                        </p:tgtEl>
                                        <p:attrNameLst>
                                          <p:attrName>style.visibility</p:attrName>
                                        </p:attrNameLst>
                                      </p:cBhvr>
                                      <p:to>
                                        <p:strVal val="visible"/>
                                      </p:to>
                                    </p:set>
                                    <p:animEffect transition="in" filter="checkerboard(across)">
                                      <p:cBhvr>
                                        <p:cTn id="10" dur="500"/>
                                        <p:tgtEl>
                                          <p:spTgt spid="10752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07524"/>
                                        </p:tgtEl>
                                        <p:attrNameLst>
                                          <p:attrName>style.visibility</p:attrName>
                                        </p:attrNameLst>
                                      </p:cBhvr>
                                      <p:to>
                                        <p:strVal val="visible"/>
                                      </p:to>
                                    </p:set>
                                    <p:animEffect transition="in" filter="box(in)">
                                      <p:cBhvr>
                                        <p:cTn id="13" dur="500"/>
                                        <p:tgtEl>
                                          <p:spTgt spid="10752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07523">
                                            <p:txEl>
                                              <p:pRg st="2" end="2"/>
                                            </p:txEl>
                                          </p:spTgt>
                                        </p:tgtEl>
                                        <p:attrNameLst>
                                          <p:attrName>style.visibility</p:attrName>
                                        </p:attrNameLst>
                                      </p:cBhvr>
                                      <p:to>
                                        <p:strVal val="visible"/>
                                      </p:to>
                                    </p:set>
                                    <p:animEffect transition="in" filter="checkerboard(across)">
                                      <p:cBhvr>
                                        <p:cTn id="18" dur="500"/>
                                        <p:tgtEl>
                                          <p:spTgt spid="10752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107523">
                                            <p:txEl>
                                              <p:pRg st="3" end="3"/>
                                            </p:txEl>
                                          </p:spTgt>
                                        </p:tgtEl>
                                        <p:attrNameLst>
                                          <p:attrName>style.visibility</p:attrName>
                                        </p:attrNameLst>
                                      </p:cBhvr>
                                      <p:to>
                                        <p:strVal val="visible"/>
                                      </p:to>
                                    </p:set>
                                    <p:animEffect transition="in" filter="checkerboard(across)">
                                      <p:cBhvr>
                                        <p:cTn id="23" dur="500"/>
                                        <p:tgtEl>
                                          <p:spTgt spid="10752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107523">
                                            <p:txEl>
                                              <p:pRg st="4" end="4"/>
                                            </p:txEl>
                                          </p:spTgt>
                                        </p:tgtEl>
                                        <p:attrNameLst>
                                          <p:attrName>style.visibility</p:attrName>
                                        </p:attrNameLst>
                                      </p:cBhvr>
                                      <p:to>
                                        <p:strVal val="visible"/>
                                      </p:to>
                                    </p:set>
                                    <p:animEffect transition="in" filter="checkerboard(across)">
                                      <p:cBhvr>
                                        <p:cTn id="28" dur="500"/>
                                        <p:tgtEl>
                                          <p:spTgt spid="107523">
                                            <p:txEl>
                                              <p:pRg st="4" end="4"/>
                                            </p:txEl>
                                          </p:spTgt>
                                        </p:tgtEl>
                                      </p:cBhvr>
                                    </p:animEffect>
                                  </p:childTnLst>
                                </p:cTn>
                              </p:par>
                            </p:childTnLst>
                          </p:cTn>
                        </p:par>
                        <p:par>
                          <p:cTn id="29" fill="hold">
                            <p:stCondLst>
                              <p:cond delay="500"/>
                            </p:stCondLst>
                            <p:childTnLst>
                              <p:par>
                                <p:cTn id="30" presetID="4" presetClass="entr" presetSubtype="16"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ox(in)">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heckerboard(across)">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3ACA56-7B9C-705D-57D3-9C473C9D18C7}"/>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B8BBEF8-A6B4-D94B-A1CF-CD58928B3C8E}" type="slidenum">
              <a:rPr lang="en-US" altLang="en-SA">
                <a:solidFill>
                  <a:srgbClr val="FFFFFF"/>
                </a:solidFill>
                <a:latin typeface="Franklin Gothic Book" panose="020B0503020102020204" pitchFamily="34" charset="0"/>
              </a:rPr>
              <a:pPr eaLnBrk="1" hangingPunct="1"/>
              <a:t>16</a:t>
            </a:fld>
            <a:endParaRPr lang="en-US" altLang="en-SA">
              <a:solidFill>
                <a:srgbClr val="FFFFFF"/>
              </a:solidFill>
              <a:latin typeface="Franklin Gothic Book" panose="020B0503020102020204" pitchFamily="34" charset="0"/>
            </a:endParaRPr>
          </a:p>
        </p:txBody>
      </p:sp>
      <p:sp>
        <p:nvSpPr>
          <p:cNvPr id="93186" name="Rectangle 2">
            <a:extLst>
              <a:ext uri="{FF2B5EF4-FFF2-40B4-BE49-F238E27FC236}">
                <a16:creationId xmlns:a16="http://schemas.microsoft.com/office/drawing/2014/main" id="{0B37C3E4-E8DD-E7BD-E4F9-3304393990C1}"/>
              </a:ext>
            </a:extLst>
          </p:cNvPr>
          <p:cNvSpPr>
            <a:spLocks noGrp="1" noChangeArrowheads="1"/>
          </p:cNvSpPr>
          <p:nvPr>
            <p:ph type="title" idx="4294967295"/>
          </p:nvPr>
        </p:nvSpPr>
        <p:spPr>
          <a:xfrm>
            <a:off x="582468" y="329046"/>
            <a:ext cx="3221182" cy="626918"/>
          </a:xfrm>
        </p:spPr>
        <p:txBody>
          <a:bodyPr bIns="45720" anchor="ct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Agranulocytes</a:t>
            </a:r>
          </a:p>
        </p:txBody>
      </p:sp>
      <p:sp>
        <p:nvSpPr>
          <p:cNvPr id="93187" name="Rectangle 3">
            <a:extLst>
              <a:ext uri="{FF2B5EF4-FFF2-40B4-BE49-F238E27FC236}">
                <a16:creationId xmlns:a16="http://schemas.microsoft.com/office/drawing/2014/main" id="{2C70A053-9793-D5B3-7AB8-C66BBF2FFDDB}"/>
              </a:ext>
            </a:extLst>
          </p:cNvPr>
          <p:cNvSpPr>
            <a:spLocks noGrp="1" noChangeArrowheads="1"/>
          </p:cNvSpPr>
          <p:nvPr>
            <p:ph type="body" idx="4294967295"/>
          </p:nvPr>
        </p:nvSpPr>
        <p:spPr>
          <a:xfrm>
            <a:off x="603250" y="1469448"/>
            <a:ext cx="7931150" cy="4152900"/>
          </a:xfrm>
        </p:spPr>
        <p:txBody>
          <a:bodyPr/>
          <a:lstStyle/>
          <a:p>
            <a:pPr algn="just"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1. Lymphocytes</a:t>
            </a:r>
          </a:p>
          <a:p>
            <a:pPr algn="just" eaLnBrk="1" hangingPunct="1">
              <a:lnSpc>
                <a:spcPct val="150000"/>
              </a:lnSpc>
              <a:buFont typeface="Wingdings 3" pitchFamily="2" charset="2"/>
              <a:buNone/>
            </a:pPr>
            <a:endParaRPr lang="en-US" altLang="en-SA" sz="1400" b="1" dirty="0">
              <a:solidFill>
                <a:srgbClr val="CC0099"/>
              </a:solidFill>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Constitute 28% of WBC’s</a:t>
            </a:r>
          </a:p>
          <a:p>
            <a:pPr algn="just" eaLnBrk="1" hangingPunct="1">
              <a:lnSpc>
                <a:spcPct val="150000"/>
              </a:lnSpc>
            </a:pPr>
            <a:r>
              <a:rPr lang="en-GB" altLang="en-SA" sz="2400" dirty="0">
                <a:latin typeface="Times New Roman" panose="02020603050405020304" pitchFamily="18" charset="0"/>
                <a:cs typeface="Times New Roman" panose="02020603050405020304" pitchFamily="18" charset="0"/>
              </a:rPr>
              <a:t>Small lymphocytes (</a:t>
            </a:r>
            <a:r>
              <a:rPr lang="en-US" altLang="en-SA" sz="2400" dirty="0">
                <a:latin typeface="Times New Roman" panose="02020603050405020304" pitchFamily="18" charset="0"/>
                <a:cs typeface="Times New Roman" panose="02020603050405020304" pitchFamily="18" charset="0"/>
              </a:rPr>
              <a:t>6-8 </a:t>
            </a:r>
            <a:r>
              <a:rPr lang="en-GB" altLang="en-SA" sz="2400" dirty="0">
                <a:latin typeface="Times New Roman" panose="02020603050405020304" pitchFamily="18" charset="0"/>
                <a:cs typeface="Times New Roman" panose="02020603050405020304" pitchFamily="18" charset="0"/>
              </a:rPr>
              <a:t>µm); medium-sized lymphocytes (small number) and large lymphocytes (18</a:t>
            </a:r>
            <a:r>
              <a:rPr lang="en-US" altLang="en-SA" sz="2400" dirty="0">
                <a:latin typeface="Times New Roman" panose="02020603050405020304" pitchFamily="18" charset="0"/>
                <a:cs typeface="Times New Roman" panose="02020603050405020304" pitchFamily="18" charset="0"/>
              </a:rPr>
              <a:t> </a:t>
            </a:r>
            <a:r>
              <a:rPr lang="en-GB" altLang="en-SA" sz="2400" dirty="0">
                <a:latin typeface="Times New Roman" panose="02020603050405020304" pitchFamily="18" charset="0"/>
                <a:cs typeface="Times New Roman" panose="02020603050405020304" pitchFamily="18" charset="0"/>
              </a:rPr>
              <a:t>µm)</a:t>
            </a:r>
            <a:endParaRPr lang="en-US" altLang="en-SA" sz="2400" dirty="0">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Large nuclei/small amount of cytoplasm</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Color pale-blue </a:t>
            </a:r>
          </a:p>
        </p:txBody>
      </p:sp>
      <p:pic>
        <p:nvPicPr>
          <p:cNvPr id="93188" name="Picture 4">
            <a:extLst>
              <a:ext uri="{FF2B5EF4-FFF2-40B4-BE49-F238E27FC236}">
                <a16:creationId xmlns:a16="http://schemas.microsoft.com/office/drawing/2014/main" id="{C751567D-635A-0B72-47E4-5F0E3D2507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0689"/>
          <a:stretch>
            <a:fillRect/>
          </a:stretch>
        </p:blipFill>
        <p:spPr bwMode="auto">
          <a:xfrm>
            <a:off x="6629400" y="541945"/>
            <a:ext cx="17526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ox(in)">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checkerboard(across)">
                                      <p:cBhvr>
                                        <p:cTn id="12" dur="500"/>
                                        <p:tgtEl>
                                          <p:spTgt spid="93187">
                                            <p:txEl>
                                              <p:pRg st="0" end="0"/>
                                            </p:txEl>
                                          </p:spTgt>
                                        </p:tgtEl>
                                      </p:cBhvr>
                                    </p:animEffect>
                                  </p:childTnLst>
                                </p:cTn>
                              </p:par>
                            </p:childTnLst>
                          </p:cTn>
                        </p:par>
                        <p:par>
                          <p:cTn id="13" fill="hold" nodeType="afterGroup">
                            <p:stCondLst>
                              <p:cond delay="500"/>
                            </p:stCondLst>
                            <p:childTnLst>
                              <p:par>
                                <p:cTn id="14" presetID="2" presetClass="entr" presetSubtype="2" fill="hold" nodeType="afterEffect">
                                  <p:stCondLst>
                                    <p:cond delay="0"/>
                                  </p:stCondLst>
                                  <p:childTnLst>
                                    <p:set>
                                      <p:cBhvr>
                                        <p:cTn id="15" dur="1" fill="hold">
                                          <p:stCondLst>
                                            <p:cond delay="0"/>
                                          </p:stCondLst>
                                        </p:cTn>
                                        <p:tgtEl>
                                          <p:spTgt spid="93188"/>
                                        </p:tgtEl>
                                        <p:attrNameLst>
                                          <p:attrName>style.visibility</p:attrName>
                                        </p:attrNameLst>
                                      </p:cBhvr>
                                      <p:to>
                                        <p:strVal val="visible"/>
                                      </p:to>
                                    </p:set>
                                    <p:anim calcmode="lin" valueType="num">
                                      <p:cBhvr additive="base">
                                        <p:cTn id="16" dur="500" fill="hold"/>
                                        <p:tgtEl>
                                          <p:spTgt spid="93188"/>
                                        </p:tgtEl>
                                        <p:attrNameLst>
                                          <p:attrName>ppt_x</p:attrName>
                                        </p:attrNameLst>
                                      </p:cBhvr>
                                      <p:tavLst>
                                        <p:tav tm="0">
                                          <p:val>
                                            <p:strVal val="1+#ppt_w/2"/>
                                          </p:val>
                                        </p:tav>
                                        <p:tav tm="100000">
                                          <p:val>
                                            <p:strVal val="#ppt_x"/>
                                          </p:val>
                                        </p:tav>
                                      </p:tavLst>
                                    </p:anim>
                                    <p:anim calcmode="lin" valueType="num">
                                      <p:cBhvr additive="base">
                                        <p:cTn id="17" dur="500" fill="hold"/>
                                        <p:tgtEl>
                                          <p:spTgt spid="93188"/>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3187">
                                            <p:txEl>
                                              <p:pRg st="2" end="2"/>
                                            </p:txEl>
                                          </p:spTgt>
                                        </p:tgtEl>
                                        <p:attrNameLst>
                                          <p:attrName>style.visibility</p:attrName>
                                        </p:attrNameLst>
                                      </p:cBhvr>
                                      <p:to>
                                        <p:strVal val="visible"/>
                                      </p:to>
                                    </p:set>
                                    <p:animEffect transition="in" filter="checkerboard(across)">
                                      <p:cBhvr>
                                        <p:cTn id="22" dur="500"/>
                                        <p:tgtEl>
                                          <p:spTgt spid="931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93187">
                                            <p:txEl>
                                              <p:pRg st="3" end="3"/>
                                            </p:txEl>
                                          </p:spTgt>
                                        </p:tgtEl>
                                        <p:attrNameLst>
                                          <p:attrName>style.visibility</p:attrName>
                                        </p:attrNameLst>
                                      </p:cBhvr>
                                      <p:to>
                                        <p:strVal val="visible"/>
                                      </p:to>
                                    </p:set>
                                    <p:animEffect transition="in" filter="checkerboard(across)">
                                      <p:cBhvr>
                                        <p:cTn id="27" dur="500"/>
                                        <p:tgtEl>
                                          <p:spTgt spid="931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93187">
                                            <p:txEl>
                                              <p:pRg st="4" end="4"/>
                                            </p:txEl>
                                          </p:spTgt>
                                        </p:tgtEl>
                                        <p:attrNameLst>
                                          <p:attrName>style.visibility</p:attrName>
                                        </p:attrNameLst>
                                      </p:cBhvr>
                                      <p:to>
                                        <p:strVal val="visible"/>
                                      </p:to>
                                    </p:set>
                                    <p:animEffect transition="in" filter="checkerboard(across)">
                                      <p:cBhvr>
                                        <p:cTn id="32" dur="500"/>
                                        <p:tgtEl>
                                          <p:spTgt spid="931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Effect transition="in" filter="checkerboard(across)">
                                      <p:cBhvr>
                                        <p:cTn id="37" dur="500"/>
                                        <p:tgtEl>
                                          <p:spTgt spid="931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18276D-CC7A-1B66-9E63-C61F129860B1}"/>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7964E77-FE4C-9847-8C93-E7C21FFF61B9}" type="slidenum">
              <a:rPr lang="en-US" altLang="en-SA">
                <a:solidFill>
                  <a:srgbClr val="FFFFFF"/>
                </a:solidFill>
                <a:latin typeface="Franklin Gothic Book" panose="020B0503020102020204" pitchFamily="34" charset="0"/>
              </a:rPr>
              <a:pPr eaLnBrk="1" hangingPunct="1"/>
              <a:t>17</a:t>
            </a:fld>
            <a:endParaRPr lang="en-US" altLang="en-SA">
              <a:solidFill>
                <a:srgbClr val="FFFFFF"/>
              </a:solidFill>
              <a:latin typeface="Franklin Gothic Book" panose="020B0503020102020204" pitchFamily="34" charset="0"/>
            </a:endParaRPr>
          </a:p>
        </p:txBody>
      </p:sp>
      <p:sp>
        <p:nvSpPr>
          <p:cNvPr id="108547" name="Rectangle 3">
            <a:extLst>
              <a:ext uri="{FF2B5EF4-FFF2-40B4-BE49-F238E27FC236}">
                <a16:creationId xmlns:a16="http://schemas.microsoft.com/office/drawing/2014/main" id="{D9ACC0E6-2772-30B7-8D4C-E258264C5509}"/>
              </a:ext>
            </a:extLst>
          </p:cNvPr>
          <p:cNvSpPr>
            <a:spLocks noGrp="1" noChangeArrowheads="1"/>
          </p:cNvSpPr>
          <p:nvPr>
            <p:ph type="body" idx="4294967295"/>
          </p:nvPr>
        </p:nvSpPr>
        <p:spPr>
          <a:xfrm>
            <a:off x="578427" y="1783799"/>
            <a:ext cx="7987146" cy="3609326"/>
          </a:xfrm>
        </p:spPr>
        <p:txBody>
          <a:bodyPr/>
          <a:lstStyle/>
          <a:p>
            <a:pPr algn="just"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1. Lymphocytes (cont.)</a:t>
            </a:r>
          </a:p>
          <a:p>
            <a:pPr algn="just" eaLnBrk="1" hangingPunct="1">
              <a:lnSpc>
                <a:spcPct val="150000"/>
              </a:lnSpc>
              <a:buFont typeface="Wingdings 3" pitchFamily="2" charset="2"/>
              <a:buNone/>
            </a:pPr>
            <a:endParaRPr lang="en-US" altLang="en-SA" sz="1400" b="1" dirty="0">
              <a:solidFill>
                <a:srgbClr val="CC0099"/>
              </a:solidFill>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Only type of WBC’s that return from the tissue back to blood after diapedesis</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Vary in life span: some live only a few days (~3days), others survive in circulating blood for many years (4-5 years)</a:t>
            </a:r>
          </a:p>
          <a:p>
            <a:pPr algn="just" eaLnBrk="1" hangingPunct="1">
              <a:lnSpc>
                <a:spcPct val="150000"/>
              </a:lnSpc>
              <a:buFont typeface="Wingdings 3" pitchFamily="2" charset="2"/>
              <a:buNone/>
            </a:pPr>
            <a:r>
              <a:rPr lang="en-US" altLang="en-SA" sz="2400" dirty="0">
                <a:latin typeface="Times New Roman" panose="02020603050405020304" pitchFamily="18" charset="0"/>
                <a:cs typeface="Times New Roman" panose="02020603050405020304" pitchFamily="18" charset="0"/>
              </a:rPr>
              <a:t> </a:t>
            </a:r>
          </a:p>
        </p:txBody>
      </p:sp>
      <p:pic>
        <p:nvPicPr>
          <p:cNvPr id="108548" name="Picture 4">
            <a:extLst>
              <a:ext uri="{FF2B5EF4-FFF2-40B4-BE49-F238E27FC236}">
                <a16:creationId xmlns:a16="http://schemas.microsoft.com/office/drawing/2014/main" id="{B39FC277-38A2-DACB-A169-E54B4C19C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689"/>
          <a:stretch>
            <a:fillRect/>
          </a:stretch>
        </p:blipFill>
        <p:spPr bwMode="auto">
          <a:xfrm>
            <a:off x="6629400" y="138761"/>
            <a:ext cx="17526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F7589F6D-28D2-63F4-23B5-CBF79B8449C0}"/>
              </a:ext>
            </a:extLst>
          </p:cNvPr>
          <p:cNvSpPr txBox="1">
            <a:spLocks noChangeArrowheads="1"/>
          </p:cNvSpPr>
          <p:nvPr/>
        </p:nvSpPr>
        <p:spPr bwMode="auto">
          <a:xfrm>
            <a:off x="519835" y="228600"/>
            <a:ext cx="3989532" cy="62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Agranulocytes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checkerboard(across)">
                                      <p:cBhvr>
                                        <p:cTn id="7" dur="500"/>
                                        <p:tgtEl>
                                          <p:spTgt spid="108547">
                                            <p:txEl>
                                              <p:pRg st="0" end="0"/>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108548"/>
                                        </p:tgtEl>
                                        <p:attrNameLst>
                                          <p:attrName>style.visibility</p:attrName>
                                        </p:attrNameLst>
                                      </p:cBhvr>
                                      <p:to>
                                        <p:strVal val="visible"/>
                                      </p:to>
                                    </p:set>
                                    <p:anim calcmode="lin" valueType="num">
                                      <p:cBhvr additive="base">
                                        <p:cTn id="10" dur="500" fill="hold"/>
                                        <p:tgtEl>
                                          <p:spTgt spid="108548"/>
                                        </p:tgtEl>
                                        <p:attrNameLst>
                                          <p:attrName>ppt_x</p:attrName>
                                        </p:attrNameLst>
                                      </p:cBhvr>
                                      <p:tavLst>
                                        <p:tav tm="0">
                                          <p:val>
                                            <p:strVal val="1+#ppt_w/2"/>
                                          </p:val>
                                        </p:tav>
                                        <p:tav tm="100000">
                                          <p:val>
                                            <p:strVal val="#ppt_x"/>
                                          </p:val>
                                        </p:tav>
                                      </p:tavLst>
                                    </p:anim>
                                    <p:anim calcmode="lin" valueType="num">
                                      <p:cBhvr additive="base">
                                        <p:cTn id="11" dur="500" fill="hold"/>
                                        <p:tgtEl>
                                          <p:spTgt spid="108548"/>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08547">
                                            <p:txEl>
                                              <p:pRg st="2" end="2"/>
                                            </p:txEl>
                                          </p:spTgt>
                                        </p:tgtEl>
                                        <p:attrNameLst>
                                          <p:attrName>style.visibility</p:attrName>
                                        </p:attrNameLst>
                                      </p:cBhvr>
                                      <p:to>
                                        <p:strVal val="visible"/>
                                      </p:to>
                                    </p:set>
                                    <p:animEffect transition="in" filter="checkerboard(across)">
                                      <p:cBhvr>
                                        <p:cTn id="16" dur="500"/>
                                        <p:tgtEl>
                                          <p:spTgt spid="10854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08547">
                                            <p:txEl>
                                              <p:pRg st="3" end="3"/>
                                            </p:txEl>
                                          </p:spTgt>
                                        </p:tgtEl>
                                        <p:attrNameLst>
                                          <p:attrName>style.visibility</p:attrName>
                                        </p:attrNameLst>
                                      </p:cBhvr>
                                      <p:to>
                                        <p:strVal val="visible"/>
                                      </p:to>
                                    </p:set>
                                    <p:animEffect transition="in" filter="checkerboard(across)">
                                      <p:cBhvr>
                                        <p:cTn id="21" dur="500"/>
                                        <p:tgtEl>
                                          <p:spTgt spid="10854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ox(in)">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4EB709-E64A-BFBF-4EFB-8D3DAED4658B}"/>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5A0856-80BF-154D-882B-BFEBC068AD29}" type="slidenum">
              <a:rPr lang="en-US" altLang="en-SA">
                <a:solidFill>
                  <a:srgbClr val="FFFFFF"/>
                </a:solidFill>
                <a:latin typeface="Franklin Gothic Book" panose="020B0503020102020204" pitchFamily="34" charset="0"/>
              </a:rPr>
              <a:pPr eaLnBrk="1" hangingPunct="1"/>
              <a:t>18</a:t>
            </a:fld>
            <a:endParaRPr lang="en-US" altLang="en-SA">
              <a:solidFill>
                <a:srgbClr val="FFFFFF"/>
              </a:solidFill>
              <a:latin typeface="Franklin Gothic Book" panose="020B0503020102020204" pitchFamily="34" charset="0"/>
            </a:endParaRPr>
          </a:p>
        </p:txBody>
      </p:sp>
      <p:sp>
        <p:nvSpPr>
          <p:cNvPr id="96259" name="Rectangle 3">
            <a:extLst>
              <a:ext uri="{FF2B5EF4-FFF2-40B4-BE49-F238E27FC236}">
                <a16:creationId xmlns:a16="http://schemas.microsoft.com/office/drawing/2014/main" id="{F0F75DAF-A6B2-06B6-334A-E098F8153CDD}"/>
              </a:ext>
            </a:extLst>
          </p:cNvPr>
          <p:cNvSpPr>
            <a:spLocks noGrp="1" noChangeArrowheads="1"/>
          </p:cNvSpPr>
          <p:nvPr>
            <p:ph type="body" idx="4294967295"/>
          </p:nvPr>
        </p:nvSpPr>
        <p:spPr>
          <a:xfrm>
            <a:off x="624803" y="1647736"/>
            <a:ext cx="7680997" cy="4343400"/>
          </a:xfrm>
        </p:spPr>
        <p:txBody>
          <a:bodyPr/>
          <a:lstStyle/>
          <a:p>
            <a:pPr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1. Lymphocytes (cont.)</a:t>
            </a:r>
            <a:endParaRPr lang="en-US" altLang="en-SA" sz="2400" dirty="0">
              <a:latin typeface="Times New Roman" panose="02020603050405020304" pitchFamily="18" charset="0"/>
              <a:cs typeface="Times New Roman" panose="02020603050405020304" pitchFamily="18" charset="0"/>
            </a:endParaRPr>
          </a:p>
          <a:p>
            <a:pPr eaLnBrk="1" hangingPunct="1">
              <a:lnSpc>
                <a:spcPct val="150000"/>
              </a:lnSpc>
            </a:pPr>
            <a:r>
              <a:rPr lang="en-US" altLang="en-SA" sz="2400" b="1" u="sng" dirty="0">
                <a:solidFill>
                  <a:schemeClr val="accent1"/>
                </a:solidFill>
                <a:latin typeface="Times New Roman" panose="02020603050405020304" pitchFamily="18" charset="0"/>
                <a:cs typeface="Times New Roman" panose="02020603050405020304" pitchFamily="18" charset="0"/>
              </a:rPr>
              <a:t>Function</a:t>
            </a:r>
            <a:r>
              <a:rPr lang="en-US" altLang="en-SA" sz="2400" dirty="0">
                <a:latin typeface="Times New Roman" panose="02020603050405020304" pitchFamily="18" charset="0"/>
                <a:cs typeface="Times New Roman" panose="02020603050405020304" pitchFamily="18" charset="0"/>
              </a:rPr>
              <a:t>:  immune responses and memory, mainly found in lymph tissue</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Two types:</a:t>
            </a:r>
          </a:p>
          <a:p>
            <a:pPr lvl="1" eaLnBrk="1" hangingPunct="1">
              <a:lnSpc>
                <a:spcPct val="150000"/>
              </a:lnSpc>
            </a:pPr>
            <a:r>
              <a:rPr lang="en-US" altLang="en-SA" dirty="0">
                <a:latin typeface="Times New Roman" panose="02020603050405020304" pitchFamily="18" charset="0"/>
                <a:cs typeface="Times New Roman" panose="02020603050405020304" pitchFamily="18" charset="0"/>
              </a:rPr>
              <a:t>T lymphocytes attack an infect or cancerous cell</a:t>
            </a:r>
          </a:p>
          <a:p>
            <a:pPr lvl="1" eaLnBrk="1" hangingPunct="1">
              <a:lnSpc>
                <a:spcPct val="150000"/>
              </a:lnSpc>
            </a:pPr>
            <a:r>
              <a:rPr lang="en-US" altLang="en-SA" dirty="0">
                <a:latin typeface="Times New Roman" panose="02020603050405020304" pitchFamily="18" charset="0"/>
                <a:cs typeface="Times New Roman" panose="02020603050405020304" pitchFamily="18" charset="0"/>
              </a:rPr>
              <a:t>B lymphocytes produce antibodies against specific antigens (foreign body)</a:t>
            </a:r>
          </a:p>
        </p:txBody>
      </p:sp>
      <p:pic>
        <p:nvPicPr>
          <p:cNvPr id="96260" name="Picture 4">
            <a:extLst>
              <a:ext uri="{FF2B5EF4-FFF2-40B4-BE49-F238E27FC236}">
                <a16:creationId xmlns:a16="http://schemas.microsoft.com/office/drawing/2014/main" id="{7090BF6C-0830-E1E7-2246-9C3A5EE80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689"/>
          <a:stretch>
            <a:fillRect/>
          </a:stretch>
        </p:blipFill>
        <p:spPr bwMode="auto">
          <a:xfrm>
            <a:off x="7162800" y="228600"/>
            <a:ext cx="17526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B4BAA60-8AF9-9518-5520-57BA5CD1AC1E}"/>
              </a:ext>
            </a:extLst>
          </p:cNvPr>
          <p:cNvSpPr txBox="1">
            <a:spLocks noChangeArrowheads="1"/>
          </p:cNvSpPr>
          <p:nvPr/>
        </p:nvSpPr>
        <p:spPr bwMode="auto">
          <a:xfrm>
            <a:off x="519835" y="228600"/>
            <a:ext cx="3989532" cy="62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Agranulocytes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checkerboard(across)">
                                      <p:cBhvr>
                                        <p:cTn id="7" dur="500"/>
                                        <p:tgtEl>
                                          <p:spTgt spid="96259">
                                            <p:txEl>
                                              <p:pRg st="0" end="0"/>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96260"/>
                                        </p:tgtEl>
                                        <p:attrNameLst>
                                          <p:attrName>style.visibility</p:attrName>
                                        </p:attrNameLst>
                                      </p:cBhvr>
                                      <p:to>
                                        <p:strVal val="visible"/>
                                      </p:to>
                                    </p:set>
                                    <p:anim calcmode="lin" valueType="num">
                                      <p:cBhvr additive="base">
                                        <p:cTn id="10" dur="500" fill="hold"/>
                                        <p:tgtEl>
                                          <p:spTgt spid="96260"/>
                                        </p:tgtEl>
                                        <p:attrNameLst>
                                          <p:attrName>ppt_x</p:attrName>
                                        </p:attrNameLst>
                                      </p:cBhvr>
                                      <p:tavLst>
                                        <p:tav tm="0">
                                          <p:val>
                                            <p:strVal val="1+#ppt_w/2"/>
                                          </p:val>
                                        </p:tav>
                                        <p:tav tm="100000">
                                          <p:val>
                                            <p:strVal val="#ppt_x"/>
                                          </p:val>
                                        </p:tav>
                                      </p:tavLst>
                                    </p:anim>
                                    <p:anim calcmode="lin" valueType="num">
                                      <p:cBhvr additive="base">
                                        <p:cTn id="11" dur="500" fill="hold"/>
                                        <p:tgtEl>
                                          <p:spTgt spid="96260"/>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96259">
                                            <p:txEl>
                                              <p:pRg st="1" end="1"/>
                                            </p:txEl>
                                          </p:spTgt>
                                        </p:tgtEl>
                                        <p:attrNameLst>
                                          <p:attrName>style.visibility</p:attrName>
                                        </p:attrNameLst>
                                      </p:cBhvr>
                                      <p:to>
                                        <p:strVal val="visible"/>
                                      </p:to>
                                    </p:set>
                                    <p:animEffect transition="in" filter="checkerboard(across)">
                                      <p:cBhvr>
                                        <p:cTn id="16" dur="500"/>
                                        <p:tgtEl>
                                          <p:spTgt spid="9625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96259">
                                            <p:txEl>
                                              <p:pRg st="2" end="2"/>
                                            </p:txEl>
                                          </p:spTgt>
                                        </p:tgtEl>
                                        <p:attrNameLst>
                                          <p:attrName>style.visibility</p:attrName>
                                        </p:attrNameLst>
                                      </p:cBhvr>
                                      <p:to>
                                        <p:strVal val="visible"/>
                                      </p:to>
                                    </p:set>
                                    <p:animEffect transition="in" filter="checkerboard(across)">
                                      <p:cBhvr>
                                        <p:cTn id="21" dur="500"/>
                                        <p:tgtEl>
                                          <p:spTgt spid="9625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96259">
                                            <p:txEl>
                                              <p:pRg st="3" end="3"/>
                                            </p:txEl>
                                          </p:spTgt>
                                        </p:tgtEl>
                                        <p:attrNameLst>
                                          <p:attrName>style.visibility</p:attrName>
                                        </p:attrNameLst>
                                      </p:cBhvr>
                                      <p:to>
                                        <p:strVal val="visible"/>
                                      </p:to>
                                    </p:set>
                                    <p:animEffect transition="in" filter="checkerboard(across)">
                                      <p:cBhvr>
                                        <p:cTn id="26" dur="500"/>
                                        <p:tgtEl>
                                          <p:spTgt spid="9625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96259">
                                            <p:txEl>
                                              <p:pRg st="4" end="4"/>
                                            </p:txEl>
                                          </p:spTgt>
                                        </p:tgtEl>
                                        <p:attrNameLst>
                                          <p:attrName>style.visibility</p:attrName>
                                        </p:attrNameLst>
                                      </p:cBhvr>
                                      <p:to>
                                        <p:strVal val="visible"/>
                                      </p:to>
                                    </p:set>
                                    <p:animEffect transition="in" filter="checkerboard(across)">
                                      <p:cBhvr>
                                        <p:cTn id="31" dur="500"/>
                                        <p:tgtEl>
                                          <p:spTgt spid="9625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ox(in)">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396099E-643E-E0F8-F61C-B90D7C398B00}"/>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6836588-F7C3-994A-8535-13677BC6ADC4}" type="slidenum">
              <a:rPr lang="en-US" altLang="en-SA">
                <a:solidFill>
                  <a:srgbClr val="FFFFFF"/>
                </a:solidFill>
                <a:latin typeface="Franklin Gothic Book" panose="020B0503020102020204" pitchFamily="34" charset="0"/>
              </a:rPr>
              <a:pPr eaLnBrk="1" hangingPunct="1"/>
              <a:t>19</a:t>
            </a:fld>
            <a:endParaRPr lang="en-US" altLang="en-SA">
              <a:solidFill>
                <a:srgbClr val="FFFFFF"/>
              </a:solidFill>
              <a:latin typeface="Franklin Gothic Book" panose="020B0503020102020204" pitchFamily="34" charset="0"/>
            </a:endParaRPr>
          </a:p>
        </p:txBody>
      </p:sp>
      <p:sp>
        <p:nvSpPr>
          <p:cNvPr id="95235" name="Rectangle 3">
            <a:extLst>
              <a:ext uri="{FF2B5EF4-FFF2-40B4-BE49-F238E27FC236}">
                <a16:creationId xmlns:a16="http://schemas.microsoft.com/office/drawing/2014/main" id="{991DBD52-1390-AB17-230D-BB9ECAF93707}"/>
              </a:ext>
            </a:extLst>
          </p:cNvPr>
          <p:cNvSpPr>
            <a:spLocks noGrp="1" noChangeArrowheads="1"/>
          </p:cNvSpPr>
          <p:nvPr>
            <p:ph type="body" idx="4294967295"/>
          </p:nvPr>
        </p:nvSpPr>
        <p:spPr>
          <a:xfrm>
            <a:off x="304800" y="1219200"/>
            <a:ext cx="8077200" cy="4724400"/>
          </a:xfrm>
        </p:spPr>
        <p:txBody>
          <a:bodyPr/>
          <a:lstStyle/>
          <a:p>
            <a:pPr algn="just" eaLnBrk="1" hangingPunct="1">
              <a:lnSpc>
                <a:spcPct val="150000"/>
              </a:lnSpc>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2. Monocytes</a:t>
            </a:r>
          </a:p>
          <a:p>
            <a:pPr algn="just" eaLnBrk="1" hangingPunct="1">
              <a:lnSpc>
                <a:spcPct val="150000"/>
              </a:lnSpc>
              <a:buFont typeface="Wingdings 3" pitchFamily="2" charset="2"/>
              <a:buNone/>
            </a:pPr>
            <a:endParaRPr lang="en-US" altLang="en-SA" sz="1600" b="1" dirty="0">
              <a:solidFill>
                <a:srgbClr val="CC0099"/>
              </a:solidFill>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Largest of WBCs (12-20µm)</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Dark kidney bean shaped nuclei</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Cytoplasm is basophilic and frequently contain very fine azurophilic granules</a:t>
            </a: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In tissues differentiate into macrophages</a:t>
            </a:r>
          </a:p>
          <a:p>
            <a:pPr algn="just" eaLnBrk="1" hangingPunct="1">
              <a:lnSpc>
                <a:spcPct val="150000"/>
              </a:lnSpc>
              <a:buFont typeface="Wingdings 3" pitchFamily="2" charset="2"/>
              <a:buNone/>
            </a:pPr>
            <a:endParaRPr lang="en-US" altLang="en-SA" sz="2400" dirty="0">
              <a:latin typeface="Times New Roman" panose="02020603050405020304" pitchFamily="18" charset="0"/>
              <a:cs typeface="Times New Roman" panose="02020603050405020304" pitchFamily="18" charset="0"/>
            </a:endParaRPr>
          </a:p>
        </p:txBody>
      </p:sp>
      <p:pic>
        <p:nvPicPr>
          <p:cNvPr id="95237" name="Picture 5">
            <a:extLst>
              <a:ext uri="{FF2B5EF4-FFF2-40B4-BE49-F238E27FC236}">
                <a16:creationId xmlns:a16="http://schemas.microsoft.com/office/drawing/2014/main" id="{31685D72-F18C-B5E5-9CEA-CA20AA537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82588"/>
            <a:ext cx="1752600"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0F2B0628-6C46-4CEA-EA2F-A8285B94353A}"/>
              </a:ext>
            </a:extLst>
          </p:cNvPr>
          <p:cNvSpPr txBox="1">
            <a:spLocks noChangeArrowheads="1"/>
          </p:cNvSpPr>
          <p:nvPr/>
        </p:nvSpPr>
        <p:spPr bwMode="auto">
          <a:xfrm>
            <a:off x="519834" y="228600"/>
            <a:ext cx="4661765" cy="62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Agranulocytes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checkerboard(across)">
                                      <p:cBhvr>
                                        <p:cTn id="7" dur="500"/>
                                        <p:tgtEl>
                                          <p:spTgt spid="95235">
                                            <p:txEl>
                                              <p:pRg st="0" end="0"/>
                                            </p:txEl>
                                          </p:spTgt>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95237"/>
                                        </p:tgtEl>
                                        <p:attrNameLst>
                                          <p:attrName>style.visibility</p:attrName>
                                        </p:attrNameLst>
                                      </p:cBhvr>
                                      <p:to>
                                        <p:strVal val="visible"/>
                                      </p:to>
                                    </p:set>
                                    <p:anim calcmode="lin" valueType="num">
                                      <p:cBhvr additive="base">
                                        <p:cTn id="11" dur="500" fill="hold"/>
                                        <p:tgtEl>
                                          <p:spTgt spid="95237"/>
                                        </p:tgtEl>
                                        <p:attrNameLst>
                                          <p:attrName>ppt_x</p:attrName>
                                        </p:attrNameLst>
                                      </p:cBhvr>
                                      <p:tavLst>
                                        <p:tav tm="0">
                                          <p:val>
                                            <p:strVal val="1+#ppt_w/2"/>
                                          </p:val>
                                        </p:tav>
                                        <p:tav tm="100000">
                                          <p:val>
                                            <p:strVal val="#ppt_x"/>
                                          </p:val>
                                        </p:tav>
                                      </p:tavLst>
                                    </p:anim>
                                    <p:anim calcmode="lin" valueType="num">
                                      <p:cBhvr additive="base">
                                        <p:cTn id="12"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5235">
                                            <p:txEl>
                                              <p:pRg st="2" end="2"/>
                                            </p:txEl>
                                          </p:spTgt>
                                        </p:tgtEl>
                                        <p:attrNameLst>
                                          <p:attrName>style.visibility</p:attrName>
                                        </p:attrNameLst>
                                      </p:cBhvr>
                                      <p:to>
                                        <p:strVal val="visible"/>
                                      </p:to>
                                    </p:set>
                                    <p:animEffect transition="in" filter="checkerboard(across)">
                                      <p:cBhvr>
                                        <p:cTn id="17" dur="500"/>
                                        <p:tgtEl>
                                          <p:spTgt spid="952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5235">
                                            <p:txEl>
                                              <p:pRg st="3" end="3"/>
                                            </p:txEl>
                                          </p:spTgt>
                                        </p:tgtEl>
                                        <p:attrNameLst>
                                          <p:attrName>style.visibility</p:attrName>
                                        </p:attrNameLst>
                                      </p:cBhvr>
                                      <p:to>
                                        <p:strVal val="visible"/>
                                      </p:to>
                                    </p:set>
                                    <p:animEffect transition="in" filter="checkerboard(across)">
                                      <p:cBhvr>
                                        <p:cTn id="22" dur="500"/>
                                        <p:tgtEl>
                                          <p:spTgt spid="952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95235">
                                            <p:txEl>
                                              <p:pRg st="4" end="4"/>
                                            </p:txEl>
                                          </p:spTgt>
                                        </p:tgtEl>
                                        <p:attrNameLst>
                                          <p:attrName>style.visibility</p:attrName>
                                        </p:attrNameLst>
                                      </p:cBhvr>
                                      <p:to>
                                        <p:strVal val="visible"/>
                                      </p:to>
                                    </p:set>
                                    <p:animEffect transition="in" filter="checkerboard(across)">
                                      <p:cBhvr>
                                        <p:cTn id="27" dur="500"/>
                                        <p:tgtEl>
                                          <p:spTgt spid="952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95235">
                                            <p:txEl>
                                              <p:pRg st="5" end="5"/>
                                            </p:txEl>
                                          </p:spTgt>
                                        </p:tgtEl>
                                        <p:attrNameLst>
                                          <p:attrName>style.visibility</p:attrName>
                                        </p:attrNameLst>
                                      </p:cBhvr>
                                      <p:to>
                                        <p:strVal val="visible"/>
                                      </p:to>
                                    </p:set>
                                    <p:animEffect transition="in" filter="checkerboard(across)">
                                      <p:cBhvr>
                                        <p:cTn id="32" dur="500"/>
                                        <p:tgtEl>
                                          <p:spTgt spid="952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ox(i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0EC746-CED5-3C5C-E1D4-A90DD3BDFD71}"/>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59F0817-6122-DB4C-B3B7-62E2F8168AFC}" type="slidenum">
              <a:rPr lang="en-US" altLang="en-SA">
                <a:solidFill>
                  <a:srgbClr val="FFFFFF"/>
                </a:solidFill>
                <a:latin typeface="Franklin Gothic Book" panose="020B0503020102020204" pitchFamily="34" charset="0"/>
              </a:rPr>
              <a:pPr eaLnBrk="1" hangingPunct="1"/>
              <a:t>2</a:t>
            </a:fld>
            <a:endParaRPr lang="en-US" altLang="en-SA">
              <a:solidFill>
                <a:srgbClr val="FFFFFF"/>
              </a:solidFill>
              <a:latin typeface="Franklin Gothic Book" panose="020B0503020102020204" pitchFamily="34" charset="0"/>
            </a:endParaRPr>
          </a:p>
        </p:txBody>
      </p:sp>
      <p:sp>
        <p:nvSpPr>
          <p:cNvPr id="2" name="Content Placeholder 1">
            <a:extLst>
              <a:ext uri="{FF2B5EF4-FFF2-40B4-BE49-F238E27FC236}">
                <a16:creationId xmlns:a16="http://schemas.microsoft.com/office/drawing/2014/main" id="{A0CF94D5-57E5-5592-390E-08E8ADEA9969}"/>
              </a:ext>
            </a:extLst>
          </p:cNvPr>
          <p:cNvSpPr>
            <a:spLocks noGrp="1"/>
          </p:cNvSpPr>
          <p:nvPr>
            <p:ph sz="quarter" idx="1"/>
          </p:nvPr>
        </p:nvSpPr>
        <p:spPr>
          <a:xfrm>
            <a:off x="304800" y="114300"/>
            <a:ext cx="8229600" cy="2024063"/>
          </a:xfrm>
        </p:spPr>
        <p:txBody>
          <a:bodyPr/>
          <a:lstStyle/>
          <a:p>
            <a:pPr marL="358775" indent="-358775" algn="ctr" eaLnBrk="1" hangingPunct="1">
              <a:spcBef>
                <a:spcPct val="50000"/>
              </a:spcBef>
              <a:buFont typeface="Wingdings 3" pitchFamily="2" charset="2"/>
              <a:buNone/>
              <a:tabLst>
                <a:tab pos="628650" algn="l"/>
              </a:tabLst>
            </a:pPr>
            <a:r>
              <a:rPr lang="en-US" altLang="en-SA" sz="2800" b="1">
                <a:solidFill>
                  <a:srgbClr val="5BA7B9"/>
                </a:solidFill>
                <a:latin typeface="Comic Sans MS" panose="030F0902030302020204" pitchFamily="66" charset="0"/>
              </a:rPr>
              <a:t>Two major components of blood:  liquid phase and formed elements</a:t>
            </a:r>
            <a:endParaRPr lang="en-GB" altLang="en-SA" sz="2800">
              <a:solidFill>
                <a:srgbClr val="5BA7B9"/>
              </a:solidFill>
              <a:latin typeface="Comic Sans MS" panose="030F0902030302020204" pitchFamily="66" charset="0"/>
            </a:endParaRPr>
          </a:p>
        </p:txBody>
      </p:sp>
      <p:pic>
        <p:nvPicPr>
          <p:cNvPr id="10246" name="Picture 6" descr="blood - elements">
            <a:extLst>
              <a:ext uri="{FF2B5EF4-FFF2-40B4-BE49-F238E27FC236}">
                <a16:creationId xmlns:a16="http://schemas.microsoft.com/office/drawing/2014/main" id="{CDC09A9C-371D-5D58-8FFD-3A3E2120B2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477000" cy="4649788"/>
          </a:xfrm>
          <a:prstGeom prst="rect">
            <a:avLst/>
          </a:prstGeom>
          <a:noFill/>
          <a:ln w="28575">
            <a:solidFill>
              <a:srgbClr val="5BA7B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blinds(horizontal)">
                                      <p:cBhvr>
                                        <p:cTn id="12"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5A920A9-F2AA-9274-570C-B9E951F0D25C}"/>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CC57654-9408-6340-858B-60B949DDD5A1}" type="slidenum">
              <a:rPr lang="en-US" altLang="en-SA">
                <a:solidFill>
                  <a:srgbClr val="FFFFFF"/>
                </a:solidFill>
                <a:latin typeface="Franklin Gothic Book" panose="020B0503020102020204" pitchFamily="34" charset="0"/>
              </a:rPr>
              <a:pPr eaLnBrk="1" hangingPunct="1"/>
              <a:t>20</a:t>
            </a:fld>
            <a:endParaRPr lang="en-US" altLang="en-SA">
              <a:solidFill>
                <a:srgbClr val="FFFFFF"/>
              </a:solidFill>
              <a:latin typeface="Franklin Gothic Book" panose="020B0503020102020204" pitchFamily="34" charset="0"/>
            </a:endParaRPr>
          </a:p>
        </p:txBody>
      </p:sp>
      <p:sp>
        <p:nvSpPr>
          <p:cNvPr id="109570" name="Rectangle 3">
            <a:extLst>
              <a:ext uri="{FF2B5EF4-FFF2-40B4-BE49-F238E27FC236}">
                <a16:creationId xmlns:a16="http://schemas.microsoft.com/office/drawing/2014/main" id="{42538F6E-BEBD-8B43-90C5-45F8508FF31A}"/>
              </a:ext>
            </a:extLst>
          </p:cNvPr>
          <p:cNvSpPr>
            <a:spLocks noGrp="1" noChangeArrowheads="1"/>
          </p:cNvSpPr>
          <p:nvPr>
            <p:ph type="body" idx="4294967295"/>
          </p:nvPr>
        </p:nvSpPr>
        <p:spPr>
          <a:xfrm>
            <a:off x="492125" y="1748558"/>
            <a:ext cx="7467600" cy="3568701"/>
          </a:xfrm>
        </p:spPr>
        <p:txBody>
          <a:bodyPr/>
          <a:lstStyle/>
          <a:p>
            <a:pPr algn="just" eaLnBrk="1" hangingPunct="1">
              <a:buFont typeface="Wingdings 3" pitchFamily="2" charset="2"/>
              <a:buNone/>
            </a:pPr>
            <a:r>
              <a:rPr lang="en-US" altLang="en-SA" sz="2400" b="1" dirty="0">
                <a:solidFill>
                  <a:srgbClr val="CC0099"/>
                </a:solidFill>
                <a:latin typeface="Times New Roman" panose="02020603050405020304" pitchFamily="18" charset="0"/>
                <a:cs typeface="Times New Roman" panose="02020603050405020304" pitchFamily="18" charset="0"/>
              </a:rPr>
              <a:t>2. Monocytes (cont.)</a:t>
            </a:r>
          </a:p>
          <a:p>
            <a:pPr algn="just" eaLnBrk="1" hangingPunct="1">
              <a:buFont typeface="Wingdings 3" pitchFamily="2" charset="2"/>
              <a:buNone/>
            </a:pPr>
            <a:endParaRPr lang="en-US" altLang="en-SA" sz="2400" b="1" dirty="0">
              <a:solidFill>
                <a:srgbClr val="CC0099"/>
              </a:solidFill>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b="1" u="sng" dirty="0">
                <a:solidFill>
                  <a:schemeClr val="accent1"/>
                </a:solidFill>
                <a:latin typeface="Times New Roman" panose="02020603050405020304" pitchFamily="18" charset="0"/>
                <a:cs typeface="Times New Roman" panose="02020603050405020304" pitchFamily="18" charset="0"/>
              </a:rPr>
              <a:t>Function:</a:t>
            </a:r>
            <a:r>
              <a:rPr lang="en-US" altLang="en-SA" sz="2400" dirty="0">
                <a:latin typeface="Times New Roman" panose="02020603050405020304" pitchFamily="18" charset="0"/>
                <a:cs typeface="Times New Roman" panose="02020603050405020304" pitchFamily="18" charset="0"/>
              </a:rPr>
              <a:t> phagocytosis</a:t>
            </a:r>
          </a:p>
          <a:p>
            <a:pPr lvl="1" algn="just" eaLnBrk="1" hangingPunct="1">
              <a:lnSpc>
                <a:spcPct val="150000"/>
              </a:lnSpc>
            </a:pPr>
            <a:r>
              <a:rPr lang="en-US" altLang="en-SA" dirty="0">
                <a:latin typeface="Times New Roman" panose="02020603050405020304" pitchFamily="18" charset="0"/>
                <a:cs typeface="Times New Roman" panose="02020603050405020304" pitchFamily="18" charset="0"/>
              </a:rPr>
              <a:t>Evident in chronic infections – Tuberculosis</a:t>
            </a:r>
          </a:p>
          <a:p>
            <a:pPr lvl="1" algn="just" eaLnBrk="1" hangingPunct="1">
              <a:lnSpc>
                <a:spcPct val="150000"/>
              </a:lnSpc>
            </a:pPr>
            <a:r>
              <a:rPr lang="en-US" altLang="en-SA" dirty="0">
                <a:latin typeface="Times New Roman" panose="02020603050405020304" pitchFamily="18" charset="0"/>
                <a:cs typeface="Times New Roman" panose="02020603050405020304" pitchFamily="18" charset="0"/>
              </a:rPr>
              <a:t>Defense vs. viruses and certain bacteria</a:t>
            </a:r>
          </a:p>
          <a:p>
            <a:pPr lvl="1" algn="just" eaLnBrk="1" hangingPunct="1">
              <a:lnSpc>
                <a:spcPct val="150000"/>
              </a:lnSpc>
            </a:pPr>
            <a:r>
              <a:rPr lang="en-US" altLang="en-SA" dirty="0">
                <a:latin typeface="Times New Roman" panose="02020603050405020304" pitchFamily="18" charset="0"/>
                <a:cs typeface="Times New Roman" panose="02020603050405020304" pitchFamily="18" charset="0"/>
              </a:rPr>
              <a:t>Activate lymphocytes</a:t>
            </a:r>
          </a:p>
          <a:p>
            <a:pPr algn="just" eaLnBrk="1" hangingPunct="1">
              <a:lnSpc>
                <a:spcPct val="150000"/>
              </a:lnSpc>
            </a:pPr>
            <a:endParaRPr lang="en-US" altLang="en-SA" sz="2400" dirty="0">
              <a:latin typeface="Times New Roman" panose="02020603050405020304" pitchFamily="18" charset="0"/>
              <a:cs typeface="Times New Roman" panose="02020603050405020304" pitchFamily="18" charset="0"/>
            </a:endParaRPr>
          </a:p>
          <a:p>
            <a:pPr lvl="1" algn="just" eaLnBrk="1" hangingPunct="1">
              <a:lnSpc>
                <a:spcPct val="150000"/>
              </a:lnSpc>
              <a:buFont typeface="Verdana" panose="020B0604030504040204" pitchFamily="34" charset="0"/>
              <a:buNone/>
            </a:pPr>
            <a:endParaRPr lang="en-US" altLang="en-SA" dirty="0">
              <a:latin typeface="Times New Roman" panose="02020603050405020304" pitchFamily="18" charset="0"/>
              <a:cs typeface="Times New Roman" panose="02020603050405020304" pitchFamily="18" charset="0"/>
            </a:endParaRPr>
          </a:p>
        </p:txBody>
      </p:sp>
      <p:pic>
        <p:nvPicPr>
          <p:cNvPr id="109572" name="Picture 4">
            <a:extLst>
              <a:ext uri="{FF2B5EF4-FFF2-40B4-BE49-F238E27FC236}">
                <a16:creationId xmlns:a16="http://schemas.microsoft.com/office/drawing/2014/main" id="{0E073067-4A55-4BA8-CCB9-D9DF227319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82588"/>
            <a:ext cx="1752600"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F916CE1F-DEA9-DB54-0572-3BD6AED7F3B6}"/>
              </a:ext>
            </a:extLst>
          </p:cNvPr>
          <p:cNvSpPr txBox="1">
            <a:spLocks noChangeArrowheads="1"/>
          </p:cNvSpPr>
          <p:nvPr/>
        </p:nvSpPr>
        <p:spPr bwMode="auto">
          <a:xfrm>
            <a:off x="485198" y="438655"/>
            <a:ext cx="4661765" cy="62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eaLnBrk="1" hangingPunct="1"/>
            <a:r>
              <a:rPr lang="en-US" altLang="en-SA" sz="3200" b="1" dirty="0">
                <a:solidFill>
                  <a:srgbClr val="5BA7B9"/>
                </a:solidFill>
                <a:latin typeface="Times New Roman" panose="02020603050405020304" pitchFamily="18" charset="0"/>
                <a:cs typeface="Times New Roman" panose="02020603050405020304" pitchFamily="18" charset="0"/>
              </a:rPr>
              <a:t>Agranulocytes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afterEffect">
                                  <p:stCondLst>
                                    <p:cond delay="0"/>
                                  </p:stCondLst>
                                  <p:childTnLst>
                                    <p:set>
                                      <p:cBhvr>
                                        <p:cTn id="6" dur="1" fill="hold">
                                          <p:stCondLst>
                                            <p:cond delay="0"/>
                                          </p:stCondLst>
                                        </p:cTn>
                                        <p:tgtEl>
                                          <p:spTgt spid="109570">
                                            <p:txEl>
                                              <p:pRg st="0" end="0"/>
                                            </p:txEl>
                                          </p:spTgt>
                                        </p:tgtEl>
                                        <p:attrNameLst>
                                          <p:attrName>style.visibility</p:attrName>
                                        </p:attrNameLst>
                                      </p:cBhvr>
                                      <p:to>
                                        <p:strVal val="visible"/>
                                      </p:to>
                                    </p:set>
                                    <p:animEffect transition="in" filter="checkerboard(across)">
                                      <p:cBhvr>
                                        <p:cTn id="7" dur="500"/>
                                        <p:tgtEl>
                                          <p:spTgt spid="109570">
                                            <p:txEl>
                                              <p:pRg st="0" end="0"/>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109572"/>
                                        </p:tgtEl>
                                        <p:attrNameLst>
                                          <p:attrName>style.visibility</p:attrName>
                                        </p:attrNameLst>
                                      </p:cBhvr>
                                      <p:to>
                                        <p:strVal val="visible"/>
                                      </p:to>
                                    </p:set>
                                    <p:anim calcmode="lin" valueType="num">
                                      <p:cBhvr additive="base">
                                        <p:cTn id="10" dur="500" fill="hold"/>
                                        <p:tgtEl>
                                          <p:spTgt spid="109572"/>
                                        </p:tgtEl>
                                        <p:attrNameLst>
                                          <p:attrName>ppt_x</p:attrName>
                                        </p:attrNameLst>
                                      </p:cBhvr>
                                      <p:tavLst>
                                        <p:tav tm="0">
                                          <p:val>
                                            <p:strVal val="1+#ppt_w/2"/>
                                          </p:val>
                                        </p:tav>
                                        <p:tav tm="100000">
                                          <p:val>
                                            <p:strVal val="#ppt_x"/>
                                          </p:val>
                                        </p:tav>
                                      </p:tavLst>
                                    </p:anim>
                                    <p:anim calcmode="lin" valueType="num">
                                      <p:cBhvr additive="base">
                                        <p:cTn id="11" dur="500" fill="hold"/>
                                        <p:tgtEl>
                                          <p:spTgt spid="109572"/>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09570">
                                            <p:txEl>
                                              <p:pRg st="2" end="2"/>
                                            </p:txEl>
                                          </p:spTgt>
                                        </p:tgtEl>
                                        <p:attrNameLst>
                                          <p:attrName>style.visibility</p:attrName>
                                        </p:attrNameLst>
                                      </p:cBhvr>
                                      <p:to>
                                        <p:strVal val="visible"/>
                                      </p:to>
                                    </p:set>
                                    <p:animEffect transition="in" filter="checkerboard(across)">
                                      <p:cBhvr>
                                        <p:cTn id="16" dur="500"/>
                                        <p:tgtEl>
                                          <p:spTgt spid="109570">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09570">
                                            <p:txEl>
                                              <p:pRg st="3" end="3"/>
                                            </p:txEl>
                                          </p:spTgt>
                                        </p:tgtEl>
                                        <p:attrNameLst>
                                          <p:attrName>style.visibility</p:attrName>
                                        </p:attrNameLst>
                                      </p:cBhvr>
                                      <p:to>
                                        <p:strVal val="visible"/>
                                      </p:to>
                                    </p:set>
                                    <p:animEffect transition="in" filter="checkerboard(across)">
                                      <p:cBhvr>
                                        <p:cTn id="21" dur="500"/>
                                        <p:tgtEl>
                                          <p:spTgt spid="109570">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09570">
                                            <p:txEl>
                                              <p:pRg st="4" end="4"/>
                                            </p:txEl>
                                          </p:spTgt>
                                        </p:tgtEl>
                                        <p:attrNameLst>
                                          <p:attrName>style.visibility</p:attrName>
                                        </p:attrNameLst>
                                      </p:cBhvr>
                                      <p:to>
                                        <p:strVal val="visible"/>
                                      </p:to>
                                    </p:set>
                                    <p:animEffect transition="in" filter="checkerboard(across)">
                                      <p:cBhvr>
                                        <p:cTn id="26" dur="500"/>
                                        <p:tgtEl>
                                          <p:spTgt spid="109570">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09570">
                                            <p:txEl>
                                              <p:pRg st="5" end="5"/>
                                            </p:txEl>
                                          </p:spTgt>
                                        </p:tgtEl>
                                        <p:attrNameLst>
                                          <p:attrName>style.visibility</p:attrName>
                                        </p:attrNameLst>
                                      </p:cBhvr>
                                      <p:to>
                                        <p:strVal val="visible"/>
                                      </p:to>
                                    </p:set>
                                    <p:animEffect transition="in" filter="checkerboard(across)">
                                      <p:cBhvr>
                                        <p:cTn id="31" dur="500"/>
                                        <p:tgtEl>
                                          <p:spTgt spid="109570">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ox(in)">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9BD6CD-5D84-8ECF-EB1F-7464BC0692B2}"/>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4D2DD03-F2FD-5349-A7D9-C137CA06650B}" type="slidenum">
              <a:rPr lang="en-US" altLang="en-SA">
                <a:solidFill>
                  <a:srgbClr val="FFFFFF"/>
                </a:solidFill>
                <a:latin typeface="Franklin Gothic Book" panose="020B0503020102020204" pitchFamily="34" charset="0"/>
              </a:rPr>
              <a:pPr eaLnBrk="1" hangingPunct="1"/>
              <a:t>21</a:t>
            </a:fld>
            <a:endParaRPr lang="en-US" altLang="en-SA">
              <a:solidFill>
                <a:srgbClr val="FFFFFF"/>
              </a:solidFill>
              <a:latin typeface="Franklin Gothic Book" panose="020B0503020102020204" pitchFamily="34" charset="0"/>
            </a:endParaRPr>
          </a:p>
        </p:txBody>
      </p:sp>
      <p:sp>
        <p:nvSpPr>
          <p:cNvPr id="97282" name="Rectangle 2">
            <a:extLst>
              <a:ext uri="{FF2B5EF4-FFF2-40B4-BE49-F238E27FC236}">
                <a16:creationId xmlns:a16="http://schemas.microsoft.com/office/drawing/2014/main" id="{7481CBDF-03E7-6CD9-6657-69A9B8F92D0C}"/>
              </a:ext>
            </a:extLst>
          </p:cNvPr>
          <p:cNvSpPr>
            <a:spLocks noGrp="1" noChangeArrowheads="1"/>
          </p:cNvSpPr>
          <p:nvPr>
            <p:ph type="title" idx="4294967295"/>
          </p:nvPr>
        </p:nvSpPr>
        <p:spPr>
          <a:xfrm>
            <a:off x="2209800" y="479875"/>
            <a:ext cx="4114800" cy="609600"/>
          </a:xfrm>
        </p:spPr>
        <p:txBody>
          <a:bodyPr bIns="45720" anchor="ctr"/>
          <a:lstStyle/>
          <a:p>
            <a:pPr algn="ctr" eaLnBrk="1" hangingPunct="1"/>
            <a:r>
              <a:rPr lang="en-US" altLang="en-SA" sz="3200" b="1" dirty="0">
                <a:solidFill>
                  <a:srgbClr val="0070C0"/>
                </a:solidFill>
                <a:latin typeface="Times New Roman" panose="02020603050405020304" pitchFamily="18" charset="0"/>
                <a:cs typeface="Times New Roman" panose="02020603050405020304" pitchFamily="18" charset="0"/>
              </a:rPr>
              <a:t>WBC Numbers</a:t>
            </a:r>
          </a:p>
        </p:txBody>
      </p:sp>
      <p:sp>
        <p:nvSpPr>
          <p:cNvPr id="97283" name="Rectangle 3">
            <a:extLst>
              <a:ext uri="{FF2B5EF4-FFF2-40B4-BE49-F238E27FC236}">
                <a16:creationId xmlns:a16="http://schemas.microsoft.com/office/drawing/2014/main" id="{F76D914A-7BCF-5210-F2E7-CA576EE02F9D}"/>
              </a:ext>
            </a:extLst>
          </p:cNvPr>
          <p:cNvSpPr>
            <a:spLocks noGrp="1" noChangeArrowheads="1"/>
          </p:cNvSpPr>
          <p:nvPr>
            <p:ph type="body" idx="4294967295"/>
          </p:nvPr>
        </p:nvSpPr>
        <p:spPr>
          <a:xfrm>
            <a:off x="603250" y="1481138"/>
            <a:ext cx="7626350" cy="4525962"/>
          </a:xfrm>
        </p:spPr>
        <p:txBody>
          <a:bodyPr/>
          <a:lstStyle/>
          <a:p>
            <a:pPr eaLnBrk="1" hangingPunct="1"/>
            <a:r>
              <a:rPr lang="en-US" altLang="en-SA" sz="2800" dirty="0"/>
              <a:t>Doctors look at WBC numbers.</a:t>
            </a:r>
          </a:p>
          <a:p>
            <a:pPr eaLnBrk="1" hangingPunct="1"/>
            <a:endParaRPr lang="en-US" altLang="en-SA" sz="1400" dirty="0"/>
          </a:p>
          <a:p>
            <a:pPr eaLnBrk="1" hangingPunct="1"/>
            <a:r>
              <a:rPr lang="en-US" altLang="en-SA" sz="2800" dirty="0"/>
              <a:t>Clinics will count the number of WBC’s in a blood sample, this is called differential count</a:t>
            </a:r>
          </a:p>
          <a:p>
            <a:pPr eaLnBrk="1" hangingPunct="1"/>
            <a:endParaRPr lang="en-US" altLang="en-SA" sz="1400" dirty="0"/>
          </a:p>
          <a:p>
            <a:pPr eaLnBrk="1" hangingPunct="1"/>
            <a:r>
              <a:rPr lang="en-US" altLang="en-SA" sz="2800" dirty="0"/>
              <a:t>A decrease in the number of white blood cells is </a:t>
            </a:r>
            <a:r>
              <a:rPr lang="en-US" altLang="en-SA" sz="2800" b="1" dirty="0">
                <a:solidFill>
                  <a:srgbClr val="CC0099"/>
                </a:solidFill>
              </a:rPr>
              <a:t>leukopenia</a:t>
            </a:r>
          </a:p>
          <a:p>
            <a:pPr eaLnBrk="1" hangingPunct="1"/>
            <a:endParaRPr lang="en-US" altLang="en-SA" sz="1200" dirty="0"/>
          </a:p>
          <a:p>
            <a:pPr eaLnBrk="1" hangingPunct="1"/>
            <a:r>
              <a:rPr lang="en-US" altLang="en-SA" sz="2800" dirty="0"/>
              <a:t>An increase in the number of white blood cells is </a:t>
            </a:r>
            <a:r>
              <a:rPr lang="en-US" altLang="en-SA" sz="2800" b="1" dirty="0">
                <a:solidFill>
                  <a:srgbClr val="CC0099"/>
                </a:solidFill>
              </a:rPr>
              <a:t>leukocytosis</a:t>
            </a:r>
            <a:endParaRPr lang="en-US" altLang="en-SA"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box(in)">
                                      <p:cBhvr>
                                        <p:cTn id="7" dur="500"/>
                                        <p:tgtEl>
                                          <p:spTgt spid="97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7283">
                                            <p:txEl>
                                              <p:pRg st="0" end="0"/>
                                            </p:txEl>
                                          </p:spTgt>
                                        </p:tgtEl>
                                        <p:attrNameLst>
                                          <p:attrName>style.visibility</p:attrName>
                                        </p:attrNameLst>
                                      </p:cBhvr>
                                      <p:to>
                                        <p:strVal val="visible"/>
                                      </p:to>
                                    </p:set>
                                    <p:animEffect transition="in" filter="checkerboard(across)">
                                      <p:cBhvr>
                                        <p:cTn id="12" dur="500"/>
                                        <p:tgtEl>
                                          <p:spTgt spid="972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checkerboard(across)">
                                      <p:cBhvr>
                                        <p:cTn id="17" dur="500"/>
                                        <p:tgtEl>
                                          <p:spTgt spid="97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7283">
                                            <p:txEl>
                                              <p:pRg st="4" end="4"/>
                                            </p:txEl>
                                          </p:spTgt>
                                        </p:tgtEl>
                                        <p:attrNameLst>
                                          <p:attrName>style.visibility</p:attrName>
                                        </p:attrNameLst>
                                      </p:cBhvr>
                                      <p:to>
                                        <p:strVal val="visible"/>
                                      </p:to>
                                    </p:set>
                                    <p:animEffect transition="in" filter="checkerboard(across)">
                                      <p:cBhvr>
                                        <p:cTn id="22" dur="500"/>
                                        <p:tgtEl>
                                          <p:spTgt spid="972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97283">
                                            <p:txEl>
                                              <p:pRg st="6" end="6"/>
                                            </p:txEl>
                                          </p:spTgt>
                                        </p:tgtEl>
                                        <p:attrNameLst>
                                          <p:attrName>style.visibility</p:attrName>
                                        </p:attrNameLst>
                                      </p:cBhvr>
                                      <p:to>
                                        <p:strVal val="visible"/>
                                      </p:to>
                                    </p:set>
                                    <p:animEffect transition="in" filter="checkerboard(across)">
                                      <p:cBhvr>
                                        <p:cTn id="27" dur="500"/>
                                        <p:tgtEl>
                                          <p:spTgt spid="97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563562"/>
          </a:xfrm>
        </p:spPr>
        <p:txBody>
          <a:bodyPr anchor="ctr">
            <a:normAutofit fontScale="90000"/>
          </a:bodyPr>
          <a:lstStyle/>
          <a:p>
            <a:pPr algn="ctr"/>
            <a:br>
              <a:rPr lang="en-US" sz="3600" b="1" dirty="0">
                <a:solidFill>
                  <a:srgbClr val="0070C0"/>
                </a:solidFill>
                <a:latin typeface="Times New Roman" panose="02020603050405020304" pitchFamily="18" charset="0"/>
                <a:cs typeface="Times New Roman" panose="02020603050405020304" pitchFamily="18" charset="0"/>
              </a:rPr>
            </a:br>
            <a:r>
              <a:rPr lang="en-US" sz="3600" b="1" dirty="0">
                <a:solidFill>
                  <a:srgbClr val="0070C0"/>
                </a:solidFill>
                <a:latin typeface="Times New Roman" panose="02020603050405020304" pitchFamily="18" charset="0"/>
                <a:cs typeface="Times New Roman" panose="02020603050405020304" pitchFamily="18" charset="0"/>
              </a:rPr>
              <a:t>Variations in WBC Counts-Leukocytosis</a:t>
            </a:r>
            <a:br>
              <a:rPr lang="en-US" dirty="0"/>
            </a:br>
            <a:endParaRPr lang="en-US" dirty="0"/>
          </a:p>
        </p:txBody>
      </p:sp>
      <p:sp>
        <p:nvSpPr>
          <p:cNvPr id="3" name="Content Placeholder 2"/>
          <p:cNvSpPr>
            <a:spLocks noGrp="1"/>
          </p:cNvSpPr>
          <p:nvPr>
            <p:ph idx="1"/>
          </p:nvPr>
        </p:nvSpPr>
        <p:spPr>
          <a:xfrm>
            <a:off x="897147" y="894241"/>
            <a:ext cx="7772400" cy="5410200"/>
          </a:xfrm>
        </p:spPr>
        <p:txBody>
          <a:bodyPr>
            <a:noAutofit/>
          </a:bodyPr>
          <a:lstStyle/>
          <a:p>
            <a:r>
              <a:rPr lang="en-US" sz="2400" b="1" dirty="0">
                <a:solidFill>
                  <a:schemeClr val="accent1"/>
                </a:solidFill>
                <a:latin typeface="Times New Roman" panose="02020603050405020304" pitchFamily="18" charset="0"/>
                <a:cs typeface="Times New Roman" panose="02020603050405020304" pitchFamily="18" charset="0"/>
              </a:rPr>
              <a:t>Physiological Causes of Leukocytosis </a:t>
            </a:r>
          </a:p>
          <a:p>
            <a:pPr lvl="1"/>
            <a:r>
              <a:rPr lang="en-US" dirty="0">
                <a:latin typeface="Times New Roman" panose="02020603050405020304" pitchFamily="18" charset="0"/>
                <a:cs typeface="Times New Roman" panose="02020603050405020304" pitchFamily="18" charset="0"/>
              </a:rPr>
              <a:t>Age </a:t>
            </a:r>
          </a:p>
          <a:p>
            <a:pPr lvl="1"/>
            <a:r>
              <a:rPr lang="en-US" dirty="0">
                <a:latin typeface="Times New Roman" panose="02020603050405020304" pitchFamily="18" charset="0"/>
                <a:cs typeface="Times New Roman" panose="02020603050405020304" pitchFamily="18" charset="0"/>
              </a:rPr>
              <a:t>Exercise </a:t>
            </a:r>
          </a:p>
          <a:p>
            <a:pPr lvl="1"/>
            <a:r>
              <a:rPr lang="en-US" dirty="0">
                <a:latin typeface="Times New Roman" panose="02020603050405020304" pitchFamily="18" charset="0"/>
                <a:cs typeface="Times New Roman" panose="02020603050405020304" pitchFamily="18" charset="0"/>
              </a:rPr>
              <a:t>After food intake </a:t>
            </a:r>
          </a:p>
          <a:p>
            <a:pPr lvl="1"/>
            <a:r>
              <a:rPr lang="en-US" dirty="0">
                <a:latin typeface="Times New Roman" panose="02020603050405020304" pitchFamily="18" charset="0"/>
                <a:cs typeface="Times New Roman" panose="02020603050405020304" pitchFamily="18" charset="0"/>
              </a:rPr>
              <a:t>Mental stress </a:t>
            </a:r>
          </a:p>
          <a:p>
            <a:pPr lvl="1"/>
            <a:r>
              <a:rPr lang="en-US" dirty="0">
                <a:latin typeface="Times New Roman" panose="02020603050405020304" pitchFamily="18" charset="0"/>
                <a:cs typeface="Times New Roman" panose="02020603050405020304" pitchFamily="18" charset="0"/>
              </a:rPr>
              <a:t>Pregnancy </a:t>
            </a:r>
          </a:p>
          <a:p>
            <a:pPr lvl="1"/>
            <a:r>
              <a:rPr lang="en-US" dirty="0">
                <a:latin typeface="Times New Roman" panose="02020603050405020304" pitchFamily="18" charset="0"/>
                <a:cs typeface="Times New Roman" panose="02020603050405020304" pitchFamily="18" charset="0"/>
              </a:rPr>
              <a:t>Exposure to low temperature also causes leukocytosis.</a:t>
            </a:r>
          </a:p>
          <a:p>
            <a:pPr marL="319088" lvl="1" indent="0">
              <a:buNone/>
            </a:pPr>
            <a:r>
              <a:rPr lang="en-US" dirty="0">
                <a:latin typeface="Times New Roman" panose="02020603050405020304" pitchFamily="18" charset="0"/>
                <a:cs typeface="Times New Roman" panose="02020603050405020304" pitchFamily="18" charset="0"/>
              </a:rPr>
              <a:t> </a:t>
            </a:r>
          </a:p>
          <a:p>
            <a:pPr marL="514350" indent="-514350"/>
            <a:r>
              <a:rPr lang="en-US" sz="2400" b="1" dirty="0">
                <a:solidFill>
                  <a:schemeClr val="accent1"/>
                </a:solidFill>
                <a:latin typeface="Times New Roman" panose="02020603050405020304" pitchFamily="18" charset="0"/>
                <a:cs typeface="Times New Roman" panose="02020603050405020304" pitchFamily="18" charset="0"/>
              </a:rPr>
              <a:t>Pathological Causes of Leukocytosis </a:t>
            </a:r>
          </a:p>
          <a:p>
            <a:pPr marL="628650" lvl="1" indent="-373063"/>
            <a:r>
              <a:rPr lang="en-US" dirty="0">
                <a:latin typeface="Times New Roman" panose="02020603050405020304" pitchFamily="18" charset="0"/>
                <a:cs typeface="Times New Roman" panose="02020603050405020304" pitchFamily="18" charset="0"/>
              </a:rPr>
              <a:t>Acute bacterial infections especially by the pyogenic organisms </a:t>
            </a:r>
          </a:p>
          <a:p>
            <a:pPr marL="628650" lvl="1" indent="-373063"/>
            <a:r>
              <a:rPr lang="en-US" dirty="0">
                <a:latin typeface="Times New Roman" panose="02020603050405020304" pitchFamily="18" charset="0"/>
                <a:cs typeface="Times New Roman" panose="02020603050405020304" pitchFamily="18" charset="0"/>
              </a:rPr>
              <a:t>Acute </a:t>
            </a:r>
            <a:r>
              <a:rPr lang="en-US" dirty="0" err="1">
                <a:latin typeface="Times New Roman" panose="02020603050405020304" pitchFamily="18" charset="0"/>
                <a:cs typeface="Times New Roman" panose="02020603050405020304" pitchFamily="18" charset="0"/>
              </a:rPr>
              <a:t>haemorrhage</a:t>
            </a:r>
            <a:endParaRPr lang="en-US" dirty="0">
              <a:latin typeface="Times New Roman" panose="02020603050405020304" pitchFamily="18" charset="0"/>
              <a:cs typeface="Times New Roman" panose="02020603050405020304" pitchFamily="18" charset="0"/>
            </a:endParaRPr>
          </a:p>
          <a:p>
            <a:pPr marL="628650" lvl="1" indent="-373063"/>
            <a:r>
              <a:rPr lang="en-US" dirty="0">
                <a:latin typeface="Times New Roman" panose="02020603050405020304" pitchFamily="18" charset="0"/>
                <a:cs typeface="Times New Roman" panose="02020603050405020304" pitchFamily="18" charset="0"/>
              </a:rPr>
              <a:t>Burns </a:t>
            </a:r>
          </a:p>
        </p:txBody>
      </p:sp>
      <p:sp>
        <p:nvSpPr>
          <p:cNvPr id="5" name="Slide Number Placeholder 4">
            <a:extLst>
              <a:ext uri="{FF2B5EF4-FFF2-40B4-BE49-F238E27FC236}">
                <a16:creationId xmlns:a16="http://schemas.microsoft.com/office/drawing/2014/main" id="{A110CE34-F61B-3828-C928-62CC21D716EC}"/>
              </a:ext>
            </a:extLst>
          </p:cNvPr>
          <p:cNvSpPr>
            <a:spLocks noGrp="1"/>
          </p:cNvSpPr>
          <p:nvPr>
            <p:ph type="sldNum" sz="quarter" idx="12"/>
          </p:nvPr>
        </p:nvSpPr>
        <p:spPr/>
        <p:txBody>
          <a:bodyPr/>
          <a:lstStyle/>
          <a:p>
            <a:fld id="{1F9A2C89-E401-3041-9821-A3BBD340FD62}" type="slidenum">
              <a:rPr lang="en-US" altLang="en-SA" smtClean="0"/>
              <a:pPr/>
              <a:t>22</a:t>
            </a:fld>
            <a:endParaRPr lang="en-US" altLang="en-SA"/>
          </a:p>
        </p:txBody>
      </p:sp>
    </p:spTree>
    <p:extLst>
      <p:ext uri="{BB962C8B-B14F-4D97-AF65-F5344CB8AC3E}">
        <p14:creationId xmlns:p14="http://schemas.microsoft.com/office/powerpoint/2010/main" val="14559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par>
                          <p:cTn id="40" fill="hold">
                            <p:stCondLst>
                              <p:cond delay="4500"/>
                            </p:stCondLst>
                            <p:childTnLst>
                              <p:par>
                                <p:cTn id="41" presetID="16" presetClass="entr" presetSubtype="21"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par>
                          <p:cTn id="44" fill="hold">
                            <p:stCondLst>
                              <p:cond delay="5000"/>
                            </p:stCondLst>
                            <p:childTnLst>
                              <p:par>
                                <p:cTn id="45" presetID="16" presetClass="entr" presetSubtype="21" fill="hold"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childTnLst>
                          </p:cTn>
                        </p:par>
                        <p:par>
                          <p:cTn id="48" fill="hold">
                            <p:stCondLst>
                              <p:cond delay="5500"/>
                            </p:stCondLst>
                            <p:childTnLst>
                              <p:par>
                                <p:cTn id="49" presetID="16" presetClass="entr" presetSubtype="21" fill="hold"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barn(inVertical)">
                                      <p:cBhvr>
                                        <p:cTn id="5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chor="ctr">
            <a:norm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Variations in WBC Counts-Leukopenia</a:t>
            </a:r>
          </a:p>
        </p:txBody>
      </p:sp>
      <p:sp>
        <p:nvSpPr>
          <p:cNvPr id="3" name="Content Placeholder 2"/>
          <p:cNvSpPr>
            <a:spLocks noGrp="1"/>
          </p:cNvSpPr>
          <p:nvPr>
            <p:ph idx="1"/>
          </p:nvPr>
        </p:nvSpPr>
        <p:spPr>
          <a:xfrm>
            <a:off x="490268" y="1143000"/>
            <a:ext cx="8229600" cy="5105400"/>
          </a:xfrm>
        </p:spPr>
        <p:txBody>
          <a:bodyPr>
            <a:noAutofit/>
          </a:bodyPr>
          <a:lstStyle/>
          <a:p>
            <a:r>
              <a:rPr lang="en-US" sz="2400" dirty="0">
                <a:latin typeface="Times New Roman" panose="02020603050405020304" pitchFamily="18" charset="0"/>
                <a:cs typeface="Times New Roman" panose="02020603050405020304" pitchFamily="18" charset="0"/>
              </a:rPr>
              <a:t>​</a:t>
            </a:r>
            <a:r>
              <a:rPr lang="en-US" sz="2400" b="1" dirty="0">
                <a:solidFill>
                  <a:schemeClr val="accent1"/>
                </a:solidFill>
                <a:latin typeface="Times New Roman" panose="02020603050405020304" pitchFamily="18" charset="0"/>
                <a:cs typeface="Times New Roman" panose="02020603050405020304" pitchFamily="18" charset="0"/>
              </a:rPr>
              <a:t>Causes of Leukopenia</a:t>
            </a:r>
          </a:p>
          <a:p>
            <a:pPr lvl="1"/>
            <a:r>
              <a:rPr lang="en-US" dirty="0">
                <a:latin typeface="Times New Roman" panose="02020603050405020304" pitchFamily="18" charset="0"/>
                <a:cs typeface="Times New Roman" panose="02020603050405020304" pitchFamily="18" charset="0"/>
              </a:rPr>
              <a:t>Infections by the </a:t>
            </a:r>
            <a:r>
              <a:rPr lang="en-US" dirty="0" err="1">
                <a:latin typeface="Times New Roman" panose="02020603050405020304" pitchFamily="18" charset="0"/>
                <a:cs typeface="Times New Roman" panose="02020603050405020304" pitchFamily="18" charset="0"/>
              </a:rPr>
              <a:t>nonpyogenic</a:t>
            </a:r>
            <a:r>
              <a:rPr lang="en-US" dirty="0">
                <a:latin typeface="Times New Roman" panose="02020603050405020304" pitchFamily="18" charset="0"/>
                <a:cs typeface="Times New Roman" panose="02020603050405020304" pitchFamily="18" charset="0"/>
              </a:rPr>
              <a:t> bacteria, especially typhoid fever and paratyphoid fever </a:t>
            </a:r>
          </a:p>
          <a:p>
            <a:pPr lvl="1"/>
            <a:r>
              <a:rPr lang="en-US" dirty="0">
                <a:latin typeface="Times New Roman" panose="02020603050405020304" pitchFamily="18" charset="0"/>
                <a:cs typeface="Times New Roman" panose="02020603050405020304" pitchFamily="18" charset="0"/>
              </a:rPr>
              <a:t>Viral infections, such as influenza, smallpox and mumps</a:t>
            </a:r>
          </a:p>
          <a:p>
            <a:pPr lvl="1"/>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Protozoal</a:t>
            </a:r>
            <a:r>
              <a:rPr lang="en-US" dirty="0">
                <a:latin typeface="Times New Roman" panose="02020603050405020304" pitchFamily="18" charset="0"/>
                <a:cs typeface="Times New Roman" panose="02020603050405020304" pitchFamily="18" charset="0"/>
              </a:rPr>
              <a:t> infections </a:t>
            </a:r>
          </a:p>
          <a:p>
            <a:pPr lvl="1"/>
            <a:r>
              <a:rPr lang="en-US" dirty="0">
                <a:latin typeface="Times New Roman" panose="02020603050405020304" pitchFamily="18" charset="0"/>
                <a:cs typeface="Times New Roman" panose="02020603050405020304" pitchFamily="18" charset="0"/>
              </a:rPr>
              <a:t>Starvation and malnutrition </a:t>
            </a:r>
          </a:p>
          <a:p>
            <a:pPr lvl="1"/>
            <a:r>
              <a:rPr lang="en-US" dirty="0">
                <a:latin typeface="Times New Roman" panose="02020603050405020304" pitchFamily="18" charset="0"/>
                <a:cs typeface="Times New Roman" panose="02020603050405020304" pitchFamily="18" charset="0"/>
              </a:rPr>
              <a:t>Aplasia of bone marrow </a:t>
            </a:r>
          </a:p>
          <a:p>
            <a:pPr lvl="1"/>
            <a:r>
              <a:rPr lang="en-US" dirty="0">
                <a:latin typeface="Times New Roman" panose="02020603050405020304" pitchFamily="18" charset="0"/>
                <a:cs typeface="Times New Roman" panose="02020603050405020304" pitchFamily="18" charset="0"/>
              </a:rPr>
              <a:t>Bone marrow depression due to: </a:t>
            </a:r>
          </a:p>
          <a:p>
            <a:pPr lvl="2"/>
            <a:r>
              <a:rPr lang="en-US" sz="2400" dirty="0">
                <a:latin typeface="Times New Roman" panose="02020603050405020304" pitchFamily="18" charset="0"/>
                <a:cs typeface="Times New Roman" panose="02020603050405020304" pitchFamily="18" charset="0"/>
              </a:rPr>
              <a:t>Drugs such as chloromycetin and cytotoxic drugs used in malignant diseases </a:t>
            </a:r>
          </a:p>
          <a:p>
            <a:pPr lvl="2"/>
            <a:r>
              <a:rPr lang="en-US" sz="2400" dirty="0">
                <a:latin typeface="Times New Roman" panose="02020603050405020304" pitchFamily="18" charset="0"/>
                <a:cs typeface="Times New Roman" panose="02020603050405020304" pitchFamily="18" charset="0"/>
              </a:rPr>
              <a:t>Repeated exposure to X-rays or radiations</a:t>
            </a:r>
          </a:p>
          <a:p>
            <a:pPr lvl="2"/>
            <a:r>
              <a:rPr lang="en-US" sz="2400" dirty="0">
                <a:latin typeface="Times New Roman" panose="02020603050405020304" pitchFamily="18" charset="0"/>
                <a:cs typeface="Times New Roman" panose="02020603050405020304" pitchFamily="18" charset="0"/>
              </a:rPr>
              <a:t>Chemical poisons like arsenic, dinitrophenol and antimony </a:t>
            </a:r>
          </a:p>
        </p:txBody>
      </p:sp>
      <p:sp>
        <p:nvSpPr>
          <p:cNvPr id="5" name="Slide Number Placeholder 4">
            <a:extLst>
              <a:ext uri="{FF2B5EF4-FFF2-40B4-BE49-F238E27FC236}">
                <a16:creationId xmlns:a16="http://schemas.microsoft.com/office/drawing/2014/main" id="{6A3CD4A8-57F9-F773-03B4-08806675CCE6}"/>
              </a:ext>
            </a:extLst>
          </p:cNvPr>
          <p:cNvSpPr>
            <a:spLocks noGrp="1"/>
          </p:cNvSpPr>
          <p:nvPr>
            <p:ph type="sldNum" sz="quarter" idx="12"/>
          </p:nvPr>
        </p:nvSpPr>
        <p:spPr/>
        <p:txBody>
          <a:bodyPr/>
          <a:lstStyle/>
          <a:p>
            <a:fld id="{1F9A2C89-E401-3041-9821-A3BBD340FD62}" type="slidenum">
              <a:rPr lang="en-US" altLang="en-SA" smtClean="0"/>
              <a:pPr/>
              <a:t>23</a:t>
            </a:fld>
            <a:endParaRPr lang="en-US" altLang="en-SA"/>
          </a:p>
        </p:txBody>
      </p:sp>
    </p:spTree>
    <p:extLst>
      <p:ext uri="{BB962C8B-B14F-4D97-AF65-F5344CB8AC3E}">
        <p14:creationId xmlns:p14="http://schemas.microsoft.com/office/powerpoint/2010/main" val="127815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1BF8817-0C11-D7CC-C87B-6CF42BA580ED}"/>
              </a:ext>
            </a:extLst>
          </p:cNvPr>
          <p:cNvSpPr>
            <a:spLocks noGrp="1"/>
          </p:cNvSpPr>
          <p:nvPr>
            <p:ph type="title"/>
          </p:nvPr>
        </p:nvSpPr>
        <p:spPr>
          <a:xfrm>
            <a:off x="457200" y="228600"/>
            <a:ext cx="8229600" cy="685800"/>
          </a:xfrm>
        </p:spPr>
        <p:txBody>
          <a:bodyPr bIns="45720" anchor="ctr"/>
          <a:lstStyle/>
          <a:p>
            <a:pPr algn="ctr" eaLnBrk="1" hangingPunct="1"/>
            <a:r>
              <a:rPr lang="en-GB" altLang="en-SA" sz="3200" b="1" dirty="0">
                <a:solidFill>
                  <a:schemeClr val="accent1"/>
                </a:solidFill>
                <a:latin typeface="Times New Roman" panose="02020603050405020304" pitchFamily="18" charset="0"/>
                <a:cs typeface="Times New Roman" panose="02020603050405020304" pitchFamily="18" charset="0"/>
              </a:rPr>
              <a:t>Metabolism</a:t>
            </a:r>
            <a:r>
              <a:rPr lang="en-GB" altLang="en-SA" dirty="0">
                <a:solidFill>
                  <a:schemeClr val="accent1"/>
                </a:solidFill>
              </a:rPr>
              <a:t> </a:t>
            </a:r>
            <a:r>
              <a:rPr lang="en-GB" altLang="en-SA" sz="3200" b="1" dirty="0">
                <a:solidFill>
                  <a:schemeClr val="accent1"/>
                </a:solidFill>
                <a:latin typeface="Times New Roman" panose="02020603050405020304" pitchFamily="18" charset="0"/>
                <a:cs typeface="Times New Roman" panose="02020603050405020304" pitchFamily="18" charset="0"/>
              </a:rPr>
              <a:t>of leukocytes</a:t>
            </a:r>
          </a:p>
        </p:txBody>
      </p:sp>
      <p:sp>
        <p:nvSpPr>
          <p:cNvPr id="4" name="Slide Number Placeholder 3">
            <a:extLst>
              <a:ext uri="{FF2B5EF4-FFF2-40B4-BE49-F238E27FC236}">
                <a16:creationId xmlns:a16="http://schemas.microsoft.com/office/drawing/2014/main" id="{6D7C3E20-FC68-BF24-43D7-8F69BFD2F6D4}"/>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311E83F-AF3D-114F-989B-E2153E16AFF9}" type="slidenum">
              <a:rPr lang="en-US" altLang="en-SA">
                <a:solidFill>
                  <a:srgbClr val="FFFFFF"/>
                </a:solidFill>
                <a:latin typeface="Franklin Gothic Book" panose="020B0503020102020204" pitchFamily="34" charset="0"/>
              </a:rPr>
              <a:pPr eaLnBrk="1" hangingPunct="1"/>
              <a:t>24</a:t>
            </a:fld>
            <a:endParaRPr lang="en-US" altLang="en-SA">
              <a:solidFill>
                <a:srgbClr val="FFFFFF"/>
              </a:solidFill>
              <a:latin typeface="Franklin Gothic Book" panose="020B0503020102020204" pitchFamily="34" charset="0"/>
            </a:endParaRPr>
          </a:p>
        </p:txBody>
      </p:sp>
      <p:sp>
        <p:nvSpPr>
          <p:cNvPr id="100355" name="Rectangle 3">
            <a:extLst>
              <a:ext uri="{FF2B5EF4-FFF2-40B4-BE49-F238E27FC236}">
                <a16:creationId xmlns:a16="http://schemas.microsoft.com/office/drawing/2014/main" id="{C77F8CEF-79E8-5A33-0FC7-7D091FB7B668}"/>
              </a:ext>
            </a:extLst>
          </p:cNvPr>
          <p:cNvSpPr>
            <a:spLocks noGrp="1"/>
          </p:cNvSpPr>
          <p:nvPr>
            <p:ph sz="quarter" idx="1"/>
          </p:nvPr>
        </p:nvSpPr>
        <p:spPr>
          <a:xfrm>
            <a:off x="685800" y="1295400"/>
            <a:ext cx="7772400" cy="4572000"/>
          </a:xfrm>
        </p:spPr>
        <p:txBody>
          <a:bodyPr/>
          <a:lstStyle/>
          <a:p>
            <a:pPr algn="just" eaLnBrk="1" hangingPunct="1">
              <a:lnSpc>
                <a:spcPct val="150000"/>
              </a:lnSpc>
            </a:pPr>
            <a:r>
              <a:rPr lang="en-GB" altLang="en-SA" sz="2400" dirty="0">
                <a:latin typeface="Times New Roman" panose="02020603050405020304" pitchFamily="18" charset="0"/>
                <a:cs typeface="Times New Roman" panose="02020603050405020304" pitchFamily="18" charset="0"/>
              </a:rPr>
              <a:t>They have aerobic glycolysis and active pentose phosphate pathway (NADPH)</a:t>
            </a:r>
          </a:p>
          <a:p>
            <a:pPr algn="just" eaLnBrk="1" hangingPunct="1">
              <a:lnSpc>
                <a:spcPct val="150000"/>
              </a:lnSpc>
              <a:buFont typeface="Wingdings 3" pitchFamily="2" charset="2"/>
              <a:buNone/>
            </a:pPr>
            <a:endParaRPr lang="en-GB" altLang="en-SA" sz="2400" dirty="0">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During phagocytosis of bacteria, there is an increase  of O</a:t>
            </a:r>
            <a:r>
              <a:rPr lang="en-US" altLang="en-SA" sz="2400" baseline="-25000" dirty="0">
                <a:latin typeface="Times New Roman" panose="02020603050405020304" pitchFamily="18" charset="0"/>
                <a:cs typeface="Times New Roman" panose="02020603050405020304" pitchFamily="18" charset="0"/>
              </a:rPr>
              <a:t>2 </a:t>
            </a:r>
            <a:r>
              <a:rPr lang="en-US" altLang="en-SA" sz="2400" dirty="0">
                <a:latin typeface="Times New Roman" panose="02020603050405020304" pitchFamily="18" charset="0"/>
                <a:cs typeface="Times New Roman" panose="02020603050405020304" pitchFamily="18" charset="0"/>
              </a:rPr>
              <a:t>consumption (respiratory burst: </a:t>
            </a:r>
            <a:r>
              <a:rPr lang="en-GB" altLang="en-SA" sz="2400" dirty="0">
                <a:latin typeface="Times New Roman" panose="02020603050405020304" pitchFamily="18" charset="0"/>
                <a:cs typeface="Times New Roman" panose="02020603050405020304" pitchFamily="18" charset="0"/>
              </a:rPr>
              <a:t>the rapid release of reactive oxygen species</a:t>
            </a:r>
            <a:r>
              <a:rPr lang="en-US" altLang="en-SA" sz="2400" dirty="0">
                <a:latin typeface="Times New Roman" panose="02020603050405020304" pitchFamily="18" charset="0"/>
                <a:cs typeface="Times New Roman" panose="02020603050405020304" pitchFamily="18" charset="0"/>
              </a:rPr>
              <a:t>) and superoxide  radical O</a:t>
            </a:r>
            <a:r>
              <a:rPr lang="en-US" altLang="en-SA" sz="2400" baseline="-25000" dirty="0">
                <a:latin typeface="Times New Roman" panose="02020603050405020304" pitchFamily="18" charset="0"/>
                <a:cs typeface="Times New Roman" panose="02020603050405020304" pitchFamily="18" charset="0"/>
              </a:rPr>
              <a:t>2</a:t>
            </a:r>
            <a:r>
              <a:rPr lang="en-US" altLang="en-SA" sz="2400" baseline="30000" dirty="0">
                <a:latin typeface="Times New Roman" panose="02020603050405020304" pitchFamily="18" charset="0"/>
                <a:cs typeface="Times New Roman" panose="02020603050405020304" pitchFamily="18" charset="0"/>
              </a:rPr>
              <a:t>- </a:t>
            </a:r>
            <a:r>
              <a:rPr lang="en-US" altLang="en-SA" sz="2400" dirty="0">
                <a:latin typeface="Times New Roman" panose="02020603050405020304" pitchFamily="18" charset="0"/>
                <a:cs typeface="Times New Roman" panose="02020603050405020304" pitchFamily="18" charset="0"/>
              </a:rPr>
              <a:t>(involved in killing the bacteria) is formed.</a:t>
            </a:r>
            <a:endParaRPr lang="en-GB" altLang="en-SA" sz="2400" dirty="0">
              <a:latin typeface="Times New Roman" panose="02020603050405020304" pitchFamily="18" charset="0"/>
              <a:cs typeface="Times New Roman" panose="02020603050405020304" pitchFamily="18" charset="0"/>
            </a:endParaRPr>
          </a:p>
          <a:p>
            <a:pPr algn="just" eaLnBrk="1" hangingPunct="1">
              <a:lnSpc>
                <a:spcPct val="150000"/>
              </a:lnSpc>
              <a:buFont typeface="Wingdings 3" pitchFamily="2" charset="2"/>
              <a:buNone/>
            </a:pPr>
            <a:endParaRPr lang="en-GB" altLang="en-SA"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box(in)">
                                      <p:cBhvr>
                                        <p:cTn id="7" dur="5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checkerboard(across)">
                                      <p:cBhvr>
                                        <p:cTn id="12" dur="5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checkerboard(across)">
                                      <p:cBhvr>
                                        <p:cTn id="17" dur="5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96" name="Rectangle 20">
            <a:extLst>
              <a:ext uri="{FF2B5EF4-FFF2-40B4-BE49-F238E27FC236}">
                <a16:creationId xmlns:a16="http://schemas.microsoft.com/office/drawing/2014/main" id="{D0A93787-215C-9EF8-AA4A-B2372E4BEAA9}"/>
              </a:ext>
            </a:extLst>
          </p:cNvPr>
          <p:cNvSpPr>
            <a:spLocks noGrp="1"/>
          </p:cNvSpPr>
          <p:nvPr>
            <p:ph type="title"/>
          </p:nvPr>
        </p:nvSpPr>
        <p:spPr>
          <a:xfrm>
            <a:off x="914400" y="274638"/>
            <a:ext cx="7772400" cy="784224"/>
          </a:xfrm>
        </p:spPr>
        <p:txBody>
          <a:bodyPr bIns="45720" anchor="ctr"/>
          <a:lstStyle/>
          <a:p>
            <a:pPr algn="ctr" eaLnBrk="1" hangingPunct="1"/>
            <a:r>
              <a:rPr lang="en-GB" altLang="en-SA" sz="3200" b="1" dirty="0">
                <a:solidFill>
                  <a:schemeClr val="accent1"/>
                </a:solidFill>
                <a:latin typeface="Times New Roman" panose="02020603050405020304" pitchFamily="18" charset="0"/>
                <a:cs typeface="Times New Roman" panose="02020603050405020304" pitchFamily="18" charset="0"/>
              </a:rPr>
              <a:t>Metabolism of leukocytes (</a:t>
            </a:r>
            <a:r>
              <a:rPr lang="en-GB" altLang="en-SA" sz="3200" b="1" dirty="0" err="1">
                <a:solidFill>
                  <a:schemeClr val="accent1"/>
                </a:solidFill>
                <a:latin typeface="Times New Roman" panose="02020603050405020304" pitchFamily="18" charset="0"/>
                <a:cs typeface="Times New Roman" panose="02020603050405020304" pitchFamily="18" charset="0"/>
              </a:rPr>
              <a:t>cont</a:t>
            </a:r>
            <a:r>
              <a:rPr lang="en-GB" altLang="en-SA" sz="3200" b="1" dirty="0">
                <a:solidFill>
                  <a:schemeClr val="accent1"/>
                </a:solidFill>
                <a:latin typeface="Times New Roman" panose="02020603050405020304" pitchFamily="18" charset="0"/>
                <a:cs typeface="Times New Roman" panose="02020603050405020304" pitchFamily="18" charset="0"/>
              </a:rPr>
              <a:t>…)</a:t>
            </a:r>
          </a:p>
        </p:txBody>
      </p:sp>
      <p:sp>
        <p:nvSpPr>
          <p:cNvPr id="13" name="Slide Number Placeholder 12">
            <a:extLst>
              <a:ext uri="{FF2B5EF4-FFF2-40B4-BE49-F238E27FC236}">
                <a16:creationId xmlns:a16="http://schemas.microsoft.com/office/drawing/2014/main" id="{7C6B2F87-03E6-FB6F-C562-65EFFEF80398}"/>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552B824-84BC-044E-A9C3-5A5681E40C45}" type="slidenum">
              <a:rPr lang="en-US" altLang="en-SA">
                <a:solidFill>
                  <a:srgbClr val="FFFFFF"/>
                </a:solidFill>
                <a:latin typeface="Franklin Gothic Book" panose="020B0503020102020204" pitchFamily="34" charset="0"/>
              </a:rPr>
              <a:pPr eaLnBrk="1" hangingPunct="1"/>
              <a:t>25</a:t>
            </a:fld>
            <a:endParaRPr lang="en-US" altLang="en-SA">
              <a:solidFill>
                <a:srgbClr val="FFFFFF"/>
              </a:solidFill>
              <a:latin typeface="Franklin Gothic Book" panose="020B0503020102020204" pitchFamily="34" charset="0"/>
            </a:endParaRPr>
          </a:p>
        </p:txBody>
      </p:sp>
      <p:sp>
        <p:nvSpPr>
          <p:cNvPr id="101379" name="Rectangle 3">
            <a:extLst>
              <a:ext uri="{FF2B5EF4-FFF2-40B4-BE49-F238E27FC236}">
                <a16:creationId xmlns:a16="http://schemas.microsoft.com/office/drawing/2014/main" id="{E2C70DD6-19E4-AF47-32AA-7C43AE1EC245}"/>
              </a:ext>
            </a:extLst>
          </p:cNvPr>
          <p:cNvSpPr>
            <a:spLocks noGrp="1"/>
          </p:cNvSpPr>
          <p:nvPr>
            <p:ph sz="quarter" idx="1"/>
          </p:nvPr>
        </p:nvSpPr>
        <p:spPr/>
        <p:txBody>
          <a:bodyPr/>
          <a:lstStyle/>
          <a:p>
            <a:pPr eaLnBrk="1" hangingPunct="1">
              <a:lnSpc>
                <a:spcPct val="125000"/>
              </a:lnSpc>
            </a:pPr>
            <a:r>
              <a:rPr lang="en-GB" altLang="en-SA" sz="2800"/>
              <a:t>Phagocytic leukocytes use NADPH as a substrate for the NADPH-oxidase enzyme, which contributes to the killing of ingested microorganisms</a:t>
            </a:r>
          </a:p>
        </p:txBody>
      </p:sp>
      <p:sp>
        <p:nvSpPr>
          <p:cNvPr id="101381" name="Text Box 5">
            <a:extLst>
              <a:ext uri="{FF2B5EF4-FFF2-40B4-BE49-F238E27FC236}">
                <a16:creationId xmlns:a16="http://schemas.microsoft.com/office/drawing/2014/main" id="{43516176-5DED-AD58-D263-19AC8BBDF5BA}"/>
              </a:ext>
            </a:extLst>
          </p:cNvPr>
          <p:cNvSpPr txBox="1">
            <a:spLocks noChangeArrowheads="1"/>
          </p:cNvSpPr>
          <p:nvPr/>
        </p:nvSpPr>
        <p:spPr bwMode="auto">
          <a:xfrm>
            <a:off x="1600200" y="3686175"/>
            <a:ext cx="670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GB" altLang="en-SA" sz="2800">
                <a:solidFill>
                  <a:srgbClr val="000099"/>
                </a:solidFill>
              </a:rPr>
              <a:t>NADPH +A +O</a:t>
            </a:r>
            <a:r>
              <a:rPr lang="en-GB" altLang="en-SA" sz="2800" baseline="-25000">
                <a:solidFill>
                  <a:srgbClr val="000099"/>
                </a:solidFill>
              </a:rPr>
              <a:t>2</a:t>
            </a:r>
            <a:r>
              <a:rPr lang="en-GB" altLang="en-SA" sz="2800">
                <a:solidFill>
                  <a:srgbClr val="000099"/>
                </a:solidFill>
              </a:rPr>
              <a:t>                   NADP</a:t>
            </a:r>
            <a:r>
              <a:rPr lang="en-GB" altLang="en-SA" sz="2800" baseline="30000">
                <a:solidFill>
                  <a:srgbClr val="000099"/>
                </a:solidFill>
              </a:rPr>
              <a:t>+ </a:t>
            </a:r>
            <a:r>
              <a:rPr lang="en-GB" altLang="en-SA" sz="2800">
                <a:solidFill>
                  <a:srgbClr val="000099"/>
                </a:solidFill>
              </a:rPr>
              <a:t>+ AH + O</a:t>
            </a:r>
            <a:r>
              <a:rPr lang="en-GB" altLang="en-SA" sz="2800" baseline="-25000">
                <a:solidFill>
                  <a:srgbClr val="000099"/>
                </a:solidFill>
              </a:rPr>
              <a:t>2</a:t>
            </a:r>
            <a:r>
              <a:rPr lang="en-GB" altLang="en-SA" sz="2800" baseline="30000">
                <a:solidFill>
                  <a:srgbClr val="000099"/>
                </a:solidFill>
              </a:rPr>
              <a:t>-</a:t>
            </a:r>
          </a:p>
        </p:txBody>
      </p:sp>
      <p:sp>
        <p:nvSpPr>
          <p:cNvPr id="101383" name="Line 7">
            <a:extLst>
              <a:ext uri="{FF2B5EF4-FFF2-40B4-BE49-F238E27FC236}">
                <a16:creationId xmlns:a16="http://schemas.microsoft.com/office/drawing/2014/main" id="{4C5FC0F8-606E-ED3B-0C9C-81914AD559F5}"/>
              </a:ext>
            </a:extLst>
          </p:cNvPr>
          <p:cNvSpPr>
            <a:spLocks noChangeShapeType="1"/>
          </p:cNvSpPr>
          <p:nvPr/>
        </p:nvSpPr>
        <p:spPr bwMode="auto">
          <a:xfrm>
            <a:off x="4025900" y="3970338"/>
            <a:ext cx="1008063" cy="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SA"/>
          </a:p>
        </p:txBody>
      </p:sp>
      <p:sp>
        <p:nvSpPr>
          <p:cNvPr id="101384" name="Text Box 8">
            <a:extLst>
              <a:ext uri="{FF2B5EF4-FFF2-40B4-BE49-F238E27FC236}">
                <a16:creationId xmlns:a16="http://schemas.microsoft.com/office/drawing/2014/main" id="{7C025B58-4F15-17D9-91A7-31BDD8158E37}"/>
              </a:ext>
            </a:extLst>
          </p:cNvPr>
          <p:cNvSpPr txBox="1">
            <a:spLocks noChangeArrowheads="1"/>
          </p:cNvSpPr>
          <p:nvPr/>
        </p:nvSpPr>
        <p:spPr bwMode="auto">
          <a:xfrm>
            <a:off x="4025900" y="3500438"/>
            <a:ext cx="1081088" cy="854075"/>
          </a:xfrm>
          <a:prstGeom prst="rect">
            <a:avLst/>
          </a:prstGeom>
          <a:noFill/>
          <a:ln w="9525">
            <a:noFill/>
            <a:miter lim="800000"/>
            <a:headEnd/>
            <a:tailEnd/>
          </a:ln>
          <a:effectLst/>
        </p:spPr>
        <p:txBody>
          <a:bodyPr>
            <a:spAutoFit/>
          </a:bodyPr>
          <a:lstStyle/>
          <a:p>
            <a:pPr>
              <a:spcBef>
                <a:spcPct val="50000"/>
              </a:spcBef>
              <a:defRPr/>
            </a:pPr>
            <a:r>
              <a:rPr lang="en-GB" sz="2000" b="1">
                <a:solidFill>
                  <a:srgbClr val="CC0099"/>
                </a:solidFill>
                <a:effectLst>
                  <a:outerShdw blurRad="38100" dist="38100" dir="2700000" algn="tl">
                    <a:srgbClr val="C0C0C0"/>
                  </a:outerShdw>
                </a:effectLst>
                <a:cs typeface="Arial" charset="0"/>
              </a:rPr>
              <a:t>NADPH</a:t>
            </a:r>
          </a:p>
          <a:p>
            <a:pPr>
              <a:spcBef>
                <a:spcPct val="50000"/>
              </a:spcBef>
              <a:defRPr/>
            </a:pPr>
            <a:r>
              <a:rPr lang="en-GB" sz="2000" b="1">
                <a:solidFill>
                  <a:srgbClr val="CC0099"/>
                </a:solidFill>
                <a:effectLst>
                  <a:outerShdw blurRad="38100" dist="38100" dir="2700000" algn="tl">
                    <a:srgbClr val="C0C0C0"/>
                  </a:outerShdw>
                </a:effectLst>
                <a:cs typeface="Arial" charset="0"/>
              </a:rPr>
              <a:t> oxidase</a:t>
            </a:r>
          </a:p>
        </p:txBody>
      </p:sp>
      <p:sp>
        <p:nvSpPr>
          <p:cNvPr id="101386" name="Text Box 10">
            <a:extLst>
              <a:ext uri="{FF2B5EF4-FFF2-40B4-BE49-F238E27FC236}">
                <a16:creationId xmlns:a16="http://schemas.microsoft.com/office/drawing/2014/main" id="{93AD0CF6-F9CE-8167-035F-72126E380F3F}"/>
              </a:ext>
            </a:extLst>
          </p:cNvPr>
          <p:cNvSpPr txBox="1">
            <a:spLocks noChangeArrowheads="1"/>
          </p:cNvSpPr>
          <p:nvPr/>
        </p:nvSpPr>
        <p:spPr bwMode="auto">
          <a:xfrm>
            <a:off x="1949450" y="4727575"/>
            <a:ext cx="6661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GB" altLang="en-SA" sz="2800">
                <a:solidFill>
                  <a:srgbClr val="000099"/>
                </a:solidFill>
              </a:rPr>
              <a:t>2H</a:t>
            </a:r>
            <a:r>
              <a:rPr lang="en-GB" altLang="en-SA" sz="2800" baseline="30000">
                <a:solidFill>
                  <a:srgbClr val="000099"/>
                </a:solidFill>
              </a:rPr>
              <a:t>+</a:t>
            </a:r>
            <a:r>
              <a:rPr lang="en-GB" altLang="en-SA" sz="2800">
                <a:solidFill>
                  <a:srgbClr val="000099"/>
                </a:solidFill>
              </a:rPr>
              <a:t> + 2O</a:t>
            </a:r>
            <a:r>
              <a:rPr lang="en-GB" altLang="en-SA" sz="2800" baseline="-25000">
                <a:solidFill>
                  <a:srgbClr val="000099"/>
                </a:solidFill>
              </a:rPr>
              <a:t>2</a:t>
            </a:r>
            <a:r>
              <a:rPr lang="en-GB" altLang="en-SA" sz="2800" baseline="30000">
                <a:solidFill>
                  <a:srgbClr val="000099"/>
                </a:solidFill>
              </a:rPr>
              <a:t> -</a:t>
            </a:r>
            <a:r>
              <a:rPr lang="en-GB" altLang="en-SA" sz="2800">
                <a:solidFill>
                  <a:srgbClr val="000099"/>
                </a:solidFill>
              </a:rPr>
              <a:t>                      2</a:t>
            </a:r>
            <a:r>
              <a:rPr lang="en-GB" altLang="en-SA" sz="2800">
                <a:solidFill>
                  <a:srgbClr val="CC0099"/>
                </a:solidFill>
              </a:rPr>
              <a:t>H</a:t>
            </a:r>
            <a:r>
              <a:rPr lang="en-GB" altLang="en-SA" sz="2800" baseline="-25000">
                <a:solidFill>
                  <a:srgbClr val="CC0099"/>
                </a:solidFill>
              </a:rPr>
              <a:t>2</a:t>
            </a:r>
            <a:r>
              <a:rPr lang="en-GB" altLang="en-SA" sz="2800">
                <a:solidFill>
                  <a:srgbClr val="CC0099"/>
                </a:solidFill>
              </a:rPr>
              <a:t>O</a:t>
            </a:r>
            <a:r>
              <a:rPr lang="en-GB" altLang="en-SA" sz="2800" baseline="-25000">
                <a:solidFill>
                  <a:srgbClr val="CC0099"/>
                </a:solidFill>
              </a:rPr>
              <a:t>2</a:t>
            </a:r>
            <a:r>
              <a:rPr lang="en-GB" altLang="en-SA" sz="2800" baseline="30000">
                <a:solidFill>
                  <a:srgbClr val="000099"/>
                </a:solidFill>
              </a:rPr>
              <a:t> </a:t>
            </a:r>
            <a:r>
              <a:rPr lang="en-GB" altLang="en-SA" sz="2800">
                <a:solidFill>
                  <a:srgbClr val="000099"/>
                </a:solidFill>
              </a:rPr>
              <a:t>+ AH + O</a:t>
            </a:r>
            <a:r>
              <a:rPr lang="en-GB" altLang="en-SA" sz="2800" baseline="-25000">
                <a:solidFill>
                  <a:srgbClr val="000099"/>
                </a:solidFill>
              </a:rPr>
              <a:t>2</a:t>
            </a:r>
            <a:r>
              <a:rPr lang="en-GB" altLang="en-SA" sz="2800" baseline="30000">
                <a:solidFill>
                  <a:srgbClr val="000099"/>
                </a:solidFill>
              </a:rPr>
              <a:t>-</a:t>
            </a:r>
          </a:p>
        </p:txBody>
      </p:sp>
      <p:sp>
        <p:nvSpPr>
          <p:cNvPr id="101388" name="Line 12">
            <a:extLst>
              <a:ext uri="{FF2B5EF4-FFF2-40B4-BE49-F238E27FC236}">
                <a16:creationId xmlns:a16="http://schemas.microsoft.com/office/drawing/2014/main" id="{F6528524-6DDB-14D5-A053-29EBE1D9D474}"/>
              </a:ext>
            </a:extLst>
          </p:cNvPr>
          <p:cNvSpPr>
            <a:spLocks noChangeShapeType="1"/>
          </p:cNvSpPr>
          <p:nvPr/>
        </p:nvSpPr>
        <p:spPr bwMode="auto">
          <a:xfrm>
            <a:off x="3884613" y="5033963"/>
            <a:ext cx="1209675" cy="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SA"/>
          </a:p>
        </p:txBody>
      </p:sp>
      <p:sp>
        <p:nvSpPr>
          <p:cNvPr id="101389" name="Text Box 13">
            <a:extLst>
              <a:ext uri="{FF2B5EF4-FFF2-40B4-BE49-F238E27FC236}">
                <a16:creationId xmlns:a16="http://schemas.microsoft.com/office/drawing/2014/main" id="{31B28ED0-F37A-2E03-0E86-EFB3B8C29CCC}"/>
              </a:ext>
            </a:extLst>
          </p:cNvPr>
          <p:cNvSpPr txBox="1">
            <a:spLocks noChangeArrowheads="1"/>
          </p:cNvSpPr>
          <p:nvPr/>
        </p:nvSpPr>
        <p:spPr bwMode="auto">
          <a:xfrm>
            <a:off x="3884613" y="4589463"/>
            <a:ext cx="1296987" cy="854075"/>
          </a:xfrm>
          <a:prstGeom prst="rect">
            <a:avLst/>
          </a:prstGeom>
          <a:noFill/>
          <a:ln w="9525">
            <a:noFill/>
            <a:miter lim="800000"/>
            <a:headEnd/>
            <a:tailEnd/>
          </a:ln>
          <a:effectLst/>
        </p:spPr>
        <p:txBody>
          <a:bodyPr>
            <a:spAutoFit/>
          </a:bodyPr>
          <a:lstStyle/>
          <a:p>
            <a:pPr>
              <a:spcBef>
                <a:spcPct val="50000"/>
              </a:spcBef>
              <a:defRPr/>
            </a:pPr>
            <a:r>
              <a:rPr lang="en-GB" sz="2000" b="1">
                <a:solidFill>
                  <a:srgbClr val="CC0099"/>
                </a:solidFill>
                <a:effectLst>
                  <a:outerShdw blurRad="38100" dist="38100" dir="2700000" algn="tl">
                    <a:srgbClr val="C0C0C0"/>
                  </a:outerShdw>
                </a:effectLst>
                <a:cs typeface="Arial" charset="0"/>
              </a:rPr>
              <a:t>Acidic pH</a:t>
            </a:r>
          </a:p>
          <a:p>
            <a:pPr>
              <a:spcBef>
                <a:spcPct val="50000"/>
              </a:spcBef>
              <a:defRPr/>
            </a:pPr>
            <a:r>
              <a:rPr lang="en-GB" sz="2000" b="1">
                <a:solidFill>
                  <a:srgbClr val="CC0099"/>
                </a:solidFill>
                <a:effectLst>
                  <a:outerShdw blurRad="38100" dist="38100" dir="2700000" algn="tl">
                    <a:srgbClr val="C0C0C0"/>
                  </a:outerShdw>
                </a:effectLst>
                <a:cs typeface="Arial" charset="0"/>
              </a:rPr>
              <a:t>    SOD</a:t>
            </a:r>
          </a:p>
        </p:txBody>
      </p:sp>
      <p:sp>
        <p:nvSpPr>
          <p:cNvPr id="101392" name="Rectangle 16">
            <a:extLst>
              <a:ext uri="{FF2B5EF4-FFF2-40B4-BE49-F238E27FC236}">
                <a16:creationId xmlns:a16="http://schemas.microsoft.com/office/drawing/2014/main" id="{39D80E31-DD8C-E385-D9AA-550BB89C7E46}"/>
              </a:ext>
            </a:extLst>
          </p:cNvPr>
          <p:cNvSpPr>
            <a:spLocks noChangeArrowheads="1"/>
          </p:cNvSpPr>
          <p:nvPr/>
        </p:nvSpPr>
        <p:spPr bwMode="auto">
          <a:xfrm>
            <a:off x="4267200" y="5957888"/>
            <a:ext cx="4594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SA" sz="2800" b="1" dirty="0">
                <a:solidFill>
                  <a:srgbClr val="CC0099"/>
                </a:solidFill>
                <a:latin typeface="Times New Roman" panose="02020603050405020304" pitchFamily="18" charset="0"/>
                <a:cs typeface="Times New Roman" panose="02020603050405020304" pitchFamily="18" charset="0"/>
              </a:rPr>
              <a:t>Helps to kill microorganisms</a:t>
            </a:r>
            <a:endParaRPr lang="en-GB" altLang="en-SA" sz="2800" b="1" dirty="0">
              <a:solidFill>
                <a:srgbClr val="CC0099"/>
              </a:solidFill>
              <a:latin typeface="Times New Roman" panose="02020603050405020304" pitchFamily="18" charset="0"/>
              <a:cs typeface="Times New Roman" panose="02020603050405020304" pitchFamily="18" charset="0"/>
            </a:endParaRPr>
          </a:p>
        </p:txBody>
      </p:sp>
      <p:sp>
        <p:nvSpPr>
          <p:cNvPr id="101394" name="AutoShape 18">
            <a:extLst>
              <a:ext uri="{FF2B5EF4-FFF2-40B4-BE49-F238E27FC236}">
                <a16:creationId xmlns:a16="http://schemas.microsoft.com/office/drawing/2014/main" id="{5022FE6F-C2DF-4234-8F7F-332533954BAE}"/>
              </a:ext>
            </a:extLst>
          </p:cNvPr>
          <p:cNvSpPr>
            <a:spLocks/>
          </p:cNvSpPr>
          <p:nvPr/>
        </p:nvSpPr>
        <p:spPr bwMode="auto">
          <a:xfrm rot="5400000">
            <a:off x="5829300" y="4948238"/>
            <a:ext cx="152400" cy="685800"/>
          </a:xfrm>
          <a:prstGeom prst="rightBrace">
            <a:avLst>
              <a:gd name="adj1" fmla="val 37500"/>
              <a:gd name="adj2" fmla="val 48611"/>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SA" altLang="en-SA"/>
          </a:p>
        </p:txBody>
      </p:sp>
      <p:sp>
        <p:nvSpPr>
          <p:cNvPr id="101395" name="Line 19">
            <a:extLst>
              <a:ext uri="{FF2B5EF4-FFF2-40B4-BE49-F238E27FC236}">
                <a16:creationId xmlns:a16="http://schemas.microsoft.com/office/drawing/2014/main" id="{BF98701C-BF08-FE2D-3EF6-08AB00EF465F}"/>
              </a:ext>
            </a:extLst>
          </p:cNvPr>
          <p:cNvSpPr>
            <a:spLocks noChangeShapeType="1"/>
          </p:cNvSpPr>
          <p:nvPr/>
        </p:nvSpPr>
        <p:spPr bwMode="auto">
          <a:xfrm>
            <a:off x="5930900" y="5494338"/>
            <a:ext cx="0" cy="304800"/>
          </a:xfrm>
          <a:prstGeom prst="line">
            <a:avLst/>
          </a:prstGeom>
          <a:noFill/>
          <a:ln w="571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S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101396"/>
                                        </p:tgtEl>
                                        <p:attrNameLst>
                                          <p:attrName>style.visibility</p:attrName>
                                        </p:attrNameLst>
                                      </p:cBhvr>
                                      <p:to>
                                        <p:strVal val="visible"/>
                                      </p:to>
                                    </p:set>
                                    <p:animEffect transition="in" filter="box(in)">
                                      <p:cBhvr>
                                        <p:cTn id="7" dur="500"/>
                                        <p:tgtEl>
                                          <p:spTgt spid="101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checkerboard(across)">
                                      <p:cBhvr>
                                        <p:cTn id="12" dur="500"/>
                                        <p:tgtEl>
                                          <p:spTgt spid="1013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01381"/>
                                        </p:tgtEl>
                                        <p:attrNameLst>
                                          <p:attrName>style.visibility</p:attrName>
                                        </p:attrNameLst>
                                      </p:cBhvr>
                                      <p:to>
                                        <p:strVal val="visible"/>
                                      </p:to>
                                    </p:set>
                                    <p:anim calcmode="lin" valueType="num">
                                      <p:cBhvr additive="base">
                                        <p:cTn id="17" dur="500" fill="hold"/>
                                        <p:tgtEl>
                                          <p:spTgt spid="101381"/>
                                        </p:tgtEl>
                                        <p:attrNameLst>
                                          <p:attrName>ppt_x</p:attrName>
                                        </p:attrNameLst>
                                      </p:cBhvr>
                                      <p:tavLst>
                                        <p:tav tm="0">
                                          <p:val>
                                            <p:strVal val="0-#ppt_w/2"/>
                                          </p:val>
                                        </p:tav>
                                        <p:tav tm="100000">
                                          <p:val>
                                            <p:strVal val="#ppt_x"/>
                                          </p:val>
                                        </p:tav>
                                      </p:tavLst>
                                    </p:anim>
                                    <p:anim calcmode="lin" valueType="num">
                                      <p:cBhvr additive="base">
                                        <p:cTn id="18" dur="500" fill="hold"/>
                                        <p:tgtEl>
                                          <p:spTgt spid="101381"/>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01383"/>
                                        </p:tgtEl>
                                        <p:attrNameLst>
                                          <p:attrName>style.visibility</p:attrName>
                                        </p:attrNameLst>
                                      </p:cBhvr>
                                      <p:to>
                                        <p:strVal val="visible"/>
                                      </p:to>
                                    </p:set>
                                    <p:anim calcmode="lin" valueType="num">
                                      <p:cBhvr additive="base">
                                        <p:cTn id="21" dur="500" fill="hold"/>
                                        <p:tgtEl>
                                          <p:spTgt spid="101383"/>
                                        </p:tgtEl>
                                        <p:attrNameLst>
                                          <p:attrName>ppt_x</p:attrName>
                                        </p:attrNameLst>
                                      </p:cBhvr>
                                      <p:tavLst>
                                        <p:tav tm="0">
                                          <p:val>
                                            <p:strVal val="0-#ppt_w/2"/>
                                          </p:val>
                                        </p:tav>
                                        <p:tav tm="100000">
                                          <p:val>
                                            <p:strVal val="#ppt_x"/>
                                          </p:val>
                                        </p:tav>
                                      </p:tavLst>
                                    </p:anim>
                                    <p:anim calcmode="lin" valueType="num">
                                      <p:cBhvr additive="base">
                                        <p:cTn id="22" dur="500" fill="hold"/>
                                        <p:tgtEl>
                                          <p:spTgt spid="101383"/>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101384"/>
                                        </p:tgtEl>
                                        <p:attrNameLst>
                                          <p:attrName>style.visibility</p:attrName>
                                        </p:attrNameLst>
                                      </p:cBhvr>
                                      <p:to>
                                        <p:strVal val="visible"/>
                                      </p:to>
                                    </p:set>
                                    <p:anim calcmode="lin" valueType="num">
                                      <p:cBhvr additive="base">
                                        <p:cTn id="25" dur="500" fill="hold"/>
                                        <p:tgtEl>
                                          <p:spTgt spid="101384"/>
                                        </p:tgtEl>
                                        <p:attrNameLst>
                                          <p:attrName>ppt_x</p:attrName>
                                        </p:attrNameLst>
                                      </p:cBhvr>
                                      <p:tavLst>
                                        <p:tav tm="0">
                                          <p:val>
                                            <p:strVal val="0-#ppt_w/2"/>
                                          </p:val>
                                        </p:tav>
                                        <p:tav tm="100000">
                                          <p:val>
                                            <p:strVal val="#ppt_x"/>
                                          </p:val>
                                        </p:tav>
                                      </p:tavLst>
                                    </p:anim>
                                    <p:anim calcmode="lin" valueType="num">
                                      <p:cBhvr additive="base">
                                        <p:cTn id="26" dur="500" fill="hold"/>
                                        <p:tgtEl>
                                          <p:spTgt spid="10138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1386"/>
                                        </p:tgtEl>
                                        <p:attrNameLst>
                                          <p:attrName>style.visibility</p:attrName>
                                        </p:attrNameLst>
                                      </p:cBhvr>
                                      <p:to>
                                        <p:strVal val="visible"/>
                                      </p:to>
                                    </p:set>
                                    <p:anim calcmode="lin" valueType="num">
                                      <p:cBhvr additive="base">
                                        <p:cTn id="31" dur="500" fill="hold"/>
                                        <p:tgtEl>
                                          <p:spTgt spid="101386"/>
                                        </p:tgtEl>
                                        <p:attrNameLst>
                                          <p:attrName>ppt_x</p:attrName>
                                        </p:attrNameLst>
                                      </p:cBhvr>
                                      <p:tavLst>
                                        <p:tav tm="0">
                                          <p:val>
                                            <p:strVal val="0-#ppt_w/2"/>
                                          </p:val>
                                        </p:tav>
                                        <p:tav tm="100000">
                                          <p:val>
                                            <p:strVal val="#ppt_x"/>
                                          </p:val>
                                        </p:tav>
                                      </p:tavLst>
                                    </p:anim>
                                    <p:anim calcmode="lin" valueType="num">
                                      <p:cBhvr additive="base">
                                        <p:cTn id="32" dur="500" fill="hold"/>
                                        <p:tgtEl>
                                          <p:spTgt spid="101386"/>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01388"/>
                                        </p:tgtEl>
                                        <p:attrNameLst>
                                          <p:attrName>style.visibility</p:attrName>
                                        </p:attrNameLst>
                                      </p:cBhvr>
                                      <p:to>
                                        <p:strVal val="visible"/>
                                      </p:to>
                                    </p:set>
                                    <p:anim calcmode="lin" valueType="num">
                                      <p:cBhvr additive="base">
                                        <p:cTn id="35" dur="500" fill="hold"/>
                                        <p:tgtEl>
                                          <p:spTgt spid="101388"/>
                                        </p:tgtEl>
                                        <p:attrNameLst>
                                          <p:attrName>ppt_x</p:attrName>
                                        </p:attrNameLst>
                                      </p:cBhvr>
                                      <p:tavLst>
                                        <p:tav tm="0">
                                          <p:val>
                                            <p:strVal val="0-#ppt_w/2"/>
                                          </p:val>
                                        </p:tav>
                                        <p:tav tm="100000">
                                          <p:val>
                                            <p:strVal val="#ppt_x"/>
                                          </p:val>
                                        </p:tav>
                                      </p:tavLst>
                                    </p:anim>
                                    <p:anim calcmode="lin" valueType="num">
                                      <p:cBhvr additive="base">
                                        <p:cTn id="36" dur="500" fill="hold"/>
                                        <p:tgtEl>
                                          <p:spTgt spid="101388"/>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101389"/>
                                        </p:tgtEl>
                                        <p:attrNameLst>
                                          <p:attrName>style.visibility</p:attrName>
                                        </p:attrNameLst>
                                      </p:cBhvr>
                                      <p:to>
                                        <p:strVal val="visible"/>
                                      </p:to>
                                    </p:set>
                                    <p:anim calcmode="lin" valueType="num">
                                      <p:cBhvr additive="base">
                                        <p:cTn id="39" dur="500" fill="hold"/>
                                        <p:tgtEl>
                                          <p:spTgt spid="101389"/>
                                        </p:tgtEl>
                                        <p:attrNameLst>
                                          <p:attrName>ppt_x</p:attrName>
                                        </p:attrNameLst>
                                      </p:cBhvr>
                                      <p:tavLst>
                                        <p:tav tm="0">
                                          <p:val>
                                            <p:strVal val="0-#ppt_w/2"/>
                                          </p:val>
                                        </p:tav>
                                        <p:tav tm="100000">
                                          <p:val>
                                            <p:strVal val="#ppt_x"/>
                                          </p:val>
                                        </p:tav>
                                      </p:tavLst>
                                    </p:anim>
                                    <p:anim calcmode="lin" valueType="num">
                                      <p:cBhvr additive="base">
                                        <p:cTn id="40" dur="500" fill="hold"/>
                                        <p:tgtEl>
                                          <p:spTgt spid="101389"/>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101394"/>
                                        </p:tgtEl>
                                        <p:attrNameLst>
                                          <p:attrName>style.visibility</p:attrName>
                                        </p:attrNameLst>
                                      </p:cBhvr>
                                      <p:to>
                                        <p:strVal val="visible"/>
                                      </p:to>
                                    </p:set>
                                    <p:animEffect transition="in" filter="blinds(horizontal)">
                                      <p:cBhvr>
                                        <p:cTn id="45" dur="500"/>
                                        <p:tgtEl>
                                          <p:spTgt spid="101394"/>
                                        </p:tgtEl>
                                      </p:cBhvr>
                                    </p:animEffect>
                                  </p:childTnLst>
                                </p:cTn>
                              </p:par>
                            </p:childTnLst>
                          </p:cTn>
                        </p:par>
                        <p:par>
                          <p:cTn id="46" fill="hold" nodeType="afterGroup">
                            <p:stCondLst>
                              <p:cond delay="500"/>
                            </p:stCondLst>
                            <p:childTnLst>
                              <p:par>
                                <p:cTn id="47" presetID="3" presetClass="entr" presetSubtype="10" fill="hold" nodeType="afterEffect">
                                  <p:stCondLst>
                                    <p:cond delay="0"/>
                                  </p:stCondLst>
                                  <p:childTnLst>
                                    <p:set>
                                      <p:cBhvr>
                                        <p:cTn id="48" dur="1" fill="hold">
                                          <p:stCondLst>
                                            <p:cond delay="0"/>
                                          </p:stCondLst>
                                        </p:cTn>
                                        <p:tgtEl>
                                          <p:spTgt spid="101395"/>
                                        </p:tgtEl>
                                        <p:attrNameLst>
                                          <p:attrName>style.visibility</p:attrName>
                                        </p:attrNameLst>
                                      </p:cBhvr>
                                      <p:to>
                                        <p:strVal val="visible"/>
                                      </p:to>
                                    </p:set>
                                    <p:animEffect transition="in" filter="blinds(horizontal)">
                                      <p:cBhvr>
                                        <p:cTn id="49" dur="500"/>
                                        <p:tgtEl>
                                          <p:spTgt spid="101395"/>
                                        </p:tgtEl>
                                      </p:cBhvr>
                                    </p:animEffect>
                                  </p:childTnLst>
                                </p:cTn>
                              </p:par>
                            </p:childTnLst>
                          </p:cTn>
                        </p:par>
                        <p:par>
                          <p:cTn id="50" fill="hold" nodeType="afterGroup">
                            <p:stCondLst>
                              <p:cond delay="1000"/>
                            </p:stCondLst>
                            <p:childTnLst>
                              <p:par>
                                <p:cTn id="51" presetID="3" presetClass="entr" presetSubtype="10" fill="hold" nodeType="afterEffect">
                                  <p:stCondLst>
                                    <p:cond delay="0"/>
                                  </p:stCondLst>
                                  <p:childTnLst>
                                    <p:set>
                                      <p:cBhvr>
                                        <p:cTn id="52" dur="1" fill="hold">
                                          <p:stCondLst>
                                            <p:cond delay="0"/>
                                          </p:stCondLst>
                                        </p:cTn>
                                        <p:tgtEl>
                                          <p:spTgt spid="101392"/>
                                        </p:tgtEl>
                                        <p:attrNameLst>
                                          <p:attrName>style.visibility</p:attrName>
                                        </p:attrNameLst>
                                      </p:cBhvr>
                                      <p:to>
                                        <p:strVal val="visible"/>
                                      </p:to>
                                    </p:set>
                                    <p:animEffect transition="in" filter="blinds(horizontal)">
                                      <p:cBhvr>
                                        <p:cTn id="53" dur="500"/>
                                        <p:tgtEl>
                                          <p:spTgt spid="101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P spid="101384" grpId="0"/>
      <p:bldP spid="101386" grpId="0"/>
      <p:bldP spid="101389" grpId="0"/>
      <p:bldP spid="101392" grpId="0"/>
      <p:bldP spid="10139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E2E55BF-39A8-0A6D-231D-6FEB2BFFAE49}"/>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0CEF380-4408-8748-A753-535F053B2340}" type="slidenum">
              <a:rPr lang="en-US" altLang="en-SA">
                <a:solidFill>
                  <a:srgbClr val="FFFFFF"/>
                </a:solidFill>
                <a:latin typeface="Franklin Gothic Book" panose="020B0503020102020204" pitchFamily="34" charset="0"/>
              </a:rPr>
              <a:pPr eaLnBrk="1" hangingPunct="1"/>
              <a:t>26</a:t>
            </a:fld>
            <a:endParaRPr lang="en-US" altLang="en-SA">
              <a:solidFill>
                <a:srgbClr val="FFFFFF"/>
              </a:solidFill>
              <a:latin typeface="Franklin Gothic Book" panose="020B0503020102020204" pitchFamily="34" charset="0"/>
            </a:endParaRPr>
          </a:p>
        </p:txBody>
      </p:sp>
      <p:sp>
        <p:nvSpPr>
          <p:cNvPr id="104450" name="Rectangle 2">
            <a:extLst>
              <a:ext uri="{FF2B5EF4-FFF2-40B4-BE49-F238E27FC236}">
                <a16:creationId xmlns:a16="http://schemas.microsoft.com/office/drawing/2014/main" id="{E5448C01-A14F-F6F4-108E-C666D696DEDF}"/>
              </a:ext>
            </a:extLst>
          </p:cNvPr>
          <p:cNvSpPr>
            <a:spLocks noGrp="1"/>
          </p:cNvSpPr>
          <p:nvPr>
            <p:ph sz="quarter" idx="1"/>
          </p:nvPr>
        </p:nvSpPr>
        <p:spPr>
          <a:xfrm>
            <a:off x="465826" y="1646238"/>
            <a:ext cx="8229600" cy="4525962"/>
          </a:xfrm>
        </p:spPr>
        <p:txBody>
          <a:bodyPr/>
          <a:lstStyle/>
          <a:p>
            <a:pPr algn="just" eaLnBrk="1" hangingPunct="1">
              <a:lnSpc>
                <a:spcPct val="150000"/>
              </a:lnSpc>
            </a:pPr>
            <a:r>
              <a:rPr lang="en-GB" altLang="en-SA" sz="2400" dirty="0">
                <a:latin typeface="Times New Roman" panose="02020603050405020304" pitchFamily="18" charset="0"/>
                <a:cs typeface="Times New Roman" panose="02020603050405020304" pitchFamily="18" charset="0"/>
              </a:rPr>
              <a:t>Active leukocytes release </a:t>
            </a:r>
            <a:r>
              <a:rPr lang="en-US" altLang="en-SA" sz="2400" dirty="0">
                <a:latin typeface="Times New Roman" panose="02020603050405020304" pitchFamily="18" charset="0"/>
                <a:cs typeface="Times New Roman" panose="02020603050405020304" pitchFamily="18" charset="0"/>
              </a:rPr>
              <a:t>O</a:t>
            </a:r>
            <a:r>
              <a:rPr lang="en-US" altLang="en-SA" sz="2400" baseline="-25000" dirty="0">
                <a:latin typeface="Times New Roman" panose="02020603050405020304" pitchFamily="18" charset="0"/>
                <a:cs typeface="Times New Roman" panose="02020603050405020304" pitchFamily="18" charset="0"/>
              </a:rPr>
              <a:t>2</a:t>
            </a:r>
            <a:r>
              <a:rPr lang="en-US" altLang="en-SA" sz="2400" baseline="30000" dirty="0">
                <a:latin typeface="Times New Roman" panose="02020603050405020304" pitchFamily="18" charset="0"/>
                <a:cs typeface="Times New Roman" panose="02020603050405020304" pitchFamily="18" charset="0"/>
              </a:rPr>
              <a:t>-</a:t>
            </a:r>
            <a:r>
              <a:rPr lang="en-US" altLang="en-SA" sz="2400" dirty="0">
                <a:latin typeface="Times New Roman" panose="02020603050405020304" pitchFamily="18" charset="0"/>
                <a:cs typeface="Times New Roman" panose="02020603050405020304" pitchFamily="18" charset="0"/>
              </a:rPr>
              <a:t> ions and H</a:t>
            </a:r>
            <a:r>
              <a:rPr lang="en-US" altLang="en-SA" sz="2400" baseline="-25000" dirty="0">
                <a:latin typeface="Times New Roman" panose="02020603050405020304" pitchFamily="18" charset="0"/>
                <a:cs typeface="Times New Roman" panose="02020603050405020304" pitchFamily="18" charset="0"/>
              </a:rPr>
              <a:t>2</a:t>
            </a:r>
            <a:r>
              <a:rPr lang="en-US" altLang="en-SA" sz="2400" dirty="0">
                <a:latin typeface="Times New Roman" panose="02020603050405020304" pitchFamily="18" charset="0"/>
                <a:cs typeface="Times New Roman" panose="02020603050405020304" pitchFamily="18" charset="0"/>
              </a:rPr>
              <a:t>O</a:t>
            </a:r>
            <a:r>
              <a:rPr lang="en-US" altLang="en-SA" sz="2400" baseline="-25000" dirty="0">
                <a:latin typeface="Times New Roman" panose="02020603050405020304" pitchFamily="18" charset="0"/>
                <a:cs typeface="Times New Roman" panose="02020603050405020304" pitchFamily="18" charset="0"/>
              </a:rPr>
              <a:t>2</a:t>
            </a:r>
            <a:r>
              <a:rPr lang="en-US" altLang="en-SA" sz="2400" dirty="0">
                <a:latin typeface="Times New Roman" panose="02020603050405020304" pitchFamily="18" charset="0"/>
                <a:cs typeface="Times New Roman" panose="02020603050405020304" pitchFamily="18" charset="0"/>
              </a:rPr>
              <a:t> to surrounding tissues in areas of inflammations</a:t>
            </a:r>
          </a:p>
          <a:p>
            <a:pPr algn="just" eaLnBrk="1" hangingPunct="1">
              <a:lnSpc>
                <a:spcPct val="150000"/>
              </a:lnSpc>
              <a:buFont typeface="Wingdings 3" pitchFamily="2" charset="2"/>
              <a:buNone/>
            </a:pPr>
            <a:endParaRPr lang="en-US" altLang="en-SA" sz="2400" dirty="0">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Superoxide dismutase, catalase and glutathione peroxidase are normal antioxidant enzymes that help to protect the body against the toxic effect of O</a:t>
            </a:r>
            <a:r>
              <a:rPr lang="en-US" altLang="en-SA" sz="2400" baseline="-25000" dirty="0">
                <a:latin typeface="Times New Roman" panose="02020603050405020304" pitchFamily="18" charset="0"/>
                <a:cs typeface="Times New Roman" panose="02020603050405020304" pitchFamily="18" charset="0"/>
              </a:rPr>
              <a:t>2</a:t>
            </a:r>
            <a:r>
              <a:rPr lang="en-US" altLang="en-SA" sz="2400" baseline="30000" dirty="0">
                <a:latin typeface="Times New Roman" panose="02020603050405020304" pitchFamily="18" charset="0"/>
                <a:cs typeface="Times New Roman" panose="02020603050405020304" pitchFamily="18" charset="0"/>
              </a:rPr>
              <a:t>-</a:t>
            </a:r>
            <a:r>
              <a:rPr lang="en-US" altLang="en-SA" sz="2400" dirty="0">
                <a:latin typeface="Times New Roman" panose="02020603050405020304" pitchFamily="18" charset="0"/>
                <a:cs typeface="Times New Roman" panose="02020603050405020304" pitchFamily="18" charset="0"/>
              </a:rPr>
              <a:t> ions and H</a:t>
            </a:r>
            <a:r>
              <a:rPr lang="en-US" altLang="en-SA" sz="2400" baseline="-25000" dirty="0">
                <a:latin typeface="Times New Roman" panose="02020603050405020304" pitchFamily="18" charset="0"/>
                <a:cs typeface="Times New Roman" panose="02020603050405020304" pitchFamily="18" charset="0"/>
              </a:rPr>
              <a:t>2</a:t>
            </a:r>
            <a:r>
              <a:rPr lang="en-US" altLang="en-SA" sz="2400" dirty="0">
                <a:latin typeface="Times New Roman" panose="02020603050405020304" pitchFamily="18" charset="0"/>
                <a:cs typeface="Times New Roman" panose="02020603050405020304" pitchFamily="18" charset="0"/>
              </a:rPr>
              <a:t>O</a:t>
            </a:r>
            <a:r>
              <a:rPr lang="en-US" altLang="en-SA" sz="2400" baseline="-25000" dirty="0">
                <a:latin typeface="Times New Roman" panose="02020603050405020304" pitchFamily="18" charset="0"/>
                <a:cs typeface="Times New Roman" panose="02020603050405020304" pitchFamily="18" charset="0"/>
              </a:rPr>
              <a:t>2</a:t>
            </a:r>
            <a:r>
              <a:rPr lang="en-US" altLang="en-SA" sz="2400" dirty="0">
                <a:latin typeface="Times New Roman" panose="02020603050405020304" pitchFamily="18" charset="0"/>
                <a:cs typeface="Times New Roman" panose="02020603050405020304" pitchFamily="18" charset="0"/>
              </a:rPr>
              <a:t> </a:t>
            </a:r>
          </a:p>
          <a:p>
            <a:pPr algn="just" eaLnBrk="1" hangingPunct="1">
              <a:lnSpc>
                <a:spcPct val="150000"/>
              </a:lnSpc>
            </a:pPr>
            <a:endParaRPr lang="en-GB" altLang="en-SA" sz="2400" dirty="0">
              <a:latin typeface="Times New Roman" panose="02020603050405020304" pitchFamily="18" charset="0"/>
              <a:cs typeface="Times New Roman" panose="02020603050405020304" pitchFamily="18" charset="0"/>
            </a:endParaRPr>
          </a:p>
        </p:txBody>
      </p:sp>
      <p:sp>
        <p:nvSpPr>
          <p:cNvPr id="3" name="Rectangle 20">
            <a:extLst>
              <a:ext uri="{FF2B5EF4-FFF2-40B4-BE49-F238E27FC236}">
                <a16:creationId xmlns:a16="http://schemas.microsoft.com/office/drawing/2014/main" id="{8679094E-A150-EE8A-F7DA-FA7AAE3F1055}"/>
              </a:ext>
            </a:extLst>
          </p:cNvPr>
          <p:cNvSpPr>
            <a:spLocks noGrp="1"/>
          </p:cNvSpPr>
          <p:nvPr>
            <p:ph type="title"/>
          </p:nvPr>
        </p:nvSpPr>
        <p:spPr>
          <a:xfrm>
            <a:off x="914400" y="274638"/>
            <a:ext cx="7772400" cy="784224"/>
          </a:xfrm>
        </p:spPr>
        <p:txBody>
          <a:bodyPr bIns="45720" anchor="ctr"/>
          <a:lstStyle/>
          <a:p>
            <a:pPr algn="ctr" eaLnBrk="1" hangingPunct="1"/>
            <a:r>
              <a:rPr lang="en-GB" altLang="en-SA" sz="3200" b="1" dirty="0">
                <a:solidFill>
                  <a:schemeClr val="accent1"/>
                </a:solidFill>
                <a:latin typeface="Times New Roman" panose="02020603050405020304" pitchFamily="18" charset="0"/>
                <a:cs typeface="Times New Roman" panose="02020603050405020304" pitchFamily="18" charset="0"/>
              </a:rPr>
              <a:t>Metabolism of leukocytes (</a:t>
            </a:r>
            <a:r>
              <a:rPr lang="en-GB" altLang="en-SA" sz="3200" b="1" dirty="0" err="1">
                <a:solidFill>
                  <a:schemeClr val="accent1"/>
                </a:solidFill>
                <a:latin typeface="Times New Roman" panose="02020603050405020304" pitchFamily="18" charset="0"/>
                <a:cs typeface="Times New Roman" panose="02020603050405020304" pitchFamily="18" charset="0"/>
              </a:rPr>
              <a:t>cont</a:t>
            </a:r>
            <a:r>
              <a:rPr lang="en-GB" altLang="en-SA" sz="3200" b="1" dirty="0">
                <a:solidFill>
                  <a:schemeClr val="accent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box(in)">
                                      <p:cBhvr>
                                        <p:cTn id="7" dur="500"/>
                                        <p:tgtEl>
                                          <p:spTgt spid="1044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4450">
                                            <p:txEl>
                                              <p:pRg st="2" end="2"/>
                                            </p:txEl>
                                          </p:spTgt>
                                        </p:tgtEl>
                                        <p:attrNameLst>
                                          <p:attrName>style.visibility</p:attrName>
                                        </p:attrNameLst>
                                      </p:cBhvr>
                                      <p:to>
                                        <p:strVal val="visible"/>
                                      </p:to>
                                    </p:set>
                                    <p:animEffect transition="in" filter="box(in)">
                                      <p:cBhvr>
                                        <p:cTn id="12" dur="500"/>
                                        <p:tgtEl>
                                          <p:spTgt spid="104450">
                                            <p:txEl>
                                              <p:pRg st="2" end="2"/>
                                            </p:txEl>
                                          </p:spTgt>
                                        </p:tgtEl>
                                      </p:cBhvr>
                                    </p:animEffect>
                                  </p:childTnLst>
                                </p:cTn>
                              </p:par>
                            </p:childTnLst>
                          </p:cTn>
                        </p:par>
                        <p:par>
                          <p:cTn id="13" fill="hold">
                            <p:stCondLst>
                              <p:cond delay="500"/>
                            </p:stCondLst>
                            <p:childTnLst>
                              <p:par>
                                <p:cTn id="14" presetID="4" presetClass="entr" presetSubtype="16"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ox(in)">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6"/>
          <p:cNvSpPr txBox="1">
            <a:spLocks noChangeArrowheads="1"/>
          </p:cNvSpPr>
          <p:nvPr/>
        </p:nvSpPr>
        <p:spPr bwMode="auto">
          <a:xfrm>
            <a:off x="446088" y="3307259"/>
            <a:ext cx="8697912" cy="769441"/>
          </a:xfrm>
          <a:prstGeom prst="rect">
            <a:avLst/>
          </a:prstGeom>
          <a:noFill/>
          <a:ln w="9525">
            <a:noFill/>
            <a:miter lim="800000"/>
            <a:headEnd/>
            <a:tailEnd/>
          </a:ln>
        </p:spPr>
        <p:txBody>
          <a:bodyPr wrap="square">
            <a:spAutoFit/>
          </a:bodyPr>
          <a:lstStyle/>
          <a:p>
            <a:pPr algn="ctr">
              <a:spcBef>
                <a:spcPct val="50000"/>
              </a:spcBef>
              <a:defRPr/>
            </a:pPr>
            <a:r>
              <a:rPr lang="en-GB" sz="4400" b="1"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Platelets (</a:t>
            </a:r>
            <a:r>
              <a:rPr lang="en-US" sz="4400" b="1"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Thrombocytes)</a:t>
            </a:r>
            <a:endParaRPr lang="en-GB" sz="4400" b="1"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9221" name="AutoShape 11" descr="http://media-2.web.britannica.com/eb-media/28/98328-004-5514AFAC.jpg"/>
          <p:cNvSpPr>
            <a:spLocks noChangeAspect="1" noChangeArrowheads="1"/>
          </p:cNvSpPr>
          <p:nvPr/>
        </p:nvSpPr>
        <p:spPr bwMode="auto">
          <a:xfrm>
            <a:off x="141288" y="-144463"/>
            <a:ext cx="304800" cy="304801"/>
          </a:xfrm>
          <a:prstGeom prst="rect">
            <a:avLst/>
          </a:prstGeom>
          <a:noFill/>
          <a:ln w="9525">
            <a:noFill/>
            <a:miter lim="800000"/>
            <a:headEnd/>
            <a:tailEnd/>
          </a:ln>
        </p:spPr>
        <p:txBody>
          <a:bodyPr/>
          <a:lstStyle/>
          <a:p>
            <a:endParaRPr lang="en-GB"/>
          </a:p>
        </p:txBody>
      </p:sp>
      <p:grpSp>
        <p:nvGrpSpPr>
          <p:cNvPr id="9222" name="Group 10"/>
          <p:cNvGrpSpPr>
            <a:grpSpLocks/>
          </p:cNvGrpSpPr>
          <p:nvPr/>
        </p:nvGrpSpPr>
        <p:grpSpPr bwMode="auto">
          <a:xfrm>
            <a:off x="2743200" y="4419600"/>
            <a:ext cx="3962400" cy="990600"/>
            <a:chOff x="192" y="288"/>
            <a:chExt cx="2496" cy="624"/>
          </a:xfrm>
        </p:grpSpPr>
        <p:pic>
          <p:nvPicPr>
            <p:cNvPr id="9223" name="Picture 8"/>
            <p:cNvPicPr>
              <a:picLocks noChangeAspect="1" noChangeArrowheads="1"/>
            </p:cNvPicPr>
            <p:nvPr/>
          </p:nvPicPr>
          <p:blipFill>
            <a:blip r:embed="rId2" cstate="print"/>
            <a:srcRect t="8000" r="70782"/>
            <a:stretch>
              <a:fillRect/>
            </a:stretch>
          </p:blipFill>
          <p:spPr bwMode="auto">
            <a:xfrm rot="5400000">
              <a:off x="1176" y="-696"/>
              <a:ext cx="528" cy="2496"/>
            </a:xfrm>
            <a:prstGeom prst="rect">
              <a:avLst/>
            </a:prstGeom>
            <a:noFill/>
            <a:ln w="9525">
              <a:noFill/>
              <a:miter lim="800000"/>
              <a:headEnd/>
              <a:tailEnd/>
            </a:ln>
          </p:spPr>
        </p:pic>
        <p:sp>
          <p:nvSpPr>
            <p:cNvPr id="9224" name="Rectangle 9"/>
            <p:cNvSpPr>
              <a:spLocks noChangeArrowheads="1"/>
            </p:cNvSpPr>
            <p:nvPr/>
          </p:nvSpPr>
          <p:spPr bwMode="auto">
            <a:xfrm>
              <a:off x="2304" y="720"/>
              <a:ext cx="240" cy="192"/>
            </a:xfrm>
            <a:prstGeom prst="rect">
              <a:avLst/>
            </a:prstGeom>
            <a:solidFill>
              <a:schemeClr val="bg1"/>
            </a:solidFill>
            <a:ln w="9525">
              <a:noFill/>
              <a:miter lim="800000"/>
              <a:headEnd/>
              <a:tailEnd/>
            </a:ln>
          </p:spPr>
          <p:txBody>
            <a:bodyPr wrap="none" anchor="ctr"/>
            <a:lstStyle/>
            <a:p>
              <a:endParaRPr lang="en-GB"/>
            </a:p>
          </p:txBody>
        </p:sp>
      </p:grpSp>
      <p:sp>
        <p:nvSpPr>
          <p:cNvPr id="3" name="Slide Number Placeholder 2">
            <a:extLst>
              <a:ext uri="{FF2B5EF4-FFF2-40B4-BE49-F238E27FC236}">
                <a16:creationId xmlns:a16="http://schemas.microsoft.com/office/drawing/2014/main" id="{E1810D4E-BB5A-14A5-775C-E6D82336EB0D}"/>
              </a:ext>
            </a:extLst>
          </p:cNvPr>
          <p:cNvSpPr>
            <a:spLocks noGrp="1"/>
          </p:cNvSpPr>
          <p:nvPr>
            <p:ph type="sldNum" sz="quarter" idx="12"/>
          </p:nvPr>
        </p:nvSpPr>
        <p:spPr/>
        <p:txBody>
          <a:bodyPr/>
          <a:lstStyle/>
          <a:p>
            <a:fld id="{F20484F7-D2A4-334C-A35B-F0B8479E1BC8}" type="slidenum">
              <a:rPr lang="en-US" altLang="en-SA" smtClean="0"/>
              <a:pPr/>
              <a:t>27</a:t>
            </a:fld>
            <a:endParaRPr lang="en-US" altLang="en-SA"/>
          </a:p>
        </p:txBody>
      </p:sp>
    </p:spTree>
    <p:extLst>
      <p:ext uri="{BB962C8B-B14F-4D97-AF65-F5344CB8AC3E}">
        <p14:creationId xmlns:p14="http://schemas.microsoft.com/office/powerpoint/2010/main" val="863878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1540"/>
            <a:ext cx="7772400" cy="1143000"/>
          </a:xfrm>
        </p:spPr>
        <p:txBody>
          <a:bodyPr anchor="ctr">
            <a:normAutofit/>
          </a:bodyPr>
          <a:lstStyle/>
          <a:p>
            <a:pPr algn="ctr"/>
            <a:r>
              <a:rPr lang="en-US" sz="3200" b="1" dirty="0">
                <a:solidFill>
                  <a:srgbClr val="5BA7B9"/>
                </a:solidFill>
                <a:latin typeface="Times New Roman" panose="02020603050405020304" pitchFamily="18" charset="0"/>
                <a:cs typeface="Times New Roman" panose="02020603050405020304" pitchFamily="18" charset="0"/>
              </a:rPr>
              <a:t>Structure and Composition  of Platelets</a:t>
            </a:r>
          </a:p>
        </p:txBody>
      </p:sp>
      <p:sp>
        <p:nvSpPr>
          <p:cNvPr id="3" name="Content Placeholder 2"/>
          <p:cNvSpPr>
            <a:spLocks noGrp="1"/>
          </p:cNvSpPr>
          <p:nvPr>
            <p:ph idx="1"/>
          </p:nvPr>
        </p:nvSpPr>
        <p:spPr>
          <a:xfrm>
            <a:off x="609600" y="1558506"/>
            <a:ext cx="8077200" cy="1981200"/>
          </a:xfrm>
        </p:spPr>
        <p:txBody>
          <a:bodyPr anchor="ct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Also known as </a:t>
            </a:r>
            <a:r>
              <a:rPr lang="en-US" sz="2400" dirty="0" err="1">
                <a:latin typeface="Times New Roman" panose="02020603050405020304" pitchFamily="18" charset="0"/>
                <a:cs typeface="Times New Roman" panose="02020603050405020304" pitchFamily="18" charset="0"/>
              </a:rPr>
              <a:t>thrombocytes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thrombo</a:t>
            </a:r>
            <a:r>
              <a:rPr lang="en-US" sz="2400" dirty="0">
                <a:latin typeface="Times New Roman" panose="02020603050405020304" pitchFamily="18" charset="0"/>
                <a:cs typeface="Times New Roman" panose="02020603050405020304" pitchFamily="18" charset="0"/>
              </a:rPr>
              <a:t> = clot ; </a:t>
            </a:r>
            <a:r>
              <a:rPr lang="en-US" sz="2400" dirty="0" err="1">
                <a:latin typeface="Times New Roman" panose="02020603050405020304" pitchFamily="18" charset="0"/>
                <a:cs typeface="Times New Roman" panose="02020603050405020304" pitchFamily="18" charset="0"/>
              </a:rPr>
              <a:t>cytes</a:t>
            </a:r>
            <a:r>
              <a:rPr lang="en-US" sz="2400" dirty="0">
                <a:latin typeface="Times New Roman" panose="02020603050405020304" pitchFamily="18" charset="0"/>
                <a:cs typeface="Times New Roman" panose="02020603050405020304" pitchFamily="18" charset="0"/>
              </a:rPr>
              <a:t> = cells).</a:t>
            </a:r>
          </a:p>
          <a:p>
            <a:pPr algn="just">
              <a:lnSpc>
                <a:spcPct val="150000"/>
              </a:lnSpc>
            </a:pPr>
            <a:r>
              <a:rPr lang="en-US" sz="2400" dirty="0">
                <a:latin typeface="Times New Roman" panose="02020603050405020304" pitchFamily="18" charset="0"/>
                <a:cs typeface="Times New Roman" panose="02020603050405020304" pitchFamily="18" charset="0"/>
              </a:rPr>
              <a:t>Platelets are the smallest blood cells varying in diameter from 2 to 4 µm with an average volume of 5.8 µm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p>
          <a:p>
            <a:pPr marL="109537" indent="0" algn="just">
              <a:lnSpc>
                <a:spcPct val="150000"/>
              </a:lnSpc>
              <a:buNone/>
            </a:pPr>
            <a:endParaRPr lang="en-US" sz="2400" b="1" dirty="0">
              <a:latin typeface="Times New Roman" panose="02020603050405020304" pitchFamily="18" charset="0"/>
              <a:cs typeface="Times New Roman" panose="02020603050405020304" pitchFamily="18" charset="0"/>
            </a:endParaRPr>
          </a:p>
        </p:txBody>
      </p:sp>
      <p:pic>
        <p:nvPicPr>
          <p:cNvPr id="6" name="Content Placeholder 3" descr="platelet.jpg"/>
          <p:cNvPicPr>
            <a:picLocks noChangeAspect="1"/>
          </p:cNvPicPr>
          <p:nvPr/>
        </p:nvPicPr>
        <p:blipFill>
          <a:blip r:embed="rId2"/>
          <a:stretch>
            <a:fillRect/>
          </a:stretch>
        </p:blipFill>
        <p:spPr bwMode="auto">
          <a:xfrm>
            <a:off x="1943100" y="3733800"/>
            <a:ext cx="5410200" cy="2362200"/>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E577CF36-FDA4-A20A-4C9C-7B1AC8CF16C4}"/>
              </a:ext>
            </a:extLst>
          </p:cNvPr>
          <p:cNvSpPr>
            <a:spLocks noGrp="1"/>
          </p:cNvSpPr>
          <p:nvPr>
            <p:ph type="sldNum" sz="quarter" idx="12"/>
          </p:nvPr>
        </p:nvSpPr>
        <p:spPr/>
        <p:txBody>
          <a:bodyPr/>
          <a:lstStyle/>
          <a:p>
            <a:fld id="{1F9A2C89-E401-3041-9821-A3BBD340FD62}" type="slidenum">
              <a:rPr lang="en-US" altLang="en-SA" smtClean="0"/>
              <a:pPr/>
              <a:t>28</a:t>
            </a:fld>
            <a:endParaRPr lang="en-US" altLang="en-SA"/>
          </a:p>
        </p:txBody>
      </p:sp>
    </p:spTree>
    <p:extLst>
      <p:ext uri="{BB962C8B-B14F-4D97-AF65-F5344CB8AC3E}">
        <p14:creationId xmlns:p14="http://schemas.microsoft.com/office/powerpoint/2010/main" val="356812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900"/>
            <a:ext cx="7924800" cy="2857500"/>
          </a:xfrm>
        </p:spPr>
        <p:txBody>
          <a:bodyPr>
            <a:normAutofit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Platelets are </a:t>
            </a:r>
            <a:r>
              <a:rPr lang="en-US" sz="2400" dirty="0" err="1">
                <a:latin typeface="Times New Roman" panose="02020603050405020304" pitchFamily="18" charset="0"/>
                <a:cs typeface="Times New Roman" panose="02020603050405020304" pitchFamily="18" charset="0"/>
              </a:rPr>
              <a:t>colourless</a:t>
            </a:r>
            <a:r>
              <a:rPr lang="en-US" sz="2400" dirty="0">
                <a:latin typeface="Times New Roman" panose="02020603050405020304" pitchFamily="18" charset="0"/>
                <a:cs typeface="Times New Roman" panose="02020603050405020304" pitchFamily="18" charset="0"/>
              </a:rPr>
              <a:t>, spherical, or oval discoid structures. </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Leishman</a:t>
            </a:r>
            <a:r>
              <a:rPr lang="en-US" sz="2400" dirty="0">
                <a:latin typeface="Times New Roman" panose="02020603050405020304" pitchFamily="18" charset="0"/>
                <a:cs typeface="Times New Roman" panose="02020603050405020304" pitchFamily="18" charset="0"/>
              </a:rPr>
              <a:t> staining shows a platelet consisting of faint bluish cytoplasm containing reddish purple granules. </a:t>
            </a:r>
          </a:p>
          <a:p>
            <a:pPr algn="just">
              <a:lnSpc>
                <a:spcPct val="150000"/>
              </a:lnSpc>
            </a:pPr>
            <a:r>
              <a:rPr lang="en-US" sz="2400" dirty="0">
                <a:latin typeface="Times New Roman" panose="02020603050405020304" pitchFamily="18" charset="0"/>
                <a:cs typeface="Times New Roman" panose="02020603050405020304" pitchFamily="18" charset="0"/>
              </a:rPr>
              <a:t> Nucleus is absent in the platelets and therefore these cannot be reproduced. </a:t>
            </a:r>
            <a:endParaRPr lang="en-US" sz="2400" b="1" dirty="0">
              <a:latin typeface="Times New Roman" panose="02020603050405020304" pitchFamily="18" charset="0"/>
              <a:cs typeface="Times New Roman" panose="02020603050405020304" pitchFamily="18" charset="0"/>
            </a:endParaRPr>
          </a:p>
        </p:txBody>
      </p:sp>
      <p:pic>
        <p:nvPicPr>
          <p:cNvPr id="6" name="Content Placeholder 3" descr="platelet.jpg"/>
          <p:cNvPicPr>
            <a:picLocks noChangeAspect="1"/>
          </p:cNvPicPr>
          <p:nvPr/>
        </p:nvPicPr>
        <p:blipFill>
          <a:blip r:embed="rId3"/>
          <a:stretch>
            <a:fillRect/>
          </a:stretch>
        </p:blipFill>
        <p:spPr bwMode="auto">
          <a:xfrm>
            <a:off x="1866900" y="3810000"/>
            <a:ext cx="6195552" cy="2705100"/>
          </a:xfrm>
          <a:prstGeom prst="rect">
            <a:avLst/>
          </a:prstGeom>
          <a:noFill/>
          <a:ln w="9525">
            <a:noFill/>
            <a:miter lim="800000"/>
            <a:headEnd/>
            <a:tailEnd/>
          </a:ln>
        </p:spPr>
      </p:pic>
      <p:sp>
        <p:nvSpPr>
          <p:cNvPr id="5" name="Title 1">
            <a:extLst>
              <a:ext uri="{FF2B5EF4-FFF2-40B4-BE49-F238E27FC236}">
                <a16:creationId xmlns:a16="http://schemas.microsoft.com/office/drawing/2014/main" id="{76B1148D-90B5-F672-DD29-97C56652CD61}"/>
              </a:ext>
            </a:extLst>
          </p:cNvPr>
          <p:cNvSpPr>
            <a:spLocks noGrp="1"/>
          </p:cNvSpPr>
          <p:nvPr>
            <p:ph type="title"/>
          </p:nvPr>
        </p:nvSpPr>
        <p:spPr>
          <a:xfrm>
            <a:off x="586596" y="152400"/>
            <a:ext cx="8305800" cy="762000"/>
          </a:xfrm>
        </p:spPr>
        <p:txBody>
          <a:bodyPr anchor="ctr">
            <a:normAutofit/>
          </a:bodyPr>
          <a:lstStyle/>
          <a:p>
            <a:pPr algn="ctr"/>
            <a:r>
              <a:rPr lang="en-US" sz="3200" b="1" dirty="0">
                <a:solidFill>
                  <a:srgbClr val="5BA7B9"/>
                </a:solidFill>
                <a:latin typeface="Times New Roman" panose="02020603050405020304" pitchFamily="18" charset="0"/>
                <a:cs typeface="Times New Roman" panose="02020603050405020304" pitchFamily="18" charset="0"/>
              </a:rPr>
              <a:t>Structure and Composition  of Platelets (cont.)</a:t>
            </a:r>
          </a:p>
        </p:txBody>
      </p:sp>
      <p:sp>
        <p:nvSpPr>
          <p:cNvPr id="4" name="Slide Number Placeholder 3">
            <a:extLst>
              <a:ext uri="{FF2B5EF4-FFF2-40B4-BE49-F238E27FC236}">
                <a16:creationId xmlns:a16="http://schemas.microsoft.com/office/drawing/2014/main" id="{26FF9AD6-978E-4DDA-F432-9EEECD236503}"/>
              </a:ext>
            </a:extLst>
          </p:cNvPr>
          <p:cNvSpPr>
            <a:spLocks noGrp="1"/>
          </p:cNvSpPr>
          <p:nvPr>
            <p:ph type="sldNum" sz="quarter" idx="12"/>
          </p:nvPr>
        </p:nvSpPr>
        <p:spPr/>
        <p:txBody>
          <a:bodyPr/>
          <a:lstStyle/>
          <a:p>
            <a:fld id="{1F9A2C89-E401-3041-9821-A3BBD340FD62}" type="slidenum">
              <a:rPr lang="en-US" altLang="en-SA" smtClean="0"/>
              <a:pPr/>
              <a:t>29</a:t>
            </a:fld>
            <a:endParaRPr lang="en-US" altLang="en-SA"/>
          </a:p>
        </p:txBody>
      </p:sp>
    </p:spTree>
    <p:extLst>
      <p:ext uri="{BB962C8B-B14F-4D97-AF65-F5344CB8AC3E}">
        <p14:creationId xmlns:p14="http://schemas.microsoft.com/office/powerpoint/2010/main" val="37238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6">
            <a:extLst>
              <a:ext uri="{FF2B5EF4-FFF2-40B4-BE49-F238E27FC236}">
                <a16:creationId xmlns:a16="http://schemas.microsoft.com/office/drawing/2014/main" id="{B77DD754-C3B0-8C63-A3ED-9B9D607695BF}"/>
              </a:ext>
            </a:extLst>
          </p:cNvPr>
          <p:cNvSpPr txBox="1">
            <a:spLocks noChangeArrowheads="1"/>
          </p:cNvSpPr>
          <p:nvPr/>
        </p:nvSpPr>
        <p:spPr bwMode="auto">
          <a:xfrm>
            <a:off x="1792018" y="3200400"/>
            <a:ext cx="7385050" cy="769441"/>
          </a:xfrm>
          <a:prstGeom prst="rect">
            <a:avLst/>
          </a:prstGeom>
          <a:noFill/>
          <a:ln w="9525">
            <a:noFill/>
            <a:miter lim="800000"/>
            <a:headEnd/>
            <a:tailEnd/>
          </a:ln>
        </p:spPr>
        <p:txBody>
          <a:bodyPr>
            <a:spAutoFit/>
          </a:bodyPr>
          <a:lstStyle/>
          <a:p>
            <a:pPr>
              <a:spcBef>
                <a:spcPct val="50000"/>
              </a:spcBef>
              <a:defRPr/>
            </a:pPr>
            <a:r>
              <a:rPr lang="en-GB" sz="4400" b="1"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Leukocytes (WBC’s)</a:t>
            </a:r>
          </a:p>
        </p:txBody>
      </p:sp>
      <p:sp>
        <p:nvSpPr>
          <p:cNvPr id="8195" name="AutoShape 11" descr="http://media-2.web.britannica.com/eb-media/28/98328-004-5514AFAC.jpg">
            <a:extLst>
              <a:ext uri="{FF2B5EF4-FFF2-40B4-BE49-F238E27FC236}">
                <a16:creationId xmlns:a16="http://schemas.microsoft.com/office/drawing/2014/main" id="{5D4992AF-A6AF-7480-EBD8-7E52E7455E42}"/>
              </a:ext>
            </a:extLst>
          </p:cNvPr>
          <p:cNvSpPr>
            <a:spLocks noChangeAspect="1" noChangeArrowheads="1"/>
          </p:cNvSpPr>
          <p:nvPr/>
        </p:nvSpPr>
        <p:spPr bwMode="auto">
          <a:xfrm>
            <a:off x="14128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SA"/>
          </a:p>
        </p:txBody>
      </p:sp>
      <p:grpSp>
        <p:nvGrpSpPr>
          <p:cNvPr id="8196" name="Group 10">
            <a:extLst>
              <a:ext uri="{FF2B5EF4-FFF2-40B4-BE49-F238E27FC236}">
                <a16:creationId xmlns:a16="http://schemas.microsoft.com/office/drawing/2014/main" id="{AB3D9556-D19E-BC25-3324-BF2488BE2013}"/>
              </a:ext>
            </a:extLst>
          </p:cNvPr>
          <p:cNvGrpSpPr>
            <a:grpSpLocks/>
          </p:cNvGrpSpPr>
          <p:nvPr/>
        </p:nvGrpSpPr>
        <p:grpSpPr bwMode="auto">
          <a:xfrm>
            <a:off x="2590800" y="4419600"/>
            <a:ext cx="3962400" cy="990600"/>
            <a:chOff x="192" y="288"/>
            <a:chExt cx="2496" cy="624"/>
          </a:xfrm>
        </p:grpSpPr>
        <p:pic>
          <p:nvPicPr>
            <p:cNvPr id="8199" name="Picture 8">
              <a:extLst>
                <a:ext uri="{FF2B5EF4-FFF2-40B4-BE49-F238E27FC236}">
                  <a16:creationId xmlns:a16="http://schemas.microsoft.com/office/drawing/2014/main" id="{2DD6BACA-E704-03F0-7767-6FF45CA62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000" r="70782"/>
            <a:stretch>
              <a:fillRect/>
            </a:stretch>
          </p:blipFill>
          <p:spPr bwMode="auto">
            <a:xfrm rot="5400000">
              <a:off x="1176" y="-696"/>
              <a:ext cx="528" cy="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9">
              <a:extLst>
                <a:ext uri="{FF2B5EF4-FFF2-40B4-BE49-F238E27FC236}">
                  <a16:creationId xmlns:a16="http://schemas.microsoft.com/office/drawing/2014/main" id="{9917A3C3-3821-CBB9-B6EA-DA44B9F3A917}"/>
                </a:ext>
              </a:extLst>
            </p:cNvPr>
            <p:cNvSpPr>
              <a:spLocks noChangeArrowheads="1"/>
            </p:cNvSpPr>
            <p:nvPr/>
          </p:nvSpPr>
          <p:spPr bwMode="auto">
            <a:xfrm>
              <a:off x="2304" y="720"/>
              <a:ext cx="240"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GB" altLang="en-SA"/>
            </a:p>
          </p:txBody>
        </p:sp>
      </p:grpSp>
      <p:sp>
        <p:nvSpPr>
          <p:cNvPr id="7" name="Slide Number Placeholder 6">
            <a:extLst>
              <a:ext uri="{FF2B5EF4-FFF2-40B4-BE49-F238E27FC236}">
                <a16:creationId xmlns:a16="http://schemas.microsoft.com/office/drawing/2014/main" id="{4B1CD6BC-F113-4724-E383-9388294EDDA6}"/>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849B138-FF01-6E44-A716-09F8DD29F841}" type="slidenum">
              <a:rPr lang="en-US" altLang="en-SA">
                <a:solidFill>
                  <a:srgbClr val="FFFFFF"/>
                </a:solidFill>
                <a:latin typeface="Franklin Gothic Book" panose="020B0503020102020204" pitchFamily="34" charset="0"/>
              </a:rPr>
              <a:pPr eaLnBrk="1" hangingPunct="1"/>
              <a:t>3</a:t>
            </a:fld>
            <a:endParaRPr lang="en-US" altLang="en-SA">
              <a:solidFill>
                <a:srgbClr val="FFFFFF"/>
              </a:solidFill>
              <a:latin typeface="Franklin Gothic Book" panose="020B05030201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375"/>
            <a:ext cx="7772400" cy="838200"/>
          </a:xfrm>
        </p:spPr>
        <p:txBody>
          <a:bodyPr anchor="ctr"/>
          <a:lstStyle/>
          <a:p>
            <a:pPr algn="ctr"/>
            <a:r>
              <a:rPr lang="en-US" sz="3200" b="1" dirty="0">
                <a:solidFill>
                  <a:srgbClr val="5BA7B9"/>
                </a:solidFill>
                <a:latin typeface="Times New Roman" panose="02020603050405020304" pitchFamily="18" charset="0"/>
                <a:cs typeface="Times New Roman" panose="02020603050405020304" pitchFamily="18" charset="0"/>
              </a:rPr>
              <a:t>Electron Microscopic Structure </a:t>
            </a:r>
          </a:p>
        </p:txBody>
      </p:sp>
      <p:sp>
        <p:nvSpPr>
          <p:cNvPr id="3" name="Content Placeholder 2"/>
          <p:cNvSpPr>
            <a:spLocks noGrp="1"/>
          </p:cNvSpPr>
          <p:nvPr>
            <p:ph idx="1"/>
          </p:nvPr>
        </p:nvSpPr>
        <p:spPr>
          <a:xfrm>
            <a:off x="681487" y="1143000"/>
            <a:ext cx="8001000" cy="1752600"/>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Cell Membrane- ​It consists of lipids (phospholipids, cholesterol and glycolipids), carbohydrates, proteins and glycoproteins. </a:t>
            </a:r>
          </a:p>
          <a:p>
            <a:pPr marL="109537" indent="0" algn="just">
              <a:lnSpc>
                <a:spcPct val="150000"/>
              </a:lnSpc>
              <a:buNone/>
            </a:pPr>
            <a:endParaRPr lang="en-US" sz="2400" dirty="0">
              <a:latin typeface="Times New Roman" panose="02020603050405020304" pitchFamily="18" charset="0"/>
              <a:cs typeface="Times New Roman" panose="02020603050405020304" pitchFamily="18" charset="0"/>
            </a:endParaRPr>
          </a:p>
        </p:txBody>
      </p:sp>
      <p:pic>
        <p:nvPicPr>
          <p:cNvPr id="6" name="Content Placeholder 3" descr="platelet.jpg"/>
          <p:cNvPicPr>
            <a:picLocks noChangeAspect="1"/>
          </p:cNvPicPr>
          <p:nvPr/>
        </p:nvPicPr>
        <p:blipFill>
          <a:blip r:embed="rId2"/>
          <a:stretch>
            <a:fillRect/>
          </a:stretch>
        </p:blipFill>
        <p:spPr bwMode="auto">
          <a:xfrm>
            <a:off x="935239" y="2895600"/>
            <a:ext cx="7487018" cy="3268980"/>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A3E38C85-E959-FDD8-CD74-0E60EEDF7C19}"/>
              </a:ext>
            </a:extLst>
          </p:cNvPr>
          <p:cNvSpPr>
            <a:spLocks noGrp="1"/>
          </p:cNvSpPr>
          <p:nvPr>
            <p:ph type="sldNum" sz="quarter" idx="12"/>
          </p:nvPr>
        </p:nvSpPr>
        <p:spPr/>
        <p:txBody>
          <a:bodyPr/>
          <a:lstStyle/>
          <a:p>
            <a:fld id="{1F9A2C89-E401-3041-9821-A3BBD340FD62}" type="slidenum">
              <a:rPr lang="en-US" altLang="en-SA" smtClean="0"/>
              <a:pPr/>
              <a:t>30</a:t>
            </a:fld>
            <a:endParaRPr lang="en-US" altLang="en-SA"/>
          </a:p>
        </p:txBody>
      </p:sp>
    </p:spTree>
    <p:extLst>
      <p:ext uri="{BB962C8B-B14F-4D97-AF65-F5344CB8AC3E}">
        <p14:creationId xmlns:p14="http://schemas.microsoft.com/office/powerpoint/2010/main" val="293345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7301"/>
            <a:ext cx="7772400" cy="776922"/>
          </a:xfrm>
        </p:spPr>
        <p:txBody>
          <a:bodyPr anchor="ctr"/>
          <a:lstStyle/>
          <a:p>
            <a:pPr algn="ctr"/>
            <a:r>
              <a:rPr lang="en-US" sz="3200" b="1" dirty="0">
                <a:solidFill>
                  <a:srgbClr val="5BA7B9"/>
                </a:solidFill>
                <a:latin typeface="Times New Roman" panose="02020603050405020304" pitchFamily="18" charset="0"/>
                <a:cs typeface="Times New Roman" panose="02020603050405020304" pitchFamily="18" charset="0"/>
              </a:rPr>
              <a:t>Electron Microscopic Structure </a:t>
            </a:r>
          </a:p>
        </p:txBody>
      </p:sp>
      <p:sp>
        <p:nvSpPr>
          <p:cNvPr id="3" name="Content Placeholder 2"/>
          <p:cNvSpPr>
            <a:spLocks noGrp="1"/>
          </p:cNvSpPr>
          <p:nvPr>
            <p:ph idx="1"/>
          </p:nvPr>
        </p:nvSpPr>
        <p:spPr>
          <a:xfrm>
            <a:off x="495300" y="904223"/>
            <a:ext cx="8153400" cy="3355758"/>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Microtubules- The microtubules are made up of polymerized proteins called tubulins. </a:t>
            </a:r>
          </a:p>
          <a:p>
            <a:pPr lvl="1" algn="just">
              <a:lnSpc>
                <a:spcPct val="150000"/>
              </a:lnSpc>
            </a:pPr>
            <a:r>
              <a:rPr lang="en-US" dirty="0">
                <a:latin typeface="Times New Roman" panose="02020603050405020304" pitchFamily="18" charset="0"/>
                <a:cs typeface="Times New Roman" panose="02020603050405020304" pitchFamily="18" charset="0"/>
              </a:rPr>
              <a:t>These form a compact bundle, which is present immediately beneath the platelet membrane. </a:t>
            </a:r>
          </a:p>
          <a:p>
            <a:pPr lvl="1" algn="just">
              <a:lnSpc>
                <a:spcPct val="150000"/>
              </a:lnSpc>
            </a:pPr>
            <a:r>
              <a:rPr lang="en-US" dirty="0">
                <a:latin typeface="Times New Roman" panose="02020603050405020304" pitchFamily="18" charset="0"/>
                <a:cs typeface="Times New Roman" panose="02020603050405020304" pitchFamily="18" charset="0"/>
              </a:rPr>
              <a:t>These are responsible for maintenance of the discoid shape of the circulating platelets. </a:t>
            </a:r>
          </a:p>
        </p:txBody>
      </p:sp>
      <p:pic>
        <p:nvPicPr>
          <p:cNvPr id="6" name="Content Placeholder 3" descr="platelet.jpg"/>
          <p:cNvPicPr>
            <a:picLocks noChangeAspect="1"/>
          </p:cNvPicPr>
          <p:nvPr/>
        </p:nvPicPr>
        <p:blipFill>
          <a:blip r:embed="rId3"/>
          <a:stretch>
            <a:fillRect/>
          </a:stretch>
        </p:blipFill>
        <p:spPr bwMode="auto">
          <a:xfrm>
            <a:off x="3957439" y="4276310"/>
            <a:ext cx="4745176" cy="2071838"/>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141168CB-3A47-1E85-DFCD-7F800C03BBEA}"/>
              </a:ext>
            </a:extLst>
          </p:cNvPr>
          <p:cNvSpPr>
            <a:spLocks noGrp="1"/>
          </p:cNvSpPr>
          <p:nvPr>
            <p:ph type="sldNum" sz="quarter" idx="12"/>
          </p:nvPr>
        </p:nvSpPr>
        <p:spPr/>
        <p:txBody>
          <a:bodyPr/>
          <a:lstStyle/>
          <a:p>
            <a:fld id="{1F9A2C89-E401-3041-9821-A3BBD340FD62}" type="slidenum">
              <a:rPr lang="en-US" altLang="en-SA" smtClean="0"/>
              <a:pPr/>
              <a:t>31</a:t>
            </a:fld>
            <a:endParaRPr lang="en-US" altLang="en-SA"/>
          </a:p>
        </p:txBody>
      </p:sp>
    </p:spTree>
    <p:extLst>
      <p:ext uri="{BB962C8B-B14F-4D97-AF65-F5344CB8AC3E}">
        <p14:creationId xmlns:p14="http://schemas.microsoft.com/office/powerpoint/2010/main" val="407644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4800600"/>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Cytoplasm -The cytoplasm of the platelets contains the following: </a:t>
            </a:r>
          </a:p>
          <a:p>
            <a:pPr lvl="1" algn="just">
              <a:lnSpc>
                <a:spcPct val="150000"/>
              </a:lnSpc>
            </a:pPr>
            <a:r>
              <a:rPr lang="en-US" dirty="0">
                <a:latin typeface="Times New Roman" panose="02020603050405020304" pitchFamily="18" charset="0"/>
                <a:cs typeface="Times New Roman" panose="02020603050405020304" pitchFamily="18" charset="0"/>
              </a:rPr>
              <a:t>Endoplasmic reticulum and Golgi apparatus (synthesize various enzymes and store large quantities of calcium). </a:t>
            </a:r>
          </a:p>
          <a:p>
            <a:pPr lvl="1" algn="just">
              <a:lnSpc>
                <a:spcPct val="150000"/>
              </a:lnSpc>
            </a:pPr>
            <a:r>
              <a:rPr lang="en-US" dirty="0">
                <a:latin typeface="Times New Roman" panose="02020603050405020304" pitchFamily="18" charset="0"/>
                <a:cs typeface="Times New Roman" panose="02020603050405020304" pitchFamily="18" charset="0"/>
              </a:rPr>
              <a:t>Mitochondria are capable of forming ATP and ADP. </a:t>
            </a:r>
          </a:p>
          <a:p>
            <a:pPr lvl="1" algn="just">
              <a:lnSpc>
                <a:spcPct val="150000"/>
              </a:lnSpc>
            </a:pPr>
            <a:r>
              <a:rPr lang="en-US" dirty="0">
                <a:latin typeface="Times New Roman" panose="02020603050405020304" pitchFamily="18" charset="0"/>
                <a:cs typeface="Times New Roman" panose="02020603050405020304" pitchFamily="18" charset="0"/>
              </a:rPr>
              <a:t>Contractile proteins include actin, myosin and </a:t>
            </a:r>
            <a:r>
              <a:rPr lang="en-US" dirty="0" err="1">
                <a:latin typeface="Times New Roman" panose="02020603050405020304" pitchFamily="18" charset="0"/>
                <a:cs typeface="Times New Roman" panose="02020603050405020304" pitchFamily="18" charset="0"/>
              </a:rPr>
              <a:t>thrombosthenin</a:t>
            </a:r>
            <a:r>
              <a:rPr lang="en-US" dirty="0">
                <a:latin typeface="Times New Roman" panose="02020603050405020304" pitchFamily="18" charset="0"/>
                <a:cs typeface="Times New Roman" panose="02020603050405020304" pitchFamily="18" charset="0"/>
              </a:rPr>
              <a:t> (can cause the platelet to contract and are thus responsible for the clot retraction). </a:t>
            </a:r>
          </a:p>
        </p:txBody>
      </p:sp>
      <p:sp>
        <p:nvSpPr>
          <p:cNvPr id="5" name="Title 1">
            <a:extLst>
              <a:ext uri="{FF2B5EF4-FFF2-40B4-BE49-F238E27FC236}">
                <a16:creationId xmlns:a16="http://schemas.microsoft.com/office/drawing/2014/main" id="{BDB54EC1-FB26-4B15-BC62-B60F3F3E65F3}"/>
              </a:ext>
            </a:extLst>
          </p:cNvPr>
          <p:cNvSpPr>
            <a:spLocks noGrp="1"/>
          </p:cNvSpPr>
          <p:nvPr>
            <p:ph type="title"/>
          </p:nvPr>
        </p:nvSpPr>
        <p:spPr>
          <a:xfrm>
            <a:off x="914400" y="127301"/>
            <a:ext cx="7772400" cy="776922"/>
          </a:xfrm>
        </p:spPr>
        <p:txBody>
          <a:bodyPr anchor="ctr"/>
          <a:lstStyle/>
          <a:p>
            <a:pPr algn="ctr"/>
            <a:r>
              <a:rPr lang="en-US" sz="3200" b="1" dirty="0">
                <a:solidFill>
                  <a:srgbClr val="5BA7B9"/>
                </a:solidFill>
                <a:latin typeface="Times New Roman" panose="02020603050405020304" pitchFamily="18" charset="0"/>
                <a:cs typeface="Times New Roman" panose="02020603050405020304" pitchFamily="18" charset="0"/>
              </a:rPr>
              <a:t>Electron Microscopic Structure (cont.) </a:t>
            </a:r>
          </a:p>
        </p:txBody>
      </p:sp>
      <p:sp>
        <p:nvSpPr>
          <p:cNvPr id="4" name="Slide Number Placeholder 3">
            <a:extLst>
              <a:ext uri="{FF2B5EF4-FFF2-40B4-BE49-F238E27FC236}">
                <a16:creationId xmlns:a16="http://schemas.microsoft.com/office/drawing/2014/main" id="{0093452F-64AA-3EB2-9BE4-9F641D05F167}"/>
              </a:ext>
            </a:extLst>
          </p:cNvPr>
          <p:cNvSpPr>
            <a:spLocks noGrp="1"/>
          </p:cNvSpPr>
          <p:nvPr>
            <p:ph type="sldNum" sz="quarter" idx="12"/>
          </p:nvPr>
        </p:nvSpPr>
        <p:spPr/>
        <p:txBody>
          <a:bodyPr/>
          <a:lstStyle/>
          <a:p>
            <a:fld id="{1F9A2C89-E401-3041-9821-A3BBD340FD62}" type="slidenum">
              <a:rPr lang="en-US" altLang="en-SA" smtClean="0"/>
              <a:pPr/>
              <a:t>32</a:t>
            </a:fld>
            <a:endParaRPr lang="en-US" altLang="en-SA"/>
          </a:p>
        </p:txBody>
      </p:sp>
    </p:spTree>
    <p:extLst>
      <p:ext uri="{BB962C8B-B14F-4D97-AF65-F5344CB8AC3E}">
        <p14:creationId xmlns:p14="http://schemas.microsoft.com/office/powerpoint/2010/main" val="360121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883" y="1143000"/>
            <a:ext cx="7772400" cy="1981200"/>
          </a:xfrm>
        </p:spPr>
        <p:txBody>
          <a:bodyPr/>
          <a:lstStyle/>
          <a:p>
            <a:pPr lvl="1" algn="just"/>
            <a:r>
              <a:rPr lang="en-US" dirty="0">
                <a:latin typeface="Times New Roman" panose="02020603050405020304" pitchFamily="18" charset="0"/>
                <a:cs typeface="Times New Roman" panose="02020603050405020304" pitchFamily="18" charset="0"/>
              </a:rPr>
              <a:t>Other proteins present in the cytoplasm are as follows: </a:t>
            </a:r>
          </a:p>
          <a:p>
            <a:pPr lvl="2" algn="just"/>
            <a:r>
              <a:rPr lang="en-US" sz="2400" dirty="0">
                <a:latin typeface="Times New Roman" panose="02020603050405020304" pitchFamily="18" charset="0"/>
                <a:cs typeface="Times New Roman" panose="02020603050405020304" pitchFamily="18" charset="0"/>
              </a:rPr>
              <a:t>Fibrin stabilizing factor </a:t>
            </a:r>
          </a:p>
          <a:p>
            <a:pPr lvl="2" algn="just">
              <a:lnSpc>
                <a:spcPct val="150000"/>
              </a:lnSpc>
            </a:pPr>
            <a:r>
              <a:rPr lang="en-US" sz="2400" dirty="0">
                <a:latin typeface="Times New Roman" panose="02020603050405020304" pitchFamily="18" charset="0"/>
                <a:cs typeface="Times New Roman" panose="02020603050405020304" pitchFamily="18" charset="0"/>
              </a:rPr>
              <a:t>Platelet-derived growth factor (PDGF) </a:t>
            </a:r>
          </a:p>
          <a:p>
            <a:pPr lvl="2" algn="just"/>
            <a:r>
              <a:rPr lang="en-US" sz="2400" dirty="0">
                <a:latin typeface="Times New Roman" panose="02020603050405020304" pitchFamily="18" charset="0"/>
                <a:cs typeface="Times New Roman" panose="02020603050405020304" pitchFamily="18" charset="0"/>
              </a:rPr>
              <a:t>von Willebrand factor (VWF) </a:t>
            </a:r>
          </a:p>
        </p:txBody>
      </p:sp>
      <p:pic>
        <p:nvPicPr>
          <p:cNvPr id="6" name="Content Placeholder 3" descr="platelet.jpg"/>
          <p:cNvPicPr>
            <a:picLocks noChangeAspect="1"/>
          </p:cNvPicPr>
          <p:nvPr/>
        </p:nvPicPr>
        <p:blipFill>
          <a:blip r:embed="rId2"/>
          <a:stretch>
            <a:fillRect/>
          </a:stretch>
        </p:blipFill>
        <p:spPr bwMode="auto">
          <a:xfrm>
            <a:off x="1168810" y="3276600"/>
            <a:ext cx="6806379" cy="2971800"/>
          </a:xfrm>
          <a:prstGeom prst="rect">
            <a:avLst/>
          </a:prstGeom>
          <a:noFill/>
          <a:ln w="9525">
            <a:noFill/>
            <a:miter lim="800000"/>
            <a:headEnd/>
            <a:tailEnd/>
          </a:ln>
        </p:spPr>
      </p:pic>
      <p:sp>
        <p:nvSpPr>
          <p:cNvPr id="5" name="Title 1">
            <a:extLst>
              <a:ext uri="{FF2B5EF4-FFF2-40B4-BE49-F238E27FC236}">
                <a16:creationId xmlns:a16="http://schemas.microsoft.com/office/drawing/2014/main" id="{8FEDC83F-DDF4-0AB4-836E-4CEBCF791EDA}"/>
              </a:ext>
            </a:extLst>
          </p:cNvPr>
          <p:cNvSpPr>
            <a:spLocks noGrp="1"/>
          </p:cNvSpPr>
          <p:nvPr>
            <p:ph type="title"/>
          </p:nvPr>
        </p:nvSpPr>
        <p:spPr>
          <a:xfrm>
            <a:off x="680883" y="173421"/>
            <a:ext cx="7772400" cy="776922"/>
          </a:xfrm>
        </p:spPr>
        <p:txBody>
          <a:bodyPr anchor="ctr"/>
          <a:lstStyle/>
          <a:p>
            <a:pPr algn="ctr"/>
            <a:r>
              <a:rPr lang="en-US" sz="3200" b="1" dirty="0">
                <a:solidFill>
                  <a:srgbClr val="5BA7B9"/>
                </a:solidFill>
                <a:latin typeface="Times New Roman" panose="02020603050405020304" pitchFamily="18" charset="0"/>
                <a:cs typeface="Times New Roman" panose="02020603050405020304" pitchFamily="18" charset="0"/>
              </a:rPr>
              <a:t>Electron Microscopic Structure (cont.) </a:t>
            </a:r>
          </a:p>
        </p:txBody>
      </p:sp>
      <p:sp>
        <p:nvSpPr>
          <p:cNvPr id="4" name="Slide Number Placeholder 3">
            <a:extLst>
              <a:ext uri="{FF2B5EF4-FFF2-40B4-BE49-F238E27FC236}">
                <a16:creationId xmlns:a16="http://schemas.microsoft.com/office/drawing/2014/main" id="{CAC19EBD-8A9D-5DE0-1A08-52EB1E8792F2}"/>
              </a:ext>
            </a:extLst>
          </p:cNvPr>
          <p:cNvSpPr>
            <a:spLocks noGrp="1"/>
          </p:cNvSpPr>
          <p:nvPr>
            <p:ph type="sldNum" sz="quarter" idx="12"/>
          </p:nvPr>
        </p:nvSpPr>
        <p:spPr/>
        <p:txBody>
          <a:bodyPr/>
          <a:lstStyle/>
          <a:p>
            <a:fld id="{1F9A2C89-E401-3041-9821-A3BBD340FD62}" type="slidenum">
              <a:rPr lang="en-US" altLang="en-SA" smtClean="0"/>
              <a:pPr/>
              <a:t>33</a:t>
            </a:fld>
            <a:endParaRPr lang="en-US" altLang="en-SA"/>
          </a:p>
        </p:txBody>
      </p:sp>
    </p:spTree>
    <p:extLst>
      <p:ext uri="{BB962C8B-B14F-4D97-AF65-F5344CB8AC3E}">
        <p14:creationId xmlns:p14="http://schemas.microsoft.com/office/powerpoint/2010/main" val="505283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883" y="1295400"/>
            <a:ext cx="8005917" cy="4724400"/>
          </a:xfrm>
        </p:spPr>
        <p:txBody>
          <a:bodyPr/>
          <a:lstStyle/>
          <a:p>
            <a:pPr lvl="1"/>
            <a:r>
              <a:rPr lang="en-US" dirty="0">
                <a:latin typeface="Times New Roman" panose="02020603050405020304" pitchFamily="18" charset="0"/>
                <a:cs typeface="Times New Roman" panose="02020603050405020304" pitchFamily="18" charset="0"/>
              </a:rPr>
              <a:t>Granules present in the cytoplasm of platelets contain:</a:t>
            </a:r>
          </a:p>
          <a:p>
            <a:pPr lvl="2"/>
            <a:r>
              <a:rPr lang="en-US" sz="2400" dirty="0">
                <a:latin typeface="Times New Roman" panose="02020603050405020304" pitchFamily="18" charset="0"/>
                <a:cs typeface="Times New Roman" panose="02020603050405020304" pitchFamily="18" charset="0"/>
              </a:rPr>
              <a:t>Substances like phospholipids</a:t>
            </a:r>
          </a:p>
          <a:p>
            <a:pPr lvl="2"/>
            <a:r>
              <a:rPr lang="en-US" sz="2400" dirty="0">
                <a:latin typeface="Times New Roman" panose="02020603050405020304" pitchFamily="18" charset="0"/>
                <a:cs typeface="Times New Roman" panose="02020603050405020304" pitchFamily="18" charset="0"/>
              </a:rPr>
              <a:t>Triglycerides</a:t>
            </a:r>
          </a:p>
          <a:p>
            <a:pPr lvl="2"/>
            <a:r>
              <a:rPr lang="en-US" sz="2400" dirty="0">
                <a:latin typeface="Times New Roman" panose="02020603050405020304" pitchFamily="18" charset="0"/>
                <a:cs typeface="Times New Roman" panose="02020603050405020304" pitchFamily="18" charset="0"/>
              </a:rPr>
              <a:t>cholesterol</a:t>
            </a:r>
          </a:p>
          <a:p>
            <a:pPr lvl="2"/>
            <a:r>
              <a:rPr lang="en-US" sz="2400" dirty="0">
                <a:latin typeface="Times New Roman" panose="02020603050405020304" pitchFamily="18" charset="0"/>
                <a:cs typeface="Times New Roman" panose="02020603050405020304" pitchFamily="18" charset="0"/>
              </a:rPr>
              <a:t>ATP </a:t>
            </a:r>
          </a:p>
          <a:p>
            <a:pPr lvl="2"/>
            <a:r>
              <a:rPr lang="en-US" sz="2400" dirty="0">
                <a:latin typeface="Times New Roman" panose="02020603050405020304" pitchFamily="18" charset="0"/>
                <a:cs typeface="Times New Roman" panose="02020603050405020304" pitchFamily="18" charset="0"/>
              </a:rPr>
              <a:t>ADP </a:t>
            </a:r>
          </a:p>
          <a:p>
            <a:pPr lvl="2"/>
            <a:r>
              <a:rPr lang="en-US" sz="2400" dirty="0">
                <a:latin typeface="Times New Roman" panose="02020603050405020304" pitchFamily="18" charset="0"/>
                <a:cs typeface="Times New Roman" panose="02020603050405020304" pitchFamily="18" charset="0"/>
              </a:rPr>
              <a:t>serotonin (5HT).</a:t>
            </a:r>
          </a:p>
          <a:p>
            <a:pPr lvl="2"/>
            <a:endParaRPr lang="en-US" sz="2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Enzymes present in the cytoplasm of platelets include:</a:t>
            </a:r>
          </a:p>
          <a:p>
            <a:pPr lvl="2"/>
            <a:r>
              <a:rPr lang="en-US" sz="2400" dirty="0">
                <a:latin typeface="Times New Roman" panose="02020603050405020304" pitchFamily="18" charset="0"/>
                <a:cs typeface="Times New Roman" panose="02020603050405020304" pitchFamily="18" charset="0"/>
              </a:rPr>
              <a:t>Adenosine </a:t>
            </a:r>
            <a:r>
              <a:rPr lang="en-US" sz="2400" dirty="0" err="1">
                <a:latin typeface="Times New Roman" panose="02020603050405020304" pitchFamily="18" charset="0"/>
                <a:cs typeface="Times New Roman" panose="02020603050405020304" pitchFamily="18" charset="0"/>
              </a:rPr>
              <a:t>triphosphatase</a:t>
            </a:r>
            <a:r>
              <a:rPr lang="en-US" sz="2400" dirty="0">
                <a:latin typeface="Times New Roman" panose="02020603050405020304" pitchFamily="18" charset="0"/>
                <a:cs typeface="Times New Roman" panose="02020603050405020304" pitchFamily="18" charset="0"/>
              </a:rPr>
              <a:t> </a:t>
            </a:r>
          </a:p>
          <a:p>
            <a:pPr lvl="2"/>
            <a:r>
              <a:rPr lang="en-US" sz="2400" dirty="0">
                <a:latin typeface="Times New Roman" panose="02020603050405020304" pitchFamily="18" charset="0"/>
                <a:cs typeface="Times New Roman" panose="02020603050405020304" pitchFamily="18" charset="0"/>
              </a:rPr>
              <a:t>Enzymes necessary for the synthesis of prostaglandins</a:t>
            </a:r>
          </a:p>
        </p:txBody>
      </p:sp>
      <p:sp>
        <p:nvSpPr>
          <p:cNvPr id="5" name="Title 1">
            <a:extLst>
              <a:ext uri="{FF2B5EF4-FFF2-40B4-BE49-F238E27FC236}">
                <a16:creationId xmlns:a16="http://schemas.microsoft.com/office/drawing/2014/main" id="{1DC6138F-EFFE-9934-E609-B6D069775A16}"/>
              </a:ext>
            </a:extLst>
          </p:cNvPr>
          <p:cNvSpPr>
            <a:spLocks noGrp="1"/>
          </p:cNvSpPr>
          <p:nvPr>
            <p:ph type="title"/>
          </p:nvPr>
        </p:nvSpPr>
        <p:spPr>
          <a:xfrm>
            <a:off x="680883" y="173421"/>
            <a:ext cx="7772400" cy="776922"/>
          </a:xfrm>
        </p:spPr>
        <p:txBody>
          <a:bodyPr anchor="ctr"/>
          <a:lstStyle/>
          <a:p>
            <a:pPr algn="ctr"/>
            <a:r>
              <a:rPr lang="en-US" sz="3200" b="1" dirty="0">
                <a:solidFill>
                  <a:srgbClr val="5BA7B9"/>
                </a:solidFill>
                <a:latin typeface="Times New Roman" panose="02020603050405020304" pitchFamily="18" charset="0"/>
                <a:cs typeface="Times New Roman" panose="02020603050405020304" pitchFamily="18" charset="0"/>
              </a:rPr>
              <a:t>Electron Microscopic Structure (cont.) </a:t>
            </a:r>
          </a:p>
        </p:txBody>
      </p:sp>
      <p:sp>
        <p:nvSpPr>
          <p:cNvPr id="4" name="Slide Number Placeholder 3">
            <a:extLst>
              <a:ext uri="{FF2B5EF4-FFF2-40B4-BE49-F238E27FC236}">
                <a16:creationId xmlns:a16="http://schemas.microsoft.com/office/drawing/2014/main" id="{089A48C8-D032-EF06-EFC4-8B55AA58200C}"/>
              </a:ext>
            </a:extLst>
          </p:cNvPr>
          <p:cNvSpPr>
            <a:spLocks noGrp="1"/>
          </p:cNvSpPr>
          <p:nvPr>
            <p:ph type="sldNum" sz="quarter" idx="12"/>
          </p:nvPr>
        </p:nvSpPr>
        <p:spPr/>
        <p:txBody>
          <a:bodyPr/>
          <a:lstStyle/>
          <a:p>
            <a:fld id="{1F9A2C89-E401-3041-9821-A3BBD340FD62}" type="slidenum">
              <a:rPr lang="en-US" altLang="en-SA" smtClean="0"/>
              <a:pPr/>
              <a:t>34</a:t>
            </a:fld>
            <a:endParaRPr lang="en-US" altLang="en-SA"/>
          </a:p>
        </p:txBody>
      </p:sp>
    </p:spTree>
    <p:extLst>
      <p:ext uri="{BB962C8B-B14F-4D97-AF65-F5344CB8AC3E}">
        <p14:creationId xmlns:p14="http://schemas.microsoft.com/office/powerpoint/2010/main" val="73553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059"/>
            <a:ext cx="7772400" cy="715962"/>
          </a:xfrm>
        </p:spPr>
        <p:txBody>
          <a:bodyPr>
            <a:normAutofit/>
          </a:bodyPr>
          <a:lstStyle/>
          <a:p>
            <a:pPr algn="ctr"/>
            <a:r>
              <a:rPr lang="en-US" sz="3200" b="1" dirty="0">
                <a:solidFill>
                  <a:srgbClr val="00B050"/>
                </a:solidFill>
                <a:latin typeface="Times New Roman" panose="02020603050405020304" pitchFamily="18" charset="0"/>
                <a:cs typeface="Times New Roman" panose="02020603050405020304" pitchFamily="18" charset="0"/>
              </a:rPr>
              <a:t>Properties of Platelets </a:t>
            </a:r>
          </a:p>
        </p:txBody>
      </p:sp>
      <p:sp>
        <p:nvSpPr>
          <p:cNvPr id="3" name="Content Placeholder 2"/>
          <p:cNvSpPr>
            <a:spLocks noGrp="1"/>
          </p:cNvSpPr>
          <p:nvPr>
            <p:ph idx="1"/>
          </p:nvPr>
        </p:nvSpPr>
        <p:spPr>
          <a:xfrm>
            <a:off x="685800" y="1143000"/>
            <a:ext cx="7772400" cy="5158581"/>
          </a:xfrm>
        </p:spPr>
        <p:txBody>
          <a:bodyPr>
            <a:noAutofit/>
          </a:bodyPr>
          <a:lstStyle/>
          <a:p>
            <a:pPr marL="514350" indent="-514350" algn="just">
              <a:buFont typeface="+mj-lt"/>
              <a:buAutoNum type="arabicPeriod"/>
            </a:pPr>
            <a:r>
              <a:rPr lang="en-US" sz="2400" b="1" dirty="0">
                <a:solidFill>
                  <a:schemeClr val="accent1"/>
                </a:solidFill>
                <a:latin typeface="Times New Roman" panose="02020603050405020304" pitchFamily="18" charset="0"/>
                <a:cs typeface="Times New Roman" panose="02020603050405020304" pitchFamily="18" charset="0"/>
              </a:rPr>
              <a:t>Adhesiveness</a:t>
            </a:r>
            <a:r>
              <a:rPr lang="en-US" sz="2400" dirty="0">
                <a:solidFill>
                  <a:schemeClr val="accent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Platelets possess the property of adhesiveness, i.e. when they come in contact with any wet surface or rough surface, they get activated and stick to the surface. Factors responsible for adhesiveness are collagen, thrombin, ADP, thromboxane A2, calcium ions and VWF. </a:t>
            </a:r>
          </a:p>
          <a:p>
            <a:pPr marL="514350" indent="-514350" algn="just">
              <a:buFont typeface="+mj-lt"/>
              <a:buAutoNum type="arabicPeriod"/>
            </a:pPr>
            <a:r>
              <a:rPr lang="en-US" sz="2400" b="1" dirty="0">
                <a:solidFill>
                  <a:schemeClr val="accent1"/>
                </a:solidFill>
                <a:latin typeface="Times New Roman" panose="02020603050405020304" pitchFamily="18" charset="0"/>
                <a:cs typeface="Times New Roman" panose="02020603050405020304" pitchFamily="18" charset="0"/>
              </a:rPr>
              <a:t>Aggregation:</a:t>
            </a:r>
            <a:r>
              <a:rPr lang="en-US" sz="2400" dirty="0">
                <a:latin typeface="Times New Roman" panose="02020603050405020304" pitchFamily="18" charset="0"/>
                <a:cs typeface="Times New Roman" panose="02020603050405020304" pitchFamily="18" charset="0"/>
              </a:rPr>
              <a:t> ​Platelets have the property to aggregate,       i.e. they stick to each other. This is due to ADP and thromboxane A2.</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 </a:t>
            </a:r>
            <a:r>
              <a:rPr lang="en-US" sz="2400" b="1" dirty="0">
                <a:solidFill>
                  <a:schemeClr val="accent1"/>
                </a:solidFill>
                <a:latin typeface="Times New Roman" panose="02020603050405020304" pitchFamily="18" charset="0"/>
                <a:cs typeface="Times New Roman" panose="02020603050405020304" pitchFamily="18" charset="0"/>
              </a:rPr>
              <a:t>Agglutination: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Clumping together of platelets is called agglutination. This occurs due to the actions of some platelet agglutinins. </a:t>
            </a:r>
          </a:p>
        </p:txBody>
      </p:sp>
      <p:sp>
        <p:nvSpPr>
          <p:cNvPr id="5" name="Slide Number Placeholder 4">
            <a:extLst>
              <a:ext uri="{FF2B5EF4-FFF2-40B4-BE49-F238E27FC236}">
                <a16:creationId xmlns:a16="http://schemas.microsoft.com/office/drawing/2014/main" id="{AD19F455-FF9A-D276-8DF0-EE74FC3F17FF}"/>
              </a:ext>
            </a:extLst>
          </p:cNvPr>
          <p:cNvSpPr>
            <a:spLocks noGrp="1"/>
          </p:cNvSpPr>
          <p:nvPr>
            <p:ph type="sldNum" sz="quarter" idx="12"/>
          </p:nvPr>
        </p:nvSpPr>
        <p:spPr/>
        <p:txBody>
          <a:bodyPr/>
          <a:lstStyle/>
          <a:p>
            <a:fld id="{1F9A2C89-E401-3041-9821-A3BBD340FD62}" type="slidenum">
              <a:rPr lang="en-US" altLang="en-SA" smtClean="0"/>
              <a:pPr/>
              <a:t>35</a:t>
            </a:fld>
            <a:endParaRPr lang="en-US" altLang="en-SA"/>
          </a:p>
        </p:txBody>
      </p:sp>
    </p:spTree>
    <p:extLst>
      <p:ext uri="{BB962C8B-B14F-4D97-AF65-F5344CB8AC3E}">
        <p14:creationId xmlns:p14="http://schemas.microsoft.com/office/powerpoint/2010/main" val="1618360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latelet-1.jpg"/>
          <p:cNvPicPr>
            <a:picLocks noGrp="1" noChangeAspect="1"/>
          </p:cNvPicPr>
          <p:nvPr>
            <p:ph idx="1"/>
          </p:nvPr>
        </p:nvPicPr>
        <p:blipFill>
          <a:blip r:embed="rId3"/>
          <a:stretch>
            <a:fillRect/>
          </a:stretch>
        </p:blipFill>
        <p:spPr>
          <a:xfrm>
            <a:off x="463903" y="1905000"/>
            <a:ext cx="8216194" cy="2590800"/>
          </a:xfrm>
        </p:spPr>
      </p:pic>
      <p:sp>
        <p:nvSpPr>
          <p:cNvPr id="5" name="Title 1">
            <a:extLst>
              <a:ext uri="{FF2B5EF4-FFF2-40B4-BE49-F238E27FC236}">
                <a16:creationId xmlns:a16="http://schemas.microsoft.com/office/drawing/2014/main" id="{F3CD1D9A-DD8A-AD74-E6B2-85C19E960551}"/>
              </a:ext>
            </a:extLst>
          </p:cNvPr>
          <p:cNvSpPr>
            <a:spLocks noGrp="1"/>
          </p:cNvSpPr>
          <p:nvPr>
            <p:ph type="title"/>
          </p:nvPr>
        </p:nvSpPr>
        <p:spPr>
          <a:xfrm>
            <a:off x="838200" y="109059"/>
            <a:ext cx="7772400" cy="715962"/>
          </a:xfrm>
        </p:spPr>
        <p:txBody>
          <a:bodyPr>
            <a:normAutofit/>
          </a:bodyPr>
          <a:lstStyle/>
          <a:p>
            <a:pPr algn="ctr"/>
            <a:r>
              <a:rPr lang="en-US" sz="3200" b="1" dirty="0">
                <a:solidFill>
                  <a:srgbClr val="00B050"/>
                </a:solidFill>
                <a:latin typeface="Times New Roman" panose="02020603050405020304" pitchFamily="18" charset="0"/>
                <a:cs typeface="Times New Roman" panose="02020603050405020304" pitchFamily="18" charset="0"/>
              </a:rPr>
              <a:t>Properties of Platelets (cont.) </a:t>
            </a:r>
          </a:p>
        </p:txBody>
      </p:sp>
      <p:sp>
        <p:nvSpPr>
          <p:cNvPr id="3" name="Slide Number Placeholder 2">
            <a:extLst>
              <a:ext uri="{FF2B5EF4-FFF2-40B4-BE49-F238E27FC236}">
                <a16:creationId xmlns:a16="http://schemas.microsoft.com/office/drawing/2014/main" id="{D27FCA24-6B6A-D9F4-CB0E-83553CE3C5AB}"/>
              </a:ext>
            </a:extLst>
          </p:cNvPr>
          <p:cNvSpPr>
            <a:spLocks noGrp="1"/>
          </p:cNvSpPr>
          <p:nvPr>
            <p:ph type="sldNum" sz="quarter" idx="12"/>
          </p:nvPr>
        </p:nvSpPr>
        <p:spPr/>
        <p:txBody>
          <a:bodyPr/>
          <a:lstStyle/>
          <a:p>
            <a:fld id="{1F9A2C89-E401-3041-9821-A3BBD340FD62}" type="slidenum">
              <a:rPr lang="en-US" altLang="en-SA" smtClean="0"/>
              <a:pPr/>
              <a:t>36</a:t>
            </a:fld>
            <a:endParaRPr lang="en-US" altLang="en-SA"/>
          </a:p>
        </p:txBody>
      </p:sp>
    </p:spTree>
    <p:extLst>
      <p:ext uri="{BB962C8B-B14F-4D97-AF65-F5344CB8AC3E}">
        <p14:creationId xmlns:p14="http://schemas.microsoft.com/office/powerpoint/2010/main" val="3475712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p>
            <a:pPr algn="ctr"/>
            <a:r>
              <a:rPr lang="en-US" sz="3200" b="1" dirty="0">
                <a:solidFill>
                  <a:srgbClr val="C00000"/>
                </a:solidFill>
                <a:latin typeface="Times New Roman" panose="02020603050405020304" pitchFamily="18" charset="0"/>
                <a:cs typeface="Times New Roman" panose="02020603050405020304" pitchFamily="18" charset="0"/>
              </a:rPr>
              <a:t>Functions of Platelets</a:t>
            </a:r>
          </a:p>
        </p:txBody>
      </p:sp>
      <p:sp>
        <p:nvSpPr>
          <p:cNvPr id="3" name="Content Placeholder 2"/>
          <p:cNvSpPr>
            <a:spLocks noGrp="1"/>
          </p:cNvSpPr>
          <p:nvPr>
            <p:ph idx="1"/>
          </p:nvPr>
        </p:nvSpPr>
        <p:spPr>
          <a:xfrm>
            <a:off x="457200" y="1447800"/>
            <a:ext cx="8229600" cy="5562600"/>
          </a:xfrm>
        </p:spPr>
        <p:txBody>
          <a:bodyPr>
            <a:noAutofit/>
          </a:bodyPr>
          <a:lstStyle/>
          <a:p>
            <a:r>
              <a:rPr lang="en-US" sz="2800" dirty="0"/>
              <a:t>When activated, platelets perform the following functions:</a:t>
            </a:r>
          </a:p>
          <a:p>
            <a:pPr lvl="1"/>
            <a:r>
              <a:rPr lang="en-US" sz="2400" b="1" dirty="0"/>
              <a:t>Role in </a:t>
            </a:r>
            <a:r>
              <a:rPr lang="en-US" sz="2400" b="1" dirty="0" err="1"/>
              <a:t>Haemostasis</a:t>
            </a:r>
            <a:endParaRPr lang="en-US" sz="2400" b="1" dirty="0"/>
          </a:p>
          <a:p>
            <a:pPr lvl="2"/>
            <a:r>
              <a:rPr lang="en-US" sz="2000" b="1" dirty="0"/>
              <a:t>​</a:t>
            </a:r>
            <a:r>
              <a:rPr lang="en-US" sz="2400" dirty="0" err="1"/>
              <a:t>Haemostasis</a:t>
            </a:r>
            <a:r>
              <a:rPr lang="en-US" sz="2400" dirty="0"/>
              <a:t> refers to the spontaneous arrest of bleeding from an injured blood vessel. </a:t>
            </a:r>
          </a:p>
          <a:p>
            <a:pPr lvl="1"/>
            <a:r>
              <a:rPr lang="en-US" sz="2400" b="1" dirty="0"/>
              <a:t>Role in Clot Formation </a:t>
            </a:r>
          </a:p>
          <a:p>
            <a:pPr lvl="2"/>
            <a:r>
              <a:rPr lang="en-US" sz="2400" dirty="0"/>
              <a:t>Platelets play an important role in the formation of the intrinsic </a:t>
            </a:r>
            <a:r>
              <a:rPr lang="en-US" sz="2400" dirty="0" err="1"/>
              <a:t>prothrombine</a:t>
            </a:r>
            <a:r>
              <a:rPr lang="en-US" sz="2400" dirty="0"/>
              <a:t> activator, which is responsible for the onset of blood clotting.</a:t>
            </a:r>
          </a:p>
        </p:txBody>
      </p:sp>
      <p:sp>
        <p:nvSpPr>
          <p:cNvPr id="5" name="Slide Number Placeholder 4">
            <a:extLst>
              <a:ext uri="{FF2B5EF4-FFF2-40B4-BE49-F238E27FC236}">
                <a16:creationId xmlns:a16="http://schemas.microsoft.com/office/drawing/2014/main" id="{1C766236-6183-FE99-AD73-FC1E5005F011}"/>
              </a:ext>
            </a:extLst>
          </p:cNvPr>
          <p:cNvSpPr>
            <a:spLocks noGrp="1"/>
          </p:cNvSpPr>
          <p:nvPr>
            <p:ph type="sldNum" sz="quarter" idx="12"/>
          </p:nvPr>
        </p:nvSpPr>
        <p:spPr/>
        <p:txBody>
          <a:bodyPr/>
          <a:lstStyle/>
          <a:p>
            <a:fld id="{1F9A2C89-E401-3041-9821-A3BBD340FD62}" type="slidenum">
              <a:rPr lang="en-US" altLang="en-SA" smtClean="0"/>
              <a:pPr/>
              <a:t>37</a:t>
            </a:fld>
            <a:endParaRPr lang="en-US" altLang="en-SA"/>
          </a:p>
        </p:txBody>
      </p:sp>
    </p:spTree>
    <p:extLst>
      <p:ext uri="{BB962C8B-B14F-4D97-AF65-F5344CB8AC3E}">
        <p14:creationId xmlns:p14="http://schemas.microsoft.com/office/powerpoint/2010/main" val="340561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648388"/>
          </a:xfrm>
        </p:spPr>
        <p:txBody>
          <a:bodyPr anchor="ctr"/>
          <a:lstStyle/>
          <a:p>
            <a:pPr algn="ctr">
              <a:lnSpc>
                <a:spcPct val="150000"/>
              </a:lnSpc>
            </a:pPr>
            <a:r>
              <a:rPr lang="en-US" sz="3200" b="1" dirty="0">
                <a:solidFill>
                  <a:srgbClr val="C00000"/>
                </a:solidFill>
                <a:latin typeface="Times New Roman" panose="02020603050405020304" pitchFamily="18" charset="0"/>
                <a:cs typeface="Times New Roman" panose="02020603050405020304" pitchFamily="18" charset="0"/>
              </a:rPr>
              <a:t>Functions of Platelets</a:t>
            </a:r>
          </a:p>
        </p:txBody>
      </p:sp>
      <p:sp>
        <p:nvSpPr>
          <p:cNvPr id="3" name="Content Placeholder 2"/>
          <p:cNvSpPr>
            <a:spLocks noGrp="1"/>
          </p:cNvSpPr>
          <p:nvPr>
            <p:ph idx="1"/>
          </p:nvPr>
        </p:nvSpPr>
        <p:spPr>
          <a:xfrm>
            <a:off x="495300" y="990600"/>
            <a:ext cx="8153400" cy="5105400"/>
          </a:xfrm>
        </p:spPr>
        <p:txBody>
          <a:bodyPr/>
          <a:lstStyle/>
          <a:p>
            <a:pPr lvl="1"/>
            <a:r>
              <a:rPr lang="en-US" sz="2400" b="1" dirty="0">
                <a:latin typeface="Times New Roman" panose="02020603050405020304" pitchFamily="18" charset="0"/>
                <a:cs typeface="Times New Roman" panose="02020603050405020304" pitchFamily="18" charset="0"/>
              </a:rPr>
              <a:t>Role in Clot Retraction</a:t>
            </a:r>
          </a:p>
          <a:p>
            <a:pPr lvl="2" indent="-230188"/>
            <a:r>
              <a:rPr lang="en-US" sz="2400" dirty="0">
                <a:latin typeface="Times New Roman" panose="02020603050405020304" pitchFamily="18" charset="0"/>
                <a:cs typeface="Times New Roman" panose="02020603050405020304" pitchFamily="18" charset="0"/>
              </a:rPr>
              <a:t>​Contraction of contractile proteins (actin, myosin and </a:t>
            </a:r>
            <a:r>
              <a:rPr lang="en-US" sz="2400" dirty="0" err="1">
                <a:latin typeface="Times New Roman" panose="02020603050405020304" pitchFamily="18" charset="0"/>
                <a:cs typeface="Times New Roman" panose="02020603050405020304" pitchFamily="18" charset="0"/>
              </a:rPr>
              <a:t>thrombosthenin</a:t>
            </a:r>
            <a:r>
              <a:rPr lang="en-US" sz="2400" dirty="0">
                <a:latin typeface="Times New Roman" panose="02020603050405020304" pitchFamily="18" charset="0"/>
                <a:cs typeface="Times New Roman" panose="02020603050405020304" pitchFamily="18" charset="0"/>
              </a:rPr>
              <a:t>) present in the platelets plays an important role in clot retraction. </a:t>
            </a:r>
          </a:p>
          <a:p>
            <a:pPr marL="592137" lvl="2" indent="0">
              <a:buNone/>
            </a:pPr>
            <a:endParaRPr lang="en-US" sz="10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Role in Repair of Injured Blood Vessels.</a:t>
            </a:r>
          </a:p>
          <a:p>
            <a:pPr marL="319088" lvl="1" indent="0">
              <a:buNone/>
            </a:pPr>
            <a:endParaRPr lang="en-US" sz="10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Role in Defense Mechanism ​Platelets </a:t>
            </a:r>
          </a:p>
          <a:p>
            <a:pPr lvl="2"/>
            <a:r>
              <a:rPr lang="en-US" sz="2400" dirty="0">
                <a:latin typeface="Times New Roman" panose="02020603050405020304" pitchFamily="18" charset="0"/>
                <a:cs typeface="Times New Roman" panose="02020603050405020304" pitchFamily="18" charset="0"/>
              </a:rPr>
              <a:t>Due to their property of agglutination, are capable of phagocytosis.</a:t>
            </a:r>
          </a:p>
          <a:p>
            <a:pPr marL="593725" lvl="2" indent="0">
              <a:buNone/>
            </a:pPr>
            <a:endParaRPr lang="en-US" sz="10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Transport and Storage Function</a:t>
            </a:r>
          </a:p>
          <a:p>
            <a:pPr lvl="2"/>
            <a:r>
              <a:rPr lang="en-US" sz="2400" dirty="0">
                <a:latin typeface="Times New Roman" panose="02020603050405020304" pitchFamily="18" charset="0"/>
                <a:cs typeface="Times New Roman" panose="02020603050405020304" pitchFamily="18" charset="0"/>
              </a:rPr>
              <a:t>​The 5HT is stored in the platelets and transported to the site of injury where it is released.</a:t>
            </a:r>
          </a:p>
          <a:p>
            <a:endParaRPr lang="en-US" sz="28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ED64602-B133-BC91-2DDA-97D697BFBCC4}"/>
              </a:ext>
            </a:extLst>
          </p:cNvPr>
          <p:cNvSpPr>
            <a:spLocks noGrp="1"/>
          </p:cNvSpPr>
          <p:nvPr>
            <p:ph type="sldNum" sz="quarter" idx="12"/>
          </p:nvPr>
        </p:nvSpPr>
        <p:spPr/>
        <p:txBody>
          <a:bodyPr/>
          <a:lstStyle/>
          <a:p>
            <a:fld id="{1F9A2C89-E401-3041-9821-A3BBD340FD62}" type="slidenum">
              <a:rPr lang="en-US" altLang="en-SA" smtClean="0"/>
              <a:pPr/>
              <a:t>38</a:t>
            </a:fld>
            <a:endParaRPr lang="en-US" altLang="en-SA"/>
          </a:p>
        </p:txBody>
      </p:sp>
    </p:spTree>
    <p:extLst>
      <p:ext uri="{BB962C8B-B14F-4D97-AF65-F5344CB8AC3E}">
        <p14:creationId xmlns:p14="http://schemas.microsoft.com/office/powerpoint/2010/main" val="48404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5447612"/>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​Normal platelet count ranges from 150,000 to 450,000 / mm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with an average count of 2.5x10</a:t>
            </a:r>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 mm</a:t>
            </a:r>
            <a:r>
              <a:rPr lang="en-US" sz="2400" baseline="30000" dirty="0">
                <a:latin typeface="Times New Roman" panose="02020603050405020304" pitchFamily="18" charset="0"/>
                <a:cs typeface="Times New Roman" panose="02020603050405020304" pitchFamily="18" charset="0"/>
              </a:rPr>
              <a:t>3</a:t>
            </a:r>
          </a:p>
          <a:p>
            <a:pPr lvl="1" algn="just">
              <a:lnSpc>
                <a:spcPct val="150000"/>
              </a:lnSpc>
            </a:pPr>
            <a:r>
              <a:rPr lang="en-US" b="1" dirty="0">
                <a:latin typeface="Times New Roman" panose="02020603050405020304" pitchFamily="18" charset="0"/>
                <a:cs typeface="Times New Roman" panose="02020603050405020304" pitchFamily="18" charset="0"/>
              </a:rPr>
              <a:t>Thrombocytosis:</a:t>
            </a:r>
            <a:r>
              <a:rPr lang="en-US" dirty="0">
                <a:latin typeface="Times New Roman" panose="02020603050405020304" pitchFamily="18" charset="0"/>
                <a:cs typeface="Times New Roman" panose="02020603050405020304" pitchFamily="18" charset="0"/>
              </a:rPr>
              <a:t> ​An increase in the number of platelets more than 4.5 x10</a:t>
            </a:r>
            <a:r>
              <a:rPr lang="en-US" baseline="30000"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 mm</a:t>
            </a:r>
            <a:r>
              <a:rPr lang="en-US" baseline="30000" dirty="0">
                <a:latin typeface="Times New Roman" panose="02020603050405020304" pitchFamily="18" charset="0"/>
                <a:cs typeface="Times New Roman" panose="02020603050405020304" pitchFamily="18" charset="0"/>
              </a:rPr>
              <a:t>3</a:t>
            </a:r>
            <a:endParaRPr lang="en-US" dirty="0">
              <a:latin typeface="Times New Roman" panose="02020603050405020304" pitchFamily="18" charset="0"/>
              <a:cs typeface="Times New Roman" panose="02020603050405020304" pitchFamily="18" charset="0"/>
            </a:endParaRPr>
          </a:p>
          <a:p>
            <a:pPr lvl="1" algn="just">
              <a:lnSpc>
                <a:spcPct val="150000"/>
              </a:lnSpc>
            </a:pPr>
            <a:r>
              <a:rPr lang="en-US" b="1" dirty="0">
                <a:latin typeface="Times New Roman" panose="02020603050405020304" pitchFamily="18" charset="0"/>
                <a:cs typeface="Times New Roman" panose="02020603050405020304" pitchFamily="18" charset="0"/>
              </a:rPr>
              <a:t>Thrombocytopenia:</a:t>
            </a:r>
            <a:r>
              <a:rPr lang="en-US" dirty="0">
                <a:latin typeface="Times New Roman" panose="02020603050405020304" pitchFamily="18" charset="0"/>
                <a:cs typeface="Times New Roman" panose="02020603050405020304" pitchFamily="18" charset="0"/>
              </a:rPr>
              <a:t> ​A decrease in the number of platelets below 1.5 x10</a:t>
            </a:r>
            <a:r>
              <a:rPr lang="en-US" baseline="30000"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 mm</a:t>
            </a:r>
            <a:r>
              <a:rPr lang="en-US" baseline="30000" dirty="0">
                <a:latin typeface="Times New Roman" panose="02020603050405020304" pitchFamily="18" charset="0"/>
                <a:cs typeface="Times New Roman" panose="02020603050405020304" pitchFamily="18" charset="0"/>
              </a:rPr>
              <a:t>3</a:t>
            </a:r>
          </a:p>
          <a:p>
            <a:pPr algn="just">
              <a:lnSpc>
                <a:spcPct val="150000"/>
              </a:lnSpc>
            </a:pPr>
            <a:r>
              <a:rPr lang="en-GB" sz="2400" dirty="0">
                <a:latin typeface="Times New Roman" panose="02020603050405020304" pitchFamily="18" charset="0"/>
                <a:cs typeface="Times New Roman" panose="02020603050405020304" pitchFamily="18" charset="0"/>
              </a:rPr>
              <a:t>Lifespan of platelets varies from 8-10 days with an average of 10 days.</a:t>
            </a:r>
          </a:p>
          <a:p>
            <a:pPr algn="just">
              <a:lnSpc>
                <a:spcPct val="150000"/>
              </a:lnSpc>
            </a:pPr>
            <a:r>
              <a:rPr lang="en-GB" sz="2400" dirty="0">
                <a:latin typeface="Times New Roman" panose="02020603050405020304" pitchFamily="18" charset="0"/>
                <a:cs typeface="Times New Roman" panose="02020603050405020304" pitchFamily="18" charset="0"/>
              </a:rPr>
              <a:t>Destroyed by the tissue macrophage system in the spleen.</a:t>
            </a:r>
            <a:endParaRPr lang="en-US" sz="2400"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F1C30213-C14B-4A0B-1BD5-3268AB1870B1}"/>
              </a:ext>
            </a:extLst>
          </p:cNvPr>
          <p:cNvSpPr>
            <a:spLocks noGrp="1"/>
          </p:cNvSpPr>
          <p:nvPr>
            <p:ph type="title"/>
          </p:nvPr>
        </p:nvSpPr>
        <p:spPr>
          <a:xfrm>
            <a:off x="533400" y="152400"/>
            <a:ext cx="7772400" cy="648388"/>
          </a:xfrm>
        </p:spPr>
        <p:txBody>
          <a:bodyPr anchor="ctr"/>
          <a:lstStyle/>
          <a:p>
            <a:pPr algn="ctr">
              <a:lnSpc>
                <a:spcPct val="150000"/>
              </a:lnSpc>
            </a:pPr>
            <a:r>
              <a:rPr lang="en-US" sz="3200" b="1" dirty="0">
                <a:solidFill>
                  <a:srgbClr val="C00000"/>
                </a:solidFill>
                <a:latin typeface="Times New Roman" panose="02020603050405020304" pitchFamily="18" charset="0"/>
                <a:cs typeface="Times New Roman" panose="02020603050405020304" pitchFamily="18" charset="0"/>
              </a:rPr>
              <a:t>Functions of Platelets (cont.)</a:t>
            </a:r>
          </a:p>
        </p:txBody>
      </p:sp>
      <p:sp>
        <p:nvSpPr>
          <p:cNvPr id="4" name="Slide Number Placeholder 3">
            <a:extLst>
              <a:ext uri="{FF2B5EF4-FFF2-40B4-BE49-F238E27FC236}">
                <a16:creationId xmlns:a16="http://schemas.microsoft.com/office/drawing/2014/main" id="{944476BF-9FB2-DA2C-CBDA-508F03A66CAC}"/>
              </a:ext>
            </a:extLst>
          </p:cNvPr>
          <p:cNvSpPr>
            <a:spLocks noGrp="1"/>
          </p:cNvSpPr>
          <p:nvPr>
            <p:ph type="sldNum" sz="quarter" idx="12"/>
          </p:nvPr>
        </p:nvSpPr>
        <p:spPr/>
        <p:txBody>
          <a:bodyPr/>
          <a:lstStyle/>
          <a:p>
            <a:fld id="{1F9A2C89-E401-3041-9821-A3BBD340FD62}" type="slidenum">
              <a:rPr lang="en-US" altLang="en-SA" smtClean="0"/>
              <a:pPr/>
              <a:t>39</a:t>
            </a:fld>
            <a:endParaRPr lang="en-US" altLang="en-SA"/>
          </a:p>
        </p:txBody>
      </p:sp>
    </p:spTree>
    <p:extLst>
      <p:ext uri="{BB962C8B-B14F-4D97-AF65-F5344CB8AC3E}">
        <p14:creationId xmlns:p14="http://schemas.microsoft.com/office/powerpoint/2010/main" val="151188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A2DA215-7A87-889C-B648-712F28E1970F}"/>
              </a:ext>
            </a:extLst>
          </p:cNvPr>
          <p:cNvSpPr>
            <a:spLocks noGrp="1"/>
          </p:cNvSpPr>
          <p:nvPr>
            <p:ph type="title"/>
          </p:nvPr>
        </p:nvSpPr>
        <p:spPr>
          <a:xfrm>
            <a:off x="316305" y="100806"/>
            <a:ext cx="8229600" cy="703263"/>
          </a:xfrm>
        </p:spPr>
        <p:txBody>
          <a:bodyPr bIns="45720" anchor="ctr"/>
          <a:lstStyle/>
          <a:p>
            <a:pPr algn="ctr" eaLnBrk="1" hangingPunct="1"/>
            <a:r>
              <a:rPr lang="en-GB" altLang="en-SA" sz="3200" b="1" dirty="0">
                <a:solidFill>
                  <a:srgbClr val="CC0099"/>
                </a:solidFill>
                <a:latin typeface="Times New Roman" panose="02020603050405020304" pitchFamily="18" charset="0"/>
                <a:cs typeface="Times New Roman" panose="02020603050405020304" pitchFamily="18" charset="0"/>
              </a:rPr>
              <a:t>Leukocytes (WBC’s)</a:t>
            </a:r>
          </a:p>
        </p:txBody>
      </p:sp>
      <p:sp>
        <p:nvSpPr>
          <p:cNvPr id="4" name="Slide Number Placeholder 3">
            <a:extLst>
              <a:ext uri="{FF2B5EF4-FFF2-40B4-BE49-F238E27FC236}">
                <a16:creationId xmlns:a16="http://schemas.microsoft.com/office/drawing/2014/main" id="{3181CEF6-ED1E-9B9F-54DC-C7F251997173}"/>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D68A102-4D4E-6941-B64B-A9E531F770E1}" type="slidenum">
              <a:rPr lang="en-US" altLang="en-SA">
                <a:solidFill>
                  <a:srgbClr val="FFFFFF"/>
                </a:solidFill>
                <a:latin typeface="Franklin Gothic Book" panose="020B0503020102020204" pitchFamily="34" charset="0"/>
              </a:rPr>
              <a:pPr eaLnBrk="1" hangingPunct="1"/>
              <a:t>4</a:t>
            </a:fld>
            <a:endParaRPr lang="en-US" altLang="en-SA">
              <a:solidFill>
                <a:srgbClr val="FFFFFF"/>
              </a:solidFill>
              <a:latin typeface="Franklin Gothic Book" panose="020B0503020102020204" pitchFamily="34" charset="0"/>
            </a:endParaRPr>
          </a:p>
        </p:txBody>
      </p:sp>
      <p:sp>
        <p:nvSpPr>
          <p:cNvPr id="75779" name="Rectangle 3">
            <a:extLst>
              <a:ext uri="{FF2B5EF4-FFF2-40B4-BE49-F238E27FC236}">
                <a16:creationId xmlns:a16="http://schemas.microsoft.com/office/drawing/2014/main" id="{692351AC-2285-EE4A-80C3-C65E62DB4CCF}"/>
              </a:ext>
            </a:extLst>
          </p:cNvPr>
          <p:cNvSpPr>
            <a:spLocks noGrp="1"/>
          </p:cNvSpPr>
          <p:nvPr>
            <p:ph sz="quarter" idx="1"/>
          </p:nvPr>
        </p:nvSpPr>
        <p:spPr>
          <a:xfrm>
            <a:off x="914400" y="1050131"/>
            <a:ext cx="7016750" cy="5003800"/>
          </a:xfrm>
        </p:spPr>
        <p:txBody>
          <a:bodyPr/>
          <a:lstStyle/>
          <a:p>
            <a:pPr eaLnBrk="1" hangingPunct="1">
              <a:buFont typeface="Wingdings 3" pitchFamily="2" charset="2"/>
              <a:buNone/>
            </a:pPr>
            <a:r>
              <a:rPr lang="en-US" altLang="en-SA" sz="2400" b="1" dirty="0">
                <a:solidFill>
                  <a:srgbClr val="CC0000"/>
                </a:solidFill>
                <a:latin typeface="Times New Roman" panose="02020603050405020304" pitchFamily="18" charset="0"/>
                <a:cs typeface="Times New Roman" panose="02020603050405020304" pitchFamily="18" charset="0"/>
              </a:rPr>
              <a:t>	</a:t>
            </a:r>
            <a:r>
              <a:rPr lang="en-US" altLang="en-SA" sz="2400" b="1" dirty="0">
                <a:solidFill>
                  <a:srgbClr val="5BA7B9"/>
                </a:solidFill>
                <a:latin typeface="Times New Roman" panose="02020603050405020304" pitchFamily="18" charset="0"/>
                <a:cs typeface="Times New Roman" panose="02020603050405020304" pitchFamily="18" charset="0"/>
              </a:rPr>
              <a:t>Mobile units of body’s defense system:</a:t>
            </a:r>
          </a:p>
          <a:p>
            <a:pPr eaLnBrk="1" hangingPunct="1">
              <a:buFont typeface="Wingdings 3" pitchFamily="2" charset="2"/>
              <a:buNone/>
            </a:pPr>
            <a:endParaRPr lang="en-US" altLang="en-SA" sz="1400" b="1" dirty="0">
              <a:solidFill>
                <a:srgbClr val="5BA7B9"/>
              </a:solidFill>
              <a:latin typeface="Times New Roman" panose="02020603050405020304" pitchFamily="18" charset="0"/>
              <a:cs typeface="Times New Roman" panose="02020603050405020304" pitchFamily="18" charset="0"/>
            </a:endParaRPr>
          </a:p>
          <a:p>
            <a:pPr eaLnBrk="1" hangingPunct="1"/>
            <a:r>
              <a:rPr lang="en-GB" altLang="en-SA" sz="2400" dirty="0">
                <a:latin typeface="Times New Roman" panose="02020603050405020304" pitchFamily="18" charset="0"/>
                <a:cs typeface="Times New Roman" panose="02020603050405020304" pitchFamily="18" charset="0"/>
              </a:rPr>
              <a:t> </a:t>
            </a:r>
            <a:r>
              <a:rPr lang="en-US" altLang="en-SA" sz="2400" b="1" dirty="0">
                <a:latin typeface="Times New Roman" panose="02020603050405020304" pitchFamily="18" charset="0"/>
                <a:cs typeface="Times New Roman" panose="02020603050405020304" pitchFamily="18" charset="0"/>
              </a:rPr>
              <a:t>“Seek and Destroy” Functions:</a:t>
            </a:r>
          </a:p>
          <a:p>
            <a:pPr marL="0" indent="0" eaLnBrk="1" hangingPunct="1">
              <a:buNone/>
            </a:pPr>
            <a:endParaRPr lang="en-US" altLang="en-SA" sz="1200" b="1" dirty="0">
              <a:latin typeface="Times New Roman" panose="02020603050405020304" pitchFamily="18" charset="0"/>
              <a:cs typeface="Times New Roman" panose="02020603050405020304" pitchFamily="18" charset="0"/>
            </a:endParaRPr>
          </a:p>
          <a:p>
            <a:pPr lvl="1" eaLnBrk="1" hangingPunct="1"/>
            <a:r>
              <a:rPr lang="en-US" altLang="en-SA" dirty="0">
                <a:latin typeface="Times New Roman" panose="02020603050405020304" pitchFamily="18" charset="0"/>
                <a:cs typeface="Times New Roman" panose="02020603050405020304" pitchFamily="18" charset="0"/>
              </a:rPr>
              <a:t>Destroy invading microorganisms</a:t>
            </a:r>
          </a:p>
          <a:p>
            <a:pPr lvl="1" eaLnBrk="1" hangingPunct="1"/>
            <a:r>
              <a:rPr lang="en-US" altLang="en-SA" dirty="0">
                <a:latin typeface="Times New Roman" panose="02020603050405020304" pitchFamily="18" charset="0"/>
                <a:cs typeface="Times New Roman" panose="02020603050405020304" pitchFamily="18" charset="0"/>
              </a:rPr>
              <a:t>Destroy abnormal cells (i.e., cancer )</a:t>
            </a:r>
          </a:p>
          <a:p>
            <a:pPr marL="319088" lvl="1" indent="0" eaLnBrk="1" hangingPunct="1">
              <a:buNone/>
            </a:pPr>
            <a:endParaRPr lang="en-GB" altLang="en-SA" dirty="0">
              <a:latin typeface="Times New Roman" panose="02020603050405020304" pitchFamily="18" charset="0"/>
              <a:cs typeface="Times New Roman" panose="02020603050405020304" pitchFamily="18" charset="0"/>
            </a:endParaRPr>
          </a:p>
          <a:p>
            <a:pPr eaLnBrk="1" hangingPunct="1"/>
            <a:r>
              <a:rPr lang="en-US" altLang="en-SA" sz="2400" b="1" dirty="0">
                <a:latin typeface="Times New Roman" panose="02020603050405020304" pitchFamily="18" charset="0"/>
                <a:cs typeface="Times New Roman" panose="02020603050405020304" pitchFamily="18" charset="0"/>
              </a:rPr>
              <a:t> Clean up cellular debris (phagocytosis)</a:t>
            </a:r>
          </a:p>
          <a:p>
            <a:pPr lvl="4" eaLnBrk="1" hangingPunct="1">
              <a:spcBef>
                <a:spcPct val="0"/>
              </a:spcBef>
              <a:buClrTx/>
              <a:buFontTx/>
              <a:buNone/>
            </a:pPr>
            <a:endParaRPr lang="en-GB" altLang="en-SA" sz="2400" b="1" dirty="0">
              <a:latin typeface="Times New Roman" panose="02020603050405020304" pitchFamily="18" charset="0"/>
              <a:cs typeface="Times New Roman" panose="02020603050405020304" pitchFamily="18" charset="0"/>
            </a:endParaRPr>
          </a:p>
          <a:p>
            <a:pPr lvl="1" eaLnBrk="1" hangingPunct="1"/>
            <a:r>
              <a:rPr lang="en-US" altLang="en-SA" dirty="0">
                <a:latin typeface="Times New Roman" panose="02020603050405020304" pitchFamily="18" charset="0"/>
                <a:cs typeface="Times New Roman" panose="02020603050405020304" pitchFamily="18" charset="0"/>
              </a:rPr>
              <a:t>Assist in  injury repair  </a:t>
            </a:r>
          </a:p>
          <a:p>
            <a:pPr lvl="3" eaLnBrk="1" hangingPunct="1"/>
            <a:endParaRPr lang="en-US" altLang="en-SA" sz="2400" b="1" dirty="0">
              <a:latin typeface="Times New Roman" panose="02020603050405020304" pitchFamily="18" charset="0"/>
              <a:cs typeface="Times New Roman" panose="02020603050405020304" pitchFamily="18" charset="0"/>
            </a:endParaRPr>
          </a:p>
          <a:p>
            <a:pPr eaLnBrk="1" hangingPunct="1"/>
            <a:r>
              <a:rPr lang="en-US" altLang="en-SA" sz="2400" b="1" dirty="0">
                <a:latin typeface="Times New Roman" panose="02020603050405020304" pitchFamily="18" charset="0"/>
                <a:cs typeface="Times New Roman" panose="02020603050405020304" pitchFamily="18" charset="0"/>
              </a:rPr>
              <a:t>Each WBC has a specific function </a:t>
            </a:r>
            <a:endParaRPr lang="en-US" altLang="en-SA"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ox(in)">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checkerboard(across)">
                                      <p:cBhvr>
                                        <p:cTn id="12" dur="500"/>
                                        <p:tgtEl>
                                          <p:spTgt spid="75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checkerboard(across)">
                                      <p:cBhvr>
                                        <p:cTn id="17" dur="500"/>
                                        <p:tgtEl>
                                          <p:spTgt spid="757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5779">
                                            <p:txEl>
                                              <p:pRg st="4" end="4"/>
                                            </p:txEl>
                                          </p:spTgt>
                                        </p:tgtEl>
                                        <p:attrNameLst>
                                          <p:attrName>style.visibility</p:attrName>
                                        </p:attrNameLst>
                                      </p:cBhvr>
                                      <p:to>
                                        <p:strVal val="visible"/>
                                      </p:to>
                                    </p:set>
                                    <p:animEffect transition="in" filter="checkerboard(across)">
                                      <p:cBhvr>
                                        <p:cTn id="22" dur="500"/>
                                        <p:tgtEl>
                                          <p:spTgt spid="7577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animEffect transition="in" filter="checkerboard(across)">
                                      <p:cBhvr>
                                        <p:cTn id="27" dur="500"/>
                                        <p:tgtEl>
                                          <p:spTgt spid="7577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75779">
                                            <p:txEl>
                                              <p:pRg st="7" end="7"/>
                                            </p:txEl>
                                          </p:spTgt>
                                        </p:tgtEl>
                                        <p:attrNameLst>
                                          <p:attrName>style.visibility</p:attrName>
                                        </p:attrNameLst>
                                      </p:cBhvr>
                                      <p:to>
                                        <p:strVal val="visible"/>
                                      </p:to>
                                    </p:set>
                                    <p:animEffect transition="in" filter="checkerboard(across)">
                                      <p:cBhvr>
                                        <p:cTn id="32" dur="500"/>
                                        <p:tgtEl>
                                          <p:spTgt spid="7577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75779">
                                            <p:txEl>
                                              <p:pRg st="9" end="9"/>
                                            </p:txEl>
                                          </p:spTgt>
                                        </p:tgtEl>
                                        <p:attrNameLst>
                                          <p:attrName>style.visibility</p:attrName>
                                        </p:attrNameLst>
                                      </p:cBhvr>
                                      <p:to>
                                        <p:strVal val="visible"/>
                                      </p:to>
                                    </p:set>
                                    <p:animEffect transition="in" filter="checkerboard(across)">
                                      <p:cBhvr>
                                        <p:cTn id="37" dur="500"/>
                                        <p:tgtEl>
                                          <p:spTgt spid="75779">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75779">
                                            <p:txEl>
                                              <p:pRg st="11" end="11"/>
                                            </p:txEl>
                                          </p:spTgt>
                                        </p:tgtEl>
                                        <p:attrNameLst>
                                          <p:attrName>style.visibility</p:attrName>
                                        </p:attrNameLst>
                                      </p:cBhvr>
                                      <p:to>
                                        <p:strVal val="visible"/>
                                      </p:to>
                                    </p:set>
                                    <p:animEffect transition="in" filter="checkerboard(across)">
                                      <p:cBhvr>
                                        <p:cTn id="42" dur="500"/>
                                        <p:tgtEl>
                                          <p:spTgt spid="757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M30128-03-f02">
            <a:extLst>
              <a:ext uri="{FF2B5EF4-FFF2-40B4-BE49-F238E27FC236}">
                <a16:creationId xmlns:a16="http://schemas.microsoft.com/office/drawing/2014/main" id="{9DD1FD83-C290-1230-D1ED-CE91EC35841B}"/>
              </a:ext>
            </a:extLst>
          </p:cNvPr>
          <p:cNvPicPr preferRelativeResize="0">
            <a:picLocks noChangeAspect="1" noChangeArrowheads="1"/>
          </p:cNvPicPr>
          <p:nvPr/>
        </p:nvPicPr>
        <p:blipFill>
          <a:blip r:embed="rId2">
            <a:lum contrast="-6000"/>
            <a:extLst>
              <a:ext uri="{28A0092B-C50C-407E-A947-70E740481C1C}">
                <a14:useLocalDpi xmlns:a14="http://schemas.microsoft.com/office/drawing/2010/main" val="0"/>
              </a:ext>
            </a:extLst>
          </a:blip>
          <a:srcRect l="9195" t="19498" r="11316" b="8061"/>
          <a:stretch>
            <a:fillRect/>
          </a:stretch>
        </p:blipFill>
        <p:spPr bwMode="auto">
          <a:xfrm>
            <a:off x="1060450" y="1103048"/>
            <a:ext cx="7315200" cy="4887576"/>
          </a:xfrm>
          <a:prstGeom prst="rect">
            <a:avLst/>
          </a:prstGeom>
          <a:solidFill>
            <a:srgbClr val="FF33CC"/>
          </a:solidFill>
          <a:ln w="38100">
            <a:solidFill>
              <a:srgbClr val="660066"/>
            </a:solidFill>
            <a:miter lim="800000"/>
            <a:headEnd/>
            <a:tailEnd/>
          </a:ln>
        </p:spPr>
      </p:pic>
      <p:sp>
        <p:nvSpPr>
          <p:cNvPr id="4" name="Slide Number Placeholder 3">
            <a:extLst>
              <a:ext uri="{FF2B5EF4-FFF2-40B4-BE49-F238E27FC236}">
                <a16:creationId xmlns:a16="http://schemas.microsoft.com/office/drawing/2014/main" id="{9C81607C-12DB-F057-7F11-61C5D0C69CB6}"/>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CF8D50C-DE77-AD47-B258-3217F488CF8C}" type="slidenum">
              <a:rPr lang="en-US" altLang="en-SA">
                <a:solidFill>
                  <a:srgbClr val="FFFFFF"/>
                </a:solidFill>
                <a:latin typeface="Franklin Gothic Book" panose="020B0503020102020204" pitchFamily="34" charset="0"/>
              </a:rPr>
              <a:pPr eaLnBrk="1" hangingPunct="1"/>
              <a:t>5</a:t>
            </a:fld>
            <a:endParaRPr lang="en-US" altLang="en-SA">
              <a:solidFill>
                <a:srgbClr val="FFFFFF"/>
              </a:solidFill>
              <a:latin typeface="Franklin Gothic Book" panose="020B0503020102020204" pitchFamily="34" charset="0"/>
            </a:endParaRPr>
          </a:p>
        </p:txBody>
      </p:sp>
      <p:sp>
        <p:nvSpPr>
          <p:cNvPr id="2" name="Rectangle 2">
            <a:extLst>
              <a:ext uri="{FF2B5EF4-FFF2-40B4-BE49-F238E27FC236}">
                <a16:creationId xmlns:a16="http://schemas.microsoft.com/office/drawing/2014/main" id="{9F0560B1-BB5A-8306-3978-9C5DBFCA3F23}"/>
              </a:ext>
            </a:extLst>
          </p:cNvPr>
          <p:cNvSpPr txBox="1">
            <a:spLocks/>
          </p:cNvSpPr>
          <p:nvPr/>
        </p:nvSpPr>
        <p:spPr>
          <a:xfrm>
            <a:off x="603250" y="180109"/>
            <a:ext cx="8229600" cy="703263"/>
          </a:xfrm>
          <a:prstGeom prst="rect">
            <a:avLst/>
          </a:prstGeom>
        </p:spPr>
        <p:txBody>
          <a:bodyPr bIns="45720" anchor="ct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eaLnBrk="1" hangingPunct="1"/>
            <a:r>
              <a:rPr lang="en-GB" altLang="en-SA" sz="3200" b="1" dirty="0">
                <a:solidFill>
                  <a:srgbClr val="CC0099"/>
                </a:solidFill>
                <a:latin typeface="Times New Roman" panose="02020603050405020304" pitchFamily="18" charset="0"/>
                <a:cs typeface="Times New Roman" panose="02020603050405020304" pitchFamily="18" charset="0"/>
              </a:rPr>
              <a:t>Leukocytes (WBC’s)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horizontal)">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A59A69-F81C-4AF8-12D6-941CB87D245C}"/>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7EC11D-4718-2E46-A8CA-00A61BD5F631}" type="slidenum">
              <a:rPr lang="en-US" altLang="en-SA">
                <a:solidFill>
                  <a:srgbClr val="FFFFFF"/>
                </a:solidFill>
                <a:latin typeface="Franklin Gothic Book" panose="020B0503020102020204" pitchFamily="34" charset="0"/>
              </a:rPr>
              <a:pPr eaLnBrk="1" hangingPunct="1"/>
              <a:t>6</a:t>
            </a:fld>
            <a:endParaRPr lang="en-US" altLang="en-SA">
              <a:solidFill>
                <a:srgbClr val="FFFFFF"/>
              </a:solidFill>
              <a:latin typeface="Franklin Gothic Book" panose="020B0503020102020204" pitchFamily="34" charset="0"/>
            </a:endParaRPr>
          </a:p>
        </p:txBody>
      </p:sp>
      <p:sp>
        <p:nvSpPr>
          <p:cNvPr id="78851" name="Rectangle 3">
            <a:extLst>
              <a:ext uri="{FF2B5EF4-FFF2-40B4-BE49-F238E27FC236}">
                <a16:creationId xmlns:a16="http://schemas.microsoft.com/office/drawing/2014/main" id="{2E5A314A-6DB5-023D-A5CF-15911F15434C}"/>
              </a:ext>
            </a:extLst>
          </p:cNvPr>
          <p:cNvSpPr>
            <a:spLocks noGrp="1" noChangeArrowheads="1"/>
          </p:cNvSpPr>
          <p:nvPr>
            <p:ph type="body" idx="4294967295"/>
          </p:nvPr>
        </p:nvSpPr>
        <p:spPr>
          <a:xfrm>
            <a:off x="603250" y="1308100"/>
            <a:ext cx="7931150" cy="4864100"/>
          </a:xfrm>
        </p:spPr>
        <p:txBody>
          <a:bodyPr/>
          <a:lstStyle/>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Five Types</a:t>
            </a:r>
          </a:p>
          <a:p>
            <a:pPr algn="just" eaLnBrk="1" hangingPunct="1">
              <a:lnSpc>
                <a:spcPct val="150000"/>
              </a:lnSpc>
              <a:buFont typeface="Wingdings 3" pitchFamily="2" charset="2"/>
              <a:buNone/>
            </a:pPr>
            <a:endParaRPr lang="en-US" altLang="en-SA" sz="1600" dirty="0">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Classified according to the presence or absence of granules and the staining characteristics of their cytoplasm.</a:t>
            </a:r>
          </a:p>
          <a:p>
            <a:pPr algn="just" eaLnBrk="1" hangingPunct="1">
              <a:lnSpc>
                <a:spcPct val="150000"/>
              </a:lnSpc>
              <a:buFont typeface="Wingdings 3" pitchFamily="2" charset="2"/>
              <a:buNone/>
            </a:pPr>
            <a:endParaRPr lang="en-US" altLang="en-SA" sz="1600" dirty="0">
              <a:latin typeface="Times New Roman" panose="02020603050405020304" pitchFamily="18" charset="0"/>
              <a:cs typeface="Times New Roman" panose="02020603050405020304" pitchFamily="18" charset="0"/>
            </a:endParaRPr>
          </a:p>
          <a:p>
            <a:pPr algn="just" eaLnBrk="1" hangingPunct="1">
              <a:lnSpc>
                <a:spcPct val="150000"/>
              </a:lnSpc>
            </a:pPr>
            <a:r>
              <a:rPr lang="en-US" altLang="en-SA" sz="2400" dirty="0">
                <a:latin typeface="Times New Roman" panose="02020603050405020304" pitchFamily="18" charset="0"/>
                <a:cs typeface="Times New Roman" panose="02020603050405020304" pitchFamily="18" charset="0"/>
              </a:rPr>
              <a:t>Leukocytes appear brightly colored in stained preparations, they have a nuclei and are generally larger in size than RBC’s.</a:t>
            </a:r>
          </a:p>
        </p:txBody>
      </p:sp>
      <p:sp>
        <p:nvSpPr>
          <p:cNvPr id="2" name="Rectangle 2">
            <a:extLst>
              <a:ext uri="{FF2B5EF4-FFF2-40B4-BE49-F238E27FC236}">
                <a16:creationId xmlns:a16="http://schemas.microsoft.com/office/drawing/2014/main" id="{E7CD2B63-BBF9-5595-D779-A40163E43836}"/>
              </a:ext>
            </a:extLst>
          </p:cNvPr>
          <p:cNvSpPr txBox="1">
            <a:spLocks/>
          </p:cNvSpPr>
          <p:nvPr/>
        </p:nvSpPr>
        <p:spPr>
          <a:xfrm>
            <a:off x="603250" y="180109"/>
            <a:ext cx="8229600" cy="703263"/>
          </a:xfrm>
          <a:prstGeom prst="rect">
            <a:avLst/>
          </a:prstGeom>
        </p:spPr>
        <p:txBody>
          <a:bodyPr bIns="45720" anchor="ct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eaLnBrk="1" hangingPunct="1"/>
            <a:r>
              <a:rPr lang="en-GB" altLang="en-SA" sz="3200" b="1" dirty="0">
                <a:solidFill>
                  <a:srgbClr val="CC0099"/>
                </a:solidFill>
                <a:latin typeface="Times New Roman" panose="02020603050405020304" pitchFamily="18" charset="0"/>
                <a:cs typeface="Times New Roman" panose="02020603050405020304" pitchFamily="18" charset="0"/>
              </a:rPr>
              <a:t>Leukocytes (WBC’s)(cont.)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checkerboard(across)">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8851">
                                            <p:txEl>
                                              <p:pRg st="2" end="2"/>
                                            </p:txEl>
                                          </p:spTgt>
                                        </p:tgtEl>
                                        <p:attrNameLst>
                                          <p:attrName>style.visibility</p:attrName>
                                        </p:attrNameLst>
                                      </p:cBhvr>
                                      <p:to>
                                        <p:strVal val="visible"/>
                                      </p:to>
                                    </p:set>
                                    <p:animEffect transition="in" filter="checkerboard(across)">
                                      <p:cBhvr>
                                        <p:cTn id="12" dur="500"/>
                                        <p:tgtEl>
                                          <p:spTgt spid="788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8851">
                                            <p:txEl>
                                              <p:pRg st="4" end="4"/>
                                            </p:txEl>
                                          </p:spTgt>
                                        </p:tgtEl>
                                        <p:attrNameLst>
                                          <p:attrName>style.visibility</p:attrName>
                                        </p:attrNameLst>
                                      </p:cBhvr>
                                      <p:to>
                                        <p:strVal val="visible"/>
                                      </p:to>
                                    </p:set>
                                    <p:animEffect transition="in" filter="checkerboard(across)">
                                      <p:cBhvr>
                                        <p:cTn id="17" dur="500"/>
                                        <p:tgtEl>
                                          <p:spTgt spid="788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24099D9C-A3E2-C0F6-5A17-A7ECD6588960}"/>
              </a:ext>
            </a:extLst>
          </p:cNvPr>
          <p:cNvSpPr>
            <a:spLocks noChangeArrowheads="1"/>
          </p:cNvSpPr>
          <p:nvPr/>
        </p:nvSpPr>
        <p:spPr bwMode="auto">
          <a:xfrm>
            <a:off x="368300" y="0"/>
            <a:ext cx="7772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SA" sz="3200" b="1" dirty="0">
                <a:solidFill>
                  <a:srgbClr val="CC0099"/>
                </a:solidFill>
                <a:latin typeface="Times New Roman" panose="02020603050405020304" pitchFamily="18" charset="0"/>
                <a:ea typeface="+mj-ea"/>
                <a:cs typeface="Times New Roman" panose="02020603050405020304" pitchFamily="18" charset="0"/>
              </a:rPr>
              <a:t>Types of WBC’s</a:t>
            </a:r>
          </a:p>
        </p:txBody>
      </p:sp>
      <p:sp>
        <p:nvSpPr>
          <p:cNvPr id="79875" name="Text Box 3">
            <a:extLst>
              <a:ext uri="{FF2B5EF4-FFF2-40B4-BE49-F238E27FC236}">
                <a16:creationId xmlns:a16="http://schemas.microsoft.com/office/drawing/2014/main" id="{46228711-1DC1-937B-61C4-898AE726A06A}"/>
              </a:ext>
            </a:extLst>
          </p:cNvPr>
          <p:cNvSpPr txBox="1">
            <a:spLocks noChangeArrowheads="1"/>
          </p:cNvSpPr>
          <p:nvPr/>
        </p:nvSpPr>
        <p:spPr bwMode="auto">
          <a:xfrm>
            <a:off x="566738" y="1260772"/>
            <a:ext cx="8208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n-SA" sz="2000" dirty="0">
                <a:latin typeface="Arial" panose="020B0604020202020204" pitchFamily="34" charset="0"/>
              </a:rPr>
              <a:t> </a:t>
            </a:r>
            <a:r>
              <a:rPr lang="en-GB" altLang="en-SA" sz="2400" b="1" dirty="0">
                <a:latin typeface="Times New Roman" panose="02020603050405020304" pitchFamily="18" charset="0"/>
                <a:cs typeface="Times New Roman" panose="02020603050405020304" pitchFamily="18" charset="0"/>
              </a:rPr>
              <a:t>Are classified in 2 main classes</a:t>
            </a:r>
          </a:p>
        </p:txBody>
      </p:sp>
      <p:pic>
        <p:nvPicPr>
          <p:cNvPr id="79878" name="Picture 6" descr="wbctypes">
            <a:extLst>
              <a:ext uri="{FF2B5EF4-FFF2-40B4-BE49-F238E27FC236}">
                <a16:creationId xmlns:a16="http://schemas.microsoft.com/office/drawing/2014/main" id="{344E4C6F-DE2F-226E-4949-347DB00ED0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 y="3079750"/>
            <a:ext cx="748665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9" name="Text Box 7">
            <a:extLst>
              <a:ext uri="{FF2B5EF4-FFF2-40B4-BE49-F238E27FC236}">
                <a16:creationId xmlns:a16="http://schemas.microsoft.com/office/drawing/2014/main" id="{F9BF174F-91C9-5B75-C495-1083AF851788}"/>
              </a:ext>
            </a:extLst>
          </p:cNvPr>
          <p:cNvSpPr txBox="1">
            <a:spLocks noChangeArrowheads="1"/>
          </p:cNvSpPr>
          <p:nvPr/>
        </p:nvSpPr>
        <p:spPr bwMode="auto">
          <a:xfrm>
            <a:off x="5195888" y="2403475"/>
            <a:ext cx="23278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SA" sz="2800" b="1" dirty="0">
                <a:solidFill>
                  <a:srgbClr val="5BA7B9"/>
                </a:solidFill>
                <a:latin typeface="Times New Roman" panose="02020603050405020304" pitchFamily="18" charset="0"/>
                <a:cs typeface="Times New Roman" panose="02020603050405020304" pitchFamily="18" charset="0"/>
              </a:rPr>
              <a:t> Granulocytes</a:t>
            </a:r>
          </a:p>
        </p:txBody>
      </p:sp>
      <p:sp>
        <p:nvSpPr>
          <p:cNvPr id="79880" name="Text Box 8">
            <a:extLst>
              <a:ext uri="{FF2B5EF4-FFF2-40B4-BE49-F238E27FC236}">
                <a16:creationId xmlns:a16="http://schemas.microsoft.com/office/drawing/2014/main" id="{7FA82DA3-4C04-256E-C000-62D3EF8BC3C0}"/>
              </a:ext>
            </a:extLst>
          </p:cNvPr>
          <p:cNvSpPr txBox="1">
            <a:spLocks noChangeArrowheads="1"/>
          </p:cNvSpPr>
          <p:nvPr/>
        </p:nvSpPr>
        <p:spPr bwMode="auto">
          <a:xfrm>
            <a:off x="1192213" y="2430463"/>
            <a:ext cx="24683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SA" sz="2800" b="1" dirty="0">
                <a:solidFill>
                  <a:srgbClr val="CC0099"/>
                </a:solidFill>
                <a:latin typeface="Times New Roman" panose="02020603050405020304" pitchFamily="18" charset="0"/>
                <a:cs typeface="Times New Roman" panose="02020603050405020304" pitchFamily="18" charset="0"/>
              </a:rPr>
              <a:t> Agranulocytes</a:t>
            </a:r>
          </a:p>
        </p:txBody>
      </p:sp>
      <p:sp>
        <p:nvSpPr>
          <p:cNvPr id="79881" name="Rectangle 9">
            <a:extLst>
              <a:ext uri="{FF2B5EF4-FFF2-40B4-BE49-F238E27FC236}">
                <a16:creationId xmlns:a16="http://schemas.microsoft.com/office/drawing/2014/main" id="{D28BE66B-0ADF-2F9C-DA9E-C80C7800C9A6}"/>
              </a:ext>
            </a:extLst>
          </p:cNvPr>
          <p:cNvSpPr>
            <a:spLocks noChangeArrowheads="1"/>
          </p:cNvSpPr>
          <p:nvPr/>
        </p:nvSpPr>
        <p:spPr bwMode="auto">
          <a:xfrm>
            <a:off x="4284663" y="3105150"/>
            <a:ext cx="4419600" cy="2971800"/>
          </a:xfrm>
          <a:prstGeom prst="rect">
            <a:avLst/>
          </a:prstGeom>
          <a:noFill/>
          <a:ln w="34925">
            <a:solidFill>
              <a:srgbClr val="5BA7B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GB" altLang="en-SA" sz="2000">
              <a:solidFill>
                <a:srgbClr val="CC0000"/>
              </a:solidFill>
              <a:latin typeface="Arial" panose="020B0604020202020204" pitchFamily="34" charset="0"/>
            </a:endParaRPr>
          </a:p>
        </p:txBody>
      </p:sp>
      <p:sp>
        <p:nvSpPr>
          <p:cNvPr id="12296" name="Rectangle 10">
            <a:extLst>
              <a:ext uri="{FF2B5EF4-FFF2-40B4-BE49-F238E27FC236}">
                <a16:creationId xmlns:a16="http://schemas.microsoft.com/office/drawing/2014/main" id="{B462FAAD-EF1B-E227-E616-F9573D92C234}"/>
              </a:ext>
            </a:extLst>
          </p:cNvPr>
          <p:cNvSpPr>
            <a:spLocks noChangeArrowheads="1"/>
          </p:cNvSpPr>
          <p:nvPr/>
        </p:nvSpPr>
        <p:spPr bwMode="auto">
          <a:xfrm>
            <a:off x="1143000" y="3100388"/>
            <a:ext cx="3094038" cy="2971800"/>
          </a:xfrm>
          <a:prstGeom prst="rect">
            <a:avLst/>
          </a:prstGeom>
          <a:noFill/>
          <a:ln w="381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SA" altLang="en-SA"/>
          </a:p>
        </p:txBody>
      </p:sp>
      <p:sp>
        <p:nvSpPr>
          <p:cNvPr id="9" name="Slide Number Placeholder 8">
            <a:extLst>
              <a:ext uri="{FF2B5EF4-FFF2-40B4-BE49-F238E27FC236}">
                <a16:creationId xmlns:a16="http://schemas.microsoft.com/office/drawing/2014/main" id="{EC5BF950-986B-9336-AFAC-57B6681CDB8C}"/>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625E552-FF80-1141-ADAC-EA00D850C135}" type="slidenum">
              <a:rPr lang="en-US" altLang="en-SA">
                <a:solidFill>
                  <a:srgbClr val="FFFFFF"/>
                </a:solidFill>
                <a:latin typeface="Franklin Gothic Book" panose="020B0503020102020204" pitchFamily="34" charset="0"/>
              </a:rPr>
              <a:pPr eaLnBrk="1" hangingPunct="1"/>
              <a:t>7</a:t>
            </a:fld>
            <a:endParaRPr lang="en-US" altLang="en-SA">
              <a:solidFill>
                <a:srgbClr val="FFFFFF"/>
              </a:solidFill>
              <a:latin typeface="Franklin Gothic Book" panose="020B0503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box(in)">
                                      <p:cBhvr>
                                        <p:cTn id="7" dur="500"/>
                                        <p:tgtEl>
                                          <p:spTgt spid="79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checkerboard(across)">
                                      <p:cBhvr>
                                        <p:cTn id="12" dur="500"/>
                                        <p:tgtEl>
                                          <p:spTgt spid="79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blinds(horizontal)">
                                      <p:cBhvr>
                                        <p:cTn id="17" dur="500"/>
                                        <p:tgtEl>
                                          <p:spTgt spid="798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9878"/>
                                        </p:tgtEl>
                                        <p:attrNameLst>
                                          <p:attrName>style.visibility</p:attrName>
                                        </p:attrNameLst>
                                      </p:cBhvr>
                                      <p:to>
                                        <p:strVal val="visible"/>
                                      </p:to>
                                    </p:set>
                                    <p:animEffect transition="in" filter="blinds(horizontal)">
                                      <p:cBhvr>
                                        <p:cTn id="22" dur="500"/>
                                        <p:tgtEl>
                                          <p:spTgt spid="79878"/>
                                        </p:tgtEl>
                                      </p:cBhvr>
                                    </p:animEffect>
                                  </p:childTnLst>
                                </p:cTn>
                              </p:par>
                            </p:childTnLst>
                          </p:cTn>
                        </p:par>
                        <p:par>
                          <p:cTn id="23" fill="hold" nodeType="afterGroup">
                            <p:stCondLst>
                              <p:cond delay="500"/>
                            </p:stCondLst>
                            <p:childTnLst>
                              <p:par>
                                <p:cTn id="24" presetID="3" presetClass="entr" presetSubtype="10" fill="hold" nodeType="afterEffect">
                                  <p:stCondLst>
                                    <p:cond delay="0"/>
                                  </p:stCondLst>
                                  <p:childTnLst>
                                    <p:set>
                                      <p:cBhvr>
                                        <p:cTn id="25" dur="1" fill="hold">
                                          <p:stCondLst>
                                            <p:cond delay="0"/>
                                          </p:stCondLst>
                                        </p:cTn>
                                        <p:tgtEl>
                                          <p:spTgt spid="79880"/>
                                        </p:tgtEl>
                                        <p:attrNameLst>
                                          <p:attrName>style.visibility</p:attrName>
                                        </p:attrNameLst>
                                      </p:cBhvr>
                                      <p:to>
                                        <p:strVal val="visible"/>
                                      </p:to>
                                    </p:set>
                                    <p:animEffect transition="in" filter="blinds(horizontal)">
                                      <p:cBhvr>
                                        <p:cTn id="26" dur="500"/>
                                        <p:tgtEl>
                                          <p:spTgt spid="7988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79881"/>
                                        </p:tgtEl>
                                        <p:attrNameLst>
                                          <p:attrName>style.visibility</p:attrName>
                                        </p:attrNameLst>
                                      </p:cBhvr>
                                      <p:to>
                                        <p:strVal val="visible"/>
                                      </p:to>
                                    </p:set>
                                    <p:animEffect transition="in" filter="blinds(horizontal)">
                                      <p:cBhvr>
                                        <p:cTn id="31" dur="500"/>
                                        <p:tgtEl>
                                          <p:spTgt spid="79881"/>
                                        </p:tgtEl>
                                      </p:cBhvr>
                                    </p:animEffect>
                                  </p:childTnLst>
                                </p:cTn>
                              </p:par>
                            </p:childTnLst>
                          </p:cTn>
                        </p:par>
                        <p:par>
                          <p:cTn id="32" fill="hold" nodeType="afterGroup">
                            <p:stCondLst>
                              <p:cond delay="500"/>
                            </p:stCondLst>
                            <p:childTnLst>
                              <p:par>
                                <p:cTn id="33" presetID="3" presetClass="entr" presetSubtype="10" fill="hold" nodeType="afterEffect">
                                  <p:stCondLst>
                                    <p:cond delay="0"/>
                                  </p:stCondLst>
                                  <p:childTnLst>
                                    <p:set>
                                      <p:cBhvr>
                                        <p:cTn id="34" dur="1" fill="hold">
                                          <p:stCondLst>
                                            <p:cond delay="0"/>
                                          </p:stCondLst>
                                        </p:cTn>
                                        <p:tgtEl>
                                          <p:spTgt spid="79879"/>
                                        </p:tgtEl>
                                        <p:attrNameLst>
                                          <p:attrName>style.visibility</p:attrName>
                                        </p:attrNameLst>
                                      </p:cBhvr>
                                      <p:to>
                                        <p:strVal val="visible"/>
                                      </p:to>
                                    </p:set>
                                    <p:animEffect transition="in" filter="blinds(horizontal)">
                                      <p:cBhvr>
                                        <p:cTn id="35" dur="500"/>
                                        <p:tgtEl>
                                          <p:spTgt spid="79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P spid="79880" grpId="0"/>
      <p:bldP spid="798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D80A995-4BD3-16F1-3D58-0FD6329FB8BE}"/>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A0DAAC8-C5FD-F645-87E3-0DEDDC4CF983}" type="slidenum">
              <a:rPr lang="en-US" altLang="en-SA">
                <a:solidFill>
                  <a:srgbClr val="FFFFFF"/>
                </a:solidFill>
                <a:latin typeface="Franklin Gothic Book" panose="020B0503020102020204" pitchFamily="34" charset="0"/>
              </a:rPr>
              <a:pPr eaLnBrk="1" hangingPunct="1"/>
              <a:t>8</a:t>
            </a:fld>
            <a:endParaRPr lang="en-US" altLang="en-SA">
              <a:solidFill>
                <a:srgbClr val="FFFFFF"/>
              </a:solidFill>
              <a:latin typeface="Franklin Gothic Book" panose="020B0503020102020204" pitchFamily="34" charset="0"/>
            </a:endParaRPr>
          </a:p>
        </p:txBody>
      </p:sp>
      <p:sp>
        <p:nvSpPr>
          <p:cNvPr id="81923" name="Rectangle 3">
            <a:extLst>
              <a:ext uri="{FF2B5EF4-FFF2-40B4-BE49-F238E27FC236}">
                <a16:creationId xmlns:a16="http://schemas.microsoft.com/office/drawing/2014/main" id="{5EC48953-3918-575A-444C-0A748ADA87C3}"/>
              </a:ext>
            </a:extLst>
          </p:cNvPr>
          <p:cNvSpPr>
            <a:spLocks noGrp="1" noChangeArrowheads="1"/>
          </p:cNvSpPr>
          <p:nvPr>
            <p:ph type="body" idx="4294967295"/>
          </p:nvPr>
        </p:nvSpPr>
        <p:spPr>
          <a:xfrm>
            <a:off x="603250" y="1388269"/>
            <a:ext cx="6785767" cy="4525962"/>
          </a:xfrm>
        </p:spPr>
        <p:txBody>
          <a:bodyPr>
            <a:noAutofit/>
          </a:bodyPr>
          <a:lstStyle/>
          <a:p>
            <a:pPr marL="274320" indent="-274320" algn="just" eaLnBrk="1" fontAlgn="auto" hangingPunct="1">
              <a:lnSpc>
                <a:spcPct val="150000"/>
              </a:lnSpc>
              <a:spcBef>
                <a:spcPts val="580"/>
              </a:spcBef>
              <a:spcAft>
                <a:spcPts val="0"/>
              </a:spcAft>
              <a:buFont typeface="Wingdings 2"/>
              <a:buChar char=""/>
              <a:tabLst>
                <a:tab pos="3944938" algn="l"/>
              </a:tabLst>
              <a:defRPr/>
            </a:pPr>
            <a:r>
              <a:rPr lang="en-US" sz="2400" b="1" dirty="0">
                <a:solidFill>
                  <a:srgbClr val="5BA7B9"/>
                </a:solidFill>
                <a:latin typeface="Times New Roman" panose="02020603050405020304" pitchFamily="18" charset="0"/>
                <a:cs typeface="Times New Roman" panose="02020603050405020304" pitchFamily="18" charset="0"/>
              </a:rPr>
              <a:t>Granulocytes (Polymorphonuclear leukocytes): </a:t>
            </a:r>
            <a:r>
              <a:rPr lang="en-US" sz="2400" dirty="0">
                <a:latin typeface="Times New Roman" panose="02020603050405020304" pitchFamily="18" charset="0"/>
                <a:cs typeface="Times New Roman" panose="02020603050405020304" pitchFamily="18" charset="0"/>
              </a:rPr>
              <a:t>have 2 types of granules in their cytoplasm: </a:t>
            </a:r>
          </a:p>
          <a:p>
            <a:pPr marL="274320" indent="-274320" algn="just" eaLnBrk="1" fontAlgn="auto" hangingPunct="1">
              <a:lnSpc>
                <a:spcPct val="150000"/>
              </a:lnSpc>
              <a:spcBef>
                <a:spcPts val="580"/>
              </a:spcBef>
              <a:spcAft>
                <a:spcPts val="0"/>
              </a:spcAft>
              <a:buFont typeface="Wingdings 3" pitchFamily="18" charset="2"/>
              <a:buNone/>
              <a:tabLst>
                <a:tab pos="3944938" algn="l"/>
              </a:tabLst>
              <a:defRPr/>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specific granules</a:t>
            </a:r>
            <a:r>
              <a:rPr lang="en-US" sz="2400" dirty="0">
                <a:latin typeface="Times New Roman" panose="02020603050405020304" pitchFamily="18" charset="0"/>
                <a:cs typeface="Times New Roman" panose="02020603050405020304" pitchFamily="18" charset="0"/>
              </a:rPr>
              <a:t> (specific functions) and </a:t>
            </a:r>
            <a:r>
              <a:rPr lang="en-US" sz="2400" b="1" dirty="0">
                <a:latin typeface="Times New Roman" panose="02020603050405020304" pitchFamily="18" charset="0"/>
                <a:cs typeface="Times New Roman" panose="02020603050405020304" pitchFamily="18" charset="0"/>
              </a:rPr>
              <a:t>azurophilic granules</a:t>
            </a:r>
            <a:r>
              <a:rPr lang="en-US" sz="2400" dirty="0">
                <a:latin typeface="Times New Roman" panose="02020603050405020304" pitchFamily="18" charset="0"/>
                <a:cs typeface="Times New Roman" panose="02020603050405020304" pitchFamily="18" charset="0"/>
              </a:rPr>
              <a:t> (lysosomes) </a:t>
            </a:r>
          </a:p>
          <a:p>
            <a:pPr marL="274320" indent="-274320" algn="just" eaLnBrk="1" fontAlgn="auto" hangingPunct="1">
              <a:lnSpc>
                <a:spcPct val="150000"/>
              </a:lnSpc>
              <a:spcBef>
                <a:spcPts val="580"/>
              </a:spcBef>
              <a:spcAft>
                <a:spcPts val="0"/>
              </a:spcAft>
              <a:buFont typeface="Wingdings 3" pitchFamily="18" charset="2"/>
              <a:buNone/>
              <a:tabLst>
                <a:tab pos="3944938" algn="l"/>
              </a:tabLst>
              <a:defRPr/>
            </a:pPr>
            <a:endParaRPr lang="en-US" sz="1400" dirty="0">
              <a:latin typeface="Times New Roman" panose="02020603050405020304" pitchFamily="18" charset="0"/>
              <a:cs typeface="Times New Roman" panose="02020603050405020304" pitchFamily="18" charset="0"/>
            </a:endParaRPr>
          </a:p>
          <a:p>
            <a:pPr marL="548640" lvl="1" algn="just" eaLnBrk="1" fontAlgn="auto" hangingPunct="1">
              <a:lnSpc>
                <a:spcPct val="150000"/>
              </a:lnSpc>
              <a:spcBef>
                <a:spcPts val="370"/>
              </a:spcBef>
              <a:spcAft>
                <a:spcPts val="0"/>
              </a:spcAft>
              <a:buFont typeface="Wingdings 2"/>
              <a:buChar char=""/>
              <a:tabLst>
                <a:tab pos="3944938" algn="l"/>
              </a:tabLst>
              <a:defRPr/>
            </a:pPr>
            <a:r>
              <a:rPr lang="en-US" b="1" dirty="0">
                <a:solidFill>
                  <a:srgbClr val="FF3399"/>
                </a:solidFill>
                <a:latin typeface="Times New Roman" panose="02020603050405020304" pitchFamily="18" charset="0"/>
                <a:cs typeface="Times New Roman" panose="02020603050405020304" pitchFamily="18" charset="0"/>
              </a:rPr>
              <a:t>Neutrophils</a:t>
            </a:r>
            <a:r>
              <a:rPr lang="en-US" dirty="0">
                <a:solidFill>
                  <a:srgbClr val="FF3399"/>
                </a:solidFill>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548640" lvl="1" algn="just" eaLnBrk="1" fontAlgn="auto" hangingPunct="1">
              <a:lnSpc>
                <a:spcPct val="150000"/>
              </a:lnSpc>
              <a:spcBef>
                <a:spcPts val="370"/>
              </a:spcBef>
              <a:spcAft>
                <a:spcPts val="0"/>
              </a:spcAft>
              <a:buFont typeface="Wingdings 2"/>
              <a:buChar char=""/>
              <a:tabLst>
                <a:tab pos="3944938" algn="l"/>
              </a:tabLst>
              <a:defRPr/>
            </a:pPr>
            <a:r>
              <a:rPr lang="en-US" b="1" dirty="0">
                <a:solidFill>
                  <a:srgbClr val="FF3399"/>
                </a:solidFill>
                <a:latin typeface="Times New Roman" panose="02020603050405020304" pitchFamily="18" charset="0"/>
                <a:cs typeface="Times New Roman" panose="02020603050405020304" pitchFamily="18" charset="0"/>
              </a:rPr>
              <a:t>Eosinophils</a:t>
            </a:r>
            <a:r>
              <a:rPr lang="en-US"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marL="548640" lvl="1" algn="just" eaLnBrk="1" fontAlgn="auto" hangingPunct="1">
              <a:lnSpc>
                <a:spcPct val="150000"/>
              </a:lnSpc>
              <a:spcBef>
                <a:spcPts val="370"/>
              </a:spcBef>
              <a:spcAft>
                <a:spcPts val="0"/>
              </a:spcAft>
              <a:buFont typeface="Wingdings 2"/>
              <a:buChar char=""/>
              <a:tabLst>
                <a:tab pos="3944938" algn="l"/>
              </a:tabLst>
              <a:defRPr/>
            </a:pPr>
            <a:r>
              <a:rPr lang="en-US" b="1" dirty="0">
                <a:solidFill>
                  <a:srgbClr val="FF3399"/>
                </a:solidFill>
                <a:latin typeface="Times New Roman" panose="02020603050405020304" pitchFamily="18" charset="0"/>
                <a:cs typeface="Times New Roman" panose="02020603050405020304" pitchFamily="18" charset="0"/>
              </a:rPr>
              <a:t>Basophils</a:t>
            </a:r>
          </a:p>
        </p:txBody>
      </p:sp>
      <p:pic>
        <p:nvPicPr>
          <p:cNvPr id="81925" name="Picture 5">
            <a:extLst>
              <a:ext uri="{FF2B5EF4-FFF2-40B4-BE49-F238E27FC236}">
                <a16:creationId xmlns:a16="http://schemas.microsoft.com/office/drawing/2014/main" id="{3935EB24-5F67-501D-8895-479F3F894F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784350"/>
            <a:ext cx="1348581"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A84A6EA3-8577-A99A-2811-F527C55516C9}"/>
              </a:ext>
            </a:extLst>
          </p:cNvPr>
          <p:cNvSpPr>
            <a:spLocks noChangeArrowheads="1"/>
          </p:cNvSpPr>
          <p:nvPr/>
        </p:nvSpPr>
        <p:spPr bwMode="auto">
          <a:xfrm>
            <a:off x="374650" y="232064"/>
            <a:ext cx="7772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SA" sz="3200" b="1" dirty="0">
                <a:solidFill>
                  <a:srgbClr val="CC0099"/>
                </a:solidFill>
                <a:latin typeface="Times New Roman" panose="02020603050405020304" pitchFamily="18" charset="0"/>
                <a:ea typeface="+mj-ea"/>
                <a:cs typeface="Times New Roman" panose="02020603050405020304" pitchFamily="18" charset="0"/>
              </a:rPr>
              <a:t>Types of WBC’s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checkerboard(across)">
                                      <p:cBhvr>
                                        <p:cTn id="7" dur="500"/>
                                        <p:tgtEl>
                                          <p:spTgt spid="8192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1923">
                                            <p:txEl>
                                              <p:pRg st="1" end="1"/>
                                            </p:txEl>
                                          </p:spTgt>
                                        </p:tgtEl>
                                        <p:attrNameLst>
                                          <p:attrName>style.visibility</p:attrName>
                                        </p:attrNameLst>
                                      </p:cBhvr>
                                      <p:to>
                                        <p:strVal val="visible"/>
                                      </p:to>
                                    </p:set>
                                    <p:animEffect transition="in" filter="checkerboard(across)">
                                      <p:cBhvr>
                                        <p:cTn id="10" dur="500"/>
                                        <p:tgtEl>
                                          <p:spTgt spid="819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81925"/>
                                        </p:tgtEl>
                                        <p:attrNameLst>
                                          <p:attrName>style.visibility</p:attrName>
                                        </p:attrNameLst>
                                      </p:cBhvr>
                                      <p:to>
                                        <p:strVal val="visible"/>
                                      </p:to>
                                    </p:set>
                                    <p:animEffect transition="in" filter="blinds(horizontal)">
                                      <p:cBhvr>
                                        <p:cTn id="15" dur="500"/>
                                        <p:tgtEl>
                                          <p:spTgt spid="81925"/>
                                        </p:tgtEl>
                                      </p:cBhvr>
                                    </p:animEffect>
                                  </p:childTnLst>
                                </p:cTn>
                              </p:par>
                            </p:childTnLst>
                          </p:cTn>
                        </p:par>
                        <p:par>
                          <p:cTn id="16" fill="hold" nodeType="afterGroup">
                            <p:stCondLst>
                              <p:cond delay="500"/>
                            </p:stCondLst>
                            <p:childTnLst>
                              <p:par>
                                <p:cTn id="17" presetID="5" presetClass="entr" presetSubtype="10" fill="hold" nodeType="after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animEffect transition="in" filter="checkerboard(across)">
                                      <p:cBhvr>
                                        <p:cTn id="19" dur="500"/>
                                        <p:tgtEl>
                                          <p:spTgt spid="81923">
                                            <p:txEl>
                                              <p:pRg st="3" end="3"/>
                                            </p:txEl>
                                          </p:spTgt>
                                        </p:tgtEl>
                                      </p:cBhvr>
                                    </p:animEffect>
                                  </p:childTnLst>
                                </p:cTn>
                              </p:par>
                            </p:childTnLst>
                          </p:cTn>
                        </p:par>
                        <p:par>
                          <p:cTn id="20" fill="hold" nodeType="afterGroup">
                            <p:stCondLst>
                              <p:cond delay="1000"/>
                            </p:stCondLst>
                            <p:childTnLst>
                              <p:par>
                                <p:cTn id="21" presetID="5" presetClass="entr" presetSubtype="10" fill="hold" nodeType="afterEffect">
                                  <p:stCondLst>
                                    <p:cond delay="0"/>
                                  </p:stCondLst>
                                  <p:childTnLst>
                                    <p:set>
                                      <p:cBhvr>
                                        <p:cTn id="22" dur="1" fill="hold">
                                          <p:stCondLst>
                                            <p:cond delay="0"/>
                                          </p:stCondLst>
                                        </p:cTn>
                                        <p:tgtEl>
                                          <p:spTgt spid="81923">
                                            <p:txEl>
                                              <p:pRg st="4" end="4"/>
                                            </p:txEl>
                                          </p:spTgt>
                                        </p:tgtEl>
                                        <p:attrNameLst>
                                          <p:attrName>style.visibility</p:attrName>
                                        </p:attrNameLst>
                                      </p:cBhvr>
                                      <p:to>
                                        <p:strVal val="visible"/>
                                      </p:to>
                                    </p:set>
                                    <p:animEffect transition="in" filter="checkerboard(across)">
                                      <p:cBhvr>
                                        <p:cTn id="23" dur="500"/>
                                        <p:tgtEl>
                                          <p:spTgt spid="81923">
                                            <p:txEl>
                                              <p:pRg st="4" end="4"/>
                                            </p:txEl>
                                          </p:spTgt>
                                        </p:tgtEl>
                                      </p:cBhvr>
                                    </p:animEffect>
                                  </p:childTnLst>
                                </p:cTn>
                              </p:par>
                            </p:childTnLst>
                          </p:cTn>
                        </p:par>
                        <p:par>
                          <p:cTn id="24" fill="hold" nodeType="afterGroup">
                            <p:stCondLst>
                              <p:cond delay="1500"/>
                            </p:stCondLst>
                            <p:childTnLst>
                              <p:par>
                                <p:cTn id="25" presetID="5" presetClass="entr" presetSubtype="10" fill="hold" nodeType="afterEffect">
                                  <p:stCondLst>
                                    <p:cond delay="0"/>
                                  </p:stCondLst>
                                  <p:childTnLst>
                                    <p:set>
                                      <p:cBhvr>
                                        <p:cTn id="26" dur="1" fill="hold">
                                          <p:stCondLst>
                                            <p:cond delay="0"/>
                                          </p:stCondLst>
                                        </p:cTn>
                                        <p:tgtEl>
                                          <p:spTgt spid="81923">
                                            <p:txEl>
                                              <p:pRg st="5" end="5"/>
                                            </p:txEl>
                                          </p:spTgt>
                                        </p:tgtEl>
                                        <p:attrNameLst>
                                          <p:attrName>style.visibility</p:attrName>
                                        </p:attrNameLst>
                                      </p:cBhvr>
                                      <p:to>
                                        <p:strVal val="visible"/>
                                      </p:to>
                                    </p:set>
                                    <p:animEffect transition="in" filter="checkerboard(across)">
                                      <p:cBhvr>
                                        <p:cTn id="27" dur="500"/>
                                        <p:tgtEl>
                                          <p:spTgt spid="81923">
                                            <p:txEl>
                                              <p:pRg st="5" end="5"/>
                                            </p:txEl>
                                          </p:spTgt>
                                        </p:tgtEl>
                                      </p:cBhvr>
                                    </p:animEffect>
                                  </p:childTnLst>
                                </p:cTn>
                              </p:par>
                            </p:childTnLst>
                          </p:cTn>
                        </p:par>
                        <p:par>
                          <p:cTn id="28" fill="hold">
                            <p:stCondLst>
                              <p:cond delay="2000"/>
                            </p:stCondLst>
                            <p:childTnLst>
                              <p:par>
                                <p:cTn id="29" presetID="4" presetClass="entr" presetSubtype="16" fill="hold" nodeType="after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box(in)">
                                      <p:cBhvr>
                                        <p:cTn id="3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17E51BB-E771-BCB1-9F10-DF6C64568231}"/>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5BCA0C4-5B59-D24F-BB08-08C47A878888}" type="slidenum">
              <a:rPr lang="en-US" altLang="en-SA">
                <a:solidFill>
                  <a:srgbClr val="FFFFFF"/>
                </a:solidFill>
                <a:latin typeface="Franklin Gothic Book" panose="020B0503020102020204" pitchFamily="34" charset="0"/>
              </a:rPr>
              <a:pPr eaLnBrk="1" hangingPunct="1"/>
              <a:t>9</a:t>
            </a:fld>
            <a:endParaRPr lang="en-US" altLang="en-SA">
              <a:solidFill>
                <a:srgbClr val="FFFFFF"/>
              </a:solidFill>
              <a:latin typeface="Franklin Gothic Book" panose="020B0503020102020204" pitchFamily="34" charset="0"/>
            </a:endParaRPr>
          </a:p>
        </p:txBody>
      </p:sp>
      <p:sp>
        <p:nvSpPr>
          <p:cNvPr id="82947" name="Rectangle 3">
            <a:extLst>
              <a:ext uri="{FF2B5EF4-FFF2-40B4-BE49-F238E27FC236}">
                <a16:creationId xmlns:a16="http://schemas.microsoft.com/office/drawing/2014/main" id="{6142E6D3-D751-32A5-5CF2-DC840D8B0D40}"/>
              </a:ext>
            </a:extLst>
          </p:cNvPr>
          <p:cNvSpPr>
            <a:spLocks noGrp="1" noChangeArrowheads="1"/>
          </p:cNvSpPr>
          <p:nvPr>
            <p:ph type="body" idx="4294967295"/>
          </p:nvPr>
        </p:nvSpPr>
        <p:spPr>
          <a:xfrm>
            <a:off x="583045" y="1418576"/>
            <a:ext cx="6102350" cy="4310062"/>
          </a:xfrm>
        </p:spPr>
        <p:txBody>
          <a:bodyPr/>
          <a:lstStyle/>
          <a:p>
            <a:pPr algn="just" eaLnBrk="1" hangingPunct="1">
              <a:lnSpc>
                <a:spcPct val="150000"/>
              </a:lnSpc>
            </a:pPr>
            <a:r>
              <a:rPr lang="en-US" altLang="en-SA" sz="2400" b="1" dirty="0">
                <a:solidFill>
                  <a:srgbClr val="5BA7B9"/>
                </a:solidFill>
                <a:latin typeface="Times New Roman" panose="02020603050405020304" pitchFamily="18" charset="0"/>
                <a:cs typeface="Times New Roman" panose="02020603050405020304" pitchFamily="18" charset="0"/>
              </a:rPr>
              <a:t>Agranulocytes</a:t>
            </a:r>
            <a:r>
              <a:rPr lang="en-US" altLang="en-SA" sz="2400" dirty="0">
                <a:latin typeface="Times New Roman" panose="02020603050405020304" pitchFamily="18" charset="0"/>
                <a:cs typeface="Times New Roman" panose="02020603050405020304" pitchFamily="18" charset="0"/>
              </a:rPr>
              <a:t>: do not have specific granules, but they do contain azurophilic granules (lysosomes)  in their cytoplasm</a:t>
            </a:r>
          </a:p>
          <a:p>
            <a:pPr algn="just" eaLnBrk="1" hangingPunct="1">
              <a:lnSpc>
                <a:spcPct val="150000"/>
              </a:lnSpc>
              <a:buFont typeface="Wingdings 3" pitchFamily="2" charset="2"/>
              <a:buNone/>
            </a:pPr>
            <a:endParaRPr lang="en-US" altLang="en-SA" sz="1400" dirty="0">
              <a:latin typeface="Times New Roman" panose="02020603050405020304" pitchFamily="18" charset="0"/>
              <a:cs typeface="Times New Roman" panose="02020603050405020304" pitchFamily="18" charset="0"/>
            </a:endParaRPr>
          </a:p>
          <a:p>
            <a:pPr lvl="1" eaLnBrk="1" hangingPunct="1">
              <a:lnSpc>
                <a:spcPct val="150000"/>
              </a:lnSpc>
            </a:pPr>
            <a:r>
              <a:rPr lang="en-US" altLang="en-SA" b="1" dirty="0">
                <a:solidFill>
                  <a:srgbClr val="FF3399"/>
                </a:solidFill>
                <a:latin typeface="Times New Roman" panose="02020603050405020304" pitchFamily="18" charset="0"/>
                <a:cs typeface="Times New Roman" panose="02020603050405020304" pitchFamily="18" charset="0"/>
              </a:rPr>
              <a:t>Lymphocytes</a:t>
            </a:r>
          </a:p>
          <a:p>
            <a:pPr marL="319088" lvl="1" indent="0" eaLnBrk="1" hangingPunct="1">
              <a:lnSpc>
                <a:spcPct val="150000"/>
              </a:lnSpc>
              <a:buNone/>
            </a:pPr>
            <a:endParaRPr lang="en-US" altLang="en-SA" sz="1800" b="1" dirty="0">
              <a:solidFill>
                <a:srgbClr val="FF3399"/>
              </a:solidFill>
              <a:latin typeface="Times New Roman" panose="02020603050405020304" pitchFamily="18" charset="0"/>
              <a:cs typeface="Times New Roman" panose="02020603050405020304" pitchFamily="18" charset="0"/>
            </a:endParaRPr>
          </a:p>
          <a:p>
            <a:pPr lvl="1" eaLnBrk="1" hangingPunct="1">
              <a:lnSpc>
                <a:spcPct val="150000"/>
              </a:lnSpc>
            </a:pPr>
            <a:r>
              <a:rPr lang="en-GB" altLang="en-SA" b="1" dirty="0">
                <a:solidFill>
                  <a:srgbClr val="FF3399"/>
                </a:solidFill>
                <a:latin typeface="Times New Roman" panose="02020603050405020304" pitchFamily="18" charset="0"/>
                <a:cs typeface="Times New Roman" panose="02020603050405020304" pitchFamily="18" charset="0"/>
              </a:rPr>
              <a:t>Monocytes </a:t>
            </a:r>
            <a:endParaRPr lang="en-US" altLang="en-SA" b="1" dirty="0">
              <a:solidFill>
                <a:srgbClr val="FF3399"/>
              </a:solidFill>
              <a:latin typeface="Times New Roman" panose="02020603050405020304" pitchFamily="18" charset="0"/>
              <a:cs typeface="Times New Roman" panose="02020603050405020304" pitchFamily="18" charset="0"/>
            </a:endParaRPr>
          </a:p>
        </p:txBody>
      </p:sp>
      <p:pic>
        <p:nvPicPr>
          <p:cNvPr id="82949" name="Picture 5">
            <a:extLst>
              <a:ext uri="{FF2B5EF4-FFF2-40B4-BE49-F238E27FC236}">
                <a16:creationId xmlns:a16="http://schemas.microsoft.com/office/drawing/2014/main" id="{D6890D46-2D0E-B945-4398-4B5C4D183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513" y="1981200"/>
            <a:ext cx="1690687" cy="3344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28062ACC-E36D-BE73-67BE-611677443E0C}"/>
              </a:ext>
            </a:extLst>
          </p:cNvPr>
          <p:cNvSpPr>
            <a:spLocks noChangeArrowheads="1"/>
          </p:cNvSpPr>
          <p:nvPr/>
        </p:nvSpPr>
        <p:spPr bwMode="auto">
          <a:xfrm>
            <a:off x="374650" y="232064"/>
            <a:ext cx="7772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SA" sz="3200" b="1" dirty="0">
                <a:solidFill>
                  <a:srgbClr val="CC0099"/>
                </a:solidFill>
                <a:latin typeface="Times New Roman" panose="02020603050405020304" pitchFamily="18" charset="0"/>
                <a:ea typeface="+mj-ea"/>
                <a:cs typeface="Times New Roman" panose="02020603050405020304" pitchFamily="18" charset="0"/>
              </a:rPr>
              <a:t>Types of WBC’s  (cont.)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checkerboard(across)">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linds(horizontal)">
                                      <p:cBhvr>
                                        <p:cTn id="12" dur="500"/>
                                        <p:tgtEl>
                                          <p:spTgt spid="82949"/>
                                        </p:tgtEl>
                                      </p:cBhvr>
                                    </p:animEffect>
                                  </p:childTnLst>
                                </p:cTn>
                              </p:par>
                              <p:par>
                                <p:cTn id="13" presetID="5" presetClass="entr" presetSubtype="10" fill="hold" nodeType="with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animEffect transition="in" filter="checkerboard(across)">
                                      <p:cBhvr>
                                        <p:cTn id="15" dur="500"/>
                                        <p:tgtEl>
                                          <p:spTgt spid="82947">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82947">
                                            <p:txEl>
                                              <p:pRg st="4" end="4"/>
                                            </p:txEl>
                                          </p:spTgt>
                                        </p:tgtEl>
                                        <p:attrNameLst>
                                          <p:attrName>style.visibility</p:attrName>
                                        </p:attrNameLst>
                                      </p:cBhvr>
                                      <p:to>
                                        <p:strVal val="visible"/>
                                      </p:to>
                                    </p:set>
                                    <p:animEffect transition="in" filter="checkerboard(across)">
                                      <p:cBhvr>
                                        <p:cTn id="18" dur="500"/>
                                        <p:tgtEl>
                                          <p:spTgt spid="82947">
                                            <p:txEl>
                                              <p:pRg st="4" end="4"/>
                                            </p:txEl>
                                          </p:spTgt>
                                        </p:tgtEl>
                                      </p:cBhvr>
                                    </p:animEffect>
                                  </p:childTnLst>
                                </p:cTn>
                              </p:par>
                            </p:childTnLst>
                          </p:cTn>
                        </p:par>
                        <p:par>
                          <p:cTn id="19" fill="hold">
                            <p:stCondLst>
                              <p:cond delay="500"/>
                            </p:stCondLst>
                            <p:childTnLst>
                              <p:par>
                                <p:cTn id="20" presetID="4" presetClass="entr" presetSubtype="16" fill="hold" nodeType="after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ox(in)">
                                      <p:cBhvr>
                                        <p:cTn id="2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3522</TotalTime>
  <Words>1960</Words>
  <Application>Microsoft Macintosh PowerPoint</Application>
  <PresentationFormat>On-screen Show (4:3)</PresentationFormat>
  <Paragraphs>304</Paragraphs>
  <Slides>39</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39</vt:i4>
      </vt:variant>
    </vt:vector>
  </HeadingPairs>
  <TitlesOfParts>
    <vt:vector size="53" baseType="lpstr">
      <vt:lpstr>Arial</vt:lpstr>
      <vt:lpstr>Arial</vt:lpstr>
      <vt:lpstr>Calibri</vt:lpstr>
      <vt:lpstr>Comic Sans MS</vt:lpstr>
      <vt:lpstr>Franklin Gothic Book</vt:lpstr>
      <vt:lpstr>Google Sans</vt:lpstr>
      <vt:lpstr>NexusSans</vt:lpstr>
      <vt:lpstr>Perpetua</vt:lpstr>
      <vt:lpstr>Roboto</vt:lpstr>
      <vt:lpstr>Times New Roman</vt:lpstr>
      <vt:lpstr>Verdana</vt:lpstr>
      <vt:lpstr>Wingdings 2</vt:lpstr>
      <vt:lpstr>Wingdings 3</vt:lpstr>
      <vt:lpstr>Equity</vt:lpstr>
      <vt:lpstr>Blood Cell Origin and Production</vt:lpstr>
      <vt:lpstr>PowerPoint Presentation</vt:lpstr>
      <vt:lpstr>PowerPoint Presentation</vt:lpstr>
      <vt:lpstr>Leukocytes (WBC’s)</vt:lpstr>
      <vt:lpstr>PowerPoint Presentation</vt:lpstr>
      <vt:lpstr>PowerPoint Presentation</vt:lpstr>
      <vt:lpstr>PowerPoint Presentation</vt:lpstr>
      <vt:lpstr>PowerPoint Presentation</vt:lpstr>
      <vt:lpstr>PowerPoint Presentation</vt:lpstr>
      <vt:lpstr>Granulocytes</vt:lpstr>
      <vt:lpstr>PowerPoint Presentation</vt:lpstr>
      <vt:lpstr>PowerPoint Presentation</vt:lpstr>
      <vt:lpstr>PowerPoint Presentation</vt:lpstr>
      <vt:lpstr>PowerPoint Presentation</vt:lpstr>
      <vt:lpstr>PowerPoint Presentation</vt:lpstr>
      <vt:lpstr>Agranulocytes</vt:lpstr>
      <vt:lpstr>PowerPoint Presentation</vt:lpstr>
      <vt:lpstr>PowerPoint Presentation</vt:lpstr>
      <vt:lpstr>PowerPoint Presentation</vt:lpstr>
      <vt:lpstr>PowerPoint Presentation</vt:lpstr>
      <vt:lpstr>WBC Numbers</vt:lpstr>
      <vt:lpstr> Variations in WBC Counts-Leukocytosis </vt:lpstr>
      <vt:lpstr>Variations in WBC Counts-Leukopenia</vt:lpstr>
      <vt:lpstr>Metabolism of leukocytes</vt:lpstr>
      <vt:lpstr>Metabolism of leukocytes (cont…)</vt:lpstr>
      <vt:lpstr>Metabolism of leukocytes (cont…)</vt:lpstr>
      <vt:lpstr>PowerPoint Presentation</vt:lpstr>
      <vt:lpstr>Structure and Composition  of Platelets</vt:lpstr>
      <vt:lpstr>Structure and Composition  of Platelets (cont.)</vt:lpstr>
      <vt:lpstr>Electron Microscopic Structure </vt:lpstr>
      <vt:lpstr>Electron Microscopic Structure </vt:lpstr>
      <vt:lpstr>Electron Microscopic Structure (cont.) </vt:lpstr>
      <vt:lpstr>Electron Microscopic Structure (cont.) </vt:lpstr>
      <vt:lpstr>Electron Microscopic Structure (cont.) </vt:lpstr>
      <vt:lpstr>Properties of Platelets </vt:lpstr>
      <vt:lpstr>Properties of Platelets (cont.) </vt:lpstr>
      <vt:lpstr>Functions of Platelets</vt:lpstr>
      <vt:lpstr>Functions of Platelets</vt:lpstr>
      <vt:lpstr>Functions of Platelets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aalghanouchi</dc:creator>
  <cp:lastModifiedBy>Abeer M. Aldbass</cp:lastModifiedBy>
  <cp:revision>114</cp:revision>
  <dcterms:created xsi:type="dcterms:W3CDTF">2009-12-28T06:44:31Z</dcterms:created>
  <dcterms:modified xsi:type="dcterms:W3CDTF">2023-09-11T05:07:23Z</dcterms:modified>
</cp:coreProperties>
</file>