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215" r:id="rId1"/>
  </p:sldMasterIdLst>
  <p:notesMasterIdLst>
    <p:notesMasterId r:id="rId41"/>
  </p:notesMasterIdLst>
  <p:handoutMasterIdLst>
    <p:handoutMasterId r:id="rId42"/>
  </p:handoutMasterIdLst>
  <p:sldIdLst>
    <p:sldId id="406" r:id="rId2"/>
    <p:sldId id="349" r:id="rId3"/>
    <p:sldId id="440" r:id="rId4"/>
    <p:sldId id="408" r:id="rId5"/>
    <p:sldId id="409" r:id="rId6"/>
    <p:sldId id="411" r:id="rId7"/>
    <p:sldId id="412" r:id="rId8"/>
    <p:sldId id="413" r:id="rId9"/>
    <p:sldId id="414" r:id="rId10"/>
    <p:sldId id="415" r:id="rId11"/>
    <p:sldId id="433" r:id="rId12"/>
    <p:sldId id="418" r:id="rId13"/>
    <p:sldId id="434" r:id="rId14"/>
    <p:sldId id="421" r:id="rId15"/>
    <p:sldId id="435" r:id="rId16"/>
    <p:sldId id="422" r:id="rId17"/>
    <p:sldId id="436" r:id="rId18"/>
    <p:sldId id="425" r:id="rId19"/>
    <p:sldId id="424" r:id="rId20"/>
    <p:sldId id="437" r:id="rId21"/>
    <p:sldId id="426" r:id="rId22"/>
    <p:sldId id="454" r:id="rId23"/>
    <p:sldId id="455" r:id="rId24"/>
    <p:sldId id="429" r:id="rId25"/>
    <p:sldId id="430" r:id="rId26"/>
    <p:sldId id="432" r:id="rId27"/>
    <p:sldId id="452" r:id="rId28"/>
    <p:sldId id="456" r:id="rId29"/>
    <p:sldId id="451" r:id="rId30"/>
    <p:sldId id="441" r:id="rId31"/>
    <p:sldId id="457" r:id="rId32"/>
    <p:sldId id="442" r:id="rId33"/>
    <p:sldId id="443" r:id="rId34"/>
    <p:sldId id="444" r:id="rId35"/>
    <p:sldId id="445" r:id="rId36"/>
    <p:sldId id="446" r:id="rId37"/>
    <p:sldId id="447" r:id="rId38"/>
    <p:sldId id="448" r:id="rId39"/>
    <p:sldId id="449" r:id="rId40"/>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404" autoAdjust="0"/>
    <p:restoredTop sz="76132" autoAdjust="0"/>
  </p:normalViewPr>
  <p:slideViewPr>
    <p:cSldViewPr>
      <p:cViewPr varScale="1">
        <p:scale>
          <a:sx n="95" d="100"/>
          <a:sy n="95" d="100"/>
        </p:scale>
        <p:origin x="2304" y="17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handoutMaster" Target="handoutMasters/handoutMaster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58CBF922-3427-C925-1198-C7CAAE3D0099}"/>
              </a:ext>
            </a:extLst>
          </p:cNvPr>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cs typeface="Arial" charset="0"/>
              </a:defRPr>
            </a:lvl1pPr>
          </a:lstStyle>
          <a:p>
            <a:pPr>
              <a:defRPr/>
            </a:pPr>
            <a:endParaRPr lang="en-US"/>
          </a:p>
        </p:txBody>
      </p:sp>
      <p:sp>
        <p:nvSpPr>
          <p:cNvPr id="3" name="Date Placeholder 2">
            <a:extLst>
              <a:ext uri="{FF2B5EF4-FFF2-40B4-BE49-F238E27FC236}">
                <a16:creationId xmlns:a16="http://schemas.microsoft.com/office/drawing/2014/main" id="{6C10E1C4-A08A-36EC-FE46-09B5066B6D41}"/>
              </a:ext>
            </a:extLst>
          </p:cNvPr>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cs typeface="Arial" charset="0"/>
              </a:defRPr>
            </a:lvl1pPr>
          </a:lstStyle>
          <a:p>
            <a:pPr>
              <a:defRPr/>
            </a:pPr>
            <a:fld id="{4B1F13E3-053F-A045-A00B-C8F94ECF5C80}" type="datetimeFigureOut">
              <a:rPr lang="en-US"/>
              <a:pPr>
                <a:defRPr/>
              </a:pPr>
              <a:t>9/11/23</a:t>
            </a:fld>
            <a:endParaRPr lang="en-US"/>
          </a:p>
        </p:txBody>
      </p:sp>
      <p:sp>
        <p:nvSpPr>
          <p:cNvPr id="4" name="Footer Placeholder 3">
            <a:extLst>
              <a:ext uri="{FF2B5EF4-FFF2-40B4-BE49-F238E27FC236}">
                <a16:creationId xmlns:a16="http://schemas.microsoft.com/office/drawing/2014/main" id="{669BCE75-347B-995F-1EEF-9E46B8B910A5}"/>
              </a:ext>
            </a:extLst>
          </p:cNvPr>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cs typeface="Arial" charset="0"/>
              </a:defRPr>
            </a:lvl1pPr>
          </a:lstStyle>
          <a:p>
            <a:pPr>
              <a:defRPr/>
            </a:pPr>
            <a:endParaRPr lang="en-US"/>
          </a:p>
        </p:txBody>
      </p:sp>
      <p:sp>
        <p:nvSpPr>
          <p:cNvPr id="5" name="Slide Number Placeholder 4">
            <a:extLst>
              <a:ext uri="{FF2B5EF4-FFF2-40B4-BE49-F238E27FC236}">
                <a16:creationId xmlns:a16="http://schemas.microsoft.com/office/drawing/2014/main" id="{31DBCDBC-72EB-EF47-00BC-52B05ADF840D}"/>
              </a:ext>
            </a:extLst>
          </p:cNvPr>
          <p:cNvSpPr>
            <a:spLocks noGrp="1"/>
          </p:cNvSpPr>
          <p:nvPr>
            <p:ph type="sldNum" sz="quarter" idx="3"/>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fld id="{399033F5-5049-614E-9822-0719E3836845}" type="slidenum">
              <a:rPr lang="en-US" altLang="en-SA"/>
              <a:pPr/>
              <a:t>‹#›</a:t>
            </a:fld>
            <a:endParaRPr lang="en-US" altLang="en-SA"/>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9F79660D-F286-CA28-D4DA-117D2D0F9D41}"/>
              </a:ext>
            </a:extLst>
          </p:cNvPr>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cs typeface="Arial" charset="0"/>
              </a:defRPr>
            </a:lvl1pPr>
          </a:lstStyle>
          <a:p>
            <a:pPr>
              <a:defRPr/>
            </a:pPr>
            <a:endParaRPr lang="en-US"/>
          </a:p>
        </p:txBody>
      </p:sp>
      <p:sp>
        <p:nvSpPr>
          <p:cNvPr id="3" name="Date Placeholder 2">
            <a:extLst>
              <a:ext uri="{FF2B5EF4-FFF2-40B4-BE49-F238E27FC236}">
                <a16:creationId xmlns:a16="http://schemas.microsoft.com/office/drawing/2014/main" id="{9BBFAE76-12C9-971E-4366-96833D0C8364}"/>
              </a:ext>
            </a:extLst>
          </p:cNvPr>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cs typeface="Arial" charset="0"/>
              </a:defRPr>
            </a:lvl1pPr>
          </a:lstStyle>
          <a:p>
            <a:pPr>
              <a:defRPr/>
            </a:pPr>
            <a:fld id="{3C4D7FE4-2D89-0B41-831F-208A5374B57B}" type="datetimeFigureOut">
              <a:rPr lang="en-US"/>
              <a:pPr>
                <a:defRPr/>
              </a:pPr>
              <a:t>9/11/23</a:t>
            </a:fld>
            <a:endParaRPr lang="en-US"/>
          </a:p>
        </p:txBody>
      </p:sp>
      <p:sp>
        <p:nvSpPr>
          <p:cNvPr id="4" name="Slide Image Placeholder 3">
            <a:extLst>
              <a:ext uri="{FF2B5EF4-FFF2-40B4-BE49-F238E27FC236}">
                <a16:creationId xmlns:a16="http://schemas.microsoft.com/office/drawing/2014/main" id="{2E472227-8A76-B085-CADE-2F3D55FA4586}"/>
              </a:ext>
            </a:extLst>
          </p:cNvPr>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a:extLst>
              <a:ext uri="{FF2B5EF4-FFF2-40B4-BE49-F238E27FC236}">
                <a16:creationId xmlns:a16="http://schemas.microsoft.com/office/drawing/2014/main" id="{B7D74BDD-763D-4F3B-AC51-0760F784DB96}"/>
              </a:ext>
            </a:extLst>
          </p:cNvPr>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a:extLst>
              <a:ext uri="{FF2B5EF4-FFF2-40B4-BE49-F238E27FC236}">
                <a16:creationId xmlns:a16="http://schemas.microsoft.com/office/drawing/2014/main" id="{225663C7-8252-F2BD-5456-B95BEF9D83FB}"/>
              </a:ext>
            </a:extLst>
          </p:cNvPr>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cs typeface="Arial" charset="0"/>
              </a:defRPr>
            </a:lvl1pPr>
          </a:lstStyle>
          <a:p>
            <a:pPr>
              <a:defRPr/>
            </a:pPr>
            <a:endParaRPr lang="en-US"/>
          </a:p>
        </p:txBody>
      </p:sp>
      <p:sp>
        <p:nvSpPr>
          <p:cNvPr id="7" name="Slide Number Placeholder 6">
            <a:extLst>
              <a:ext uri="{FF2B5EF4-FFF2-40B4-BE49-F238E27FC236}">
                <a16:creationId xmlns:a16="http://schemas.microsoft.com/office/drawing/2014/main" id="{25800B1E-1646-5A81-C66C-D2F2BA552178}"/>
              </a:ext>
            </a:extLst>
          </p:cNvPr>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fld id="{D770351C-DEB4-5943-B1CC-0BC76636B233}" type="slidenum">
              <a:rPr lang="en-US" altLang="en-SA"/>
              <a:pPr/>
              <a:t>‹#›</a:t>
            </a:fld>
            <a:endParaRPr lang="en-US" altLang="en-SA"/>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3" Type="http://schemas.openxmlformats.org/officeDocument/2006/relationships/hyperlink" Target="https://www.sciencedirect.com/topics/chemistry/thromboxane" TargetMode="External"/><Relationship Id="rId2" Type="http://schemas.openxmlformats.org/officeDocument/2006/relationships/slide" Target="../slides/slide11.xml"/><Relationship Id="rId1" Type="http://schemas.openxmlformats.org/officeDocument/2006/relationships/notesMaster" Target="../notesMasters/notesMaster1.xml"/><Relationship Id="rId4" Type="http://schemas.openxmlformats.org/officeDocument/2006/relationships/hyperlink" Target="https://www.sciencedirect.com/topics/chemistry/leukotriene" TargetMode="Externa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a:extLst>
              <a:ext uri="{FF2B5EF4-FFF2-40B4-BE49-F238E27FC236}">
                <a16:creationId xmlns:a16="http://schemas.microsoft.com/office/drawing/2014/main" id="{0B457FAB-F5A7-0A9E-543F-5B1E59A5FC0E}"/>
              </a:ext>
            </a:extLst>
          </p:cNvPr>
          <p:cNvSpPr>
            <a:spLocks noGrp="1" noRot="1" noChangeAspect="1" noTextEdit="1"/>
          </p:cNvSpPr>
          <p:nvPr>
            <p:ph type="sldImg"/>
          </p:nvPr>
        </p:nvSpPr>
        <p:spPr bwMode="auto">
          <a:xfrm>
            <a:off x="1144588" y="685800"/>
            <a:ext cx="4572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2771" name="Rectangle 3">
            <a:extLst>
              <a:ext uri="{FF2B5EF4-FFF2-40B4-BE49-F238E27FC236}">
                <a16:creationId xmlns:a16="http://schemas.microsoft.com/office/drawing/2014/main" id="{A2E2EF7E-21EB-E816-8B69-A06D16B840A3}"/>
              </a:ext>
            </a:extLst>
          </p:cNvPr>
          <p:cNvSpPr>
            <a:spLocks noGrp="1"/>
          </p:cNvSpPr>
          <p:nvPr>
            <p:ph type="body" idx="1"/>
          </p:nvPr>
        </p:nvSpPr>
        <p:spPr bwMode="auto">
          <a:xfrm>
            <a:off x="914400" y="4343400"/>
            <a:ext cx="5029200" cy="4114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228600" indent="-228600"/>
            <a:endParaRPr lang="en-GB" altLang="en-SA"/>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0" i="0" u="none" strike="noStrike" dirty="0">
                <a:solidFill>
                  <a:srgbClr val="4D5156"/>
                </a:solidFill>
                <a:effectLst/>
                <a:latin typeface="Google Sans"/>
              </a:rPr>
              <a:t>Leishman stain generally shows violet color of the nucleus and neutrophil granules, making the differential count convenient due to </a:t>
            </a:r>
            <a:r>
              <a:rPr lang="en-US" b="0" i="0" u="none" strike="noStrike" dirty="0">
                <a:solidFill>
                  <a:srgbClr val="040C28"/>
                </a:solidFill>
                <a:effectLst/>
                <a:latin typeface="Google Sans"/>
              </a:rPr>
              <a:t>better contrast between nucleus and cytoplasm</a:t>
            </a:r>
            <a:r>
              <a:rPr lang="en-US" b="0" i="0" u="none" strike="noStrike" dirty="0">
                <a:solidFill>
                  <a:srgbClr val="4D5156"/>
                </a:solidFill>
                <a:effectLst/>
                <a:latin typeface="Google Sans"/>
              </a:rPr>
              <a:t>. The contrast depends on two components Azure B and Eosin Y. Azure B is one of the products from oxidation of methylene blue.</a:t>
            </a:r>
          </a:p>
          <a:p>
            <a:r>
              <a:rPr lang="en-US" b="0" i="0" u="none" strike="noStrike" dirty="0">
                <a:solidFill>
                  <a:srgbClr val="4D5156"/>
                </a:solidFill>
                <a:effectLst/>
                <a:latin typeface="Google Sans"/>
              </a:rPr>
              <a:t>Leishman's stain is for </a:t>
            </a:r>
            <a:r>
              <a:rPr lang="en-US" b="0" i="0" u="none" strike="noStrike" dirty="0">
                <a:solidFill>
                  <a:srgbClr val="040C28"/>
                </a:solidFill>
                <a:effectLst/>
                <a:latin typeface="Google Sans"/>
              </a:rPr>
              <a:t>the general differentiation of blood cells for malaria and trypanosomes</a:t>
            </a:r>
            <a:r>
              <a:rPr lang="en-US" b="0" i="0" u="none" strike="noStrike" dirty="0">
                <a:solidFill>
                  <a:srgbClr val="4D5156"/>
                </a:solidFill>
                <a:effectLst/>
                <a:latin typeface="Google Sans"/>
              </a:rPr>
              <a:t> in prepared slides from clinical specimens. Leishman's stain was discovered in 1901 and is used for staining blood smears. It is generally used to differentiate and identify leucocytes, malarial parasites and trypanosomes.</a:t>
            </a:r>
            <a:endParaRPr lang="en-SA" dirty="0"/>
          </a:p>
        </p:txBody>
      </p:sp>
      <p:sp>
        <p:nvSpPr>
          <p:cNvPr id="4" name="Slide Number Placeholder 3"/>
          <p:cNvSpPr>
            <a:spLocks noGrp="1"/>
          </p:cNvSpPr>
          <p:nvPr>
            <p:ph type="sldNum" sz="quarter" idx="5"/>
          </p:nvPr>
        </p:nvSpPr>
        <p:spPr/>
        <p:txBody>
          <a:bodyPr/>
          <a:lstStyle/>
          <a:p>
            <a:fld id="{D770351C-DEB4-5943-B1CC-0BC76636B233}" type="slidenum">
              <a:rPr lang="en-US" altLang="en-SA" smtClean="0"/>
              <a:pPr/>
              <a:t>29</a:t>
            </a:fld>
            <a:endParaRPr lang="en-US" altLang="en-SA"/>
          </a:p>
        </p:txBody>
      </p:sp>
    </p:spTree>
    <p:extLst>
      <p:ext uri="{BB962C8B-B14F-4D97-AF65-F5344CB8AC3E}">
        <p14:creationId xmlns:p14="http://schemas.microsoft.com/office/powerpoint/2010/main" val="14911699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ar-SA" dirty="0"/>
              <a:t>قرصي</a:t>
            </a:r>
            <a:endParaRPr lang="en-SA" dirty="0"/>
          </a:p>
        </p:txBody>
      </p:sp>
      <p:sp>
        <p:nvSpPr>
          <p:cNvPr id="4" name="Slide Number Placeholder 3"/>
          <p:cNvSpPr>
            <a:spLocks noGrp="1"/>
          </p:cNvSpPr>
          <p:nvPr>
            <p:ph type="sldNum" sz="quarter" idx="5"/>
          </p:nvPr>
        </p:nvSpPr>
        <p:spPr/>
        <p:txBody>
          <a:bodyPr/>
          <a:lstStyle/>
          <a:p>
            <a:fld id="{D770351C-DEB4-5943-B1CC-0BC76636B233}" type="slidenum">
              <a:rPr lang="en-US" altLang="en-SA" smtClean="0"/>
              <a:pPr/>
              <a:t>31</a:t>
            </a:fld>
            <a:endParaRPr lang="en-US" altLang="en-SA"/>
          </a:p>
        </p:txBody>
      </p:sp>
    </p:spTree>
    <p:extLst>
      <p:ext uri="{BB962C8B-B14F-4D97-AF65-F5344CB8AC3E}">
        <p14:creationId xmlns:p14="http://schemas.microsoft.com/office/powerpoint/2010/main" val="3819325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i="0" u="none" strike="noStrike" dirty="0">
                <a:solidFill>
                  <a:srgbClr val="5F6368"/>
                </a:solidFill>
                <a:effectLst/>
                <a:latin typeface="arial" panose="020B0604020202020204" pitchFamily="34" charset="0"/>
              </a:rPr>
              <a:t>Serotonin</a:t>
            </a:r>
            <a:r>
              <a:rPr lang="en-US" b="0" i="0" u="none" strike="noStrike" dirty="0">
                <a:solidFill>
                  <a:srgbClr val="4D5156"/>
                </a:solidFill>
                <a:effectLst/>
                <a:latin typeface="arial" panose="020B0604020202020204" pitchFamily="34" charset="0"/>
              </a:rPr>
              <a:t> or </a:t>
            </a:r>
            <a:r>
              <a:rPr lang="en-US" b="1" i="0" u="none" strike="noStrike" dirty="0">
                <a:solidFill>
                  <a:srgbClr val="5F6368"/>
                </a:solidFill>
                <a:effectLst/>
                <a:latin typeface="arial" panose="020B0604020202020204" pitchFamily="34" charset="0"/>
              </a:rPr>
              <a:t>5</a:t>
            </a:r>
            <a:r>
              <a:rPr lang="en-US" b="0" i="0" u="none" strike="noStrike" dirty="0">
                <a:solidFill>
                  <a:srgbClr val="4D5156"/>
                </a:solidFill>
                <a:effectLst/>
                <a:latin typeface="arial" panose="020B0604020202020204" pitchFamily="34" charset="0"/>
              </a:rPr>
              <a:t>-</a:t>
            </a:r>
            <a:r>
              <a:rPr lang="en-US" b="1" i="0" u="none" strike="noStrike" dirty="0">
                <a:solidFill>
                  <a:srgbClr val="5F6368"/>
                </a:solidFill>
                <a:effectLst/>
                <a:latin typeface="arial" panose="020B0604020202020204" pitchFamily="34" charset="0"/>
              </a:rPr>
              <a:t>hydroxytryptamine</a:t>
            </a:r>
            <a:r>
              <a:rPr lang="en-US" b="0" i="0" u="none" strike="noStrike" dirty="0">
                <a:solidFill>
                  <a:srgbClr val="4D5156"/>
                </a:solidFill>
                <a:effectLst/>
                <a:latin typeface="arial" panose="020B0604020202020204" pitchFamily="34" charset="0"/>
              </a:rPr>
              <a:t> (</a:t>
            </a:r>
            <a:r>
              <a:rPr lang="en-US" b="1" i="0" u="none" strike="noStrike" dirty="0">
                <a:solidFill>
                  <a:srgbClr val="5F6368"/>
                </a:solidFill>
                <a:effectLst/>
                <a:latin typeface="arial" panose="020B0604020202020204" pitchFamily="34" charset="0"/>
              </a:rPr>
              <a:t>5</a:t>
            </a:r>
            <a:r>
              <a:rPr lang="en-US" b="0" i="0" u="none" strike="noStrike" dirty="0">
                <a:solidFill>
                  <a:srgbClr val="4D5156"/>
                </a:solidFill>
                <a:effectLst/>
                <a:latin typeface="arial" panose="020B0604020202020204" pitchFamily="34" charset="0"/>
              </a:rPr>
              <a:t>-</a:t>
            </a:r>
            <a:r>
              <a:rPr lang="en-US" b="1" i="0" u="none" strike="noStrike" dirty="0">
                <a:solidFill>
                  <a:srgbClr val="5F6368"/>
                </a:solidFill>
                <a:effectLst/>
                <a:latin typeface="arial" panose="020B0604020202020204" pitchFamily="34" charset="0"/>
              </a:rPr>
              <a:t>HT</a:t>
            </a:r>
            <a:r>
              <a:rPr lang="en-US" b="0" i="0" u="none" strike="noStrike" dirty="0">
                <a:solidFill>
                  <a:srgbClr val="4D5156"/>
                </a:solidFill>
                <a:effectLst/>
                <a:latin typeface="arial" panose="020B0604020202020204" pitchFamily="34" charset="0"/>
              </a:rPr>
              <a:t>) is a monoamine neurotransmitter. Its biological function is complex and multifaceted, modulating mood,</a:t>
            </a:r>
            <a:r>
              <a:rPr lang="en-US" b="0" i="0" u="none" strike="noStrike" dirty="0">
                <a:solidFill>
                  <a:srgbClr val="040C28"/>
                </a:solidFill>
                <a:effectLst/>
                <a:latin typeface="Google Sans"/>
              </a:rPr>
              <a:t> carries messages between nerve cells in your brain (your central nervous system) and throughout your body (your peripheral nervous system)</a:t>
            </a:r>
            <a:r>
              <a:rPr lang="en-US" b="0" i="0" u="none" strike="noStrike" dirty="0">
                <a:solidFill>
                  <a:srgbClr val="4D5156"/>
                </a:solidFill>
                <a:effectLst/>
                <a:latin typeface="Google Sans"/>
              </a:rPr>
              <a:t>.</a:t>
            </a:r>
            <a:endParaRPr lang="en-SA" dirty="0"/>
          </a:p>
        </p:txBody>
      </p:sp>
      <p:sp>
        <p:nvSpPr>
          <p:cNvPr id="4" name="Slide Number Placeholder 3"/>
          <p:cNvSpPr>
            <a:spLocks noGrp="1"/>
          </p:cNvSpPr>
          <p:nvPr>
            <p:ph type="sldNum" sz="quarter" idx="5"/>
          </p:nvPr>
        </p:nvSpPr>
        <p:spPr/>
        <p:txBody>
          <a:bodyPr/>
          <a:lstStyle/>
          <a:p>
            <a:fld id="{D770351C-DEB4-5943-B1CC-0BC76636B233}" type="slidenum">
              <a:rPr lang="en-US" altLang="en-SA" smtClean="0"/>
              <a:pPr/>
              <a:t>34</a:t>
            </a:fld>
            <a:endParaRPr lang="en-US" altLang="en-SA"/>
          </a:p>
        </p:txBody>
      </p:sp>
    </p:spTree>
    <p:extLst>
      <p:ext uri="{BB962C8B-B14F-4D97-AF65-F5344CB8AC3E}">
        <p14:creationId xmlns:p14="http://schemas.microsoft.com/office/powerpoint/2010/main" val="144795707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92188" y="768350"/>
            <a:ext cx="5114925" cy="3836988"/>
          </a:xfrm>
        </p:spPr>
      </p:sp>
      <p:sp>
        <p:nvSpPr>
          <p:cNvPr id="3" name="Notes Placeholder 2"/>
          <p:cNvSpPr>
            <a:spLocks noGrp="1"/>
          </p:cNvSpPr>
          <p:nvPr>
            <p:ph type="body" idx="1"/>
          </p:nvPr>
        </p:nvSpPr>
        <p:spPr/>
        <p:txBody>
          <a:bodyPr/>
          <a:lstStyle/>
          <a:p>
            <a:r>
              <a:rPr lang="en-US" sz="1200" b="0" i="0" kern="1200" dirty="0" err="1">
                <a:solidFill>
                  <a:schemeClr val="tx1"/>
                </a:solidFill>
                <a:effectLst/>
                <a:latin typeface="+mn-lt"/>
                <a:ea typeface="+mn-ea"/>
                <a:cs typeface="+mn-cs"/>
              </a:rPr>
              <a:t>gglutinin</a:t>
            </a:r>
            <a:endParaRPr lang="en-US" sz="1200" b="0" i="0" kern="1200" dirty="0">
              <a:solidFill>
                <a:schemeClr val="tx1"/>
              </a:solidFill>
              <a:effectLst/>
              <a:latin typeface="+mn-lt"/>
              <a:ea typeface="+mn-ea"/>
              <a:cs typeface="+mn-cs"/>
            </a:endParaRPr>
          </a:p>
          <a:p>
            <a:r>
              <a:rPr lang="en-US" sz="1200" b="0" i="0" kern="1200" dirty="0">
                <a:solidFill>
                  <a:schemeClr val="tx1"/>
                </a:solidFill>
                <a:effectLst/>
                <a:latin typeface="+mn-lt"/>
                <a:ea typeface="+mn-ea"/>
                <a:cs typeface="+mn-cs"/>
              </a:rPr>
              <a:t>Noun</a:t>
            </a:r>
          </a:p>
          <a:p>
            <a:pPr rtl="0"/>
            <a:r>
              <a:rPr lang="en-US" sz="1200" b="0" i="0" kern="1200" dirty="0">
                <a:solidFill>
                  <a:schemeClr val="tx1"/>
                </a:solidFill>
                <a:effectLst/>
                <a:latin typeface="+mn-lt"/>
                <a:ea typeface="+mn-ea"/>
                <a:cs typeface="+mn-cs"/>
              </a:rPr>
              <a:t>1an antibody, </a:t>
            </a:r>
            <a:r>
              <a:rPr lang="en-US" sz="1200" b="0" i="0" kern="1200" dirty="0" err="1">
                <a:solidFill>
                  <a:schemeClr val="tx1"/>
                </a:solidFill>
                <a:effectLst/>
                <a:latin typeface="+mn-lt"/>
                <a:ea typeface="+mn-ea"/>
                <a:cs typeface="+mn-cs"/>
              </a:rPr>
              <a:t>lectin</a:t>
            </a:r>
            <a:r>
              <a:rPr lang="en-US" sz="1200" b="0" i="0" kern="1200" dirty="0">
                <a:solidFill>
                  <a:schemeClr val="tx1"/>
                </a:solidFill>
                <a:effectLst/>
                <a:latin typeface="+mn-lt"/>
                <a:ea typeface="+mn-ea"/>
                <a:cs typeface="+mn-cs"/>
              </a:rPr>
              <a:t>, or other substance that causes agglutination.</a:t>
            </a:r>
          </a:p>
          <a:p>
            <a:pPr rtl="0"/>
            <a:r>
              <a:rPr lang="en-US" sz="1200" b="0" i="0" kern="1200" dirty="0">
                <a:solidFill>
                  <a:schemeClr val="tx1"/>
                </a:solidFill>
                <a:effectLst/>
                <a:latin typeface="+mn-lt"/>
                <a:ea typeface="+mn-ea"/>
                <a:cs typeface="+mn-cs"/>
              </a:rPr>
              <a:t>In mammalian systems, treatment of cells with the </a:t>
            </a:r>
            <a:r>
              <a:rPr lang="en-US" sz="1200" b="0" i="0" kern="1200" dirty="0" err="1">
                <a:solidFill>
                  <a:schemeClr val="tx1"/>
                </a:solidFill>
                <a:effectLst/>
                <a:latin typeface="+mn-lt"/>
                <a:ea typeface="+mn-ea"/>
                <a:cs typeface="+mn-cs"/>
              </a:rPr>
              <a:t>lectin</a:t>
            </a:r>
            <a:r>
              <a:rPr lang="en-US" sz="1200" b="0" i="0" kern="1200" dirty="0">
                <a:solidFill>
                  <a:schemeClr val="tx1"/>
                </a:solidFill>
                <a:effectLst/>
                <a:latin typeface="+mn-lt"/>
                <a:ea typeface="+mn-ea"/>
                <a:cs typeface="+mn-cs"/>
              </a:rPr>
              <a:t> wheat germ agglutinin inhibits nuclear protein import.</a:t>
            </a:r>
          </a:p>
          <a:p>
            <a:endParaRPr lang="en-US" dirty="0"/>
          </a:p>
        </p:txBody>
      </p:sp>
      <p:sp>
        <p:nvSpPr>
          <p:cNvPr id="4" name="Slide Number Placeholder 3"/>
          <p:cNvSpPr>
            <a:spLocks noGrp="1"/>
          </p:cNvSpPr>
          <p:nvPr>
            <p:ph type="sldNum" sz="quarter" idx="10"/>
          </p:nvPr>
        </p:nvSpPr>
        <p:spPr/>
        <p:txBody>
          <a:bodyPr/>
          <a:lstStyle/>
          <a:p>
            <a:pPr>
              <a:defRPr/>
            </a:pPr>
            <a:fld id="{411B615D-4891-4433-8F09-D7CC712D1269}" type="slidenum">
              <a:rPr lang="en-US" smtClean="0"/>
              <a:pPr>
                <a:defRPr/>
              </a:pPr>
              <a:t>35</a:t>
            </a:fld>
            <a:endParaRPr lang="en-US"/>
          </a:p>
        </p:txBody>
      </p:sp>
    </p:spTree>
    <p:extLst>
      <p:ext uri="{BB962C8B-B14F-4D97-AF65-F5344CB8AC3E}">
        <p14:creationId xmlns:p14="http://schemas.microsoft.com/office/powerpoint/2010/main" val="8294421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92188" y="768350"/>
            <a:ext cx="5114925" cy="3836988"/>
          </a:xfrm>
        </p:spPr>
      </p:sp>
      <p:sp>
        <p:nvSpPr>
          <p:cNvPr id="3" name="Notes Placeholder 2"/>
          <p:cNvSpPr>
            <a:spLocks noGrp="1"/>
          </p:cNvSpPr>
          <p:nvPr>
            <p:ph type="body" idx="1"/>
          </p:nvPr>
        </p:nvSpPr>
        <p:spPr/>
        <p:txBody>
          <a:bodyPr/>
          <a:lstStyle/>
          <a:p>
            <a:endParaRPr lang="en-US" sz="1200" b="0" i="0" kern="1200" dirty="0">
              <a:solidFill>
                <a:schemeClr val="tx1"/>
              </a:solidFill>
              <a:effectLst/>
              <a:latin typeface="+mn-lt"/>
              <a:ea typeface="+mn-ea"/>
              <a:cs typeface="+mn-cs"/>
            </a:endParaRPr>
          </a:p>
          <a:p>
            <a:r>
              <a:rPr lang="en-US" sz="1200" b="0" i="0" kern="1200" dirty="0">
                <a:solidFill>
                  <a:schemeClr val="tx1"/>
                </a:solidFill>
                <a:effectLst/>
                <a:latin typeface="+mn-lt"/>
                <a:ea typeface="+mn-ea"/>
                <a:cs typeface="+mn-cs"/>
              </a:rPr>
              <a:t>the extracellular matrix (ECM) </a:t>
            </a:r>
          </a:p>
          <a:p>
            <a:endParaRPr lang="en-US" dirty="0"/>
          </a:p>
        </p:txBody>
      </p:sp>
      <p:sp>
        <p:nvSpPr>
          <p:cNvPr id="4" name="Slide Number Placeholder 3"/>
          <p:cNvSpPr>
            <a:spLocks noGrp="1"/>
          </p:cNvSpPr>
          <p:nvPr>
            <p:ph type="sldNum" sz="quarter" idx="10"/>
          </p:nvPr>
        </p:nvSpPr>
        <p:spPr/>
        <p:txBody>
          <a:bodyPr/>
          <a:lstStyle/>
          <a:p>
            <a:pPr>
              <a:defRPr/>
            </a:pPr>
            <a:fld id="{411B615D-4891-4433-8F09-D7CC712D1269}" type="slidenum">
              <a:rPr lang="en-US" smtClean="0"/>
              <a:pPr>
                <a:defRPr/>
              </a:pPr>
              <a:t>36</a:t>
            </a:fld>
            <a:endParaRPr lang="en-US"/>
          </a:p>
        </p:txBody>
      </p:sp>
    </p:spTree>
    <p:extLst>
      <p:ext uri="{BB962C8B-B14F-4D97-AF65-F5344CB8AC3E}">
        <p14:creationId xmlns:p14="http://schemas.microsoft.com/office/powerpoint/2010/main" val="80056650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SA" dirty="0"/>
          </a:p>
        </p:txBody>
      </p:sp>
      <p:sp>
        <p:nvSpPr>
          <p:cNvPr id="4" name="Slide Number Placeholder 3"/>
          <p:cNvSpPr>
            <a:spLocks noGrp="1"/>
          </p:cNvSpPr>
          <p:nvPr>
            <p:ph type="sldNum" sz="quarter" idx="5"/>
          </p:nvPr>
        </p:nvSpPr>
        <p:spPr/>
        <p:txBody>
          <a:bodyPr/>
          <a:lstStyle/>
          <a:p>
            <a:fld id="{D770351C-DEB4-5943-B1CC-0BC76636B233}" type="slidenum">
              <a:rPr lang="en-US" altLang="en-SA" smtClean="0"/>
              <a:pPr/>
              <a:t>39</a:t>
            </a:fld>
            <a:endParaRPr lang="en-US" altLang="en-SA"/>
          </a:p>
        </p:txBody>
      </p:sp>
    </p:spTree>
    <p:extLst>
      <p:ext uri="{BB962C8B-B14F-4D97-AF65-F5344CB8AC3E}">
        <p14:creationId xmlns:p14="http://schemas.microsoft.com/office/powerpoint/2010/main" val="405226882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0" i="0" u="none" strike="noStrike" dirty="0">
                <a:solidFill>
                  <a:srgbClr val="2E2E2E"/>
                </a:solidFill>
                <a:effectLst/>
                <a:latin typeface="NexusSans"/>
              </a:rPr>
              <a:t>Prostaglandins, </a:t>
            </a:r>
            <a:r>
              <a:rPr lang="en-US" b="0" i="0" u="sng" dirty="0">
                <a:solidFill>
                  <a:srgbClr val="2E2E2E"/>
                </a:solidFill>
                <a:effectLst/>
                <a:latin typeface="NexusSans"/>
                <a:hlinkClick r:id="rId3" tooltip="Learn more about thromboxanes from ScienceDirect's AI-generated Topic Pages"/>
              </a:rPr>
              <a:t>thromboxanes</a:t>
            </a:r>
            <a:r>
              <a:rPr lang="en-US" b="0" i="0" u="none" strike="noStrike" dirty="0">
                <a:solidFill>
                  <a:srgbClr val="2E2E2E"/>
                </a:solidFill>
                <a:effectLst/>
                <a:latin typeface="NexusSans"/>
              </a:rPr>
              <a:t>, and </a:t>
            </a:r>
            <a:r>
              <a:rPr lang="en-US" b="0" i="0" u="sng" dirty="0">
                <a:solidFill>
                  <a:srgbClr val="2E2E2E"/>
                </a:solidFill>
                <a:effectLst/>
                <a:latin typeface="NexusSans"/>
                <a:hlinkClick r:id="rId4" tooltip="Learn more about leukotrienes from ScienceDirect's AI-generated Topic Pages"/>
              </a:rPr>
              <a:t>leukotrienes</a:t>
            </a:r>
            <a:r>
              <a:rPr lang="en-US" b="0" i="0" u="none" strike="noStrike" dirty="0">
                <a:solidFill>
                  <a:srgbClr val="2E2E2E"/>
                </a:solidFill>
                <a:effectLst/>
                <a:latin typeface="NexusSans"/>
              </a:rPr>
              <a:t> are mediators that induce inflammation. </a:t>
            </a:r>
            <a:endParaRPr lang="en-SA" dirty="0"/>
          </a:p>
        </p:txBody>
      </p:sp>
      <p:sp>
        <p:nvSpPr>
          <p:cNvPr id="4" name="Slide Number Placeholder 3"/>
          <p:cNvSpPr>
            <a:spLocks noGrp="1"/>
          </p:cNvSpPr>
          <p:nvPr>
            <p:ph type="sldNum" sz="quarter" idx="5"/>
          </p:nvPr>
        </p:nvSpPr>
        <p:spPr/>
        <p:txBody>
          <a:bodyPr/>
          <a:lstStyle/>
          <a:p>
            <a:fld id="{D770351C-DEB4-5943-B1CC-0BC76636B233}" type="slidenum">
              <a:rPr lang="en-US" altLang="en-SA" smtClean="0"/>
              <a:pPr/>
              <a:t>11</a:t>
            </a:fld>
            <a:endParaRPr lang="en-US" altLang="en-SA"/>
          </a:p>
        </p:txBody>
      </p:sp>
    </p:spTree>
    <p:extLst>
      <p:ext uri="{BB962C8B-B14F-4D97-AF65-F5344CB8AC3E}">
        <p14:creationId xmlns:p14="http://schemas.microsoft.com/office/powerpoint/2010/main" val="318028837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rtl="1"/>
            <a:r>
              <a:rPr lang="en-GB" altLang="en-SA" sz="1200" dirty="0">
                <a:latin typeface="Times New Roman" panose="02020603050405020304" pitchFamily="18" charset="0"/>
                <a:cs typeface="Times New Roman" panose="02020603050405020304" pitchFamily="18" charset="0"/>
              </a:rPr>
              <a:t>Persist in the circulation </a:t>
            </a:r>
            <a:r>
              <a:rPr lang="ar-SA" b="0" i="0" u="none" strike="noStrike" dirty="0">
                <a:solidFill>
                  <a:srgbClr val="000000"/>
                </a:solidFill>
                <a:effectLst/>
                <a:latin typeface="Roboto" panose="02000000000000000000" pitchFamily="2" charset="0"/>
              </a:rPr>
              <a:t>الاستمرار في تداول</a:t>
            </a:r>
          </a:p>
          <a:p>
            <a:endParaRPr lang="en-SA" dirty="0"/>
          </a:p>
        </p:txBody>
      </p:sp>
      <p:sp>
        <p:nvSpPr>
          <p:cNvPr id="4" name="Slide Number Placeholder 3"/>
          <p:cNvSpPr>
            <a:spLocks noGrp="1"/>
          </p:cNvSpPr>
          <p:nvPr>
            <p:ph type="sldNum" sz="quarter" idx="5"/>
          </p:nvPr>
        </p:nvSpPr>
        <p:spPr/>
        <p:txBody>
          <a:bodyPr/>
          <a:lstStyle/>
          <a:p>
            <a:fld id="{D770351C-DEB4-5943-B1CC-0BC76636B233}" type="slidenum">
              <a:rPr lang="en-US" altLang="en-SA" smtClean="0"/>
              <a:pPr/>
              <a:t>13</a:t>
            </a:fld>
            <a:endParaRPr lang="en-US" altLang="en-SA"/>
          </a:p>
        </p:txBody>
      </p:sp>
    </p:spTree>
    <p:extLst>
      <p:ext uri="{BB962C8B-B14F-4D97-AF65-F5344CB8AC3E}">
        <p14:creationId xmlns:p14="http://schemas.microsoft.com/office/powerpoint/2010/main" val="209039089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tLang="en-SA" sz="1200" dirty="0">
                <a:latin typeface="Times New Roman" panose="02020603050405020304" pitchFamily="18" charset="0"/>
                <a:cs typeface="Times New Roman" panose="02020603050405020304" pitchFamily="18" charset="0"/>
              </a:rPr>
              <a:t>Least numerous</a:t>
            </a:r>
            <a:endParaRPr lang="en-US" b="0" dirty="0">
              <a:solidFill>
                <a:srgbClr val="FFFFFF"/>
              </a:solidFill>
              <a:effectLst/>
            </a:endParaRPr>
          </a:p>
          <a:p>
            <a:pPr algn="l" rtl="1"/>
            <a:r>
              <a:rPr lang="ar-SA" b="0" i="0" u="none" strike="noStrike" dirty="0">
                <a:solidFill>
                  <a:srgbClr val="000000"/>
                </a:solidFill>
                <a:effectLst/>
                <a:latin typeface="Roboto" panose="02000000000000000000" pitchFamily="2" charset="0"/>
              </a:rPr>
              <a:t>أقل عددًا</a:t>
            </a:r>
          </a:p>
          <a:p>
            <a:endParaRPr lang="en-SA" dirty="0"/>
          </a:p>
        </p:txBody>
      </p:sp>
      <p:sp>
        <p:nvSpPr>
          <p:cNvPr id="4" name="Slide Number Placeholder 3"/>
          <p:cNvSpPr>
            <a:spLocks noGrp="1"/>
          </p:cNvSpPr>
          <p:nvPr>
            <p:ph type="sldNum" sz="quarter" idx="5"/>
          </p:nvPr>
        </p:nvSpPr>
        <p:spPr/>
        <p:txBody>
          <a:bodyPr/>
          <a:lstStyle/>
          <a:p>
            <a:fld id="{D770351C-DEB4-5943-B1CC-0BC76636B233}" type="slidenum">
              <a:rPr lang="en-US" altLang="en-SA" smtClean="0"/>
              <a:pPr/>
              <a:t>14</a:t>
            </a:fld>
            <a:endParaRPr lang="en-US" altLang="en-SA"/>
          </a:p>
        </p:txBody>
      </p:sp>
    </p:spTree>
    <p:extLst>
      <p:ext uri="{BB962C8B-B14F-4D97-AF65-F5344CB8AC3E}">
        <p14:creationId xmlns:p14="http://schemas.microsoft.com/office/powerpoint/2010/main" val="361722976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SA" dirty="0"/>
          </a:p>
        </p:txBody>
      </p:sp>
      <p:sp>
        <p:nvSpPr>
          <p:cNvPr id="4" name="Slide Number Placeholder 3"/>
          <p:cNvSpPr>
            <a:spLocks noGrp="1"/>
          </p:cNvSpPr>
          <p:nvPr>
            <p:ph type="sldNum" sz="quarter" idx="5"/>
          </p:nvPr>
        </p:nvSpPr>
        <p:spPr/>
        <p:txBody>
          <a:bodyPr/>
          <a:lstStyle/>
          <a:p>
            <a:fld id="{D770351C-DEB4-5943-B1CC-0BC76636B233}" type="slidenum">
              <a:rPr lang="en-US" altLang="en-SA" smtClean="0"/>
              <a:pPr/>
              <a:t>17</a:t>
            </a:fld>
            <a:endParaRPr lang="en-US" altLang="en-SA"/>
          </a:p>
        </p:txBody>
      </p:sp>
    </p:spTree>
    <p:extLst>
      <p:ext uri="{BB962C8B-B14F-4D97-AF65-F5344CB8AC3E}">
        <p14:creationId xmlns:p14="http://schemas.microsoft.com/office/powerpoint/2010/main" val="55573948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SA" dirty="0"/>
          </a:p>
        </p:txBody>
      </p:sp>
      <p:sp>
        <p:nvSpPr>
          <p:cNvPr id="4" name="Slide Number Placeholder 3"/>
          <p:cNvSpPr>
            <a:spLocks noGrp="1"/>
          </p:cNvSpPr>
          <p:nvPr>
            <p:ph type="sldNum" sz="quarter" idx="5"/>
          </p:nvPr>
        </p:nvSpPr>
        <p:spPr/>
        <p:txBody>
          <a:bodyPr/>
          <a:lstStyle/>
          <a:p>
            <a:fld id="{D770351C-DEB4-5943-B1CC-0BC76636B233}" type="slidenum">
              <a:rPr lang="en-US" altLang="en-SA" smtClean="0"/>
              <a:pPr/>
              <a:t>18</a:t>
            </a:fld>
            <a:endParaRPr lang="en-US" altLang="en-SA"/>
          </a:p>
        </p:txBody>
      </p:sp>
    </p:spTree>
    <p:extLst>
      <p:ext uri="{BB962C8B-B14F-4D97-AF65-F5344CB8AC3E}">
        <p14:creationId xmlns:p14="http://schemas.microsoft.com/office/powerpoint/2010/main" val="34998332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tLang="en-SA" dirty="0">
                <a:latin typeface="Times New Roman" panose="02020603050405020304" pitchFamily="18" charset="0"/>
                <a:cs typeface="Times New Roman" panose="02020603050405020304" pitchFamily="18" charset="0"/>
              </a:rPr>
              <a:t>Tuberculosis </a:t>
            </a:r>
            <a:r>
              <a:rPr lang="ar-SA" altLang="en-SA" dirty="0">
                <a:latin typeface="Times New Roman" panose="02020603050405020304" pitchFamily="18" charset="0"/>
                <a:cs typeface="Times New Roman" panose="02020603050405020304" pitchFamily="18" charset="0"/>
              </a:rPr>
              <a:t>السل</a:t>
            </a:r>
          </a:p>
          <a:p>
            <a:r>
              <a:rPr lang="ar-SA" dirty="0">
                <a:latin typeface="Times New Roman" panose="02020603050405020304" pitchFamily="18" charset="0"/>
                <a:cs typeface="Times New Roman" panose="02020603050405020304" pitchFamily="18" charset="0"/>
              </a:rPr>
              <a:t>الدرن</a:t>
            </a:r>
            <a:endParaRPr lang="en-SA" dirty="0"/>
          </a:p>
        </p:txBody>
      </p:sp>
      <p:sp>
        <p:nvSpPr>
          <p:cNvPr id="4" name="Slide Number Placeholder 3"/>
          <p:cNvSpPr>
            <a:spLocks noGrp="1"/>
          </p:cNvSpPr>
          <p:nvPr>
            <p:ph type="sldNum" sz="quarter" idx="5"/>
          </p:nvPr>
        </p:nvSpPr>
        <p:spPr/>
        <p:txBody>
          <a:bodyPr/>
          <a:lstStyle/>
          <a:p>
            <a:fld id="{D770351C-DEB4-5943-B1CC-0BC76636B233}" type="slidenum">
              <a:rPr lang="en-US" altLang="en-SA" smtClean="0"/>
              <a:pPr/>
              <a:t>20</a:t>
            </a:fld>
            <a:endParaRPr lang="en-US" altLang="en-SA"/>
          </a:p>
        </p:txBody>
      </p:sp>
    </p:spTree>
    <p:extLst>
      <p:ext uri="{BB962C8B-B14F-4D97-AF65-F5344CB8AC3E}">
        <p14:creationId xmlns:p14="http://schemas.microsoft.com/office/powerpoint/2010/main" val="54299238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0" i="0" u="none" strike="noStrike" dirty="0">
                <a:solidFill>
                  <a:srgbClr val="4D5156"/>
                </a:solidFill>
                <a:effectLst/>
                <a:latin typeface="Google Sans"/>
              </a:rPr>
              <a:t>Some of the common etiological agents responsible for causing pyogenic infections are bacteria such as </a:t>
            </a:r>
            <a:r>
              <a:rPr lang="en-US" b="0" i="0" u="none" strike="noStrike" dirty="0">
                <a:solidFill>
                  <a:srgbClr val="040C28"/>
                </a:solidFill>
                <a:effectLst/>
                <a:latin typeface="Google Sans"/>
              </a:rPr>
              <a:t>Staphylococcus aureus, Streptococcus pyogenes, Escherichia coli, Klebsiella spp., Proteus spp., Pseudomonas spp., and Acinetobacter spp.</a:t>
            </a:r>
            <a:endParaRPr lang="en-SA" dirty="0"/>
          </a:p>
        </p:txBody>
      </p:sp>
      <p:sp>
        <p:nvSpPr>
          <p:cNvPr id="4" name="Slide Number Placeholder 3"/>
          <p:cNvSpPr>
            <a:spLocks noGrp="1"/>
          </p:cNvSpPr>
          <p:nvPr>
            <p:ph type="sldNum" sz="quarter" idx="5"/>
          </p:nvPr>
        </p:nvSpPr>
        <p:spPr/>
        <p:txBody>
          <a:bodyPr/>
          <a:lstStyle/>
          <a:p>
            <a:fld id="{D770351C-DEB4-5943-B1CC-0BC76636B233}" type="slidenum">
              <a:rPr lang="en-US" altLang="en-SA" smtClean="0"/>
              <a:pPr/>
              <a:t>22</a:t>
            </a:fld>
            <a:endParaRPr lang="en-US" altLang="en-SA"/>
          </a:p>
        </p:txBody>
      </p:sp>
    </p:spTree>
    <p:extLst>
      <p:ext uri="{BB962C8B-B14F-4D97-AF65-F5344CB8AC3E}">
        <p14:creationId xmlns:p14="http://schemas.microsoft.com/office/powerpoint/2010/main" val="36934948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SA" dirty="0"/>
              <a:t>malaria</a:t>
            </a:r>
          </a:p>
        </p:txBody>
      </p:sp>
      <p:sp>
        <p:nvSpPr>
          <p:cNvPr id="4" name="Slide Number Placeholder 3"/>
          <p:cNvSpPr>
            <a:spLocks noGrp="1"/>
          </p:cNvSpPr>
          <p:nvPr>
            <p:ph type="sldNum" sz="quarter" idx="5"/>
          </p:nvPr>
        </p:nvSpPr>
        <p:spPr/>
        <p:txBody>
          <a:bodyPr/>
          <a:lstStyle/>
          <a:p>
            <a:fld id="{D770351C-DEB4-5943-B1CC-0BC76636B233}" type="slidenum">
              <a:rPr lang="en-US" altLang="en-SA" smtClean="0"/>
              <a:pPr/>
              <a:t>23</a:t>
            </a:fld>
            <a:endParaRPr lang="en-US" altLang="en-SA"/>
          </a:p>
        </p:txBody>
      </p:sp>
    </p:spTree>
    <p:extLst>
      <p:ext uri="{BB962C8B-B14F-4D97-AF65-F5344CB8AC3E}">
        <p14:creationId xmlns:p14="http://schemas.microsoft.com/office/powerpoint/2010/main" val="101224650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BEA1707C-CBE1-F372-9A57-B979A73DD95F}"/>
              </a:ext>
            </a:extLst>
          </p:cNvPr>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a:defRPr/>
            </a:pPr>
            <a:endParaRPr lang="en-US"/>
          </a:p>
        </p:txBody>
      </p:sp>
      <p:sp useBgFill="1">
        <p:nvSpPr>
          <p:cNvPr id="3" name="Rounded Rectangle 2">
            <a:extLst>
              <a:ext uri="{FF2B5EF4-FFF2-40B4-BE49-F238E27FC236}">
                <a16:creationId xmlns:a16="http://schemas.microsoft.com/office/drawing/2014/main" id="{7FA025DA-7FEA-A6C8-F050-35AAA8AB3AA8}"/>
              </a:ext>
            </a:extLst>
          </p:cNvPr>
          <p:cNvSpPr/>
          <p:nvPr/>
        </p:nvSpPr>
        <p:spPr>
          <a:xfrm>
            <a:off x="65088" y="69850"/>
            <a:ext cx="9013825" cy="6691313"/>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a:defRPr/>
            </a:pPr>
            <a:endParaRPr lang="en-US"/>
          </a:p>
        </p:txBody>
      </p:sp>
      <p:sp>
        <p:nvSpPr>
          <p:cNvPr id="4" name="Rectangle 3">
            <a:extLst>
              <a:ext uri="{FF2B5EF4-FFF2-40B4-BE49-F238E27FC236}">
                <a16:creationId xmlns:a16="http://schemas.microsoft.com/office/drawing/2014/main" id="{FB8748EE-7F58-23DC-3568-4C047854436B}"/>
              </a:ext>
            </a:extLst>
          </p:cNvPr>
          <p:cNvSpPr/>
          <p:nvPr/>
        </p:nvSpPr>
        <p:spPr>
          <a:xfrm>
            <a:off x="63500" y="1449388"/>
            <a:ext cx="9020175" cy="1527175"/>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5" name="Rectangle 4">
            <a:extLst>
              <a:ext uri="{FF2B5EF4-FFF2-40B4-BE49-F238E27FC236}">
                <a16:creationId xmlns:a16="http://schemas.microsoft.com/office/drawing/2014/main" id="{52351461-248F-AC35-C661-44936B51DC5F}"/>
              </a:ext>
            </a:extLst>
          </p:cNvPr>
          <p:cNvSpPr/>
          <p:nvPr/>
        </p:nvSpPr>
        <p:spPr>
          <a:xfrm>
            <a:off x="63500" y="1397000"/>
            <a:ext cx="9020175" cy="12065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6" name="Rectangle 5">
            <a:extLst>
              <a:ext uri="{FF2B5EF4-FFF2-40B4-BE49-F238E27FC236}">
                <a16:creationId xmlns:a16="http://schemas.microsoft.com/office/drawing/2014/main" id="{27FAECFF-5F2F-747A-9E9E-EF0BD7A06C57}"/>
              </a:ext>
            </a:extLst>
          </p:cNvPr>
          <p:cNvSpPr/>
          <p:nvPr/>
        </p:nvSpPr>
        <p:spPr>
          <a:xfrm>
            <a:off x="63500" y="2976563"/>
            <a:ext cx="9020175" cy="111125"/>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9" name="Subtitl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a:t>Click to edit Master subtitle style</a:t>
            </a:r>
          </a:p>
        </p:txBody>
      </p:sp>
      <p:sp>
        <p:nvSpPr>
          <p:cNvPr id="8" name="Titl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lang="en-US"/>
              <a:t>Click to edit Master title style</a:t>
            </a:r>
          </a:p>
        </p:txBody>
      </p:sp>
      <p:sp>
        <p:nvSpPr>
          <p:cNvPr id="7" name="Date Placeholder 27">
            <a:extLst>
              <a:ext uri="{FF2B5EF4-FFF2-40B4-BE49-F238E27FC236}">
                <a16:creationId xmlns:a16="http://schemas.microsoft.com/office/drawing/2014/main" id="{525FAFEB-10C6-3858-1DEB-BB0EF0204668}"/>
              </a:ext>
            </a:extLst>
          </p:cNvPr>
          <p:cNvSpPr>
            <a:spLocks noGrp="1"/>
          </p:cNvSpPr>
          <p:nvPr>
            <p:ph type="dt" sz="half" idx="10"/>
          </p:nvPr>
        </p:nvSpPr>
        <p:spPr/>
        <p:txBody>
          <a:bodyPr/>
          <a:lstStyle>
            <a:lvl1pPr>
              <a:defRPr smtClean="0"/>
            </a:lvl1pPr>
          </a:lstStyle>
          <a:p>
            <a:pPr>
              <a:defRPr/>
            </a:pPr>
            <a:fld id="{25CB4B81-5A90-2141-B96E-B128FD7FCCDC}" type="datetime1">
              <a:rPr lang="en-US" smtClean="0"/>
              <a:t>9/11/23</a:t>
            </a:fld>
            <a:endParaRPr lang="en-US"/>
          </a:p>
        </p:txBody>
      </p:sp>
      <p:sp>
        <p:nvSpPr>
          <p:cNvPr id="10" name="Footer Placeholder 16">
            <a:extLst>
              <a:ext uri="{FF2B5EF4-FFF2-40B4-BE49-F238E27FC236}">
                <a16:creationId xmlns:a16="http://schemas.microsoft.com/office/drawing/2014/main" id="{719F9900-7B30-3D35-BC8A-9AFFA7081B02}"/>
              </a:ext>
            </a:extLst>
          </p:cNvPr>
          <p:cNvSpPr>
            <a:spLocks noGrp="1"/>
          </p:cNvSpPr>
          <p:nvPr>
            <p:ph type="ftr" sz="quarter" idx="11"/>
          </p:nvPr>
        </p:nvSpPr>
        <p:spPr/>
        <p:txBody>
          <a:bodyPr/>
          <a:lstStyle>
            <a:lvl1pPr>
              <a:defRPr smtClean="0"/>
            </a:lvl1pPr>
          </a:lstStyle>
          <a:p>
            <a:pPr>
              <a:defRPr/>
            </a:pPr>
            <a:r>
              <a:rPr lang="en-US"/>
              <a:t>WBC &amp; Platelets  (1-39)</a:t>
            </a:r>
          </a:p>
        </p:txBody>
      </p:sp>
      <p:sp>
        <p:nvSpPr>
          <p:cNvPr id="11" name="Slide Number Placeholder 28">
            <a:extLst>
              <a:ext uri="{FF2B5EF4-FFF2-40B4-BE49-F238E27FC236}">
                <a16:creationId xmlns:a16="http://schemas.microsoft.com/office/drawing/2014/main" id="{086CA043-DB7B-F4D6-9922-54442DF48431}"/>
              </a:ext>
            </a:extLst>
          </p:cNvPr>
          <p:cNvSpPr>
            <a:spLocks noGrp="1"/>
          </p:cNvSpPr>
          <p:nvPr>
            <p:ph type="sldNum" sz="quarter" idx="12"/>
          </p:nvPr>
        </p:nvSpPr>
        <p:spPr/>
        <p:txBody>
          <a:bodyPr/>
          <a:lstStyle>
            <a:lvl1pPr>
              <a:defRPr/>
            </a:lvl1pPr>
          </a:lstStyle>
          <a:p>
            <a:fld id="{F20484F7-D2A4-334C-A35B-F0B8479E1BC8}" type="slidenum">
              <a:rPr lang="en-US" altLang="en-SA"/>
              <a:pPr/>
              <a:t>‹#›</a:t>
            </a:fld>
            <a:endParaRPr lang="en-US" altLang="en-SA"/>
          </a:p>
        </p:txBody>
      </p:sp>
    </p:spTree>
    <p:extLst>
      <p:ext uri="{BB962C8B-B14F-4D97-AF65-F5344CB8AC3E}">
        <p14:creationId xmlns:p14="http://schemas.microsoft.com/office/powerpoint/2010/main" val="2546498400"/>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13">
            <a:extLst>
              <a:ext uri="{FF2B5EF4-FFF2-40B4-BE49-F238E27FC236}">
                <a16:creationId xmlns:a16="http://schemas.microsoft.com/office/drawing/2014/main" id="{6B3771A8-26FB-5DA8-BAD5-59E6E82CFDA0}"/>
              </a:ext>
            </a:extLst>
          </p:cNvPr>
          <p:cNvSpPr>
            <a:spLocks noGrp="1"/>
          </p:cNvSpPr>
          <p:nvPr>
            <p:ph type="dt" sz="half" idx="10"/>
          </p:nvPr>
        </p:nvSpPr>
        <p:spPr/>
        <p:txBody>
          <a:bodyPr/>
          <a:lstStyle>
            <a:lvl1pPr>
              <a:defRPr/>
            </a:lvl1pPr>
          </a:lstStyle>
          <a:p>
            <a:pPr>
              <a:defRPr/>
            </a:pPr>
            <a:fld id="{B9FD77E1-DEAB-434A-8728-8CF7C0E43A52}" type="datetime1">
              <a:rPr lang="en-US" smtClean="0"/>
              <a:t>9/11/23</a:t>
            </a:fld>
            <a:endParaRPr lang="en-US"/>
          </a:p>
        </p:txBody>
      </p:sp>
      <p:sp>
        <p:nvSpPr>
          <p:cNvPr id="5" name="Footer Placeholder 2">
            <a:extLst>
              <a:ext uri="{FF2B5EF4-FFF2-40B4-BE49-F238E27FC236}">
                <a16:creationId xmlns:a16="http://schemas.microsoft.com/office/drawing/2014/main" id="{4D3CD0EA-6CC0-479D-A078-911FC914E061}"/>
              </a:ext>
            </a:extLst>
          </p:cNvPr>
          <p:cNvSpPr>
            <a:spLocks noGrp="1"/>
          </p:cNvSpPr>
          <p:nvPr>
            <p:ph type="ftr" sz="quarter" idx="11"/>
          </p:nvPr>
        </p:nvSpPr>
        <p:spPr/>
        <p:txBody>
          <a:bodyPr/>
          <a:lstStyle>
            <a:lvl1pPr>
              <a:defRPr/>
            </a:lvl1pPr>
          </a:lstStyle>
          <a:p>
            <a:pPr>
              <a:defRPr/>
            </a:pPr>
            <a:r>
              <a:rPr lang="en-US"/>
              <a:t>WBC &amp; Platelets  (1-39)</a:t>
            </a:r>
          </a:p>
        </p:txBody>
      </p:sp>
      <p:sp>
        <p:nvSpPr>
          <p:cNvPr id="6" name="Slide Number Placeholder 22">
            <a:extLst>
              <a:ext uri="{FF2B5EF4-FFF2-40B4-BE49-F238E27FC236}">
                <a16:creationId xmlns:a16="http://schemas.microsoft.com/office/drawing/2014/main" id="{3E40C5CE-F1A1-9C55-2F13-4C516030D188}"/>
              </a:ext>
            </a:extLst>
          </p:cNvPr>
          <p:cNvSpPr>
            <a:spLocks noGrp="1"/>
          </p:cNvSpPr>
          <p:nvPr>
            <p:ph type="sldNum" sz="quarter" idx="12"/>
          </p:nvPr>
        </p:nvSpPr>
        <p:spPr/>
        <p:txBody>
          <a:bodyPr/>
          <a:lstStyle>
            <a:lvl1pPr>
              <a:defRPr/>
            </a:lvl1pPr>
          </a:lstStyle>
          <a:p>
            <a:fld id="{E8673928-C8BD-A544-82B5-BAD354750277}" type="slidenum">
              <a:rPr lang="en-US" altLang="en-SA"/>
              <a:pPr/>
              <a:t>‹#›</a:t>
            </a:fld>
            <a:endParaRPr lang="en-US" altLang="en-SA"/>
          </a:p>
        </p:txBody>
      </p:sp>
    </p:spTree>
    <p:extLst>
      <p:ext uri="{BB962C8B-B14F-4D97-AF65-F5344CB8AC3E}">
        <p14:creationId xmlns:p14="http://schemas.microsoft.com/office/powerpoint/2010/main" val="31918519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1168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914400" y="274640"/>
            <a:ext cx="55626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13">
            <a:extLst>
              <a:ext uri="{FF2B5EF4-FFF2-40B4-BE49-F238E27FC236}">
                <a16:creationId xmlns:a16="http://schemas.microsoft.com/office/drawing/2014/main" id="{0857FFAD-ACB5-67ED-9DA6-9E554715586D}"/>
              </a:ext>
            </a:extLst>
          </p:cNvPr>
          <p:cNvSpPr>
            <a:spLocks noGrp="1"/>
          </p:cNvSpPr>
          <p:nvPr>
            <p:ph type="dt" sz="half" idx="10"/>
          </p:nvPr>
        </p:nvSpPr>
        <p:spPr/>
        <p:txBody>
          <a:bodyPr/>
          <a:lstStyle>
            <a:lvl1pPr>
              <a:defRPr/>
            </a:lvl1pPr>
          </a:lstStyle>
          <a:p>
            <a:pPr>
              <a:defRPr/>
            </a:pPr>
            <a:fld id="{59297D9B-1917-1E41-B523-AB858D15F0D8}" type="datetime1">
              <a:rPr lang="en-US" smtClean="0"/>
              <a:t>9/11/23</a:t>
            </a:fld>
            <a:endParaRPr lang="en-US"/>
          </a:p>
        </p:txBody>
      </p:sp>
      <p:sp>
        <p:nvSpPr>
          <p:cNvPr id="5" name="Footer Placeholder 2">
            <a:extLst>
              <a:ext uri="{FF2B5EF4-FFF2-40B4-BE49-F238E27FC236}">
                <a16:creationId xmlns:a16="http://schemas.microsoft.com/office/drawing/2014/main" id="{872A881A-EAA2-B5E2-3C8F-EBD6E7A19808}"/>
              </a:ext>
            </a:extLst>
          </p:cNvPr>
          <p:cNvSpPr>
            <a:spLocks noGrp="1"/>
          </p:cNvSpPr>
          <p:nvPr>
            <p:ph type="ftr" sz="quarter" idx="11"/>
          </p:nvPr>
        </p:nvSpPr>
        <p:spPr/>
        <p:txBody>
          <a:bodyPr/>
          <a:lstStyle>
            <a:lvl1pPr>
              <a:defRPr/>
            </a:lvl1pPr>
          </a:lstStyle>
          <a:p>
            <a:pPr>
              <a:defRPr/>
            </a:pPr>
            <a:r>
              <a:rPr lang="en-US"/>
              <a:t>WBC &amp; Platelets  (1-39)</a:t>
            </a:r>
          </a:p>
        </p:txBody>
      </p:sp>
      <p:sp>
        <p:nvSpPr>
          <p:cNvPr id="6" name="Slide Number Placeholder 22">
            <a:extLst>
              <a:ext uri="{FF2B5EF4-FFF2-40B4-BE49-F238E27FC236}">
                <a16:creationId xmlns:a16="http://schemas.microsoft.com/office/drawing/2014/main" id="{F7B31D0F-B756-7922-C5EB-4CA795401D67}"/>
              </a:ext>
            </a:extLst>
          </p:cNvPr>
          <p:cNvSpPr>
            <a:spLocks noGrp="1"/>
          </p:cNvSpPr>
          <p:nvPr>
            <p:ph type="sldNum" sz="quarter" idx="12"/>
          </p:nvPr>
        </p:nvSpPr>
        <p:spPr/>
        <p:txBody>
          <a:bodyPr/>
          <a:lstStyle>
            <a:lvl1pPr>
              <a:defRPr/>
            </a:lvl1pPr>
          </a:lstStyle>
          <a:p>
            <a:fld id="{CC5B3296-C24B-5D4C-82E1-399FE48ED5E9}" type="slidenum">
              <a:rPr lang="en-US" altLang="en-SA"/>
              <a:pPr/>
              <a:t>‹#›</a:t>
            </a:fld>
            <a:endParaRPr lang="en-US" altLang="en-SA"/>
          </a:p>
        </p:txBody>
      </p:sp>
    </p:spTree>
    <p:extLst>
      <p:ext uri="{BB962C8B-B14F-4D97-AF65-F5344CB8AC3E}">
        <p14:creationId xmlns:p14="http://schemas.microsoft.com/office/powerpoint/2010/main" val="41659634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8" name="Content Placeholder 7"/>
          <p:cNvSpPr>
            <a:spLocks noGrp="1"/>
          </p:cNvSpPr>
          <p:nvPr>
            <p:ph sz="quarter" idx="1"/>
          </p:nvPr>
        </p:nvSpPr>
        <p:spPr>
          <a:xfrm>
            <a:off x="914400" y="1447800"/>
            <a:ext cx="7772400" cy="4572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Date Placeholder 13">
            <a:extLst>
              <a:ext uri="{FF2B5EF4-FFF2-40B4-BE49-F238E27FC236}">
                <a16:creationId xmlns:a16="http://schemas.microsoft.com/office/drawing/2014/main" id="{06DBAE1B-D043-6472-2D9A-1E166C2E38DC}"/>
              </a:ext>
            </a:extLst>
          </p:cNvPr>
          <p:cNvSpPr>
            <a:spLocks noGrp="1"/>
          </p:cNvSpPr>
          <p:nvPr>
            <p:ph type="dt" sz="half" idx="10"/>
          </p:nvPr>
        </p:nvSpPr>
        <p:spPr/>
        <p:txBody>
          <a:bodyPr/>
          <a:lstStyle>
            <a:lvl1pPr>
              <a:defRPr/>
            </a:lvl1pPr>
          </a:lstStyle>
          <a:p>
            <a:pPr>
              <a:defRPr/>
            </a:pPr>
            <a:fld id="{44734C7D-A784-8747-BA1C-0CAC9DCD91E6}" type="datetime1">
              <a:rPr lang="en-US" smtClean="0"/>
              <a:t>9/11/23</a:t>
            </a:fld>
            <a:endParaRPr lang="en-US"/>
          </a:p>
        </p:txBody>
      </p:sp>
      <p:sp>
        <p:nvSpPr>
          <p:cNvPr id="4" name="Footer Placeholder 2">
            <a:extLst>
              <a:ext uri="{FF2B5EF4-FFF2-40B4-BE49-F238E27FC236}">
                <a16:creationId xmlns:a16="http://schemas.microsoft.com/office/drawing/2014/main" id="{77F1E451-A543-E18A-B07D-041AC45D3F3C}"/>
              </a:ext>
            </a:extLst>
          </p:cNvPr>
          <p:cNvSpPr>
            <a:spLocks noGrp="1"/>
          </p:cNvSpPr>
          <p:nvPr>
            <p:ph type="ftr" sz="quarter" idx="11"/>
          </p:nvPr>
        </p:nvSpPr>
        <p:spPr/>
        <p:txBody>
          <a:bodyPr/>
          <a:lstStyle>
            <a:lvl1pPr>
              <a:defRPr/>
            </a:lvl1pPr>
          </a:lstStyle>
          <a:p>
            <a:pPr>
              <a:defRPr/>
            </a:pPr>
            <a:r>
              <a:rPr lang="en-US"/>
              <a:t>WBC &amp; Platelets  (1-39)</a:t>
            </a:r>
          </a:p>
        </p:txBody>
      </p:sp>
      <p:sp>
        <p:nvSpPr>
          <p:cNvPr id="5" name="Slide Number Placeholder 22">
            <a:extLst>
              <a:ext uri="{FF2B5EF4-FFF2-40B4-BE49-F238E27FC236}">
                <a16:creationId xmlns:a16="http://schemas.microsoft.com/office/drawing/2014/main" id="{E2D20A66-23F8-8C5B-CB06-DBC83BB5DAF9}"/>
              </a:ext>
            </a:extLst>
          </p:cNvPr>
          <p:cNvSpPr>
            <a:spLocks noGrp="1"/>
          </p:cNvSpPr>
          <p:nvPr>
            <p:ph type="sldNum" sz="quarter" idx="12"/>
          </p:nvPr>
        </p:nvSpPr>
        <p:spPr/>
        <p:txBody>
          <a:bodyPr/>
          <a:lstStyle>
            <a:lvl1pPr>
              <a:defRPr/>
            </a:lvl1pPr>
          </a:lstStyle>
          <a:p>
            <a:fld id="{1F9A2C89-E401-3041-9821-A3BBD340FD62}" type="slidenum">
              <a:rPr lang="en-US" altLang="en-SA"/>
              <a:pPr/>
              <a:t>‹#›</a:t>
            </a:fld>
            <a:endParaRPr lang="en-US" altLang="en-SA"/>
          </a:p>
        </p:txBody>
      </p:sp>
    </p:spTree>
    <p:extLst>
      <p:ext uri="{BB962C8B-B14F-4D97-AF65-F5344CB8AC3E}">
        <p14:creationId xmlns:p14="http://schemas.microsoft.com/office/powerpoint/2010/main" val="15993190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2300DEFA-01C5-C50B-D9C0-9E045F49C976}"/>
              </a:ext>
            </a:extLst>
          </p:cNvPr>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a:defRPr/>
            </a:pPr>
            <a:endParaRPr lang="en-US"/>
          </a:p>
        </p:txBody>
      </p:sp>
      <p:sp useBgFill="1">
        <p:nvSpPr>
          <p:cNvPr id="5" name="Rounded Rectangle 4">
            <a:extLst>
              <a:ext uri="{FF2B5EF4-FFF2-40B4-BE49-F238E27FC236}">
                <a16:creationId xmlns:a16="http://schemas.microsoft.com/office/drawing/2014/main" id="{60B446B5-6B41-96C8-945D-1CA4B0CAE7AF}"/>
              </a:ext>
            </a:extLst>
          </p:cNvPr>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a:defRPr/>
            </a:pPr>
            <a:endParaRPr lang="en-US"/>
          </a:p>
        </p:txBody>
      </p:sp>
      <p:sp>
        <p:nvSpPr>
          <p:cNvPr id="6" name="Rectangle 5">
            <a:extLst>
              <a:ext uri="{FF2B5EF4-FFF2-40B4-BE49-F238E27FC236}">
                <a16:creationId xmlns:a16="http://schemas.microsoft.com/office/drawing/2014/main" id="{5B6825B4-034F-F236-088A-F6EC54F87C17}"/>
              </a:ext>
            </a:extLst>
          </p:cNvPr>
          <p:cNvSpPr/>
          <p:nvPr/>
        </p:nvSpPr>
        <p:spPr>
          <a:xfrm flipV="1">
            <a:off x="69850" y="2376488"/>
            <a:ext cx="9013825" cy="92075"/>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7" name="Rectangle 6">
            <a:extLst>
              <a:ext uri="{FF2B5EF4-FFF2-40B4-BE49-F238E27FC236}">
                <a16:creationId xmlns:a16="http://schemas.microsoft.com/office/drawing/2014/main" id="{C698B343-7F37-D1E2-AB57-5BA5A4298E5D}"/>
              </a:ext>
            </a:extLst>
          </p:cNvPr>
          <p:cNvSpPr/>
          <p:nvPr/>
        </p:nvSpPr>
        <p:spPr>
          <a:xfrm>
            <a:off x="69850" y="2341563"/>
            <a:ext cx="9013825" cy="46037"/>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8" name="Rectangle 7">
            <a:extLst>
              <a:ext uri="{FF2B5EF4-FFF2-40B4-BE49-F238E27FC236}">
                <a16:creationId xmlns:a16="http://schemas.microsoft.com/office/drawing/2014/main" id="{DF3A0F3E-1F9C-9728-DCF4-7D4BCD67ED74}"/>
              </a:ext>
            </a:extLst>
          </p:cNvPr>
          <p:cNvSpPr/>
          <p:nvPr/>
        </p:nvSpPr>
        <p:spPr>
          <a:xfrm>
            <a:off x="68263" y="2468563"/>
            <a:ext cx="9015412" cy="4603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2" name="Title 1"/>
          <p:cNvSpPr>
            <a:spLocks noGrp="1"/>
          </p:cNvSpPr>
          <p:nvPr>
            <p:ph type="title"/>
          </p:nvPr>
        </p:nvSpPr>
        <p:spPr>
          <a:xfrm>
            <a:off x="722313" y="952500"/>
            <a:ext cx="7772400" cy="1362075"/>
          </a:xfrm>
        </p:spPr>
        <p:txBody>
          <a:bodyPr/>
          <a:lstStyle>
            <a:lvl1pPr algn="l">
              <a:buNone/>
              <a:defRPr sz="4000" b="0" cap="none"/>
            </a:lvl1pPr>
          </a:lstStyle>
          <a:p>
            <a:r>
              <a:rPr lang="en-US"/>
              <a:t>Click to edit Master title style</a:t>
            </a:r>
          </a:p>
        </p:txBody>
      </p:sp>
      <p:sp>
        <p:nvSpPr>
          <p:cNvPr id="3" name="Text Placeholder 2"/>
          <p:cNvSpPr>
            <a:spLocks noGrp="1"/>
          </p:cNvSpPr>
          <p:nvPr>
            <p:ph type="body" idx="1"/>
          </p:nvPr>
        </p:nvSpPr>
        <p:spPr>
          <a:xfrm>
            <a:off x="722313" y="2547938"/>
            <a:ext cx="7772400" cy="1338262"/>
          </a:xfrm>
        </p:spPr>
        <p:txBody>
          <a:bodyPr/>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a:t>Click to edit Master text styles</a:t>
            </a:r>
          </a:p>
        </p:txBody>
      </p:sp>
      <p:sp>
        <p:nvSpPr>
          <p:cNvPr id="9" name="Date Placeholder 3">
            <a:extLst>
              <a:ext uri="{FF2B5EF4-FFF2-40B4-BE49-F238E27FC236}">
                <a16:creationId xmlns:a16="http://schemas.microsoft.com/office/drawing/2014/main" id="{B8898A23-4EBD-CB3F-AD4B-C793F696BCA2}"/>
              </a:ext>
            </a:extLst>
          </p:cNvPr>
          <p:cNvSpPr>
            <a:spLocks noGrp="1"/>
          </p:cNvSpPr>
          <p:nvPr>
            <p:ph type="dt" sz="half" idx="10"/>
          </p:nvPr>
        </p:nvSpPr>
        <p:spPr/>
        <p:txBody>
          <a:bodyPr/>
          <a:lstStyle>
            <a:lvl1pPr>
              <a:defRPr smtClean="0"/>
            </a:lvl1pPr>
          </a:lstStyle>
          <a:p>
            <a:pPr>
              <a:defRPr/>
            </a:pPr>
            <a:fld id="{BA091201-511F-D245-9A7A-08AB2165FC86}" type="datetime1">
              <a:rPr lang="en-US" smtClean="0"/>
              <a:t>9/11/23</a:t>
            </a:fld>
            <a:endParaRPr lang="en-US"/>
          </a:p>
        </p:txBody>
      </p:sp>
      <p:sp>
        <p:nvSpPr>
          <p:cNvPr id="10" name="Footer Placeholder 4">
            <a:extLst>
              <a:ext uri="{FF2B5EF4-FFF2-40B4-BE49-F238E27FC236}">
                <a16:creationId xmlns:a16="http://schemas.microsoft.com/office/drawing/2014/main" id="{8A28AFEE-CC23-1357-F8D7-084B3A16CF9A}"/>
              </a:ext>
            </a:extLst>
          </p:cNvPr>
          <p:cNvSpPr>
            <a:spLocks noGrp="1"/>
          </p:cNvSpPr>
          <p:nvPr>
            <p:ph type="ftr" sz="quarter" idx="11"/>
          </p:nvPr>
        </p:nvSpPr>
        <p:spPr>
          <a:xfrm>
            <a:off x="800100" y="6172200"/>
            <a:ext cx="4000500" cy="457200"/>
          </a:xfrm>
        </p:spPr>
        <p:txBody>
          <a:bodyPr/>
          <a:lstStyle>
            <a:lvl1pPr>
              <a:defRPr smtClean="0"/>
            </a:lvl1pPr>
          </a:lstStyle>
          <a:p>
            <a:pPr>
              <a:defRPr/>
            </a:pPr>
            <a:r>
              <a:rPr lang="en-US"/>
              <a:t>WBC &amp; Platelets  (1-39)</a:t>
            </a:r>
          </a:p>
        </p:txBody>
      </p:sp>
      <p:sp>
        <p:nvSpPr>
          <p:cNvPr id="11" name="Slide Number Placeholder 5">
            <a:extLst>
              <a:ext uri="{FF2B5EF4-FFF2-40B4-BE49-F238E27FC236}">
                <a16:creationId xmlns:a16="http://schemas.microsoft.com/office/drawing/2014/main" id="{F51CADD2-553F-3128-DF5A-E2586279B913}"/>
              </a:ext>
            </a:extLst>
          </p:cNvPr>
          <p:cNvSpPr>
            <a:spLocks noGrp="1"/>
          </p:cNvSpPr>
          <p:nvPr>
            <p:ph type="sldNum" sz="quarter" idx="12"/>
          </p:nvPr>
        </p:nvSpPr>
        <p:spPr>
          <a:xfrm>
            <a:off x="146050" y="6208713"/>
            <a:ext cx="457200" cy="457200"/>
          </a:xfrm>
        </p:spPr>
        <p:txBody>
          <a:bodyPr/>
          <a:lstStyle>
            <a:lvl1pPr>
              <a:defRPr/>
            </a:lvl1pPr>
          </a:lstStyle>
          <a:p>
            <a:fld id="{222E8D79-C9FF-EF42-9A83-65E7A23BF9DE}" type="slidenum">
              <a:rPr lang="en-US" altLang="en-SA"/>
              <a:pPr/>
              <a:t>‹#›</a:t>
            </a:fld>
            <a:endParaRPr lang="en-US" altLang="en-SA"/>
          </a:p>
        </p:txBody>
      </p:sp>
    </p:spTree>
    <p:extLst>
      <p:ext uri="{BB962C8B-B14F-4D97-AF65-F5344CB8AC3E}">
        <p14:creationId xmlns:p14="http://schemas.microsoft.com/office/powerpoint/2010/main" val="2302035646"/>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9" name="Content Placeholder 8"/>
          <p:cNvSpPr>
            <a:spLocks noGrp="1"/>
          </p:cNvSpPr>
          <p:nvPr>
            <p:ph sz="quarter" idx="1"/>
          </p:nvPr>
        </p:nvSpPr>
        <p:spPr>
          <a:xfrm>
            <a:off x="914400" y="1447800"/>
            <a:ext cx="3749040" cy="4572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1" name="Content Placeholder 10"/>
          <p:cNvSpPr>
            <a:spLocks noGrp="1"/>
          </p:cNvSpPr>
          <p:nvPr>
            <p:ph sz="quarter" idx="2"/>
          </p:nvPr>
        </p:nvSpPr>
        <p:spPr>
          <a:xfrm>
            <a:off x="4933950" y="1447800"/>
            <a:ext cx="3749040" cy="4572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Date Placeholder 13">
            <a:extLst>
              <a:ext uri="{FF2B5EF4-FFF2-40B4-BE49-F238E27FC236}">
                <a16:creationId xmlns:a16="http://schemas.microsoft.com/office/drawing/2014/main" id="{0307DDA0-8826-CE3F-4223-3114EB711D71}"/>
              </a:ext>
            </a:extLst>
          </p:cNvPr>
          <p:cNvSpPr>
            <a:spLocks noGrp="1"/>
          </p:cNvSpPr>
          <p:nvPr>
            <p:ph type="dt" sz="half" idx="10"/>
          </p:nvPr>
        </p:nvSpPr>
        <p:spPr/>
        <p:txBody>
          <a:bodyPr/>
          <a:lstStyle>
            <a:lvl1pPr>
              <a:defRPr/>
            </a:lvl1pPr>
          </a:lstStyle>
          <a:p>
            <a:pPr>
              <a:defRPr/>
            </a:pPr>
            <a:fld id="{897E2869-56F1-D74D-90D3-AD7989F76949}" type="datetime1">
              <a:rPr lang="en-US" smtClean="0"/>
              <a:t>9/11/23</a:t>
            </a:fld>
            <a:endParaRPr lang="en-US"/>
          </a:p>
        </p:txBody>
      </p:sp>
      <p:sp>
        <p:nvSpPr>
          <p:cNvPr id="4" name="Footer Placeholder 2">
            <a:extLst>
              <a:ext uri="{FF2B5EF4-FFF2-40B4-BE49-F238E27FC236}">
                <a16:creationId xmlns:a16="http://schemas.microsoft.com/office/drawing/2014/main" id="{65608ECF-BAF5-E9E4-91F6-BCA3623BE89A}"/>
              </a:ext>
            </a:extLst>
          </p:cNvPr>
          <p:cNvSpPr>
            <a:spLocks noGrp="1"/>
          </p:cNvSpPr>
          <p:nvPr>
            <p:ph type="ftr" sz="quarter" idx="11"/>
          </p:nvPr>
        </p:nvSpPr>
        <p:spPr/>
        <p:txBody>
          <a:bodyPr/>
          <a:lstStyle>
            <a:lvl1pPr>
              <a:defRPr/>
            </a:lvl1pPr>
          </a:lstStyle>
          <a:p>
            <a:pPr>
              <a:defRPr/>
            </a:pPr>
            <a:r>
              <a:rPr lang="en-US"/>
              <a:t>WBC &amp; Platelets  (1-39)</a:t>
            </a:r>
          </a:p>
        </p:txBody>
      </p:sp>
      <p:sp>
        <p:nvSpPr>
          <p:cNvPr id="5" name="Slide Number Placeholder 22">
            <a:extLst>
              <a:ext uri="{FF2B5EF4-FFF2-40B4-BE49-F238E27FC236}">
                <a16:creationId xmlns:a16="http://schemas.microsoft.com/office/drawing/2014/main" id="{3DE5EF2A-E58A-B5CC-1D36-06C0252AD263}"/>
              </a:ext>
            </a:extLst>
          </p:cNvPr>
          <p:cNvSpPr>
            <a:spLocks noGrp="1"/>
          </p:cNvSpPr>
          <p:nvPr>
            <p:ph type="sldNum" sz="quarter" idx="12"/>
          </p:nvPr>
        </p:nvSpPr>
        <p:spPr/>
        <p:txBody>
          <a:bodyPr/>
          <a:lstStyle>
            <a:lvl1pPr>
              <a:defRPr/>
            </a:lvl1pPr>
          </a:lstStyle>
          <a:p>
            <a:fld id="{AC4436D3-C58D-7642-A39F-E06D2BE316DF}" type="slidenum">
              <a:rPr lang="en-US" altLang="en-SA"/>
              <a:pPr/>
              <a:t>‹#›</a:t>
            </a:fld>
            <a:endParaRPr lang="en-US" altLang="en-SA"/>
          </a:p>
        </p:txBody>
      </p:sp>
    </p:spTree>
    <p:extLst>
      <p:ext uri="{BB962C8B-B14F-4D97-AF65-F5344CB8AC3E}">
        <p14:creationId xmlns:p14="http://schemas.microsoft.com/office/powerpoint/2010/main" val="37228921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0"/>
            <a:ext cx="77724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914400" y="1447800"/>
            <a:ext cx="3733800" cy="762000"/>
          </a:xfrm>
          <a:noFill/>
          <a:ln w="12700" cap="sq" cmpd="sng" algn="ctr">
            <a:noFill/>
            <a:prstDash val="solid"/>
          </a:ln>
        </p:spPr>
        <p:txBody>
          <a:bodyPr anchor="b">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a:r>
              <a:rPr lang="en-US"/>
              <a:t>Click to edit Master text styles</a:t>
            </a:r>
          </a:p>
        </p:txBody>
      </p:sp>
      <p:sp>
        <p:nvSpPr>
          <p:cNvPr id="4" name="Text Placeholder 3"/>
          <p:cNvSpPr>
            <a:spLocks noGrp="1"/>
          </p:cNvSpPr>
          <p:nvPr>
            <p:ph type="body" sz="half" idx="3"/>
          </p:nvPr>
        </p:nvSpPr>
        <p:spPr>
          <a:xfrm>
            <a:off x="4953000" y="1447800"/>
            <a:ext cx="3733800" cy="762000"/>
          </a:xfrm>
          <a:noFill/>
          <a:ln w="12700" cap="sq" cmpd="sng" algn="ctr">
            <a:noFill/>
            <a:prstDash val="solid"/>
          </a:ln>
        </p:spPr>
        <p:txBody>
          <a:bodyPr anchor="b">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a:r>
              <a:rPr lang="en-US"/>
              <a:t>Click to edit Master text styles</a:t>
            </a:r>
          </a:p>
        </p:txBody>
      </p:sp>
      <p:sp>
        <p:nvSpPr>
          <p:cNvPr id="11" name="Content Placeholder 10"/>
          <p:cNvSpPr>
            <a:spLocks noGrp="1"/>
          </p:cNvSpPr>
          <p:nvPr>
            <p:ph sz="half" idx="2"/>
          </p:nvPr>
        </p:nvSpPr>
        <p:spPr>
          <a:xfrm>
            <a:off x="914400" y="2247900"/>
            <a:ext cx="3733800" cy="3886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3" name="Content Placeholder 12"/>
          <p:cNvSpPr>
            <a:spLocks noGrp="1"/>
          </p:cNvSpPr>
          <p:nvPr>
            <p:ph sz="half" idx="4"/>
          </p:nvPr>
        </p:nvSpPr>
        <p:spPr>
          <a:xfrm>
            <a:off x="4953000" y="2247900"/>
            <a:ext cx="3733800" cy="3886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13">
            <a:extLst>
              <a:ext uri="{FF2B5EF4-FFF2-40B4-BE49-F238E27FC236}">
                <a16:creationId xmlns:a16="http://schemas.microsoft.com/office/drawing/2014/main" id="{316DA57E-A263-CAB9-88C8-39C3CBB6B996}"/>
              </a:ext>
            </a:extLst>
          </p:cNvPr>
          <p:cNvSpPr>
            <a:spLocks noGrp="1"/>
          </p:cNvSpPr>
          <p:nvPr>
            <p:ph type="dt" sz="half" idx="10"/>
          </p:nvPr>
        </p:nvSpPr>
        <p:spPr/>
        <p:txBody>
          <a:bodyPr/>
          <a:lstStyle>
            <a:lvl1pPr>
              <a:defRPr/>
            </a:lvl1pPr>
          </a:lstStyle>
          <a:p>
            <a:pPr>
              <a:defRPr/>
            </a:pPr>
            <a:fld id="{5E4115CE-43F0-874B-B25E-0F40BF960438}" type="datetime1">
              <a:rPr lang="en-US" smtClean="0"/>
              <a:t>9/11/23</a:t>
            </a:fld>
            <a:endParaRPr lang="en-US"/>
          </a:p>
        </p:txBody>
      </p:sp>
      <p:sp>
        <p:nvSpPr>
          <p:cNvPr id="6" name="Footer Placeholder 2">
            <a:extLst>
              <a:ext uri="{FF2B5EF4-FFF2-40B4-BE49-F238E27FC236}">
                <a16:creationId xmlns:a16="http://schemas.microsoft.com/office/drawing/2014/main" id="{65436E6A-D5FD-AC26-FCC3-D50829E6041B}"/>
              </a:ext>
            </a:extLst>
          </p:cNvPr>
          <p:cNvSpPr>
            <a:spLocks noGrp="1"/>
          </p:cNvSpPr>
          <p:nvPr>
            <p:ph type="ftr" sz="quarter" idx="11"/>
          </p:nvPr>
        </p:nvSpPr>
        <p:spPr/>
        <p:txBody>
          <a:bodyPr/>
          <a:lstStyle>
            <a:lvl1pPr>
              <a:defRPr/>
            </a:lvl1pPr>
          </a:lstStyle>
          <a:p>
            <a:pPr>
              <a:defRPr/>
            </a:pPr>
            <a:r>
              <a:rPr lang="en-US"/>
              <a:t>WBC &amp; Platelets  (1-39)</a:t>
            </a:r>
          </a:p>
        </p:txBody>
      </p:sp>
      <p:sp>
        <p:nvSpPr>
          <p:cNvPr id="7" name="Slide Number Placeholder 22">
            <a:extLst>
              <a:ext uri="{FF2B5EF4-FFF2-40B4-BE49-F238E27FC236}">
                <a16:creationId xmlns:a16="http://schemas.microsoft.com/office/drawing/2014/main" id="{EEAACF40-C719-AAA9-3A0E-A859328FF6A5}"/>
              </a:ext>
            </a:extLst>
          </p:cNvPr>
          <p:cNvSpPr>
            <a:spLocks noGrp="1"/>
          </p:cNvSpPr>
          <p:nvPr>
            <p:ph type="sldNum" sz="quarter" idx="12"/>
          </p:nvPr>
        </p:nvSpPr>
        <p:spPr/>
        <p:txBody>
          <a:bodyPr/>
          <a:lstStyle>
            <a:lvl1pPr>
              <a:defRPr/>
            </a:lvl1pPr>
          </a:lstStyle>
          <a:p>
            <a:fld id="{06820C49-97E0-2E45-8A71-985B21467431}" type="slidenum">
              <a:rPr lang="en-US" altLang="en-SA"/>
              <a:pPr/>
              <a:t>‹#›</a:t>
            </a:fld>
            <a:endParaRPr lang="en-US" altLang="en-SA"/>
          </a:p>
        </p:txBody>
      </p:sp>
    </p:spTree>
    <p:extLst>
      <p:ext uri="{BB962C8B-B14F-4D97-AF65-F5344CB8AC3E}">
        <p14:creationId xmlns:p14="http://schemas.microsoft.com/office/powerpoint/2010/main" val="9024271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13">
            <a:extLst>
              <a:ext uri="{FF2B5EF4-FFF2-40B4-BE49-F238E27FC236}">
                <a16:creationId xmlns:a16="http://schemas.microsoft.com/office/drawing/2014/main" id="{210D8830-F279-92E3-1F92-C729603D05FD}"/>
              </a:ext>
            </a:extLst>
          </p:cNvPr>
          <p:cNvSpPr>
            <a:spLocks noGrp="1"/>
          </p:cNvSpPr>
          <p:nvPr>
            <p:ph type="dt" sz="half" idx="10"/>
          </p:nvPr>
        </p:nvSpPr>
        <p:spPr/>
        <p:txBody>
          <a:bodyPr/>
          <a:lstStyle>
            <a:lvl1pPr>
              <a:defRPr/>
            </a:lvl1pPr>
          </a:lstStyle>
          <a:p>
            <a:pPr>
              <a:defRPr/>
            </a:pPr>
            <a:fld id="{F94A519C-AC07-664C-9ACC-AEB5125C1B8B}" type="datetime1">
              <a:rPr lang="en-US" smtClean="0"/>
              <a:t>9/11/23</a:t>
            </a:fld>
            <a:endParaRPr lang="en-US"/>
          </a:p>
        </p:txBody>
      </p:sp>
      <p:sp>
        <p:nvSpPr>
          <p:cNvPr id="4" name="Footer Placeholder 2">
            <a:extLst>
              <a:ext uri="{FF2B5EF4-FFF2-40B4-BE49-F238E27FC236}">
                <a16:creationId xmlns:a16="http://schemas.microsoft.com/office/drawing/2014/main" id="{4C5AF576-195F-6846-9E7E-109F6B1AB6E1}"/>
              </a:ext>
            </a:extLst>
          </p:cNvPr>
          <p:cNvSpPr>
            <a:spLocks noGrp="1"/>
          </p:cNvSpPr>
          <p:nvPr>
            <p:ph type="ftr" sz="quarter" idx="11"/>
          </p:nvPr>
        </p:nvSpPr>
        <p:spPr/>
        <p:txBody>
          <a:bodyPr/>
          <a:lstStyle>
            <a:lvl1pPr>
              <a:defRPr/>
            </a:lvl1pPr>
          </a:lstStyle>
          <a:p>
            <a:pPr>
              <a:defRPr/>
            </a:pPr>
            <a:r>
              <a:rPr lang="en-US"/>
              <a:t>WBC &amp; Platelets  (1-39)</a:t>
            </a:r>
          </a:p>
        </p:txBody>
      </p:sp>
      <p:sp>
        <p:nvSpPr>
          <p:cNvPr id="5" name="Slide Number Placeholder 22">
            <a:extLst>
              <a:ext uri="{FF2B5EF4-FFF2-40B4-BE49-F238E27FC236}">
                <a16:creationId xmlns:a16="http://schemas.microsoft.com/office/drawing/2014/main" id="{14B403A9-C1C3-84A0-108B-F33913422D72}"/>
              </a:ext>
            </a:extLst>
          </p:cNvPr>
          <p:cNvSpPr>
            <a:spLocks noGrp="1"/>
          </p:cNvSpPr>
          <p:nvPr>
            <p:ph type="sldNum" sz="quarter" idx="12"/>
          </p:nvPr>
        </p:nvSpPr>
        <p:spPr/>
        <p:txBody>
          <a:bodyPr/>
          <a:lstStyle>
            <a:lvl1pPr>
              <a:defRPr/>
            </a:lvl1pPr>
          </a:lstStyle>
          <a:p>
            <a:fld id="{5702A7B7-DFF0-0443-965E-936996C05FFA}" type="slidenum">
              <a:rPr lang="en-US" altLang="en-SA"/>
              <a:pPr/>
              <a:t>‹#›</a:t>
            </a:fld>
            <a:endParaRPr lang="en-US" altLang="en-SA"/>
          </a:p>
        </p:txBody>
      </p:sp>
    </p:spTree>
    <p:extLst>
      <p:ext uri="{BB962C8B-B14F-4D97-AF65-F5344CB8AC3E}">
        <p14:creationId xmlns:p14="http://schemas.microsoft.com/office/powerpoint/2010/main" val="14157256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3">
            <a:extLst>
              <a:ext uri="{FF2B5EF4-FFF2-40B4-BE49-F238E27FC236}">
                <a16:creationId xmlns:a16="http://schemas.microsoft.com/office/drawing/2014/main" id="{6B208393-5F65-4CFF-B7D1-7D6C481DE91C}"/>
              </a:ext>
            </a:extLst>
          </p:cNvPr>
          <p:cNvSpPr>
            <a:spLocks noGrp="1"/>
          </p:cNvSpPr>
          <p:nvPr>
            <p:ph type="dt" sz="half" idx="10"/>
          </p:nvPr>
        </p:nvSpPr>
        <p:spPr/>
        <p:txBody>
          <a:bodyPr/>
          <a:lstStyle>
            <a:lvl1pPr>
              <a:defRPr/>
            </a:lvl1pPr>
          </a:lstStyle>
          <a:p>
            <a:pPr>
              <a:defRPr/>
            </a:pPr>
            <a:fld id="{3ED99351-E084-ED45-8B4A-4836ED8AD40B}" type="datetime1">
              <a:rPr lang="en-US" smtClean="0"/>
              <a:t>9/11/23</a:t>
            </a:fld>
            <a:endParaRPr lang="en-US"/>
          </a:p>
        </p:txBody>
      </p:sp>
      <p:sp>
        <p:nvSpPr>
          <p:cNvPr id="3" name="Footer Placeholder 2">
            <a:extLst>
              <a:ext uri="{FF2B5EF4-FFF2-40B4-BE49-F238E27FC236}">
                <a16:creationId xmlns:a16="http://schemas.microsoft.com/office/drawing/2014/main" id="{178354B0-3C14-ABC9-9C29-AEF4D354F789}"/>
              </a:ext>
            </a:extLst>
          </p:cNvPr>
          <p:cNvSpPr>
            <a:spLocks noGrp="1"/>
          </p:cNvSpPr>
          <p:nvPr>
            <p:ph type="ftr" sz="quarter" idx="11"/>
          </p:nvPr>
        </p:nvSpPr>
        <p:spPr/>
        <p:txBody>
          <a:bodyPr/>
          <a:lstStyle>
            <a:lvl1pPr>
              <a:defRPr/>
            </a:lvl1pPr>
          </a:lstStyle>
          <a:p>
            <a:pPr>
              <a:defRPr/>
            </a:pPr>
            <a:r>
              <a:rPr lang="en-US"/>
              <a:t>WBC &amp; Platelets  (1-39)</a:t>
            </a:r>
          </a:p>
        </p:txBody>
      </p:sp>
      <p:sp>
        <p:nvSpPr>
          <p:cNvPr id="4" name="Slide Number Placeholder 22">
            <a:extLst>
              <a:ext uri="{FF2B5EF4-FFF2-40B4-BE49-F238E27FC236}">
                <a16:creationId xmlns:a16="http://schemas.microsoft.com/office/drawing/2014/main" id="{E3FDC17F-8095-3C24-6CF7-856B8FDD0DC3}"/>
              </a:ext>
            </a:extLst>
          </p:cNvPr>
          <p:cNvSpPr>
            <a:spLocks noGrp="1"/>
          </p:cNvSpPr>
          <p:nvPr>
            <p:ph type="sldNum" sz="quarter" idx="12"/>
          </p:nvPr>
        </p:nvSpPr>
        <p:spPr/>
        <p:txBody>
          <a:bodyPr/>
          <a:lstStyle>
            <a:lvl1pPr>
              <a:defRPr/>
            </a:lvl1pPr>
          </a:lstStyle>
          <a:p>
            <a:fld id="{BAF01A74-7053-D149-936A-D2BFB3977AC0}" type="slidenum">
              <a:rPr lang="en-US" altLang="en-SA"/>
              <a:pPr/>
              <a:t>‹#›</a:t>
            </a:fld>
            <a:endParaRPr lang="en-US" altLang="en-SA"/>
          </a:p>
        </p:txBody>
      </p:sp>
    </p:spTree>
    <p:extLst>
      <p:ext uri="{BB962C8B-B14F-4D97-AF65-F5344CB8AC3E}">
        <p14:creationId xmlns:p14="http://schemas.microsoft.com/office/powerpoint/2010/main" val="3671779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A251BCC4-960D-7B7B-C74D-1270B1C3EA18}"/>
              </a:ext>
            </a:extLst>
          </p:cNvPr>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useBgFill="1">
        <p:nvSpPr>
          <p:cNvPr id="5" name="Rounded Rectangle 4">
            <a:extLst>
              <a:ext uri="{FF2B5EF4-FFF2-40B4-BE49-F238E27FC236}">
                <a16:creationId xmlns:a16="http://schemas.microsoft.com/office/drawing/2014/main" id="{ADE6C625-4137-FDAA-3461-69F80FB927AF}"/>
              </a:ext>
            </a:extLst>
          </p:cNvPr>
          <p:cNvSpPr/>
          <p:nvPr/>
        </p:nvSpPr>
        <p:spPr>
          <a:xfrm>
            <a:off x="63500" y="69850"/>
            <a:ext cx="9013825" cy="6692900"/>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a:defRPr/>
            </a:pPr>
            <a:endParaRPr lang="en-US"/>
          </a:p>
        </p:txBody>
      </p:sp>
      <p:sp>
        <p:nvSpPr>
          <p:cNvPr id="2" name="Title 1"/>
          <p:cNvSpPr>
            <a:spLocks noGrp="1"/>
          </p:cNvSpPr>
          <p:nvPr>
            <p:ph type="title"/>
          </p:nvPr>
        </p:nvSpPr>
        <p:spPr>
          <a:xfrm>
            <a:off x="914400" y="273050"/>
            <a:ext cx="7772400" cy="1143000"/>
          </a:xfrm>
        </p:spPr>
        <p:txBody>
          <a:bodyPr/>
          <a:lstStyle>
            <a:lvl1pPr algn="l">
              <a:buNone/>
              <a:defRPr sz="4000" b="0"/>
            </a:lvl1pPr>
          </a:lstStyle>
          <a:p>
            <a:r>
              <a:rPr lang="en-US"/>
              <a:t>Click to edit Master title style</a:t>
            </a:r>
          </a:p>
        </p:txBody>
      </p:sp>
      <p:sp>
        <p:nvSpPr>
          <p:cNvPr id="3" name="Text Placeholder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a:r>
              <a:rPr lang="en-US"/>
              <a:t>Click to edit Master text styles</a:t>
            </a:r>
          </a:p>
        </p:txBody>
      </p:sp>
      <p:sp>
        <p:nvSpPr>
          <p:cNvPr id="11" name="Content Placeholder 10"/>
          <p:cNvSpPr>
            <a:spLocks noGrp="1"/>
          </p:cNvSpPr>
          <p:nvPr>
            <p:ph sz="quarter" idx="1"/>
          </p:nvPr>
        </p:nvSpPr>
        <p:spPr>
          <a:xfrm>
            <a:off x="2971800" y="1600200"/>
            <a:ext cx="5715000" cy="4495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Date Placeholder 4">
            <a:extLst>
              <a:ext uri="{FF2B5EF4-FFF2-40B4-BE49-F238E27FC236}">
                <a16:creationId xmlns:a16="http://schemas.microsoft.com/office/drawing/2014/main" id="{46EDBC10-3967-A9BB-643E-0370FB7A1469}"/>
              </a:ext>
            </a:extLst>
          </p:cNvPr>
          <p:cNvSpPr>
            <a:spLocks noGrp="1"/>
          </p:cNvSpPr>
          <p:nvPr>
            <p:ph type="dt" sz="half" idx="10"/>
          </p:nvPr>
        </p:nvSpPr>
        <p:spPr/>
        <p:txBody>
          <a:bodyPr/>
          <a:lstStyle>
            <a:lvl1pPr>
              <a:defRPr smtClean="0"/>
            </a:lvl1pPr>
          </a:lstStyle>
          <a:p>
            <a:pPr>
              <a:defRPr/>
            </a:pPr>
            <a:fld id="{18960D32-CA2C-4246-B398-B7A24A762347}" type="datetime1">
              <a:rPr lang="en-US" smtClean="0"/>
              <a:t>9/11/23</a:t>
            </a:fld>
            <a:endParaRPr lang="en-US"/>
          </a:p>
        </p:txBody>
      </p:sp>
      <p:sp>
        <p:nvSpPr>
          <p:cNvPr id="7" name="Footer Placeholder 5">
            <a:extLst>
              <a:ext uri="{FF2B5EF4-FFF2-40B4-BE49-F238E27FC236}">
                <a16:creationId xmlns:a16="http://schemas.microsoft.com/office/drawing/2014/main" id="{7B3823FA-9E85-3DF8-278A-F3910238FC19}"/>
              </a:ext>
            </a:extLst>
          </p:cNvPr>
          <p:cNvSpPr>
            <a:spLocks noGrp="1"/>
          </p:cNvSpPr>
          <p:nvPr>
            <p:ph type="ftr" sz="quarter" idx="11"/>
          </p:nvPr>
        </p:nvSpPr>
        <p:spPr/>
        <p:txBody>
          <a:bodyPr/>
          <a:lstStyle>
            <a:lvl1pPr>
              <a:defRPr smtClean="0"/>
            </a:lvl1pPr>
          </a:lstStyle>
          <a:p>
            <a:pPr>
              <a:defRPr/>
            </a:pPr>
            <a:r>
              <a:rPr lang="en-US"/>
              <a:t>WBC &amp; Platelets  (1-39)</a:t>
            </a:r>
          </a:p>
        </p:txBody>
      </p:sp>
      <p:sp>
        <p:nvSpPr>
          <p:cNvPr id="8" name="Slide Number Placeholder 6">
            <a:extLst>
              <a:ext uri="{FF2B5EF4-FFF2-40B4-BE49-F238E27FC236}">
                <a16:creationId xmlns:a16="http://schemas.microsoft.com/office/drawing/2014/main" id="{A25BCE52-82B9-6718-B447-E5BAC5EC6363}"/>
              </a:ext>
            </a:extLst>
          </p:cNvPr>
          <p:cNvSpPr>
            <a:spLocks noGrp="1"/>
          </p:cNvSpPr>
          <p:nvPr>
            <p:ph type="sldNum" sz="quarter" idx="12"/>
          </p:nvPr>
        </p:nvSpPr>
        <p:spPr/>
        <p:txBody>
          <a:bodyPr/>
          <a:lstStyle>
            <a:lvl1pPr>
              <a:defRPr/>
            </a:lvl1pPr>
          </a:lstStyle>
          <a:p>
            <a:fld id="{6E61A9DC-D59F-AE4F-ABD5-C15C5FA6F036}" type="slidenum">
              <a:rPr lang="en-US" altLang="en-SA"/>
              <a:pPr/>
              <a:t>‹#›</a:t>
            </a:fld>
            <a:endParaRPr lang="en-US" altLang="en-SA"/>
          </a:p>
        </p:txBody>
      </p:sp>
    </p:spTree>
    <p:extLst>
      <p:ext uri="{BB962C8B-B14F-4D97-AF65-F5344CB8AC3E}">
        <p14:creationId xmlns:p14="http://schemas.microsoft.com/office/powerpoint/2010/main" val="30549766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3A6CC9AD-031C-4C6F-16C7-16DD95CD3996}"/>
              </a:ext>
            </a:extLst>
          </p:cNvPr>
          <p:cNvSpPr/>
          <p:nvPr/>
        </p:nvSpPr>
        <p:spPr>
          <a:xfrm flipV="1">
            <a:off x="68263" y="4683125"/>
            <a:ext cx="9007475" cy="92075"/>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6" name="Rectangle 5">
            <a:extLst>
              <a:ext uri="{FF2B5EF4-FFF2-40B4-BE49-F238E27FC236}">
                <a16:creationId xmlns:a16="http://schemas.microsoft.com/office/drawing/2014/main" id="{E8455A25-7562-3B8A-9FE8-CF0ACB7AE192}"/>
              </a:ext>
            </a:extLst>
          </p:cNvPr>
          <p:cNvSpPr/>
          <p:nvPr/>
        </p:nvSpPr>
        <p:spPr>
          <a:xfrm>
            <a:off x="68263" y="4649788"/>
            <a:ext cx="9007475" cy="46037"/>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7" name="Rectangle 6">
            <a:extLst>
              <a:ext uri="{FF2B5EF4-FFF2-40B4-BE49-F238E27FC236}">
                <a16:creationId xmlns:a16="http://schemas.microsoft.com/office/drawing/2014/main" id="{C7ED4B73-419D-AFFF-226B-8C3C65426FC2}"/>
              </a:ext>
            </a:extLst>
          </p:cNvPr>
          <p:cNvSpPr/>
          <p:nvPr/>
        </p:nvSpPr>
        <p:spPr>
          <a:xfrm>
            <a:off x="68263" y="4773613"/>
            <a:ext cx="9007475" cy="47625"/>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2" name="Title 1"/>
          <p:cNvSpPr>
            <a:spLocks noGrp="1"/>
          </p:cNvSpPr>
          <p:nvPr>
            <p:ph type="title"/>
          </p:nvPr>
        </p:nvSpPr>
        <p:spPr>
          <a:xfrm>
            <a:off x="914400" y="4900550"/>
            <a:ext cx="7315200" cy="522288"/>
          </a:xfrm>
        </p:spPr>
        <p:txBody>
          <a:bodyPr anchor="ctr">
            <a:noAutofit/>
          </a:bodyPr>
          <a:lstStyle>
            <a:lvl1pPr algn="l">
              <a:buNone/>
              <a:defRPr sz="2800" b="0"/>
            </a:lvl1pPr>
          </a:lstStyle>
          <a:p>
            <a:r>
              <a:rPr lang="en-US"/>
              <a:t>Click to edit Master title style</a:t>
            </a:r>
          </a:p>
        </p:txBody>
      </p:sp>
      <p:sp>
        <p:nvSpPr>
          <p:cNvPr id="4" name="Text Placeholder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a:r>
              <a:rPr lang="en-US"/>
              <a:t>Click to edit Master text styles</a:t>
            </a:r>
          </a:p>
        </p:txBody>
      </p:sp>
      <p:sp>
        <p:nvSpPr>
          <p:cNvPr id="3" name="Picture Placeholder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normAutofit/>
          </a:bodyPr>
          <a:lstStyle>
            <a:lvl1pPr marL="0" indent="0">
              <a:buNone/>
              <a:defRPr sz="3200"/>
            </a:lvl1pPr>
          </a:lstStyle>
          <a:p>
            <a:pPr lvl="0"/>
            <a:r>
              <a:rPr lang="en-US" noProof="0"/>
              <a:t>Click icon to add picture</a:t>
            </a:r>
            <a:endParaRPr lang="en-US" noProof="0" dirty="0"/>
          </a:p>
        </p:txBody>
      </p:sp>
      <p:sp>
        <p:nvSpPr>
          <p:cNvPr id="8" name="Date Placeholder 4">
            <a:extLst>
              <a:ext uri="{FF2B5EF4-FFF2-40B4-BE49-F238E27FC236}">
                <a16:creationId xmlns:a16="http://schemas.microsoft.com/office/drawing/2014/main" id="{15B89707-24FA-4769-7D65-DAB88C036F1D}"/>
              </a:ext>
            </a:extLst>
          </p:cNvPr>
          <p:cNvSpPr>
            <a:spLocks noGrp="1"/>
          </p:cNvSpPr>
          <p:nvPr>
            <p:ph type="dt" sz="half" idx="10"/>
          </p:nvPr>
        </p:nvSpPr>
        <p:spPr/>
        <p:txBody>
          <a:bodyPr/>
          <a:lstStyle>
            <a:lvl1pPr>
              <a:defRPr smtClean="0"/>
            </a:lvl1pPr>
          </a:lstStyle>
          <a:p>
            <a:pPr>
              <a:defRPr/>
            </a:pPr>
            <a:fld id="{84E4EB8C-DE2B-104B-AF0A-322508002A53}" type="datetime1">
              <a:rPr lang="en-US" smtClean="0"/>
              <a:t>9/11/23</a:t>
            </a:fld>
            <a:endParaRPr lang="en-US"/>
          </a:p>
        </p:txBody>
      </p:sp>
      <p:sp>
        <p:nvSpPr>
          <p:cNvPr id="9" name="Footer Placeholder 5">
            <a:extLst>
              <a:ext uri="{FF2B5EF4-FFF2-40B4-BE49-F238E27FC236}">
                <a16:creationId xmlns:a16="http://schemas.microsoft.com/office/drawing/2014/main" id="{5DD3E4A4-2ECB-0249-277E-28D3EBB754E7}"/>
              </a:ext>
            </a:extLst>
          </p:cNvPr>
          <p:cNvSpPr>
            <a:spLocks noGrp="1"/>
          </p:cNvSpPr>
          <p:nvPr>
            <p:ph type="ftr" sz="quarter" idx="11"/>
          </p:nvPr>
        </p:nvSpPr>
        <p:spPr>
          <a:xfrm>
            <a:off x="914400" y="6172200"/>
            <a:ext cx="3886200" cy="457200"/>
          </a:xfrm>
        </p:spPr>
        <p:txBody>
          <a:bodyPr/>
          <a:lstStyle>
            <a:lvl1pPr>
              <a:defRPr smtClean="0"/>
            </a:lvl1pPr>
          </a:lstStyle>
          <a:p>
            <a:pPr>
              <a:defRPr/>
            </a:pPr>
            <a:r>
              <a:rPr lang="en-US"/>
              <a:t>WBC &amp; Platelets  (1-39)</a:t>
            </a:r>
          </a:p>
        </p:txBody>
      </p:sp>
      <p:sp>
        <p:nvSpPr>
          <p:cNvPr id="10" name="Slide Number Placeholder 6">
            <a:extLst>
              <a:ext uri="{FF2B5EF4-FFF2-40B4-BE49-F238E27FC236}">
                <a16:creationId xmlns:a16="http://schemas.microsoft.com/office/drawing/2014/main" id="{44BBA245-1A1B-57AD-1477-2BE1B223487E}"/>
              </a:ext>
            </a:extLst>
          </p:cNvPr>
          <p:cNvSpPr>
            <a:spLocks noGrp="1"/>
          </p:cNvSpPr>
          <p:nvPr>
            <p:ph type="sldNum" sz="quarter" idx="12"/>
          </p:nvPr>
        </p:nvSpPr>
        <p:spPr>
          <a:xfrm>
            <a:off x="146050" y="6208713"/>
            <a:ext cx="457200" cy="457200"/>
          </a:xfrm>
        </p:spPr>
        <p:txBody>
          <a:bodyPr/>
          <a:lstStyle>
            <a:lvl1pPr>
              <a:defRPr/>
            </a:lvl1pPr>
          </a:lstStyle>
          <a:p>
            <a:fld id="{1735C119-EAE1-B846-8437-35DA37FA2515}" type="slidenum">
              <a:rPr lang="en-US" altLang="en-SA"/>
              <a:pPr/>
              <a:t>‹#›</a:t>
            </a:fld>
            <a:endParaRPr lang="en-US" altLang="en-SA"/>
          </a:p>
        </p:txBody>
      </p:sp>
    </p:spTree>
    <p:extLst>
      <p:ext uri="{BB962C8B-B14F-4D97-AF65-F5344CB8AC3E}">
        <p14:creationId xmlns:p14="http://schemas.microsoft.com/office/powerpoint/2010/main" val="29481580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23980CE3-48E7-CE47-7021-5F5EBA432E35}"/>
              </a:ext>
            </a:extLst>
          </p:cNvPr>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a:defRPr/>
            </a:pPr>
            <a:endParaRPr lang="en-US"/>
          </a:p>
        </p:txBody>
      </p:sp>
      <p:sp useBgFill="1">
        <p:nvSpPr>
          <p:cNvPr id="8" name="Rounded Rectangle 7">
            <a:extLst>
              <a:ext uri="{FF2B5EF4-FFF2-40B4-BE49-F238E27FC236}">
                <a16:creationId xmlns:a16="http://schemas.microsoft.com/office/drawing/2014/main" id="{DD88CE2B-BCD1-D98D-A095-C1E20E6A241D}"/>
              </a:ext>
            </a:extLst>
          </p:cNvPr>
          <p:cNvSpPr/>
          <p:nvPr/>
        </p:nvSpPr>
        <p:spPr>
          <a:xfrm>
            <a:off x="63500" y="69850"/>
            <a:ext cx="9013825" cy="6692900"/>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a:defRPr/>
            </a:pPr>
            <a:endParaRPr lang="en-US"/>
          </a:p>
        </p:txBody>
      </p:sp>
      <p:sp>
        <p:nvSpPr>
          <p:cNvPr id="1028" name="Title Placeholder 21">
            <a:extLst>
              <a:ext uri="{FF2B5EF4-FFF2-40B4-BE49-F238E27FC236}">
                <a16:creationId xmlns:a16="http://schemas.microsoft.com/office/drawing/2014/main" id="{B0F4A723-5E38-442A-0DC1-952275D624B4}"/>
              </a:ext>
            </a:extLst>
          </p:cNvPr>
          <p:cNvSpPr>
            <a:spLocks noGrp="1"/>
          </p:cNvSpPr>
          <p:nvPr>
            <p:ph type="title"/>
          </p:nvPr>
        </p:nvSpPr>
        <p:spPr bwMode="auto">
          <a:xfrm>
            <a:off x="914400" y="274638"/>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91440" numCol="1" anchor="b" anchorCtr="0" compatLnSpc="1">
            <a:prstTxWarp prst="textNoShape">
              <a:avLst/>
            </a:prstTxWarp>
          </a:bodyPr>
          <a:lstStyle/>
          <a:p>
            <a:pPr lvl="0"/>
            <a:r>
              <a:rPr lang="en-US" altLang="en-SA"/>
              <a:t>Click to edit Master title style</a:t>
            </a:r>
          </a:p>
        </p:txBody>
      </p:sp>
      <p:sp>
        <p:nvSpPr>
          <p:cNvPr id="1029" name="Text Placeholder 12">
            <a:extLst>
              <a:ext uri="{FF2B5EF4-FFF2-40B4-BE49-F238E27FC236}">
                <a16:creationId xmlns:a16="http://schemas.microsoft.com/office/drawing/2014/main" id="{979D03FC-6CDC-1E6E-8F5B-F5DE2B78F2F2}"/>
              </a:ext>
            </a:extLst>
          </p:cNvPr>
          <p:cNvSpPr>
            <a:spLocks noGrp="1"/>
          </p:cNvSpPr>
          <p:nvPr>
            <p:ph type="body" idx="1"/>
          </p:nvPr>
        </p:nvSpPr>
        <p:spPr bwMode="auto">
          <a:xfrm>
            <a:off x="914400" y="1447800"/>
            <a:ext cx="77724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SA"/>
              <a:t>Click to edit Master text styles</a:t>
            </a:r>
          </a:p>
          <a:p>
            <a:pPr lvl="1"/>
            <a:r>
              <a:rPr lang="en-US" altLang="en-SA"/>
              <a:t>Second level</a:t>
            </a:r>
          </a:p>
          <a:p>
            <a:pPr lvl="2"/>
            <a:r>
              <a:rPr lang="en-US" altLang="en-SA"/>
              <a:t>Third level</a:t>
            </a:r>
          </a:p>
          <a:p>
            <a:pPr lvl="3"/>
            <a:r>
              <a:rPr lang="en-US" altLang="en-SA"/>
              <a:t>Fourth level</a:t>
            </a:r>
          </a:p>
          <a:p>
            <a:pPr lvl="4"/>
            <a:r>
              <a:rPr lang="en-US" altLang="en-SA"/>
              <a:t>Fifth level</a:t>
            </a:r>
          </a:p>
        </p:txBody>
      </p:sp>
      <p:sp>
        <p:nvSpPr>
          <p:cNvPr id="14" name="Date Placeholder 13">
            <a:extLst>
              <a:ext uri="{FF2B5EF4-FFF2-40B4-BE49-F238E27FC236}">
                <a16:creationId xmlns:a16="http://schemas.microsoft.com/office/drawing/2014/main" id="{A2FA43AE-1E97-B729-1B85-076C2F8AA025}"/>
              </a:ext>
            </a:extLst>
          </p:cNvPr>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smtClean="0">
                <a:solidFill>
                  <a:schemeClr val="tx2"/>
                </a:solidFill>
                <a:cs typeface="Arial" charset="0"/>
              </a:defRPr>
            </a:lvl1pPr>
          </a:lstStyle>
          <a:p>
            <a:pPr>
              <a:defRPr/>
            </a:pPr>
            <a:fld id="{981AB5AB-C2A8-C940-95E2-60F6B60A3DA0}" type="datetime1">
              <a:rPr lang="en-US" smtClean="0"/>
              <a:t>9/11/23</a:t>
            </a:fld>
            <a:endParaRPr lang="en-US"/>
          </a:p>
        </p:txBody>
      </p:sp>
      <p:sp>
        <p:nvSpPr>
          <p:cNvPr id="3" name="Footer Placeholder 2">
            <a:extLst>
              <a:ext uri="{FF2B5EF4-FFF2-40B4-BE49-F238E27FC236}">
                <a16:creationId xmlns:a16="http://schemas.microsoft.com/office/drawing/2014/main" id="{B08363DE-79C6-E4C2-8C86-2575C6B41FAB}"/>
              </a:ext>
            </a:extLst>
          </p:cNvPr>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smtClean="0">
                <a:solidFill>
                  <a:schemeClr val="tx2"/>
                </a:solidFill>
                <a:cs typeface="Arial" charset="0"/>
              </a:defRPr>
            </a:lvl1pPr>
          </a:lstStyle>
          <a:p>
            <a:pPr>
              <a:defRPr/>
            </a:pPr>
            <a:r>
              <a:rPr lang="en-US"/>
              <a:t>WBC &amp; Platelets  (1-39)</a:t>
            </a:r>
          </a:p>
        </p:txBody>
      </p:sp>
      <p:sp>
        <p:nvSpPr>
          <p:cNvPr id="23" name="Slide Number Placeholder 22">
            <a:extLst>
              <a:ext uri="{FF2B5EF4-FFF2-40B4-BE49-F238E27FC236}">
                <a16:creationId xmlns:a16="http://schemas.microsoft.com/office/drawing/2014/main" id="{6733A157-5800-C601-5A1C-FCB14FED33A5}"/>
              </a:ext>
            </a:extLst>
          </p:cNvPr>
          <p:cNvSpPr>
            <a:spLocks noGrp="1"/>
          </p:cNvSpPr>
          <p:nvPr>
            <p:ph type="sldNum" sz="quarter" idx="4"/>
          </p:nvPr>
        </p:nvSpPr>
        <p:spPr>
          <a:xfrm>
            <a:off x="146050" y="6210300"/>
            <a:ext cx="457200" cy="457200"/>
          </a:xfrm>
          <a:prstGeom prst="ellipse">
            <a:avLst/>
          </a:prstGeom>
          <a:solidFill>
            <a:schemeClr val="accent1"/>
          </a:solidFill>
        </p:spPr>
        <p:txBody>
          <a:bodyPr vert="horz" wrap="none" lIns="0" tIns="0" rIns="0" bIns="0" numCol="1" anchor="ctr" anchorCtr="1" compatLnSpc="1">
            <a:prstTxWarp prst="textNoShape">
              <a:avLst/>
            </a:prstTxWarp>
            <a:noAutofit/>
          </a:bodyPr>
          <a:lstStyle>
            <a:lvl1pPr algn="ctr">
              <a:defRPr sz="1400">
                <a:solidFill>
                  <a:srgbClr val="FFFFFF"/>
                </a:solidFill>
                <a:latin typeface="Franklin Gothic Book" panose="020B0503020102020204" pitchFamily="34" charset="0"/>
              </a:defRPr>
            </a:lvl1pPr>
          </a:lstStyle>
          <a:p>
            <a:fld id="{BA8AEEC8-A265-5140-9B63-E76BA2930AE2}" type="slidenum">
              <a:rPr lang="en-US" altLang="en-SA"/>
              <a:pPr/>
              <a:t>‹#›</a:t>
            </a:fld>
            <a:endParaRPr lang="en-US" altLang="en-SA"/>
          </a:p>
        </p:txBody>
      </p:sp>
    </p:spTree>
  </p:cSld>
  <p:clrMap bg1="lt1" tx1="dk1" bg2="lt2" tx2="dk2" accent1="accent1" accent2="accent2" accent3="accent3" accent4="accent4" accent5="accent5" accent6="accent6" hlink="hlink" folHlink="folHlink"/>
  <p:sldLayoutIdLst>
    <p:sldLayoutId id="2147484253" r:id="rId1"/>
    <p:sldLayoutId id="2147484246" r:id="rId2"/>
    <p:sldLayoutId id="2147484254" r:id="rId3"/>
    <p:sldLayoutId id="2147484247" r:id="rId4"/>
    <p:sldLayoutId id="2147484248" r:id="rId5"/>
    <p:sldLayoutId id="2147484249" r:id="rId6"/>
    <p:sldLayoutId id="2147484250" r:id="rId7"/>
    <p:sldLayoutId id="2147484255" r:id="rId8"/>
    <p:sldLayoutId id="2147484256" r:id="rId9"/>
    <p:sldLayoutId id="2147484251" r:id="rId10"/>
    <p:sldLayoutId id="2147484252" r:id="rId11"/>
  </p:sldLayoutIdLst>
  <p:hf hdr="0" ftr="0" dt="0"/>
  <p:txStyles>
    <p:titleStyle>
      <a:lvl1pPr algn="l" rtl="0" eaLnBrk="0" fontAlgn="base" hangingPunct="0">
        <a:spcBef>
          <a:spcPct val="0"/>
        </a:spcBef>
        <a:spcAft>
          <a:spcPct val="0"/>
        </a:spcAft>
        <a:defRPr sz="4000" kern="1200">
          <a:solidFill>
            <a:schemeClr val="tx2"/>
          </a:solidFill>
          <a:latin typeface="+mj-lt"/>
          <a:ea typeface="+mj-ea"/>
          <a:cs typeface="+mj-cs"/>
        </a:defRPr>
      </a:lvl1pPr>
      <a:lvl2pPr algn="l" rtl="0" eaLnBrk="0" fontAlgn="base" hangingPunct="0">
        <a:spcBef>
          <a:spcPct val="0"/>
        </a:spcBef>
        <a:spcAft>
          <a:spcPct val="0"/>
        </a:spcAft>
        <a:defRPr sz="4000">
          <a:solidFill>
            <a:schemeClr val="tx2"/>
          </a:solidFill>
          <a:latin typeface="Franklin Gothic Book" pitchFamily="34" charset="0"/>
        </a:defRPr>
      </a:lvl2pPr>
      <a:lvl3pPr algn="l" rtl="0" eaLnBrk="0" fontAlgn="base" hangingPunct="0">
        <a:spcBef>
          <a:spcPct val="0"/>
        </a:spcBef>
        <a:spcAft>
          <a:spcPct val="0"/>
        </a:spcAft>
        <a:defRPr sz="4000">
          <a:solidFill>
            <a:schemeClr val="tx2"/>
          </a:solidFill>
          <a:latin typeface="Franklin Gothic Book" pitchFamily="34" charset="0"/>
        </a:defRPr>
      </a:lvl3pPr>
      <a:lvl4pPr algn="l" rtl="0" eaLnBrk="0" fontAlgn="base" hangingPunct="0">
        <a:spcBef>
          <a:spcPct val="0"/>
        </a:spcBef>
        <a:spcAft>
          <a:spcPct val="0"/>
        </a:spcAft>
        <a:defRPr sz="4000">
          <a:solidFill>
            <a:schemeClr val="tx2"/>
          </a:solidFill>
          <a:latin typeface="Franklin Gothic Book" pitchFamily="34" charset="0"/>
        </a:defRPr>
      </a:lvl4pPr>
      <a:lvl5pPr algn="l" rtl="0" eaLnBrk="0" fontAlgn="base" hangingPunct="0">
        <a:spcBef>
          <a:spcPct val="0"/>
        </a:spcBef>
        <a:spcAft>
          <a:spcPct val="0"/>
        </a:spcAft>
        <a:defRPr sz="4000">
          <a:solidFill>
            <a:schemeClr val="tx2"/>
          </a:solidFill>
          <a:latin typeface="Franklin Gothic Book" pitchFamily="34" charset="0"/>
        </a:defRPr>
      </a:lvl5pPr>
      <a:lvl6pPr marL="457200" algn="l" rtl="0" fontAlgn="base">
        <a:spcBef>
          <a:spcPct val="0"/>
        </a:spcBef>
        <a:spcAft>
          <a:spcPct val="0"/>
        </a:spcAft>
        <a:defRPr sz="4000">
          <a:solidFill>
            <a:schemeClr val="tx2"/>
          </a:solidFill>
          <a:latin typeface="Franklin Gothic Book" pitchFamily="34" charset="0"/>
        </a:defRPr>
      </a:lvl6pPr>
      <a:lvl7pPr marL="914400" algn="l" rtl="0" fontAlgn="base">
        <a:spcBef>
          <a:spcPct val="0"/>
        </a:spcBef>
        <a:spcAft>
          <a:spcPct val="0"/>
        </a:spcAft>
        <a:defRPr sz="4000">
          <a:solidFill>
            <a:schemeClr val="tx2"/>
          </a:solidFill>
          <a:latin typeface="Franklin Gothic Book" pitchFamily="34" charset="0"/>
        </a:defRPr>
      </a:lvl7pPr>
      <a:lvl8pPr marL="1371600" algn="l" rtl="0" fontAlgn="base">
        <a:spcBef>
          <a:spcPct val="0"/>
        </a:spcBef>
        <a:spcAft>
          <a:spcPct val="0"/>
        </a:spcAft>
        <a:defRPr sz="4000">
          <a:solidFill>
            <a:schemeClr val="tx2"/>
          </a:solidFill>
          <a:latin typeface="Franklin Gothic Book" pitchFamily="34" charset="0"/>
        </a:defRPr>
      </a:lvl8pPr>
      <a:lvl9pPr marL="1828800" algn="l" rtl="0" fontAlgn="base">
        <a:spcBef>
          <a:spcPct val="0"/>
        </a:spcBef>
        <a:spcAft>
          <a:spcPct val="0"/>
        </a:spcAft>
        <a:defRPr sz="4000">
          <a:solidFill>
            <a:schemeClr val="tx2"/>
          </a:solidFill>
          <a:latin typeface="Franklin Gothic Book" pitchFamily="34" charset="0"/>
        </a:defRPr>
      </a:lvl9pPr>
    </p:titleStyle>
    <p:bodyStyle>
      <a:lvl1pPr marL="273050" indent="-273050" algn="l" rtl="0" eaLnBrk="0" fontAlgn="base" hangingPunct="0">
        <a:spcBef>
          <a:spcPts val="575"/>
        </a:spcBef>
        <a:spcAft>
          <a:spcPct val="0"/>
        </a:spcAft>
        <a:buClr>
          <a:schemeClr val="accent1"/>
        </a:buClr>
        <a:buSzPct val="85000"/>
        <a:buFont typeface="Wingdings 2" pitchFamily="2" charset="2"/>
        <a:buChar char=""/>
        <a:defRPr sz="2600" kern="1200">
          <a:solidFill>
            <a:schemeClr val="tx1"/>
          </a:solidFill>
          <a:latin typeface="+mn-lt"/>
          <a:ea typeface="+mn-ea"/>
          <a:cs typeface="+mn-cs"/>
        </a:defRPr>
      </a:lvl1pPr>
      <a:lvl2pPr marL="547688" indent="-228600" algn="l" rtl="0" eaLnBrk="0" fontAlgn="base" hangingPunct="0">
        <a:spcBef>
          <a:spcPts val="375"/>
        </a:spcBef>
        <a:spcAft>
          <a:spcPct val="0"/>
        </a:spcAft>
        <a:buClr>
          <a:schemeClr val="accent2"/>
        </a:buClr>
        <a:buSzPct val="85000"/>
        <a:buFont typeface="Wingdings 2" pitchFamily="2" charset="2"/>
        <a:buChar char=""/>
        <a:defRPr sz="2400" kern="1200">
          <a:solidFill>
            <a:schemeClr val="tx1"/>
          </a:solidFill>
          <a:latin typeface="+mn-lt"/>
          <a:ea typeface="+mn-ea"/>
          <a:cs typeface="+mn-cs"/>
        </a:defRPr>
      </a:lvl2pPr>
      <a:lvl3pPr marL="822325" indent="-228600" algn="l" rtl="0" eaLnBrk="0" fontAlgn="base" hangingPunct="0">
        <a:spcBef>
          <a:spcPts val="375"/>
        </a:spcBef>
        <a:spcAft>
          <a:spcPct val="0"/>
        </a:spcAft>
        <a:buClr>
          <a:srgbClr val="E6B1AB"/>
        </a:buClr>
        <a:buSzPct val="85000"/>
        <a:buFont typeface="Wingdings 2" pitchFamily="2" charset="2"/>
        <a:buChar char=""/>
        <a:defRPr sz="2000" kern="1200">
          <a:solidFill>
            <a:schemeClr val="tx1"/>
          </a:solidFill>
          <a:latin typeface="+mn-lt"/>
          <a:ea typeface="+mn-ea"/>
          <a:cs typeface="+mn-cs"/>
        </a:defRPr>
      </a:lvl3pPr>
      <a:lvl4pPr marL="1096963" indent="-228600" algn="l" rtl="0" eaLnBrk="0" fontAlgn="base" hangingPunct="0">
        <a:spcBef>
          <a:spcPts val="375"/>
        </a:spcBef>
        <a:spcAft>
          <a:spcPct val="0"/>
        </a:spcAft>
        <a:buClr>
          <a:srgbClr val="A28E6A"/>
        </a:buClr>
        <a:buSzPct val="80000"/>
        <a:buFont typeface="Wingdings 2" pitchFamily="2" charset="2"/>
        <a:buChar char=""/>
        <a:defRPr sz="2000" kern="1200">
          <a:solidFill>
            <a:schemeClr val="tx1"/>
          </a:solidFill>
          <a:latin typeface="+mn-lt"/>
          <a:ea typeface="+mn-ea"/>
          <a:cs typeface="+mn-cs"/>
        </a:defRPr>
      </a:lvl4pPr>
      <a:lvl5pPr marL="1371600" indent="-228600" algn="l" rtl="0" eaLnBrk="0" fontAlgn="base" hangingPunct="0">
        <a:spcBef>
          <a:spcPts val="375"/>
        </a:spcBef>
        <a:spcAft>
          <a:spcPct val="0"/>
        </a:spcAft>
        <a:buClr>
          <a:srgbClr val="A28E6A"/>
        </a:buClr>
        <a:buChar char="o"/>
        <a:defRPr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2.xml"/><Relationship Id="rId1" Type="http://schemas.openxmlformats.org/officeDocument/2006/relationships/slideLayout" Target="../slideLayouts/slideLayout7.xml"/><Relationship Id="rId4" Type="http://schemas.openxmlformats.org/officeDocument/2006/relationships/image" Target="../media/image11.jpeg"/></Relationships>
</file>

<file path=ppt/slides/_rels/slide12.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13.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image" Target="../media/image17.jpe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2">
            <a:extLst>
              <a:ext uri="{FF2B5EF4-FFF2-40B4-BE49-F238E27FC236}">
                <a16:creationId xmlns:a16="http://schemas.microsoft.com/office/drawing/2014/main" id="{9A16C94F-894F-040A-20AD-393F5F082513}"/>
              </a:ext>
            </a:extLst>
          </p:cNvPr>
          <p:cNvSpPr>
            <a:spLocks noGrp="1"/>
          </p:cNvSpPr>
          <p:nvPr>
            <p:ph type="title"/>
          </p:nvPr>
        </p:nvSpPr>
        <p:spPr>
          <a:xfrm>
            <a:off x="693402" y="45009"/>
            <a:ext cx="8229600" cy="558241"/>
          </a:xfrm>
        </p:spPr>
        <p:txBody>
          <a:bodyPr bIns="45720" anchor="ctr"/>
          <a:lstStyle/>
          <a:p>
            <a:pPr algn="ctr" eaLnBrk="1" hangingPunct="1"/>
            <a:r>
              <a:rPr lang="en-US" altLang="en-SA" sz="3200" b="1" dirty="0">
                <a:solidFill>
                  <a:srgbClr val="CC0099"/>
                </a:solidFill>
                <a:latin typeface="Times New Roman" panose="02020603050405020304" pitchFamily="18" charset="0"/>
                <a:cs typeface="Times New Roman" panose="02020603050405020304" pitchFamily="18" charset="0"/>
              </a:rPr>
              <a:t>Blood Cell Origin and Production</a:t>
            </a:r>
            <a:endParaRPr lang="en-GB" altLang="en-SA" sz="3200" b="1" dirty="0">
              <a:solidFill>
                <a:srgbClr val="CC0099"/>
              </a:solidFill>
              <a:latin typeface="Times New Roman" panose="02020603050405020304" pitchFamily="18" charset="0"/>
              <a:cs typeface="Times New Roman" panose="02020603050405020304" pitchFamily="18" charset="0"/>
            </a:endParaRPr>
          </a:p>
        </p:txBody>
      </p:sp>
      <p:sp>
        <p:nvSpPr>
          <p:cNvPr id="11" name="Slide Number Placeholder 10">
            <a:extLst>
              <a:ext uri="{FF2B5EF4-FFF2-40B4-BE49-F238E27FC236}">
                <a16:creationId xmlns:a16="http://schemas.microsoft.com/office/drawing/2014/main" id="{FE843B3D-502D-BF6A-B5CF-E0DC83D5B1AC}"/>
              </a:ext>
            </a:extLst>
          </p:cNvPr>
          <p:cNvSpPr>
            <a:spLocks noGrp="1"/>
          </p:cNvSpPr>
          <p:nvPr>
            <p:ph type="sldNum" sz="quarter" idx="12"/>
          </p:nvPr>
        </p:nvSpPr>
        <p:spPr/>
        <p:txBody>
          <a:bodyPr/>
          <a:lstStyle>
            <a:lvl1pPr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fld id="{520799AA-4C6D-554F-97B3-4F14FDBFB6C2}" type="slidenum">
              <a:rPr lang="en-US" altLang="en-SA">
                <a:solidFill>
                  <a:srgbClr val="FFFFFF"/>
                </a:solidFill>
                <a:latin typeface="Franklin Gothic Book" panose="020B0503020102020204" pitchFamily="34" charset="0"/>
              </a:rPr>
              <a:pPr eaLnBrk="1" hangingPunct="1"/>
              <a:t>1</a:t>
            </a:fld>
            <a:endParaRPr lang="en-US" altLang="en-SA">
              <a:solidFill>
                <a:srgbClr val="FFFFFF"/>
              </a:solidFill>
              <a:latin typeface="Franklin Gothic Book" panose="020B0503020102020204" pitchFamily="34" charset="0"/>
            </a:endParaRPr>
          </a:p>
        </p:txBody>
      </p:sp>
      <p:sp>
        <p:nvSpPr>
          <p:cNvPr id="73731" name="Rectangle 3">
            <a:extLst>
              <a:ext uri="{FF2B5EF4-FFF2-40B4-BE49-F238E27FC236}">
                <a16:creationId xmlns:a16="http://schemas.microsoft.com/office/drawing/2014/main" id="{D36F8816-88EA-FFF1-1D49-CCFC21325F90}"/>
              </a:ext>
            </a:extLst>
          </p:cNvPr>
          <p:cNvSpPr>
            <a:spLocks noGrp="1"/>
          </p:cNvSpPr>
          <p:nvPr>
            <p:ph sz="quarter" idx="1"/>
          </p:nvPr>
        </p:nvSpPr>
        <p:spPr>
          <a:xfrm>
            <a:off x="389890" y="755650"/>
            <a:ext cx="8229600" cy="1579564"/>
          </a:xfrm>
        </p:spPr>
        <p:txBody>
          <a:bodyPr/>
          <a:lstStyle/>
          <a:p>
            <a:pPr algn="just" eaLnBrk="1" hangingPunct="1"/>
            <a:r>
              <a:rPr lang="en-US" altLang="en-SA" sz="2200" dirty="0">
                <a:latin typeface="Times New Roman" panose="02020603050405020304" pitchFamily="18" charset="0"/>
                <a:cs typeface="Times New Roman" panose="02020603050405020304" pitchFamily="18" charset="0"/>
              </a:rPr>
              <a:t>All new WBCs except for lymphocytes are produced in the </a:t>
            </a:r>
            <a:r>
              <a:rPr lang="en-US" altLang="en-SA" sz="2200" b="1" dirty="0">
                <a:solidFill>
                  <a:srgbClr val="5BA7B9"/>
                </a:solidFill>
                <a:latin typeface="Times New Roman" panose="02020603050405020304" pitchFamily="18" charset="0"/>
                <a:cs typeface="Times New Roman" panose="02020603050405020304" pitchFamily="18" charset="0"/>
              </a:rPr>
              <a:t>bone marrow</a:t>
            </a:r>
            <a:r>
              <a:rPr lang="en-US" altLang="en-SA" sz="2200" dirty="0">
                <a:latin typeface="Times New Roman" panose="02020603050405020304" pitchFamily="18" charset="0"/>
                <a:cs typeface="Times New Roman" panose="02020603050405020304" pitchFamily="18" charset="0"/>
              </a:rPr>
              <a:t> (that also give rise to erythrocytes and platelets).  Most new lymphocytes are produced by </a:t>
            </a:r>
            <a:r>
              <a:rPr lang="en-US" altLang="en-SA" sz="2200" b="1" dirty="0">
                <a:solidFill>
                  <a:srgbClr val="5BA7B9"/>
                </a:solidFill>
                <a:latin typeface="Times New Roman" panose="02020603050405020304" pitchFamily="18" charset="0"/>
                <a:cs typeface="Times New Roman" panose="02020603050405020304" pitchFamily="18" charset="0"/>
              </a:rPr>
              <a:t>colonies of cells in lymphoid tissues</a:t>
            </a:r>
            <a:r>
              <a:rPr lang="en-US" altLang="en-SA" sz="2200" dirty="0">
                <a:latin typeface="Times New Roman" panose="02020603050405020304" pitchFamily="18" charset="0"/>
                <a:cs typeface="Times New Roman" panose="02020603050405020304" pitchFamily="18" charset="0"/>
              </a:rPr>
              <a:t>, such as lymph nodes</a:t>
            </a:r>
          </a:p>
          <a:p>
            <a:pPr eaLnBrk="1" hangingPunct="1"/>
            <a:endParaRPr lang="en-GB" altLang="en-SA" sz="2200" dirty="0">
              <a:solidFill>
                <a:srgbClr val="800080"/>
              </a:solidFill>
              <a:latin typeface="Times New Roman" panose="02020603050405020304" pitchFamily="18" charset="0"/>
              <a:cs typeface="Times New Roman" panose="02020603050405020304" pitchFamily="18" charset="0"/>
            </a:endParaRPr>
          </a:p>
          <a:p>
            <a:pPr eaLnBrk="1" hangingPunct="1">
              <a:spcBef>
                <a:spcPct val="50000"/>
              </a:spcBef>
              <a:buClrTx/>
              <a:buSzTx/>
              <a:buFontTx/>
              <a:buNone/>
            </a:pPr>
            <a:endParaRPr lang="en-GB" altLang="en-SA" sz="2200" dirty="0">
              <a:latin typeface="Times New Roman" panose="02020603050405020304" pitchFamily="18" charset="0"/>
              <a:cs typeface="Times New Roman" panose="02020603050405020304" pitchFamily="18" charset="0"/>
            </a:endParaRPr>
          </a:p>
        </p:txBody>
      </p:sp>
      <p:pic>
        <p:nvPicPr>
          <p:cNvPr id="73733" name="Picture 5">
            <a:extLst>
              <a:ext uri="{FF2B5EF4-FFF2-40B4-BE49-F238E27FC236}">
                <a16:creationId xmlns:a16="http://schemas.microsoft.com/office/drawing/2014/main" id="{836D6A40-E639-4A36-D107-7EE790076F3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l="11426"/>
          <a:stretch>
            <a:fillRect/>
          </a:stretch>
        </p:blipFill>
        <p:spPr bwMode="auto">
          <a:xfrm>
            <a:off x="2743200" y="2590800"/>
            <a:ext cx="6202363" cy="368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3734" name="Text Box 6">
            <a:extLst>
              <a:ext uri="{FF2B5EF4-FFF2-40B4-BE49-F238E27FC236}">
                <a16:creationId xmlns:a16="http://schemas.microsoft.com/office/drawing/2014/main" id="{B9C78792-AC16-96EB-10B1-037390872AF5}"/>
              </a:ext>
            </a:extLst>
          </p:cNvPr>
          <p:cNvSpPr txBox="1">
            <a:spLocks noChangeArrowheads="1"/>
          </p:cNvSpPr>
          <p:nvPr/>
        </p:nvSpPr>
        <p:spPr bwMode="auto">
          <a:xfrm>
            <a:off x="446087" y="3614888"/>
            <a:ext cx="2144713" cy="46166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r>
              <a:rPr lang="en-US" altLang="en-SA" sz="2400" b="1" dirty="0">
                <a:solidFill>
                  <a:srgbClr val="5BA7B9"/>
                </a:solidFill>
                <a:latin typeface="Times New Roman" panose="02020603050405020304" pitchFamily="18" charset="0"/>
                <a:cs typeface="Times New Roman" panose="02020603050405020304" pitchFamily="18" charset="0"/>
              </a:rPr>
              <a:t>Bone Marrow</a:t>
            </a:r>
          </a:p>
        </p:txBody>
      </p:sp>
      <p:sp>
        <p:nvSpPr>
          <p:cNvPr id="73735" name="Text Box 7">
            <a:extLst>
              <a:ext uri="{FF2B5EF4-FFF2-40B4-BE49-F238E27FC236}">
                <a16:creationId xmlns:a16="http://schemas.microsoft.com/office/drawing/2014/main" id="{D8AAFA84-10B3-9AF8-8359-305942F0E3C3}"/>
              </a:ext>
            </a:extLst>
          </p:cNvPr>
          <p:cNvSpPr txBox="1">
            <a:spLocks noChangeArrowheads="1"/>
          </p:cNvSpPr>
          <p:nvPr/>
        </p:nvSpPr>
        <p:spPr bwMode="auto">
          <a:xfrm>
            <a:off x="792208" y="5764213"/>
            <a:ext cx="1682705"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r>
              <a:rPr lang="en-US" altLang="en-SA" sz="2400" b="1" dirty="0">
                <a:solidFill>
                  <a:srgbClr val="CC0099"/>
                </a:solidFill>
                <a:latin typeface="Times New Roman" panose="02020603050405020304" pitchFamily="18" charset="0"/>
                <a:cs typeface="Times New Roman" panose="02020603050405020304" pitchFamily="18" charset="0"/>
              </a:rPr>
              <a:t>Circulation</a:t>
            </a:r>
          </a:p>
        </p:txBody>
      </p:sp>
      <p:sp>
        <p:nvSpPr>
          <p:cNvPr id="73737" name="Rectangle 9">
            <a:extLst>
              <a:ext uri="{FF2B5EF4-FFF2-40B4-BE49-F238E27FC236}">
                <a16:creationId xmlns:a16="http://schemas.microsoft.com/office/drawing/2014/main" id="{AB0B3F39-4750-7B59-B4D5-B0BFE4BF4AF5}"/>
              </a:ext>
            </a:extLst>
          </p:cNvPr>
          <p:cNvSpPr>
            <a:spLocks noChangeArrowheads="1"/>
          </p:cNvSpPr>
          <p:nvPr/>
        </p:nvSpPr>
        <p:spPr bwMode="auto">
          <a:xfrm>
            <a:off x="2743200" y="5751513"/>
            <a:ext cx="2359025" cy="674687"/>
          </a:xfrm>
          <a:prstGeom prst="rect">
            <a:avLst/>
          </a:prstGeom>
          <a:noFill/>
          <a:ln w="63500">
            <a:solidFill>
              <a:srgbClr val="993366"/>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lgn="ctr" eaLnBrk="1" hangingPunct="1"/>
            <a:endParaRPr lang="en-GB" altLang="en-SA">
              <a:solidFill>
                <a:srgbClr val="993366"/>
              </a:solidFill>
            </a:endParaRPr>
          </a:p>
        </p:txBody>
      </p:sp>
      <p:sp>
        <p:nvSpPr>
          <p:cNvPr id="73738" name="Rectangle 10">
            <a:extLst>
              <a:ext uri="{FF2B5EF4-FFF2-40B4-BE49-F238E27FC236}">
                <a16:creationId xmlns:a16="http://schemas.microsoft.com/office/drawing/2014/main" id="{9073AE28-CB9D-1699-8FA2-BC6A2D0A00D9}"/>
              </a:ext>
            </a:extLst>
          </p:cNvPr>
          <p:cNvSpPr>
            <a:spLocks noChangeArrowheads="1"/>
          </p:cNvSpPr>
          <p:nvPr/>
        </p:nvSpPr>
        <p:spPr bwMode="auto">
          <a:xfrm>
            <a:off x="5181600" y="5764213"/>
            <a:ext cx="3810000" cy="674687"/>
          </a:xfrm>
          <a:prstGeom prst="rect">
            <a:avLst/>
          </a:prstGeom>
          <a:noFill/>
          <a:ln w="63500">
            <a:solidFill>
              <a:srgbClr val="5BA7B9"/>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lgn="ctr" eaLnBrk="1" hangingPunct="1"/>
            <a:endParaRPr lang="en-GB" altLang="en-SA">
              <a:solidFill>
                <a:srgbClr val="5BA7B9"/>
              </a:solidFill>
            </a:endParaRPr>
          </a:p>
        </p:txBody>
      </p:sp>
      <p:sp>
        <p:nvSpPr>
          <p:cNvPr id="73739" name="AutoShape 11">
            <a:extLst>
              <a:ext uri="{FF2B5EF4-FFF2-40B4-BE49-F238E27FC236}">
                <a16:creationId xmlns:a16="http://schemas.microsoft.com/office/drawing/2014/main" id="{AD51404F-7FA6-09B3-B079-A793651A9EAF}"/>
              </a:ext>
            </a:extLst>
          </p:cNvPr>
          <p:cNvSpPr>
            <a:spLocks/>
          </p:cNvSpPr>
          <p:nvPr/>
        </p:nvSpPr>
        <p:spPr bwMode="auto">
          <a:xfrm>
            <a:off x="2476500" y="2743200"/>
            <a:ext cx="190500" cy="2209800"/>
          </a:xfrm>
          <a:prstGeom prst="leftBrace">
            <a:avLst>
              <a:gd name="adj1" fmla="val 96667"/>
              <a:gd name="adj2" fmla="val 50000"/>
            </a:avLst>
          </a:prstGeom>
          <a:noFill/>
          <a:ln w="38100">
            <a:solidFill>
              <a:srgbClr val="5BA7B9"/>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endParaRPr lang="en-SA" altLang="en-SA"/>
          </a:p>
        </p:txBody>
      </p:sp>
      <p:sp>
        <p:nvSpPr>
          <p:cNvPr id="73740" name="AutoShape 12">
            <a:extLst>
              <a:ext uri="{FF2B5EF4-FFF2-40B4-BE49-F238E27FC236}">
                <a16:creationId xmlns:a16="http://schemas.microsoft.com/office/drawing/2014/main" id="{091A3FA2-0E31-079F-8718-04DBA35B9EB4}"/>
              </a:ext>
            </a:extLst>
          </p:cNvPr>
          <p:cNvSpPr>
            <a:spLocks/>
          </p:cNvSpPr>
          <p:nvPr/>
        </p:nvSpPr>
        <p:spPr bwMode="auto">
          <a:xfrm>
            <a:off x="2489200" y="5638800"/>
            <a:ext cx="101600" cy="825500"/>
          </a:xfrm>
          <a:prstGeom prst="leftBrace">
            <a:avLst>
              <a:gd name="adj1" fmla="val 67708"/>
              <a:gd name="adj2" fmla="val 50000"/>
            </a:avLst>
          </a:prstGeom>
          <a:noFill/>
          <a:ln w="38100">
            <a:solidFill>
              <a:srgbClr val="993366"/>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lgn="ctr" eaLnBrk="1" hangingPunct="1"/>
            <a:endParaRPr lang="en-GB" altLang="en-SA">
              <a:solidFill>
                <a:srgbClr val="CC0099"/>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 presetClass="entr" presetSubtype="16" fill="hold" nodeType="afterEffect">
                                  <p:stCondLst>
                                    <p:cond delay="0"/>
                                  </p:stCondLst>
                                  <p:childTnLst>
                                    <p:set>
                                      <p:cBhvr>
                                        <p:cTn id="6" dur="1" fill="hold">
                                          <p:stCondLst>
                                            <p:cond delay="0"/>
                                          </p:stCondLst>
                                        </p:cTn>
                                        <p:tgtEl>
                                          <p:spTgt spid="73730"/>
                                        </p:tgtEl>
                                        <p:attrNameLst>
                                          <p:attrName>style.visibility</p:attrName>
                                        </p:attrNameLst>
                                      </p:cBhvr>
                                      <p:to>
                                        <p:strVal val="visible"/>
                                      </p:to>
                                    </p:set>
                                    <p:animEffect transition="in" filter="box(in)">
                                      <p:cBhvr>
                                        <p:cTn id="7" dur="500"/>
                                        <p:tgtEl>
                                          <p:spTgt spid="73730"/>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nodeType="clickEffect">
                                  <p:stCondLst>
                                    <p:cond delay="0"/>
                                  </p:stCondLst>
                                  <p:childTnLst>
                                    <p:set>
                                      <p:cBhvr>
                                        <p:cTn id="11" dur="1" fill="hold">
                                          <p:stCondLst>
                                            <p:cond delay="0"/>
                                          </p:stCondLst>
                                        </p:cTn>
                                        <p:tgtEl>
                                          <p:spTgt spid="73731">
                                            <p:txEl>
                                              <p:pRg st="0" end="0"/>
                                            </p:txEl>
                                          </p:spTgt>
                                        </p:tgtEl>
                                        <p:attrNameLst>
                                          <p:attrName>style.visibility</p:attrName>
                                        </p:attrNameLst>
                                      </p:cBhvr>
                                      <p:to>
                                        <p:strVal val="visible"/>
                                      </p:to>
                                    </p:set>
                                    <p:animEffect transition="in" filter="checkerboard(across)">
                                      <p:cBhvr>
                                        <p:cTn id="12" dur="500"/>
                                        <p:tgtEl>
                                          <p:spTgt spid="73731">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3" presetClass="entr" presetSubtype="10" fill="hold" nodeType="clickEffect">
                                  <p:stCondLst>
                                    <p:cond delay="0"/>
                                  </p:stCondLst>
                                  <p:childTnLst>
                                    <p:set>
                                      <p:cBhvr>
                                        <p:cTn id="16" dur="1" fill="hold">
                                          <p:stCondLst>
                                            <p:cond delay="0"/>
                                          </p:stCondLst>
                                        </p:cTn>
                                        <p:tgtEl>
                                          <p:spTgt spid="73733"/>
                                        </p:tgtEl>
                                        <p:attrNameLst>
                                          <p:attrName>style.visibility</p:attrName>
                                        </p:attrNameLst>
                                      </p:cBhvr>
                                      <p:to>
                                        <p:strVal val="visible"/>
                                      </p:to>
                                    </p:set>
                                    <p:animEffect transition="in" filter="blinds(horizontal)">
                                      <p:cBhvr>
                                        <p:cTn id="17" dur="500"/>
                                        <p:tgtEl>
                                          <p:spTgt spid="73733"/>
                                        </p:tgtEl>
                                      </p:cBhvr>
                                    </p:animEffect>
                                  </p:childTnLst>
                                </p:cTn>
                              </p:par>
                            </p:childTnLst>
                          </p:cTn>
                        </p:par>
                        <p:par>
                          <p:cTn id="18" fill="hold" nodeType="afterGroup">
                            <p:stCondLst>
                              <p:cond delay="500"/>
                            </p:stCondLst>
                            <p:childTnLst>
                              <p:par>
                                <p:cTn id="19" presetID="2" presetClass="entr" presetSubtype="8" fill="hold" nodeType="afterEffect">
                                  <p:stCondLst>
                                    <p:cond delay="0"/>
                                  </p:stCondLst>
                                  <p:childTnLst>
                                    <p:set>
                                      <p:cBhvr>
                                        <p:cTn id="20" dur="1" fill="hold">
                                          <p:stCondLst>
                                            <p:cond delay="0"/>
                                          </p:stCondLst>
                                        </p:cTn>
                                        <p:tgtEl>
                                          <p:spTgt spid="73739"/>
                                        </p:tgtEl>
                                        <p:attrNameLst>
                                          <p:attrName>style.visibility</p:attrName>
                                        </p:attrNameLst>
                                      </p:cBhvr>
                                      <p:to>
                                        <p:strVal val="visible"/>
                                      </p:to>
                                    </p:set>
                                    <p:anim calcmode="lin" valueType="num">
                                      <p:cBhvr additive="base">
                                        <p:cTn id="21" dur="500" fill="hold"/>
                                        <p:tgtEl>
                                          <p:spTgt spid="73739"/>
                                        </p:tgtEl>
                                        <p:attrNameLst>
                                          <p:attrName>ppt_x</p:attrName>
                                        </p:attrNameLst>
                                      </p:cBhvr>
                                      <p:tavLst>
                                        <p:tav tm="0">
                                          <p:val>
                                            <p:strVal val="0-#ppt_w/2"/>
                                          </p:val>
                                        </p:tav>
                                        <p:tav tm="100000">
                                          <p:val>
                                            <p:strVal val="#ppt_x"/>
                                          </p:val>
                                        </p:tav>
                                      </p:tavLst>
                                    </p:anim>
                                    <p:anim calcmode="lin" valueType="num">
                                      <p:cBhvr additive="base">
                                        <p:cTn id="22" dur="500" fill="hold"/>
                                        <p:tgtEl>
                                          <p:spTgt spid="73739"/>
                                        </p:tgtEl>
                                        <p:attrNameLst>
                                          <p:attrName>ppt_y</p:attrName>
                                        </p:attrNameLst>
                                      </p:cBhvr>
                                      <p:tavLst>
                                        <p:tav tm="0">
                                          <p:val>
                                            <p:strVal val="#ppt_y"/>
                                          </p:val>
                                        </p:tav>
                                        <p:tav tm="100000">
                                          <p:val>
                                            <p:strVal val="#ppt_y"/>
                                          </p:val>
                                        </p:tav>
                                      </p:tavLst>
                                    </p:anim>
                                  </p:childTnLst>
                                </p:cTn>
                              </p:par>
                            </p:childTnLst>
                          </p:cTn>
                        </p:par>
                        <p:par>
                          <p:cTn id="23" fill="hold" nodeType="afterGroup">
                            <p:stCondLst>
                              <p:cond delay="1000"/>
                            </p:stCondLst>
                            <p:childTnLst>
                              <p:par>
                                <p:cTn id="24" presetID="2" presetClass="entr" presetSubtype="8" fill="hold" nodeType="afterEffect">
                                  <p:stCondLst>
                                    <p:cond delay="0"/>
                                  </p:stCondLst>
                                  <p:childTnLst>
                                    <p:set>
                                      <p:cBhvr>
                                        <p:cTn id="25" dur="1" fill="hold">
                                          <p:stCondLst>
                                            <p:cond delay="0"/>
                                          </p:stCondLst>
                                        </p:cTn>
                                        <p:tgtEl>
                                          <p:spTgt spid="73734"/>
                                        </p:tgtEl>
                                        <p:attrNameLst>
                                          <p:attrName>style.visibility</p:attrName>
                                        </p:attrNameLst>
                                      </p:cBhvr>
                                      <p:to>
                                        <p:strVal val="visible"/>
                                      </p:to>
                                    </p:set>
                                    <p:anim calcmode="lin" valueType="num">
                                      <p:cBhvr additive="base">
                                        <p:cTn id="26" dur="500" fill="hold"/>
                                        <p:tgtEl>
                                          <p:spTgt spid="73734"/>
                                        </p:tgtEl>
                                        <p:attrNameLst>
                                          <p:attrName>ppt_x</p:attrName>
                                        </p:attrNameLst>
                                      </p:cBhvr>
                                      <p:tavLst>
                                        <p:tav tm="0">
                                          <p:val>
                                            <p:strVal val="0-#ppt_w/2"/>
                                          </p:val>
                                        </p:tav>
                                        <p:tav tm="100000">
                                          <p:val>
                                            <p:strVal val="#ppt_x"/>
                                          </p:val>
                                        </p:tav>
                                      </p:tavLst>
                                    </p:anim>
                                    <p:anim calcmode="lin" valueType="num">
                                      <p:cBhvr additive="base">
                                        <p:cTn id="27" dur="500" fill="hold"/>
                                        <p:tgtEl>
                                          <p:spTgt spid="73734"/>
                                        </p:tgtEl>
                                        <p:attrNameLst>
                                          <p:attrName>ppt_y</p:attrName>
                                        </p:attrNameLst>
                                      </p:cBhvr>
                                      <p:tavLst>
                                        <p:tav tm="0">
                                          <p:val>
                                            <p:strVal val="#ppt_y"/>
                                          </p:val>
                                        </p:tav>
                                        <p:tav tm="100000">
                                          <p:val>
                                            <p:strVal val="#ppt_y"/>
                                          </p:val>
                                        </p:tav>
                                      </p:tavLst>
                                    </p:anim>
                                  </p:childTnLst>
                                </p:cTn>
                              </p:par>
                            </p:childTnLst>
                          </p:cTn>
                        </p:par>
                      </p:childTnLst>
                    </p:cTn>
                  </p:par>
                  <p:par>
                    <p:cTn id="28" fill="hold" nodeType="clickPar">
                      <p:stCondLst>
                        <p:cond delay="indefinite"/>
                      </p:stCondLst>
                      <p:childTnLst>
                        <p:par>
                          <p:cTn id="29" fill="hold" nodeType="withGroup">
                            <p:stCondLst>
                              <p:cond delay="0"/>
                            </p:stCondLst>
                            <p:childTnLst>
                              <p:par>
                                <p:cTn id="30" presetID="2" presetClass="entr" presetSubtype="8" fill="hold" nodeType="clickEffect">
                                  <p:stCondLst>
                                    <p:cond delay="0"/>
                                  </p:stCondLst>
                                  <p:childTnLst>
                                    <p:set>
                                      <p:cBhvr>
                                        <p:cTn id="31" dur="1" fill="hold">
                                          <p:stCondLst>
                                            <p:cond delay="0"/>
                                          </p:stCondLst>
                                        </p:cTn>
                                        <p:tgtEl>
                                          <p:spTgt spid="73740"/>
                                        </p:tgtEl>
                                        <p:attrNameLst>
                                          <p:attrName>style.visibility</p:attrName>
                                        </p:attrNameLst>
                                      </p:cBhvr>
                                      <p:to>
                                        <p:strVal val="visible"/>
                                      </p:to>
                                    </p:set>
                                    <p:anim calcmode="lin" valueType="num">
                                      <p:cBhvr additive="base">
                                        <p:cTn id="32" dur="500" fill="hold"/>
                                        <p:tgtEl>
                                          <p:spTgt spid="73740"/>
                                        </p:tgtEl>
                                        <p:attrNameLst>
                                          <p:attrName>ppt_x</p:attrName>
                                        </p:attrNameLst>
                                      </p:cBhvr>
                                      <p:tavLst>
                                        <p:tav tm="0">
                                          <p:val>
                                            <p:strVal val="0-#ppt_w/2"/>
                                          </p:val>
                                        </p:tav>
                                        <p:tav tm="100000">
                                          <p:val>
                                            <p:strVal val="#ppt_x"/>
                                          </p:val>
                                        </p:tav>
                                      </p:tavLst>
                                    </p:anim>
                                    <p:anim calcmode="lin" valueType="num">
                                      <p:cBhvr additive="base">
                                        <p:cTn id="33" dur="500" fill="hold"/>
                                        <p:tgtEl>
                                          <p:spTgt spid="73740"/>
                                        </p:tgtEl>
                                        <p:attrNameLst>
                                          <p:attrName>ppt_y</p:attrName>
                                        </p:attrNameLst>
                                      </p:cBhvr>
                                      <p:tavLst>
                                        <p:tav tm="0">
                                          <p:val>
                                            <p:strVal val="#ppt_y"/>
                                          </p:val>
                                        </p:tav>
                                        <p:tav tm="100000">
                                          <p:val>
                                            <p:strVal val="#ppt_y"/>
                                          </p:val>
                                        </p:tav>
                                      </p:tavLst>
                                    </p:anim>
                                  </p:childTnLst>
                                </p:cTn>
                              </p:par>
                              <p:par>
                                <p:cTn id="34" presetID="2" presetClass="entr" presetSubtype="8" fill="hold" nodeType="withEffect">
                                  <p:stCondLst>
                                    <p:cond delay="0"/>
                                  </p:stCondLst>
                                  <p:childTnLst>
                                    <p:set>
                                      <p:cBhvr>
                                        <p:cTn id="35" dur="1" fill="hold">
                                          <p:stCondLst>
                                            <p:cond delay="0"/>
                                          </p:stCondLst>
                                        </p:cTn>
                                        <p:tgtEl>
                                          <p:spTgt spid="73735"/>
                                        </p:tgtEl>
                                        <p:attrNameLst>
                                          <p:attrName>style.visibility</p:attrName>
                                        </p:attrNameLst>
                                      </p:cBhvr>
                                      <p:to>
                                        <p:strVal val="visible"/>
                                      </p:to>
                                    </p:set>
                                    <p:anim calcmode="lin" valueType="num">
                                      <p:cBhvr additive="base">
                                        <p:cTn id="36" dur="500" fill="hold"/>
                                        <p:tgtEl>
                                          <p:spTgt spid="73735"/>
                                        </p:tgtEl>
                                        <p:attrNameLst>
                                          <p:attrName>ppt_x</p:attrName>
                                        </p:attrNameLst>
                                      </p:cBhvr>
                                      <p:tavLst>
                                        <p:tav tm="0">
                                          <p:val>
                                            <p:strVal val="0-#ppt_w/2"/>
                                          </p:val>
                                        </p:tav>
                                        <p:tav tm="100000">
                                          <p:val>
                                            <p:strVal val="#ppt_x"/>
                                          </p:val>
                                        </p:tav>
                                      </p:tavLst>
                                    </p:anim>
                                    <p:anim calcmode="lin" valueType="num">
                                      <p:cBhvr additive="base">
                                        <p:cTn id="37" dur="500" fill="hold"/>
                                        <p:tgtEl>
                                          <p:spTgt spid="73735"/>
                                        </p:tgtEl>
                                        <p:attrNameLst>
                                          <p:attrName>ppt_y</p:attrName>
                                        </p:attrNameLst>
                                      </p:cBhvr>
                                      <p:tavLst>
                                        <p:tav tm="0">
                                          <p:val>
                                            <p:strVal val="#ppt_y"/>
                                          </p:val>
                                        </p:tav>
                                        <p:tav tm="100000">
                                          <p:val>
                                            <p:strVal val="#ppt_y"/>
                                          </p:val>
                                        </p:tav>
                                      </p:tavLst>
                                    </p:anim>
                                  </p:childTnLst>
                                </p:cTn>
                              </p:par>
                            </p:childTnLst>
                          </p:cTn>
                        </p:par>
                      </p:childTnLst>
                    </p:cTn>
                  </p:par>
                  <p:par>
                    <p:cTn id="38" fill="hold" nodeType="clickPar">
                      <p:stCondLst>
                        <p:cond delay="indefinite"/>
                      </p:stCondLst>
                      <p:childTnLst>
                        <p:par>
                          <p:cTn id="39" fill="hold" nodeType="withGroup">
                            <p:stCondLst>
                              <p:cond delay="0"/>
                            </p:stCondLst>
                            <p:childTnLst>
                              <p:par>
                                <p:cTn id="40" presetID="3" presetClass="entr" presetSubtype="10" fill="hold" nodeType="clickEffect">
                                  <p:stCondLst>
                                    <p:cond delay="0"/>
                                  </p:stCondLst>
                                  <p:childTnLst>
                                    <p:set>
                                      <p:cBhvr>
                                        <p:cTn id="41" dur="1" fill="hold">
                                          <p:stCondLst>
                                            <p:cond delay="0"/>
                                          </p:stCondLst>
                                        </p:cTn>
                                        <p:tgtEl>
                                          <p:spTgt spid="73737"/>
                                        </p:tgtEl>
                                        <p:attrNameLst>
                                          <p:attrName>style.visibility</p:attrName>
                                        </p:attrNameLst>
                                      </p:cBhvr>
                                      <p:to>
                                        <p:strVal val="visible"/>
                                      </p:to>
                                    </p:set>
                                    <p:animEffect transition="in" filter="blinds(horizontal)">
                                      <p:cBhvr>
                                        <p:cTn id="42" dur="500"/>
                                        <p:tgtEl>
                                          <p:spTgt spid="73737"/>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3" presetClass="entr" presetSubtype="10" fill="hold" nodeType="clickEffect">
                                  <p:stCondLst>
                                    <p:cond delay="0"/>
                                  </p:stCondLst>
                                  <p:childTnLst>
                                    <p:set>
                                      <p:cBhvr>
                                        <p:cTn id="46" dur="1" fill="hold">
                                          <p:stCondLst>
                                            <p:cond delay="0"/>
                                          </p:stCondLst>
                                        </p:cTn>
                                        <p:tgtEl>
                                          <p:spTgt spid="73738"/>
                                        </p:tgtEl>
                                        <p:attrNameLst>
                                          <p:attrName>style.visibility</p:attrName>
                                        </p:attrNameLst>
                                      </p:cBhvr>
                                      <p:to>
                                        <p:strVal val="visible"/>
                                      </p:to>
                                    </p:set>
                                    <p:animEffect transition="in" filter="blinds(horizontal)">
                                      <p:cBhvr>
                                        <p:cTn id="47" dur="500"/>
                                        <p:tgtEl>
                                          <p:spTgt spid="7373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3734" grpId="0" animBg="1"/>
      <p:bldP spid="73735" grpId="0"/>
      <p:bldP spid="73737" grpId="0" animBg="1"/>
      <p:bldP spid="73738" grpId="0" animBg="1"/>
      <p:bldP spid="73739" grpId="0" animBg="1"/>
      <p:bldP spid="73740"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75731BBD-7F80-13F7-DA4B-EA0D7159E65E}"/>
              </a:ext>
            </a:extLst>
          </p:cNvPr>
          <p:cNvSpPr>
            <a:spLocks noGrp="1"/>
          </p:cNvSpPr>
          <p:nvPr>
            <p:ph type="sldNum" sz="quarter" idx="12"/>
          </p:nvPr>
        </p:nvSpPr>
        <p:spPr/>
        <p:txBody>
          <a:bodyPr/>
          <a:lstStyle>
            <a:lvl1pPr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fld id="{84E7C9E4-3A1C-C644-9575-A9DD062FB053}" type="slidenum">
              <a:rPr lang="en-US" altLang="en-SA">
                <a:solidFill>
                  <a:srgbClr val="FFFFFF"/>
                </a:solidFill>
                <a:latin typeface="Franklin Gothic Book" panose="020B0503020102020204" pitchFamily="34" charset="0"/>
              </a:rPr>
              <a:pPr eaLnBrk="1" hangingPunct="1"/>
              <a:t>10</a:t>
            </a:fld>
            <a:endParaRPr lang="en-US" altLang="en-SA">
              <a:solidFill>
                <a:srgbClr val="FFFFFF"/>
              </a:solidFill>
              <a:latin typeface="Franklin Gothic Book" panose="020B0503020102020204" pitchFamily="34" charset="0"/>
            </a:endParaRPr>
          </a:p>
        </p:txBody>
      </p:sp>
      <p:sp>
        <p:nvSpPr>
          <p:cNvPr id="83970" name="Rectangle 2">
            <a:extLst>
              <a:ext uri="{FF2B5EF4-FFF2-40B4-BE49-F238E27FC236}">
                <a16:creationId xmlns:a16="http://schemas.microsoft.com/office/drawing/2014/main" id="{DA7A95F2-D11B-5780-428E-F567A537D278}"/>
              </a:ext>
            </a:extLst>
          </p:cNvPr>
          <p:cNvSpPr>
            <a:spLocks noGrp="1" noChangeArrowheads="1"/>
          </p:cNvSpPr>
          <p:nvPr>
            <p:ph type="title" idx="4294967295"/>
          </p:nvPr>
        </p:nvSpPr>
        <p:spPr>
          <a:xfrm>
            <a:off x="647700" y="228600"/>
            <a:ext cx="4495800" cy="749300"/>
          </a:xfrm>
        </p:spPr>
        <p:txBody>
          <a:bodyPr bIns="45720" anchor="ctr"/>
          <a:lstStyle/>
          <a:p>
            <a:pPr eaLnBrk="1" hangingPunct="1"/>
            <a:r>
              <a:rPr lang="en-US" altLang="en-SA" sz="3200" b="1" dirty="0">
                <a:solidFill>
                  <a:srgbClr val="5BA7B9"/>
                </a:solidFill>
                <a:latin typeface="Times New Roman" panose="02020603050405020304" pitchFamily="18" charset="0"/>
                <a:cs typeface="Times New Roman" panose="02020603050405020304" pitchFamily="18" charset="0"/>
              </a:rPr>
              <a:t>Granulocytes</a:t>
            </a:r>
          </a:p>
        </p:txBody>
      </p:sp>
      <p:sp>
        <p:nvSpPr>
          <p:cNvPr id="83971" name="Rectangle 3">
            <a:extLst>
              <a:ext uri="{FF2B5EF4-FFF2-40B4-BE49-F238E27FC236}">
                <a16:creationId xmlns:a16="http://schemas.microsoft.com/office/drawing/2014/main" id="{6DCDA067-0D4F-0BEB-BA15-07768C024C5C}"/>
              </a:ext>
            </a:extLst>
          </p:cNvPr>
          <p:cNvSpPr>
            <a:spLocks noGrp="1" noChangeArrowheads="1"/>
          </p:cNvSpPr>
          <p:nvPr>
            <p:ph type="body" idx="4294967295"/>
          </p:nvPr>
        </p:nvSpPr>
        <p:spPr>
          <a:xfrm>
            <a:off x="1080654" y="1329531"/>
            <a:ext cx="5867399" cy="4452938"/>
          </a:xfrm>
        </p:spPr>
        <p:txBody>
          <a:bodyPr/>
          <a:lstStyle/>
          <a:p>
            <a:pPr marL="623888" indent="-514350" algn="just" eaLnBrk="1" hangingPunct="1">
              <a:lnSpc>
                <a:spcPct val="150000"/>
              </a:lnSpc>
              <a:buFont typeface="Wingdings 3" pitchFamily="2" charset="2"/>
              <a:buNone/>
            </a:pPr>
            <a:r>
              <a:rPr lang="en-US" altLang="en-SA" sz="2400" b="1" dirty="0">
                <a:solidFill>
                  <a:srgbClr val="CC0099"/>
                </a:solidFill>
                <a:latin typeface="Times New Roman" panose="02020603050405020304" pitchFamily="18" charset="0"/>
                <a:cs typeface="Times New Roman" panose="02020603050405020304" pitchFamily="18" charset="0"/>
              </a:rPr>
              <a:t>1. Neutrophils</a:t>
            </a:r>
          </a:p>
          <a:p>
            <a:pPr marL="623888" indent="-514350" algn="just" eaLnBrk="1" hangingPunct="1">
              <a:lnSpc>
                <a:spcPct val="150000"/>
              </a:lnSpc>
            </a:pPr>
            <a:r>
              <a:rPr lang="en-US" altLang="en-SA" sz="2400" dirty="0">
                <a:latin typeface="Times New Roman" panose="02020603050405020304" pitchFamily="18" charset="0"/>
                <a:cs typeface="Times New Roman" panose="02020603050405020304" pitchFamily="18" charset="0"/>
              </a:rPr>
              <a:t>Constitute 60-70% of circulating WBC’s</a:t>
            </a:r>
          </a:p>
          <a:p>
            <a:pPr marL="623888" indent="-514350" algn="just" eaLnBrk="1" hangingPunct="1">
              <a:lnSpc>
                <a:spcPct val="150000"/>
              </a:lnSpc>
            </a:pPr>
            <a:r>
              <a:rPr lang="en-GB" altLang="en-SA" sz="2400" dirty="0">
                <a:latin typeface="Times New Roman" panose="02020603050405020304" pitchFamily="18" charset="0"/>
                <a:cs typeface="Times New Roman" panose="02020603050405020304" pitchFamily="18" charset="0"/>
              </a:rPr>
              <a:t>Have an average diameter of 12-15 µm </a:t>
            </a:r>
          </a:p>
          <a:p>
            <a:pPr marL="623888" indent="-514350" algn="just" eaLnBrk="1" hangingPunct="1">
              <a:lnSpc>
                <a:spcPct val="150000"/>
              </a:lnSpc>
            </a:pPr>
            <a:r>
              <a:rPr lang="en-US" altLang="en-SA" sz="2400" dirty="0">
                <a:latin typeface="Times New Roman" panose="02020603050405020304" pitchFamily="18" charset="0"/>
                <a:cs typeface="Times New Roman" panose="02020603050405020304" pitchFamily="18" charset="0"/>
              </a:rPr>
              <a:t>Several lobes in nucleus (2-5 segments) linked by fine threads chromatin</a:t>
            </a:r>
          </a:p>
          <a:p>
            <a:pPr marL="623888" indent="-514350" algn="just" eaLnBrk="1" hangingPunct="1">
              <a:lnSpc>
                <a:spcPct val="150000"/>
              </a:lnSpc>
            </a:pPr>
            <a:r>
              <a:rPr lang="en-US" altLang="en-SA" sz="2400" dirty="0">
                <a:latin typeface="Times New Roman" panose="02020603050405020304" pitchFamily="18" charset="0"/>
                <a:cs typeface="Times New Roman" panose="02020603050405020304" pitchFamily="18" charset="0"/>
              </a:rPr>
              <a:t>Also contain glycogen (source of energy)</a:t>
            </a:r>
          </a:p>
          <a:p>
            <a:pPr marL="623888" indent="-514350" algn="just" eaLnBrk="1" hangingPunct="1">
              <a:lnSpc>
                <a:spcPct val="150000"/>
              </a:lnSpc>
            </a:pPr>
            <a:r>
              <a:rPr lang="en-US" altLang="en-SA" sz="2400" dirty="0">
                <a:latin typeface="Times New Roman" panose="02020603050405020304" pitchFamily="18" charset="0"/>
                <a:cs typeface="Times New Roman" panose="02020603050405020304" pitchFamily="18" charset="0"/>
              </a:rPr>
              <a:t>Stain light purple with neutral dyes.</a:t>
            </a:r>
          </a:p>
        </p:txBody>
      </p:sp>
      <p:pic>
        <p:nvPicPr>
          <p:cNvPr id="83972" name="Picture 4">
            <a:extLst>
              <a:ext uri="{FF2B5EF4-FFF2-40B4-BE49-F238E27FC236}">
                <a16:creationId xmlns:a16="http://schemas.microsoft.com/office/drawing/2014/main" id="{30A50E53-A65C-8C1C-CF5B-8080157DBAA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961908" y="360361"/>
            <a:ext cx="1873827" cy="160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 presetClass="entr" presetSubtype="16" fill="hold" nodeType="afterEffect">
                                  <p:stCondLst>
                                    <p:cond delay="0"/>
                                  </p:stCondLst>
                                  <p:childTnLst>
                                    <p:set>
                                      <p:cBhvr>
                                        <p:cTn id="6" dur="1" fill="hold">
                                          <p:stCondLst>
                                            <p:cond delay="0"/>
                                          </p:stCondLst>
                                        </p:cTn>
                                        <p:tgtEl>
                                          <p:spTgt spid="83970"/>
                                        </p:tgtEl>
                                        <p:attrNameLst>
                                          <p:attrName>style.visibility</p:attrName>
                                        </p:attrNameLst>
                                      </p:cBhvr>
                                      <p:to>
                                        <p:strVal val="visible"/>
                                      </p:to>
                                    </p:set>
                                    <p:animEffect transition="in" filter="box(in)">
                                      <p:cBhvr>
                                        <p:cTn id="7" dur="500"/>
                                        <p:tgtEl>
                                          <p:spTgt spid="83970"/>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nodeType="clickEffect">
                                  <p:stCondLst>
                                    <p:cond delay="0"/>
                                  </p:stCondLst>
                                  <p:childTnLst>
                                    <p:set>
                                      <p:cBhvr>
                                        <p:cTn id="11" dur="1" fill="hold">
                                          <p:stCondLst>
                                            <p:cond delay="0"/>
                                          </p:stCondLst>
                                        </p:cTn>
                                        <p:tgtEl>
                                          <p:spTgt spid="83971">
                                            <p:txEl>
                                              <p:pRg st="0" end="0"/>
                                            </p:txEl>
                                          </p:spTgt>
                                        </p:tgtEl>
                                        <p:attrNameLst>
                                          <p:attrName>style.visibility</p:attrName>
                                        </p:attrNameLst>
                                      </p:cBhvr>
                                      <p:to>
                                        <p:strVal val="visible"/>
                                      </p:to>
                                    </p:set>
                                    <p:animEffect transition="in" filter="checkerboard(across)">
                                      <p:cBhvr>
                                        <p:cTn id="12" dur="500"/>
                                        <p:tgtEl>
                                          <p:spTgt spid="83971">
                                            <p:txEl>
                                              <p:pRg st="0" end="0"/>
                                            </p:txEl>
                                          </p:spTgt>
                                        </p:tgtEl>
                                      </p:cBhvr>
                                    </p:animEffect>
                                  </p:childTnLst>
                                </p:cTn>
                              </p:par>
                            </p:childTnLst>
                          </p:cTn>
                        </p:par>
                        <p:par>
                          <p:cTn id="13" fill="hold" nodeType="afterGroup">
                            <p:stCondLst>
                              <p:cond delay="500"/>
                            </p:stCondLst>
                            <p:childTnLst>
                              <p:par>
                                <p:cTn id="14" presetID="2" presetClass="entr" presetSubtype="2" fill="hold" nodeType="afterEffect">
                                  <p:stCondLst>
                                    <p:cond delay="0"/>
                                  </p:stCondLst>
                                  <p:childTnLst>
                                    <p:set>
                                      <p:cBhvr>
                                        <p:cTn id="15" dur="1" fill="hold">
                                          <p:stCondLst>
                                            <p:cond delay="0"/>
                                          </p:stCondLst>
                                        </p:cTn>
                                        <p:tgtEl>
                                          <p:spTgt spid="83972"/>
                                        </p:tgtEl>
                                        <p:attrNameLst>
                                          <p:attrName>style.visibility</p:attrName>
                                        </p:attrNameLst>
                                      </p:cBhvr>
                                      <p:to>
                                        <p:strVal val="visible"/>
                                      </p:to>
                                    </p:set>
                                    <p:anim calcmode="lin" valueType="num">
                                      <p:cBhvr additive="base">
                                        <p:cTn id="16" dur="500" fill="hold"/>
                                        <p:tgtEl>
                                          <p:spTgt spid="83972"/>
                                        </p:tgtEl>
                                        <p:attrNameLst>
                                          <p:attrName>ppt_x</p:attrName>
                                        </p:attrNameLst>
                                      </p:cBhvr>
                                      <p:tavLst>
                                        <p:tav tm="0">
                                          <p:val>
                                            <p:strVal val="1+#ppt_w/2"/>
                                          </p:val>
                                        </p:tav>
                                        <p:tav tm="100000">
                                          <p:val>
                                            <p:strVal val="#ppt_x"/>
                                          </p:val>
                                        </p:tav>
                                      </p:tavLst>
                                    </p:anim>
                                    <p:anim calcmode="lin" valueType="num">
                                      <p:cBhvr additive="base">
                                        <p:cTn id="17" dur="500" fill="hold"/>
                                        <p:tgtEl>
                                          <p:spTgt spid="83972"/>
                                        </p:tgtEl>
                                        <p:attrNameLst>
                                          <p:attrName>ppt_y</p:attrName>
                                        </p:attrNameLst>
                                      </p:cBhvr>
                                      <p:tavLst>
                                        <p:tav tm="0">
                                          <p:val>
                                            <p:strVal val="#ppt_y"/>
                                          </p:val>
                                        </p:tav>
                                        <p:tav tm="100000">
                                          <p:val>
                                            <p:strVal val="#ppt_y"/>
                                          </p:val>
                                        </p:tav>
                                      </p:tavLst>
                                    </p:anim>
                                  </p:childTnLst>
                                </p:cTn>
                              </p:par>
                            </p:childTnLst>
                          </p:cTn>
                        </p:par>
                      </p:childTnLst>
                    </p:cTn>
                  </p:par>
                  <p:par>
                    <p:cTn id="18" fill="hold" nodeType="clickPar">
                      <p:stCondLst>
                        <p:cond delay="indefinite"/>
                      </p:stCondLst>
                      <p:childTnLst>
                        <p:par>
                          <p:cTn id="19" fill="hold" nodeType="withGroup">
                            <p:stCondLst>
                              <p:cond delay="0"/>
                            </p:stCondLst>
                            <p:childTnLst>
                              <p:par>
                                <p:cTn id="20" presetID="5" presetClass="entr" presetSubtype="10" fill="hold" nodeType="clickEffect">
                                  <p:stCondLst>
                                    <p:cond delay="0"/>
                                  </p:stCondLst>
                                  <p:childTnLst>
                                    <p:set>
                                      <p:cBhvr>
                                        <p:cTn id="21" dur="1" fill="hold">
                                          <p:stCondLst>
                                            <p:cond delay="0"/>
                                          </p:stCondLst>
                                        </p:cTn>
                                        <p:tgtEl>
                                          <p:spTgt spid="83971">
                                            <p:txEl>
                                              <p:pRg st="1" end="1"/>
                                            </p:txEl>
                                          </p:spTgt>
                                        </p:tgtEl>
                                        <p:attrNameLst>
                                          <p:attrName>style.visibility</p:attrName>
                                        </p:attrNameLst>
                                      </p:cBhvr>
                                      <p:to>
                                        <p:strVal val="visible"/>
                                      </p:to>
                                    </p:set>
                                    <p:animEffect transition="in" filter="checkerboard(across)">
                                      <p:cBhvr>
                                        <p:cTn id="22" dur="500"/>
                                        <p:tgtEl>
                                          <p:spTgt spid="83971">
                                            <p:txEl>
                                              <p:pRg st="1" end="1"/>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5" presetClass="entr" presetSubtype="10" fill="hold" nodeType="clickEffect">
                                  <p:stCondLst>
                                    <p:cond delay="0"/>
                                  </p:stCondLst>
                                  <p:childTnLst>
                                    <p:set>
                                      <p:cBhvr>
                                        <p:cTn id="26" dur="1" fill="hold">
                                          <p:stCondLst>
                                            <p:cond delay="0"/>
                                          </p:stCondLst>
                                        </p:cTn>
                                        <p:tgtEl>
                                          <p:spTgt spid="83971">
                                            <p:txEl>
                                              <p:pRg st="2" end="2"/>
                                            </p:txEl>
                                          </p:spTgt>
                                        </p:tgtEl>
                                        <p:attrNameLst>
                                          <p:attrName>style.visibility</p:attrName>
                                        </p:attrNameLst>
                                      </p:cBhvr>
                                      <p:to>
                                        <p:strVal val="visible"/>
                                      </p:to>
                                    </p:set>
                                    <p:animEffect transition="in" filter="checkerboard(across)">
                                      <p:cBhvr>
                                        <p:cTn id="27" dur="500"/>
                                        <p:tgtEl>
                                          <p:spTgt spid="83971">
                                            <p:txEl>
                                              <p:pRg st="2" end="2"/>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5" presetClass="entr" presetSubtype="10" fill="hold" nodeType="clickEffect">
                                  <p:stCondLst>
                                    <p:cond delay="0"/>
                                  </p:stCondLst>
                                  <p:childTnLst>
                                    <p:set>
                                      <p:cBhvr>
                                        <p:cTn id="31" dur="1" fill="hold">
                                          <p:stCondLst>
                                            <p:cond delay="0"/>
                                          </p:stCondLst>
                                        </p:cTn>
                                        <p:tgtEl>
                                          <p:spTgt spid="83971">
                                            <p:txEl>
                                              <p:pRg st="3" end="3"/>
                                            </p:txEl>
                                          </p:spTgt>
                                        </p:tgtEl>
                                        <p:attrNameLst>
                                          <p:attrName>style.visibility</p:attrName>
                                        </p:attrNameLst>
                                      </p:cBhvr>
                                      <p:to>
                                        <p:strVal val="visible"/>
                                      </p:to>
                                    </p:set>
                                    <p:animEffect transition="in" filter="checkerboard(across)">
                                      <p:cBhvr>
                                        <p:cTn id="32" dur="500"/>
                                        <p:tgtEl>
                                          <p:spTgt spid="83971">
                                            <p:txEl>
                                              <p:pRg st="3" end="3"/>
                                            </p:txEl>
                                          </p:spTgt>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5" presetClass="entr" presetSubtype="10" fill="hold" nodeType="clickEffect">
                                  <p:stCondLst>
                                    <p:cond delay="0"/>
                                  </p:stCondLst>
                                  <p:childTnLst>
                                    <p:set>
                                      <p:cBhvr>
                                        <p:cTn id="36" dur="1" fill="hold">
                                          <p:stCondLst>
                                            <p:cond delay="0"/>
                                          </p:stCondLst>
                                        </p:cTn>
                                        <p:tgtEl>
                                          <p:spTgt spid="83971">
                                            <p:txEl>
                                              <p:pRg st="4" end="4"/>
                                            </p:txEl>
                                          </p:spTgt>
                                        </p:tgtEl>
                                        <p:attrNameLst>
                                          <p:attrName>style.visibility</p:attrName>
                                        </p:attrNameLst>
                                      </p:cBhvr>
                                      <p:to>
                                        <p:strVal val="visible"/>
                                      </p:to>
                                    </p:set>
                                    <p:animEffect transition="in" filter="checkerboard(across)">
                                      <p:cBhvr>
                                        <p:cTn id="37" dur="500"/>
                                        <p:tgtEl>
                                          <p:spTgt spid="83971">
                                            <p:txEl>
                                              <p:pRg st="4" end="4"/>
                                            </p:txEl>
                                          </p:spTgt>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5" presetClass="entr" presetSubtype="10" fill="hold" nodeType="clickEffect">
                                  <p:stCondLst>
                                    <p:cond delay="0"/>
                                  </p:stCondLst>
                                  <p:childTnLst>
                                    <p:set>
                                      <p:cBhvr>
                                        <p:cTn id="41" dur="1" fill="hold">
                                          <p:stCondLst>
                                            <p:cond delay="0"/>
                                          </p:stCondLst>
                                        </p:cTn>
                                        <p:tgtEl>
                                          <p:spTgt spid="83971">
                                            <p:txEl>
                                              <p:pRg st="5" end="5"/>
                                            </p:txEl>
                                          </p:spTgt>
                                        </p:tgtEl>
                                        <p:attrNameLst>
                                          <p:attrName>style.visibility</p:attrName>
                                        </p:attrNameLst>
                                      </p:cBhvr>
                                      <p:to>
                                        <p:strVal val="visible"/>
                                      </p:to>
                                    </p:set>
                                    <p:animEffect transition="in" filter="checkerboard(across)">
                                      <p:cBhvr>
                                        <p:cTn id="42" dur="500"/>
                                        <p:tgtEl>
                                          <p:spTgt spid="83971">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044E9DF3-678E-278B-71FE-9BFFF36C9938}"/>
              </a:ext>
            </a:extLst>
          </p:cNvPr>
          <p:cNvSpPr>
            <a:spLocks noGrp="1"/>
          </p:cNvSpPr>
          <p:nvPr>
            <p:ph type="sldNum" sz="quarter" idx="12"/>
          </p:nvPr>
        </p:nvSpPr>
        <p:spPr/>
        <p:txBody>
          <a:bodyPr/>
          <a:lstStyle>
            <a:lvl1pPr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fld id="{FE92084E-460F-CB4A-9D68-DBCA02CE1239}" type="slidenum">
              <a:rPr lang="en-US" altLang="en-SA">
                <a:solidFill>
                  <a:srgbClr val="FFFFFF"/>
                </a:solidFill>
                <a:latin typeface="Franklin Gothic Book" panose="020B0503020102020204" pitchFamily="34" charset="0"/>
              </a:rPr>
              <a:pPr eaLnBrk="1" hangingPunct="1"/>
              <a:t>11</a:t>
            </a:fld>
            <a:endParaRPr lang="en-US" altLang="en-SA">
              <a:solidFill>
                <a:srgbClr val="FFFFFF"/>
              </a:solidFill>
              <a:latin typeface="Franklin Gothic Book" panose="020B0503020102020204" pitchFamily="34" charset="0"/>
            </a:endParaRPr>
          </a:p>
        </p:txBody>
      </p:sp>
      <p:sp>
        <p:nvSpPr>
          <p:cNvPr id="105475" name="Rectangle 3">
            <a:extLst>
              <a:ext uri="{FF2B5EF4-FFF2-40B4-BE49-F238E27FC236}">
                <a16:creationId xmlns:a16="http://schemas.microsoft.com/office/drawing/2014/main" id="{198AABB2-A9D7-728E-EE34-37D5EF8E606E}"/>
              </a:ext>
            </a:extLst>
          </p:cNvPr>
          <p:cNvSpPr>
            <a:spLocks noGrp="1" noChangeArrowheads="1"/>
          </p:cNvSpPr>
          <p:nvPr>
            <p:ph type="body" idx="4294967295"/>
          </p:nvPr>
        </p:nvSpPr>
        <p:spPr>
          <a:xfrm>
            <a:off x="603250" y="907617"/>
            <a:ext cx="7931150" cy="5302683"/>
          </a:xfrm>
        </p:spPr>
        <p:txBody>
          <a:bodyPr>
            <a:noAutofit/>
          </a:bodyPr>
          <a:lstStyle/>
          <a:p>
            <a:pPr marL="109538" indent="0" algn="just" eaLnBrk="1" fontAlgn="auto" hangingPunct="1">
              <a:spcBef>
                <a:spcPts val="580"/>
              </a:spcBef>
              <a:spcAft>
                <a:spcPts val="0"/>
              </a:spcAft>
              <a:buNone/>
              <a:defRPr/>
            </a:pPr>
            <a:r>
              <a:rPr lang="en-US" sz="2400" b="1" dirty="0">
                <a:solidFill>
                  <a:srgbClr val="CC0099"/>
                </a:solidFill>
                <a:latin typeface="Times New Roman" panose="02020603050405020304" pitchFamily="18" charset="0"/>
                <a:cs typeface="Times New Roman" panose="02020603050405020304" pitchFamily="18" charset="0"/>
              </a:rPr>
              <a:t>1. Neutrophils (cont.):</a:t>
            </a:r>
          </a:p>
          <a:p>
            <a:pPr marL="109538" indent="0" algn="just" eaLnBrk="1" fontAlgn="auto" hangingPunct="1">
              <a:spcBef>
                <a:spcPts val="580"/>
              </a:spcBef>
              <a:spcAft>
                <a:spcPts val="0"/>
              </a:spcAft>
              <a:buNone/>
              <a:defRPr/>
            </a:pPr>
            <a:r>
              <a:rPr lang="en-US" sz="1400" b="1" dirty="0">
                <a:solidFill>
                  <a:srgbClr val="CC0099"/>
                </a:solidFill>
                <a:latin typeface="Times New Roman" panose="02020603050405020304" pitchFamily="18" charset="0"/>
                <a:cs typeface="Times New Roman" panose="02020603050405020304" pitchFamily="18" charset="0"/>
              </a:rPr>
              <a:t> </a:t>
            </a:r>
          </a:p>
          <a:p>
            <a:pPr marL="547688" indent="-438150" algn="just" eaLnBrk="1" fontAlgn="auto" hangingPunct="1">
              <a:lnSpc>
                <a:spcPct val="125000"/>
              </a:lnSpc>
              <a:spcBef>
                <a:spcPts val="580"/>
              </a:spcBef>
              <a:spcAft>
                <a:spcPts val="0"/>
              </a:spcAft>
              <a:buFont typeface="Wingdings 2"/>
              <a:buChar char=""/>
              <a:defRPr/>
            </a:pPr>
            <a:r>
              <a:rPr lang="en-US" sz="2400" dirty="0">
                <a:latin typeface="Times New Roman" panose="02020603050405020304" pitchFamily="18" charset="0"/>
                <a:cs typeface="Times New Roman" panose="02020603050405020304" pitchFamily="18" charset="0"/>
              </a:rPr>
              <a:t>Granules are small and numerous</a:t>
            </a:r>
          </a:p>
          <a:p>
            <a:pPr marL="547688" indent="-438150" algn="just" eaLnBrk="1" fontAlgn="auto" hangingPunct="1">
              <a:lnSpc>
                <a:spcPct val="125000"/>
              </a:lnSpc>
              <a:spcBef>
                <a:spcPts val="580"/>
              </a:spcBef>
              <a:spcAft>
                <a:spcPts val="0"/>
              </a:spcAft>
              <a:buFont typeface="Wingdings 2"/>
              <a:buChar char=""/>
              <a:defRPr/>
            </a:pPr>
            <a:r>
              <a:rPr lang="en-US" sz="2400" dirty="0">
                <a:latin typeface="Times New Roman" panose="02020603050405020304" pitchFamily="18" charset="0"/>
                <a:cs typeface="Times New Roman" panose="02020603050405020304" pitchFamily="18" charset="0"/>
              </a:rPr>
              <a:t>Highly mobile/very active</a:t>
            </a:r>
          </a:p>
          <a:p>
            <a:pPr marL="547688" indent="-438150" algn="just" eaLnBrk="1" fontAlgn="auto" hangingPunct="1">
              <a:lnSpc>
                <a:spcPct val="125000"/>
              </a:lnSpc>
              <a:spcBef>
                <a:spcPts val="580"/>
              </a:spcBef>
              <a:spcAft>
                <a:spcPts val="0"/>
              </a:spcAft>
              <a:buFont typeface="Wingdings 2"/>
              <a:buChar char=""/>
              <a:defRPr/>
            </a:pPr>
            <a:r>
              <a:rPr lang="en-US" sz="2400" b="1" dirty="0">
                <a:latin typeface="Times New Roman" panose="02020603050405020304" pitchFamily="18" charset="0"/>
                <a:cs typeface="Times New Roman" panose="02020603050405020304" pitchFamily="18" charset="0"/>
              </a:rPr>
              <a:t>Diapedesis:</a:t>
            </a:r>
            <a:r>
              <a:rPr lang="en-US" sz="2400" dirty="0">
                <a:latin typeface="Times New Roman" panose="02020603050405020304" pitchFamily="18" charset="0"/>
                <a:cs typeface="Times New Roman" panose="02020603050405020304" pitchFamily="18" charset="0"/>
              </a:rPr>
              <a:t> Can leave blood vessels and enter tissue space.</a:t>
            </a:r>
          </a:p>
          <a:p>
            <a:pPr marL="547688" indent="-438150" algn="just" eaLnBrk="1" fontAlgn="auto" hangingPunct="1">
              <a:lnSpc>
                <a:spcPct val="125000"/>
              </a:lnSpc>
              <a:spcBef>
                <a:spcPts val="580"/>
              </a:spcBef>
              <a:spcAft>
                <a:spcPts val="0"/>
              </a:spcAft>
              <a:buFont typeface="Wingdings 2"/>
              <a:buChar char=""/>
              <a:defRPr/>
            </a:pPr>
            <a:r>
              <a:rPr lang="en-US" sz="2400" dirty="0">
                <a:latin typeface="Times New Roman" panose="02020603050405020304" pitchFamily="18" charset="0"/>
                <a:cs typeface="Times New Roman" panose="02020603050405020304" pitchFamily="18" charset="0"/>
              </a:rPr>
              <a:t>Short lived cells: life span of 6-7h in blood and 1-4 days in connective tissues.</a:t>
            </a:r>
          </a:p>
          <a:p>
            <a:pPr marL="547688" indent="-438150" algn="just" eaLnBrk="1" fontAlgn="auto" hangingPunct="1">
              <a:lnSpc>
                <a:spcPct val="125000"/>
              </a:lnSpc>
              <a:spcBef>
                <a:spcPts val="580"/>
              </a:spcBef>
              <a:spcAft>
                <a:spcPts val="0"/>
              </a:spcAft>
              <a:buFont typeface="Wingdings 2"/>
              <a:buChar char=""/>
              <a:defRPr/>
            </a:pPr>
            <a:r>
              <a:rPr lang="en-US" sz="2400" b="1" dirty="0">
                <a:solidFill>
                  <a:schemeClr val="accent1"/>
                </a:solidFill>
                <a:latin typeface="Times New Roman" panose="02020603050405020304" pitchFamily="18" charset="0"/>
                <a:cs typeface="Times New Roman" panose="02020603050405020304" pitchFamily="18" charset="0"/>
              </a:rPr>
              <a:t>Function:</a:t>
            </a:r>
            <a:r>
              <a:rPr lang="en-US" sz="2400" dirty="0">
                <a:latin typeface="Times New Roman" panose="02020603050405020304" pitchFamily="18" charset="0"/>
                <a:cs typeface="Times New Roman" panose="02020603050405020304" pitchFamily="18" charset="0"/>
              </a:rPr>
              <a:t> Phagocytosis (contain several lysosomes) and play a major role of acute inflammation. (release leukotrienes, prostaglandins, </a:t>
            </a:r>
            <a:r>
              <a:rPr lang="en-US" sz="2400" dirty="0" err="1">
                <a:latin typeface="Times New Roman" panose="02020603050405020304" pitchFamily="18" charset="0"/>
                <a:cs typeface="Times New Roman" panose="02020603050405020304" pitchFamily="18" charset="0"/>
              </a:rPr>
              <a:t>thromboxanes</a:t>
            </a:r>
            <a:r>
              <a:rPr lang="en-US" sz="2400" dirty="0">
                <a:latin typeface="Times New Roman" panose="02020603050405020304" pitchFamily="18" charset="0"/>
                <a:cs typeface="Times New Roman" panose="02020603050405020304" pitchFamily="18" charset="0"/>
              </a:rPr>
              <a:t>) </a:t>
            </a:r>
          </a:p>
          <a:p>
            <a:pPr marL="792163" lvl="1" indent="-400050" algn="just" eaLnBrk="1" fontAlgn="auto" hangingPunct="1">
              <a:lnSpc>
                <a:spcPct val="125000"/>
              </a:lnSpc>
              <a:spcBef>
                <a:spcPts val="300"/>
              </a:spcBef>
              <a:spcAft>
                <a:spcPts val="0"/>
              </a:spcAft>
              <a:buFont typeface="Wingdings 2"/>
              <a:buChar char=""/>
              <a:defRPr/>
            </a:pPr>
            <a:endParaRPr lang="en-US" dirty="0">
              <a:latin typeface="Times New Roman" panose="02020603050405020304" pitchFamily="18" charset="0"/>
              <a:cs typeface="Times New Roman" panose="02020603050405020304" pitchFamily="18" charset="0"/>
            </a:endParaRPr>
          </a:p>
        </p:txBody>
      </p:sp>
      <p:pic>
        <p:nvPicPr>
          <p:cNvPr id="105476" name="Picture 4">
            <a:extLst>
              <a:ext uri="{FF2B5EF4-FFF2-40B4-BE49-F238E27FC236}">
                <a16:creationId xmlns:a16="http://schemas.microsoft.com/office/drawing/2014/main" id="{0979C0BB-6043-1337-808D-4B08D084613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255669" y="124114"/>
            <a:ext cx="1600200" cy="137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2" descr="http://img.tfd.com/dorland/diapedesis.jpg">
            <a:extLst>
              <a:ext uri="{FF2B5EF4-FFF2-40B4-BE49-F238E27FC236}">
                <a16:creationId xmlns:a16="http://schemas.microsoft.com/office/drawing/2014/main" id="{24B78790-73F0-B902-04AB-0252149F6CFD}"/>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76863" y="200314"/>
            <a:ext cx="2130425" cy="137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Rectangle 2">
            <a:extLst>
              <a:ext uri="{FF2B5EF4-FFF2-40B4-BE49-F238E27FC236}">
                <a16:creationId xmlns:a16="http://schemas.microsoft.com/office/drawing/2014/main" id="{8068B5AE-EBE2-1A5A-9146-D725E3B0B6EE}"/>
              </a:ext>
            </a:extLst>
          </p:cNvPr>
          <p:cNvSpPr txBox="1">
            <a:spLocks noChangeArrowheads="1"/>
          </p:cNvSpPr>
          <p:nvPr/>
        </p:nvSpPr>
        <p:spPr bwMode="auto">
          <a:xfrm>
            <a:off x="603250" y="39832"/>
            <a:ext cx="4495800" cy="749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rtl="0" eaLnBrk="0" fontAlgn="base" hangingPunct="0">
              <a:spcBef>
                <a:spcPct val="0"/>
              </a:spcBef>
              <a:spcAft>
                <a:spcPct val="0"/>
              </a:spcAft>
              <a:defRPr sz="4000" kern="1200">
                <a:solidFill>
                  <a:schemeClr val="tx2"/>
                </a:solidFill>
                <a:latin typeface="+mj-lt"/>
                <a:ea typeface="+mj-ea"/>
                <a:cs typeface="+mj-cs"/>
              </a:defRPr>
            </a:lvl1pPr>
            <a:lvl2pPr algn="l" rtl="0" eaLnBrk="0" fontAlgn="base" hangingPunct="0">
              <a:spcBef>
                <a:spcPct val="0"/>
              </a:spcBef>
              <a:spcAft>
                <a:spcPct val="0"/>
              </a:spcAft>
              <a:defRPr sz="4000">
                <a:solidFill>
                  <a:schemeClr val="tx2"/>
                </a:solidFill>
                <a:latin typeface="Franklin Gothic Book" pitchFamily="34" charset="0"/>
              </a:defRPr>
            </a:lvl2pPr>
            <a:lvl3pPr algn="l" rtl="0" eaLnBrk="0" fontAlgn="base" hangingPunct="0">
              <a:spcBef>
                <a:spcPct val="0"/>
              </a:spcBef>
              <a:spcAft>
                <a:spcPct val="0"/>
              </a:spcAft>
              <a:defRPr sz="4000">
                <a:solidFill>
                  <a:schemeClr val="tx2"/>
                </a:solidFill>
                <a:latin typeface="Franklin Gothic Book" pitchFamily="34" charset="0"/>
              </a:defRPr>
            </a:lvl3pPr>
            <a:lvl4pPr algn="l" rtl="0" eaLnBrk="0" fontAlgn="base" hangingPunct="0">
              <a:spcBef>
                <a:spcPct val="0"/>
              </a:spcBef>
              <a:spcAft>
                <a:spcPct val="0"/>
              </a:spcAft>
              <a:defRPr sz="4000">
                <a:solidFill>
                  <a:schemeClr val="tx2"/>
                </a:solidFill>
                <a:latin typeface="Franklin Gothic Book" pitchFamily="34" charset="0"/>
              </a:defRPr>
            </a:lvl4pPr>
            <a:lvl5pPr algn="l" rtl="0" eaLnBrk="0" fontAlgn="base" hangingPunct="0">
              <a:spcBef>
                <a:spcPct val="0"/>
              </a:spcBef>
              <a:spcAft>
                <a:spcPct val="0"/>
              </a:spcAft>
              <a:defRPr sz="4000">
                <a:solidFill>
                  <a:schemeClr val="tx2"/>
                </a:solidFill>
                <a:latin typeface="Franklin Gothic Book" pitchFamily="34" charset="0"/>
              </a:defRPr>
            </a:lvl5pPr>
            <a:lvl6pPr marL="457200" algn="l" rtl="0" fontAlgn="base">
              <a:spcBef>
                <a:spcPct val="0"/>
              </a:spcBef>
              <a:spcAft>
                <a:spcPct val="0"/>
              </a:spcAft>
              <a:defRPr sz="4000">
                <a:solidFill>
                  <a:schemeClr val="tx2"/>
                </a:solidFill>
                <a:latin typeface="Franklin Gothic Book" pitchFamily="34" charset="0"/>
              </a:defRPr>
            </a:lvl6pPr>
            <a:lvl7pPr marL="914400" algn="l" rtl="0" fontAlgn="base">
              <a:spcBef>
                <a:spcPct val="0"/>
              </a:spcBef>
              <a:spcAft>
                <a:spcPct val="0"/>
              </a:spcAft>
              <a:defRPr sz="4000">
                <a:solidFill>
                  <a:schemeClr val="tx2"/>
                </a:solidFill>
                <a:latin typeface="Franklin Gothic Book" pitchFamily="34" charset="0"/>
              </a:defRPr>
            </a:lvl7pPr>
            <a:lvl8pPr marL="1371600" algn="l" rtl="0" fontAlgn="base">
              <a:spcBef>
                <a:spcPct val="0"/>
              </a:spcBef>
              <a:spcAft>
                <a:spcPct val="0"/>
              </a:spcAft>
              <a:defRPr sz="4000">
                <a:solidFill>
                  <a:schemeClr val="tx2"/>
                </a:solidFill>
                <a:latin typeface="Franklin Gothic Book" pitchFamily="34" charset="0"/>
              </a:defRPr>
            </a:lvl8pPr>
            <a:lvl9pPr marL="1828800" algn="l" rtl="0" fontAlgn="base">
              <a:spcBef>
                <a:spcPct val="0"/>
              </a:spcBef>
              <a:spcAft>
                <a:spcPct val="0"/>
              </a:spcAft>
              <a:defRPr sz="4000">
                <a:solidFill>
                  <a:schemeClr val="tx2"/>
                </a:solidFill>
                <a:latin typeface="Franklin Gothic Book" pitchFamily="34" charset="0"/>
              </a:defRPr>
            </a:lvl9pPr>
          </a:lstStyle>
          <a:p>
            <a:pPr eaLnBrk="1" hangingPunct="1"/>
            <a:r>
              <a:rPr lang="en-US" altLang="en-SA" sz="3200" b="1" dirty="0">
                <a:solidFill>
                  <a:srgbClr val="5BA7B9"/>
                </a:solidFill>
                <a:latin typeface="Times New Roman" panose="02020603050405020304" pitchFamily="18" charset="0"/>
                <a:cs typeface="Times New Roman" panose="02020603050405020304" pitchFamily="18" charset="0"/>
              </a:rPr>
              <a:t>Granulocytes (cont.)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nodeType="clickEffect">
                                  <p:stCondLst>
                                    <p:cond delay="0"/>
                                  </p:stCondLst>
                                  <p:childTnLst>
                                    <p:set>
                                      <p:cBhvr>
                                        <p:cTn id="6" dur="1" fill="hold">
                                          <p:stCondLst>
                                            <p:cond delay="0"/>
                                          </p:stCondLst>
                                        </p:cTn>
                                        <p:tgtEl>
                                          <p:spTgt spid="105475">
                                            <p:txEl>
                                              <p:pRg st="0" end="0"/>
                                            </p:txEl>
                                          </p:spTgt>
                                        </p:tgtEl>
                                        <p:attrNameLst>
                                          <p:attrName>style.visibility</p:attrName>
                                        </p:attrNameLst>
                                      </p:cBhvr>
                                      <p:to>
                                        <p:strVal val="visible"/>
                                      </p:to>
                                    </p:set>
                                    <p:animEffect transition="in" filter="checkerboard(across)">
                                      <p:cBhvr>
                                        <p:cTn id="7" dur="500"/>
                                        <p:tgtEl>
                                          <p:spTgt spid="10547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105475">
                                            <p:txEl>
                                              <p:pRg st="1" end="1"/>
                                            </p:txEl>
                                          </p:spTgt>
                                        </p:tgtEl>
                                        <p:attrNameLst>
                                          <p:attrName>style.visibility</p:attrName>
                                        </p:attrNameLst>
                                      </p:cBhvr>
                                      <p:to>
                                        <p:strVal val="visible"/>
                                      </p:to>
                                    </p:set>
                                    <p:animEffect transition="in" filter="checkerboard(across)">
                                      <p:cBhvr>
                                        <p:cTn id="12" dur="500"/>
                                        <p:tgtEl>
                                          <p:spTgt spid="105475">
                                            <p:txEl>
                                              <p:pRg st="1" end="1"/>
                                            </p:txEl>
                                          </p:spTgt>
                                        </p:tgtEl>
                                      </p:cBhvr>
                                    </p:animEffect>
                                  </p:childTnLst>
                                </p:cTn>
                              </p:par>
                            </p:childTnLst>
                          </p:cTn>
                        </p:par>
                        <p:par>
                          <p:cTn id="13" fill="hold" nodeType="afterGroup">
                            <p:stCondLst>
                              <p:cond delay="500"/>
                            </p:stCondLst>
                            <p:childTnLst>
                              <p:par>
                                <p:cTn id="14" presetID="2" presetClass="entr" presetSubtype="2" fill="hold" nodeType="afterEffect">
                                  <p:stCondLst>
                                    <p:cond delay="0"/>
                                  </p:stCondLst>
                                  <p:childTnLst>
                                    <p:set>
                                      <p:cBhvr>
                                        <p:cTn id="15" dur="1" fill="hold">
                                          <p:stCondLst>
                                            <p:cond delay="0"/>
                                          </p:stCondLst>
                                        </p:cTn>
                                        <p:tgtEl>
                                          <p:spTgt spid="105476"/>
                                        </p:tgtEl>
                                        <p:attrNameLst>
                                          <p:attrName>style.visibility</p:attrName>
                                        </p:attrNameLst>
                                      </p:cBhvr>
                                      <p:to>
                                        <p:strVal val="visible"/>
                                      </p:to>
                                    </p:set>
                                    <p:anim calcmode="lin" valueType="num">
                                      <p:cBhvr additive="base">
                                        <p:cTn id="16" dur="500" fill="hold"/>
                                        <p:tgtEl>
                                          <p:spTgt spid="105476"/>
                                        </p:tgtEl>
                                        <p:attrNameLst>
                                          <p:attrName>ppt_x</p:attrName>
                                        </p:attrNameLst>
                                      </p:cBhvr>
                                      <p:tavLst>
                                        <p:tav tm="0">
                                          <p:val>
                                            <p:strVal val="1+#ppt_w/2"/>
                                          </p:val>
                                        </p:tav>
                                        <p:tav tm="100000">
                                          <p:val>
                                            <p:strVal val="#ppt_x"/>
                                          </p:val>
                                        </p:tav>
                                      </p:tavLst>
                                    </p:anim>
                                    <p:anim calcmode="lin" valueType="num">
                                      <p:cBhvr additive="base">
                                        <p:cTn id="17" dur="500" fill="hold"/>
                                        <p:tgtEl>
                                          <p:spTgt spid="105476"/>
                                        </p:tgtEl>
                                        <p:attrNameLst>
                                          <p:attrName>ppt_y</p:attrName>
                                        </p:attrNameLst>
                                      </p:cBhvr>
                                      <p:tavLst>
                                        <p:tav tm="0">
                                          <p:val>
                                            <p:strVal val="#ppt_y"/>
                                          </p:val>
                                        </p:tav>
                                        <p:tav tm="100000">
                                          <p:val>
                                            <p:strVal val="#ppt_y"/>
                                          </p:val>
                                        </p:tav>
                                      </p:tavLst>
                                    </p:anim>
                                  </p:childTnLst>
                                </p:cTn>
                              </p:par>
                            </p:childTnLst>
                          </p:cTn>
                        </p:par>
                      </p:childTnLst>
                    </p:cTn>
                  </p:par>
                  <p:par>
                    <p:cTn id="18" fill="hold" nodeType="clickPar">
                      <p:stCondLst>
                        <p:cond delay="indefinite"/>
                      </p:stCondLst>
                      <p:childTnLst>
                        <p:par>
                          <p:cTn id="19" fill="hold" nodeType="withGroup">
                            <p:stCondLst>
                              <p:cond delay="0"/>
                            </p:stCondLst>
                            <p:childTnLst>
                              <p:par>
                                <p:cTn id="20" presetID="5" presetClass="entr" presetSubtype="10" fill="hold" nodeType="clickEffect">
                                  <p:stCondLst>
                                    <p:cond delay="0"/>
                                  </p:stCondLst>
                                  <p:childTnLst>
                                    <p:set>
                                      <p:cBhvr>
                                        <p:cTn id="21" dur="1" fill="hold">
                                          <p:stCondLst>
                                            <p:cond delay="0"/>
                                          </p:stCondLst>
                                        </p:cTn>
                                        <p:tgtEl>
                                          <p:spTgt spid="105475">
                                            <p:txEl>
                                              <p:pRg st="2" end="2"/>
                                            </p:txEl>
                                          </p:spTgt>
                                        </p:tgtEl>
                                        <p:attrNameLst>
                                          <p:attrName>style.visibility</p:attrName>
                                        </p:attrNameLst>
                                      </p:cBhvr>
                                      <p:to>
                                        <p:strVal val="visible"/>
                                      </p:to>
                                    </p:set>
                                    <p:animEffect transition="in" filter="checkerboard(across)">
                                      <p:cBhvr>
                                        <p:cTn id="22" dur="500"/>
                                        <p:tgtEl>
                                          <p:spTgt spid="105475">
                                            <p:txEl>
                                              <p:pRg st="2" end="2"/>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5" presetClass="entr" presetSubtype="10" fill="hold" nodeType="clickEffect">
                                  <p:stCondLst>
                                    <p:cond delay="0"/>
                                  </p:stCondLst>
                                  <p:childTnLst>
                                    <p:set>
                                      <p:cBhvr>
                                        <p:cTn id="26" dur="1" fill="hold">
                                          <p:stCondLst>
                                            <p:cond delay="0"/>
                                          </p:stCondLst>
                                        </p:cTn>
                                        <p:tgtEl>
                                          <p:spTgt spid="105475">
                                            <p:txEl>
                                              <p:pRg st="3" end="3"/>
                                            </p:txEl>
                                          </p:spTgt>
                                        </p:tgtEl>
                                        <p:attrNameLst>
                                          <p:attrName>style.visibility</p:attrName>
                                        </p:attrNameLst>
                                      </p:cBhvr>
                                      <p:to>
                                        <p:strVal val="visible"/>
                                      </p:to>
                                    </p:set>
                                    <p:animEffect transition="in" filter="checkerboard(across)">
                                      <p:cBhvr>
                                        <p:cTn id="27" dur="500"/>
                                        <p:tgtEl>
                                          <p:spTgt spid="105475">
                                            <p:txEl>
                                              <p:pRg st="3" end="3"/>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5" presetClass="entr" presetSubtype="10" fill="hold" nodeType="clickEffect">
                                  <p:stCondLst>
                                    <p:cond delay="0"/>
                                  </p:stCondLst>
                                  <p:childTnLst>
                                    <p:set>
                                      <p:cBhvr>
                                        <p:cTn id="31" dur="1" fill="hold">
                                          <p:stCondLst>
                                            <p:cond delay="0"/>
                                          </p:stCondLst>
                                        </p:cTn>
                                        <p:tgtEl>
                                          <p:spTgt spid="105475">
                                            <p:txEl>
                                              <p:pRg st="4" end="4"/>
                                            </p:txEl>
                                          </p:spTgt>
                                        </p:tgtEl>
                                        <p:attrNameLst>
                                          <p:attrName>style.visibility</p:attrName>
                                        </p:attrNameLst>
                                      </p:cBhvr>
                                      <p:to>
                                        <p:strVal val="visible"/>
                                      </p:to>
                                    </p:set>
                                    <p:animEffect transition="in" filter="checkerboard(across)">
                                      <p:cBhvr>
                                        <p:cTn id="32" dur="500"/>
                                        <p:tgtEl>
                                          <p:spTgt spid="105475">
                                            <p:txEl>
                                              <p:pRg st="4" end="4"/>
                                            </p:txEl>
                                          </p:spTgt>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5" presetClass="entr" presetSubtype="10" fill="hold" nodeType="clickEffect">
                                  <p:stCondLst>
                                    <p:cond delay="0"/>
                                  </p:stCondLst>
                                  <p:childTnLst>
                                    <p:set>
                                      <p:cBhvr>
                                        <p:cTn id="36" dur="1" fill="hold">
                                          <p:stCondLst>
                                            <p:cond delay="0"/>
                                          </p:stCondLst>
                                        </p:cTn>
                                        <p:tgtEl>
                                          <p:spTgt spid="7"/>
                                        </p:tgtEl>
                                        <p:attrNameLst>
                                          <p:attrName>style.visibility</p:attrName>
                                        </p:attrNameLst>
                                      </p:cBhvr>
                                      <p:to>
                                        <p:strVal val="visible"/>
                                      </p:to>
                                    </p:set>
                                    <p:animEffect transition="in" filter="checkerboard(across)">
                                      <p:cBhvr>
                                        <p:cTn id="37" dur="500"/>
                                        <p:tgtEl>
                                          <p:spTgt spid="7"/>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5" presetClass="entr" presetSubtype="10" fill="hold" nodeType="clickEffect">
                                  <p:stCondLst>
                                    <p:cond delay="0"/>
                                  </p:stCondLst>
                                  <p:childTnLst>
                                    <p:set>
                                      <p:cBhvr>
                                        <p:cTn id="41" dur="1" fill="hold">
                                          <p:stCondLst>
                                            <p:cond delay="0"/>
                                          </p:stCondLst>
                                        </p:cTn>
                                        <p:tgtEl>
                                          <p:spTgt spid="105475">
                                            <p:txEl>
                                              <p:pRg st="5" end="5"/>
                                            </p:txEl>
                                          </p:spTgt>
                                        </p:tgtEl>
                                        <p:attrNameLst>
                                          <p:attrName>style.visibility</p:attrName>
                                        </p:attrNameLst>
                                      </p:cBhvr>
                                      <p:to>
                                        <p:strVal val="visible"/>
                                      </p:to>
                                    </p:set>
                                    <p:animEffect transition="in" filter="checkerboard(across)">
                                      <p:cBhvr>
                                        <p:cTn id="42" dur="500"/>
                                        <p:tgtEl>
                                          <p:spTgt spid="105475">
                                            <p:txEl>
                                              <p:pRg st="5" end="5"/>
                                            </p:txEl>
                                          </p:spTgt>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5" presetClass="entr" presetSubtype="10" fill="hold" nodeType="clickEffect">
                                  <p:stCondLst>
                                    <p:cond delay="0"/>
                                  </p:stCondLst>
                                  <p:childTnLst>
                                    <p:set>
                                      <p:cBhvr>
                                        <p:cTn id="46" dur="1" fill="hold">
                                          <p:stCondLst>
                                            <p:cond delay="0"/>
                                          </p:stCondLst>
                                        </p:cTn>
                                        <p:tgtEl>
                                          <p:spTgt spid="105475">
                                            <p:txEl>
                                              <p:pRg st="6" end="6"/>
                                            </p:txEl>
                                          </p:spTgt>
                                        </p:tgtEl>
                                        <p:attrNameLst>
                                          <p:attrName>style.visibility</p:attrName>
                                        </p:attrNameLst>
                                      </p:cBhvr>
                                      <p:to>
                                        <p:strVal val="visible"/>
                                      </p:to>
                                    </p:set>
                                    <p:animEffect transition="in" filter="checkerboard(across)">
                                      <p:cBhvr>
                                        <p:cTn id="47" dur="500"/>
                                        <p:tgtEl>
                                          <p:spTgt spid="105475">
                                            <p:txEl>
                                              <p:pRg st="6" end="6"/>
                                            </p:txEl>
                                          </p:spTgt>
                                        </p:tgtEl>
                                      </p:cBhvr>
                                    </p:animEffect>
                                  </p:childTnLst>
                                </p:cTn>
                              </p:par>
                            </p:childTnLst>
                          </p:cTn>
                        </p:par>
                        <p:par>
                          <p:cTn id="48" fill="hold">
                            <p:stCondLst>
                              <p:cond delay="500"/>
                            </p:stCondLst>
                            <p:childTnLst>
                              <p:par>
                                <p:cTn id="49" presetID="4" presetClass="entr" presetSubtype="16" fill="hold" nodeType="afterEffect">
                                  <p:stCondLst>
                                    <p:cond delay="0"/>
                                  </p:stCondLst>
                                  <p:childTnLst>
                                    <p:set>
                                      <p:cBhvr>
                                        <p:cTn id="50" dur="1" fill="hold">
                                          <p:stCondLst>
                                            <p:cond delay="0"/>
                                          </p:stCondLst>
                                        </p:cTn>
                                        <p:tgtEl>
                                          <p:spTgt spid="2"/>
                                        </p:tgtEl>
                                        <p:attrNameLst>
                                          <p:attrName>style.visibility</p:attrName>
                                        </p:attrNameLst>
                                      </p:cBhvr>
                                      <p:to>
                                        <p:strVal val="visible"/>
                                      </p:to>
                                    </p:set>
                                    <p:animEffect transition="in" filter="box(in)">
                                      <p:cBhvr>
                                        <p:cTn id="51"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94FA9384-DB33-5577-487D-986EB6BA69A3}"/>
              </a:ext>
            </a:extLst>
          </p:cNvPr>
          <p:cNvSpPr>
            <a:spLocks noGrp="1"/>
          </p:cNvSpPr>
          <p:nvPr>
            <p:ph type="sldNum" sz="quarter" idx="12"/>
          </p:nvPr>
        </p:nvSpPr>
        <p:spPr/>
        <p:txBody>
          <a:bodyPr/>
          <a:lstStyle>
            <a:lvl1pPr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fld id="{F63EF33E-042A-8E42-8DF2-547A61E005D3}" type="slidenum">
              <a:rPr lang="en-US" altLang="en-SA">
                <a:solidFill>
                  <a:srgbClr val="FFFFFF"/>
                </a:solidFill>
                <a:latin typeface="Franklin Gothic Book" panose="020B0503020102020204" pitchFamily="34" charset="0"/>
              </a:rPr>
              <a:pPr eaLnBrk="1" hangingPunct="1"/>
              <a:t>12</a:t>
            </a:fld>
            <a:endParaRPr lang="en-US" altLang="en-SA">
              <a:solidFill>
                <a:srgbClr val="FFFFFF"/>
              </a:solidFill>
              <a:latin typeface="Franklin Gothic Book" panose="020B0503020102020204" pitchFamily="34" charset="0"/>
            </a:endParaRPr>
          </a:p>
        </p:txBody>
      </p:sp>
      <p:sp>
        <p:nvSpPr>
          <p:cNvPr id="88067" name="Rectangle 3">
            <a:extLst>
              <a:ext uri="{FF2B5EF4-FFF2-40B4-BE49-F238E27FC236}">
                <a16:creationId xmlns:a16="http://schemas.microsoft.com/office/drawing/2014/main" id="{B07D1AF3-1EDD-85F7-F77C-A80EE0803196}"/>
              </a:ext>
            </a:extLst>
          </p:cNvPr>
          <p:cNvSpPr>
            <a:spLocks noGrp="1" noChangeArrowheads="1"/>
          </p:cNvSpPr>
          <p:nvPr>
            <p:ph type="body" idx="4294967295"/>
          </p:nvPr>
        </p:nvSpPr>
        <p:spPr>
          <a:xfrm>
            <a:off x="893618" y="1589521"/>
            <a:ext cx="7488382" cy="3848100"/>
          </a:xfrm>
        </p:spPr>
        <p:txBody>
          <a:bodyPr/>
          <a:lstStyle/>
          <a:p>
            <a:pPr eaLnBrk="1" hangingPunct="1">
              <a:lnSpc>
                <a:spcPct val="80000"/>
              </a:lnSpc>
              <a:buFont typeface="Wingdings 3" pitchFamily="2" charset="2"/>
              <a:buNone/>
            </a:pPr>
            <a:r>
              <a:rPr lang="en-US" altLang="en-SA" sz="2400" b="1" dirty="0">
                <a:solidFill>
                  <a:srgbClr val="CC0099"/>
                </a:solidFill>
                <a:latin typeface="Times New Roman" panose="02020603050405020304" pitchFamily="18" charset="0"/>
                <a:cs typeface="Times New Roman" panose="02020603050405020304" pitchFamily="18" charset="0"/>
              </a:rPr>
              <a:t>2. Eosinophils</a:t>
            </a:r>
          </a:p>
          <a:p>
            <a:pPr eaLnBrk="1" hangingPunct="1">
              <a:lnSpc>
                <a:spcPct val="80000"/>
              </a:lnSpc>
              <a:buFont typeface="Wingdings 3" pitchFamily="2" charset="2"/>
              <a:buNone/>
            </a:pPr>
            <a:endParaRPr lang="en-US" altLang="en-SA" sz="2400" b="1" dirty="0">
              <a:solidFill>
                <a:srgbClr val="CC0099"/>
              </a:solidFill>
              <a:latin typeface="Times New Roman" panose="02020603050405020304" pitchFamily="18" charset="0"/>
              <a:cs typeface="Times New Roman" panose="02020603050405020304" pitchFamily="18" charset="0"/>
            </a:endParaRPr>
          </a:p>
          <a:p>
            <a:pPr eaLnBrk="1" hangingPunct="1">
              <a:lnSpc>
                <a:spcPct val="150000"/>
              </a:lnSpc>
            </a:pPr>
            <a:r>
              <a:rPr lang="en-US" altLang="en-SA" sz="2400" dirty="0">
                <a:latin typeface="Times New Roman" panose="02020603050405020304" pitchFamily="18" charset="0"/>
                <a:cs typeface="Times New Roman" panose="02020603050405020304" pitchFamily="18" charset="0"/>
              </a:rPr>
              <a:t>2-4% in normal blood</a:t>
            </a:r>
          </a:p>
          <a:p>
            <a:pPr eaLnBrk="1" hangingPunct="1">
              <a:lnSpc>
                <a:spcPct val="150000"/>
              </a:lnSpc>
            </a:pPr>
            <a:r>
              <a:rPr lang="en-US" altLang="en-SA" sz="2400" dirty="0">
                <a:latin typeface="Times New Roman" panose="02020603050405020304" pitchFamily="18" charset="0"/>
                <a:cs typeface="Times New Roman" panose="02020603050405020304" pitchFamily="18" charset="0"/>
              </a:rPr>
              <a:t>Large, numerous granules</a:t>
            </a:r>
          </a:p>
          <a:p>
            <a:pPr eaLnBrk="1" hangingPunct="1">
              <a:lnSpc>
                <a:spcPct val="150000"/>
              </a:lnSpc>
            </a:pPr>
            <a:r>
              <a:rPr lang="en-US" altLang="en-SA" sz="2400" dirty="0">
                <a:latin typeface="Times New Roman" panose="02020603050405020304" pitchFamily="18" charset="0"/>
                <a:cs typeface="Times New Roman" panose="02020603050405020304" pitchFamily="18" charset="0"/>
              </a:rPr>
              <a:t>Typical bilobed nuclei </a:t>
            </a:r>
          </a:p>
          <a:p>
            <a:pPr eaLnBrk="1" hangingPunct="1">
              <a:lnSpc>
                <a:spcPct val="150000"/>
              </a:lnSpc>
            </a:pPr>
            <a:r>
              <a:rPr lang="en-GB" altLang="en-SA" sz="2400" dirty="0">
                <a:latin typeface="Times New Roman" panose="02020603050405020304" pitchFamily="18" charset="0"/>
                <a:cs typeface="Times New Roman" panose="02020603050405020304" pitchFamily="18" charset="0"/>
              </a:rPr>
              <a:t>Are about 12-17 µm in size, pale blue colour</a:t>
            </a:r>
          </a:p>
          <a:p>
            <a:pPr eaLnBrk="1" hangingPunct="1">
              <a:lnSpc>
                <a:spcPct val="125000"/>
              </a:lnSpc>
            </a:pPr>
            <a:r>
              <a:rPr lang="en-US" altLang="en-SA" sz="2400" dirty="0">
                <a:latin typeface="Times New Roman" panose="02020603050405020304" pitchFamily="18" charset="0"/>
                <a:cs typeface="Times New Roman" panose="02020603050405020304" pitchFamily="18" charset="0"/>
              </a:rPr>
              <a:t>Found in lining of respiratory and digestive tracts</a:t>
            </a:r>
          </a:p>
          <a:p>
            <a:pPr eaLnBrk="1" hangingPunct="1">
              <a:lnSpc>
                <a:spcPct val="150000"/>
              </a:lnSpc>
              <a:buFont typeface="Wingdings 3" pitchFamily="2" charset="2"/>
              <a:buNone/>
            </a:pPr>
            <a:r>
              <a:rPr lang="en-GB" altLang="en-SA" sz="2400" dirty="0">
                <a:latin typeface="Times New Roman" panose="02020603050405020304" pitchFamily="18" charset="0"/>
                <a:cs typeface="Times New Roman" panose="02020603050405020304" pitchFamily="18" charset="0"/>
              </a:rPr>
              <a:t> </a:t>
            </a:r>
            <a:endParaRPr lang="en-US" altLang="en-SA" sz="2400" dirty="0">
              <a:latin typeface="Times New Roman" panose="02020603050405020304" pitchFamily="18" charset="0"/>
              <a:cs typeface="Times New Roman" panose="02020603050405020304" pitchFamily="18" charset="0"/>
            </a:endParaRPr>
          </a:p>
        </p:txBody>
      </p:sp>
      <p:pic>
        <p:nvPicPr>
          <p:cNvPr id="88068" name="Picture 4">
            <a:extLst>
              <a:ext uri="{FF2B5EF4-FFF2-40B4-BE49-F238E27FC236}">
                <a16:creationId xmlns:a16="http://schemas.microsoft.com/office/drawing/2014/main" id="{35A8BBC5-1B1A-8C9F-0BAE-58F0B87281D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994669" y="449118"/>
            <a:ext cx="1600200" cy="1350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Rectangle 2">
            <a:extLst>
              <a:ext uri="{FF2B5EF4-FFF2-40B4-BE49-F238E27FC236}">
                <a16:creationId xmlns:a16="http://schemas.microsoft.com/office/drawing/2014/main" id="{0DF9CBDC-4FD2-0163-2801-4C38E23988D0}"/>
              </a:ext>
            </a:extLst>
          </p:cNvPr>
          <p:cNvSpPr txBox="1">
            <a:spLocks noChangeArrowheads="1"/>
          </p:cNvSpPr>
          <p:nvPr/>
        </p:nvSpPr>
        <p:spPr bwMode="auto">
          <a:xfrm>
            <a:off x="570490" y="228600"/>
            <a:ext cx="4495800" cy="749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rtl="0" eaLnBrk="0" fontAlgn="base" hangingPunct="0">
              <a:spcBef>
                <a:spcPct val="0"/>
              </a:spcBef>
              <a:spcAft>
                <a:spcPct val="0"/>
              </a:spcAft>
              <a:defRPr sz="4000" kern="1200">
                <a:solidFill>
                  <a:schemeClr val="tx2"/>
                </a:solidFill>
                <a:latin typeface="+mj-lt"/>
                <a:ea typeface="+mj-ea"/>
                <a:cs typeface="+mj-cs"/>
              </a:defRPr>
            </a:lvl1pPr>
            <a:lvl2pPr algn="l" rtl="0" eaLnBrk="0" fontAlgn="base" hangingPunct="0">
              <a:spcBef>
                <a:spcPct val="0"/>
              </a:spcBef>
              <a:spcAft>
                <a:spcPct val="0"/>
              </a:spcAft>
              <a:defRPr sz="4000">
                <a:solidFill>
                  <a:schemeClr val="tx2"/>
                </a:solidFill>
                <a:latin typeface="Franklin Gothic Book" pitchFamily="34" charset="0"/>
              </a:defRPr>
            </a:lvl2pPr>
            <a:lvl3pPr algn="l" rtl="0" eaLnBrk="0" fontAlgn="base" hangingPunct="0">
              <a:spcBef>
                <a:spcPct val="0"/>
              </a:spcBef>
              <a:spcAft>
                <a:spcPct val="0"/>
              </a:spcAft>
              <a:defRPr sz="4000">
                <a:solidFill>
                  <a:schemeClr val="tx2"/>
                </a:solidFill>
                <a:latin typeface="Franklin Gothic Book" pitchFamily="34" charset="0"/>
              </a:defRPr>
            </a:lvl3pPr>
            <a:lvl4pPr algn="l" rtl="0" eaLnBrk="0" fontAlgn="base" hangingPunct="0">
              <a:spcBef>
                <a:spcPct val="0"/>
              </a:spcBef>
              <a:spcAft>
                <a:spcPct val="0"/>
              </a:spcAft>
              <a:defRPr sz="4000">
                <a:solidFill>
                  <a:schemeClr val="tx2"/>
                </a:solidFill>
                <a:latin typeface="Franklin Gothic Book" pitchFamily="34" charset="0"/>
              </a:defRPr>
            </a:lvl4pPr>
            <a:lvl5pPr algn="l" rtl="0" eaLnBrk="0" fontAlgn="base" hangingPunct="0">
              <a:spcBef>
                <a:spcPct val="0"/>
              </a:spcBef>
              <a:spcAft>
                <a:spcPct val="0"/>
              </a:spcAft>
              <a:defRPr sz="4000">
                <a:solidFill>
                  <a:schemeClr val="tx2"/>
                </a:solidFill>
                <a:latin typeface="Franklin Gothic Book" pitchFamily="34" charset="0"/>
              </a:defRPr>
            </a:lvl5pPr>
            <a:lvl6pPr marL="457200" algn="l" rtl="0" fontAlgn="base">
              <a:spcBef>
                <a:spcPct val="0"/>
              </a:spcBef>
              <a:spcAft>
                <a:spcPct val="0"/>
              </a:spcAft>
              <a:defRPr sz="4000">
                <a:solidFill>
                  <a:schemeClr val="tx2"/>
                </a:solidFill>
                <a:latin typeface="Franklin Gothic Book" pitchFamily="34" charset="0"/>
              </a:defRPr>
            </a:lvl6pPr>
            <a:lvl7pPr marL="914400" algn="l" rtl="0" fontAlgn="base">
              <a:spcBef>
                <a:spcPct val="0"/>
              </a:spcBef>
              <a:spcAft>
                <a:spcPct val="0"/>
              </a:spcAft>
              <a:defRPr sz="4000">
                <a:solidFill>
                  <a:schemeClr val="tx2"/>
                </a:solidFill>
                <a:latin typeface="Franklin Gothic Book" pitchFamily="34" charset="0"/>
              </a:defRPr>
            </a:lvl7pPr>
            <a:lvl8pPr marL="1371600" algn="l" rtl="0" fontAlgn="base">
              <a:spcBef>
                <a:spcPct val="0"/>
              </a:spcBef>
              <a:spcAft>
                <a:spcPct val="0"/>
              </a:spcAft>
              <a:defRPr sz="4000">
                <a:solidFill>
                  <a:schemeClr val="tx2"/>
                </a:solidFill>
                <a:latin typeface="Franklin Gothic Book" pitchFamily="34" charset="0"/>
              </a:defRPr>
            </a:lvl8pPr>
            <a:lvl9pPr marL="1828800" algn="l" rtl="0" fontAlgn="base">
              <a:spcBef>
                <a:spcPct val="0"/>
              </a:spcBef>
              <a:spcAft>
                <a:spcPct val="0"/>
              </a:spcAft>
              <a:defRPr sz="4000">
                <a:solidFill>
                  <a:schemeClr val="tx2"/>
                </a:solidFill>
                <a:latin typeface="Franklin Gothic Book" pitchFamily="34" charset="0"/>
              </a:defRPr>
            </a:lvl9pPr>
          </a:lstStyle>
          <a:p>
            <a:pPr eaLnBrk="1" hangingPunct="1"/>
            <a:r>
              <a:rPr lang="en-US" altLang="en-SA" sz="3200" b="1" dirty="0">
                <a:solidFill>
                  <a:srgbClr val="5BA7B9"/>
                </a:solidFill>
                <a:latin typeface="Times New Roman" panose="02020603050405020304" pitchFamily="18" charset="0"/>
                <a:cs typeface="Times New Roman" panose="02020603050405020304" pitchFamily="18" charset="0"/>
              </a:rPr>
              <a:t>Granulocytes (cont.)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nodeType="clickEffect">
                                  <p:stCondLst>
                                    <p:cond delay="0"/>
                                  </p:stCondLst>
                                  <p:childTnLst>
                                    <p:set>
                                      <p:cBhvr>
                                        <p:cTn id="6" dur="1" fill="hold">
                                          <p:stCondLst>
                                            <p:cond delay="0"/>
                                          </p:stCondLst>
                                        </p:cTn>
                                        <p:tgtEl>
                                          <p:spTgt spid="88067">
                                            <p:txEl>
                                              <p:pRg st="0" end="0"/>
                                            </p:txEl>
                                          </p:spTgt>
                                        </p:tgtEl>
                                        <p:attrNameLst>
                                          <p:attrName>style.visibility</p:attrName>
                                        </p:attrNameLst>
                                      </p:cBhvr>
                                      <p:to>
                                        <p:strVal val="visible"/>
                                      </p:to>
                                    </p:set>
                                    <p:animEffect transition="in" filter="checkerboard(across)">
                                      <p:cBhvr>
                                        <p:cTn id="7" dur="500"/>
                                        <p:tgtEl>
                                          <p:spTgt spid="88067">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88068"/>
                                        </p:tgtEl>
                                        <p:attrNameLst>
                                          <p:attrName>style.visibility</p:attrName>
                                        </p:attrNameLst>
                                      </p:cBhvr>
                                      <p:to>
                                        <p:strVal val="visible"/>
                                      </p:to>
                                    </p:set>
                                    <p:animEffect transition="in" filter="fade">
                                      <p:cBhvr>
                                        <p:cTn id="10" dur="2000"/>
                                        <p:tgtEl>
                                          <p:spTgt spid="88068"/>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5" presetClass="entr" presetSubtype="10" fill="hold" nodeType="clickEffect">
                                  <p:stCondLst>
                                    <p:cond delay="0"/>
                                  </p:stCondLst>
                                  <p:childTnLst>
                                    <p:set>
                                      <p:cBhvr>
                                        <p:cTn id="14" dur="1" fill="hold">
                                          <p:stCondLst>
                                            <p:cond delay="0"/>
                                          </p:stCondLst>
                                        </p:cTn>
                                        <p:tgtEl>
                                          <p:spTgt spid="88067">
                                            <p:txEl>
                                              <p:pRg st="2" end="2"/>
                                            </p:txEl>
                                          </p:spTgt>
                                        </p:tgtEl>
                                        <p:attrNameLst>
                                          <p:attrName>style.visibility</p:attrName>
                                        </p:attrNameLst>
                                      </p:cBhvr>
                                      <p:to>
                                        <p:strVal val="visible"/>
                                      </p:to>
                                    </p:set>
                                    <p:animEffect transition="in" filter="checkerboard(across)">
                                      <p:cBhvr>
                                        <p:cTn id="15" dur="500"/>
                                        <p:tgtEl>
                                          <p:spTgt spid="88067">
                                            <p:txEl>
                                              <p:pRg st="2" end="2"/>
                                            </p:txEl>
                                          </p:spTgt>
                                        </p:tgtEl>
                                      </p:cBhvr>
                                    </p:animEffect>
                                  </p:childTnLst>
                                </p:cTn>
                              </p:par>
                            </p:childTnLst>
                          </p:cTn>
                        </p:par>
                      </p:childTnLst>
                    </p:cTn>
                  </p:par>
                  <p:par>
                    <p:cTn id="16" fill="hold" nodeType="clickPar">
                      <p:stCondLst>
                        <p:cond delay="indefinite"/>
                      </p:stCondLst>
                      <p:childTnLst>
                        <p:par>
                          <p:cTn id="17" fill="hold" nodeType="withGroup">
                            <p:stCondLst>
                              <p:cond delay="0"/>
                            </p:stCondLst>
                            <p:childTnLst>
                              <p:par>
                                <p:cTn id="18" presetID="5" presetClass="entr" presetSubtype="10" fill="hold" nodeType="clickEffect">
                                  <p:stCondLst>
                                    <p:cond delay="0"/>
                                  </p:stCondLst>
                                  <p:childTnLst>
                                    <p:set>
                                      <p:cBhvr>
                                        <p:cTn id="19" dur="1" fill="hold">
                                          <p:stCondLst>
                                            <p:cond delay="0"/>
                                          </p:stCondLst>
                                        </p:cTn>
                                        <p:tgtEl>
                                          <p:spTgt spid="88067">
                                            <p:txEl>
                                              <p:pRg st="3" end="3"/>
                                            </p:txEl>
                                          </p:spTgt>
                                        </p:tgtEl>
                                        <p:attrNameLst>
                                          <p:attrName>style.visibility</p:attrName>
                                        </p:attrNameLst>
                                      </p:cBhvr>
                                      <p:to>
                                        <p:strVal val="visible"/>
                                      </p:to>
                                    </p:set>
                                    <p:animEffect transition="in" filter="checkerboard(across)">
                                      <p:cBhvr>
                                        <p:cTn id="20" dur="500"/>
                                        <p:tgtEl>
                                          <p:spTgt spid="88067">
                                            <p:txEl>
                                              <p:pRg st="3" end="3"/>
                                            </p:txEl>
                                          </p:spTgt>
                                        </p:tgtEl>
                                      </p:cBhvr>
                                    </p:animEffect>
                                  </p:childTnLst>
                                </p:cTn>
                              </p:par>
                            </p:childTnLst>
                          </p:cTn>
                        </p:par>
                      </p:childTnLst>
                    </p:cTn>
                  </p:par>
                  <p:par>
                    <p:cTn id="21" fill="hold" nodeType="clickPar">
                      <p:stCondLst>
                        <p:cond delay="indefinite"/>
                      </p:stCondLst>
                      <p:childTnLst>
                        <p:par>
                          <p:cTn id="22" fill="hold" nodeType="withGroup">
                            <p:stCondLst>
                              <p:cond delay="0"/>
                            </p:stCondLst>
                            <p:childTnLst>
                              <p:par>
                                <p:cTn id="23" presetID="5" presetClass="entr" presetSubtype="10" fill="hold" nodeType="clickEffect">
                                  <p:stCondLst>
                                    <p:cond delay="0"/>
                                  </p:stCondLst>
                                  <p:childTnLst>
                                    <p:set>
                                      <p:cBhvr>
                                        <p:cTn id="24" dur="1" fill="hold">
                                          <p:stCondLst>
                                            <p:cond delay="0"/>
                                          </p:stCondLst>
                                        </p:cTn>
                                        <p:tgtEl>
                                          <p:spTgt spid="88067">
                                            <p:txEl>
                                              <p:pRg st="4" end="4"/>
                                            </p:txEl>
                                          </p:spTgt>
                                        </p:tgtEl>
                                        <p:attrNameLst>
                                          <p:attrName>style.visibility</p:attrName>
                                        </p:attrNameLst>
                                      </p:cBhvr>
                                      <p:to>
                                        <p:strVal val="visible"/>
                                      </p:to>
                                    </p:set>
                                    <p:animEffect transition="in" filter="checkerboard(across)">
                                      <p:cBhvr>
                                        <p:cTn id="25" dur="500"/>
                                        <p:tgtEl>
                                          <p:spTgt spid="88067">
                                            <p:txEl>
                                              <p:pRg st="4" end="4"/>
                                            </p:txEl>
                                          </p:spTgt>
                                        </p:tgtEl>
                                      </p:cBhvr>
                                    </p:animEffect>
                                  </p:childTnLst>
                                </p:cTn>
                              </p:par>
                            </p:childTnLst>
                          </p:cTn>
                        </p:par>
                      </p:childTnLst>
                    </p:cTn>
                  </p:par>
                  <p:par>
                    <p:cTn id="26" fill="hold" nodeType="clickPar">
                      <p:stCondLst>
                        <p:cond delay="indefinite"/>
                      </p:stCondLst>
                      <p:childTnLst>
                        <p:par>
                          <p:cTn id="27" fill="hold" nodeType="withGroup">
                            <p:stCondLst>
                              <p:cond delay="0"/>
                            </p:stCondLst>
                            <p:childTnLst>
                              <p:par>
                                <p:cTn id="28" presetID="5" presetClass="entr" presetSubtype="10" fill="hold" nodeType="clickEffect">
                                  <p:stCondLst>
                                    <p:cond delay="0"/>
                                  </p:stCondLst>
                                  <p:childTnLst>
                                    <p:set>
                                      <p:cBhvr>
                                        <p:cTn id="29" dur="1" fill="hold">
                                          <p:stCondLst>
                                            <p:cond delay="0"/>
                                          </p:stCondLst>
                                        </p:cTn>
                                        <p:tgtEl>
                                          <p:spTgt spid="88067">
                                            <p:txEl>
                                              <p:pRg st="5" end="5"/>
                                            </p:txEl>
                                          </p:spTgt>
                                        </p:tgtEl>
                                        <p:attrNameLst>
                                          <p:attrName>style.visibility</p:attrName>
                                        </p:attrNameLst>
                                      </p:cBhvr>
                                      <p:to>
                                        <p:strVal val="visible"/>
                                      </p:to>
                                    </p:set>
                                    <p:animEffect transition="in" filter="checkerboard(across)">
                                      <p:cBhvr>
                                        <p:cTn id="30" dur="500"/>
                                        <p:tgtEl>
                                          <p:spTgt spid="88067">
                                            <p:txEl>
                                              <p:pRg st="5" end="5"/>
                                            </p:txEl>
                                          </p:spTgt>
                                        </p:tgtEl>
                                      </p:cBhvr>
                                    </p:animEffect>
                                  </p:childTnLst>
                                </p:cTn>
                              </p:par>
                            </p:childTnLst>
                          </p:cTn>
                        </p:par>
                      </p:childTnLst>
                    </p:cTn>
                  </p:par>
                  <p:par>
                    <p:cTn id="31" fill="hold" nodeType="clickPar">
                      <p:stCondLst>
                        <p:cond delay="indefinite"/>
                      </p:stCondLst>
                      <p:childTnLst>
                        <p:par>
                          <p:cTn id="32" fill="hold" nodeType="withGroup">
                            <p:stCondLst>
                              <p:cond delay="0"/>
                            </p:stCondLst>
                            <p:childTnLst>
                              <p:par>
                                <p:cTn id="33" presetID="5" presetClass="entr" presetSubtype="10" fill="hold" nodeType="clickEffect">
                                  <p:stCondLst>
                                    <p:cond delay="0"/>
                                  </p:stCondLst>
                                  <p:childTnLst>
                                    <p:set>
                                      <p:cBhvr>
                                        <p:cTn id="34" dur="1" fill="hold">
                                          <p:stCondLst>
                                            <p:cond delay="0"/>
                                          </p:stCondLst>
                                        </p:cTn>
                                        <p:tgtEl>
                                          <p:spTgt spid="88067">
                                            <p:txEl>
                                              <p:pRg st="6" end="6"/>
                                            </p:txEl>
                                          </p:spTgt>
                                        </p:tgtEl>
                                        <p:attrNameLst>
                                          <p:attrName>style.visibility</p:attrName>
                                        </p:attrNameLst>
                                      </p:cBhvr>
                                      <p:to>
                                        <p:strVal val="visible"/>
                                      </p:to>
                                    </p:set>
                                    <p:animEffect transition="in" filter="checkerboard(across)">
                                      <p:cBhvr>
                                        <p:cTn id="35" dur="500"/>
                                        <p:tgtEl>
                                          <p:spTgt spid="88067">
                                            <p:txEl>
                                              <p:pRg st="6" end="6"/>
                                            </p:txEl>
                                          </p:spTgt>
                                        </p:tgtEl>
                                      </p:cBhvr>
                                    </p:animEffect>
                                  </p:childTnLst>
                                </p:cTn>
                              </p:par>
                            </p:childTnLst>
                          </p:cTn>
                        </p:par>
                        <p:par>
                          <p:cTn id="36" fill="hold">
                            <p:stCondLst>
                              <p:cond delay="500"/>
                            </p:stCondLst>
                            <p:childTnLst>
                              <p:par>
                                <p:cTn id="37" presetID="4" presetClass="entr" presetSubtype="16" fill="hold" nodeType="afterEffect">
                                  <p:stCondLst>
                                    <p:cond delay="0"/>
                                  </p:stCondLst>
                                  <p:childTnLst>
                                    <p:set>
                                      <p:cBhvr>
                                        <p:cTn id="38" dur="1" fill="hold">
                                          <p:stCondLst>
                                            <p:cond delay="0"/>
                                          </p:stCondLst>
                                        </p:cTn>
                                        <p:tgtEl>
                                          <p:spTgt spid="2"/>
                                        </p:tgtEl>
                                        <p:attrNameLst>
                                          <p:attrName>style.visibility</p:attrName>
                                        </p:attrNameLst>
                                      </p:cBhvr>
                                      <p:to>
                                        <p:strVal val="visible"/>
                                      </p:to>
                                    </p:set>
                                    <p:animEffect transition="in" filter="box(in)">
                                      <p:cBhvr>
                                        <p:cTn id="39"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E7AF528C-7CD8-4FE5-BB7B-CE49EC14DCA8}"/>
              </a:ext>
            </a:extLst>
          </p:cNvPr>
          <p:cNvSpPr>
            <a:spLocks noGrp="1"/>
          </p:cNvSpPr>
          <p:nvPr>
            <p:ph type="sldNum" sz="quarter" idx="12"/>
          </p:nvPr>
        </p:nvSpPr>
        <p:spPr/>
        <p:txBody>
          <a:bodyPr/>
          <a:lstStyle>
            <a:lvl1pPr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fld id="{FA588CEF-6E5D-4C4B-9885-67D566329912}" type="slidenum">
              <a:rPr lang="en-US" altLang="en-SA">
                <a:solidFill>
                  <a:srgbClr val="FFFFFF"/>
                </a:solidFill>
                <a:latin typeface="Franklin Gothic Book" panose="020B0503020102020204" pitchFamily="34" charset="0"/>
              </a:rPr>
              <a:pPr eaLnBrk="1" hangingPunct="1"/>
              <a:t>13</a:t>
            </a:fld>
            <a:endParaRPr lang="en-US" altLang="en-SA">
              <a:solidFill>
                <a:srgbClr val="FFFFFF"/>
              </a:solidFill>
              <a:latin typeface="Franklin Gothic Book" panose="020B0503020102020204" pitchFamily="34" charset="0"/>
            </a:endParaRPr>
          </a:p>
        </p:txBody>
      </p:sp>
      <p:sp>
        <p:nvSpPr>
          <p:cNvPr id="106499" name="Rectangle 3">
            <a:extLst>
              <a:ext uri="{FF2B5EF4-FFF2-40B4-BE49-F238E27FC236}">
                <a16:creationId xmlns:a16="http://schemas.microsoft.com/office/drawing/2014/main" id="{F9E1F114-0303-34A4-6D0B-FE16C50AA3F7}"/>
              </a:ext>
            </a:extLst>
          </p:cNvPr>
          <p:cNvSpPr>
            <a:spLocks noGrp="1" noChangeArrowheads="1"/>
          </p:cNvSpPr>
          <p:nvPr>
            <p:ph type="body" idx="4294967295"/>
          </p:nvPr>
        </p:nvSpPr>
        <p:spPr>
          <a:xfrm>
            <a:off x="582468" y="937418"/>
            <a:ext cx="7799532" cy="5272881"/>
          </a:xfrm>
        </p:spPr>
        <p:txBody>
          <a:bodyPr/>
          <a:lstStyle/>
          <a:p>
            <a:pPr eaLnBrk="1" hangingPunct="1">
              <a:lnSpc>
                <a:spcPct val="150000"/>
              </a:lnSpc>
              <a:buFont typeface="Wingdings 3" pitchFamily="2" charset="2"/>
              <a:buNone/>
            </a:pPr>
            <a:r>
              <a:rPr lang="en-US" altLang="en-SA" sz="2400" b="1" dirty="0">
                <a:solidFill>
                  <a:srgbClr val="CC0099"/>
                </a:solidFill>
                <a:latin typeface="Times New Roman" panose="02020603050405020304" pitchFamily="18" charset="0"/>
                <a:cs typeface="Times New Roman" panose="02020603050405020304" pitchFamily="18" charset="0"/>
              </a:rPr>
              <a:t>2. Eosinophils (cont.)</a:t>
            </a:r>
          </a:p>
          <a:p>
            <a:pPr algn="just" eaLnBrk="1" hangingPunct="1">
              <a:lnSpc>
                <a:spcPct val="150000"/>
              </a:lnSpc>
              <a:buFont typeface="Wingdings 3" pitchFamily="2" charset="2"/>
              <a:buNone/>
            </a:pPr>
            <a:endParaRPr lang="en-US" altLang="en-SA" sz="1400" b="1" dirty="0">
              <a:solidFill>
                <a:srgbClr val="CC0099"/>
              </a:solidFill>
              <a:latin typeface="Times New Roman" panose="02020603050405020304" pitchFamily="18" charset="0"/>
              <a:cs typeface="Times New Roman" panose="02020603050405020304" pitchFamily="18" charset="0"/>
            </a:endParaRPr>
          </a:p>
          <a:p>
            <a:pPr eaLnBrk="1" hangingPunct="1">
              <a:lnSpc>
                <a:spcPct val="150000"/>
              </a:lnSpc>
            </a:pPr>
            <a:r>
              <a:rPr lang="en-GB" altLang="en-SA" sz="2400" dirty="0">
                <a:latin typeface="Times New Roman" panose="02020603050405020304" pitchFamily="18" charset="0"/>
                <a:cs typeface="Times New Roman" panose="02020603050405020304" pitchFamily="18" charset="0"/>
              </a:rPr>
              <a:t>Persist in the circulation for 8–12 hours </a:t>
            </a:r>
            <a:endParaRPr lang="en-US" altLang="en-SA" sz="2400" dirty="0">
              <a:latin typeface="Times New Roman" panose="02020603050405020304" pitchFamily="18" charset="0"/>
              <a:cs typeface="Times New Roman" panose="02020603050405020304" pitchFamily="18" charset="0"/>
            </a:endParaRPr>
          </a:p>
          <a:p>
            <a:pPr eaLnBrk="1" hangingPunct="1">
              <a:lnSpc>
                <a:spcPct val="150000"/>
              </a:lnSpc>
            </a:pPr>
            <a:r>
              <a:rPr lang="en-US" altLang="en-SA" sz="2400" b="1" u="sng" dirty="0">
                <a:solidFill>
                  <a:schemeClr val="accent1"/>
                </a:solidFill>
                <a:latin typeface="Times New Roman" panose="02020603050405020304" pitchFamily="18" charset="0"/>
                <a:cs typeface="Times New Roman" panose="02020603050405020304" pitchFamily="18" charset="0"/>
              </a:rPr>
              <a:t>Functions:</a:t>
            </a:r>
            <a:r>
              <a:rPr lang="en-US" altLang="en-SA" sz="2400" dirty="0">
                <a:latin typeface="Times New Roman" panose="02020603050405020304" pitchFamily="18" charset="0"/>
                <a:cs typeface="Times New Roman" panose="02020603050405020304" pitchFamily="18" charset="0"/>
              </a:rPr>
              <a:t> </a:t>
            </a:r>
          </a:p>
          <a:p>
            <a:pPr lvl="1" algn="just" eaLnBrk="1" hangingPunct="1">
              <a:lnSpc>
                <a:spcPct val="150000"/>
              </a:lnSpc>
              <a:buClr>
                <a:schemeClr val="accent1"/>
              </a:buClr>
              <a:buSzPct val="70000"/>
              <a:buFontTx/>
              <a:buChar char="o"/>
            </a:pPr>
            <a:r>
              <a:rPr lang="en-US" altLang="en-SA" dirty="0">
                <a:latin typeface="Times New Roman" panose="02020603050405020304" pitchFamily="18" charset="0"/>
                <a:cs typeface="Times New Roman" panose="02020603050405020304" pitchFamily="18" charset="0"/>
              </a:rPr>
              <a:t>Important functions involve protections against infections caused by parasitic worms and involvement in allergic reactions</a:t>
            </a:r>
          </a:p>
          <a:p>
            <a:pPr lvl="1" algn="just" eaLnBrk="1" hangingPunct="1">
              <a:lnSpc>
                <a:spcPct val="150000"/>
              </a:lnSpc>
              <a:buClr>
                <a:schemeClr val="accent1"/>
              </a:buClr>
              <a:buSzPct val="70000"/>
              <a:buFontTx/>
              <a:buChar char="o"/>
            </a:pPr>
            <a:r>
              <a:rPr lang="en-US" altLang="en-SA" dirty="0">
                <a:latin typeface="Times New Roman" panose="02020603050405020304" pitchFamily="18" charset="0"/>
                <a:cs typeface="Times New Roman" panose="02020603050405020304" pitchFamily="18" charset="0"/>
              </a:rPr>
              <a:t>Secrete anti-inflammatory substances in allergic reactions.</a:t>
            </a:r>
          </a:p>
        </p:txBody>
      </p:sp>
      <p:pic>
        <p:nvPicPr>
          <p:cNvPr id="106500" name="Picture 4">
            <a:extLst>
              <a:ext uri="{FF2B5EF4-FFF2-40B4-BE49-F238E27FC236}">
                <a16:creationId xmlns:a16="http://schemas.microsoft.com/office/drawing/2014/main" id="{8A95BE6A-312F-26DD-8924-16B73F3D477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315200" y="685800"/>
            <a:ext cx="1600200" cy="1350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Rectangle 2">
            <a:extLst>
              <a:ext uri="{FF2B5EF4-FFF2-40B4-BE49-F238E27FC236}">
                <a16:creationId xmlns:a16="http://schemas.microsoft.com/office/drawing/2014/main" id="{4B63CAA1-4F75-ADB9-9151-54B7112E71FC}"/>
              </a:ext>
            </a:extLst>
          </p:cNvPr>
          <p:cNvSpPr txBox="1">
            <a:spLocks noChangeArrowheads="1"/>
          </p:cNvSpPr>
          <p:nvPr/>
        </p:nvSpPr>
        <p:spPr bwMode="auto">
          <a:xfrm>
            <a:off x="562263" y="62309"/>
            <a:ext cx="4495800" cy="749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rtl="0" eaLnBrk="0" fontAlgn="base" hangingPunct="0">
              <a:spcBef>
                <a:spcPct val="0"/>
              </a:spcBef>
              <a:spcAft>
                <a:spcPct val="0"/>
              </a:spcAft>
              <a:defRPr sz="4000" kern="1200">
                <a:solidFill>
                  <a:schemeClr val="tx2"/>
                </a:solidFill>
                <a:latin typeface="+mj-lt"/>
                <a:ea typeface="+mj-ea"/>
                <a:cs typeface="+mj-cs"/>
              </a:defRPr>
            </a:lvl1pPr>
            <a:lvl2pPr algn="l" rtl="0" eaLnBrk="0" fontAlgn="base" hangingPunct="0">
              <a:spcBef>
                <a:spcPct val="0"/>
              </a:spcBef>
              <a:spcAft>
                <a:spcPct val="0"/>
              </a:spcAft>
              <a:defRPr sz="4000">
                <a:solidFill>
                  <a:schemeClr val="tx2"/>
                </a:solidFill>
                <a:latin typeface="Franklin Gothic Book" pitchFamily="34" charset="0"/>
              </a:defRPr>
            </a:lvl2pPr>
            <a:lvl3pPr algn="l" rtl="0" eaLnBrk="0" fontAlgn="base" hangingPunct="0">
              <a:spcBef>
                <a:spcPct val="0"/>
              </a:spcBef>
              <a:spcAft>
                <a:spcPct val="0"/>
              </a:spcAft>
              <a:defRPr sz="4000">
                <a:solidFill>
                  <a:schemeClr val="tx2"/>
                </a:solidFill>
                <a:latin typeface="Franklin Gothic Book" pitchFamily="34" charset="0"/>
              </a:defRPr>
            </a:lvl3pPr>
            <a:lvl4pPr algn="l" rtl="0" eaLnBrk="0" fontAlgn="base" hangingPunct="0">
              <a:spcBef>
                <a:spcPct val="0"/>
              </a:spcBef>
              <a:spcAft>
                <a:spcPct val="0"/>
              </a:spcAft>
              <a:defRPr sz="4000">
                <a:solidFill>
                  <a:schemeClr val="tx2"/>
                </a:solidFill>
                <a:latin typeface="Franklin Gothic Book" pitchFamily="34" charset="0"/>
              </a:defRPr>
            </a:lvl4pPr>
            <a:lvl5pPr algn="l" rtl="0" eaLnBrk="0" fontAlgn="base" hangingPunct="0">
              <a:spcBef>
                <a:spcPct val="0"/>
              </a:spcBef>
              <a:spcAft>
                <a:spcPct val="0"/>
              </a:spcAft>
              <a:defRPr sz="4000">
                <a:solidFill>
                  <a:schemeClr val="tx2"/>
                </a:solidFill>
                <a:latin typeface="Franklin Gothic Book" pitchFamily="34" charset="0"/>
              </a:defRPr>
            </a:lvl5pPr>
            <a:lvl6pPr marL="457200" algn="l" rtl="0" fontAlgn="base">
              <a:spcBef>
                <a:spcPct val="0"/>
              </a:spcBef>
              <a:spcAft>
                <a:spcPct val="0"/>
              </a:spcAft>
              <a:defRPr sz="4000">
                <a:solidFill>
                  <a:schemeClr val="tx2"/>
                </a:solidFill>
                <a:latin typeface="Franklin Gothic Book" pitchFamily="34" charset="0"/>
              </a:defRPr>
            </a:lvl6pPr>
            <a:lvl7pPr marL="914400" algn="l" rtl="0" fontAlgn="base">
              <a:spcBef>
                <a:spcPct val="0"/>
              </a:spcBef>
              <a:spcAft>
                <a:spcPct val="0"/>
              </a:spcAft>
              <a:defRPr sz="4000">
                <a:solidFill>
                  <a:schemeClr val="tx2"/>
                </a:solidFill>
                <a:latin typeface="Franklin Gothic Book" pitchFamily="34" charset="0"/>
              </a:defRPr>
            </a:lvl7pPr>
            <a:lvl8pPr marL="1371600" algn="l" rtl="0" fontAlgn="base">
              <a:spcBef>
                <a:spcPct val="0"/>
              </a:spcBef>
              <a:spcAft>
                <a:spcPct val="0"/>
              </a:spcAft>
              <a:defRPr sz="4000">
                <a:solidFill>
                  <a:schemeClr val="tx2"/>
                </a:solidFill>
                <a:latin typeface="Franklin Gothic Book" pitchFamily="34" charset="0"/>
              </a:defRPr>
            </a:lvl8pPr>
            <a:lvl9pPr marL="1828800" algn="l" rtl="0" fontAlgn="base">
              <a:spcBef>
                <a:spcPct val="0"/>
              </a:spcBef>
              <a:spcAft>
                <a:spcPct val="0"/>
              </a:spcAft>
              <a:defRPr sz="4000">
                <a:solidFill>
                  <a:schemeClr val="tx2"/>
                </a:solidFill>
                <a:latin typeface="Franklin Gothic Book" pitchFamily="34" charset="0"/>
              </a:defRPr>
            </a:lvl9pPr>
          </a:lstStyle>
          <a:p>
            <a:pPr eaLnBrk="1" hangingPunct="1"/>
            <a:r>
              <a:rPr lang="en-US" altLang="en-SA" sz="3200" b="1" dirty="0">
                <a:solidFill>
                  <a:srgbClr val="5BA7B9"/>
                </a:solidFill>
                <a:latin typeface="Times New Roman" panose="02020603050405020304" pitchFamily="18" charset="0"/>
                <a:cs typeface="Times New Roman" panose="02020603050405020304" pitchFamily="18" charset="0"/>
              </a:rPr>
              <a:t>Granulocytes (cont.)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nodeType="clickEffect">
                                  <p:stCondLst>
                                    <p:cond delay="0"/>
                                  </p:stCondLst>
                                  <p:childTnLst>
                                    <p:set>
                                      <p:cBhvr>
                                        <p:cTn id="6" dur="1" fill="hold">
                                          <p:stCondLst>
                                            <p:cond delay="0"/>
                                          </p:stCondLst>
                                        </p:cTn>
                                        <p:tgtEl>
                                          <p:spTgt spid="106499">
                                            <p:txEl>
                                              <p:pRg st="0" end="0"/>
                                            </p:txEl>
                                          </p:spTgt>
                                        </p:tgtEl>
                                        <p:attrNameLst>
                                          <p:attrName>style.visibility</p:attrName>
                                        </p:attrNameLst>
                                      </p:cBhvr>
                                      <p:to>
                                        <p:strVal val="visible"/>
                                      </p:to>
                                    </p:set>
                                    <p:animEffect transition="in" filter="checkerboard(across)">
                                      <p:cBhvr>
                                        <p:cTn id="7" dur="500"/>
                                        <p:tgtEl>
                                          <p:spTgt spid="106499">
                                            <p:txEl>
                                              <p:pRg st="0" end="0"/>
                                            </p:txEl>
                                          </p:spTgt>
                                        </p:tgtEl>
                                      </p:cBhvr>
                                    </p:animEffect>
                                  </p:childTnLst>
                                </p:cTn>
                              </p:par>
                            </p:childTnLst>
                          </p:cTn>
                        </p:par>
                        <p:par>
                          <p:cTn id="8" fill="hold" nodeType="afterGroup">
                            <p:stCondLst>
                              <p:cond delay="500"/>
                            </p:stCondLst>
                            <p:childTnLst>
                              <p:par>
                                <p:cTn id="9" presetID="5" presetClass="entr" presetSubtype="10" fill="hold" nodeType="afterEffect">
                                  <p:stCondLst>
                                    <p:cond delay="0"/>
                                  </p:stCondLst>
                                  <p:childTnLst>
                                    <p:set>
                                      <p:cBhvr>
                                        <p:cTn id="10" dur="1" fill="hold">
                                          <p:stCondLst>
                                            <p:cond delay="0"/>
                                          </p:stCondLst>
                                        </p:cTn>
                                        <p:tgtEl>
                                          <p:spTgt spid="106500"/>
                                        </p:tgtEl>
                                        <p:attrNameLst>
                                          <p:attrName>style.visibility</p:attrName>
                                        </p:attrNameLst>
                                      </p:cBhvr>
                                      <p:to>
                                        <p:strVal val="visible"/>
                                      </p:to>
                                    </p:set>
                                    <p:animEffect transition="in" filter="checkerboard(across)">
                                      <p:cBhvr>
                                        <p:cTn id="11" dur="500"/>
                                        <p:tgtEl>
                                          <p:spTgt spid="106500"/>
                                        </p:tgtEl>
                                      </p:cBhvr>
                                    </p:animEffect>
                                  </p:childTnLst>
                                </p:cTn>
                              </p:par>
                            </p:childTnLst>
                          </p:cTn>
                        </p:par>
                      </p:childTnLst>
                    </p:cTn>
                  </p:par>
                  <p:par>
                    <p:cTn id="12" fill="hold" nodeType="clickPar">
                      <p:stCondLst>
                        <p:cond delay="indefinite"/>
                      </p:stCondLst>
                      <p:childTnLst>
                        <p:par>
                          <p:cTn id="13" fill="hold" nodeType="withGroup">
                            <p:stCondLst>
                              <p:cond delay="0"/>
                            </p:stCondLst>
                            <p:childTnLst>
                              <p:par>
                                <p:cTn id="14" presetID="5" presetClass="entr" presetSubtype="10" fill="hold" nodeType="clickEffect">
                                  <p:stCondLst>
                                    <p:cond delay="0"/>
                                  </p:stCondLst>
                                  <p:childTnLst>
                                    <p:set>
                                      <p:cBhvr>
                                        <p:cTn id="15" dur="1" fill="hold">
                                          <p:stCondLst>
                                            <p:cond delay="0"/>
                                          </p:stCondLst>
                                        </p:cTn>
                                        <p:tgtEl>
                                          <p:spTgt spid="106499">
                                            <p:txEl>
                                              <p:pRg st="2" end="2"/>
                                            </p:txEl>
                                          </p:spTgt>
                                        </p:tgtEl>
                                        <p:attrNameLst>
                                          <p:attrName>style.visibility</p:attrName>
                                        </p:attrNameLst>
                                      </p:cBhvr>
                                      <p:to>
                                        <p:strVal val="visible"/>
                                      </p:to>
                                    </p:set>
                                    <p:animEffect transition="in" filter="checkerboard(across)">
                                      <p:cBhvr>
                                        <p:cTn id="16" dur="500"/>
                                        <p:tgtEl>
                                          <p:spTgt spid="106499">
                                            <p:txEl>
                                              <p:pRg st="2" end="2"/>
                                            </p:txEl>
                                          </p:spTgt>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5" presetClass="entr" presetSubtype="10" fill="hold" nodeType="clickEffect">
                                  <p:stCondLst>
                                    <p:cond delay="0"/>
                                  </p:stCondLst>
                                  <p:childTnLst>
                                    <p:set>
                                      <p:cBhvr>
                                        <p:cTn id="20" dur="1" fill="hold">
                                          <p:stCondLst>
                                            <p:cond delay="0"/>
                                          </p:stCondLst>
                                        </p:cTn>
                                        <p:tgtEl>
                                          <p:spTgt spid="106499">
                                            <p:txEl>
                                              <p:pRg st="3" end="3"/>
                                            </p:txEl>
                                          </p:spTgt>
                                        </p:tgtEl>
                                        <p:attrNameLst>
                                          <p:attrName>style.visibility</p:attrName>
                                        </p:attrNameLst>
                                      </p:cBhvr>
                                      <p:to>
                                        <p:strVal val="visible"/>
                                      </p:to>
                                    </p:set>
                                    <p:animEffect transition="in" filter="checkerboard(across)">
                                      <p:cBhvr>
                                        <p:cTn id="21" dur="500"/>
                                        <p:tgtEl>
                                          <p:spTgt spid="106499">
                                            <p:txEl>
                                              <p:pRg st="3" end="3"/>
                                            </p:txEl>
                                          </p:spTgt>
                                        </p:tgtEl>
                                      </p:cBhvr>
                                    </p:animEffect>
                                  </p:childTnLst>
                                </p:cTn>
                              </p:par>
                            </p:childTnLst>
                          </p:cTn>
                        </p:par>
                      </p:childTnLst>
                    </p:cTn>
                  </p:par>
                  <p:par>
                    <p:cTn id="22" fill="hold" nodeType="clickPar">
                      <p:stCondLst>
                        <p:cond delay="indefinite"/>
                      </p:stCondLst>
                      <p:childTnLst>
                        <p:par>
                          <p:cTn id="23" fill="hold" nodeType="withGroup">
                            <p:stCondLst>
                              <p:cond delay="0"/>
                            </p:stCondLst>
                            <p:childTnLst>
                              <p:par>
                                <p:cTn id="24" presetID="5" presetClass="entr" presetSubtype="10" fill="hold" nodeType="clickEffect">
                                  <p:stCondLst>
                                    <p:cond delay="0"/>
                                  </p:stCondLst>
                                  <p:childTnLst>
                                    <p:set>
                                      <p:cBhvr>
                                        <p:cTn id="25" dur="1" fill="hold">
                                          <p:stCondLst>
                                            <p:cond delay="0"/>
                                          </p:stCondLst>
                                        </p:cTn>
                                        <p:tgtEl>
                                          <p:spTgt spid="106499">
                                            <p:txEl>
                                              <p:pRg st="4" end="4"/>
                                            </p:txEl>
                                          </p:spTgt>
                                        </p:tgtEl>
                                        <p:attrNameLst>
                                          <p:attrName>style.visibility</p:attrName>
                                        </p:attrNameLst>
                                      </p:cBhvr>
                                      <p:to>
                                        <p:strVal val="visible"/>
                                      </p:to>
                                    </p:set>
                                    <p:animEffect transition="in" filter="checkerboard(across)">
                                      <p:cBhvr>
                                        <p:cTn id="26" dur="500"/>
                                        <p:tgtEl>
                                          <p:spTgt spid="106499">
                                            <p:txEl>
                                              <p:pRg st="4" end="4"/>
                                            </p:txEl>
                                          </p:spTgt>
                                        </p:tgtEl>
                                      </p:cBhvr>
                                    </p:animEffect>
                                  </p:childTnLst>
                                </p:cTn>
                              </p:par>
                            </p:childTnLst>
                          </p:cTn>
                        </p:par>
                      </p:childTnLst>
                    </p:cTn>
                  </p:par>
                  <p:par>
                    <p:cTn id="27" fill="hold" nodeType="clickPar">
                      <p:stCondLst>
                        <p:cond delay="indefinite"/>
                      </p:stCondLst>
                      <p:childTnLst>
                        <p:par>
                          <p:cTn id="28" fill="hold" nodeType="withGroup">
                            <p:stCondLst>
                              <p:cond delay="0"/>
                            </p:stCondLst>
                            <p:childTnLst>
                              <p:par>
                                <p:cTn id="29" presetID="5" presetClass="entr" presetSubtype="10" fill="hold" nodeType="clickEffect">
                                  <p:stCondLst>
                                    <p:cond delay="0"/>
                                  </p:stCondLst>
                                  <p:childTnLst>
                                    <p:set>
                                      <p:cBhvr>
                                        <p:cTn id="30" dur="1" fill="hold">
                                          <p:stCondLst>
                                            <p:cond delay="0"/>
                                          </p:stCondLst>
                                        </p:cTn>
                                        <p:tgtEl>
                                          <p:spTgt spid="106499">
                                            <p:txEl>
                                              <p:pRg st="5" end="5"/>
                                            </p:txEl>
                                          </p:spTgt>
                                        </p:tgtEl>
                                        <p:attrNameLst>
                                          <p:attrName>style.visibility</p:attrName>
                                        </p:attrNameLst>
                                      </p:cBhvr>
                                      <p:to>
                                        <p:strVal val="visible"/>
                                      </p:to>
                                    </p:set>
                                    <p:animEffect transition="in" filter="checkerboard(across)">
                                      <p:cBhvr>
                                        <p:cTn id="31" dur="500"/>
                                        <p:tgtEl>
                                          <p:spTgt spid="106499">
                                            <p:txEl>
                                              <p:pRg st="5" end="5"/>
                                            </p:txEl>
                                          </p:spTgt>
                                        </p:tgtEl>
                                      </p:cBhvr>
                                    </p:animEffect>
                                  </p:childTnLst>
                                </p:cTn>
                              </p:par>
                            </p:childTnLst>
                          </p:cTn>
                        </p:par>
                        <p:par>
                          <p:cTn id="32" fill="hold">
                            <p:stCondLst>
                              <p:cond delay="500"/>
                            </p:stCondLst>
                            <p:childTnLst>
                              <p:par>
                                <p:cTn id="33" presetID="4" presetClass="entr" presetSubtype="16" fill="hold" nodeType="afterEffect">
                                  <p:stCondLst>
                                    <p:cond delay="0"/>
                                  </p:stCondLst>
                                  <p:childTnLst>
                                    <p:set>
                                      <p:cBhvr>
                                        <p:cTn id="34" dur="1" fill="hold">
                                          <p:stCondLst>
                                            <p:cond delay="0"/>
                                          </p:stCondLst>
                                        </p:cTn>
                                        <p:tgtEl>
                                          <p:spTgt spid="2"/>
                                        </p:tgtEl>
                                        <p:attrNameLst>
                                          <p:attrName>style.visibility</p:attrName>
                                        </p:attrNameLst>
                                      </p:cBhvr>
                                      <p:to>
                                        <p:strVal val="visible"/>
                                      </p:to>
                                    </p:set>
                                    <p:animEffect transition="in" filter="box(in)">
                                      <p:cBhvr>
                                        <p:cTn id="35"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772D64AF-4D53-D240-4476-8F37DB334BCF}"/>
              </a:ext>
            </a:extLst>
          </p:cNvPr>
          <p:cNvSpPr>
            <a:spLocks noGrp="1"/>
          </p:cNvSpPr>
          <p:nvPr>
            <p:ph type="sldNum" sz="quarter" idx="12"/>
          </p:nvPr>
        </p:nvSpPr>
        <p:spPr/>
        <p:txBody>
          <a:bodyPr/>
          <a:lstStyle>
            <a:lvl1pPr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fld id="{A2CB459C-4651-6440-89DF-0F9A427415F2}" type="slidenum">
              <a:rPr lang="en-US" altLang="en-SA">
                <a:solidFill>
                  <a:srgbClr val="FFFFFF"/>
                </a:solidFill>
                <a:latin typeface="Franklin Gothic Book" panose="020B0503020102020204" pitchFamily="34" charset="0"/>
              </a:rPr>
              <a:pPr eaLnBrk="1" hangingPunct="1"/>
              <a:t>14</a:t>
            </a:fld>
            <a:endParaRPr lang="en-US" altLang="en-SA">
              <a:solidFill>
                <a:srgbClr val="FFFFFF"/>
              </a:solidFill>
              <a:latin typeface="Franklin Gothic Book" panose="020B0503020102020204" pitchFamily="34" charset="0"/>
            </a:endParaRPr>
          </a:p>
        </p:txBody>
      </p:sp>
      <p:sp>
        <p:nvSpPr>
          <p:cNvPr id="92163" name="Rectangle 3">
            <a:extLst>
              <a:ext uri="{FF2B5EF4-FFF2-40B4-BE49-F238E27FC236}">
                <a16:creationId xmlns:a16="http://schemas.microsoft.com/office/drawing/2014/main" id="{C7A0DAFE-4F4C-114E-5DBD-3BC4DDE7BF53}"/>
              </a:ext>
            </a:extLst>
          </p:cNvPr>
          <p:cNvSpPr>
            <a:spLocks noGrp="1" noChangeArrowheads="1"/>
          </p:cNvSpPr>
          <p:nvPr>
            <p:ph type="body" idx="4294967295"/>
          </p:nvPr>
        </p:nvSpPr>
        <p:spPr>
          <a:xfrm>
            <a:off x="603250" y="1201738"/>
            <a:ext cx="6788150" cy="4437062"/>
          </a:xfrm>
        </p:spPr>
        <p:txBody>
          <a:bodyPr/>
          <a:lstStyle/>
          <a:p>
            <a:pPr algn="just" eaLnBrk="1" hangingPunct="1">
              <a:lnSpc>
                <a:spcPct val="150000"/>
              </a:lnSpc>
              <a:buFont typeface="Wingdings 3" pitchFamily="2" charset="2"/>
              <a:buNone/>
            </a:pPr>
            <a:r>
              <a:rPr lang="en-US" altLang="en-SA" sz="2800" b="1" dirty="0">
                <a:solidFill>
                  <a:srgbClr val="CC0099"/>
                </a:solidFill>
                <a:latin typeface="Times New Roman" panose="02020603050405020304" pitchFamily="18" charset="0"/>
                <a:cs typeface="Times New Roman" panose="02020603050405020304" pitchFamily="18" charset="0"/>
              </a:rPr>
              <a:t>3. Basophils</a:t>
            </a:r>
          </a:p>
          <a:p>
            <a:pPr algn="just" eaLnBrk="1" hangingPunct="1">
              <a:lnSpc>
                <a:spcPct val="150000"/>
              </a:lnSpc>
              <a:buFont typeface="Wingdings 3" pitchFamily="2" charset="2"/>
              <a:buNone/>
            </a:pPr>
            <a:endParaRPr lang="en-US" altLang="en-SA" sz="1400" b="1" dirty="0">
              <a:solidFill>
                <a:srgbClr val="CC0099"/>
              </a:solidFill>
              <a:latin typeface="Times New Roman" panose="02020603050405020304" pitchFamily="18" charset="0"/>
              <a:cs typeface="Times New Roman" panose="02020603050405020304" pitchFamily="18" charset="0"/>
            </a:endParaRPr>
          </a:p>
          <a:p>
            <a:pPr algn="just" eaLnBrk="1" hangingPunct="1">
              <a:lnSpc>
                <a:spcPct val="150000"/>
              </a:lnSpc>
            </a:pPr>
            <a:r>
              <a:rPr lang="en-US" altLang="en-SA" sz="2400" dirty="0">
                <a:latin typeface="Times New Roman" panose="02020603050405020304" pitchFamily="18" charset="0"/>
                <a:cs typeface="Times New Roman" panose="02020603050405020304" pitchFamily="18" charset="0"/>
              </a:rPr>
              <a:t>Least numerous, less than 1% of blood WBC’s</a:t>
            </a:r>
          </a:p>
          <a:p>
            <a:pPr algn="just" eaLnBrk="1" hangingPunct="1">
              <a:lnSpc>
                <a:spcPct val="150000"/>
              </a:lnSpc>
            </a:pPr>
            <a:r>
              <a:rPr lang="en-US" altLang="en-SA" sz="2400" dirty="0">
                <a:latin typeface="Times New Roman" panose="02020603050405020304" pitchFamily="18" charset="0"/>
                <a:cs typeface="Times New Roman" panose="02020603050405020304" pitchFamily="18" charset="0"/>
              </a:rPr>
              <a:t>They are about 12-15 µm diameter</a:t>
            </a:r>
          </a:p>
          <a:p>
            <a:pPr algn="just" eaLnBrk="1" hangingPunct="1">
              <a:lnSpc>
                <a:spcPct val="150000"/>
              </a:lnSpc>
            </a:pPr>
            <a:r>
              <a:rPr lang="en-US" altLang="en-SA" sz="2400" dirty="0">
                <a:latin typeface="Times New Roman" panose="02020603050405020304" pitchFamily="18" charset="0"/>
                <a:cs typeface="Times New Roman" panose="02020603050405020304" pitchFamily="18" charset="0"/>
              </a:rPr>
              <a:t>They contain many large, rounded, dark purplish black granules</a:t>
            </a:r>
          </a:p>
          <a:p>
            <a:pPr algn="just" eaLnBrk="1" hangingPunct="1">
              <a:lnSpc>
                <a:spcPct val="150000"/>
              </a:lnSpc>
            </a:pPr>
            <a:r>
              <a:rPr lang="en-US" altLang="en-SA" sz="2400" dirty="0">
                <a:latin typeface="Times New Roman" panose="02020603050405020304" pitchFamily="18" charset="0"/>
                <a:cs typeface="Times New Roman" panose="02020603050405020304" pitchFamily="18" charset="0"/>
              </a:rPr>
              <a:t>Their nucleus is divided into irregular lobes</a:t>
            </a:r>
          </a:p>
        </p:txBody>
      </p:sp>
      <p:pic>
        <p:nvPicPr>
          <p:cNvPr id="92164" name="Picture 4">
            <a:extLst>
              <a:ext uri="{FF2B5EF4-FFF2-40B4-BE49-F238E27FC236}">
                <a16:creationId xmlns:a16="http://schemas.microsoft.com/office/drawing/2014/main" id="{BE133311-772A-3E89-42B5-7E2793764F0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781800" y="811609"/>
            <a:ext cx="2057400" cy="154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Rectangle 2">
            <a:extLst>
              <a:ext uri="{FF2B5EF4-FFF2-40B4-BE49-F238E27FC236}">
                <a16:creationId xmlns:a16="http://schemas.microsoft.com/office/drawing/2014/main" id="{E1EC19E4-5AC7-C732-891D-D4C041250847}"/>
              </a:ext>
            </a:extLst>
          </p:cNvPr>
          <p:cNvSpPr txBox="1">
            <a:spLocks noChangeArrowheads="1"/>
          </p:cNvSpPr>
          <p:nvPr/>
        </p:nvSpPr>
        <p:spPr bwMode="auto">
          <a:xfrm>
            <a:off x="562263" y="62309"/>
            <a:ext cx="4495800" cy="749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rtl="0" eaLnBrk="0" fontAlgn="base" hangingPunct="0">
              <a:spcBef>
                <a:spcPct val="0"/>
              </a:spcBef>
              <a:spcAft>
                <a:spcPct val="0"/>
              </a:spcAft>
              <a:defRPr sz="4000" kern="1200">
                <a:solidFill>
                  <a:schemeClr val="tx2"/>
                </a:solidFill>
                <a:latin typeface="+mj-lt"/>
                <a:ea typeface="+mj-ea"/>
                <a:cs typeface="+mj-cs"/>
              </a:defRPr>
            </a:lvl1pPr>
            <a:lvl2pPr algn="l" rtl="0" eaLnBrk="0" fontAlgn="base" hangingPunct="0">
              <a:spcBef>
                <a:spcPct val="0"/>
              </a:spcBef>
              <a:spcAft>
                <a:spcPct val="0"/>
              </a:spcAft>
              <a:defRPr sz="4000">
                <a:solidFill>
                  <a:schemeClr val="tx2"/>
                </a:solidFill>
                <a:latin typeface="Franklin Gothic Book" pitchFamily="34" charset="0"/>
              </a:defRPr>
            </a:lvl2pPr>
            <a:lvl3pPr algn="l" rtl="0" eaLnBrk="0" fontAlgn="base" hangingPunct="0">
              <a:spcBef>
                <a:spcPct val="0"/>
              </a:spcBef>
              <a:spcAft>
                <a:spcPct val="0"/>
              </a:spcAft>
              <a:defRPr sz="4000">
                <a:solidFill>
                  <a:schemeClr val="tx2"/>
                </a:solidFill>
                <a:latin typeface="Franklin Gothic Book" pitchFamily="34" charset="0"/>
              </a:defRPr>
            </a:lvl3pPr>
            <a:lvl4pPr algn="l" rtl="0" eaLnBrk="0" fontAlgn="base" hangingPunct="0">
              <a:spcBef>
                <a:spcPct val="0"/>
              </a:spcBef>
              <a:spcAft>
                <a:spcPct val="0"/>
              </a:spcAft>
              <a:defRPr sz="4000">
                <a:solidFill>
                  <a:schemeClr val="tx2"/>
                </a:solidFill>
                <a:latin typeface="Franklin Gothic Book" pitchFamily="34" charset="0"/>
              </a:defRPr>
            </a:lvl4pPr>
            <a:lvl5pPr algn="l" rtl="0" eaLnBrk="0" fontAlgn="base" hangingPunct="0">
              <a:spcBef>
                <a:spcPct val="0"/>
              </a:spcBef>
              <a:spcAft>
                <a:spcPct val="0"/>
              </a:spcAft>
              <a:defRPr sz="4000">
                <a:solidFill>
                  <a:schemeClr val="tx2"/>
                </a:solidFill>
                <a:latin typeface="Franklin Gothic Book" pitchFamily="34" charset="0"/>
              </a:defRPr>
            </a:lvl5pPr>
            <a:lvl6pPr marL="457200" algn="l" rtl="0" fontAlgn="base">
              <a:spcBef>
                <a:spcPct val="0"/>
              </a:spcBef>
              <a:spcAft>
                <a:spcPct val="0"/>
              </a:spcAft>
              <a:defRPr sz="4000">
                <a:solidFill>
                  <a:schemeClr val="tx2"/>
                </a:solidFill>
                <a:latin typeface="Franklin Gothic Book" pitchFamily="34" charset="0"/>
              </a:defRPr>
            </a:lvl6pPr>
            <a:lvl7pPr marL="914400" algn="l" rtl="0" fontAlgn="base">
              <a:spcBef>
                <a:spcPct val="0"/>
              </a:spcBef>
              <a:spcAft>
                <a:spcPct val="0"/>
              </a:spcAft>
              <a:defRPr sz="4000">
                <a:solidFill>
                  <a:schemeClr val="tx2"/>
                </a:solidFill>
                <a:latin typeface="Franklin Gothic Book" pitchFamily="34" charset="0"/>
              </a:defRPr>
            </a:lvl7pPr>
            <a:lvl8pPr marL="1371600" algn="l" rtl="0" fontAlgn="base">
              <a:spcBef>
                <a:spcPct val="0"/>
              </a:spcBef>
              <a:spcAft>
                <a:spcPct val="0"/>
              </a:spcAft>
              <a:defRPr sz="4000">
                <a:solidFill>
                  <a:schemeClr val="tx2"/>
                </a:solidFill>
                <a:latin typeface="Franklin Gothic Book" pitchFamily="34" charset="0"/>
              </a:defRPr>
            </a:lvl8pPr>
            <a:lvl9pPr marL="1828800" algn="l" rtl="0" fontAlgn="base">
              <a:spcBef>
                <a:spcPct val="0"/>
              </a:spcBef>
              <a:spcAft>
                <a:spcPct val="0"/>
              </a:spcAft>
              <a:defRPr sz="4000">
                <a:solidFill>
                  <a:schemeClr val="tx2"/>
                </a:solidFill>
                <a:latin typeface="Franklin Gothic Book" pitchFamily="34" charset="0"/>
              </a:defRPr>
            </a:lvl9pPr>
          </a:lstStyle>
          <a:p>
            <a:pPr eaLnBrk="1" hangingPunct="1"/>
            <a:r>
              <a:rPr lang="en-US" altLang="en-SA" sz="3200" b="1" dirty="0">
                <a:solidFill>
                  <a:srgbClr val="5BA7B9"/>
                </a:solidFill>
                <a:latin typeface="Times New Roman" panose="02020603050405020304" pitchFamily="18" charset="0"/>
                <a:cs typeface="Times New Roman" panose="02020603050405020304" pitchFamily="18" charset="0"/>
              </a:rPr>
              <a:t>Granulocytes (cont.)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nodeType="clickEffect">
                                  <p:stCondLst>
                                    <p:cond delay="0"/>
                                  </p:stCondLst>
                                  <p:childTnLst>
                                    <p:set>
                                      <p:cBhvr>
                                        <p:cTn id="6" dur="1" fill="hold">
                                          <p:stCondLst>
                                            <p:cond delay="0"/>
                                          </p:stCondLst>
                                        </p:cTn>
                                        <p:tgtEl>
                                          <p:spTgt spid="92163">
                                            <p:txEl>
                                              <p:pRg st="0" end="0"/>
                                            </p:txEl>
                                          </p:spTgt>
                                        </p:tgtEl>
                                        <p:attrNameLst>
                                          <p:attrName>style.visibility</p:attrName>
                                        </p:attrNameLst>
                                      </p:cBhvr>
                                      <p:to>
                                        <p:strVal val="visible"/>
                                      </p:to>
                                    </p:set>
                                    <p:animEffect transition="in" filter="checkerboard(across)">
                                      <p:cBhvr>
                                        <p:cTn id="7" dur="500"/>
                                        <p:tgtEl>
                                          <p:spTgt spid="92163">
                                            <p:txEl>
                                              <p:pRg st="0" end="0"/>
                                            </p:txEl>
                                          </p:spTgt>
                                        </p:tgtEl>
                                      </p:cBhvr>
                                    </p:animEffect>
                                  </p:childTnLst>
                                </p:cTn>
                              </p:par>
                            </p:childTnLst>
                          </p:cTn>
                        </p:par>
                        <p:par>
                          <p:cTn id="8" fill="hold" nodeType="afterGroup">
                            <p:stCondLst>
                              <p:cond delay="500"/>
                            </p:stCondLst>
                            <p:childTnLst>
                              <p:par>
                                <p:cTn id="9" presetID="4" presetClass="entr" presetSubtype="16" fill="hold" nodeType="afterEffect">
                                  <p:stCondLst>
                                    <p:cond delay="0"/>
                                  </p:stCondLst>
                                  <p:childTnLst>
                                    <p:set>
                                      <p:cBhvr>
                                        <p:cTn id="10" dur="1" fill="hold">
                                          <p:stCondLst>
                                            <p:cond delay="0"/>
                                          </p:stCondLst>
                                        </p:cTn>
                                        <p:tgtEl>
                                          <p:spTgt spid="92164"/>
                                        </p:tgtEl>
                                        <p:attrNameLst>
                                          <p:attrName>style.visibility</p:attrName>
                                        </p:attrNameLst>
                                      </p:cBhvr>
                                      <p:to>
                                        <p:strVal val="visible"/>
                                      </p:to>
                                    </p:set>
                                    <p:animEffect transition="in" filter="box(in)">
                                      <p:cBhvr>
                                        <p:cTn id="11" dur="500"/>
                                        <p:tgtEl>
                                          <p:spTgt spid="92164"/>
                                        </p:tgtEl>
                                      </p:cBhvr>
                                    </p:animEffect>
                                  </p:childTnLst>
                                </p:cTn>
                              </p:par>
                            </p:childTnLst>
                          </p:cTn>
                        </p:par>
                      </p:childTnLst>
                    </p:cTn>
                  </p:par>
                  <p:par>
                    <p:cTn id="12" fill="hold" nodeType="clickPar">
                      <p:stCondLst>
                        <p:cond delay="indefinite"/>
                      </p:stCondLst>
                      <p:childTnLst>
                        <p:par>
                          <p:cTn id="13" fill="hold" nodeType="withGroup">
                            <p:stCondLst>
                              <p:cond delay="0"/>
                            </p:stCondLst>
                            <p:childTnLst>
                              <p:par>
                                <p:cTn id="14" presetID="5" presetClass="entr" presetSubtype="10" fill="hold" nodeType="clickEffect">
                                  <p:stCondLst>
                                    <p:cond delay="0"/>
                                  </p:stCondLst>
                                  <p:childTnLst>
                                    <p:set>
                                      <p:cBhvr>
                                        <p:cTn id="15" dur="1" fill="hold">
                                          <p:stCondLst>
                                            <p:cond delay="0"/>
                                          </p:stCondLst>
                                        </p:cTn>
                                        <p:tgtEl>
                                          <p:spTgt spid="92163">
                                            <p:txEl>
                                              <p:pRg st="2" end="2"/>
                                            </p:txEl>
                                          </p:spTgt>
                                        </p:tgtEl>
                                        <p:attrNameLst>
                                          <p:attrName>style.visibility</p:attrName>
                                        </p:attrNameLst>
                                      </p:cBhvr>
                                      <p:to>
                                        <p:strVal val="visible"/>
                                      </p:to>
                                    </p:set>
                                    <p:animEffect transition="in" filter="checkerboard(across)">
                                      <p:cBhvr>
                                        <p:cTn id="16" dur="500"/>
                                        <p:tgtEl>
                                          <p:spTgt spid="92163">
                                            <p:txEl>
                                              <p:pRg st="2" end="2"/>
                                            </p:txEl>
                                          </p:spTgt>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5" presetClass="entr" presetSubtype="10" fill="hold" nodeType="clickEffect">
                                  <p:stCondLst>
                                    <p:cond delay="0"/>
                                  </p:stCondLst>
                                  <p:childTnLst>
                                    <p:set>
                                      <p:cBhvr>
                                        <p:cTn id="20" dur="1" fill="hold">
                                          <p:stCondLst>
                                            <p:cond delay="0"/>
                                          </p:stCondLst>
                                        </p:cTn>
                                        <p:tgtEl>
                                          <p:spTgt spid="92163">
                                            <p:txEl>
                                              <p:pRg st="3" end="3"/>
                                            </p:txEl>
                                          </p:spTgt>
                                        </p:tgtEl>
                                        <p:attrNameLst>
                                          <p:attrName>style.visibility</p:attrName>
                                        </p:attrNameLst>
                                      </p:cBhvr>
                                      <p:to>
                                        <p:strVal val="visible"/>
                                      </p:to>
                                    </p:set>
                                    <p:animEffect transition="in" filter="checkerboard(across)">
                                      <p:cBhvr>
                                        <p:cTn id="21" dur="500"/>
                                        <p:tgtEl>
                                          <p:spTgt spid="92163">
                                            <p:txEl>
                                              <p:pRg st="3" end="3"/>
                                            </p:txEl>
                                          </p:spTgt>
                                        </p:tgtEl>
                                      </p:cBhvr>
                                    </p:animEffect>
                                  </p:childTnLst>
                                </p:cTn>
                              </p:par>
                            </p:childTnLst>
                          </p:cTn>
                        </p:par>
                      </p:childTnLst>
                    </p:cTn>
                  </p:par>
                  <p:par>
                    <p:cTn id="22" fill="hold" nodeType="clickPar">
                      <p:stCondLst>
                        <p:cond delay="indefinite"/>
                      </p:stCondLst>
                      <p:childTnLst>
                        <p:par>
                          <p:cTn id="23" fill="hold" nodeType="withGroup">
                            <p:stCondLst>
                              <p:cond delay="0"/>
                            </p:stCondLst>
                            <p:childTnLst>
                              <p:par>
                                <p:cTn id="24" presetID="5" presetClass="entr" presetSubtype="10" fill="hold" nodeType="clickEffect">
                                  <p:stCondLst>
                                    <p:cond delay="0"/>
                                  </p:stCondLst>
                                  <p:childTnLst>
                                    <p:set>
                                      <p:cBhvr>
                                        <p:cTn id="25" dur="1" fill="hold">
                                          <p:stCondLst>
                                            <p:cond delay="0"/>
                                          </p:stCondLst>
                                        </p:cTn>
                                        <p:tgtEl>
                                          <p:spTgt spid="92163">
                                            <p:txEl>
                                              <p:pRg st="4" end="4"/>
                                            </p:txEl>
                                          </p:spTgt>
                                        </p:tgtEl>
                                        <p:attrNameLst>
                                          <p:attrName>style.visibility</p:attrName>
                                        </p:attrNameLst>
                                      </p:cBhvr>
                                      <p:to>
                                        <p:strVal val="visible"/>
                                      </p:to>
                                    </p:set>
                                    <p:animEffect transition="in" filter="checkerboard(across)">
                                      <p:cBhvr>
                                        <p:cTn id="26" dur="500"/>
                                        <p:tgtEl>
                                          <p:spTgt spid="92163">
                                            <p:txEl>
                                              <p:pRg st="4" end="4"/>
                                            </p:txEl>
                                          </p:spTgt>
                                        </p:tgtEl>
                                      </p:cBhvr>
                                    </p:animEffect>
                                  </p:childTnLst>
                                </p:cTn>
                              </p:par>
                            </p:childTnLst>
                          </p:cTn>
                        </p:par>
                      </p:childTnLst>
                    </p:cTn>
                  </p:par>
                  <p:par>
                    <p:cTn id="27" fill="hold" nodeType="clickPar">
                      <p:stCondLst>
                        <p:cond delay="indefinite"/>
                      </p:stCondLst>
                      <p:childTnLst>
                        <p:par>
                          <p:cTn id="28" fill="hold" nodeType="withGroup">
                            <p:stCondLst>
                              <p:cond delay="0"/>
                            </p:stCondLst>
                            <p:childTnLst>
                              <p:par>
                                <p:cTn id="29" presetID="5" presetClass="entr" presetSubtype="10" fill="hold" nodeType="clickEffect">
                                  <p:stCondLst>
                                    <p:cond delay="0"/>
                                  </p:stCondLst>
                                  <p:childTnLst>
                                    <p:set>
                                      <p:cBhvr>
                                        <p:cTn id="30" dur="1" fill="hold">
                                          <p:stCondLst>
                                            <p:cond delay="0"/>
                                          </p:stCondLst>
                                        </p:cTn>
                                        <p:tgtEl>
                                          <p:spTgt spid="92163">
                                            <p:txEl>
                                              <p:pRg st="5" end="5"/>
                                            </p:txEl>
                                          </p:spTgt>
                                        </p:tgtEl>
                                        <p:attrNameLst>
                                          <p:attrName>style.visibility</p:attrName>
                                        </p:attrNameLst>
                                      </p:cBhvr>
                                      <p:to>
                                        <p:strVal val="visible"/>
                                      </p:to>
                                    </p:set>
                                    <p:animEffect transition="in" filter="checkerboard(across)">
                                      <p:cBhvr>
                                        <p:cTn id="31" dur="500"/>
                                        <p:tgtEl>
                                          <p:spTgt spid="92163">
                                            <p:txEl>
                                              <p:pRg st="5" end="5"/>
                                            </p:txEl>
                                          </p:spTgt>
                                        </p:tgtEl>
                                      </p:cBhvr>
                                    </p:animEffect>
                                  </p:childTnLst>
                                </p:cTn>
                              </p:par>
                            </p:childTnLst>
                          </p:cTn>
                        </p:par>
                        <p:par>
                          <p:cTn id="32" fill="hold">
                            <p:stCondLst>
                              <p:cond delay="500"/>
                            </p:stCondLst>
                            <p:childTnLst>
                              <p:par>
                                <p:cTn id="33" presetID="4" presetClass="entr" presetSubtype="16" fill="hold" nodeType="afterEffect">
                                  <p:stCondLst>
                                    <p:cond delay="0"/>
                                  </p:stCondLst>
                                  <p:childTnLst>
                                    <p:set>
                                      <p:cBhvr>
                                        <p:cTn id="34" dur="1" fill="hold">
                                          <p:stCondLst>
                                            <p:cond delay="0"/>
                                          </p:stCondLst>
                                        </p:cTn>
                                        <p:tgtEl>
                                          <p:spTgt spid="2"/>
                                        </p:tgtEl>
                                        <p:attrNameLst>
                                          <p:attrName>style.visibility</p:attrName>
                                        </p:attrNameLst>
                                      </p:cBhvr>
                                      <p:to>
                                        <p:strVal val="visible"/>
                                      </p:to>
                                    </p:set>
                                    <p:animEffect transition="in" filter="box(in)">
                                      <p:cBhvr>
                                        <p:cTn id="35"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C4077AEE-4E63-9BAE-C282-1E586A25B688}"/>
              </a:ext>
            </a:extLst>
          </p:cNvPr>
          <p:cNvSpPr>
            <a:spLocks noGrp="1"/>
          </p:cNvSpPr>
          <p:nvPr>
            <p:ph type="sldNum" sz="quarter" idx="12"/>
          </p:nvPr>
        </p:nvSpPr>
        <p:spPr/>
        <p:txBody>
          <a:bodyPr/>
          <a:lstStyle>
            <a:lvl1pPr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fld id="{C7FFE533-583C-FE45-8047-985187EAAA8D}" type="slidenum">
              <a:rPr lang="en-US" altLang="en-SA">
                <a:solidFill>
                  <a:srgbClr val="FFFFFF"/>
                </a:solidFill>
                <a:latin typeface="Franklin Gothic Book" panose="020B0503020102020204" pitchFamily="34" charset="0"/>
              </a:rPr>
              <a:pPr eaLnBrk="1" hangingPunct="1"/>
              <a:t>15</a:t>
            </a:fld>
            <a:endParaRPr lang="en-US" altLang="en-SA">
              <a:solidFill>
                <a:srgbClr val="FFFFFF"/>
              </a:solidFill>
              <a:latin typeface="Franklin Gothic Book" panose="020B0503020102020204" pitchFamily="34" charset="0"/>
            </a:endParaRPr>
          </a:p>
        </p:txBody>
      </p:sp>
      <p:sp>
        <p:nvSpPr>
          <p:cNvPr id="107523" name="Rectangle 3">
            <a:extLst>
              <a:ext uri="{FF2B5EF4-FFF2-40B4-BE49-F238E27FC236}">
                <a16:creationId xmlns:a16="http://schemas.microsoft.com/office/drawing/2014/main" id="{FE86801C-B1B2-894B-A4D8-3B9386A7D049}"/>
              </a:ext>
            </a:extLst>
          </p:cNvPr>
          <p:cNvSpPr>
            <a:spLocks noGrp="1" noChangeArrowheads="1"/>
          </p:cNvSpPr>
          <p:nvPr>
            <p:ph type="body" idx="4294967295"/>
          </p:nvPr>
        </p:nvSpPr>
        <p:spPr>
          <a:xfrm>
            <a:off x="682625" y="1880790"/>
            <a:ext cx="7778750" cy="3681810"/>
          </a:xfrm>
        </p:spPr>
        <p:txBody>
          <a:bodyPr/>
          <a:lstStyle/>
          <a:p>
            <a:pPr algn="just" eaLnBrk="1" hangingPunct="1">
              <a:lnSpc>
                <a:spcPct val="150000"/>
              </a:lnSpc>
              <a:buFont typeface="Wingdings 3" pitchFamily="2" charset="2"/>
              <a:buNone/>
            </a:pPr>
            <a:r>
              <a:rPr lang="en-US" altLang="en-SA" sz="2400" b="1" dirty="0">
                <a:solidFill>
                  <a:srgbClr val="CC0099"/>
                </a:solidFill>
                <a:latin typeface="Times New Roman" panose="02020603050405020304" pitchFamily="18" charset="0"/>
                <a:cs typeface="Times New Roman" panose="02020603050405020304" pitchFamily="18" charset="0"/>
              </a:rPr>
              <a:t>3. Basophils (cont.)</a:t>
            </a:r>
          </a:p>
          <a:p>
            <a:pPr algn="just" eaLnBrk="1" hangingPunct="1">
              <a:lnSpc>
                <a:spcPct val="150000"/>
              </a:lnSpc>
              <a:buFont typeface="Wingdings 3" pitchFamily="2" charset="2"/>
              <a:buNone/>
            </a:pPr>
            <a:r>
              <a:rPr lang="en-US" altLang="en-SA" sz="1400" b="1" dirty="0">
                <a:solidFill>
                  <a:srgbClr val="CC0099"/>
                </a:solidFill>
                <a:latin typeface="Times New Roman" panose="02020603050405020304" pitchFamily="18" charset="0"/>
                <a:cs typeface="Times New Roman" panose="02020603050405020304" pitchFamily="18" charset="0"/>
              </a:rPr>
              <a:t> </a:t>
            </a:r>
          </a:p>
          <a:p>
            <a:pPr algn="just" eaLnBrk="1" hangingPunct="1">
              <a:lnSpc>
                <a:spcPct val="150000"/>
              </a:lnSpc>
            </a:pPr>
            <a:r>
              <a:rPr lang="en-US" altLang="en-SA" sz="2400" b="1" dirty="0">
                <a:latin typeface="Times New Roman" panose="02020603050405020304" pitchFamily="18" charset="0"/>
                <a:cs typeface="Times New Roman" panose="02020603050405020304" pitchFamily="18" charset="0"/>
              </a:rPr>
              <a:t>Diapedesis</a:t>
            </a:r>
          </a:p>
          <a:p>
            <a:pPr algn="just" eaLnBrk="1" hangingPunct="1">
              <a:lnSpc>
                <a:spcPct val="150000"/>
              </a:lnSpc>
            </a:pPr>
            <a:r>
              <a:rPr lang="en-US" altLang="en-SA" sz="2400" dirty="0">
                <a:latin typeface="Times New Roman" panose="02020603050405020304" pitchFamily="18" charset="0"/>
                <a:cs typeface="Times New Roman" panose="02020603050405020304" pitchFamily="18" charset="0"/>
              </a:rPr>
              <a:t>Contain histamine and heparin (inflammatory chemical)</a:t>
            </a:r>
          </a:p>
          <a:p>
            <a:pPr algn="just" eaLnBrk="1" hangingPunct="1">
              <a:lnSpc>
                <a:spcPct val="150000"/>
              </a:lnSpc>
            </a:pPr>
            <a:r>
              <a:rPr lang="en-GB" altLang="en-SA" sz="2400" b="1" dirty="0">
                <a:solidFill>
                  <a:schemeClr val="accent1"/>
                </a:solidFill>
                <a:latin typeface="Times New Roman" panose="02020603050405020304" pitchFamily="18" charset="0"/>
                <a:cs typeface="Times New Roman" panose="02020603050405020304" pitchFamily="18" charset="0"/>
              </a:rPr>
              <a:t>Function:</a:t>
            </a:r>
            <a:r>
              <a:rPr lang="en-GB" altLang="en-SA" sz="2400" dirty="0">
                <a:latin typeface="Times New Roman" panose="02020603050405020304" pitchFamily="18" charset="0"/>
                <a:cs typeface="Times New Roman" panose="02020603050405020304" pitchFamily="18" charset="0"/>
              </a:rPr>
              <a:t> Like eosinophils, basophils play a role in both parasitic infections and allergies</a:t>
            </a:r>
            <a:endParaRPr lang="en-US" altLang="en-SA" sz="2400" dirty="0">
              <a:latin typeface="Times New Roman" panose="02020603050405020304" pitchFamily="18" charset="0"/>
              <a:cs typeface="Times New Roman" panose="02020603050405020304" pitchFamily="18" charset="0"/>
            </a:endParaRPr>
          </a:p>
        </p:txBody>
      </p:sp>
      <p:pic>
        <p:nvPicPr>
          <p:cNvPr id="107524" name="Picture 4">
            <a:extLst>
              <a:ext uri="{FF2B5EF4-FFF2-40B4-BE49-F238E27FC236}">
                <a16:creationId xmlns:a16="http://schemas.microsoft.com/office/drawing/2014/main" id="{586AA0B8-B89B-7718-0A5E-5AC26284C79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58000" y="685800"/>
            <a:ext cx="2286000" cy="154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Rectangle 2">
            <a:extLst>
              <a:ext uri="{FF2B5EF4-FFF2-40B4-BE49-F238E27FC236}">
                <a16:creationId xmlns:a16="http://schemas.microsoft.com/office/drawing/2014/main" id="{78424D32-2FE0-C879-26A6-D8A8850F0F15}"/>
              </a:ext>
            </a:extLst>
          </p:cNvPr>
          <p:cNvSpPr txBox="1">
            <a:spLocks noChangeArrowheads="1"/>
          </p:cNvSpPr>
          <p:nvPr/>
        </p:nvSpPr>
        <p:spPr bwMode="auto">
          <a:xfrm>
            <a:off x="699279" y="650081"/>
            <a:ext cx="4495800" cy="749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rtl="0" eaLnBrk="0" fontAlgn="base" hangingPunct="0">
              <a:spcBef>
                <a:spcPct val="0"/>
              </a:spcBef>
              <a:spcAft>
                <a:spcPct val="0"/>
              </a:spcAft>
              <a:defRPr sz="4000" kern="1200">
                <a:solidFill>
                  <a:schemeClr val="tx2"/>
                </a:solidFill>
                <a:latin typeface="+mj-lt"/>
                <a:ea typeface="+mj-ea"/>
                <a:cs typeface="+mj-cs"/>
              </a:defRPr>
            </a:lvl1pPr>
            <a:lvl2pPr algn="l" rtl="0" eaLnBrk="0" fontAlgn="base" hangingPunct="0">
              <a:spcBef>
                <a:spcPct val="0"/>
              </a:spcBef>
              <a:spcAft>
                <a:spcPct val="0"/>
              </a:spcAft>
              <a:defRPr sz="4000">
                <a:solidFill>
                  <a:schemeClr val="tx2"/>
                </a:solidFill>
                <a:latin typeface="Franklin Gothic Book" pitchFamily="34" charset="0"/>
              </a:defRPr>
            </a:lvl2pPr>
            <a:lvl3pPr algn="l" rtl="0" eaLnBrk="0" fontAlgn="base" hangingPunct="0">
              <a:spcBef>
                <a:spcPct val="0"/>
              </a:spcBef>
              <a:spcAft>
                <a:spcPct val="0"/>
              </a:spcAft>
              <a:defRPr sz="4000">
                <a:solidFill>
                  <a:schemeClr val="tx2"/>
                </a:solidFill>
                <a:latin typeface="Franklin Gothic Book" pitchFamily="34" charset="0"/>
              </a:defRPr>
            </a:lvl3pPr>
            <a:lvl4pPr algn="l" rtl="0" eaLnBrk="0" fontAlgn="base" hangingPunct="0">
              <a:spcBef>
                <a:spcPct val="0"/>
              </a:spcBef>
              <a:spcAft>
                <a:spcPct val="0"/>
              </a:spcAft>
              <a:defRPr sz="4000">
                <a:solidFill>
                  <a:schemeClr val="tx2"/>
                </a:solidFill>
                <a:latin typeface="Franklin Gothic Book" pitchFamily="34" charset="0"/>
              </a:defRPr>
            </a:lvl4pPr>
            <a:lvl5pPr algn="l" rtl="0" eaLnBrk="0" fontAlgn="base" hangingPunct="0">
              <a:spcBef>
                <a:spcPct val="0"/>
              </a:spcBef>
              <a:spcAft>
                <a:spcPct val="0"/>
              </a:spcAft>
              <a:defRPr sz="4000">
                <a:solidFill>
                  <a:schemeClr val="tx2"/>
                </a:solidFill>
                <a:latin typeface="Franklin Gothic Book" pitchFamily="34" charset="0"/>
              </a:defRPr>
            </a:lvl5pPr>
            <a:lvl6pPr marL="457200" algn="l" rtl="0" fontAlgn="base">
              <a:spcBef>
                <a:spcPct val="0"/>
              </a:spcBef>
              <a:spcAft>
                <a:spcPct val="0"/>
              </a:spcAft>
              <a:defRPr sz="4000">
                <a:solidFill>
                  <a:schemeClr val="tx2"/>
                </a:solidFill>
                <a:latin typeface="Franklin Gothic Book" pitchFamily="34" charset="0"/>
              </a:defRPr>
            </a:lvl6pPr>
            <a:lvl7pPr marL="914400" algn="l" rtl="0" fontAlgn="base">
              <a:spcBef>
                <a:spcPct val="0"/>
              </a:spcBef>
              <a:spcAft>
                <a:spcPct val="0"/>
              </a:spcAft>
              <a:defRPr sz="4000">
                <a:solidFill>
                  <a:schemeClr val="tx2"/>
                </a:solidFill>
                <a:latin typeface="Franklin Gothic Book" pitchFamily="34" charset="0"/>
              </a:defRPr>
            </a:lvl7pPr>
            <a:lvl8pPr marL="1371600" algn="l" rtl="0" fontAlgn="base">
              <a:spcBef>
                <a:spcPct val="0"/>
              </a:spcBef>
              <a:spcAft>
                <a:spcPct val="0"/>
              </a:spcAft>
              <a:defRPr sz="4000">
                <a:solidFill>
                  <a:schemeClr val="tx2"/>
                </a:solidFill>
                <a:latin typeface="Franklin Gothic Book" pitchFamily="34" charset="0"/>
              </a:defRPr>
            </a:lvl8pPr>
            <a:lvl9pPr marL="1828800" algn="l" rtl="0" fontAlgn="base">
              <a:spcBef>
                <a:spcPct val="0"/>
              </a:spcBef>
              <a:spcAft>
                <a:spcPct val="0"/>
              </a:spcAft>
              <a:defRPr sz="4000">
                <a:solidFill>
                  <a:schemeClr val="tx2"/>
                </a:solidFill>
                <a:latin typeface="Franklin Gothic Book" pitchFamily="34" charset="0"/>
              </a:defRPr>
            </a:lvl9pPr>
          </a:lstStyle>
          <a:p>
            <a:pPr eaLnBrk="1" hangingPunct="1"/>
            <a:r>
              <a:rPr lang="en-US" altLang="en-SA" sz="3200" b="1" dirty="0">
                <a:solidFill>
                  <a:srgbClr val="5BA7B9"/>
                </a:solidFill>
                <a:latin typeface="Times New Roman" panose="02020603050405020304" pitchFamily="18" charset="0"/>
                <a:cs typeface="Times New Roman" panose="02020603050405020304" pitchFamily="18" charset="0"/>
              </a:rPr>
              <a:t>Granulocytes (cont.)</a:t>
            </a:r>
          </a:p>
        </p:txBody>
      </p:sp>
      <p:pic>
        <p:nvPicPr>
          <p:cNvPr id="3" name="Picture 2" descr="http://img.tfd.com/dorland/diapedesis.jpg">
            <a:extLst>
              <a:ext uri="{FF2B5EF4-FFF2-40B4-BE49-F238E27FC236}">
                <a16:creationId xmlns:a16="http://schemas.microsoft.com/office/drawing/2014/main" id="{D4F55CBC-3BF4-042B-F50B-AF5E8000262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260975" y="713581"/>
            <a:ext cx="2130425" cy="137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 presetClass="entr" presetSubtype="10" fill="hold" nodeType="withEffect">
                                  <p:stCondLst>
                                    <p:cond delay="0"/>
                                  </p:stCondLst>
                                  <p:childTnLst>
                                    <p:set>
                                      <p:cBhvr>
                                        <p:cTn id="6" dur="1" fill="hold">
                                          <p:stCondLst>
                                            <p:cond delay="0"/>
                                          </p:stCondLst>
                                        </p:cTn>
                                        <p:tgtEl>
                                          <p:spTgt spid="107523">
                                            <p:txEl>
                                              <p:pRg st="0" end="0"/>
                                            </p:txEl>
                                          </p:spTgt>
                                        </p:tgtEl>
                                        <p:attrNameLst>
                                          <p:attrName>style.visibility</p:attrName>
                                        </p:attrNameLst>
                                      </p:cBhvr>
                                      <p:to>
                                        <p:strVal val="visible"/>
                                      </p:to>
                                    </p:set>
                                    <p:animEffect transition="in" filter="checkerboard(across)">
                                      <p:cBhvr>
                                        <p:cTn id="7" dur="500"/>
                                        <p:tgtEl>
                                          <p:spTgt spid="107523">
                                            <p:txEl>
                                              <p:pRg st="0" end="0"/>
                                            </p:txEl>
                                          </p:spTgt>
                                        </p:tgtEl>
                                      </p:cBhvr>
                                    </p:animEffect>
                                  </p:childTnLst>
                                </p:cTn>
                              </p:par>
                              <p:par>
                                <p:cTn id="8" presetID="5" presetClass="entr" presetSubtype="10" fill="hold" nodeType="withEffect">
                                  <p:stCondLst>
                                    <p:cond delay="0"/>
                                  </p:stCondLst>
                                  <p:childTnLst>
                                    <p:set>
                                      <p:cBhvr>
                                        <p:cTn id="9" dur="1" fill="hold">
                                          <p:stCondLst>
                                            <p:cond delay="0"/>
                                          </p:stCondLst>
                                        </p:cTn>
                                        <p:tgtEl>
                                          <p:spTgt spid="107523">
                                            <p:txEl>
                                              <p:pRg st="1" end="1"/>
                                            </p:txEl>
                                          </p:spTgt>
                                        </p:tgtEl>
                                        <p:attrNameLst>
                                          <p:attrName>style.visibility</p:attrName>
                                        </p:attrNameLst>
                                      </p:cBhvr>
                                      <p:to>
                                        <p:strVal val="visible"/>
                                      </p:to>
                                    </p:set>
                                    <p:animEffect transition="in" filter="checkerboard(across)">
                                      <p:cBhvr>
                                        <p:cTn id="10" dur="500"/>
                                        <p:tgtEl>
                                          <p:spTgt spid="107523">
                                            <p:txEl>
                                              <p:pRg st="1" end="1"/>
                                            </p:txEl>
                                          </p:spTgt>
                                        </p:tgtEl>
                                      </p:cBhvr>
                                    </p:animEffect>
                                  </p:childTnLst>
                                </p:cTn>
                              </p:par>
                              <p:par>
                                <p:cTn id="11" presetID="4" presetClass="entr" presetSubtype="16" fill="hold" nodeType="withEffect">
                                  <p:stCondLst>
                                    <p:cond delay="0"/>
                                  </p:stCondLst>
                                  <p:childTnLst>
                                    <p:set>
                                      <p:cBhvr>
                                        <p:cTn id="12" dur="1" fill="hold">
                                          <p:stCondLst>
                                            <p:cond delay="0"/>
                                          </p:stCondLst>
                                        </p:cTn>
                                        <p:tgtEl>
                                          <p:spTgt spid="107524"/>
                                        </p:tgtEl>
                                        <p:attrNameLst>
                                          <p:attrName>style.visibility</p:attrName>
                                        </p:attrNameLst>
                                      </p:cBhvr>
                                      <p:to>
                                        <p:strVal val="visible"/>
                                      </p:to>
                                    </p:set>
                                    <p:animEffect transition="in" filter="box(in)">
                                      <p:cBhvr>
                                        <p:cTn id="13" dur="500"/>
                                        <p:tgtEl>
                                          <p:spTgt spid="107524"/>
                                        </p:tgtEl>
                                      </p:cBhvr>
                                    </p:animEffect>
                                  </p:childTnLst>
                                </p:cTn>
                              </p:par>
                            </p:childTnLst>
                          </p:cTn>
                        </p:par>
                      </p:childTnLst>
                    </p:cTn>
                  </p:par>
                  <p:par>
                    <p:cTn id="14" fill="hold" nodeType="clickPar">
                      <p:stCondLst>
                        <p:cond delay="indefinite"/>
                      </p:stCondLst>
                      <p:childTnLst>
                        <p:par>
                          <p:cTn id="15" fill="hold" nodeType="withGroup">
                            <p:stCondLst>
                              <p:cond delay="0"/>
                            </p:stCondLst>
                            <p:childTnLst>
                              <p:par>
                                <p:cTn id="16" presetID="5" presetClass="entr" presetSubtype="10" fill="hold" nodeType="clickEffect">
                                  <p:stCondLst>
                                    <p:cond delay="0"/>
                                  </p:stCondLst>
                                  <p:childTnLst>
                                    <p:set>
                                      <p:cBhvr>
                                        <p:cTn id="17" dur="1" fill="hold">
                                          <p:stCondLst>
                                            <p:cond delay="0"/>
                                          </p:stCondLst>
                                        </p:cTn>
                                        <p:tgtEl>
                                          <p:spTgt spid="107523">
                                            <p:txEl>
                                              <p:pRg st="2" end="2"/>
                                            </p:txEl>
                                          </p:spTgt>
                                        </p:tgtEl>
                                        <p:attrNameLst>
                                          <p:attrName>style.visibility</p:attrName>
                                        </p:attrNameLst>
                                      </p:cBhvr>
                                      <p:to>
                                        <p:strVal val="visible"/>
                                      </p:to>
                                    </p:set>
                                    <p:animEffect transition="in" filter="checkerboard(across)">
                                      <p:cBhvr>
                                        <p:cTn id="18" dur="500"/>
                                        <p:tgtEl>
                                          <p:spTgt spid="107523">
                                            <p:txEl>
                                              <p:pRg st="2" end="2"/>
                                            </p:txEl>
                                          </p:spTgt>
                                        </p:tgtEl>
                                      </p:cBhvr>
                                    </p:animEffect>
                                  </p:childTnLst>
                                </p:cTn>
                              </p:par>
                            </p:childTnLst>
                          </p:cTn>
                        </p:par>
                      </p:childTnLst>
                    </p:cTn>
                  </p:par>
                  <p:par>
                    <p:cTn id="19" fill="hold" nodeType="clickPar">
                      <p:stCondLst>
                        <p:cond delay="indefinite"/>
                      </p:stCondLst>
                      <p:childTnLst>
                        <p:par>
                          <p:cTn id="20" fill="hold" nodeType="withGroup">
                            <p:stCondLst>
                              <p:cond delay="0"/>
                            </p:stCondLst>
                            <p:childTnLst>
                              <p:par>
                                <p:cTn id="21" presetID="5" presetClass="entr" presetSubtype="10" fill="hold" nodeType="clickEffect">
                                  <p:stCondLst>
                                    <p:cond delay="0"/>
                                  </p:stCondLst>
                                  <p:childTnLst>
                                    <p:set>
                                      <p:cBhvr>
                                        <p:cTn id="22" dur="1" fill="hold">
                                          <p:stCondLst>
                                            <p:cond delay="0"/>
                                          </p:stCondLst>
                                        </p:cTn>
                                        <p:tgtEl>
                                          <p:spTgt spid="107523">
                                            <p:txEl>
                                              <p:pRg st="3" end="3"/>
                                            </p:txEl>
                                          </p:spTgt>
                                        </p:tgtEl>
                                        <p:attrNameLst>
                                          <p:attrName>style.visibility</p:attrName>
                                        </p:attrNameLst>
                                      </p:cBhvr>
                                      <p:to>
                                        <p:strVal val="visible"/>
                                      </p:to>
                                    </p:set>
                                    <p:animEffect transition="in" filter="checkerboard(across)">
                                      <p:cBhvr>
                                        <p:cTn id="23" dur="500"/>
                                        <p:tgtEl>
                                          <p:spTgt spid="107523">
                                            <p:txEl>
                                              <p:pRg st="3" end="3"/>
                                            </p:txEl>
                                          </p:spTgt>
                                        </p:tgtEl>
                                      </p:cBhvr>
                                    </p:animEffect>
                                  </p:childTnLst>
                                </p:cTn>
                              </p:par>
                            </p:childTnLst>
                          </p:cTn>
                        </p:par>
                      </p:childTnLst>
                    </p:cTn>
                  </p:par>
                  <p:par>
                    <p:cTn id="24" fill="hold" nodeType="clickPar">
                      <p:stCondLst>
                        <p:cond delay="indefinite"/>
                      </p:stCondLst>
                      <p:childTnLst>
                        <p:par>
                          <p:cTn id="25" fill="hold" nodeType="withGroup">
                            <p:stCondLst>
                              <p:cond delay="0"/>
                            </p:stCondLst>
                            <p:childTnLst>
                              <p:par>
                                <p:cTn id="26" presetID="5" presetClass="entr" presetSubtype="10" fill="hold" nodeType="clickEffect">
                                  <p:stCondLst>
                                    <p:cond delay="0"/>
                                  </p:stCondLst>
                                  <p:childTnLst>
                                    <p:set>
                                      <p:cBhvr>
                                        <p:cTn id="27" dur="1" fill="hold">
                                          <p:stCondLst>
                                            <p:cond delay="0"/>
                                          </p:stCondLst>
                                        </p:cTn>
                                        <p:tgtEl>
                                          <p:spTgt spid="107523">
                                            <p:txEl>
                                              <p:pRg st="4" end="4"/>
                                            </p:txEl>
                                          </p:spTgt>
                                        </p:tgtEl>
                                        <p:attrNameLst>
                                          <p:attrName>style.visibility</p:attrName>
                                        </p:attrNameLst>
                                      </p:cBhvr>
                                      <p:to>
                                        <p:strVal val="visible"/>
                                      </p:to>
                                    </p:set>
                                    <p:animEffect transition="in" filter="checkerboard(across)">
                                      <p:cBhvr>
                                        <p:cTn id="28" dur="500"/>
                                        <p:tgtEl>
                                          <p:spTgt spid="107523">
                                            <p:txEl>
                                              <p:pRg st="4" end="4"/>
                                            </p:txEl>
                                          </p:spTgt>
                                        </p:tgtEl>
                                      </p:cBhvr>
                                    </p:animEffect>
                                  </p:childTnLst>
                                </p:cTn>
                              </p:par>
                            </p:childTnLst>
                          </p:cTn>
                        </p:par>
                        <p:par>
                          <p:cTn id="29" fill="hold">
                            <p:stCondLst>
                              <p:cond delay="500"/>
                            </p:stCondLst>
                            <p:childTnLst>
                              <p:par>
                                <p:cTn id="30" presetID="4" presetClass="entr" presetSubtype="16" fill="hold" nodeType="afterEffect">
                                  <p:stCondLst>
                                    <p:cond delay="0"/>
                                  </p:stCondLst>
                                  <p:childTnLst>
                                    <p:set>
                                      <p:cBhvr>
                                        <p:cTn id="31" dur="1" fill="hold">
                                          <p:stCondLst>
                                            <p:cond delay="0"/>
                                          </p:stCondLst>
                                        </p:cTn>
                                        <p:tgtEl>
                                          <p:spTgt spid="2"/>
                                        </p:tgtEl>
                                        <p:attrNameLst>
                                          <p:attrName>style.visibility</p:attrName>
                                        </p:attrNameLst>
                                      </p:cBhvr>
                                      <p:to>
                                        <p:strVal val="visible"/>
                                      </p:to>
                                    </p:set>
                                    <p:animEffect transition="in" filter="box(in)">
                                      <p:cBhvr>
                                        <p:cTn id="32" dur="500"/>
                                        <p:tgtEl>
                                          <p:spTgt spid="2"/>
                                        </p:tgtEl>
                                      </p:cBhvr>
                                    </p:animEffect>
                                  </p:childTnLst>
                                </p:cTn>
                              </p:par>
                            </p:childTnLst>
                          </p:cTn>
                        </p:par>
                      </p:childTnLst>
                    </p:cTn>
                  </p:par>
                  <p:par>
                    <p:cTn id="33" fill="hold">
                      <p:stCondLst>
                        <p:cond delay="indefinite"/>
                      </p:stCondLst>
                      <p:childTnLst>
                        <p:par>
                          <p:cTn id="34" fill="hold">
                            <p:stCondLst>
                              <p:cond delay="0"/>
                            </p:stCondLst>
                            <p:childTnLst>
                              <p:par>
                                <p:cTn id="35" presetID="5" presetClass="entr" presetSubtype="10" fill="hold" nodeType="clickEffect">
                                  <p:stCondLst>
                                    <p:cond delay="0"/>
                                  </p:stCondLst>
                                  <p:childTnLst>
                                    <p:set>
                                      <p:cBhvr>
                                        <p:cTn id="36" dur="1" fill="hold">
                                          <p:stCondLst>
                                            <p:cond delay="0"/>
                                          </p:stCondLst>
                                        </p:cTn>
                                        <p:tgtEl>
                                          <p:spTgt spid="3"/>
                                        </p:tgtEl>
                                        <p:attrNameLst>
                                          <p:attrName>style.visibility</p:attrName>
                                        </p:attrNameLst>
                                      </p:cBhvr>
                                      <p:to>
                                        <p:strVal val="visible"/>
                                      </p:to>
                                    </p:set>
                                    <p:animEffect transition="in" filter="checkerboard(across)">
                                      <p:cBhvr>
                                        <p:cTn id="3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563ACA56-7B9C-705D-57D3-9C473C9D18C7}"/>
              </a:ext>
            </a:extLst>
          </p:cNvPr>
          <p:cNvSpPr>
            <a:spLocks noGrp="1"/>
          </p:cNvSpPr>
          <p:nvPr>
            <p:ph type="sldNum" sz="quarter" idx="12"/>
          </p:nvPr>
        </p:nvSpPr>
        <p:spPr/>
        <p:txBody>
          <a:bodyPr/>
          <a:lstStyle>
            <a:lvl1pPr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fld id="{0B8BBEF8-A6B4-D94B-A1CF-CD58928B3C8E}" type="slidenum">
              <a:rPr lang="en-US" altLang="en-SA">
                <a:solidFill>
                  <a:srgbClr val="FFFFFF"/>
                </a:solidFill>
                <a:latin typeface="Franklin Gothic Book" panose="020B0503020102020204" pitchFamily="34" charset="0"/>
              </a:rPr>
              <a:pPr eaLnBrk="1" hangingPunct="1"/>
              <a:t>16</a:t>
            </a:fld>
            <a:endParaRPr lang="en-US" altLang="en-SA">
              <a:solidFill>
                <a:srgbClr val="FFFFFF"/>
              </a:solidFill>
              <a:latin typeface="Franklin Gothic Book" panose="020B0503020102020204" pitchFamily="34" charset="0"/>
            </a:endParaRPr>
          </a:p>
        </p:txBody>
      </p:sp>
      <p:sp>
        <p:nvSpPr>
          <p:cNvPr id="93186" name="Rectangle 2">
            <a:extLst>
              <a:ext uri="{FF2B5EF4-FFF2-40B4-BE49-F238E27FC236}">
                <a16:creationId xmlns:a16="http://schemas.microsoft.com/office/drawing/2014/main" id="{0B37C3E4-E8DD-E7BD-E4F9-3304393990C1}"/>
              </a:ext>
            </a:extLst>
          </p:cNvPr>
          <p:cNvSpPr>
            <a:spLocks noGrp="1" noChangeArrowheads="1"/>
          </p:cNvSpPr>
          <p:nvPr>
            <p:ph type="title" idx="4294967295"/>
          </p:nvPr>
        </p:nvSpPr>
        <p:spPr>
          <a:xfrm>
            <a:off x="582468" y="329046"/>
            <a:ext cx="3221182" cy="626918"/>
          </a:xfrm>
        </p:spPr>
        <p:txBody>
          <a:bodyPr bIns="45720" anchor="ctr"/>
          <a:lstStyle/>
          <a:p>
            <a:pPr eaLnBrk="1" hangingPunct="1"/>
            <a:r>
              <a:rPr lang="en-US" altLang="en-SA" sz="3200" b="1" dirty="0">
                <a:solidFill>
                  <a:srgbClr val="5BA7B9"/>
                </a:solidFill>
                <a:latin typeface="Times New Roman" panose="02020603050405020304" pitchFamily="18" charset="0"/>
                <a:cs typeface="Times New Roman" panose="02020603050405020304" pitchFamily="18" charset="0"/>
              </a:rPr>
              <a:t>Agranulocytes</a:t>
            </a:r>
          </a:p>
        </p:txBody>
      </p:sp>
      <p:sp>
        <p:nvSpPr>
          <p:cNvPr id="93187" name="Rectangle 3">
            <a:extLst>
              <a:ext uri="{FF2B5EF4-FFF2-40B4-BE49-F238E27FC236}">
                <a16:creationId xmlns:a16="http://schemas.microsoft.com/office/drawing/2014/main" id="{2C70A053-9793-D5B3-7AB8-C66BBF2FFDDB}"/>
              </a:ext>
            </a:extLst>
          </p:cNvPr>
          <p:cNvSpPr>
            <a:spLocks noGrp="1" noChangeArrowheads="1"/>
          </p:cNvSpPr>
          <p:nvPr>
            <p:ph type="body" idx="4294967295"/>
          </p:nvPr>
        </p:nvSpPr>
        <p:spPr>
          <a:xfrm>
            <a:off x="603250" y="1469448"/>
            <a:ext cx="7931150" cy="4152900"/>
          </a:xfrm>
        </p:spPr>
        <p:txBody>
          <a:bodyPr/>
          <a:lstStyle/>
          <a:p>
            <a:pPr algn="just" eaLnBrk="1" hangingPunct="1">
              <a:lnSpc>
                <a:spcPct val="150000"/>
              </a:lnSpc>
              <a:buFont typeface="Wingdings 3" pitchFamily="2" charset="2"/>
              <a:buNone/>
            </a:pPr>
            <a:r>
              <a:rPr lang="en-US" altLang="en-SA" sz="2400" b="1" dirty="0">
                <a:solidFill>
                  <a:srgbClr val="CC0099"/>
                </a:solidFill>
                <a:latin typeface="Times New Roman" panose="02020603050405020304" pitchFamily="18" charset="0"/>
                <a:cs typeface="Times New Roman" panose="02020603050405020304" pitchFamily="18" charset="0"/>
              </a:rPr>
              <a:t>1. Lymphocytes</a:t>
            </a:r>
          </a:p>
          <a:p>
            <a:pPr algn="just" eaLnBrk="1" hangingPunct="1">
              <a:lnSpc>
                <a:spcPct val="150000"/>
              </a:lnSpc>
              <a:buFont typeface="Wingdings 3" pitchFamily="2" charset="2"/>
              <a:buNone/>
            </a:pPr>
            <a:endParaRPr lang="en-US" altLang="en-SA" sz="1400" b="1" dirty="0">
              <a:solidFill>
                <a:srgbClr val="CC0099"/>
              </a:solidFill>
              <a:latin typeface="Times New Roman" panose="02020603050405020304" pitchFamily="18" charset="0"/>
              <a:cs typeface="Times New Roman" panose="02020603050405020304" pitchFamily="18" charset="0"/>
            </a:endParaRPr>
          </a:p>
          <a:p>
            <a:pPr algn="just" eaLnBrk="1" hangingPunct="1">
              <a:lnSpc>
                <a:spcPct val="150000"/>
              </a:lnSpc>
            </a:pPr>
            <a:r>
              <a:rPr lang="en-US" altLang="en-SA" sz="2400" dirty="0">
                <a:latin typeface="Times New Roman" panose="02020603050405020304" pitchFamily="18" charset="0"/>
                <a:cs typeface="Times New Roman" panose="02020603050405020304" pitchFamily="18" charset="0"/>
              </a:rPr>
              <a:t>Constitute 28% of WBC’s</a:t>
            </a:r>
          </a:p>
          <a:p>
            <a:pPr algn="just" eaLnBrk="1" hangingPunct="1">
              <a:lnSpc>
                <a:spcPct val="150000"/>
              </a:lnSpc>
            </a:pPr>
            <a:r>
              <a:rPr lang="en-GB" altLang="en-SA" sz="2400" dirty="0">
                <a:latin typeface="Times New Roman" panose="02020603050405020304" pitchFamily="18" charset="0"/>
                <a:cs typeface="Times New Roman" panose="02020603050405020304" pitchFamily="18" charset="0"/>
              </a:rPr>
              <a:t>Small lymphocytes (</a:t>
            </a:r>
            <a:r>
              <a:rPr lang="en-US" altLang="en-SA" sz="2400" dirty="0">
                <a:latin typeface="Times New Roman" panose="02020603050405020304" pitchFamily="18" charset="0"/>
                <a:cs typeface="Times New Roman" panose="02020603050405020304" pitchFamily="18" charset="0"/>
              </a:rPr>
              <a:t>6-8 </a:t>
            </a:r>
            <a:r>
              <a:rPr lang="en-GB" altLang="en-SA" sz="2400" dirty="0">
                <a:latin typeface="Times New Roman" panose="02020603050405020304" pitchFamily="18" charset="0"/>
                <a:cs typeface="Times New Roman" panose="02020603050405020304" pitchFamily="18" charset="0"/>
              </a:rPr>
              <a:t>µm); medium-sized lymphocytes (small number) and large lymphocytes (18</a:t>
            </a:r>
            <a:r>
              <a:rPr lang="en-US" altLang="en-SA" sz="2400" dirty="0">
                <a:latin typeface="Times New Roman" panose="02020603050405020304" pitchFamily="18" charset="0"/>
                <a:cs typeface="Times New Roman" panose="02020603050405020304" pitchFamily="18" charset="0"/>
              </a:rPr>
              <a:t> </a:t>
            </a:r>
            <a:r>
              <a:rPr lang="en-GB" altLang="en-SA" sz="2400" dirty="0">
                <a:latin typeface="Times New Roman" panose="02020603050405020304" pitchFamily="18" charset="0"/>
                <a:cs typeface="Times New Roman" panose="02020603050405020304" pitchFamily="18" charset="0"/>
              </a:rPr>
              <a:t>µm)</a:t>
            </a:r>
            <a:endParaRPr lang="en-US" altLang="en-SA" sz="2400" dirty="0">
              <a:latin typeface="Times New Roman" panose="02020603050405020304" pitchFamily="18" charset="0"/>
              <a:cs typeface="Times New Roman" panose="02020603050405020304" pitchFamily="18" charset="0"/>
            </a:endParaRPr>
          </a:p>
          <a:p>
            <a:pPr algn="just" eaLnBrk="1" hangingPunct="1">
              <a:lnSpc>
                <a:spcPct val="150000"/>
              </a:lnSpc>
            </a:pPr>
            <a:r>
              <a:rPr lang="en-US" altLang="en-SA" sz="2400" dirty="0">
                <a:latin typeface="Times New Roman" panose="02020603050405020304" pitchFamily="18" charset="0"/>
                <a:cs typeface="Times New Roman" panose="02020603050405020304" pitchFamily="18" charset="0"/>
              </a:rPr>
              <a:t>Large nuclei/small amount of cytoplasm</a:t>
            </a:r>
          </a:p>
          <a:p>
            <a:pPr algn="just" eaLnBrk="1" hangingPunct="1">
              <a:lnSpc>
                <a:spcPct val="150000"/>
              </a:lnSpc>
            </a:pPr>
            <a:r>
              <a:rPr lang="en-US" altLang="en-SA" sz="2400" dirty="0">
                <a:latin typeface="Times New Roman" panose="02020603050405020304" pitchFamily="18" charset="0"/>
                <a:cs typeface="Times New Roman" panose="02020603050405020304" pitchFamily="18" charset="0"/>
              </a:rPr>
              <a:t>Color pale-blue </a:t>
            </a:r>
          </a:p>
        </p:txBody>
      </p:sp>
      <p:pic>
        <p:nvPicPr>
          <p:cNvPr id="93188" name="Picture 4">
            <a:extLst>
              <a:ext uri="{FF2B5EF4-FFF2-40B4-BE49-F238E27FC236}">
                <a16:creationId xmlns:a16="http://schemas.microsoft.com/office/drawing/2014/main" id="{C751567D-635A-0B72-47E4-5F0E3D25070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r="20689"/>
          <a:stretch>
            <a:fillRect/>
          </a:stretch>
        </p:blipFill>
        <p:spPr bwMode="auto">
          <a:xfrm>
            <a:off x="6629400" y="541945"/>
            <a:ext cx="1752600" cy="1433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nodeType="clickEffect">
                                  <p:stCondLst>
                                    <p:cond delay="0"/>
                                  </p:stCondLst>
                                  <p:childTnLst>
                                    <p:set>
                                      <p:cBhvr>
                                        <p:cTn id="6" dur="1" fill="hold">
                                          <p:stCondLst>
                                            <p:cond delay="0"/>
                                          </p:stCondLst>
                                        </p:cTn>
                                        <p:tgtEl>
                                          <p:spTgt spid="93186"/>
                                        </p:tgtEl>
                                        <p:attrNameLst>
                                          <p:attrName>style.visibility</p:attrName>
                                        </p:attrNameLst>
                                      </p:cBhvr>
                                      <p:to>
                                        <p:strVal val="visible"/>
                                      </p:to>
                                    </p:set>
                                    <p:animEffect transition="in" filter="box(in)">
                                      <p:cBhvr>
                                        <p:cTn id="7" dur="500"/>
                                        <p:tgtEl>
                                          <p:spTgt spid="9318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nodeType="clickEffect">
                                  <p:stCondLst>
                                    <p:cond delay="0"/>
                                  </p:stCondLst>
                                  <p:childTnLst>
                                    <p:set>
                                      <p:cBhvr>
                                        <p:cTn id="11" dur="1" fill="hold">
                                          <p:stCondLst>
                                            <p:cond delay="0"/>
                                          </p:stCondLst>
                                        </p:cTn>
                                        <p:tgtEl>
                                          <p:spTgt spid="93187">
                                            <p:txEl>
                                              <p:pRg st="0" end="0"/>
                                            </p:txEl>
                                          </p:spTgt>
                                        </p:tgtEl>
                                        <p:attrNameLst>
                                          <p:attrName>style.visibility</p:attrName>
                                        </p:attrNameLst>
                                      </p:cBhvr>
                                      <p:to>
                                        <p:strVal val="visible"/>
                                      </p:to>
                                    </p:set>
                                    <p:animEffect transition="in" filter="checkerboard(across)">
                                      <p:cBhvr>
                                        <p:cTn id="12" dur="500"/>
                                        <p:tgtEl>
                                          <p:spTgt spid="93187">
                                            <p:txEl>
                                              <p:pRg st="0" end="0"/>
                                            </p:txEl>
                                          </p:spTgt>
                                        </p:tgtEl>
                                      </p:cBhvr>
                                    </p:animEffect>
                                  </p:childTnLst>
                                </p:cTn>
                              </p:par>
                            </p:childTnLst>
                          </p:cTn>
                        </p:par>
                        <p:par>
                          <p:cTn id="13" fill="hold" nodeType="afterGroup">
                            <p:stCondLst>
                              <p:cond delay="500"/>
                            </p:stCondLst>
                            <p:childTnLst>
                              <p:par>
                                <p:cTn id="14" presetID="2" presetClass="entr" presetSubtype="2" fill="hold" nodeType="afterEffect">
                                  <p:stCondLst>
                                    <p:cond delay="0"/>
                                  </p:stCondLst>
                                  <p:childTnLst>
                                    <p:set>
                                      <p:cBhvr>
                                        <p:cTn id="15" dur="1" fill="hold">
                                          <p:stCondLst>
                                            <p:cond delay="0"/>
                                          </p:stCondLst>
                                        </p:cTn>
                                        <p:tgtEl>
                                          <p:spTgt spid="93188"/>
                                        </p:tgtEl>
                                        <p:attrNameLst>
                                          <p:attrName>style.visibility</p:attrName>
                                        </p:attrNameLst>
                                      </p:cBhvr>
                                      <p:to>
                                        <p:strVal val="visible"/>
                                      </p:to>
                                    </p:set>
                                    <p:anim calcmode="lin" valueType="num">
                                      <p:cBhvr additive="base">
                                        <p:cTn id="16" dur="500" fill="hold"/>
                                        <p:tgtEl>
                                          <p:spTgt spid="93188"/>
                                        </p:tgtEl>
                                        <p:attrNameLst>
                                          <p:attrName>ppt_x</p:attrName>
                                        </p:attrNameLst>
                                      </p:cBhvr>
                                      <p:tavLst>
                                        <p:tav tm="0">
                                          <p:val>
                                            <p:strVal val="1+#ppt_w/2"/>
                                          </p:val>
                                        </p:tav>
                                        <p:tav tm="100000">
                                          <p:val>
                                            <p:strVal val="#ppt_x"/>
                                          </p:val>
                                        </p:tav>
                                      </p:tavLst>
                                    </p:anim>
                                    <p:anim calcmode="lin" valueType="num">
                                      <p:cBhvr additive="base">
                                        <p:cTn id="17" dur="500" fill="hold"/>
                                        <p:tgtEl>
                                          <p:spTgt spid="93188"/>
                                        </p:tgtEl>
                                        <p:attrNameLst>
                                          <p:attrName>ppt_y</p:attrName>
                                        </p:attrNameLst>
                                      </p:cBhvr>
                                      <p:tavLst>
                                        <p:tav tm="0">
                                          <p:val>
                                            <p:strVal val="#ppt_y"/>
                                          </p:val>
                                        </p:tav>
                                        <p:tav tm="100000">
                                          <p:val>
                                            <p:strVal val="#ppt_y"/>
                                          </p:val>
                                        </p:tav>
                                      </p:tavLst>
                                    </p:anim>
                                  </p:childTnLst>
                                </p:cTn>
                              </p:par>
                            </p:childTnLst>
                          </p:cTn>
                        </p:par>
                      </p:childTnLst>
                    </p:cTn>
                  </p:par>
                  <p:par>
                    <p:cTn id="18" fill="hold" nodeType="clickPar">
                      <p:stCondLst>
                        <p:cond delay="indefinite"/>
                      </p:stCondLst>
                      <p:childTnLst>
                        <p:par>
                          <p:cTn id="19" fill="hold" nodeType="withGroup">
                            <p:stCondLst>
                              <p:cond delay="0"/>
                            </p:stCondLst>
                            <p:childTnLst>
                              <p:par>
                                <p:cTn id="20" presetID="5" presetClass="entr" presetSubtype="10" fill="hold" nodeType="clickEffect">
                                  <p:stCondLst>
                                    <p:cond delay="0"/>
                                  </p:stCondLst>
                                  <p:childTnLst>
                                    <p:set>
                                      <p:cBhvr>
                                        <p:cTn id="21" dur="1" fill="hold">
                                          <p:stCondLst>
                                            <p:cond delay="0"/>
                                          </p:stCondLst>
                                        </p:cTn>
                                        <p:tgtEl>
                                          <p:spTgt spid="93187">
                                            <p:txEl>
                                              <p:pRg st="2" end="2"/>
                                            </p:txEl>
                                          </p:spTgt>
                                        </p:tgtEl>
                                        <p:attrNameLst>
                                          <p:attrName>style.visibility</p:attrName>
                                        </p:attrNameLst>
                                      </p:cBhvr>
                                      <p:to>
                                        <p:strVal val="visible"/>
                                      </p:to>
                                    </p:set>
                                    <p:animEffect transition="in" filter="checkerboard(across)">
                                      <p:cBhvr>
                                        <p:cTn id="22" dur="500"/>
                                        <p:tgtEl>
                                          <p:spTgt spid="93187">
                                            <p:txEl>
                                              <p:pRg st="2" end="2"/>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5" presetClass="entr" presetSubtype="10" fill="hold" nodeType="clickEffect">
                                  <p:stCondLst>
                                    <p:cond delay="0"/>
                                  </p:stCondLst>
                                  <p:childTnLst>
                                    <p:set>
                                      <p:cBhvr>
                                        <p:cTn id="26" dur="1" fill="hold">
                                          <p:stCondLst>
                                            <p:cond delay="0"/>
                                          </p:stCondLst>
                                        </p:cTn>
                                        <p:tgtEl>
                                          <p:spTgt spid="93187">
                                            <p:txEl>
                                              <p:pRg st="3" end="3"/>
                                            </p:txEl>
                                          </p:spTgt>
                                        </p:tgtEl>
                                        <p:attrNameLst>
                                          <p:attrName>style.visibility</p:attrName>
                                        </p:attrNameLst>
                                      </p:cBhvr>
                                      <p:to>
                                        <p:strVal val="visible"/>
                                      </p:to>
                                    </p:set>
                                    <p:animEffect transition="in" filter="checkerboard(across)">
                                      <p:cBhvr>
                                        <p:cTn id="27" dur="500"/>
                                        <p:tgtEl>
                                          <p:spTgt spid="93187">
                                            <p:txEl>
                                              <p:pRg st="3" end="3"/>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5" presetClass="entr" presetSubtype="10" fill="hold" nodeType="clickEffect">
                                  <p:stCondLst>
                                    <p:cond delay="0"/>
                                  </p:stCondLst>
                                  <p:childTnLst>
                                    <p:set>
                                      <p:cBhvr>
                                        <p:cTn id="31" dur="1" fill="hold">
                                          <p:stCondLst>
                                            <p:cond delay="0"/>
                                          </p:stCondLst>
                                        </p:cTn>
                                        <p:tgtEl>
                                          <p:spTgt spid="93187">
                                            <p:txEl>
                                              <p:pRg st="4" end="4"/>
                                            </p:txEl>
                                          </p:spTgt>
                                        </p:tgtEl>
                                        <p:attrNameLst>
                                          <p:attrName>style.visibility</p:attrName>
                                        </p:attrNameLst>
                                      </p:cBhvr>
                                      <p:to>
                                        <p:strVal val="visible"/>
                                      </p:to>
                                    </p:set>
                                    <p:animEffect transition="in" filter="checkerboard(across)">
                                      <p:cBhvr>
                                        <p:cTn id="32" dur="500"/>
                                        <p:tgtEl>
                                          <p:spTgt spid="93187">
                                            <p:txEl>
                                              <p:pRg st="4" end="4"/>
                                            </p:txEl>
                                          </p:spTgt>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5" presetClass="entr" presetSubtype="10" fill="hold" nodeType="clickEffect">
                                  <p:stCondLst>
                                    <p:cond delay="0"/>
                                  </p:stCondLst>
                                  <p:childTnLst>
                                    <p:set>
                                      <p:cBhvr>
                                        <p:cTn id="36" dur="1" fill="hold">
                                          <p:stCondLst>
                                            <p:cond delay="0"/>
                                          </p:stCondLst>
                                        </p:cTn>
                                        <p:tgtEl>
                                          <p:spTgt spid="93187">
                                            <p:txEl>
                                              <p:pRg st="5" end="5"/>
                                            </p:txEl>
                                          </p:spTgt>
                                        </p:tgtEl>
                                        <p:attrNameLst>
                                          <p:attrName>style.visibility</p:attrName>
                                        </p:attrNameLst>
                                      </p:cBhvr>
                                      <p:to>
                                        <p:strVal val="visible"/>
                                      </p:to>
                                    </p:set>
                                    <p:animEffect transition="in" filter="checkerboard(across)">
                                      <p:cBhvr>
                                        <p:cTn id="37" dur="500"/>
                                        <p:tgtEl>
                                          <p:spTgt spid="93187">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9818276D-CC7A-1B66-9E63-C61F129860B1}"/>
              </a:ext>
            </a:extLst>
          </p:cNvPr>
          <p:cNvSpPr>
            <a:spLocks noGrp="1"/>
          </p:cNvSpPr>
          <p:nvPr>
            <p:ph type="sldNum" sz="quarter" idx="12"/>
          </p:nvPr>
        </p:nvSpPr>
        <p:spPr/>
        <p:txBody>
          <a:bodyPr/>
          <a:lstStyle>
            <a:lvl1pPr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fld id="{67964E77-FE4C-9847-8C93-E7C21FFF61B9}" type="slidenum">
              <a:rPr lang="en-US" altLang="en-SA">
                <a:solidFill>
                  <a:srgbClr val="FFFFFF"/>
                </a:solidFill>
                <a:latin typeface="Franklin Gothic Book" panose="020B0503020102020204" pitchFamily="34" charset="0"/>
              </a:rPr>
              <a:pPr eaLnBrk="1" hangingPunct="1"/>
              <a:t>17</a:t>
            </a:fld>
            <a:endParaRPr lang="en-US" altLang="en-SA">
              <a:solidFill>
                <a:srgbClr val="FFFFFF"/>
              </a:solidFill>
              <a:latin typeface="Franklin Gothic Book" panose="020B0503020102020204" pitchFamily="34" charset="0"/>
            </a:endParaRPr>
          </a:p>
        </p:txBody>
      </p:sp>
      <p:sp>
        <p:nvSpPr>
          <p:cNvPr id="108547" name="Rectangle 3">
            <a:extLst>
              <a:ext uri="{FF2B5EF4-FFF2-40B4-BE49-F238E27FC236}">
                <a16:creationId xmlns:a16="http://schemas.microsoft.com/office/drawing/2014/main" id="{D9ACC0E6-2772-30B7-8D4C-E258264C5509}"/>
              </a:ext>
            </a:extLst>
          </p:cNvPr>
          <p:cNvSpPr>
            <a:spLocks noGrp="1" noChangeArrowheads="1"/>
          </p:cNvSpPr>
          <p:nvPr>
            <p:ph type="body" idx="4294967295"/>
          </p:nvPr>
        </p:nvSpPr>
        <p:spPr>
          <a:xfrm>
            <a:off x="578427" y="1783799"/>
            <a:ext cx="7987146" cy="3609326"/>
          </a:xfrm>
        </p:spPr>
        <p:txBody>
          <a:bodyPr/>
          <a:lstStyle/>
          <a:p>
            <a:pPr algn="just" eaLnBrk="1" hangingPunct="1">
              <a:lnSpc>
                <a:spcPct val="150000"/>
              </a:lnSpc>
              <a:buFont typeface="Wingdings 3" pitchFamily="2" charset="2"/>
              <a:buNone/>
            </a:pPr>
            <a:r>
              <a:rPr lang="en-US" altLang="en-SA" sz="2400" b="1" dirty="0">
                <a:solidFill>
                  <a:srgbClr val="CC0099"/>
                </a:solidFill>
                <a:latin typeface="Times New Roman" panose="02020603050405020304" pitchFamily="18" charset="0"/>
                <a:cs typeface="Times New Roman" panose="02020603050405020304" pitchFamily="18" charset="0"/>
              </a:rPr>
              <a:t>1. Lymphocytes (cont.)</a:t>
            </a:r>
          </a:p>
          <a:p>
            <a:pPr algn="just" eaLnBrk="1" hangingPunct="1">
              <a:lnSpc>
                <a:spcPct val="150000"/>
              </a:lnSpc>
              <a:buFont typeface="Wingdings 3" pitchFamily="2" charset="2"/>
              <a:buNone/>
            </a:pPr>
            <a:endParaRPr lang="en-US" altLang="en-SA" sz="1400" b="1" dirty="0">
              <a:solidFill>
                <a:srgbClr val="CC0099"/>
              </a:solidFill>
              <a:latin typeface="Times New Roman" panose="02020603050405020304" pitchFamily="18" charset="0"/>
              <a:cs typeface="Times New Roman" panose="02020603050405020304" pitchFamily="18" charset="0"/>
            </a:endParaRPr>
          </a:p>
          <a:p>
            <a:pPr algn="just" eaLnBrk="1" hangingPunct="1">
              <a:lnSpc>
                <a:spcPct val="150000"/>
              </a:lnSpc>
            </a:pPr>
            <a:r>
              <a:rPr lang="en-US" altLang="en-SA" sz="2400" dirty="0">
                <a:latin typeface="Times New Roman" panose="02020603050405020304" pitchFamily="18" charset="0"/>
                <a:cs typeface="Times New Roman" panose="02020603050405020304" pitchFamily="18" charset="0"/>
              </a:rPr>
              <a:t>Only type of WBC’s that return from the tissue back to blood after diapedesis</a:t>
            </a:r>
          </a:p>
          <a:p>
            <a:pPr algn="just" eaLnBrk="1" hangingPunct="1">
              <a:lnSpc>
                <a:spcPct val="150000"/>
              </a:lnSpc>
            </a:pPr>
            <a:r>
              <a:rPr lang="en-US" altLang="en-SA" sz="2400" dirty="0">
                <a:latin typeface="Times New Roman" panose="02020603050405020304" pitchFamily="18" charset="0"/>
                <a:cs typeface="Times New Roman" panose="02020603050405020304" pitchFamily="18" charset="0"/>
              </a:rPr>
              <a:t>Vary in life span: some live only a few days (~3days), others survive in circulating blood for many years (4-5 years)</a:t>
            </a:r>
          </a:p>
          <a:p>
            <a:pPr algn="just" eaLnBrk="1" hangingPunct="1">
              <a:lnSpc>
                <a:spcPct val="150000"/>
              </a:lnSpc>
              <a:buFont typeface="Wingdings 3" pitchFamily="2" charset="2"/>
              <a:buNone/>
            </a:pPr>
            <a:r>
              <a:rPr lang="en-US" altLang="en-SA" sz="2400" dirty="0">
                <a:latin typeface="Times New Roman" panose="02020603050405020304" pitchFamily="18" charset="0"/>
                <a:cs typeface="Times New Roman" panose="02020603050405020304" pitchFamily="18" charset="0"/>
              </a:rPr>
              <a:t> </a:t>
            </a:r>
          </a:p>
        </p:txBody>
      </p:sp>
      <p:pic>
        <p:nvPicPr>
          <p:cNvPr id="108548" name="Picture 4">
            <a:extLst>
              <a:ext uri="{FF2B5EF4-FFF2-40B4-BE49-F238E27FC236}">
                <a16:creationId xmlns:a16="http://schemas.microsoft.com/office/drawing/2014/main" id="{B39FC277-38A2-DACB-A169-E54B4C19CDD3}"/>
              </a:ext>
            </a:extLst>
          </p:cNvPr>
          <p:cNvPicPr>
            <a:picLocks noChangeAspect="1" noChangeArrowheads="1"/>
          </p:cNvPicPr>
          <p:nvPr/>
        </p:nvPicPr>
        <p:blipFill>
          <a:blip r:embed="rId3">
            <a:extLst>
              <a:ext uri="{28A0092B-C50C-407E-A947-70E740481C1C}">
                <a14:useLocalDpi xmlns:a14="http://schemas.microsoft.com/office/drawing/2010/main" val="0"/>
              </a:ext>
            </a:extLst>
          </a:blip>
          <a:srcRect r="20689"/>
          <a:stretch>
            <a:fillRect/>
          </a:stretch>
        </p:blipFill>
        <p:spPr bwMode="auto">
          <a:xfrm>
            <a:off x="6629400" y="138761"/>
            <a:ext cx="1752600" cy="1433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Rectangle 2">
            <a:extLst>
              <a:ext uri="{FF2B5EF4-FFF2-40B4-BE49-F238E27FC236}">
                <a16:creationId xmlns:a16="http://schemas.microsoft.com/office/drawing/2014/main" id="{F7589F6D-28D2-63F4-23B5-CBF79B8449C0}"/>
              </a:ext>
            </a:extLst>
          </p:cNvPr>
          <p:cNvSpPr txBox="1">
            <a:spLocks noChangeArrowheads="1"/>
          </p:cNvSpPr>
          <p:nvPr/>
        </p:nvSpPr>
        <p:spPr bwMode="auto">
          <a:xfrm>
            <a:off x="519835" y="228600"/>
            <a:ext cx="3989532" cy="6269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rtl="0" eaLnBrk="0" fontAlgn="base" hangingPunct="0">
              <a:spcBef>
                <a:spcPct val="0"/>
              </a:spcBef>
              <a:spcAft>
                <a:spcPct val="0"/>
              </a:spcAft>
              <a:defRPr sz="4000" kern="1200">
                <a:solidFill>
                  <a:schemeClr val="tx2"/>
                </a:solidFill>
                <a:latin typeface="+mj-lt"/>
                <a:ea typeface="+mj-ea"/>
                <a:cs typeface="+mj-cs"/>
              </a:defRPr>
            </a:lvl1pPr>
            <a:lvl2pPr algn="l" rtl="0" eaLnBrk="0" fontAlgn="base" hangingPunct="0">
              <a:spcBef>
                <a:spcPct val="0"/>
              </a:spcBef>
              <a:spcAft>
                <a:spcPct val="0"/>
              </a:spcAft>
              <a:defRPr sz="4000">
                <a:solidFill>
                  <a:schemeClr val="tx2"/>
                </a:solidFill>
                <a:latin typeface="Franklin Gothic Book" pitchFamily="34" charset="0"/>
              </a:defRPr>
            </a:lvl2pPr>
            <a:lvl3pPr algn="l" rtl="0" eaLnBrk="0" fontAlgn="base" hangingPunct="0">
              <a:spcBef>
                <a:spcPct val="0"/>
              </a:spcBef>
              <a:spcAft>
                <a:spcPct val="0"/>
              </a:spcAft>
              <a:defRPr sz="4000">
                <a:solidFill>
                  <a:schemeClr val="tx2"/>
                </a:solidFill>
                <a:latin typeface="Franklin Gothic Book" pitchFamily="34" charset="0"/>
              </a:defRPr>
            </a:lvl3pPr>
            <a:lvl4pPr algn="l" rtl="0" eaLnBrk="0" fontAlgn="base" hangingPunct="0">
              <a:spcBef>
                <a:spcPct val="0"/>
              </a:spcBef>
              <a:spcAft>
                <a:spcPct val="0"/>
              </a:spcAft>
              <a:defRPr sz="4000">
                <a:solidFill>
                  <a:schemeClr val="tx2"/>
                </a:solidFill>
                <a:latin typeface="Franklin Gothic Book" pitchFamily="34" charset="0"/>
              </a:defRPr>
            </a:lvl4pPr>
            <a:lvl5pPr algn="l" rtl="0" eaLnBrk="0" fontAlgn="base" hangingPunct="0">
              <a:spcBef>
                <a:spcPct val="0"/>
              </a:spcBef>
              <a:spcAft>
                <a:spcPct val="0"/>
              </a:spcAft>
              <a:defRPr sz="4000">
                <a:solidFill>
                  <a:schemeClr val="tx2"/>
                </a:solidFill>
                <a:latin typeface="Franklin Gothic Book" pitchFamily="34" charset="0"/>
              </a:defRPr>
            </a:lvl5pPr>
            <a:lvl6pPr marL="457200" algn="l" rtl="0" fontAlgn="base">
              <a:spcBef>
                <a:spcPct val="0"/>
              </a:spcBef>
              <a:spcAft>
                <a:spcPct val="0"/>
              </a:spcAft>
              <a:defRPr sz="4000">
                <a:solidFill>
                  <a:schemeClr val="tx2"/>
                </a:solidFill>
                <a:latin typeface="Franklin Gothic Book" pitchFamily="34" charset="0"/>
              </a:defRPr>
            </a:lvl6pPr>
            <a:lvl7pPr marL="914400" algn="l" rtl="0" fontAlgn="base">
              <a:spcBef>
                <a:spcPct val="0"/>
              </a:spcBef>
              <a:spcAft>
                <a:spcPct val="0"/>
              </a:spcAft>
              <a:defRPr sz="4000">
                <a:solidFill>
                  <a:schemeClr val="tx2"/>
                </a:solidFill>
                <a:latin typeface="Franklin Gothic Book" pitchFamily="34" charset="0"/>
              </a:defRPr>
            </a:lvl7pPr>
            <a:lvl8pPr marL="1371600" algn="l" rtl="0" fontAlgn="base">
              <a:spcBef>
                <a:spcPct val="0"/>
              </a:spcBef>
              <a:spcAft>
                <a:spcPct val="0"/>
              </a:spcAft>
              <a:defRPr sz="4000">
                <a:solidFill>
                  <a:schemeClr val="tx2"/>
                </a:solidFill>
                <a:latin typeface="Franklin Gothic Book" pitchFamily="34" charset="0"/>
              </a:defRPr>
            </a:lvl8pPr>
            <a:lvl9pPr marL="1828800" algn="l" rtl="0" fontAlgn="base">
              <a:spcBef>
                <a:spcPct val="0"/>
              </a:spcBef>
              <a:spcAft>
                <a:spcPct val="0"/>
              </a:spcAft>
              <a:defRPr sz="4000">
                <a:solidFill>
                  <a:schemeClr val="tx2"/>
                </a:solidFill>
                <a:latin typeface="Franklin Gothic Book" pitchFamily="34" charset="0"/>
              </a:defRPr>
            </a:lvl9pPr>
          </a:lstStyle>
          <a:p>
            <a:pPr eaLnBrk="1" hangingPunct="1"/>
            <a:r>
              <a:rPr lang="en-US" altLang="en-SA" sz="3200" b="1" dirty="0">
                <a:solidFill>
                  <a:srgbClr val="5BA7B9"/>
                </a:solidFill>
                <a:latin typeface="Times New Roman" panose="02020603050405020304" pitchFamily="18" charset="0"/>
                <a:cs typeface="Times New Roman" panose="02020603050405020304" pitchFamily="18" charset="0"/>
              </a:rPr>
              <a:t>Agranulocytes (cont.)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 presetClass="entr" presetSubtype="10" fill="hold" nodeType="withEffect">
                                  <p:stCondLst>
                                    <p:cond delay="0"/>
                                  </p:stCondLst>
                                  <p:childTnLst>
                                    <p:set>
                                      <p:cBhvr>
                                        <p:cTn id="6" dur="1" fill="hold">
                                          <p:stCondLst>
                                            <p:cond delay="0"/>
                                          </p:stCondLst>
                                        </p:cTn>
                                        <p:tgtEl>
                                          <p:spTgt spid="108547">
                                            <p:txEl>
                                              <p:pRg st="0" end="0"/>
                                            </p:txEl>
                                          </p:spTgt>
                                        </p:tgtEl>
                                        <p:attrNameLst>
                                          <p:attrName>style.visibility</p:attrName>
                                        </p:attrNameLst>
                                      </p:cBhvr>
                                      <p:to>
                                        <p:strVal val="visible"/>
                                      </p:to>
                                    </p:set>
                                    <p:animEffect transition="in" filter="checkerboard(across)">
                                      <p:cBhvr>
                                        <p:cTn id="7" dur="500"/>
                                        <p:tgtEl>
                                          <p:spTgt spid="108547">
                                            <p:txEl>
                                              <p:pRg st="0" end="0"/>
                                            </p:txEl>
                                          </p:spTgt>
                                        </p:tgtEl>
                                      </p:cBhvr>
                                    </p:animEffect>
                                  </p:childTnLst>
                                </p:cTn>
                              </p:par>
                              <p:par>
                                <p:cTn id="8" presetID="2" presetClass="entr" presetSubtype="2" fill="hold" nodeType="withEffect">
                                  <p:stCondLst>
                                    <p:cond delay="0"/>
                                  </p:stCondLst>
                                  <p:childTnLst>
                                    <p:set>
                                      <p:cBhvr>
                                        <p:cTn id="9" dur="1" fill="hold">
                                          <p:stCondLst>
                                            <p:cond delay="0"/>
                                          </p:stCondLst>
                                        </p:cTn>
                                        <p:tgtEl>
                                          <p:spTgt spid="108548"/>
                                        </p:tgtEl>
                                        <p:attrNameLst>
                                          <p:attrName>style.visibility</p:attrName>
                                        </p:attrNameLst>
                                      </p:cBhvr>
                                      <p:to>
                                        <p:strVal val="visible"/>
                                      </p:to>
                                    </p:set>
                                    <p:anim calcmode="lin" valueType="num">
                                      <p:cBhvr additive="base">
                                        <p:cTn id="10" dur="500" fill="hold"/>
                                        <p:tgtEl>
                                          <p:spTgt spid="108548"/>
                                        </p:tgtEl>
                                        <p:attrNameLst>
                                          <p:attrName>ppt_x</p:attrName>
                                        </p:attrNameLst>
                                      </p:cBhvr>
                                      <p:tavLst>
                                        <p:tav tm="0">
                                          <p:val>
                                            <p:strVal val="1+#ppt_w/2"/>
                                          </p:val>
                                        </p:tav>
                                        <p:tav tm="100000">
                                          <p:val>
                                            <p:strVal val="#ppt_x"/>
                                          </p:val>
                                        </p:tav>
                                      </p:tavLst>
                                    </p:anim>
                                    <p:anim calcmode="lin" valueType="num">
                                      <p:cBhvr additive="base">
                                        <p:cTn id="11" dur="500" fill="hold"/>
                                        <p:tgtEl>
                                          <p:spTgt spid="108548"/>
                                        </p:tgtEl>
                                        <p:attrNameLst>
                                          <p:attrName>ppt_y</p:attrName>
                                        </p:attrNameLst>
                                      </p:cBhvr>
                                      <p:tavLst>
                                        <p:tav tm="0">
                                          <p:val>
                                            <p:strVal val="#ppt_y"/>
                                          </p:val>
                                        </p:tav>
                                        <p:tav tm="100000">
                                          <p:val>
                                            <p:strVal val="#ppt_y"/>
                                          </p:val>
                                        </p:tav>
                                      </p:tavLst>
                                    </p:anim>
                                  </p:childTnLst>
                                </p:cTn>
                              </p:par>
                            </p:childTnLst>
                          </p:cTn>
                        </p:par>
                      </p:childTnLst>
                    </p:cTn>
                  </p:par>
                  <p:par>
                    <p:cTn id="12" fill="hold" nodeType="clickPar">
                      <p:stCondLst>
                        <p:cond delay="indefinite"/>
                      </p:stCondLst>
                      <p:childTnLst>
                        <p:par>
                          <p:cTn id="13" fill="hold" nodeType="withGroup">
                            <p:stCondLst>
                              <p:cond delay="0"/>
                            </p:stCondLst>
                            <p:childTnLst>
                              <p:par>
                                <p:cTn id="14" presetID="5" presetClass="entr" presetSubtype="10" fill="hold" nodeType="clickEffect">
                                  <p:stCondLst>
                                    <p:cond delay="0"/>
                                  </p:stCondLst>
                                  <p:childTnLst>
                                    <p:set>
                                      <p:cBhvr>
                                        <p:cTn id="15" dur="1" fill="hold">
                                          <p:stCondLst>
                                            <p:cond delay="0"/>
                                          </p:stCondLst>
                                        </p:cTn>
                                        <p:tgtEl>
                                          <p:spTgt spid="108547">
                                            <p:txEl>
                                              <p:pRg st="2" end="2"/>
                                            </p:txEl>
                                          </p:spTgt>
                                        </p:tgtEl>
                                        <p:attrNameLst>
                                          <p:attrName>style.visibility</p:attrName>
                                        </p:attrNameLst>
                                      </p:cBhvr>
                                      <p:to>
                                        <p:strVal val="visible"/>
                                      </p:to>
                                    </p:set>
                                    <p:animEffect transition="in" filter="checkerboard(across)">
                                      <p:cBhvr>
                                        <p:cTn id="16" dur="500"/>
                                        <p:tgtEl>
                                          <p:spTgt spid="108547">
                                            <p:txEl>
                                              <p:pRg st="2" end="2"/>
                                            </p:txEl>
                                          </p:spTgt>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5" presetClass="entr" presetSubtype="10" fill="hold" nodeType="clickEffect">
                                  <p:stCondLst>
                                    <p:cond delay="0"/>
                                  </p:stCondLst>
                                  <p:childTnLst>
                                    <p:set>
                                      <p:cBhvr>
                                        <p:cTn id="20" dur="1" fill="hold">
                                          <p:stCondLst>
                                            <p:cond delay="0"/>
                                          </p:stCondLst>
                                        </p:cTn>
                                        <p:tgtEl>
                                          <p:spTgt spid="108547">
                                            <p:txEl>
                                              <p:pRg st="3" end="3"/>
                                            </p:txEl>
                                          </p:spTgt>
                                        </p:tgtEl>
                                        <p:attrNameLst>
                                          <p:attrName>style.visibility</p:attrName>
                                        </p:attrNameLst>
                                      </p:cBhvr>
                                      <p:to>
                                        <p:strVal val="visible"/>
                                      </p:to>
                                    </p:set>
                                    <p:animEffect transition="in" filter="checkerboard(across)">
                                      <p:cBhvr>
                                        <p:cTn id="21" dur="500"/>
                                        <p:tgtEl>
                                          <p:spTgt spid="108547">
                                            <p:txEl>
                                              <p:pRg st="3" end="3"/>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4" presetClass="entr" presetSubtype="16" fill="hold" nodeType="clickEffect">
                                  <p:stCondLst>
                                    <p:cond delay="0"/>
                                  </p:stCondLst>
                                  <p:childTnLst>
                                    <p:set>
                                      <p:cBhvr>
                                        <p:cTn id="25" dur="1" fill="hold">
                                          <p:stCondLst>
                                            <p:cond delay="0"/>
                                          </p:stCondLst>
                                        </p:cTn>
                                        <p:tgtEl>
                                          <p:spTgt spid="2"/>
                                        </p:tgtEl>
                                        <p:attrNameLst>
                                          <p:attrName>style.visibility</p:attrName>
                                        </p:attrNameLst>
                                      </p:cBhvr>
                                      <p:to>
                                        <p:strVal val="visible"/>
                                      </p:to>
                                    </p:set>
                                    <p:animEffect transition="in" filter="box(in)">
                                      <p:cBhvr>
                                        <p:cTn id="26"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AC4EB709-E64A-BFBF-4EFB-8D3DAED4658B}"/>
              </a:ext>
            </a:extLst>
          </p:cNvPr>
          <p:cNvSpPr>
            <a:spLocks noGrp="1"/>
          </p:cNvSpPr>
          <p:nvPr>
            <p:ph type="sldNum" sz="quarter" idx="12"/>
          </p:nvPr>
        </p:nvSpPr>
        <p:spPr/>
        <p:txBody>
          <a:bodyPr/>
          <a:lstStyle>
            <a:lvl1pPr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fld id="{C55A0856-80BF-154D-882B-BFEBC068AD29}" type="slidenum">
              <a:rPr lang="en-US" altLang="en-SA">
                <a:solidFill>
                  <a:srgbClr val="FFFFFF"/>
                </a:solidFill>
                <a:latin typeface="Franklin Gothic Book" panose="020B0503020102020204" pitchFamily="34" charset="0"/>
              </a:rPr>
              <a:pPr eaLnBrk="1" hangingPunct="1"/>
              <a:t>18</a:t>
            </a:fld>
            <a:endParaRPr lang="en-US" altLang="en-SA">
              <a:solidFill>
                <a:srgbClr val="FFFFFF"/>
              </a:solidFill>
              <a:latin typeface="Franklin Gothic Book" panose="020B0503020102020204" pitchFamily="34" charset="0"/>
            </a:endParaRPr>
          </a:p>
        </p:txBody>
      </p:sp>
      <p:sp>
        <p:nvSpPr>
          <p:cNvPr id="96259" name="Rectangle 3">
            <a:extLst>
              <a:ext uri="{FF2B5EF4-FFF2-40B4-BE49-F238E27FC236}">
                <a16:creationId xmlns:a16="http://schemas.microsoft.com/office/drawing/2014/main" id="{F0F75DAF-A6B2-06B6-334A-E098F8153CDD}"/>
              </a:ext>
            </a:extLst>
          </p:cNvPr>
          <p:cNvSpPr>
            <a:spLocks noGrp="1" noChangeArrowheads="1"/>
          </p:cNvSpPr>
          <p:nvPr>
            <p:ph type="body" idx="4294967295"/>
          </p:nvPr>
        </p:nvSpPr>
        <p:spPr>
          <a:xfrm>
            <a:off x="624803" y="1647736"/>
            <a:ext cx="7680997" cy="4343400"/>
          </a:xfrm>
        </p:spPr>
        <p:txBody>
          <a:bodyPr/>
          <a:lstStyle/>
          <a:p>
            <a:pPr eaLnBrk="1" hangingPunct="1">
              <a:lnSpc>
                <a:spcPct val="150000"/>
              </a:lnSpc>
              <a:buFont typeface="Wingdings 3" pitchFamily="2" charset="2"/>
              <a:buNone/>
            </a:pPr>
            <a:r>
              <a:rPr lang="en-US" altLang="en-SA" sz="2400" b="1" dirty="0">
                <a:solidFill>
                  <a:srgbClr val="CC0099"/>
                </a:solidFill>
                <a:latin typeface="Times New Roman" panose="02020603050405020304" pitchFamily="18" charset="0"/>
                <a:cs typeface="Times New Roman" panose="02020603050405020304" pitchFamily="18" charset="0"/>
              </a:rPr>
              <a:t>1. Lymphocytes (cont.)</a:t>
            </a:r>
            <a:endParaRPr lang="en-US" altLang="en-SA" sz="2400" dirty="0">
              <a:latin typeface="Times New Roman" panose="02020603050405020304" pitchFamily="18" charset="0"/>
              <a:cs typeface="Times New Roman" panose="02020603050405020304" pitchFamily="18" charset="0"/>
            </a:endParaRPr>
          </a:p>
          <a:p>
            <a:pPr eaLnBrk="1" hangingPunct="1">
              <a:lnSpc>
                <a:spcPct val="150000"/>
              </a:lnSpc>
            </a:pPr>
            <a:r>
              <a:rPr lang="en-US" altLang="en-SA" sz="2400" b="1" u="sng" dirty="0">
                <a:solidFill>
                  <a:schemeClr val="accent1"/>
                </a:solidFill>
                <a:latin typeface="Times New Roman" panose="02020603050405020304" pitchFamily="18" charset="0"/>
                <a:cs typeface="Times New Roman" panose="02020603050405020304" pitchFamily="18" charset="0"/>
              </a:rPr>
              <a:t>Function</a:t>
            </a:r>
            <a:r>
              <a:rPr lang="en-US" altLang="en-SA" sz="2400" dirty="0">
                <a:latin typeface="Times New Roman" panose="02020603050405020304" pitchFamily="18" charset="0"/>
                <a:cs typeface="Times New Roman" panose="02020603050405020304" pitchFamily="18" charset="0"/>
              </a:rPr>
              <a:t>:  immune responses and memory, mainly found in lymph tissue</a:t>
            </a:r>
          </a:p>
          <a:p>
            <a:pPr algn="just" eaLnBrk="1" hangingPunct="1">
              <a:lnSpc>
                <a:spcPct val="150000"/>
              </a:lnSpc>
            </a:pPr>
            <a:r>
              <a:rPr lang="en-US" altLang="en-SA" sz="2400" dirty="0">
                <a:latin typeface="Times New Roman" panose="02020603050405020304" pitchFamily="18" charset="0"/>
                <a:cs typeface="Times New Roman" panose="02020603050405020304" pitchFamily="18" charset="0"/>
              </a:rPr>
              <a:t>Two types:</a:t>
            </a:r>
          </a:p>
          <a:p>
            <a:pPr lvl="1" eaLnBrk="1" hangingPunct="1">
              <a:lnSpc>
                <a:spcPct val="150000"/>
              </a:lnSpc>
            </a:pPr>
            <a:r>
              <a:rPr lang="en-US" altLang="en-SA" dirty="0">
                <a:latin typeface="Times New Roman" panose="02020603050405020304" pitchFamily="18" charset="0"/>
                <a:cs typeface="Times New Roman" panose="02020603050405020304" pitchFamily="18" charset="0"/>
              </a:rPr>
              <a:t>T lymphocytes attack an infect or cancerous cell</a:t>
            </a:r>
          </a:p>
          <a:p>
            <a:pPr lvl="1" eaLnBrk="1" hangingPunct="1">
              <a:lnSpc>
                <a:spcPct val="150000"/>
              </a:lnSpc>
            </a:pPr>
            <a:r>
              <a:rPr lang="en-US" altLang="en-SA" dirty="0">
                <a:latin typeface="Times New Roman" panose="02020603050405020304" pitchFamily="18" charset="0"/>
                <a:cs typeface="Times New Roman" panose="02020603050405020304" pitchFamily="18" charset="0"/>
              </a:rPr>
              <a:t>B lymphocytes produce antibodies against specific antigens (foreign body)</a:t>
            </a:r>
          </a:p>
        </p:txBody>
      </p:sp>
      <p:pic>
        <p:nvPicPr>
          <p:cNvPr id="96260" name="Picture 4">
            <a:extLst>
              <a:ext uri="{FF2B5EF4-FFF2-40B4-BE49-F238E27FC236}">
                <a16:creationId xmlns:a16="http://schemas.microsoft.com/office/drawing/2014/main" id="{7090BF6C-0830-E1E7-2246-9C3A5EE8076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r="20689"/>
          <a:stretch>
            <a:fillRect/>
          </a:stretch>
        </p:blipFill>
        <p:spPr bwMode="auto">
          <a:xfrm>
            <a:off x="7162800" y="228600"/>
            <a:ext cx="1752600" cy="1433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Rectangle 2">
            <a:extLst>
              <a:ext uri="{FF2B5EF4-FFF2-40B4-BE49-F238E27FC236}">
                <a16:creationId xmlns:a16="http://schemas.microsoft.com/office/drawing/2014/main" id="{FB4BAA60-8AF9-9518-5520-57BA5CD1AC1E}"/>
              </a:ext>
            </a:extLst>
          </p:cNvPr>
          <p:cNvSpPr txBox="1">
            <a:spLocks noChangeArrowheads="1"/>
          </p:cNvSpPr>
          <p:nvPr/>
        </p:nvSpPr>
        <p:spPr bwMode="auto">
          <a:xfrm>
            <a:off x="519835" y="228600"/>
            <a:ext cx="3989532" cy="6269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rtl="0" eaLnBrk="0" fontAlgn="base" hangingPunct="0">
              <a:spcBef>
                <a:spcPct val="0"/>
              </a:spcBef>
              <a:spcAft>
                <a:spcPct val="0"/>
              </a:spcAft>
              <a:defRPr sz="4000" kern="1200">
                <a:solidFill>
                  <a:schemeClr val="tx2"/>
                </a:solidFill>
                <a:latin typeface="+mj-lt"/>
                <a:ea typeface="+mj-ea"/>
                <a:cs typeface="+mj-cs"/>
              </a:defRPr>
            </a:lvl1pPr>
            <a:lvl2pPr algn="l" rtl="0" eaLnBrk="0" fontAlgn="base" hangingPunct="0">
              <a:spcBef>
                <a:spcPct val="0"/>
              </a:spcBef>
              <a:spcAft>
                <a:spcPct val="0"/>
              </a:spcAft>
              <a:defRPr sz="4000">
                <a:solidFill>
                  <a:schemeClr val="tx2"/>
                </a:solidFill>
                <a:latin typeface="Franklin Gothic Book" pitchFamily="34" charset="0"/>
              </a:defRPr>
            </a:lvl2pPr>
            <a:lvl3pPr algn="l" rtl="0" eaLnBrk="0" fontAlgn="base" hangingPunct="0">
              <a:spcBef>
                <a:spcPct val="0"/>
              </a:spcBef>
              <a:spcAft>
                <a:spcPct val="0"/>
              </a:spcAft>
              <a:defRPr sz="4000">
                <a:solidFill>
                  <a:schemeClr val="tx2"/>
                </a:solidFill>
                <a:latin typeface="Franklin Gothic Book" pitchFamily="34" charset="0"/>
              </a:defRPr>
            </a:lvl3pPr>
            <a:lvl4pPr algn="l" rtl="0" eaLnBrk="0" fontAlgn="base" hangingPunct="0">
              <a:spcBef>
                <a:spcPct val="0"/>
              </a:spcBef>
              <a:spcAft>
                <a:spcPct val="0"/>
              </a:spcAft>
              <a:defRPr sz="4000">
                <a:solidFill>
                  <a:schemeClr val="tx2"/>
                </a:solidFill>
                <a:latin typeface="Franklin Gothic Book" pitchFamily="34" charset="0"/>
              </a:defRPr>
            </a:lvl4pPr>
            <a:lvl5pPr algn="l" rtl="0" eaLnBrk="0" fontAlgn="base" hangingPunct="0">
              <a:spcBef>
                <a:spcPct val="0"/>
              </a:spcBef>
              <a:spcAft>
                <a:spcPct val="0"/>
              </a:spcAft>
              <a:defRPr sz="4000">
                <a:solidFill>
                  <a:schemeClr val="tx2"/>
                </a:solidFill>
                <a:latin typeface="Franklin Gothic Book" pitchFamily="34" charset="0"/>
              </a:defRPr>
            </a:lvl5pPr>
            <a:lvl6pPr marL="457200" algn="l" rtl="0" fontAlgn="base">
              <a:spcBef>
                <a:spcPct val="0"/>
              </a:spcBef>
              <a:spcAft>
                <a:spcPct val="0"/>
              </a:spcAft>
              <a:defRPr sz="4000">
                <a:solidFill>
                  <a:schemeClr val="tx2"/>
                </a:solidFill>
                <a:latin typeface="Franklin Gothic Book" pitchFamily="34" charset="0"/>
              </a:defRPr>
            </a:lvl6pPr>
            <a:lvl7pPr marL="914400" algn="l" rtl="0" fontAlgn="base">
              <a:spcBef>
                <a:spcPct val="0"/>
              </a:spcBef>
              <a:spcAft>
                <a:spcPct val="0"/>
              </a:spcAft>
              <a:defRPr sz="4000">
                <a:solidFill>
                  <a:schemeClr val="tx2"/>
                </a:solidFill>
                <a:latin typeface="Franklin Gothic Book" pitchFamily="34" charset="0"/>
              </a:defRPr>
            </a:lvl7pPr>
            <a:lvl8pPr marL="1371600" algn="l" rtl="0" fontAlgn="base">
              <a:spcBef>
                <a:spcPct val="0"/>
              </a:spcBef>
              <a:spcAft>
                <a:spcPct val="0"/>
              </a:spcAft>
              <a:defRPr sz="4000">
                <a:solidFill>
                  <a:schemeClr val="tx2"/>
                </a:solidFill>
                <a:latin typeface="Franklin Gothic Book" pitchFamily="34" charset="0"/>
              </a:defRPr>
            </a:lvl8pPr>
            <a:lvl9pPr marL="1828800" algn="l" rtl="0" fontAlgn="base">
              <a:spcBef>
                <a:spcPct val="0"/>
              </a:spcBef>
              <a:spcAft>
                <a:spcPct val="0"/>
              </a:spcAft>
              <a:defRPr sz="4000">
                <a:solidFill>
                  <a:schemeClr val="tx2"/>
                </a:solidFill>
                <a:latin typeface="Franklin Gothic Book" pitchFamily="34" charset="0"/>
              </a:defRPr>
            </a:lvl9pPr>
          </a:lstStyle>
          <a:p>
            <a:pPr eaLnBrk="1" hangingPunct="1"/>
            <a:r>
              <a:rPr lang="en-US" altLang="en-SA" sz="3200" b="1" dirty="0">
                <a:solidFill>
                  <a:srgbClr val="5BA7B9"/>
                </a:solidFill>
                <a:latin typeface="Times New Roman" panose="02020603050405020304" pitchFamily="18" charset="0"/>
                <a:cs typeface="Times New Roman" panose="02020603050405020304" pitchFamily="18" charset="0"/>
              </a:rPr>
              <a:t>Agranulocytes (cont.)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 presetClass="entr" presetSubtype="10" fill="hold" nodeType="withEffect">
                                  <p:stCondLst>
                                    <p:cond delay="0"/>
                                  </p:stCondLst>
                                  <p:childTnLst>
                                    <p:set>
                                      <p:cBhvr>
                                        <p:cTn id="6" dur="1" fill="hold">
                                          <p:stCondLst>
                                            <p:cond delay="0"/>
                                          </p:stCondLst>
                                        </p:cTn>
                                        <p:tgtEl>
                                          <p:spTgt spid="96259">
                                            <p:txEl>
                                              <p:pRg st="0" end="0"/>
                                            </p:txEl>
                                          </p:spTgt>
                                        </p:tgtEl>
                                        <p:attrNameLst>
                                          <p:attrName>style.visibility</p:attrName>
                                        </p:attrNameLst>
                                      </p:cBhvr>
                                      <p:to>
                                        <p:strVal val="visible"/>
                                      </p:to>
                                    </p:set>
                                    <p:animEffect transition="in" filter="checkerboard(across)">
                                      <p:cBhvr>
                                        <p:cTn id="7" dur="500"/>
                                        <p:tgtEl>
                                          <p:spTgt spid="96259">
                                            <p:txEl>
                                              <p:pRg st="0" end="0"/>
                                            </p:txEl>
                                          </p:spTgt>
                                        </p:tgtEl>
                                      </p:cBhvr>
                                    </p:animEffect>
                                  </p:childTnLst>
                                </p:cTn>
                              </p:par>
                              <p:par>
                                <p:cTn id="8" presetID="2" presetClass="entr" presetSubtype="2" fill="hold" nodeType="withEffect">
                                  <p:stCondLst>
                                    <p:cond delay="0"/>
                                  </p:stCondLst>
                                  <p:childTnLst>
                                    <p:set>
                                      <p:cBhvr>
                                        <p:cTn id="9" dur="1" fill="hold">
                                          <p:stCondLst>
                                            <p:cond delay="0"/>
                                          </p:stCondLst>
                                        </p:cTn>
                                        <p:tgtEl>
                                          <p:spTgt spid="96260"/>
                                        </p:tgtEl>
                                        <p:attrNameLst>
                                          <p:attrName>style.visibility</p:attrName>
                                        </p:attrNameLst>
                                      </p:cBhvr>
                                      <p:to>
                                        <p:strVal val="visible"/>
                                      </p:to>
                                    </p:set>
                                    <p:anim calcmode="lin" valueType="num">
                                      <p:cBhvr additive="base">
                                        <p:cTn id="10" dur="500" fill="hold"/>
                                        <p:tgtEl>
                                          <p:spTgt spid="96260"/>
                                        </p:tgtEl>
                                        <p:attrNameLst>
                                          <p:attrName>ppt_x</p:attrName>
                                        </p:attrNameLst>
                                      </p:cBhvr>
                                      <p:tavLst>
                                        <p:tav tm="0">
                                          <p:val>
                                            <p:strVal val="1+#ppt_w/2"/>
                                          </p:val>
                                        </p:tav>
                                        <p:tav tm="100000">
                                          <p:val>
                                            <p:strVal val="#ppt_x"/>
                                          </p:val>
                                        </p:tav>
                                      </p:tavLst>
                                    </p:anim>
                                    <p:anim calcmode="lin" valueType="num">
                                      <p:cBhvr additive="base">
                                        <p:cTn id="11" dur="500" fill="hold"/>
                                        <p:tgtEl>
                                          <p:spTgt spid="96260"/>
                                        </p:tgtEl>
                                        <p:attrNameLst>
                                          <p:attrName>ppt_y</p:attrName>
                                        </p:attrNameLst>
                                      </p:cBhvr>
                                      <p:tavLst>
                                        <p:tav tm="0">
                                          <p:val>
                                            <p:strVal val="#ppt_y"/>
                                          </p:val>
                                        </p:tav>
                                        <p:tav tm="100000">
                                          <p:val>
                                            <p:strVal val="#ppt_y"/>
                                          </p:val>
                                        </p:tav>
                                      </p:tavLst>
                                    </p:anim>
                                  </p:childTnLst>
                                </p:cTn>
                              </p:par>
                            </p:childTnLst>
                          </p:cTn>
                        </p:par>
                      </p:childTnLst>
                    </p:cTn>
                  </p:par>
                  <p:par>
                    <p:cTn id="12" fill="hold" nodeType="clickPar">
                      <p:stCondLst>
                        <p:cond delay="indefinite"/>
                      </p:stCondLst>
                      <p:childTnLst>
                        <p:par>
                          <p:cTn id="13" fill="hold" nodeType="withGroup">
                            <p:stCondLst>
                              <p:cond delay="0"/>
                            </p:stCondLst>
                            <p:childTnLst>
                              <p:par>
                                <p:cTn id="14" presetID="5" presetClass="entr" presetSubtype="10" fill="hold" nodeType="clickEffect">
                                  <p:stCondLst>
                                    <p:cond delay="0"/>
                                  </p:stCondLst>
                                  <p:childTnLst>
                                    <p:set>
                                      <p:cBhvr>
                                        <p:cTn id="15" dur="1" fill="hold">
                                          <p:stCondLst>
                                            <p:cond delay="0"/>
                                          </p:stCondLst>
                                        </p:cTn>
                                        <p:tgtEl>
                                          <p:spTgt spid="96259">
                                            <p:txEl>
                                              <p:pRg st="1" end="1"/>
                                            </p:txEl>
                                          </p:spTgt>
                                        </p:tgtEl>
                                        <p:attrNameLst>
                                          <p:attrName>style.visibility</p:attrName>
                                        </p:attrNameLst>
                                      </p:cBhvr>
                                      <p:to>
                                        <p:strVal val="visible"/>
                                      </p:to>
                                    </p:set>
                                    <p:animEffect transition="in" filter="checkerboard(across)">
                                      <p:cBhvr>
                                        <p:cTn id="16" dur="500"/>
                                        <p:tgtEl>
                                          <p:spTgt spid="96259">
                                            <p:txEl>
                                              <p:pRg st="1" end="1"/>
                                            </p:txEl>
                                          </p:spTgt>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5" presetClass="entr" presetSubtype="10" fill="hold" nodeType="clickEffect">
                                  <p:stCondLst>
                                    <p:cond delay="0"/>
                                  </p:stCondLst>
                                  <p:childTnLst>
                                    <p:set>
                                      <p:cBhvr>
                                        <p:cTn id="20" dur="1" fill="hold">
                                          <p:stCondLst>
                                            <p:cond delay="0"/>
                                          </p:stCondLst>
                                        </p:cTn>
                                        <p:tgtEl>
                                          <p:spTgt spid="96259">
                                            <p:txEl>
                                              <p:pRg st="2" end="2"/>
                                            </p:txEl>
                                          </p:spTgt>
                                        </p:tgtEl>
                                        <p:attrNameLst>
                                          <p:attrName>style.visibility</p:attrName>
                                        </p:attrNameLst>
                                      </p:cBhvr>
                                      <p:to>
                                        <p:strVal val="visible"/>
                                      </p:to>
                                    </p:set>
                                    <p:animEffect transition="in" filter="checkerboard(across)">
                                      <p:cBhvr>
                                        <p:cTn id="21" dur="500"/>
                                        <p:tgtEl>
                                          <p:spTgt spid="96259">
                                            <p:txEl>
                                              <p:pRg st="2" end="2"/>
                                            </p:txEl>
                                          </p:spTgt>
                                        </p:tgtEl>
                                      </p:cBhvr>
                                    </p:animEffect>
                                  </p:childTnLst>
                                </p:cTn>
                              </p:par>
                            </p:childTnLst>
                          </p:cTn>
                        </p:par>
                      </p:childTnLst>
                    </p:cTn>
                  </p:par>
                  <p:par>
                    <p:cTn id="22" fill="hold" nodeType="clickPar">
                      <p:stCondLst>
                        <p:cond delay="indefinite"/>
                      </p:stCondLst>
                      <p:childTnLst>
                        <p:par>
                          <p:cTn id="23" fill="hold" nodeType="withGroup">
                            <p:stCondLst>
                              <p:cond delay="0"/>
                            </p:stCondLst>
                            <p:childTnLst>
                              <p:par>
                                <p:cTn id="24" presetID="5" presetClass="entr" presetSubtype="10" fill="hold" nodeType="clickEffect">
                                  <p:stCondLst>
                                    <p:cond delay="0"/>
                                  </p:stCondLst>
                                  <p:childTnLst>
                                    <p:set>
                                      <p:cBhvr>
                                        <p:cTn id="25" dur="1" fill="hold">
                                          <p:stCondLst>
                                            <p:cond delay="0"/>
                                          </p:stCondLst>
                                        </p:cTn>
                                        <p:tgtEl>
                                          <p:spTgt spid="96259">
                                            <p:txEl>
                                              <p:pRg st="3" end="3"/>
                                            </p:txEl>
                                          </p:spTgt>
                                        </p:tgtEl>
                                        <p:attrNameLst>
                                          <p:attrName>style.visibility</p:attrName>
                                        </p:attrNameLst>
                                      </p:cBhvr>
                                      <p:to>
                                        <p:strVal val="visible"/>
                                      </p:to>
                                    </p:set>
                                    <p:animEffect transition="in" filter="checkerboard(across)">
                                      <p:cBhvr>
                                        <p:cTn id="26" dur="500"/>
                                        <p:tgtEl>
                                          <p:spTgt spid="96259">
                                            <p:txEl>
                                              <p:pRg st="3" end="3"/>
                                            </p:txEl>
                                          </p:spTgt>
                                        </p:tgtEl>
                                      </p:cBhvr>
                                    </p:animEffect>
                                  </p:childTnLst>
                                </p:cTn>
                              </p:par>
                            </p:childTnLst>
                          </p:cTn>
                        </p:par>
                      </p:childTnLst>
                    </p:cTn>
                  </p:par>
                  <p:par>
                    <p:cTn id="27" fill="hold" nodeType="clickPar">
                      <p:stCondLst>
                        <p:cond delay="indefinite"/>
                      </p:stCondLst>
                      <p:childTnLst>
                        <p:par>
                          <p:cTn id="28" fill="hold" nodeType="withGroup">
                            <p:stCondLst>
                              <p:cond delay="0"/>
                            </p:stCondLst>
                            <p:childTnLst>
                              <p:par>
                                <p:cTn id="29" presetID="5" presetClass="entr" presetSubtype="10" fill="hold" nodeType="clickEffect">
                                  <p:stCondLst>
                                    <p:cond delay="0"/>
                                  </p:stCondLst>
                                  <p:childTnLst>
                                    <p:set>
                                      <p:cBhvr>
                                        <p:cTn id="30" dur="1" fill="hold">
                                          <p:stCondLst>
                                            <p:cond delay="0"/>
                                          </p:stCondLst>
                                        </p:cTn>
                                        <p:tgtEl>
                                          <p:spTgt spid="96259">
                                            <p:txEl>
                                              <p:pRg st="4" end="4"/>
                                            </p:txEl>
                                          </p:spTgt>
                                        </p:tgtEl>
                                        <p:attrNameLst>
                                          <p:attrName>style.visibility</p:attrName>
                                        </p:attrNameLst>
                                      </p:cBhvr>
                                      <p:to>
                                        <p:strVal val="visible"/>
                                      </p:to>
                                    </p:set>
                                    <p:animEffect transition="in" filter="checkerboard(across)">
                                      <p:cBhvr>
                                        <p:cTn id="31" dur="500"/>
                                        <p:tgtEl>
                                          <p:spTgt spid="96259">
                                            <p:txEl>
                                              <p:pRg st="4" end="4"/>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4" presetClass="entr" presetSubtype="16" fill="hold" nodeType="clickEffect">
                                  <p:stCondLst>
                                    <p:cond delay="0"/>
                                  </p:stCondLst>
                                  <p:childTnLst>
                                    <p:set>
                                      <p:cBhvr>
                                        <p:cTn id="35" dur="1" fill="hold">
                                          <p:stCondLst>
                                            <p:cond delay="0"/>
                                          </p:stCondLst>
                                        </p:cTn>
                                        <p:tgtEl>
                                          <p:spTgt spid="3"/>
                                        </p:tgtEl>
                                        <p:attrNameLst>
                                          <p:attrName>style.visibility</p:attrName>
                                        </p:attrNameLst>
                                      </p:cBhvr>
                                      <p:to>
                                        <p:strVal val="visible"/>
                                      </p:to>
                                    </p:set>
                                    <p:animEffect transition="in" filter="box(in)">
                                      <p:cBhvr>
                                        <p:cTn id="36"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4396099E-643E-E0F8-F61C-B90D7C398B00}"/>
              </a:ext>
            </a:extLst>
          </p:cNvPr>
          <p:cNvSpPr>
            <a:spLocks noGrp="1"/>
          </p:cNvSpPr>
          <p:nvPr>
            <p:ph type="sldNum" sz="quarter" idx="12"/>
          </p:nvPr>
        </p:nvSpPr>
        <p:spPr/>
        <p:txBody>
          <a:bodyPr/>
          <a:lstStyle>
            <a:lvl1pPr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fld id="{36836588-F7C3-994A-8535-13677BC6ADC4}" type="slidenum">
              <a:rPr lang="en-US" altLang="en-SA">
                <a:solidFill>
                  <a:srgbClr val="FFFFFF"/>
                </a:solidFill>
                <a:latin typeface="Franklin Gothic Book" panose="020B0503020102020204" pitchFamily="34" charset="0"/>
              </a:rPr>
              <a:pPr eaLnBrk="1" hangingPunct="1"/>
              <a:t>19</a:t>
            </a:fld>
            <a:endParaRPr lang="en-US" altLang="en-SA">
              <a:solidFill>
                <a:srgbClr val="FFFFFF"/>
              </a:solidFill>
              <a:latin typeface="Franklin Gothic Book" panose="020B0503020102020204" pitchFamily="34" charset="0"/>
            </a:endParaRPr>
          </a:p>
        </p:txBody>
      </p:sp>
      <p:sp>
        <p:nvSpPr>
          <p:cNvPr id="95235" name="Rectangle 3">
            <a:extLst>
              <a:ext uri="{FF2B5EF4-FFF2-40B4-BE49-F238E27FC236}">
                <a16:creationId xmlns:a16="http://schemas.microsoft.com/office/drawing/2014/main" id="{991DBD52-1390-AB17-230D-BB9ECAF93707}"/>
              </a:ext>
            </a:extLst>
          </p:cNvPr>
          <p:cNvSpPr>
            <a:spLocks noGrp="1" noChangeArrowheads="1"/>
          </p:cNvSpPr>
          <p:nvPr>
            <p:ph type="body" idx="4294967295"/>
          </p:nvPr>
        </p:nvSpPr>
        <p:spPr>
          <a:xfrm>
            <a:off x="304800" y="1219200"/>
            <a:ext cx="8077200" cy="4724400"/>
          </a:xfrm>
        </p:spPr>
        <p:txBody>
          <a:bodyPr/>
          <a:lstStyle/>
          <a:p>
            <a:pPr algn="just" eaLnBrk="1" hangingPunct="1">
              <a:lnSpc>
                <a:spcPct val="150000"/>
              </a:lnSpc>
              <a:buFont typeface="Wingdings 3" pitchFamily="2" charset="2"/>
              <a:buNone/>
            </a:pPr>
            <a:r>
              <a:rPr lang="en-US" altLang="en-SA" sz="2400" b="1" dirty="0">
                <a:solidFill>
                  <a:srgbClr val="CC0099"/>
                </a:solidFill>
                <a:latin typeface="Times New Roman" panose="02020603050405020304" pitchFamily="18" charset="0"/>
                <a:cs typeface="Times New Roman" panose="02020603050405020304" pitchFamily="18" charset="0"/>
              </a:rPr>
              <a:t>2. Monocytes</a:t>
            </a:r>
          </a:p>
          <a:p>
            <a:pPr algn="just" eaLnBrk="1" hangingPunct="1">
              <a:lnSpc>
                <a:spcPct val="150000"/>
              </a:lnSpc>
              <a:buFont typeface="Wingdings 3" pitchFamily="2" charset="2"/>
              <a:buNone/>
            </a:pPr>
            <a:endParaRPr lang="en-US" altLang="en-SA" sz="1600" b="1" dirty="0">
              <a:solidFill>
                <a:srgbClr val="CC0099"/>
              </a:solidFill>
              <a:latin typeface="Times New Roman" panose="02020603050405020304" pitchFamily="18" charset="0"/>
              <a:cs typeface="Times New Roman" panose="02020603050405020304" pitchFamily="18" charset="0"/>
            </a:endParaRPr>
          </a:p>
          <a:p>
            <a:pPr algn="just" eaLnBrk="1" hangingPunct="1">
              <a:lnSpc>
                <a:spcPct val="150000"/>
              </a:lnSpc>
            </a:pPr>
            <a:r>
              <a:rPr lang="en-US" altLang="en-SA" sz="2400" dirty="0">
                <a:latin typeface="Times New Roman" panose="02020603050405020304" pitchFamily="18" charset="0"/>
                <a:cs typeface="Times New Roman" panose="02020603050405020304" pitchFamily="18" charset="0"/>
              </a:rPr>
              <a:t>Largest of WBCs (12-20µm)</a:t>
            </a:r>
          </a:p>
          <a:p>
            <a:pPr algn="just" eaLnBrk="1" hangingPunct="1">
              <a:lnSpc>
                <a:spcPct val="150000"/>
              </a:lnSpc>
            </a:pPr>
            <a:r>
              <a:rPr lang="en-US" altLang="en-SA" sz="2400" dirty="0">
                <a:latin typeface="Times New Roman" panose="02020603050405020304" pitchFamily="18" charset="0"/>
                <a:cs typeface="Times New Roman" panose="02020603050405020304" pitchFamily="18" charset="0"/>
              </a:rPr>
              <a:t>Dark kidney bean shaped nuclei</a:t>
            </a:r>
          </a:p>
          <a:p>
            <a:pPr algn="just" eaLnBrk="1" hangingPunct="1">
              <a:lnSpc>
                <a:spcPct val="150000"/>
              </a:lnSpc>
            </a:pPr>
            <a:r>
              <a:rPr lang="en-US" altLang="en-SA" sz="2400" dirty="0">
                <a:latin typeface="Times New Roman" panose="02020603050405020304" pitchFamily="18" charset="0"/>
                <a:cs typeface="Times New Roman" panose="02020603050405020304" pitchFamily="18" charset="0"/>
              </a:rPr>
              <a:t>Cytoplasm is basophilic and frequently contain very fine azurophilic granules</a:t>
            </a:r>
          </a:p>
          <a:p>
            <a:pPr algn="just" eaLnBrk="1" hangingPunct="1">
              <a:lnSpc>
                <a:spcPct val="150000"/>
              </a:lnSpc>
            </a:pPr>
            <a:r>
              <a:rPr lang="en-US" altLang="en-SA" sz="2400" dirty="0">
                <a:latin typeface="Times New Roman" panose="02020603050405020304" pitchFamily="18" charset="0"/>
                <a:cs typeface="Times New Roman" panose="02020603050405020304" pitchFamily="18" charset="0"/>
              </a:rPr>
              <a:t>In tissues differentiate into macrophages</a:t>
            </a:r>
          </a:p>
          <a:p>
            <a:pPr algn="just" eaLnBrk="1" hangingPunct="1">
              <a:lnSpc>
                <a:spcPct val="150000"/>
              </a:lnSpc>
              <a:buFont typeface="Wingdings 3" pitchFamily="2" charset="2"/>
              <a:buNone/>
            </a:pPr>
            <a:endParaRPr lang="en-US" altLang="en-SA" sz="2400" dirty="0">
              <a:latin typeface="Times New Roman" panose="02020603050405020304" pitchFamily="18" charset="0"/>
              <a:cs typeface="Times New Roman" panose="02020603050405020304" pitchFamily="18" charset="0"/>
            </a:endParaRPr>
          </a:p>
        </p:txBody>
      </p:sp>
      <p:pic>
        <p:nvPicPr>
          <p:cNvPr id="95237" name="Picture 5">
            <a:extLst>
              <a:ext uri="{FF2B5EF4-FFF2-40B4-BE49-F238E27FC236}">
                <a16:creationId xmlns:a16="http://schemas.microsoft.com/office/drawing/2014/main" id="{31685D72-F18C-B5E5-9CEA-CA20AA53737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58000" y="382588"/>
            <a:ext cx="1752600" cy="1738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Rectangle 2">
            <a:extLst>
              <a:ext uri="{FF2B5EF4-FFF2-40B4-BE49-F238E27FC236}">
                <a16:creationId xmlns:a16="http://schemas.microsoft.com/office/drawing/2014/main" id="{0F2B0628-6C46-4CEA-EA2F-A8285B94353A}"/>
              </a:ext>
            </a:extLst>
          </p:cNvPr>
          <p:cNvSpPr txBox="1">
            <a:spLocks noChangeArrowheads="1"/>
          </p:cNvSpPr>
          <p:nvPr/>
        </p:nvSpPr>
        <p:spPr bwMode="auto">
          <a:xfrm>
            <a:off x="519834" y="228600"/>
            <a:ext cx="4661765" cy="6269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rtl="0" eaLnBrk="0" fontAlgn="base" hangingPunct="0">
              <a:spcBef>
                <a:spcPct val="0"/>
              </a:spcBef>
              <a:spcAft>
                <a:spcPct val="0"/>
              </a:spcAft>
              <a:defRPr sz="4000" kern="1200">
                <a:solidFill>
                  <a:schemeClr val="tx2"/>
                </a:solidFill>
                <a:latin typeface="+mj-lt"/>
                <a:ea typeface="+mj-ea"/>
                <a:cs typeface="+mj-cs"/>
              </a:defRPr>
            </a:lvl1pPr>
            <a:lvl2pPr algn="l" rtl="0" eaLnBrk="0" fontAlgn="base" hangingPunct="0">
              <a:spcBef>
                <a:spcPct val="0"/>
              </a:spcBef>
              <a:spcAft>
                <a:spcPct val="0"/>
              </a:spcAft>
              <a:defRPr sz="4000">
                <a:solidFill>
                  <a:schemeClr val="tx2"/>
                </a:solidFill>
                <a:latin typeface="Franklin Gothic Book" pitchFamily="34" charset="0"/>
              </a:defRPr>
            </a:lvl2pPr>
            <a:lvl3pPr algn="l" rtl="0" eaLnBrk="0" fontAlgn="base" hangingPunct="0">
              <a:spcBef>
                <a:spcPct val="0"/>
              </a:spcBef>
              <a:spcAft>
                <a:spcPct val="0"/>
              </a:spcAft>
              <a:defRPr sz="4000">
                <a:solidFill>
                  <a:schemeClr val="tx2"/>
                </a:solidFill>
                <a:latin typeface="Franklin Gothic Book" pitchFamily="34" charset="0"/>
              </a:defRPr>
            </a:lvl3pPr>
            <a:lvl4pPr algn="l" rtl="0" eaLnBrk="0" fontAlgn="base" hangingPunct="0">
              <a:spcBef>
                <a:spcPct val="0"/>
              </a:spcBef>
              <a:spcAft>
                <a:spcPct val="0"/>
              </a:spcAft>
              <a:defRPr sz="4000">
                <a:solidFill>
                  <a:schemeClr val="tx2"/>
                </a:solidFill>
                <a:latin typeface="Franklin Gothic Book" pitchFamily="34" charset="0"/>
              </a:defRPr>
            </a:lvl4pPr>
            <a:lvl5pPr algn="l" rtl="0" eaLnBrk="0" fontAlgn="base" hangingPunct="0">
              <a:spcBef>
                <a:spcPct val="0"/>
              </a:spcBef>
              <a:spcAft>
                <a:spcPct val="0"/>
              </a:spcAft>
              <a:defRPr sz="4000">
                <a:solidFill>
                  <a:schemeClr val="tx2"/>
                </a:solidFill>
                <a:latin typeface="Franklin Gothic Book" pitchFamily="34" charset="0"/>
              </a:defRPr>
            </a:lvl5pPr>
            <a:lvl6pPr marL="457200" algn="l" rtl="0" fontAlgn="base">
              <a:spcBef>
                <a:spcPct val="0"/>
              </a:spcBef>
              <a:spcAft>
                <a:spcPct val="0"/>
              </a:spcAft>
              <a:defRPr sz="4000">
                <a:solidFill>
                  <a:schemeClr val="tx2"/>
                </a:solidFill>
                <a:latin typeface="Franklin Gothic Book" pitchFamily="34" charset="0"/>
              </a:defRPr>
            </a:lvl6pPr>
            <a:lvl7pPr marL="914400" algn="l" rtl="0" fontAlgn="base">
              <a:spcBef>
                <a:spcPct val="0"/>
              </a:spcBef>
              <a:spcAft>
                <a:spcPct val="0"/>
              </a:spcAft>
              <a:defRPr sz="4000">
                <a:solidFill>
                  <a:schemeClr val="tx2"/>
                </a:solidFill>
                <a:latin typeface="Franklin Gothic Book" pitchFamily="34" charset="0"/>
              </a:defRPr>
            </a:lvl7pPr>
            <a:lvl8pPr marL="1371600" algn="l" rtl="0" fontAlgn="base">
              <a:spcBef>
                <a:spcPct val="0"/>
              </a:spcBef>
              <a:spcAft>
                <a:spcPct val="0"/>
              </a:spcAft>
              <a:defRPr sz="4000">
                <a:solidFill>
                  <a:schemeClr val="tx2"/>
                </a:solidFill>
                <a:latin typeface="Franklin Gothic Book" pitchFamily="34" charset="0"/>
              </a:defRPr>
            </a:lvl8pPr>
            <a:lvl9pPr marL="1828800" algn="l" rtl="0" fontAlgn="base">
              <a:spcBef>
                <a:spcPct val="0"/>
              </a:spcBef>
              <a:spcAft>
                <a:spcPct val="0"/>
              </a:spcAft>
              <a:defRPr sz="4000">
                <a:solidFill>
                  <a:schemeClr val="tx2"/>
                </a:solidFill>
                <a:latin typeface="Franklin Gothic Book" pitchFamily="34" charset="0"/>
              </a:defRPr>
            </a:lvl9pPr>
          </a:lstStyle>
          <a:p>
            <a:pPr eaLnBrk="1" hangingPunct="1"/>
            <a:r>
              <a:rPr lang="en-US" altLang="en-SA" sz="3200" b="1" dirty="0">
                <a:solidFill>
                  <a:srgbClr val="5BA7B9"/>
                </a:solidFill>
                <a:latin typeface="Times New Roman" panose="02020603050405020304" pitchFamily="18" charset="0"/>
                <a:cs typeface="Times New Roman" panose="02020603050405020304" pitchFamily="18" charset="0"/>
              </a:rPr>
              <a:t>Agranulocytes (cont.):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nodeType="clickEffect">
                                  <p:stCondLst>
                                    <p:cond delay="0"/>
                                  </p:stCondLst>
                                  <p:childTnLst>
                                    <p:set>
                                      <p:cBhvr>
                                        <p:cTn id="6" dur="1" fill="hold">
                                          <p:stCondLst>
                                            <p:cond delay="0"/>
                                          </p:stCondLst>
                                        </p:cTn>
                                        <p:tgtEl>
                                          <p:spTgt spid="95235">
                                            <p:txEl>
                                              <p:pRg st="0" end="0"/>
                                            </p:txEl>
                                          </p:spTgt>
                                        </p:tgtEl>
                                        <p:attrNameLst>
                                          <p:attrName>style.visibility</p:attrName>
                                        </p:attrNameLst>
                                      </p:cBhvr>
                                      <p:to>
                                        <p:strVal val="visible"/>
                                      </p:to>
                                    </p:set>
                                    <p:animEffect transition="in" filter="checkerboard(across)">
                                      <p:cBhvr>
                                        <p:cTn id="7" dur="500"/>
                                        <p:tgtEl>
                                          <p:spTgt spid="95235">
                                            <p:txEl>
                                              <p:pRg st="0" end="0"/>
                                            </p:txEl>
                                          </p:spTgt>
                                        </p:tgtEl>
                                      </p:cBhvr>
                                    </p:animEffect>
                                  </p:childTnLst>
                                </p:cTn>
                              </p:par>
                            </p:childTnLst>
                          </p:cTn>
                        </p:par>
                        <p:par>
                          <p:cTn id="8" fill="hold" nodeType="afterGroup">
                            <p:stCondLst>
                              <p:cond delay="500"/>
                            </p:stCondLst>
                            <p:childTnLst>
                              <p:par>
                                <p:cTn id="9" presetID="2" presetClass="entr" presetSubtype="2" fill="hold" nodeType="afterEffect">
                                  <p:stCondLst>
                                    <p:cond delay="0"/>
                                  </p:stCondLst>
                                  <p:childTnLst>
                                    <p:set>
                                      <p:cBhvr>
                                        <p:cTn id="10" dur="1" fill="hold">
                                          <p:stCondLst>
                                            <p:cond delay="0"/>
                                          </p:stCondLst>
                                        </p:cTn>
                                        <p:tgtEl>
                                          <p:spTgt spid="95237"/>
                                        </p:tgtEl>
                                        <p:attrNameLst>
                                          <p:attrName>style.visibility</p:attrName>
                                        </p:attrNameLst>
                                      </p:cBhvr>
                                      <p:to>
                                        <p:strVal val="visible"/>
                                      </p:to>
                                    </p:set>
                                    <p:anim calcmode="lin" valueType="num">
                                      <p:cBhvr additive="base">
                                        <p:cTn id="11" dur="500" fill="hold"/>
                                        <p:tgtEl>
                                          <p:spTgt spid="95237"/>
                                        </p:tgtEl>
                                        <p:attrNameLst>
                                          <p:attrName>ppt_x</p:attrName>
                                        </p:attrNameLst>
                                      </p:cBhvr>
                                      <p:tavLst>
                                        <p:tav tm="0">
                                          <p:val>
                                            <p:strVal val="1+#ppt_w/2"/>
                                          </p:val>
                                        </p:tav>
                                        <p:tav tm="100000">
                                          <p:val>
                                            <p:strVal val="#ppt_x"/>
                                          </p:val>
                                        </p:tav>
                                      </p:tavLst>
                                    </p:anim>
                                    <p:anim calcmode="lin" valueType="num">
                                      <p:cBhvr additive="base">
                                        <p:cTn id="12" dur="500" fill="hold"/>
                                        <p:tgtEl>
                                          <p:spTgt spid="95237"/>
                                        </p:tgtEl>
                                        <p:attrNameLst>
                                          <p:attrName>ppt_y</p:attrName>
                                        </p:attrNameLst>
                                      </p:cBhvr>
                                      <p:tavLst>
                                        <p:tav tm="0">
                                          <p:val>
                                            <p:strVal val="#ppt_y"/>
                                          </p:val>
                                        </p:tav>
                                        <p:tav tm="100000">
                                          <p:val>
                                            <p:strVal val="#ppt_y"/>
                                          </p:val>
                                        </p:tav>
                                      </p:tavLst>
                                    </p:anim>
                                  </p:childTnLst>
                                </p:cTn>
                              </p:par>
                            </p:childTnLst>
                          </p:cTn>
                        </p:par>
                      </p:childTnLst>
                    </p:cTn>
                  </p:par>
                  <p:par>
                    <p:cTn id="13" fill="hold" nodeType="clickPar">
                      <p:stCondLst>
                        <p:cond delay="indefinite"/>
                      </p:stCondLst>
                      <p:childTnLst>
                        <p:par>
                          <p:cTn id="14" fill="hold" nodeType="withGroup">
                            <p:stCondLst>
                              <p:cond delay="0"/>
                            </p:stCondLst>
                            <p:childTnLst>
                              <p:par>
                                <p:cTn id="15" presetID="5" presetClass="entr" presetSubtype="10" fill="hold" nodeType="clickEffect">
                                  <p:stCondLst>
                                    <p:cond delay="0"/>
                                  </p:stCondLst>
                                  <p:childTnLst>
                                    <p:set>
                                      <p:cBhvr>
                                        <p:cTn id="16" dur="1" fill="hold">
                                          <p:stCondLst>
                                            <p:cond delay="0"/>
                                          </p:stCondLst>
                                        </p:cTn>
                                        <p:tgtEl>
                                          <p:spTgt spid="95235">
                                            <p:txEl>
                                              <p:pRg st="2" end="2"/>
                                            </p:txEl>
                                          </p:spTgt>
                                        </p:tgtEl>
                                        <p:attrNameLst>
                                          <p:attrName>style.visibility</p:attrName>
                                        </p:attrNameLst>
                                      </p:cBhvr>
                                      <p:to>
                                        <p:strVal val="visible"/>
                                      </p:to>
                                    </p:set>
                                    <p:animEffect transition="in" filter="checkerboard(across)">
                                      <p:cBhvr>
                                        <p:cTn id="17" dur="500"/>
                                        <p:tgtEl>
                                          <p:spTgt spid="95235">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5" presetClass="entr" presetSubtype="10" fill="hold" nodeType="clickEffect">
                                  <p:stCondLst>
                                    <p:cond delay="0"/>
                                  </p:stCondLst>
                                  <p:childTnLst>
                                    <p:set>
                                      <p:cBhvr>
                                        <p:cTn id="21" dur="1" fill="hold">
                                          <p:stCondLst>
                                            <p:cond delay="0"/>
                                          </p:stCondLst>
                                        </p:cTn>
                                        <p:tgtEl>
                                          <p:spTgt spid="95235">
                                            <p:txEl>
                                              <p:pRg st="3" end="3"/>
                                            </p:txEl>
                                          </p:spTgt>
                                        </p:tgtEl>
                                        <p:attrNameLst>
                                          <p:attrName>style.visibility</p:attrName>
                                        </p:attrNameLst>
                                      </p:cBhvr>
                                      <p:to>
                                        <p:strVal val="visible"/>
                                      </p:to>
                                    </p:set>
                                    <p:animEffect transition="in" filter="checkerboard(across)">
                                      <p:cBhvr>
                                        <p:cTn id="22" dur="500"/>
                                        <p:tgtEl>
                                          <p:spTgt spid="95235">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5" presetClass="entr" presetSubtype="10" fill="hold" nodeType="clickEffect">
                                  <p:stCondLst>
                                    <p:cond delay="0"/>
                                  </p:stCondLst>
                                  <p:childTnLst>
                                    <p:set>
                                      <p:cBhvr>
                                        <p:cTn id="26" dur="1" fill="hold">
                                          <p:stCondLst>
                                            <p:cond delay="0"/>
                                          </p:stCondLst>
                                        </p:cTn>
                                        <p:tgtEl>
                                          <p:spTgt spid="95235">
                                            <p:txEl>
                                              <p:pRg st="4" end="4"/>
                                            </p:txEl>
                                          </p:spTgt>
                                        </p:tgtEl>
                                        <p:attrNameLst>
                                          <p:attrName>style.visibility</p:attrName>
                                        </p:attrNameLst>
                                      </p:cBhvr>
                                      <p:to>
                                        <p:strVal val="visible"/>
                                      </p:to>
                                    </p:set>
                                    <p:animEffect transition="in" filter="checkerboard(across)">
                                      <p:cBhvr>
                                        <p:cTn id="27" dur="500"/>
                                        <p:tgtEl>
                                          <p:spTgt spid="95235">
                                            <p:txEl>
                                              <p:pRg st="4" end="4"/>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5" presetClass="entr" presetSubtype="10" fill="hold" nodeType="clickEffect">
                                  <p:stCondLst>
                                    <p:cond delay="0"/>
                                  </p:stCondLst>
                                  <p:childTnLst>
                                    <p:set>
                                      <p:cBhvr>
                                        <p:cTn id="31" dur="1" fill="hold">
                                          <p:stCondLst>
                                            <p:cond delay="0"/>
                                          </p:stCondLst>
                                        </p:cTn>
                                        <p:tgtEl>
                                          <p:spTgt spid="95235">
                                            <p:txEl>
                                              <p:pRg st="5" end="5"/>
                                            </p:txEl>
                                          </p:spTgt>
                                        </p:tgtEl>
                                        <p:attrNameLst>
                                          <p:attrName>style.visibility</p:attrName>
                                        </p:attrNameLst>
                                      </p:cBhvr>
                                      <p:to>
                                        <p:strVal val="visible"/>
                                      </p:to>
                                    </p:set>
                                    <p:animEffect transition="in" filter="checkerboard(across)">
                                      <p:cBhvr>
                                        <p:cTn id="32" dur="500"/>
                                        <p:tgtEl>
                                          <p:spTgt spid="95235">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4" presetClass="entr" presetSubtype="16" fill="hold" nodeType="clickEffect">
                                  <p:stCondLst>
                                    <p:cond delay="0"/>
                                  </p:stCondLst>
                                  <p:childTnLst>
                                    <p:set>
                                      <p:cBhvr>
                                        <p:cTn id="36" dur="1" fill="hold">
                                          <p:stCondLst>
                                            <p:cond delay="0"/>
                                          </p:stCondLst>
                                        </p:cTn>
                                        <p:tgtEl>
                                          <p:spTgt spid="2"/>
                                        </p:tgtEl>
                                        <p:attrNameLst>
                                          <p:attrName>style.visibility</p:attrName>
                                        </p:attrNameLst>
                                      </p:cBhvr>
                                      <p:to>
                                        <p:strVal val="visible"/>
                                      </p:to>
                                    </p:set>
                                    <p:animEffect transition="in" filter="box(in)">
                                      <p:cBhvr>
                                        <p:cTn id="3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D20EC746-CED5-3C5C-E1D4-A90DD3BDFD71}"/>
              </a:ext>
            </a:extLst>
          </p:cNvPr>
          <p:cNvSpPr>
            <a:spLocks noGrp="1"/>
          </p:cNvSpPr>
          <p:nvPr>
            <p:ph type="sldNum" sz="quarter" idx="12"/>
          </p:nvPr>
        </p:nvSpPr>
        <p:spPr/>
        <p:txBody>
          <a:bodyPr/>
          <a:lstStyle>
            <a:lvl1pPr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fld id="{359F0817-6122-DB4C-B3B7-62E2F8168AFC}" type="slidenum">
              <a:rPr lang="en-US" altLang="en-SA">
                <a:solidFill>
                  <a:srgbClr val="FFFFFF"/>
                </a:solidFill>
                <a:latin typeface="Franklin Gothic Book" panose="020B0503020102020204" pitchFamily="34" charset="0"/>
              </a:rPr>
              <a:pPr eaLnBrk="1" hangingPunct="1"/>
              <a:t>2</a:t>
            </a:fld>
            <a:endParaRPr lang="en-US" altLang="en-SA">
              <a:solidFill>
                <a:srgbClr val="FFFFFF"/>
              </a:solidFill>
              <a:latin typeface="Franklin Gothic Book" panose="020B0503020102020204" pitchFamily="34" charset="0"/>
            </a:endParaRPr>
          </a:p>
        </p:txBody>
      </p:sp>
      <p:sp>
        <p:nvSpPr>
          <p:cNvPr id="2" name="Content Placeholder 1">
            <a:extLst>
              <a:ext uri="{FF2B5EF4-FFF2-40B4-BE49-F238E27FC236}">
                <a16:creationId xmlns:a16="http://schemas.microsoft.com/office/drawing/2014/main" id="{A0CF94D5-57E5-5592-390E-08E8ADEA9969}"/>
              </a:ext>
            </a:extLst>
          </p:cNvPr>
          <p:cNvSpPr>
            <a:spLocks noGrp="1"/>
          </p:cNvSpPr>
          <p:nvPr>
            <p:ph sz="quarter" idx="1"/>
          </p:nvPr>
        </p:nvSpPr>
        <p:spPr>
          <a:xfrm>
            <a:off x="304800" y="114300"/>
            <a:ext cx="8229600" cy="2024063"/>
          </a:xfrm>
        </p:spPr>
        <p:txBody>
          <a:bodyPr/>
          <a:lstStyle/>
          <a:p>
            <a:pPr marL="358775" indent="-358775" algn="ctr" eaLnBrk="1" hangingPunct="1">
              <a:spcBef>
                <a:spcPct val="50000"/>
              </a:spcBef>
              <a:buFont typeface="Wingdings 3" pitchFamily="2" charset="2"/>
              <a:buNone/>
              <a:tabLst>
                <a:tab pos="628650" algn="l"/>
              </a:tabLst>
            </a:pPr>
            <a:r>
              <a:rPr lang="en-US" altLang="en-SA" sz="2800" b="1">
                <a:solidFill>
                  <a:srgbClr val="5BA7B9"/>
                </a:solidFill>
                <a:latin typeface="Comic Sans MS" panose="030F0902030302020204" pitchFamily="66" charset="0"/>
              </a:rPr>
              <a:t>Two major components of blood:  liquid phase and formed elements</a:t>
            </a:r>
            <a:endParaRPr lang="en-GB" altLang="en-SA" sz="2800">
              <a:solidFill>
                <a:srgbClr val="5BA7B9"/>
              </a:solidFill>
              <a:latin typeface="Comic Sans MS" panose="030F0902030302020204" pitchFamily="66" charset="0"/>
            </a:endParaRPr>
          </a:p>
        </p:txBody>
      </p:sp>
      <p:pic>
        <p:nvPicPr>
          <p:cNvPr id="10246" name="Picture 6" descr="blood - elements">
            <a:extLst>
              <a:ext uri="{FF2B5EF4-FFF2-40B4-BE49-F238E27FC236}">
                <a16:creationId xmlns:a16="http://schemas.microsoft.com/office/drawing/2014/main" id="{CDC09A9C-371D-5D58-8FFD-3A3E2120B2B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0" y="1524000"/>
            <a:ext cx="6477000" cy="4649788"/>
          </a:xfrm>
          <a:prstGeom prst="rect">
            <a:avLst/>
          </a:prstGeom>
          <a:noFill/>
          <a:ln w="28575">
            <a:solidFill>
              <a:srgbClr val="5BA7B9"/>
            </a:solidFill>
            <a:miter lim="800000"/>
            <a:headEnd/>
            <a:tailEnd/>
          </a:ln>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 presetClass="entr" presetSubtype="10" fill="hold" nodeType="after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checkerboard(across)">
                                      <p:cBhvr>
                                        <p:cTn id="7" dur="500"/>
                                        <p:tgtEl>
                                          <p:spTgt spid="2">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nodeType="clickEffect">
                                  <p:stCondLst>
                                    <p:cond delay="0"/>
                                  </p:stCondLst>
                                  <p:childTnLst>
                                    <p:set>
                                      <p:cBhvr>
                                        <p:cTn id="11" dur="1" fill="hold">
                                          <p:stCondLst>
                                            <p:cond delay="0"/>
                                          </p:stCondLst>
                                        </p:cTn>
                                        <p:tgtEl>
                                          <p:spTgt spid="10246"/>
                                        </p:tgtEl>
                                        <p:attrNameLst>
                                          <p:attrName>style.visibility</p:attrName>
                                        </p:attrNameLst>
                                      </p:cBhvr>
                                      <p:to>
                                        <p:strVal val="visible"/>
                                      </p:to>
                                    </p:set>
                                    <p:animEffect transition="in" filter="blinds(horizontal)">
                                      <p:cBhvr>
                                        <p:cTn id="12" dur="500"/>
                                        <p:tgtEl>
                                          <p:spTgt spid="1024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05A920A9-F2AA-9274-570C-B9E951F0D25C}"/>
              </a:ext>
            </a:extLst>
          </p:cNvPr>
          <p:cNvSpPr>
            <a:spLocks noGrp="1"/>
          </p:cNvSpPr>
          <p:nvPr>
            <p:ph type="sldNum" sz="quarter" idx="12"/>
          </p:nvPr>
        </p:nvSpPr>
        <p:spPr/>
        <p:txBody>
          <a:bodyPr/>
          <a:lstStyle>
            <a:lvl1pPr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fld id="{2CC57654-9408-6340-858B-60B949DDD5A1}" type="slidenum">
              <a:rPr lang="en-US" altLang="en-SA">
                <a:solidFill>
                  <a:srgbClr val="FFFFFF"/>
                </a:solidFill>
                <a:latin typeface="Franklin Gothic Book" panose="020B0503020102020204" pitchFamily="34" charset="0"/>
              </a:rPr>
              <a:pPr eaLnBrk="1" hangingPunct="1"/>
              <a:t>20</a:t>
            </a:fld>
            <a:endParaRPr lang="en-US" altLang="en-SA">
              <a:solidFill>
                <a:srgbClr val="FFFFFF"/>
              </a:solidFill>
              <a:latin typeface="Franklin Gothic Book" panose="020B0503020102020204" pitchFamily="34" charset="0"/>
            </a:endParaRPr>
          </a:p>
        </p:txBody>
      </p:sp>
      <p:sp>
        <p:nvSpPr>
          <p:cNvPr id="109570" name="Rectangle 3">
            <a:extLst>
              <a:ext uri="{FF2B5EF4-FFF2-40B4-BE49-F238E27FC236}">
                <a16:creationId xmlns:a16="http://schemas.microsoft.com/office/drawing/2014/main" id="{42538F6E-BEBD-8B43-90C5-45F8508FF31A}"/>
              </a:ext>
            </a:extLst>
          </p:cNvPr>
          <p:cNvSpPr>
            <a:spLocks noGrp="1" noChangeArrowheads="1"/>
          </p:cNvSpPr>
          <p:nvPr>
            <p:ph type="body" idx="4294967295"/>
          </p:nvPr>
        </p:nvSpPr>
        <p:spPr>
          <a:xfrm>
            <a:off x="492125" y="1748558"/>
            <a:ext cx="7467600" cy="3568701"/>
          </a:xfrm>
        </p:spPr>
        <p:txBody>
          <a:bodyPr/>
          <a:lstStyle/>
          <a:p>
            <a:pPr algn="just" eaLnBrk="1" hangingPunct="1">
              <a:buFont typeface="Wingdings 3" pitchFamily="2" charset="2"/>
              <a:buNone/>
            </a:pPr>
            <a:r>
              <a:rPr lang="en-US" altLang="en-SA" sz="2400" b="1" dirty="0">
                <a:solidFill>
                  <a:srgbClr val="CC0099"/>
                </a:solidFill>
                <a:latin typeface="Times New Roman" panose="02020603050405020304" pitchFamily="18" charset="0"/>
                <a:cs typeface="Times New Roman" panose="02020603050405020304" pitchFamily="18" charset="0"/>
              </a:rPr>
              <a:t>2. Monocytes (cont.)</a:t>
            </a:r>
          </a:p>
          <a:p>
            <a:pPr algn="just" eaLnBrk="1" hangingPunct="1">
              <a:buFont typeface="Wingdings 3" pitchFamily="2" charset="2"/>
              <a:buNone/>
            </a:pPr>
            <a:endParaRPr lang="en-US" altLang="en-SA" sz="2400" b="1" dirty="0">
              <a:solidFill>
                <a:srgbClr val="CC0099"/>
              </a:solidFill>
              <a:latin typeface="Times New Roman" panose="02020603050405020304" pitchFamily="18" charset="0"/>
              <a:cs typeface="Times New Roman" panose="02020603050405020304" pitchFamily="18" charset="0"/>
            </a:endParaRPr>
          </a:p>
          <a:p>
            <a:pPr algn="just" eaLnBrk="1" hangingPunct="1">
              <a:lnSpc>
                <a:spcPct val="150000"/>
              </a:lnSpc>
            </a:pPr>
            <a:r>
              <a:rPr lang="en-US" altLang="en-SA" sz="2400" b="1" u="sng" dirty="0">
                <a:solidFill>
                  <a:schemeClr val="accent1"/>
                </a:solidFill>
                <a:latin typeface="Times New Roman" panose="02020603050405020304" pitchFamily="18" charset="0"/>
                <a:cs typeface="Times New Roman" panose="02020603050405020304" pitchFamily="18" charset="0"/>
              </a:rPr>
              <a:t>Function:</a:t>
            </a:r>
            <a:r>
              <a:rPr lang="en-US" altLang="en-SA" sz="2400" dirty="0">
                <a:latin typeface="Times New Roman" panose="02020603050405020304" pitchFamily="18" charset="0"/>
                <a:cs typeface="Times New Roman" panose="02020603050405020304" pitchFamily="18" charset="0"/>
              </a:rPr>
              <a:t> phagocytosis</a:t>
            </a:r>
          </a:p>
          <a:p>
            <a:pPr lvl="1" algn="just" eaLnBrk="1" hangingPunct="1">
              <a:lnSpc>
                <a:spcPct val="150000"/>
              </a:lnSpc>
            </a:pPr>
            <a:r>
              <a:rPr lang="en-US" altLang="en-SA" dirty="0">
                <a:latin typeface="Times New Roman" panose="02020603050405020304" pitchFamily="18" charset="0"/>
                <a:cs typeface="Times New Roman" panose="02020603050405020304" pitchFamily="18" charset="0"/>
              </a:rPr>
              <a:t>Evident in chronic infections – Tuberculosis</a:t>
            </a:r>
          </a:p>
          <a:p>
            <a:pPr lvl="1" algn="just" eaLnBrk="1" hangingPunct="1">
              <a:lnSpc>
                <a:spcPct val="150000"/>
              </a:lnSpc>
            </a:pPr>
            <a:r>
              <a:rPr lang="en-US" altLang="en-SA" dirty="0">
                <a:latin typeface="Times New Roman" panose="02020603050405020304" pitchFamily="18" charset="0"/>
                <a:cs typeface="Times New Roman" panose="02020603050405020304" pitchFamily="18" charset="0"/>
              </a:rPr>
              <a:t>Defense vs. viruses and certain bacteria</a:t>
            </a:r>
          </a:p>
          <a:p>
            <a:pPr lvl="1" algn="just" eaLnBrk="1" hangingPunct="1">
              <a:lnSpc>
                <a:spcPct val="150000"/>
              </a:lnSpc>
            </a:pPr>
            <a:r>
              <a:rPr lang="en-US" altLang="en-SA" dirty="0">
                <a:latin typeface="Times New Roman" panose="02020603050405020304" pitchFamily="18" charset="0"/>
                <a:cs typeface="Times New Roman" panose="02020603050405020304" pitchFamily="18" charset="0"/>
              </a:rPr>
              <a:t>Activate lymphocytes</a:t>
            </a:r>
          </a:p>
          <a:p>
            <a:pPr algn="just" eaLnBrk="1" hangingPunct="1">
              <a:lnSpc>
                <a:spcPct val="150000"/>
              </a:lnSpc>
            </a:pPr>
            <a:endParaRPr lang="en-US" altLang="en-SA" sz="2400" dirty="0">
              <a:latin typeface="Times New Roman" panose="02020603050405020304" pitchFamily="18" charset="0"/>
              <a:cs typeface="Times New Roman" panose="02020603050405020304" pitchFamily="18" charset="0"/>
            </a:endParaRPr>
          </a:p>
          <a:p>
            <a:pPr lvl="1" algn="just" eaLnBrk="1" hangingPunct="1">
              <a:lnSpc>
                <a:spcPct val="150000"/>
              </a:lnSpc>
              <a:buFont typeface="Verdana" panose="020B0604030504040204" pitchFamily="34" charset="0"/>
              <a:buNone/>
            </a:pPr>
            <a:endParaRPr lang="en-US" altLang="en-SA" dirty="0">
              <a:latin typeface="Times New Roman" panose="02020603050405020304" pitchFamily="18" charset="0"/>
              <a:cs typeface="Times New Roman" panose="02020603050405020304" pitchFamily="18" charset="0"/>
            </a:endParaRPr>
          </a:p>
        </p:txBody>
      </p:sp>
      <p:pic>
        <p:nvPicPr>
          <p:cNvPr id="109572" name="Picture 4">
            <a:extLst>
              <a:ext uri="{FF2B5EF4-FFF2-40B4-BE49-F238E27FC236}">
                <a16:creationId xmlns:a16="http://schemas.microsoft.com/office/drawing/2014/main" id="{0E073067-4A55-4BA8-CCB9-D9DF2273190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858000" y="382588"/>
            <a:ext cx="1752600" cy="1738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Rectangle 2">
            <a:extLst>
              <a:ext uri="{FF2B5EF4-FFF2-40B4-BE49-F238E27FC236}">
                <a16:creationId xmlns:a16="http://schemas.microsoft.com/office/drawing/2014/main" id="{F916CE1F-DEA9-DB54-0572-3BD6AED7F3B6}"/>
              </a:ext>
            </a:extLst>
          </p:cNvPr>
          <p:cNvSpPr txBox="1">
            <a:spLocks noChangeArrowheads="1"/>
          </p:cNvSpPr>
          <p:nvPr/>
        </p:nvSpPr>
        <p:spPr bwMode="auto">
          <a:xfrm>
            <a:off x="485198" y="438655"/>
            <a:ext cx="4661765" cy="6269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rtl="0" eaLnBrk="0" fontAlgn="base" hangingPunct="0">
              <a:spcBef>
                <a:spcPct val="0"/>
              </a:spcBef>
              <a:spcAft>
                <a:spcPct val="0"/>
              </a:spcAft>
              <a:defRPr sz="4000" kern="1200">
                <a:solidFill>
                  <a:schemeClr val="tx2"/>
                </a:solidFill>
                <a:latin typeface="+mj-lt"/>
                <a:ea typeface="+mj-ea"/>
                <a:cs typeface="+mj-cs"/>
              </a:defRPr>
            </a:lvl1pPr>
            <a:lvl2pPr algn="l" rtl="0" eaLnBrk="0" fontAlgn="base" hangingPunct="0">
              <a:spcBef>
                <a:spcPct val="0"/>
              </a:spcBef>
              <a:spcAft>
                <a:spcPct val="0"/>
              </a:spcAft>
              <a:defRPr sz="4000">
                <a:solidFill>
                  <a:schemeClr val="tx2"/>
                </a:solidFill>
                <a:latin typeface="Franklin Gothic Book" pitchFamily="34" charset="0"/>
              </a:defRPr>
            </a:lvl2pPr>
            <a:lvl3pPr algn="l" rtl="0" eaLnBrk="0" fontAlgn="base" hangingPunct="0">
              <a:spcBef>
                <a:spcPct val="0"/>
              </a:spcBef>
              <a:spcAft>
                <a:spcPct val="0"/>
              </a:spcAft>
              <a:defRPr sz="4000">
                <a:solidFill>
                  <a:schemeClr val="tx2"/>
                </a:solidFill>
                <a:latin typeface="Franklin Gothic Book" pitchFamily="34" charset="0"/>
              </a:defRPr>
            </a:lvl3pPr>
            <a:lvl4pPr algn="l" rtl="0" eaLnBrk="0" fontAlgn="base" hangingPunct="0">
              <a:spcBef>
                <a:spcPct val="0"/>
              </a:spcBef>
              <a:spcAft>
                <a:spcPct val="0"/>
              </a:spcAft>
              <a:defRPr sz="4000">
                <a:solidFill>
                  <a:schemeClr val="tx2"/>
                </a:solidFill>
                <a:latin typeface="Franklin Gothic Book" pitchFamily="34" charset="0"/>
              </a:defRPr>
            </a:lvl4pPr>
            <a:lvl5pPr algn="l" rtl="0" eaLnBrk="0" fontAlgn="base" hangingPunct="0">
              <a:spcBef>
                <a:spcPct val="0"/>
              </a:spcBef>
              <a:spcAft>
                <a:spcPct val="0"/>
              </a:spcAft>
              <a:defRPr sz="4000">
                <a:solidFill>
                  <a:schemeClr val="tx2"/>
                </a:solidFill>
                <a:latin typeface="Franklin Gothic Book" pitchFamily="34" charset="0"/>
              </a:defRPr>
            </a:lvl5pPr>
            <a:lvl6pPr marL="457200" algn="l" rtl="0" fontAlgn="base">
              <a:spcBef>
                <a:spcPct val="0"/>
              </a:spcBef>
              <a:spcAft>
                <a:spcPct val="0"/>
              </a:spcAft>
              <a:defRPr sz="4000">
                <a:solidFill>
                  <a:schemeClr val="tx2"/>
                </a:solidFill>
                <a:latin typeface="Franklin Gothic Book" pitchFamily="34" charset="0"/>
              </a:defRPr>
            </a:lvl6pPr>
            <a:lvl7pPr marL="914400" algn="l" rtl="0" fontAlgn="base">
              <a:spcBef>
                <a:spcPct val="0"/>
              </a:spcBef>
              <a:spcAft>
                <a:spcPct val="0"/>
              </a:spcAft>
              <a:defRPr sz="4000">
                <a:solidFill>
                  <a:schemeClr val="tx2"/>
                </a:solidFill>
                <a:latin typeface="Franklin Gothic Book" pitchFamily="34" charset="0"/>
              </a:defRPr>
            </a:lvl7pPr>
            <a:lvl8pPr marL="1371600" algn="l" rtl="0" fontAlgn="base">
              <a:spcBef>
                <a:spcPct val="0"/>
              </a:spcBef>
              <a:spcAft>
                <a:spcPct val="0"/>
              </a:spcAft>
              <a:defRPr sz="4000">
                <a:solidFill>
                  <a:schemeClr val="tx2"/>
                </a:solidFill>
                <a:latin typeface="Franklin Gothic Book" pitchFamily="34" charset="0"/>
              </a:defRPr>
            </a:lvl8pPr>
            <a:lvl9pPr marL="1828800" algn="l" rtl="0" fontAlgn="base">
              <a:spcBef>
                <a:spcPct val="0"/>
              </a:spcBef>
              <a:spcAft>
                <a:spcPct val="0"/>
              </a:spcAft>
              <a:defRPr sz="4000">
                <a:solidFill>
                  <a:schemeClr val="tx2"/>
                </a:solidFill>
                <a:latin typeface="Franklin Gothic Book" pitchFamily="34" charset="0"/>
              </a:defRPr>
            </a:lvl9pPr>
          </a:lstStyle>
          <a:p>
            <a:pPr eaLnBrk="1" hangingPunct="1"/>
            <a:r>
              <a:rPr lang="en-US" altLang="en-SA" sz="3200" b="1" dirty="0">
                <a:solidFill>
                  <a:srgbClr val="5BA7B9"/>
                </a:solidFill>
                <a:latin typeface="Times New Roman" panose="02020603050405020304" pitchFamily="18" charset="0"/>
                <a:cs typeface="Times New Roman" panose="02020603050405020304" pitchFamily="18" charset="0"/>
              </a:rPr>
              <a:t>Agranulocytes (cont.):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5" presetClass="entr" presetSubtype="10" fill="hold" nodeType="afterEffect">
                                  <p:stCondLst>
                                    <p:cond delay="0"/>
                                  </p:stCondLst>
                                  <p:childTnLst>
                                    <p:set>
                                      <p:cBhvr>
                                        <p:cTn id="6" dur="1" fill="hold">
                                          <p:stCondLst>
                                            <p:cond delay="0"/>
                                          </p:stCondLst>
                                        </p:cTn>
                                        <p:tgtEl>
                                          <p:spTgt spid="109570">
                                            <p:txEl>
                                              <p:pRg st="0" end="0"/>
                                            </p:txEl>
                                          </p:spTgt>
                                        </p:tgtEl>
                                        <p:attrNameLst>
                                          <p:attrName>style.visibility</p:attrName>
                                        </p:attrNameLst>
                                      </p:cBhvr>
                                      <p:to>
                                        <p:strVal val="visible"/>
                                      </p:to>
                                    </p:set>
                                    <p:animEffect transition="in" filter="checkerboard(across)">
                                      <p:cBhvr>
                                        <p:cTn id="7" dur="500"/>
                                        <p:tgtEl>
                                          <p:spTgt spid="109570">
                                            <p:txEl>
                                              <p:pRg st="0" end="0"/>
                                            </p:txEl>
                                          </p:spTgt>
                                        </p:tgtEl>
                                      </p:cBhvr>
                                    </p:animEffect>
                                  </p:childTnLst>
                                </p:cTn>
                              </p:par>
                              <p:par>
                                <p:cTn id="8" presetID="2" presetClass="entr" presetSubtype="2" fill="hold" nodeType="withEffect">
                                  <p:stCondLst>
                                    <p:cond delay="0"/>
                                  </p:stCondLst>
                                  <p:childTnLst>
                                    <p:set>
                                      <p:cBhvr>
                                        <p:cTn id="9" dur="1" fill="hold">
                                          <p:stCondLst>
                                            <p:cond delay="0"/>
                                          </p:stCondLst>
                                        </p:cTn>
                                        <p:tgtEl>
                                          <p:spTgt spid="109572"/>
                                        </p:tgtEl>
                                        <p:attrNameLst>
                                          <p:attrName>style.visibility</p:attrName>
                                        </p:attrNameLst>
                                      </p:cBhvr>
                                      <p:to>
                                        <p:strVal val="visible"/>
                                      </p:to>
                                    </p:set>
                                    <p:anim calcmode="lin" valueType="num">
                                      <p:cBhvr additive="base">
                                        <p:cTn id="10" dur="500" fill="hold"/>
                                        <p:tgtEl>
                                          <p:spTgt spid="109572"/>
                                        </p:tgtEl>
                                        <p:attrNameLst>
                                          <p:attrName>ppt_x</p:attrName>
                                        </p:attrNameLst>
                                      </p:cBhvr>
                                      <p:tavLst>
                                        <p:tav tm="0">
                                          <p:val>
                                            <p:strVal val="1+#ppt_w/2"/>
                                          </p:val>
                                        </p:tav>
                                        <p:tav tm="100000">
                                          <p:val>
                                            <p:strVal val="#ppt_x"/>
                                          </p:val>
                                        </p:tav>
                                      </p:tavLst>
                                    </p:anim>
                                    <p:anim calcmode="lin" valueType="num">
                                      <p:cBhvr additive="base">
                                        <p:cTn id="11" dur="500" fill="hold"/>
                                        <p:tgtEl>
                                          <p:spTgt spid="109572"/>
                                        </p:tgtEl>
                                        <p:attrNameLst>
                                          <p:attrName>ppt_y</p:attrName>
                                        </p:attrNameLst>
                                      </p:cBhvr>
                                      <p:tavLst>
                                        <p:tav tm="0">
                                          <p:val>
                                            <p:strVal val="#ppt_y"/>
                                          </p:val>
                                        </p:tav>
                                        <p:tav tm="100000">
                                          <p:val>
                                            <p:strVal val="#ppt_y"/>
                                          </p:val>
                                        </p:tav>
                                      </p:tavLst>
                                    </p:anim>
                                  </p:childTnLst>
                                </p:cTn>
                              </p:par>
                            </p:childTnLst>
                          </p:cTn>
                        </p:par>
                      </p:childTnLst>
                    </p:cTn>
                  </p:par>
                  <p:par>
                    <p:cTn id="12" fill="hold" nodeType="clickPar">
                      <p:stCondLst>
                        <p:cond delay="indefinite"/>
                      </p:stCondLst>
                      <p:childTnLst>
                        <p:par>
                          <p:cTn id="13" fill="hold" nodeType="withGroup">
                            <p:stCondLst>
                              <p:cond delay="0"/>
                            </p:stCondLst>
                            <p:childTnLst>
                              <p:par>
                                <p:cTn id="14" presetID="5" presetClass="entr" presetSubtype="10" fill="hold" nodeType="clickEffect">
                                  <p:stCondLst>
                                    <p:cond delay="0"/>
                                  </p:stCondLst>
                                  <p:childTnLst>
                                    <p:set>
                                      <p:cBhvr>
                                        <p:cTn id="15" dur="1" fill="hold">
                                          <p:stCondLst>
                                            <p:cond delay="0"/>
                                          </p:stCondLst>
                                        </p:cTn>
                                        <p:tgtEl>
                                          <p:spTgt spid="109570">
                                            <p:txEl>
                                              <p:pRg st="2" end="2"/>
                                            </p:txEl>
                                          </p:spTgt>
                                        </p:tgtEl>
                                        <p:attrNameLst>
                                          <p:attrName>style.visibility</p:attrName>
                                        </p:attrNameLst>
                                      </p:cBhvr>
                                      <p:to>
                                        <p:strVal val="visible"/>
                                      </p:to>
                                    </p:set>
                                    <p:animEffect transition="in" filter="checkerboard(across)">
                                      <p:cBhvr>
                                        <p:cTn id="16" dur="500"/>
                                        <p:tgtEl>
                                          <p:spTgt spid="109570">
                                            <p:txEl>
                                              <p:pRg st="2" end="2"/>
                                            </p:txEl>
                                          </p:spTgt>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5" presetClass="entr" presetSubtype="10" fill="hold" nodeType="clickEffect">
                                  <p:stCondLst>
                                    <p:cond delay="0"/>
                                  </p:stCondLst>
                                  <p:childTnLst>
                                    <p:set>
                                      <p:cBhvr>
                                        <p:cTn id="20" dur="1" fill="hold">
                                          <p:stCondLst>
                                            <p:cond delay="0"/>
                                          </p:stCondLst>
                                        </p:cTn>
                                        <p:tgtEl>
                                          <p:spTgt spid="109570">
                                            <p:txEl>
                                              <p:pRg st="3" end="3"/>
                                            </p:txEl>
                                          </p:spTgt>
                                        </p:tgtEl>
                                        <p:attrNameLst>
                                          <p:attrName>style.visibility</p:attrName>
                                        </p:attrNameLst>
                                      </p:cBhvr>
                                      <p:to>
                                        <p:strVal val="visible"/>
                                      </p:to>
                                    </p:set>
                                    <p:animEffect transition="in" filter="checkerboard(across)">
                                      <p:cBhvr>
                                        <p:cTn id="21" dur="500"/>
                                        <p:tgtEl>
                                          <p:spTgt spid="109570">
                                            <p:txEl>
                                              <p:pRg st="3" end="3"/>
                                            </p:txEl>
                                          </p:spTgt>
                                        </p:tgtEl>
                                      </p:cBhvr>
                                    </p:animEffect>
                                  </p:childTnLst>
                                </p:cTn>
                              </p:par>
                            </p:childTnLst>
                          </p:cTn>
                        </p:par>
                      </p:childTnLst>
                    </p:cTn>
                  </p:par>
                  <p:par>
                    <p:cTn id="22" fill="hold" nodeType="clickPar">
                      <p:stCondLst>
                        <p:cond delay="indefinite"/>
                      </p:stCondLst>
                      <p:childTnLst>
                        <p:par>
                          <p:cTn id="23" fill="hold" nodeType="withGroup">
                            <p:stCondLst>
                              <p:cond delay="0"/>
                            </p:stCondLst>
                            <p:childTnLst>
                              <p:par>
                                <p:cTn id="24" presetID="5" presetClass="entr" presetSubtype="10" fill="hold" nodeType="clickEffect">
                                  <p:stCondLst>
                                    <p:cond delay="0"/>
                                  </p:stCondLst>
                                  <p:childTnLst>
                                    <p:set>
                                      <p:cBhvr>
                                        <p:cTn id="25" dur="1" fill="hold">
                                          <p:stCondLst>
                                            <p:cond delay="0"/>
                                          </p:stCondLst>
                                        </p:cTn>
                                        <p:tgtEl>
                                          <p:spTgt spid="109570">
                                            <p:txEl>
                                              <p:pRg st="4" end="4"/>
                                            </p:txEl>
                                          </p:spTgt>
                                        </p:tgtEl>
                                        <p:attrNameLst>
                                          <p:attrName>style.visibility</p:attrName>
                                        </p:attrNameLst>
                                      </p:cBhvr>
                                      <p:to>
                                        <p:strVal val="visible"/>
                                      </p:to>
                                    </p:set>
                                    <p:animEffect transition="in" filter="checkerboard(across)">
                                      <p:cBhvr>
                                        <p:cTn id="26" dur="500"/>
                                        <p:tgtEl>
                                          <p:spTgt spid="109570">
                                            <p:txEl>
                                              <p:pRg st="4" end="4"/>
                                            </p:txEl>
                                          </p:spTgt>
                                        </p:tgtEl>
                                      </p:cBhvr>
                                    </p:animEffect>
                                  </p:childTnLst>
                                </p:cTn>
                              </p:par>
                            </p:childTnLst>
                          </p:cTn>
                        </p:par>
                      </p:childTnLst>
                    </p:cTn>
                  </p:par>
                  <p:par>
                    <p:cTn id="27" fill="hold" nodeType="clickPar">
                      <p:stCondLst>
                        <p:cond delay="indefinite"/>
                      </p:stCondLst>
                      <p:childTnLst>
                        <p:par>
                          <p:cTn id="28" fill="hold" nodeType="withGroup">
                            <p:stCondLst>
                              <p:cond delay="0"/>
                            </p:stCondLst>
                            <p:childTnLst>
                              <p:par>
                                <p:cTn id="29" presetID="5" presetClass="entr" presetSubtype="10" fill="hold" nodeType="clickEffect">
                                  <p:stCondLst>
                                    <p:cond delay="0"/>
                                  </p:stCondLst>
                                  <p:childTnLst>
                                    <p:set>
                                      <p:cBhvr>
                                        <p:cTn id="30" dur="1" fill="hold">
                                          <p:stCondLst>
                                            <p:cond delay="0"/>
                                          </p:stCondLst>
                                        </p:cTn>
                                        <p:tgtEl>
                                          <p:spTgt spid="109570">
                                            <p:txEl>
                                              <p:pRg st="5" end="5"/>
                                            </p:txEl>
                                          </p:spTgt>
                                        </p:tgtEl>
                                        <p:attrNameLst>
                                          <p:attrName>style.visibility</p:attrName>
                                        </p:attrNameLst>
                                      </p:cBhvr>
                                      <p:to>
                                        <p:strVal val="visible"/>
                                      </p:to>
                                    </p:set>
                                    <p:animEffect transition="in" filter="checkerboard(across)">
                                      <p:cBhvr>
                                        <p:cTn id="31" dur="500"/>
                                        <p:tgtEl>
                                          <p:spTgt spid="109570">
                                            <p:txEl>
                                              <p:pRg st="5" end="5"/>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4" presetClass="entr" presetSubtype="16" fill="hold" nodeType="clickEffect">
                                  <p:stCondLst>
                                    <p:cond delay="0"/>
                                  </p:stCondLst>
                                  <p:childTnLst>
                                    <p:set>
                                      <p:cBhvr>
                                        <p:cTn id="35" dur="1" fill="hold">
                                          <p:stCondLst>
                                            <p:cond delay="0"/>
                                          </p:stCondLst>
                                        </p:cTn>
                                        <p:tgtEl>
                                          <p:spTgt spid="2"/>
                                        </p:tgtEl>
                                        <p:attrNameLst>
                                          <p:attrName>style.visibility</p:attrName>
                                        </p:attrNameLst>
                                      </p:cBhvr>
                                      <p:to>
                                        <p:strVal val="visible"/>
                                      </p:to>
                                    </p:set>
                                    <p:animEffect transition="in" filter="box(in)">
                                      <p:cBhvr>
                                        <p:cTn id="36"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679BD6CD-5D84-8ECF-EB1F-7464BC0692B2}"/>
              </a:ext>
            </a:extLst>
          </p:cNvPr>
          <p:cNvSpPr>
            <a:spLocks noGrp="1"/>
          </p:cNvSpPr>
          <p:nvPr>
            <p:ph type="sldNum" sz="quarter" idx="12"/>
          </p:nvPr>
        </p:nvSpPr>
        <p:spPr/>
        <p:txBody>
          <a:bodyPr/>
          <a:lstStyle>
            <a:lvl1pPr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fld id="{34D2DD03-F2FD-5349-A7D9-C137CA06650B}" type="slidenum">
              <a:rPr lang="en-US" altLang="en-SA">
                <a:solidFill>
                  <a:srgbClr val="FFFFFF"/>
                </a:solidFill>
                <a:latin typeface="Franklin Gothic Book" panose="020B0503020102020204" pitchFamily="34" charset="0"/>
              </a:rPr>
              <a:pPr eaLnBrk="1" hangingPunct="1"/>
              <a:t>21</a:t>
            </a:fld>
            <a:endParaRPr lang="en-US" altLang="en-SA">
              <a:solidFill>
                <a:srgbClr val="FFFFFF"/>
              </a:solidFill>
              <a:latin typeface="Franklin Gothic Book" panose="020B0503020102020204" pitchFamily="34" charset="0"/>
            </a:endParaRPr>
          </a:p>
        </p:txBody>
      </p:sp>
      <p:sp>
        <p:nvSpPr>
          <p:cNvPr id="97282" name="Rectangle 2">
            <a:extLst>
              <a:ext uri="{FF2B5EF4-FFF2-40B4-BE49-F238E27FC236}">
                <a16:creationId xmlns:a16="http://schemas.microsoft.com/office/drawing/2014/main" id="{7481CBDF-03E7-6CD9-6657-69A9B8F92D0C}"/>
              </a:ext>
            </a:extLst>
          </p:cNvPr>
          <p:cNvSpPr>
            <a:spLocks noGrp="1" noChangeArrowheads="1"/>
          </p:cNvSpPr>
          <p:nvPr>
            <p:ph type="title" idx="4294967295"/>
          </p:nvPr>
        </p:nvSpPr>
        <p:spPr>
          <a:xfrm>
            <a:off x="2209800" y="479875"/>
            <a:ext cx="4114800" cy="609600"/>
          </a:xfrm>
        </p:spPr>
        <p:txBody>
          <a:bodyPr bIns="45720" anchor="ctr"/>
          <a:lstStyle/>
          <a:p>
            <a:pPr algn="ctr" eaLnBrk="1" hangingPunct="1"/>
            <a:r>
              <a:rPr lang="en-US" altLang="en-SA" sz="3200" b="1" dirty="0">
                <a:solidFill>
                  <a:srgbClr val="0070C0"/>
                </a:solidFill>
                <a:latin typeface="Times New Roman" panose="02020603050405020304" pitchFamily="18" charset="0"/>
                <a:cs typeface="Times New Roman" panose="02020603050405020304" pitchFamily="18" charset="0"/>
              </a:rPr>
              <a:t>WBC Numbers</a:t>
            </a:r>
          </a:p>
        </p:txBody>
      </p:sp>
      <p:sp>
        <p:nvSpPr>
          <p:cNvPr id="97283" name="Rectangle 3">
            <a:extLst>
              <a:ext uri="{FF2B5EF4-FFF2-40B4-BE49-F238E27FC236}">
                <a16:creationId xmlns:a16="http://schemas.microsoft.com/office/drawing/2014/main" id="{F76D914A-7BCF-5210-F2E7-CA576EE02F9D}"/>
              </a:ext>
            </a:extLst>
          </p:cNvPr>
          <p:cNvSpPr>
            <a:spLocks noGrp="1" noChangeArrowheads="1"/>
          </p:cNvSpPr>
          <p:nvPr>
            <p:ph type="body" idx="4294967295"/>
          </p:nvPr>
        </p:nvSpPr>
        <p:spPr>
          <a:xfrm>
            <a:off x="603250" y="1481138"/>
            <a:ext cx="7626350" cy="4525962"/>
          </a:xfrm>
        </p:spPr>
        <p:txBody>
          <a:bodyPr/>
          <a:lstStyle/>
          <a:p>
            <a:pPr eaLnBrk="1" hangingPunct="1"/>
            <a:r>
              <a:rPr lang="en-US" altLang="en-SA" sz="2800" dirty="0"/>
              <a:t>Doctors look at WBC numbers.</a:t>
            </a:r>
          </a:p>
          <a:p>
            <a:pPr eaLnBrk="1" hangingPunct="1"/>
            <a:endParaRPr lang="en-US" altLang="en-SA" sz="1400" dirty="0"/>
          </a:p>
          <a:p>
            <a:pPr eaLnBrk="1" hangingPunct="1"/>
            <a:r>
              <a:rPr lang="en-US" altLang="en-SA" sz="2800" dirty="0"/>
              <a:t>Clinics will count the number of WBC’s in a blood sample, this is called differential count</a:t>
            </a:r>
          </a:p>
          <a:p>
            <a:pPr eaLnBrk="1" hangingPunct="1"/>
            <a:endParaRPr lang="en-US" altLang="en-SA" sz="1400" dirty="0"/>
          </a:p>
          <a:p>
            <a:pPr eaLnBrk="1" hangingPunct="1"/>
            <a:r>
              <a:rPr lang="en-US" altLang="en-SA" sz="2800" dirty="0"/>
              <a:t>A decrease in the number of white blood cells is </a:t>
            </a:r>
            <a:r>
              <a:rPr lang="en-US" altLang="en-SA" sz="2800" b="1" dirty="0">
                <a:solidFill>
                  <a:srgbClr val="CC0099"/>
                </a:solidFill>
              </a:rPr>
              <a:t>leukopenia</a:t>
            </a:r>
          </a:p>
          <a:p>
            <a:pPr eaLnBrk="1" hangingPunct="1"/>
            <a:endParaRPr lang="en-US" altLang="en-SA" sz="1200" dirty="0"/>
          </a:p>
          <a:p>
            <a:pPr eaLnBrk="1" hangingPunct="1"/>
            <a:r>
              <a:rPr lang="en-US" altLang="en-SA" sz="2800" dirty="0"/>
              <a:t>An increase in the number of white blood cells is </a:t>
            </a:r>
            <a:r>
              <a:rPr lang="en-US" altLang="en-SA" sz="2800" b="1" dirty="0">
                <a:solidFill>
                  <a:srgbClr val="CC0099"/>
                </a:solidFill>
              </a:rPr>
              <a:t>leukocytosis</a:t>
            </a:r>
            <a:endParaRPr lang="en-US" altLang="en-SA" sz="2800"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 presetClass="entr" presetSubtype="16" fill="hold" nodeType="afterEffect">
                                  <p:stCondLst>
                                    <p:cond delay="0"/>
                                  </p:stCondLst>
                                  <p:childTnLst>
                                    <p:set>
                                      <p:cBhvr>
                                        <p:cTn id="6" dur="1" fill="hold">
                                          <p:stCondLst>
                                            <p:cond delay="0"/>
                                          </p:stCondLst>
                                        </p:cTn>
                                        <p:tgtEl>
                                          <p:spTgt spid="97282"/>
                                        </p:tgtEl>
                                        <p:attrNameLst>
                                          <p:attrName>style.visibility</p:attrName>
                                        </p:attrNameLst>
                                      </p:cBhvr>
                                      <p:to>
                                        <p:strVal val="visible"/>
                                      </p:to>
                                    </p:set>
                                    <p:animEffect transition="in" filter="box(in)">
                                      <p:cBhvr>
                                        <p:cTn id="7" dur="500"/>
                                        <p:tgtEl>
                                          <p:spTgt spid="9728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nodeType="clickEffect">
                                  <p:stCondLst>
                                    <p:cond delay="0"/>
                                  </p:stCondLst>
                                  <p:childTnLst>
                                    <p:set>
                                      <p:cBhvr>
                                        <p:cTn id="11" dur="1" fill="hold">
                                          <p:stCondLst>
                                            <p:cond delay="0"/>
                                          </p:stCondLst>
                                        </p:cTn>
                                        <p:tgtEl>
                                          <p:spTgt spid="97283">
                                            <p:txEl>
                                              <p:pRg st="0" end="0"/>
                                            </p:txEl>
                                          </p:spTgt>
                                        </p:tgtEl>
                                        <p:attrNameLst>
                                          <p:attrName>style.visibility</p:attrName>
                                        </p:attrNameLst>
                                      </p:cBhvr>
                                      <p:to>
                                        <p:strVal val="visible"/>
                                      </p:to>
                                    </p:set>
                                    <p:animEffect transition="in" filter="checkerboard(across)">
                                      <p:cBhvr>
                                        <p:cTn id="12" dur="500"/>
                                        <p:tgtEl>
                                          <p:spTgt spid="97283">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5" presetClass="entr" presetSubtype="10" fill="hold" nodeType="clickEffect">
                                  <p:stCondLst>
                                    <p:cond delay="0"/>
                                  </p:stCondLst>
                                  <p:childTnLst>
                                    <p:set>
                                      <p:cBhvr>
                                        <p:cTn id="16" dur="1" fill="hold">
                                          <p:stCondLst>
                                            <p:cond delay="0"/>
                                          </p:stCondLst>
                                        </p:cTn>
                                        <p:tgtEl>
                                          <p:spTgt spid="97283">
                                            <p:txEl>
                                              <p:pRg st="2" end="2"/>
                                            </p:txEl>
                                          </p:spTgt>
                                        </p:tgtEl>
                                        <p:attrNameLst>
                                          <p:attrName>style.visibility</p:attrName>
                                        </p:attrNameLst>
                                      </p:cBhvr>
                                      <p:to>
                                        <p:strVal val="visible"/>
                                      </p:to>
                                    </p:set>
                                    <p:animEffect transition="in" filter="checkerboard(across)">
                                      <p:cBhvr>
                                        <p:cTn id="17" dur="500"/>
                                        <p:tgtEl>
                                          <p:spTgt spid="97283">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5" presetClass="entr" presetSubtype="10" fill="hold" nodeType="clickEffect">
                                  <p:stCondLst>
                                    <p:cond delay="0"/>
                                  </p:stCondLst>
                                  <p:childTnLst>
                                    <p:set>
                                      <p:cBhvr>
                                        <p:cTn id="21" dur="1" fill="hold">
                                          <p:stCondLst>
                                            <p:cond delay="0"/>
                                          </p:stCondLst>
                                        </p:cTn>
                                        <p:tgtEl>
                                          <p:spTgt spid="97283">
                                            <p:txEl>
                                              <p:pRg st="4" end="4"/>
                                            </p:txEl>
                                          </p:spTgt>
                                        </p:tgtEl>
                                        <p:attrNameLst>
                                          <p:attrName>style.visibility</p:attrName>
                                        </p:attrNameLst>
                                      </p:cBhvr>
                                      <p:to>
                                        <p:strVal val="visible"/>
                                      </p:to>
                                    </p:set>
                                    <p:animEffect transition="in" filter="checkerboard(across)">
                                      <p:cBhvr>
                                        <p:cTn id="22" dur="500"/>
                                        <p:tgtEl>
                                          <p:spTgt spid="97283">
                                            <p:txEl>
                                              <p:pRg st="4" end="4"/>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5" presetClass="entr" presetSubtype="10" fill="hold" nodeType="clickEffect">
                                  <p:stCondLst>
                                    <p:cond delay="0"/>
                                  </p:stCondLst>
                                  <p:childTnLst>
                                    <p:set>
                                      <p:cBhvr>
                                        <p:cTn id="26" dur="1" fill="hold">
                                          <p:stCondLst>
                                            <p:cond delay="0"/>
                                          </p:stCondLst>
                                        </p:cTn>
                                        <p:tgtEl>
                                          <p:spTgt spid="97283">
                                            <p:txEl>
                                              <p:pRg st="6" end="6"/>
                                            </p:txEl>
                                          </p:spTgt>
                                        </p:tgtEl>
                                        <p:attrNameLst>
                                          <p:attrName>style.visibility</p:attrName>
                                        </p:attrNameLst>
                                      </p:cBhvr>
                                      <p:to>
                                        <p:strVal val="visible"/>
                                      </p:to>
                                    </p:set>
                                    <p:animEffect transition="in" filter="checkerboard(across)">
                                      <p:cBhvr>
                                        <p:cTn id="27" dur="500"/>
                                        <p:tgtEl>
                                          <p:spTgt spid="9728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304800"/>
            <a:ext cx="7772400" cy="563562"/>
          </a:xfrm>
        </p:spPr>
        <p:txBody>
          <a:bodyPr anchor="ctr">
            <a:normAutofit fontScale="90000"/>
          </a:bodyPr>
          <a:lstStyle/>
          <a:p>
            <a:pPr algn="ctr"/>
            <a:br>
              <a:rPr lang="en-US" sz="3600" b="1" dirty="0">
                <a:solidFill>
                  <a:srgbClr val="0070C0"/>
                </a:solidFill>
                <a:latin typeface="Times New Roman" panose="02020603050405020304" pitchFamily="18" charset="0"/>
                <a:cs typeface="Times New Roman" panose="02020603050405020304" pitchFamily="18" charset="0"/>
              </a:rPr>
            </a:br>
            <a:r>
              <a:rPr lang="en-US" sz="3600" b="1" dirty="0">
                <a:solidFill>
                  <a:srgbClr val="0070C0"/>
                </a:solidFill>
                <a:latin typeface="Times New Roman" panose="02020603050405020304" pitchFamily="18" charset="0"/>
                <a:cs typeface="Times New Roman" panose="02020603050405020304" pitchFamily="18" charset="0"/>
              </a:rPr>
              <a:t>Variations in WBC Counts-Leukocytosis</a:t>
            </a:r>
            <a:br>
              <a:rPr lang="en-US" dirty="0"/>
            </a:br>
            <a:endParaRPr lang="en-US" dirty="0"/>
          </a:p>
        </p:txBody>
      </p:sp>
      <p:sp>
        <p:nvSpPr>
          <p:cNvPr id="3" name="Content Placeholder 2"/>
          <p:cNvSpPr>
            <a:spLocks noGrp="1"/>
          </p:cNvSpPr>
          <p:nvPr>
            <p:ph idx="1"/>
          </p:nvPr>
        </p:nvSpPr>
        <p:spPr>
          <a:xfrm>
            <a:off x="897147" y="894241"/>
            <a:ext cx="7772400" cy="5410200"/>
          </a:xfrm>
        </p:spPr>
        <p:txBody>
          <a:bodyPr>
            <a:noAutofit/>
          </a:bodyPr>
          <a:lstStyle/>
          <a:p>
            <a:r>
              <a:rPr lang="en-US" sz="2400" b="1" dirty="0">
                <a:solidFill>
                  <a:schemeClr val="accent1"/>
                </a:solidFill>
                <a:latin typeface="Times New Roman" panose="02020603050405020304" pitchFamily="18" charset="0"/>
                <a:cs typeface="Times New Roman" panose="02020603050405020304" pitchFamily="18" charset="0"/>
              </a:rPr>
              <a:t>Physiological Causes of Leukocytosis </a:t>
            </a:r>
          </a:p>
          <a:p>
            <a:pPr lvl="1"/>
            <a:r>
              <a:rPr lang="en-US" dirty="0">
                <a:latin typeface="Times New Roman" panose="02020603050405020304" pitchFamily="18" charset="0"/>
                <a:cs typeface="Times New Roman" panose="02020603050405020304" pitchFamily="18" charset="0"/>
              </a:rPr>
              <a:t>Age </a:t>
            </a:r>
          </a:p>
          <a:p>
            <a:pPr lvl="1"/>
            <a:r>
              <a:rPr lang="en-US" dirty="0">
                <a:latin typeface="Times New Roman" panose="02020603050405020304" pitchFamily="18" charset="0"/>
                <a:cs typeface="Times New Roman" panose="02020603050405020304" pitchFamily="18" charset="0"/>
              </a:rPr>
              <a:t>Exercise </a:t>
            </a:r>
          </a:p>
          <a:p>
            <a:pPr lvl="1"/>
            <a:r>
              <a:rPr lang="en-US" dirty="0">
                <a:latin typeface="Times New Roman" panose="02020603050405020304" pitchFamily="18" charset="0"/>
                <a:cs typeface="Times New Roman" panose="02020603050405020304" pitchFamily="18" charset="0"/>
              </a:rPr>
              <a:t>After food intake </a:t>
            </a:r>
          </a:p>
          <a:p>
            <a:pPr lvl="1"/>
            <a:r>
              <a:rPr lang="en-US" dirty="0">
                <a:latin typeface="Times New Roman" panose="02020603050405020304" pitchFamily="18" charset="0"/>
                <a:cs typeface="Times New Roman" panose="02020603050405020304" pitchFamily="18" charset="0"/>
              </a:rPr>
              <a:t>Mental stress </a:t>
            </a:r>
          </a:p>
          <a:p>
            <a:pPr lvl="1"/>
            <a:r>
              <a:rPr lang="en-US" dirty="0">
                <a:latin typeface="Times New Roman" panose="02020603050405020304" pitchFamily="18" charset="0"/>
                <a:cs typeface="Times New Roman" panose="02020603050405020304" pitchFamily="18" charset="0"/>
              </a:rPr>
              <a:t>Pregnancy </a:t>
            </a:r>
          </a:p>
          <a:p>
            <a:pPr lvl="1"/>
            <a:r>
              <a:rPr lang="en-US" dirty="0">
                <a:latin typeface="Times New Roman" panose="02020603050405020304" pitchFamily="18" charset="0"/>
                <a:cs typeface="Times New Roman" panose="02020603050405020304" pitchFamily="18" charset="0"/>
              </a:rPr>
              <a:t>Exposure to low temperature also causes leukocytosis.</a:t>
            </a:r>
          </a:p>
          <a:p>
            <a:pPr marL="319088" lvl="1" indent="0">
              <a:buNone/>
            </a:pPr>
            <a:r>
              <a:rPr lang="en-US" dirty="0">
                <a:latin typeface="Times New Roman" panose="02020603050405020304" pitchFamily="18" charset="0"/>
                <a:cs typeface="Times New Roman" panose="02020603050405020304" pitchFamily="18" charset="0"/>
              </a:rPr>
              <a:t> </a:t>
            </a:r>
          </a:p>
          <a:p>
            <a:pPr marL="514350" indent="-514350"/>
            <a:r>
              <a:rPr lang="en-US" sz="2400" b="1" dirty="0">
                <a:solidFill>
                  <a:schemeClr val="accent1"/>
                </a:solidFill>
                <a:latin typeface="Times New Roman" panose="02020603050405020304" pitchFamily="18" charset="0"/>
                <a:cs typeface="Times New Roman" panose="02020603050405020304" pitchFamily="18" charset="0"/>
              </a:rPr>
              <a:t>Pathological Causes of Leukocytosis </a:t>
            </a:r>
          </a:p>
          <a:p>
            <a:pPr marL="628650" lvl="1" indent="-373063"/>
            <a:r>
              <a:rPr lang="en-US" dirty="0">
                <a:latin typeface="Times New Roman" panose="02020603050405020304" pitchFamily="18" charset="0"/>
                <a:cs typeface="Times New Roman" panose="02020603050405020304" pitchFamily="18" charset="0"/>
              </a:rPr>
              <a:t>Acute bacterial infections especially by the pyogenic organisms </a:t>
            </a:r>
          </a:p>
          <a:p>
            <a:pPr marL="628650" lvl="1" indent="-373063"/>
            <a:r>
              <a:rPr lang="en-US" dirty="0">
                <a:latin typeface="Times New Roman" panose="02020603050405020304" pitchFamily="18" charset="0"/>
                <a:cs typeface="Times New Roman" panose="02020603050405020304" pitchFamily="18" charset="0"/>
              </a:rPr>
              <a:t>Acute </a:t>
            </a:r>
            <a:r>
              <a:rPr lang="en-US" dirty="0" err="1">
                <a:latin typeface="Times New Roman" panose="02020603050405020304" pitchFamily="18" charset="0"/>
                <a:cs typeface="Times New Roman" panose="02020603050405020304" pitchFamily="18" charset="0"/>
              </a:rPr>
              <a:t>haemorrhage</a:t>
            </a:r>
            <a:endParaRPr lang="en-US" dirty="0">
              <a:latin typeface="Times New Roman" panose="02020603050405020304" pitchFamily="18" charset="0"/>
              <a:cs typeface="Times New Roman" panose="02020603050405020304" pitchFamily="18" charset="0"/>
            </a:endParaRPr>
          </a:p>
          <a:p>
            <a:pPr marL="628650" lvl="1" indent="-373063"/>
            <a:r>
              <a:rPr lang="en-US" dirty="0">
                <a:latin typeface="Times New Roman" panose="02020603050405020304" pitchFamily="18" charset="0"/>
                <a:cs typeface="Times New Roman" panose="02020603050405020304" pitchFamily="18" charset="0"/>
              </a:rPr>
              <a:t>Burns </a:t>
            </a:r>
          </a:p>
        </p:txBody>
      </p:sp>
      <p:sp>
        <p:nvSpPr>
          <p:cNvPr id="5" name="Slide Number Placeholder 4">
            <a:extLst>
              <a:ext uri="{FF2B5EF4-FFF2-40B4-BE49-F238E27FC236}">
                <a16:creationId xmlns:a16="http://schemas.microsoft.com/office/drawing/2014/main" id="{A110CE34-F61B-3828-C928-62CC21D716EC}"/>
              </a:ext>
            </a:extLst>
          </p:cNvPr>
          <p:cNvSpPr>
            <a:spLocks noGrp="1"/>
          </p:cNvSpPr>
          <p:nvPr>
            <p:ph type="sldNum" sz="quarter" idx="12"/>
          </p:nvPr>
        </p:nvSpPr>
        <p:spPr/>
        <p:txBody>
          <a:bodyPr/>
          <a:lstStyle/>
          <a:p>
            <a:fld id="{1F9A2C89-E401-3041-9821-A3BBD340FD62}" type="slidenum">
              <a:rPr lang="en-US" altLang="en-SA" smtClean="0"/>
              <a:pPr/>
              <a:t>22</a:t>
            </a:fld>
            <a:endParaRPr lang="en-US" altLang="en-SA"/>
          </a:p>
        </p:txBody>
      </p:sp>
    </p:spTree>
    <p:extLst>
      <p:ext uri="{BB962C8B-B14F-4D97-AF65-F5344CB8AC3E}">
        <p14:creationId xmlns:p14="http://schemas.microsoft.com/office/powerpoint/2010/main" val="14559755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par>
                          <p:cTn id="8" fill="hold">
                            <p:stCondLst>
                              <p:cond delay="500"/>
                            </p:stCondLst>
                            <p:childTnLst>
                              <p:par>
                                <p:cTn id="9" presetID="16" presetClass="entr" presetSubtype="21" fill="hold" nodeType="after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barn(inVertical)">
                                      <p:cBhvr>
                                        <p:cTn id="11" dur="500"/>
                                        <p:tgtEl>
                                          <p:spTgt spid="3">
                                            <p:txEl>
                                              <p:pRg st="1" end="1"/>
                                            </p:txEl>
                                          </p:spTgt>
                                        </p:tgtEl>
                                      </p:cBhvr>
                                    </p:animEffect>
                                  </p:childTnLst>
                                </p:cTn>
                              </p:par>
                            </p:childTnLst>
                          </p:cTn>
                        </p:par>
                        <p:par>
                          <p:cTn id="12" fill="hold">
                            <p:stCondLst>
                              <p:cond delay="1000"/>
                            </p:stCondLst>
                            <p:childTnLst>
                              <p:par>
                                <p:cTn id="13" presetID="16" presetClass="entr" presetSubtype="21" fill="hold" nodeType="after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barn(inVertical)">
                                      <p:cBhvr>
                                        <p:cTn id="15" dur="500"/>
                                        <p:tgtEl>
                                          <p:spTgt spid="3">
                                            <p:txEl>
                                              <p:pRg st="2" end="2"/>
                                            </p:txEl>
                                          </p:spTgt>
                                        </p:tgtEl>
                                      </p:cBhvr>
                                    </p:animEffect>
                                  </p:childTnLst>
                                </p:cTn>
                              </p:par>
                            </p:childTnLst>
                          </p:cTn>
                        </p:par>
                        <p:par>
                          <p:cTn id="16" fill="hold">
                            <p:stCondLst>
                              <p:cond delay="1500"/>
                            </p:stCondLst>
                            <p:childTnLst>
                              <p:par>
                                <p:cTn id="17" presetID="16" presetClass="entr" presetSubtype="21" fill="hold" nodeType="after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barn(inVertical)">
                                      <p:cBhvr>
                                        <p:cTn id="19" dur="500"/>
                                        <p:tgtEl>
                                          <p:spTgt spid="3">
                                            <p:txEl>
                                              <p:pRg st="3" end="3"/>
                                            </p:txEl>
                                          </p:spTgt>
                                        </p:tgtEl>
                                      </p:cBhvr>
                                    </p:animEffect>
                                  </p:childTnLst>
                                </p:cTn>
                              </p:par>
                            </p:childTnLst>
                          </p:cTn>
                        </p:par>
                        <p:par>
                          <p:cTn id="20" fill="hold">
                            <p:stCondLst>
                              <p:cond delay="2000"/>
                            </p:stCondLst>
                            <p:childTnLst>
                              <p:par>
                                <p:cTn id="21" presetID="16" presetClass="entr" presetSubtype="21" fill="hold" nodeType="after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barn(inVertical)">
                                      <p:cBhvr>
                                        <p:cTn id="23" dur="500"/>
                                        <p:tgtEl>
                                          <p:spTgt spid="3">
                                            <p:txEl>
                                              <p:pRg st="4" end="4"/>
                                            </p:txEl>
                                          </p:spTgt>
                                        </p:tgtEl>
                                      </p:cBhvr>
                                    </p:animEffect>
                                  </p:childTnLst>
                                </p:cTn>
                              </p:par>
                            </p:childTnLst>
                          </p:cTn>
                        </p:par>
                        <p:par>
                          <p:cTn id="24" fill="hold">
                            <p:stCondLst>
                              <p:cond delay="2500"/>
                            </p:stCondLst>
                            <p:childTnLst>
                              <p:par>
                                <p:cTn id="25" presetID="16" presetClass="entr" presetSubtype="21" fill="hold" nodeType="after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barn(inVertical)">
                                      <p:cBhvr>
                                        <p:cTn id="27" dur="500"/>
                                        <p:tgtEl>
                                          <p:spTgt spid="3">
                                            <p:txEl>
                                              <p:pRg st="5" end="5"/>
                                            </p:txEl>
                                          </p:spTgt>
                                        </p:tgtEl>
                                      </p:cBhvr>
                                    </p:animEffect>
                                  </p:childTnLst>
                                </p:cTn>
                              </p:par>
                            </p:childTnLst>
                          </p:cTn>
                        </p:par>
                        <p:par>
                          <p:cTn id="28" fill="hold">
                            <p:stCondLst>
                              <p:cond delay="3000"/>
                            </p:stCondLst>
                            <p:childTnLst>
                              <p:par>
                                <p:cTn id="29" presetID="16" presetClass="entr" presetSubtype="21" fill="hold" nodeType="after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animEffect transition="in" filter="barn(inVertical)">
                                      <p:cBhvr>
                                        <p:cTn id="31" dur="500"/>
                                        <p:tgtEl>
                                          <p:spTgt spid="3">
                                            <p:txEl>
                                              <p:pRg st="6" end="6"/>
                                            </p:txEl>
                                          </p:spTgt>
                                        </p:tgtEl>
                                      </p:cBhvr>
                                    </p:animEffect>
                                  </p:childTnLst>
                                </p:cTn>
                              </p:par>
                            </p:childTnLst>
                          </p:cTn>
                        </p:par>
                        <p:par>
                          <p:cTn id="32" fill="hold">
                            <p:stCondLst>
                              <p:cond delay="3500"/>
                            </p:stCondLst>
                            <p:childTnLst>
                              <p:par>
                                <p:cTn id="33" presetID="16" presetClass="entr" presetSubtype="21" fill="hold" nodeType="after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animEffect transition="in" filter="barn(inVertical)">
                                      <p:cBhvr>
                                        <p:cTn id="35" dur="500"/>
                                        <p:tgtEl>
                                          <p:spTgt spid="3">
                                            <p:txEl>
                                              <p:pRg st="7" end="7"/>
                                            </p:txEl>
                                          </p:spTgt>
                                        </p:tgtEl>
                                      </p:cBhvr>
                                    </p:animEffect>
                                  </p:childTnLst>
                                </p:cTn>
                              </p:par>
                            </p:childTnLst>
                          </p:cTn>
                        </p:par>
                        <p:par>
                          <p:cTn id="36" fill="hold">
                            <p:stCondLst>
                              <p:cond delay="4000"/>
                            </p:stCondLst>
                            <p:childTnLst>
                              <p:par>
                                <p:cTn id="37" presetID="16" presetClass="entr" presetSubtype="21" fill="hold" nodeType="after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animEffect transition="in" filter="barn(inVertical)">
                                      <p:cBhvr>
                                        <p:cTn id="39" dur="500"/>
                                        <p:tgtEl>
                                          <p:spTgt spid="3">
                                            <p:txEl>
                                              <p:pRg st="8" end="8"/>
                                            </p:txEl>
                                          </p:spTgt>
                                        </p:tgtEl>
                                      </p:cBhvr>
                                    </p:animEffect>
                                  </p:childTnLst>
                                </p:cTn>
                              </p:par>
                            </p:childTnLst>
                          </p:cTn>
                        </p:par>
                        <p:par>
                          <p:cTn id="40" fill="hold">
                            <p:stCondLst>
                              <p:cond delay="4500"/>
                            </p:stCondLst>
                            <p:childTnLst>
                              <p:par>
                                <p:cTn id="41" presetID="16" presetClass="entr" presetSubtype="21" fill="hold" nodeType="afterEffect">
                                  <p:stCondLst>
                                    <p:cond delay="0"/>
                                  </p:stCondLst>
                                  <p:childTnLst>
                                    <p:set>
                                      <p:cBhvr>
                                        <p:cTn id="42" dur="1" fill="hold">
                                          <p:stCondLst>
                                            <p:cond delay="0"/>
                                          </p:stCondLst>
                                        </p:cTn>
                                        <p:tgtEl>
                                          <p:spTgt spid="3">
                                            <p:txEl>
                                              <p:pRg st="9" end="9"/>
                                            </p:txEl>
                                          </p:spTgt>
                                        </p:tgtEl>
                                        <p:attrNameLst>
                                          <p:attrName>style.visibility</p:attrName>
                                        </p:attrNameLst>
                                      </p:cBhvr>
                                      <p:to>
                                        <p:strVal val="visible"/>
                                      </p:to>
                                    </p:set>
                                    <p:animEffect transition="in" filter="barn(inVertical)">
                                      <p:cBhvr>
                                        <p:cTn id="43" dur="500"/>
                                        <p:tgtEl>
                                          <p:spTgt spid="3">
                                            <p:txEl>
                                              <p:pRg st="9" end="9"/>
                                            </p:txEl>
                                          </p:spTgt>
                                        </p:tgtEl>
                                      </p:cBhvr>
                                    </p:animEffect>
                                  </p:childTnLst>
                                </p:cTn>
                              </p:par>
                            </p:childTnLst>
                          </p:cTn>
                        </p:par>
                        <p:par>
                          <p:cTn id="44" fill="hold">
                            <p:stCondLst>
                              <p:cond delay="5000"/>
                            </p:stCondLst>
                            <p:childTnLst>
                              <p:par>
                                <p:cTn id="45" presetID="16" presetClass="entr" presetSubtype="21" fill="hold" nodeType="afterEffect">
                                  <p:stCondLst>
                                    <p:cond delay="0"/>
                                  </p:stCondLst>
                                  <p:childTnLst>
                                    <p:set>
                                      <p:cBhvr>
                                        <p:cTn id="46" dur="1" fill="hold">
                                          <p:stCondLst>
                                            <p:cond delay="0"/>
                                          </p:stCondLst>
                                        </p:cTn>
                                        <p:tgtEl>
                                          <p:spTgt spid="3">
                                            <p:txEl>
                                              <p:pRg st="10" end="10"/>
                                            </p:txEl>
                                          </p:spTgt>
                                        </p:tgtEl>
                                        <p:attrNameLst>
                                          <p:attrName>style.visibility</p:attrName>
                                        </p:attrNameLst>
                                      </p:cBhvr>
                                      <p:to>
                                        <p:strVal val="visible"/>
                                      </p:to>
                                    </p:set>
                                    <p:animEffect transition="in" filter="barn(inVertical)">
                                      <p:cBhvr>
                                        <p:cTn id="47" dur="500"/>
                                        <p:tgtEl>
                                          <p:spTgt spid="3">
                                            <p:txEl>
                                              <p:pRg st="10" end="10"/>
                                            </p:txEl>
                                          </p:spTgt>
                                        </p:tgtEl>
                                      </p:cBhvr>
                                    </p:animEffect>
                                  </p:childTnLst>
                                </p:cTn>
                              </p:par>
                            </p:childTnLst>
                          </p:cTn>
                        </p:par>
                        <p:par>
                          <p:cTn id="48" fill="hold">
                            <p:stCondLst>
                              <p:cond delay="5500"/>
                            </p:stCondLst>
                            <p:childTnLst>
                              <p:par>
                                <p:cTn id="49" presetID="16" presetClass="entr" presetSubtype="21" fill="hold" nodeType="afterEffect">
                                  <p:stCondLst>
                                    <p:cond delay="0"/>
                                  </p:stCondLst>
                                  <p:childTnLst>
                                    <p:set>
                                      <p:cBhvr>
                                        <p:cTn id="50" dur="1" fill="hold">
                                          <p:stCondLst>
                                            <p:cond delay="0"/>
                                          </p:stCondLst>
                                        </p:cTn>
                                        <p:tgtEl>
                                          <p:spTgt spid="3">
                                            <p:txEl>
                                              <p:pRg st="11" end="11"/>
                                            </p:txEl>
                                          </p:spTgt>
                                        </p:tgtEl>
                                        <p:attrNameLst>
                                          <p:attrName>style.visibility</p:attrName>
                                        </p:attrNameLst>
                                      </p:cBhvr>
                                      <p:to>
                                        <p:strVal val="visible"/>
                                      </p:to>
                                    </p:set>
                                    <p:animEffect transition="in" filter="barn(inVertical)">
                                      <p:cBhvr>
                                        <p:cTn id="51" dur="500"/>
                                        <p:tgtEl>
                                          <p:spTgt spid="3">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639762"/>
          </a:xfrm>
        </p:spPr>
        <p:txBody>
          <a:bodyPr anchor="ctr">
            <a:normAutofit/>
          </a:bodyPr>
          <a:lstStyle/>
          <a:p>
            <a:pPr algn="ctr"/>
            <a:r>
              <a:rPr lang="en-US" sz="3200" b="1" dirty="0">
                <a:solidFill>
                  <a:srgbClr val="0070C0"/>
                </a:solidFill>
                <a:latin typeface="Times New Roman" panose="02020603050405020304" pitchFamily="18" charset="0"/>
                <a:cs typeface="Times New Roman" panose="02020603050405020304" pitchFamily="18" charset="0"/>
              </a:rPr>
              <a:t>Variations in WBC Counts-Leukopenia</a:t>
            </a:r>
          </a:p>
        </p:txBody>
      </p:sp>
      <p:sp>
        <p:nvSpPr>
          <p:cNvPr id="3" name="Content Placeholder 2"/>
          <p:cNvSpPr>
            <a:spLocks noGrp="1"/>
          </p:cNvSpPr>
          <p:nvPr>
            <p:ph idx="1"/>
          </p:nvPr>
        </p:nvSpPr>
        <p:spPr>
          <a:xfrm>
            <a:off x="490268" y="1143000"/>
            <a:ext cx="8229600" cy="5105400"/>
          </a:xfrm>
        </p:spPr>
        <p:txBody>
          <a:bodyPr>
            <a:noAutofit/>
          </a:bodyPr>
          <a:lstStyle/>
          <a:p>
            <a:r>
              <a:rPr lang="en-US" sz="2400" dirty="0">
                <a:latin typeface="Times New Roman" panose="02020603050405020304" pitchFamily="18" charset="0"/>
                <a:cs typeface="Times New Roman" panose="02020603050405020304" pitchFamily="18" charset="0"/>
              </a:rPr>
              <a:t>​</a:t>
            </a:r>
            <a:r>
              <a:rPr lang="en-US" sz="2400" b="1" dirty="0">
                <a:solidFill>
                  <a:schemeClr val="accent1"/>
                </a:solidFill>
                <a:latin typeface="Times New Roman" panose="02020603050405020304" pitchFamily="18" charset="0"/>
                <a:cs typeface="Times New Roman" panose="02020603050405020304" pitchFamily="18" charset="0"/>
              </a:rPr>
              <a:t>Causes of Leukopenia</a:t>
            </a:r>
          </a:p>
          <a:p>
            <a:pPr lvl="1"/>
            <a:r>
              <a:rPr lang="en-US" dirty="0">
                <a:latin typeface="Times New Roman" panose="02020603050405020304" pitchFamily="18" charset="0"/>
                <a:cs typeface="Times New Roman" panose="02020603050405020304" pitchFamily="18" charset="0"/>
              </a:rPr>
              <a:t>Infections by the </a:t>
            </a:r>
            <a:r>
              <a:rPr lang="en-US" dirty="0" err="1">
                <a:latin typeface="Times New Roman" panose="02020603050405020304" pitchFamily="18" charset="0"/>
                <a:cs typeface="Times New Roman" panose="02020603050405020304" pitchFamily="18" charset="0"/>
              </a:rPr>
              <a:t>nonpyogenic</a:t>
            </a:r>
            <a:r>
              <a:rPr lang="en-US" dirty="0">
                <a:latin typeface="Times New Roman" panose="02020603050405020304" pitchFamily="18" charset="0"/>
                <a:cs typeface="Times New Roman" panose="02020603050405020304" pitchFamily="18" charset="0"/>
              </a:rPr>
              <a:t> bacteria, especially typhoid fever and paratyphoid fever </a:t>
            </a:r>
          </a:p>
          <a:p>
            <a:pPr lvl="1"/>
            <a:r>
              <a:rPr lang="en-US" dirty="0">
                <a:latin typeface="Times New Roman" panose="02020603050405020304" pitchFamily="18" charset="0"/>
                <a:cs typeface="Times New Roman" panose="02020603050405020304" pitchFamily="18" charset="0"/>
              </a:rPr>
              <a:t>Viral infections, such as influenza, smallpox and mumps</a:t>
            </a:r>
          </a:p>
          <a:p>
            <a:pPr lvl="1"/>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Protozoal</a:t>
            </a:r>
            <a:r>
              <a:rPr lang="en-US" dirty="0">
                <a:latin typeface="Times New Roman" panose="02020603050405020304" pitchFamily="18" charset="0"/>
                <a:cs typeface="Times New Roman" panose="02020603050405020304" pitchFamily="18" charset="0"/>
              </a:rPr>
              <a:t> infections </a:t>
            </a:r>
          </a:p>
          <a:p>
            <a:pPr lvl="1"/>
            <a:r>
              <a:rPr lang="en-US" dirty="0">
                <a:latin typeface="Times New Roman" panose="02020603050405020304" pitchFamily="18" charset="0"/>
                <a:cs typeface="Times New Roman" panose="02020603050405020304" pitchFamily="18" charset="0"/>
              </a:rPr>
              <a:t>Starvation and malnutrition </a:t>
            </a:r>
          </a:p>
          <a:p>
            <a:pPr lvl="1"/>
            <a:r>
              <a:rPr lang="en-US" dirty="0">
                <a:latin typeface="Times New Roman" panose="02020603050405020304" pitchFamily="18" charset="0"/>
                <a:cs typeface="Times New Roman" panose="02020603050405020304" pitchFamily="18" charset="0"/>
              </a:rPr>
              <a:t>Aplasia of bone marrow </a:t>
            </a:r>
          </a:p>
          <a:p>
            <a:pPr lvl="1"/>
            <a:r>
              <a:rPr lang="en-US" dirty="0">
                <a:latin typeface="Times New Roman" panose="02020603050405020304" pitchFamily="18" charset="0"/>
                <a:cs typeface="Times New Roman" panose="02020603050405020304" pitchFamily="18" charset="0"/>
              </a:rPr>
              <a:t>Bone marrow depression due to: </a:t>
            </a:r>
          </a:p>
          <a:p>
            <a:pPr lvl="2"/>
            <a:r>
              <a:rPr lang="en-US" sz="2400" dirty="0">
                <a:latin typeface="Times New Roman" panose="02020603050405020304" pitchFamily="18" charset="0"/>
                <a:cs typeface="Times New Roman" panose="02020603050405020304" pitchFamily="18" charset="0"/>
              </a:rPr>
              <a:t>Drugs such as chloromycetin and cytotoxic drugs used in malignant diseases </a:t>
            </a:r>
          </a:p>
          <a:p>
            <a:pPr lvl="2"/>
            <a:r>
              <a:rPr lang="en-US" sz="2400" dirty="0">
                <a:latin typeface="Times New Roman" panose="02020603050405020304" pitchFamily="18" charset="0"/>
                <a:cs typeface="Times New Roman" panose="02020603050405020304" pitchFamily="18" charset="0"/>
              </a:rPr>
              <a:t>Repeated exposure to X-rays or radiations</a:t>
            </a:r>
          </a:p>
          <a:p>
            <a:pPr lvl="2"/>
            <a:r>
              <a:rPr lang="en-US" sz="2400" dirty="0">
                <a:latin typeface="Times New Roman" panose="02020603050405020304" pitchFamily="18" charset="0"/>
                <a:cs typeface="Times New Roman" panose="02020603050405020304" pitchFamily="18" charset="0"/>
              </a:rPr>
              <a:t>Chemical poisons like arsenic, dinitrophenol and antimony </a:t>
            </a:r>
          </a:p>
        </p:txBody>
      </p:sp>
      <p:sp>
        <p:nvSpPr>
          <p:cNvPr id="5" name="Slide Number Placeholder 4">
            <a:extLst>
              <a:ext uri="{FF2B5EF4-FFF2-40B4-BE49-F238E27FC236}">
                <a16:creationId xmlns:a16="http://schemas.microsoft.com/office/drawing/2014/main" id="{6A3CD4A8-57F9-F773-03B4-08806675CCE6}"/>
              </a:ext>
            </a:extLst>
          </p:cNvPr>
          <p:cNvSpPr>
            <a:spLocks noGrp="1"/>
          </p:cNvSpPr>
          <p:nvPr>
            <p:ph type="sldNum" sz="quarter" idx="12"/>
          </p:nvPr>
        </p:nvSpPr>
        <p:spPr/>
        <p:txBody>
          <a:bodyPr/>
          <a:lstStyle/>
          <a:p>
            <a:fld id="{1F9A2C89-E401-3041-9821-A3BBD340FD62}" type="slidenum">
              <a:rPr lang="en-US" altLang="en-SA" smtClean="0"/>
              <a:pPr/>
              <a:t>23</a:t>
            </a:fld>
            <a:endParaRPr lang="en-US" altLang="en-SA"/>
          </a:p>
        </p:txBody>
      </p:sp>
    </p:spTree>
    <p:extLst>
      <p:ext uri="{BB962C8B-B14F-4D97-AF65-F5344CB8AC3E}">
        <p14:creationId xmlns:p14="http://schemas.microsoft.com/office/powerpoint/2010/main" val="12781590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par>
                          <p:cTn id="8" fill="hold">
                            <p:stCondLst>
                              <p:cond delay="500"/>
                            </p:stCondLst>
                            <p:childTnLst>
                              <p:par>
                                <p:cTn id="9" presetID="16" presetClass="entr" presetSubtype="21" fill="hold" grpId="0" nodeType="after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barn(inVertical)">
                                      <p:cBhvr>
                                        <p:cTn id="11" dur="500"/>
                                        <p:tgtEl>
                                          <p:spTgt spid="3">
                                            <p:txEl>
                                              <p:pRg st="1" end="1"/>
                                            </p:txEl>
                                          </p:spTgt>
                                        </p:tgtEl>
                                      </p:cBhvr>
                                    </p:animEffect>
                                  </p:childTnLst>
                                </p:cTn>
                              </p:par>
                            </p:childTnLst>
                          </p:cTn>
                        </p:par>
                        <p:par>
                          <p:cTn id="12" fill="hold">
                            <p:stCondLst>
                              <p:cond delay="1000"/>
                            </p:stCondLst>
                            <p:childTnLst>
                              <p:par>
                                <p:cTn id="13" presetID="16" presetClass="entr" presetSubtype="21" fill="hold" grpId="0" nodeType="after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barn(inVertical)">
                                      <p:cBhvr>
                                        <p:cTn id="15" dur="500"/>
                                        <p:tgtEl>
                                          <p:spTgt spid="3">
                                            <p:txEl>
                                              <p:pRg st="2" end="2"/>
                                            </p:txEl>
                                          </p:spTgt>
                                        </p:tgtEl>
                                      </p:cBhvr>
                                    </p:animEffect>
                                  </p:childTnLst>
                                </p:cTn>
                              </p:par>
                            </p:childTnLst>
                          </p:cTn>
                        </p:par>
                        <p:par>
                          <p:cTn id="16" fill="hold">
                            <p:stCondLst>
                              <p:cond delay="1500"/>
                            </p:stCondLst>
                            <p:childTnLst>
                              <p:par>
                                <p:cTn id="17" presetID="16" presetClass="entr" presetSubtype="21" fill="hold" grpId="0" nodeType="after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barn(inVertical)">
                                      <p:cBhvr>
                                        <p:cTn id="19" dur="500"/>
                                        <p:tgtEl>
                                          <p:spTgt spid="3">
                                            <p:txEl>
                                              <p:pRg st="3" end="3"/>
                                            </p:txEl>
                                          </p:spTgt>
                                        </p:tgtEl>
                                      </p:cBhvr>
                                    </p:animEffect>
                                  </p:childTnLst>
                                </p:cTn>
                              </p:par>
                            </p:childTnLst>
                          </p:cTn>
                        </p:par>
                        <p:par>
                          <p:cTn id="20" fill="hold">
                            <p:stCondLst>
                              <p:cond delay="2000"/>
                            </p:stCondLst>
                            <p:childTnLst>
                              <p:par>
                                <p:cTn id="21" presetID="16" presetClass="entr" presetSubtype="21" fill="hold" grpId="0" nodeType="after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barn(inVertical)">
                                      <p:cBhvr>
                                        <p:cTn id="23" dur="500"/>
                                        <p:tgtEl>
                                          <p:spTgt spid="3">
                                            <p:txEl>
                                              <p:pRg st="4" end="4"/>
                                            </p:txEl>
                                          </p:spTgt>
                                        </p:tgtEl>
                                      </p:cBhvr>
                                    </p:animEffect>
                                  </p:childTnLst>
                                </p:cTn>
                              </p:par>
                            </p:childTnLst>
                          </p:cTn>
                        </p:par>
                        <p:par>
                          <p:cTn id="24" fill="hold">
                            <p:stCondLst>
                              <p:cond delay="2500"/>
                            </p:stCondLst>
                            <p:childTnLst>
                              <p:par>
                                <p:cTn id="25" presetID="16" presetClass="entr" presetSubtype="21" fill="hold" grpId="0" nodeType="after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barn(inVertical)">
                                      <p:cBhvr>
                                        <p:cTn id="27" dur="500"/>
                                        <p:tgtEl>
                                          <p:spTgt spid="3">
                                            <p:txEl>
                                              <p:pRg st="5" end="5"/>
                                            </p:txEl>
                                          </p:spTgt>
                                        </p:tgtEl>
                                      </p:cBhvr>
                                    </p:animEffect>
                                  </p:childTnLst>
                                </p:cTn>
                              </p:par>
                            </p:childTnLst>
                          </p:cTn>
                        </p:par>
                        <p:par>
                          <p:cTn id="28" fill="hold">
                            <p:stCondLst>
                              <p:cond delay="3000"/>
                            </p:stCondLst>
                            <p:childTnLst>
                              <p:par>
                                <p:cTn id="29" presetID="16" presetClass="entr" presetSubtype="21" fill="hold" grpId="0" nodeType="after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animEffect transition="in" filter="barn(inVertical)">
                                      <p:cBhvr>
                                        <p:cTn id="31" dur="500"/>
                                        <p:tgtEl>
                                          <p:spTgt spid="3">
                                            <p:txEl>
                                              <p:pRg st="6" end="6"/>
                                            </p:txEl>
                                          </p:spTgt>
                                        </p:tgtEl>
                                      </p:cBhvr>
                                    </p:animEffect>
                                  </p:childTnLst>
                                </p:cTn>
                              </p:par>
                            </p:childTnLst>
                          </p:cTn>
                        </p:par>
                        <p:par>
                          <p:cTn id="32" fill="hold">
                            <p:stCondLst>
                              <p:cond delay="3500"/>
                            </p:stCondLst>
                            <p:childTnLst>
                              <p:par>
                                <p:cTn id="33" presetID="16" presetClass="entr" presetSubtype="21" fill="hold" grpId="0" nodeType="after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animEffect transition="in" filter="barn(inVertical)">
                                      <p:cBhvr>
                                        <p:cTn id="35" dur="500"/>
                                        <p:tgtEl>
                                          <p:spTgt spid="3">
                                            <p:txEl>
                                              <p:pRg st="7" end="7"/>
                                            </p:txEl>
                                          </p:spTgt>
                                        </p:tgtEl>
                                      </p:cBhvr>
                                    </p:animEffect>
                                  </p:childTnLst>
                                </p:cTn>
                              </p:par>
                            </p:childTnLst>
                          </p:cTn>
                        </p:par>
                        <p:par>
                          <p:cTn id="36" fill="hold">
                            <p:stCondLst>
                              <p:cond delay="4000"/>
                            </p:stCondLst>
                            <p:childTnLst>
                              <p:par>
                                <p:cTn id="37" presetID="16" presetClass="entr" presetSubtype="21" fill="hold" grpId="0" nodeType="after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animEffect transition="in" filter="barn(inVertical)">
                                      <p:cBhvr>
                                        <p:cTn id="39" dur="500"/>
                                        <p:tgtEl>
                                          <p:spTgt spid="3">
                                            <p:txEl>
                                              <p:pRg st="8" end="8"/>
                                            </p:txEl>
                                          </p:spTgt>
                                        </p:tgtEl>
                                      </p:cBhvr>
                                    </p:animEffect>
                                  </p:childTnLst>
                                </p:cTn>
                              </p:par>
                            </p:childTnLst>
                          </p:cTn>
                        </p:par>
                        <p:par>
                          <p:cTn id="40" fill="hold">
                            <p:stCondLst>
                              <p:cond delay="4500"/>
                            </p:stCondLst>
                            <p:childTnLst>
                              <p:par>
                                <p:cTn id="41" presetID="16" presetClass="entr" presetSubtype="21" fill="hold" grpId="0" nodeType="afterEffect">
                                  <p:stCondLst>
                                    <p:cond delay="0"/>
                                  </p:stCondLst>
                                  <p:childTnLst>
                                    <p:set>
                                      <p:cBhvr>
                                        <p:cTn id="42" dur="1" fill="hold">
                                          <p:stCondLst>
                                            <p:cond delay="0"/>
                                          </p:stCondLst>
                                        </p:cTn>
                                        <p:tgtEl>
                                          <p:spTgt spid="3">
                                            <p:txEl>
                                              <p:pRg st="9" end="9"/>
                                            </p:txEl>
                                          </p:spTgt>
                                        </p:tgtEl>
                                        <p:attrNameLst>
                                          <p:attrName>style.visibility</p:attrName>
                                        </p:attrNameLst>
                                      </p:cBhvr>
                                      <p:to>
                                        <p:strVal val="visible"/>
                                      </p:to>
                                    </p:set>
                                    <p:animEffect transition="in" filter="barn(inVertical)">
                                      <p:cBhvr>
                                        <p:cTn id="43" dur="5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
            <a:extLst>
              <a:ext uri="{FF2B5EF4-FFF2-40B4-BE49-F238E27FC236}">
                <a16:creationId xmlns:a16="http://schemas.microsoft.com/office/drawing/2014/main" id="{B1BF8817-0C11-D7CC-C87B-6CF42BA580ED}"/>
              </a:ext>
            </a:extLst>
          </p:cNvPr>
          <p:cNvSpPr>
            <a:spLocks noGrp="1"/>
          </p:cNvSpPr>
          <p:nvPr>
            <p:ph type="title"/>
          </p:nvPr>
        </p:nvSpPr>
        <p:spPr>
          <a:xfrm>
            <a:off x="457200" y="228600"/>
            <a:ext cx="8229600" cy="685800"/>
          </a:xfrm>
        </p:spPr>
        <p:txBody>
          <a:bodyPr bIns="45720" anchor="ctr"/>
          <a:lstStyle/>
          <a:p>
            <a:pPr algn="ctr" eaLnBrk="1" hangingPunct="1"/>
            <a:r>
              <a:rPr lang="en-GB" altLang="en-SA" sz="3200" b="1" dirty="0">
                <a:solidFill>
                  <a:schemeClr val="accent1"/>
                </a:solidFill>
                <a:latin typeface="Times New Roman" panose="02020603050405020304" pitchFamily="18" charset="0"/>
                <a:cs typeface="Times New Roman" panose="02020603050405020304" pitchFamily="18" charset="0"/>
              </a:rPr>
              <a:t>Metabolism</a:t>
            </a:r>
            <a:r>
              <a:rPr lang="en-GB" altLang="en-SA" dirty="0">
                <a:solidFill>
                  <a:schemeClr val="accent1"/>
                </a:solidFill>
              </a:rPr>
              <a:t> </a:t>
            </a:r>
            <a:r>
              <a:rPr lang="en-GB" altLang="en-SA" sz="3200" b="1" dirty="0">
                <a:solidFill>
                  <a:schemeClr val="accent1"/>
                </a:solidFill>
                <a:latin typeface="Times New Roman" panose="02020603050405020304" pitchFamily="18" charset="0"/>
                <a:cs typeface="Times New Roman" panose="02020603050405020304" pitchFamily="18" charset="0"/>
              </a:rPr>
              <a:t>of leukocytes</a:t>
            </a:r>
          </a:p>
        </p:txBody>
      </p:sp>
      <p:sp>
        <p:nvSpPr>
          <p:cNvPr id="4" name="Slide Number Placeholder 3">
            <a:extLst>
              <a:ext uri="{FF2B5EF4-FFF2-40B4-BE49-F238E27FC236}">
                <a16:creationId xmlns:a16="http://schemas.microsoft.com/office/drawing/2014/main" id="{6D7C3E20-FC68-BF24-43D7-8F69BFD2F6D4}"/>
              </a:ext>
            </a:extLst>
          </p:cNvPr>
          <p:cNvSpPr>
            <a:spLocks noGrp="1"/>
          </p:cNvSpPr>
          <p:nvPr>
            <p:ph type="sldNum" sz="quarter" idx="12"/>
          </p:nvPr>
        </p:nvSpPr>
        <p:spPr/>
        <p:txBody>
          <a:bodyPr/>
          <a:lstStyle>
            <a:lvl1pPr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fld id="{9311E83F-AF3D-114F-989B-E2153E16AFF9}" type="slidenum">
              <a:rPr lang="en-US" altLang="en-SA">
                <a:solidFill>
                  <a:srgbClr val="FFFFFF"/>
                </a:solidFill>
                <a:latin typeface="Franklin Gothic Book" panose="020B0503020102020204" pitchFamily="34" charset="0"/>
              </a:rPr>
              <a:pPr eaLnBrk="1" hangingPunct="1"/>
              <a:t>24</a:t>
            </a:fld>
            <a:endParaRPr lang="en-US" altLang="en-SA">
              <a:solidFill>
                <a:srgbClr val="FFFFFF"/>
              </a:solidFill>
              <a:latin typeface="Franklin Gothic Book" panose="020B0503020102020204" pitchFamily="34" charset="0"/>
            </a:endParaRPr>
          </a:p>
        </p:txBody>
      </p:sp>
      <p:sp>
        <p:nvSpPr>
          <p:cNvPr id="100355" name="Rectangle 3">
            <a:extLst>
              <a:ext uri="{FF2B5EF4-FFF2-40B4-BE49-F238E27FC236}">
                <a16:creationId xmlns:a16="http://schemas.microsoft.com/office/drawing/2014/main" id="{C77F8CEF-79E8-5A33-0FC7-7D091FB7B668}"/>
              </a:ext>
            </a:extLst>
          </p:cNvPr>
          <p:cNvSpPr>
            <a:spLocks noGrp="1"/>
          </p:cNvSpPr>
          <p:nvPr>
            <p:ph sz="quarter" idx="1"/>
          </p:nvPr>
        </p:nvSpPr>
        <p:spPr>
          <a:xfrm>
            <a:off x="685800" y="1295400"/>
            <a:ext cx="7772400" cy="4572000"/>
          </a:xfrm>
        </p:spPr>
        <p:txBody>
          <a:bodyPr/>
          <a:lstStyle/>
          <a:p>
            <a:pPr algn="just" eaLnBrk="1" hangingPunct="1">
              <a:lnSpc>
                <a:spcPct val="150000"/>
              </a:lnSpc>
            </a:pPr>
            <a:r>
              <a:rPr lang="en-GB" altLang="en-SA" sz="2400" dirty="0">
                <a:latin typeface="Times New Roman" panose="02020603050405020304" pitchFamily="18" charset="0"/>
                <a:cs typeface="Times New Roman" panose="02020603050405020304" pitchFamily="18" charset="0"/>
              </a:rPr>
              <a:t>They have aerobic glycolysis and active pentose phosphate pathway (NADPH)</a:t>
            </a:r>
          </a:p>
          <a:p>
            <a:pPr algn="just" eaLnBrk="1" hangingPunct="1">
              <a:lnSpc>
                <a:spcPct val="150000"/>
              </a:lnSpc>
              <a:buFont typeface="Wingdings 3" pitchFamily="2" charset="2"/>
              <a:buNone/>
            </a:pPr>
            <a:endParaRPr lang="en-GB" altLang="en-SA" sz="2400" dirty="0">
              <a:latin typeface="Times New Roman" panose="02020603050405020304" pitchFamily="18" charset="0"/>
              <a:cs typeface="Times New Roman" panose="02020603050405020304" pitchFamily="18" charset="0"/>
            </a:endParaRPr>
          </a:p>
          <a:p>
            <a:pPr algn="just" eaLnBrk="1" hangingPunct="1">
              <a:lnSpc>
                <a:spcPct val="150000"/>
              </a:lnSpc>
            </a:pPr>
            <a:r>
              <a:rPr lang="en-US" altLang="en-SA" sz="2400" dirty="0">
                <a:latin typeface="Times New Roman" panose="02020603050405020304" pitchFamily="18" charset="0"/>
                <a:cs typeface="Times New Roman" panose="02020603050405020304" pitchFamily="18" charset="0"/>
              </a:rPr>
              <a:t>During phagocytosis of bacteria, there is an increase  of O</a:t>
            </a:r>
            <a:r>
              <a:rPr lang="en-US" altLang="en-SA" sz="2400" baseline="-25000" dirty="0">
                <a:latin typeface="Times New Roman" panose="02020603050405020304" pitchFamily="18" charset="0"/>
                <a:cs typeface="Times New Roman" panose="02020603050405020304" pitchFamily="18" charset="0"/>
              </a:rPr>
              <a:t>2 </a:t>
            </a:r>
            <a:r>
              <a:rPr lang="en-US" altLang="en-SA" sz="2400" dirty="0">
                <a:latin typeface="Times New Roman" panose="02020603050405020304" pitchFamily="18" charset="0"/>
                <a:cs typeface="Times New Roman" panose="02020603050405020304" pitchFamily="18" charset="0"/>
              </a:rPr>
              <a:t>consumption (respiratory burst: </a:t>
            </a:r>
            <a:r>
              <a:rPr lang="en-GB" altLang="en-SA" sz="2400" dirty="0">
                <a:latin typeface="Times New Roman" panose="02020603050405020304" pitchFamily="18" charset="0"/>
                <a:cs typeface="Times New Roman" panose="02020603050405020304" pitchFamily="18" charset="0"/>
              </a:rPr>
              <a:t>the rapid release of reactive oxygen species</a:t>
            </a:r>
            <a:r>
              <a:rPr lang="en-US" altLang="en-SA" sz="2400" dirty="0">
                <a:latin typeface="Times New Roman" panose="02020603050405020304" pitchFamily="18" charset="0"/>
                <a:cs typeface="Times New Roman" panose="02020603050405020304" pitchFamily="18" charset="0"/>
              </a:rPr>
              <a:t>) and superoxide  radical O</a:t>
            </a:r>
            <a:r>
              <a:rPr lang="en-US" altLang="en-SA" sz="2400" baseline="-25000" dirty="0">
                <a:latin typeface="Times New Roman" panose="02020603050405020304" pitchFamily="18" charset="0"/>
                <a:cs typeface="Times New Roman" panose="02020603050405020304" pitchFamily="18" charset="0"/>
              </a:rPr>
              <a:t>2</a:t>
            </a:r>
            <a:r>
              <a:rPr lang="en-US" altLang="en-SA" sz="2400" baseline="30000" dirty="0">
                <a:latin typeface="Times New Roman" panose="02020603050405020304" pitchFamily="18" charset="0"/>
                <a:cs typeface="Times New Roman" panose="02020603050405020304" pitchFamily="18" charset="0"/>
              </a:rPr>
              <a:t>- </a:t>
            </a:r>
            <a:r>
              <a:rPr lang="en-US" altLang="en-SA" sz="2400" dirty="0">
                <a:latin typeface="Times New Roman" panose="02020603050405020304" pitchFamily="18" charset="0"/>
                <a:cs typeface="Times New Roman" panose="02020603050405020304" pitchFamily="18" charset="0"/>
              </a:rPr>
              <a:t>(involved in killing the bacteria) is formed.</a:t>
            </a:r>
            <a:endParaRPr lang="en-GB" altLang="en-SA" sz="2400" dirty="0">
              <a:latin typeface="Times New Roman" panose="02020603050405020304" pitchFamily="18" charset="0"/>
              <a:cs typeface="Times New Roman" panose="02020603050405020304" pitchFamily="18" charset="0"/>
            </a:endParaRPr>
          </a:p>
          <a:p>
            <a:pPr algn="just" eaLnBrk="1" hangingPunct="1">
              <a:lnSpc>
                <a:spcPct val="150000"/>
              </a:lnSpc>
              <a:buFont typeface="Wingdings 3" pitchFamily="2" charset="2"/>
              <a:buNone/>
            </a:pPr>
            <a:endParaRPr lang="en-GB" altLang="en-SA" sz="2400" dirty="0">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 presetClass="entr" presetSubtype="16" fill="hold" nodeType="withEffect">
                                  <p:stCondLst>
                                    <p:cond delay="0"/>
                                  </p:stCondLst>
                                  <p:childTnLst>
                                    <p:set>
                                      <p:cBhvr>
                                        <p:cTn id="6" dur="1" fill="hold">
                                          <p:stCondLst>
                                            <p:cond delay="0"/>
                                          </p:stCondLst>
                                        </p:cTn>
                                        <p:tgtEl>
                                          <p:spTgt spid="100354"/>
                                        </p:tgtEl>
                                        <p:attrNameLst>
                                          <p:attrName>style.visibility</p:attrName>
                                        </p:attrNameLst>
                                      </p:cBhvr>
                                      <p:to>
                                        <p:strVal val="visible"/>
                                      </p:to>
                                    </p:set>
                                    <p:animEffect transition="in" filter="box(in)">
                                      <p:cBhvr>
                                        <p:cTn id="7" dur="500"/>
                                        <p:tgtEl>
                                          <p:spTgt spid="10035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nodeType="clickEffect">
                                  <p:stCondLst>
                                    <p:cond delay="0"/>
                                  </p:stCondLst>
                                  <p:childTnLst>
                                    <p:set>
                                      <p:cBhvr>
                                        <p:cTn id="11" dur="1" fill="hold">
                                          <p:stCondLst>
                                            <p:cond delay="0"/>
                                          </p:stCondLst>
                                        </p:cTn>
                                        <p:tgtEl>
                                          <p:spTgt spid="100355">
                                            <p:txEl>
                                              <p:pRg st="0" end="0"/>
                                            </p:txEl>
                                          </p:spTgt>
                                        </p:tgtEl>
                                        <p:attrNameLst>
                                          <p:attrName>style.visibility</p:attrName>
                                        </p:attrNameLst>
                                      </p:cBhvr>
                                      <p:to>
                                        <p:strVal val="visible"/>
                                      </p:to>
                                    </p:set>
                                    <p:animEffect transition="in" filter="checkerboard(across)">
                                      <p:cBhvr>
                                        <p:cTn id="12" dur="500"/>
                                        <p:tgtEl>
                                          <p:spTgt spid="100355">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5" presetClass="entr" presetSubtype="10" fill="hold" nodeType="clickEffect">
                                  <p:stCondLst>
                                    <p:cond delay="0"/>
                                  </p:stCondLst>
                                  <p:childTnLst>
                                    <p:set>
                                      <p:cBhvr>
                                        <p:cTn id="16" dur="1" fill="hold">
                                          <p:stCondLst>
                                            <p:cond delay="0"/>
                                          </p:stCondLst>
                                        </p:cTn>
                                        <p:tgtEl>
                                          <p:spTgt spid="100355">
                                            <p:txEl>
                                              <p:pRg st="2" end="2"/>
                                            </p:txEl>
                                          </p:spTgt>
                                        </p:tgtEl>
                                        <p:attrNameLst>
                                          <p:attrName>style.visibility</p:attrName>
                                        </p:attrNameLst>
                                      </p:cBhvr>
                                      <p:to>
                                        <p:strVal val="visible"/>
                                      </p:to>
                                    </p:set>
                                    <p:animEffect transition="in" filter="checkerboard(across)">
                                      <p:cBhvr>
                                        <p:cTn id="17" dur="500"/>
                                        <p:tgtEl>
                                          <p:spTgt spid="10035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96" name="Rectangle 20">
            <a:extLst>
              <a:ext uri="{FF2B5EF4-FFF2-40B4-BE49-F238E27FC236}">
                <a16:creationId xmlns:a16="http://schemas.microsoft.com/office/drawing/2014/main" id="{D0A93787-215C-9EF8-AA4A-B2372E4BEAA9}"/>
              </a:ext>
            </a:extLst>
          </p:cNvPr>
          <p:cNvSpPr>
            <a:spLocks noGrp="1"/>
          </p:cNvSpPr>
          <p:nvPr>
            <p:ph type="title"/>
          </p:nvPr>
        </p:nvSpPr>
        <p:spPr>
          <a:xfrm>
            <a:off x="914400" y="274638"/>
            <a:ext cx="7772400" cy="784224"/>
          </a:xfrm>
        </p:spPr>
        <p:txBody>
          <a:bodyPr bIns="45720" anchor="ctr"/>
          <a:lstStyle/>
          <a:p>
            <a:pPr algn="ctr" eaLnBrk="1" hangingPunct="1"/>
            <a:r>
              <a:rPr lang="en-GB" altLang="en-SA" sz="3200" b="1" dirty="0">
                <a:solidFill>
                  <a:schemeClr val="accent1"/>
                </a:solidFill>
                <a:latin typeface="Times New Roman" panose="02020603050405020304" pitchFamily="18" charset="0"/>
                <a:cs typeface="Times New Roman" panose="02020603050405020304" pitchFamily="18" charset="0"/>
              </a:rPr>
              <a:t>Metabolism of leukocytes (</a:t>
            </a:r>
            <a:r>
              <a:rPr lang="en-GB" altLang="en-SA" sz="3200" b="1" dirty="0" err="1">
                <a:solidFill>
                  <a:schemeClr val="accent1"/>
                </a:solidFill>
                <a:latin typeface="Times New Roman" panose="02020603050405020304" pitchFamily="18" charset="0"/>
                <a:cs typeface="Times New Roman" panose="02020603050405020304" pitchFamily="18" charset="0"/>
              </a:rPr>
              <a:t>cont</a:t>
            </a:r>
            <a:r>
              <a:rPr lang="en-GB" altLang="en-SA" sz="3200" b="1" dirty="0">
                <a:solidFill>
                  <a:schemeClr val="accent1"/>
                </a:solidFill>
                <a:latin typeface="Times New Roman" panose="02020603050405020304" pitchFamily="18" charset="0"/>
                <a:cs typeface="Times New Roman" panose="02020603050405020304" pitchFamily="18" charset="0"/>
              </a:rPr>
              <a:t>…)</a:t>
            </a:r>
          </a:p>
        </p:txBody>
      </p:sp>
      <p:sp>
        <p:nvSpPr>
          <p:cNvPr id="13" name="Slide Number Placeholder 12">
            <a:extLst>
              <a:ext uri="{FF2B5EF4-FFF2-40B4-BE49-F238E27FC236}">
                <a16:creationId xmlns:a16="http://schemas.microsoft.com/office/drawing/2014/main" id="{7C6B2F87-03E6-FB6F-C562-65EFFEF80398}"/>
              </a:ext>
            </a:extLst>
          </p:cNvPr>
          <p:cNvSpPr>
            <a:spLocks noGrp="1"/>
          </p:cNvSpPr>
          <p:nvPr>
            <p:ph type="sldNum" sz="quarter" idx="12"/>
          </p:nvPr>
        </p:nvSpPr>
        <p:spPr/>
        <p:txBody>
          <a:bodyPr/>
          <a:lstStyle>
            <a:lvl1pPr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fld id="{1552B824-84BC-044E-A9C3-5A5681E40C45}" type="slidenum">
              <a:rPr lang="en-US" altLang="en-SA">
                <a:solidFill>
                  <a:srgbClr val="FFFFFF"/>
                </a:solidFill>
                <a:latin typeface="Franklin Gothic Book" panose="020B0503020102020204" pitchFamily="34" charset="0"/>
              </a:rPr>
              <a:pPr eaLnBrk="1" hangingPunct="1"/>
              <a:t>25</a:t>
            </a:fld>
            <a:endParaRPr lang="en-US" altLang="en-SA">
              <a:solidFill>
                <a:srgbClr val="FFFFFF"/>
              </a:solidFill>
              <a:latin typeface="Franklin Gothic Book" panose="020B0503020102020204" pitchFamily="34" charset="0"/>
            </a:endParaRPr>
          </a:p>
        </p:txBody>
      </p:sp>
      <p:sp>
        <p:nvSpPr>
          <p:cNvPr id="101379" name="Rectangle 3">
            <a:extLst>
              <a:ext uri="{FF2B5EF4-FFF2-40B4-BE49-F238E27FC236}">
                <a16:creationId xmlns:a16="http://schemas.microsoft.com/office/drawing/2014/main" id="{E2C70DD6-19E4-AF47-32AA-7C43AE1EC245}"/>
              </a:ext>
            </a:extLst>
          </p:cNvPr>
          <p:cNvSpPr>
            <a:spLocks noGrp="1"/>
          </p:cNvSpPr>
          <p:nvPr>
            <p:ph sz="quarter" idx="1"/>
          </p:nvPr>
        </p:nvSpPr>
        <p:spPr/>
        <p:txBody>
          <a:bodyPr/>
          <a:lstStyle/>
          <a:p>
            <a:pPr eaLnBrk="1" hangingPunct="1">
              <a:lnSpc>
                <a:spcPct val="125000"/>
              </a:lnSpc>
            </a:pPr>
            <a:r>
              <a:rPr lang="en-GB" altLang="en-SA" sz="2800"/>
              <a:t>Phagocytic leukocytes use NADPH as a substrate for the NADPH-oxidase enzyme, which contributes to the killing of ingested microorganisms</a:t>
            </a:r>
          </a:p>
        </p:txBody>
      </p:sp>
      <p:sp>
        <p:nvSpPr>
          <p:cNvPr id="101381" name="Text Box 5">
            <a:extLst>
              <a:ext uri="{FF2B5EF4-FFF2-40B4-BE49-F238E27FC236}">
                <a16:creationId xmlns:a16="http://schemas.microsoft.com/office/drawing/2014/main" id="{43516176-5DED-AD58-D263-19AC8BBDF5BA}"/>
              </a:ext>
            </a:extLst>
          </p:cNvPr>
          <p:cNvSpPr txBox="1">
            <a:spLocks noChangeArrowheads="1"/>
          </p:cNvSpPr>
          <p:nvPr/>
        </p:nvSpPr>
        <p:spPr bwMode="auto">
          <a:xfrm>
            <a:off x="1600200" y="3686175"/>
            <a:ext cx="670560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spcBef>
                <a:spcPct val="50000"/>
              </a:spcBef>
            </a:pPr>
            <a:r>
              <a:rPr lang="en-GB" altLang="en-SA" sz="2800">
                <a:solidFill>
                  <a:srgbClr val="000099"/>
                </a:solidFill>
              </a:rPr>
              <a:t>NADPH +A +O</a:t>
            </a:r>
            <a:r>
              <a:rPr lang="en-GB" altLang="en-SA" sz="2800" baseline="-25000">
                <a:solidFill>
                  <a:srgbClr val="000099"/>
                </a:solidFill>
              </a:rPr>
              <a:t>2</a:t>
            </a:r>
            <a:r>
              <a:rPr lang="en-GB" altLang="en-SA" sz="2800">
                <a:solidFill>
                  <a:srgbClr val="000099"/>
                </a:solidFill>
              </a:rPr>
              <a:t>                   NADP</a:t>
            </a:r>
            <a:r>
              <a:rPr lang="en-GB" altLang="en-SA" sz="2800" baseline="30000">
                <a:solidFill>
                  <a:srgbClr val="000099"/>
                </a:solidFill>
              </a:rPr>
              <a:t>+ </a:t>
            </a:r>
            <a:r>
              <a:rPr lang="en-GB" altLang="en-SA" sz="2800">
                <a:solidFill>
                  <a:srgbClr val="000099"/>
                </a:solidFill>
              </a:rPr>
              <a:t>+ AH + O</a:t>
            </a:r>
            <a:r>
              <a:rPr lang="en-GB" altLang="en-SA" sz="2800" baseline="-25000">
                <a:solidFill>
                  <a:srgbClr val="000099"/>
                </a:solidFill>
              </a:rPr>
              <a:t>2</a:t>
            </a:r>
            <a:r>
              <a:rPr lang="en-GB" altLang="en-SA" sz="2800" baseline="30000">
                <a:solidFill>
                  <a:srgbClr val="000099"/>
                </a:solidFill>
              </a:rPr>
              <a:t>-</a:t>
            </a:r>
          </a:p>
        </p:txBody>
      </p:sp>
      <p:sp>
        <p:nvSpPr>
          <p:cNvPr id="101383" name="Line 7">
            <a:extLst>
              <a:ext uri="{FF2B5EF4-FFF2-40B4-BE49-F238E27FC236}">
                <a16:creationId xmlns:a16="http://schemas.microsoft.com/office/drawing/2014/main" id="{4C5FC0F8-606E-ED3B-0C9C-81914AD559F5}"/>
              </a:ext>
            </a:extLst>
          </p:cNvPr>
          <p:cNvSpPr>
            <a:spLocks noChangeShapeType="1"/>
          </p:cNvSpPr>
          <p:nvPr/>
        </p:nvSpPr>
        <p:spPr bwMode="auto">
          <a:xfrm>
            <a:off x="4025900" y="3970338"/>
            <a:ext cx="1008063" cy="0"/>
          </a:xfrm>
          <a:prstGeom prst="line">
            <a:avLst/>
          </a:prstGeom>
          <a:noFill/>
          <a:ln w="28575">
            <a:solidFill>
              <a:schemeClr val="accent1"/>
            </a:solidFill>
            <a:round/>
            <a:headEnd/>
            <a:tailEnd type="triangle" w="med" len="med"/>
          </a:ln>
          <a:extLst>
            <a:ext uri="{909E8E84-426E-40DD-AFC4-6F175D3DCCD1}">
              <a14:hiddenFill xmlns:a14="http://schemas.microsoft.com/office/drawing/2010/main">
                <a:noFill/>
              </a14:hiddenFill>
            </a:ext>
          </a:extLst>
        </p:spPr>
        <p:txBody>
          <a:bodyPr/>
          <a:lstStyle/>
          <a:p>
            <a:endParaRPr lang="en-SA"/>
          </a:p>
        </p:txBody>
      </p:sp>
      <p:sp>
        <p:nvSpPr>
          <p:cNvPr id="101384" name="Text Box 8">
            <a:extLst>
              <a:ext uri="{FF2B5EF4-FFF2-40B4-BE49-F238E27FC236}">
                <a16:creationId xmlns:a16="http://schemas.microsoft.com/office/drawing/2014/main" id="{7C025B58-4F15-17D9-91A7-31BDD8158E37}"/>
              </a:ext>
            </a:extLst>
          </p:cNvPr>
          <p:cNvSpPr txBox="1">
            <a:spLocks noChangeArrowheads="1"/>
          </p:cNvSpPr>
          <p:nvPr/>
        </p:nvSpPr>
        <p:spPr bwMode="auto">
          <a:xfrm>
            <a:off x="4025900" y="3500438"/>
            <a:ext cx="1081088" cy="854075"/>
          </a:xfrm>
          <a:prstGeom prst="rect">
            <a:avLst/>
          </a:prstGeom>
          <a:noFill/>
          <a:ln w="9525">
            <a:noFill/>
            <a:miter lim="800000"/>
            <a:headEnd/>
            <a:tailEnd/>
          </a:ln>
          <a:effectLst/>
        </p:spPr>
        <p:txBody>
          <a:bodyPr>
            <a:spAutoFit/>
          </a:bodyPr>
          <a:lstStyle/>
          <a:p>
            <a:pPr>
              <a:spcBef>
                <a:spcPct val="50000"/>
              </a:spcBef>
              <a:defRPr/>
            </a:pPr>
            <a:r>
              <a:rPr lang="en-GB" sz="2000" b="1">
                <a:solidFill>
                  <a:srgbClr val="CC0099"/>
                </a:solidFill>
                <a:effectLst>
                  <a:outerShdw blurRad="38100" dist="38100" dir="2700000" algn="tl">
                    <a:srgbClr val="C0C0C0"/>
                  </a:outerShdw>
                </a:effectLst>
                <a:cs typeface="Arial" charset="0"/>
              </a:rPr>
              <a:t>NADPH</a:t>
            </a:r>
          </a:p>
          <a:p>
            <a:pPr>
              <a:spcBef>
                <a:spcPct val="50000"/>
              </a:spcBef>
              <a:defRPr/>
            </a:pPr>
            <a:r>
              <a:rPr lang="en-GB" sz="2000" b="1">
                <a:solidFill>
                  <a:srgbClr val="CC0099"/>
                </a:solidFill>
                <a:effectLst>
                  <a:outerShdw blurRad="38100" dist="38100" dir="2700000" algn="tl">
                    <a:srgbClr val="C0C0C0"/>
                  </a:outerShdw>
                </a:effectLst>
                <a:cs typeface="Arial" charset="0"/>
              </a:rPr>
              <a:t> oxidase</a:t>
            </a:r>
          </a:p>
        </p:txBody>
      </p:sp>
      <p:sp>
        <p:nvSpPr>
          <p:cNvPr id="101386" name="Text Box 10">
            <a:extLst>
              <a:ext uri="{FF2B5EF4-FFF2-40B4-BE49-F238E27FC236}">
                <a16:creationId xmlns:a16="http://schemas.microsoft.com/office/drawing/2014/main" id="{93AD0CF6-F9CE-8167-035F-72126E380F3F}"/>
              </a:ext>
            </a:extLst>
          </p:cNvPr>
          <p:cNvSpPr txBox="1">
            <a:spLocks noChangeArrowheads="1"/>
          </p:cNvSpPr>
          <p:nvPr/>
        </p:nvSpPr>
        <p:spPr bwMode="auto">
          <a:xfrm>
            <a:off x="1949450" y="4727575"/>
            <a:ext cx="666115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spcBef>
                <a:spcPct val="50000"/>
              </a:spcBef>
            </a:pPr>
            <a:r>
              <a:rPr lang="en-GB" altLang="en-SA" sz="2800">
                <a:solidFill>
                  <a:srgbClr val="000099"/>
                </a:solidFill>
              </a:rPr>
              <a:t>2H</a:t>
            </a:r>
            <a:r>
              <a:rPr lang="en-GB" altLang="en-SA" sz="2800" baseline="30000">
                <a:solidFill>
                  <a:srgbClr val="000099"/>
                </a:solidFill>
              </a:rPr>
              <a:t>+</a:t>
            </a:r>
            <a:r>
              <a:rPr lang="en-GB" altLang="en-SA" sz="2800">
                <a:solidFill>
                  <a:srgbClr val="000099"/>
                </a:solidFill>
              </a:rPr>
              <a:t> + 2O</a:t>
            </a:r>
            <a:r>
              <a:rPr lang="en-GB" altLang="en-SA" sz="2800" baseline="-25000">
                <a:solidFill>
                  <a:srgbClr val="000099"/>
                </a:solidFill>
              </a:rPr>
              <a:t>2</a:t>
            </a:r>
            <a:r>
              <a:rPr lang="en-GB" altLang="en-SA" sz="2800" baseline="30000">
                <a:solidFill>
                  <a:srgbClr val="000099"/>
                </a:solidFill>
              </a:rPr>
              <a:t> -</a:t>
            </a:r>
            <a:r>
              <a:rPr lang="en-GB" altLang="en-SA" sz="2800">
                <a:solidFill>
                  <a:srgbClr val="000099"/>
                </a:solidFill>
              </a:rPr>
              <a:t>                      2</a:t>
            </a:r>
            <a:r>
              <a:rPr lang="en-GB" altLang="en-SA" sz="2800">
                <a:solidFill>
                  <a:srgbClr val="CC0099"/>
                </a:solidFill>
              </a:rPr>
              <a:t>H</a:t>
            </a:r>
            <a:r>
              <a:rPr lang="en-GB" altLang="en-SA" sz="2800" baseline="-25000">
                <a:solidFill>
                  <a:srgbClr val="CC0099"/>
                </a:solidFill>
              </a:rPr>
              <a:t>2</a:t>
            </a:r>
            <a:r>
              <a:rPr lang="en-GB" altLang="en-SA" sz="2800">
                <a:solidFill>
                  <a:srgbClr val="CC0099"/>
                </a:solidFill>
              </a:rPr>
              <a:t>O</a:t>
            </a:r>
            <a:r>
              <a:rPr lang="en-GB" altLang="en-SA" sz="2800" baseline="-25000">
                <a:solidFill>
                  <a:srgbClr val="CC0099"/>
                </a:solidFill>
              </a:rPr>
              <a:t>2</a:t>
            </a:r>
            <a:r>
              <a:rPr lang="en-GB" altLang="en-SA" sz="2800" baseline="30000">
                <a:solidFill>
                  <a:srgbClr val="000099"/>
                </a:solidFill>
              </a:rPr>
              <a:t> </a:t>
            </a:r>
            <a:r>
              <a:rPr lang="en-GB" altLang="en-SA" sz="2800">
                <a:solidFill>
                  <a:srgbClr val="000099"/>
                </a:solidFill>
              </a:rPr>
              <a:t>+ AH + O</a:t>
            </a:r>
            <a:r>
              <a:rPr lang="en-GB" altLang="en-SA" sz="2800" baseline="-25000">
                <a:solidFill>
                  <a:srgbClr val="000099"/>
                </a:solidFill>
              </a:rPr>
              <a:t>2</a:t>
            </a:r>
            <a:r>
              <a:rPr lang="en-GB" altLang="en-SA" sz="2800" baseline="30000">
                <a:solidFill>
                  <a:srgbClr val="000099"/>
                </a:solidFill>
              </a:rPr>
              <a:t>-</a:t>
            </a:r>
          </a:p>
        </p:txBody>
      </p:sp>
      <p:sp>
        <p:nvSpPr>
          <p:cNvPr id="101388" name="Line 12">
            <a:extLst>
              <a:ext uri="{FF2B5EF4-FFF2-40B4-BE49-F238E27FC236}">
                <a16:creationId xmlns:a16="http://schemas.microsoft.com/office/drawing/2014/main" id="{F6528524-6DDB-14D5-A053-29EBE1D9D474}"/>
              </a:ext>
            </a:extLst>
          </p:cNvPr>
          <p:cNvSpPr>
            <a:spLocks noChangeShapeType="1"/>
          </p:cNvSpPr>
          <p:nvPr/>
        </p:nvSpPr>
        <p:spPr bwMode="auto">
          <a:xfrm>
            <a:off x="3884613" y="5033963"/>
            <a:ext cx="1209675" cy="0"/>
          </a:xfrm>
          <a:prstGeom prst="line">
            <a:avLst/>
          </a:prstGeom>
          <a:noFill/>
          <a:ln w="28575">
            <a:solidFill>
              <a:schemeClr val="accent1"/>
            </a:solidFill>
            <a:round/>
            <a:headEnd/>
            <a:tailEnd type="triangle" w="med" len="med"/>
          </a:ln>
          <a:extLst>
            <a:ext uri="{909E8E84-426E-40DD-AFC4-6F175D3DCCD1}">
              <a14:hiddenFill xmlns:a14="http://schemas.microsoft.com/office/drawing/2010/main">
                <a:noFill/>
              </a14:hiddenFill>
            </a:ext>
          </a:extLst>
        </p:spPr>
        <p:txBody>
          <a:bodyPr/>
          <a:lstStyle/>
          <a:p>
            <a:endParaRPr lang="en-SA"/>
          </a:p>
        </p:txBody>
      </p:sp>
      <p:sp>
        <p:nvSpPr>
          <p:cNvPr id="101389" name="Text Box 13">
            <a:extLst>
              <a:ext uri="{FF2B5EF4-FFF2-40B4-BE49-F238E27FC236}">
                <a16:creationId xmlns:a16="http://schemas.microsoft.com/office/drawing/2014/main" id="{31B28ED0-F37A-2E03-0E86-EFB3B8C29CCC}"/>
              </a:ext>
            </a:extLst>
          </p:cNvPr>
          <p:cNvSpPr txBox="1">
            <a:spLocks noChangeArrowheads="1"/>
          </p:cNvSpPr>
          <p:nvPr/>
        </p:nvSpPr>
        <p:spPr bwMode="auto">
          <a:xfrm>
            <a:off x="3884613" y="4589463"/>
            <a:ext cx="1296987" cy="854075"/>
          </a:xfrm>
          <a:prstGeom prst="rect">
            <a:avLst/>
          </a:prstGeom>
          <a:noFill/>
          <a:ln w="9525">
            <a:noFill/>
            <a:miter lim="800000"/>
            <a:headEnd/>
            <a:tailEnd/>
          </a:ln>
          <a:effectLst/>
        </p:spPr>
        <p:txBody>
          <a:bodyPr>
            <a:spAutoFit/>
          </a:bodyPr>
          <a:lstStyle/>
          <a:p>
            <a:pPr>
              <a:spcBef>
                <a:spcPct val="50000"/>
              </a:spcBef>
              <a:defRPr/>
            </a:pPr>
            <a:r>
              <a:rPr lang="en-GB" sz="2000" b="1">
                <a:solidFill>
                  <a:srgbClr val="CC0099"/>
                </a:solidFill>
                <a:effectLst>
                  <a:outerShdw blurRad="38100" dist="38100" dir="2700000" algn="tl">
                    <a:srgbClr val="C0C0C0"/>
                  </a:outerShdw>
                </a:effectLst>
                <a:cs typeface="Arial" charset="0"/>
              </a:rPr>
              <a:t>Acidic pH</a:t>
            </a:r>
          </a:p>
          <a:p>
            <a:pPr>
              <a:spcBef>
                <a:spcPct val="50000"/>
              </a:spcBef>
              <a:defRPr/>
            </a:pPr>
            <a:r>
              <a:rPr lang="en-GB" sz="2000" b="1">
                <a:solidFill>
                  <a:srgbClr val="CC0099"/>
                </a:solidFill>
                <a:effectLst>
                  <a:outerShdw blurRad="38100" dist="38100" dir="2700000" algn="tl">
                    <a:srgbClr val="C0C0C0"/>
                  </a:outerShdw>
                </a:effectLst>
                <a:cs typeface="Arial" charset="0"/>
              </a:rPr>
              <a:t>    SOD</a:t>
            </a:r>
          </a:p>
        </p:txBody>
      </p:sp>
      <p:sp>
        <p:nvSpPr>
          <p:cNvPr id="101392" name="Rectangle 16">
            <a:extLst>
              <a:ext uri="{FF2B5EF4-FFF2-40B4-BE49-F238E27FC236}">
                <a16:creationId xmlns:a16="http://schemas.microsoft.com/office/drawing/2014/main" id="{39D80E31-DD8C-E385-D9AA-550BB89C7E46}"/>
              </a:ext>
            </a:extLst>
          </p:cNvPr>
          <p:cNvSpPr>
            <a:spLocks noChangeArrowheads="1"/>
          </p:cNvSpPr>
          <p:nvPr/>
        </p:nvSpPr>
        <p:spPr bwMode="auto">
          <a:xfrm>
            <a:off x="4267200" y="5957888"/>
            <a:ext cx="4594463"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r>
              <a:rPr lang="en-US" altLang="en-SA" sz="2800" b="1" dirty="0">
                <a:solidFill>
                  <a:srgbClr val="CC0099"/>
                </a:solidFill>
                <a:latin typeface="Times New Roman" panose="02020603050405020304" pitchFamily="18" charset="0"/>
                <a:cs typeface="Times New Roman" panose="02020603050405020304" pitchFamily="18" charset="0"/>
              </a:rPr>
              <a:t>Helps to kill microorganisms</a:t>
            </a:r>
            <a:endParaRPr lang="en-GB" altLang="en-SA" sz="2800" b="1" dirty="0">
              <a:solidFill>
                <a:srgbClr val="CC0099"/>
              </a:solidFill>
              <a:latin typeface="Times New Roman" panose="02020603050405020304" pitchFamily="18" charset="0"/>
              <a:cs typeface="Times New Roman" panose="02020603050405020304" pitchFamily="18" charset="0"/>
            </a:endParaRPr>
          </a:p>
        </p:txBody>
      </p:sp>
      <p:sp>
        <p:nvSpPr>
          <p:cNvPr id="101394" name="AutoShape 18">
            <a:extLst>
              <a:ext uri="{FF2B5EF4-FFF2-40B4-BE49-F238E27FC236}">
                <a16:creationId xmlns:a16="http://schemas.microsoft.com/office/drawing/2014/main" id="{5022FE6F-C2DF-4234-8F7F-332533954BAE}"/>
              </a:ext>
            </a:extLst>
          </p:cNvPr>
          <p:cNvSpPr>
            <a:spLocks/>
          </p:cNvSpPr>
          <p:nvPr/>
        </p:nvSpPr>
        <p:spPr bwMode="auto">
          <a:xfrm rot="5400000">
            <a:off x="5829300" y="4948238"/>
            <a:ext cx="152400" cy="685800"/>
          </a:xfrm>
          <a:prstGeom prst="rightBrace">
            <a:avLst>
              <a:gd name="adj1" fmla="val 37500"/>
              <a:gd name="adj2" fmla="val 48611"/>
            </a:avLst>
          </a:prstGeom>
          <a:noFill/>
          <a:ln w="38100">
            <a:solidFill>
              <a:schemeClr val="accent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endParaRPr lang="en-SA" altLang="en-SA"/>
          </a:p>
        </p:txBody>
      </p:sp>
      <p:sp>
        <p:nvSpPr>
          <p:cNvPr id="101395" name="Line 19">
            <a:extLst>
              <a:ext uri="{FF2B5EF4-FFF2-40B4-BE49-F238E27FC236}">
                <a16:creationId xmlns:a16="http://schemas.microsoft.com/office/drawing/2014/main" id="{BF98701C-BF08-FE2D-3EF6-08AB00EF465F}"/>
              </a:ext>
            </a:extLst>
          </p:cNvPr>
          <p:cNvSpPr>
            <a:spLocks noChangeShapeType="1"/>
          </p:cNvSpPr>
          <p:nvPr/>
        </p:nvSpPr>
        <p:spPr bwMode="auto">
          <a:xfrm>
            <a:off x="5930900" y="5494338"/>
            <a:ext cx="0" cy="304800"/>
          </a:xfrm>
          <a:prstGeom prst="line">
            <a:avLst/>
          </a:prstGeom>
          <a:noFill/>
          <a:ln w="57150">
            <a:solidFill>
              <a:schemeClr val="accent1"/>
            </a:solidFill>
            <a:round/>
            <a:headEnd/>
            <a:tailEnd type="triangle" w="med" len="med"/>
          </a:ln>
          <a:extLst>
            <a:ext uri="{909E8E84-426E-40DD-AFC4-6F175D3DCCD1}">
              <a14:hiddenFill xmlns:a14="http://schemas.microsoft.com/office/drawing/2010/main">
                <a:noFill/>
              </a14:hiddenFill>
            </a:ext>
          </a:extLst>
        </p:spPr>
        <p:txBody>
          <a:bodyPr/>
          <a:lstStyle/>
          <a:p>
            <a:endParaRPr lang="en-SA"/>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 presetClass="entr" presetSubtype="16" fill="hold" nodeType="afterEffect">
                                  <p:stCondLst>
                                    <p:cond delay="0"/>
                                  </p:stCondLst>
                                  <p:childTnLst>
                                    <p:set>
                                      <p:cBhvr>
                                        <p:cTn id="6" dur="1" fill="hold">
                                          <p:stCondLst>
                                            <p:cond delay="0"/>
                                          </p:stCondLst>
                                        </p:cTn>
                                        <p:tgtEl>
                                          <p:spTgt spid="101396"/>
                                        </p:tgtEl>
                                        <p:attrNameLst>
                                          <p:attrName>style.visibility</p:attrName>
                                        </p:attrNameLst>
                                      </p:cBhvr>
                                      <p:to>
                                        <p:strVal val="visible"/>
                                      </p:to>
                                    </p:set>
                                    <p:animEffect transition="in" filter="box(in)">
                                      <p:cBhvr>
                                        <p:cTn id="7" dur="500"/>
                                        <p:tgtEl>
                                          <p:spTgt spid="10139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nodeType="clickEffect">
                                  <p:stCondLst>
                                    <p:cond delay="0"/>
                                  </p:stCondLst>
                                  <p:childTnLst>
                                    <p:set>
                                      <p:cBhvr>
                                        <p:cTn id="11" dur="1" fill="hold">
                                          <p:stCondLst>
                                            <p:cond delay="0"/>
                                          </p:stCondLst>
                                        </p:cTn>
                                        <p:tgtEl>
                                          <p:spTgt spid="101379">
                                            <p:txEl>
                                              <p:pRg st="0" end="0"/>
                                            </p:txEl>
                                          </p:spTgt>
                                        </p:tgtEl>
                                        <p:attrNameLst>
                                          <p:attrName>style.visibility</p:attrName>
                                        </p:attrNameLst>
                                      </p:cBhvr>
                                      <p:to>
                                        <p:strVal val="visible"/>
                                      </p:to>
                                    </p:set>
                                    <p:animEffect transition="in" filter="checkerboard(across)">
                                      <p:cBhvr>
                                        <p:cTn id="12" dur="500"/>
                                        <p:tgtEl>
                                          <p:spTgt spid="101379">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 presetClass="entr" presetSubtype="8" fill="hold" nodeType="clickEffect">
                                  <p:stCondLst>
                                    <p:cond delay="0"/>
                                  </p:stCondLst>
                                  <p:childTnLst>
                                    <p:set>
                                      <p:cBhvr>
                                        <p:cTn id="16" dur="1" fill="hold">
                                          <p:stCondLst>
                                            <p:cond delay="0"/>
                                          </p:stCondLst>
                                        </p:cTn>
                                        <p:tgtEl>
                                          <p:spTgt spid="101381"/>
                                        </p:tgtEl>
                                        <p:attrNameLst>
                                          <p:attrName>style.visibility</p:attrName>
                                        </p:attrNameLst>
                                      </p:cBhvr>
                                      <p:to>
                                        <p:strVal val="visible"/>
                                      </p:to>
                                    </p:set>
                                    <p:anim calcmode="lin" valueType="num">
                                      <p:cBhvr additive="base">
                                        <p:cTn id="17" dur="500" fill="hold"/>
                                        <p:tgtEl>
                                          <p:spTgt spid="101381"/>
                                        </p:tgtEl>
                                        <p:attrNameLst>
                                          <p:attrName>ppt_x</p:attrName>
                                        </p:attrNameLst>
                                      </p:cBhvr>
                                      <p:tavLst>
                                        <p:tav tm="0">
                                          <p:val>
                                            <p:strVal val="0-#ppt_w/2"/>
                                          </p:val>
                                        </p:tav>
                                        <p:tav tm="100000">
                                          <p:val>
                                            <p:strVal val="#ppt_x"/>
                                          </p:val>
                                        </p:tav>
                                      </p:tavLst>
                                    </p:anim>
                                    <p:anim calcmode="lin" valueType="num">
                                      <p:cBhvr additive="base">
                                        <p:cTn id="18" dur="500" fill="hold"/>
                                        <p:tgtEl>
                                          <p:spTgt spid="101381"/>
                                        </p:tgtEl>
                                        <p:attrNameLst>
                                          <p:attrName>ppt_y</p:attrName>
                                        </p:attrNameLst>
                                      </p:cBhvr>
                                      <p:tavLst>
                                        <p:tav tm="0">
                                          <p:val>
                                            <p:strVal val="#ppt_y"/>
                                          </p:val>
                                        </p:tav>
                                        <p:tav tm="100000">
                                          <p:val>
                                            <p:strVal val="#ppt_y"/>
                                          </p:val>
                                        </p:tav>
                                      </p:tavLst>
                                    </p:anim>
                                  </p:childTnLst>
                                </p:cTn>
                              </p:par>
                              <p:par>
                                <p:cTn id="19" presetID="2" presetClass="entr" presetSubtype="8" fill="hold" nodeType="withEffect">
                                  <p:stCondLst>
                                    <p:cond delay="0"/>
                                  </p:stCondLst>
                                  <p:childTnLst>
                                    <p:set>
                                      <p:cBhvr>
                                        <p:cTn id="20" dur="1" fill="hold">
                                          <p:stCondLst>
                                            <p:cond delay="0"/>
                                          </p:stCondLst>
                                        </p:cTn>
                                        <p:tgtEl>
                                          <p:spTgt spid="101383"/>
                                        </p:tgtEl>
                                        <p:attrNameLst>
                                          <p:attrName>style.visibility</p:attrName>
                                        </p:attrNameLst>
                                      </p:cBhvr>
                                      <p:to>
                                        <p:strVal val="visible"/>
                                      </p:to>
                                    </p:set>
                                    <p:anim calcmode="lin" valueType="num">
                                      <p:cBhvr additive="base">
                                        <p:cTn id="21" dur="500" fill="hold"/>
                                        <p:tgtEl>
                                          <p:spTgt spid="101383"/>
                                        </p:tgtEl>
                                        <p:attrNameLst>
                                          <p:attrName>ppt_x</p:attrName>
                                        </p:attrNameLst>
                                      </p:cBhvr>
                                      <p:tavLst>
                                        <p:tav tm="0">
                                          <p:val>
                                            <p:strVal val="0-#ppt_w/2"/>
                                          </p:val>
                                        </p:tav>
                                        <p:tav tm="100000">
                                          <p:val>
                                            <p:strVal val="#ppt_x"/>
                                          </p:val>
                                        </p:tav>
                                      </p:tavLst>
                                    </p:anim>
                                    <p:anim calcmode="lin" valueType="num">
                                      <p:cBhvr additive="base">
                                        <p:cTn id="22" dur="500" fill="hold"/>
                                        <p:tgtEl>
                                          <p:spTgt spid="101383"/>
                                        </p:tgtEl>
                                        <p:attrNameLst>
                                          <p:attrName>ppt_y</p:attrName>
                                        </p:attrNameLst>
                                      </p:cBhvr>
                                      <p:tavLst>
                                        <p:tav tm="0">
                                          <p:val>
                                            <p:strVal val="#ppt_y"/>
                                          </p:val>
                                        </p:tav>
                                        <p:tav tm="100000">
                                          <p:val>
                                            <p:strVal val="#ppt_y"/>
                                          </p:val>
                                        </p:tav>
                                      </p:tavLst>
                                    </p:anim>
                                  </p:childTnLst>
                                </p:cTn>
                              </p:par>
                              <p:par>
                                <p:cTn id="23" presetID="2" presetClass="entr" presetSubtype="8" fill="hold" nodeType="withEffect">
                                  <p:stCondLst>
                                    <p:cond delay="0"/>
                                  </p:stCondLst>
                                  <p:childTnLst>
                                    <p:set>
                                      <p:cBhvr>
                                        <p:cTn id="24" dur="1" fill="hold">
                                          <p:stCondLst>
                                            <p:cond delay="0"/>
                                          </p:stCondLst>
                                        </p:cTn>
                                        <p:tgtEl>
                                          <p:spTgt spid="101384"/>
                                        </p:tgtEl>
                                        <p:attrNameLst>
                                          <p:attrName>style.visibility</p:attrName>
                                        </p:attrNameLst>
                                      </p:cBhvr>
                                      <p:to>
                                        <p:strVal val="visible"/>
                                      </p:to>
                                    </p:set>
                                    <p:anim calcmode="lin" valueType="num">
                                      <p:cBhvr additive="base">
                                        <p:cTn id="25" dur="500" fill="hold"/>
                                        <p:tgtEl>
                                          <p:spTgt spid="101384"/>
                                        </p:tgtEl>
                                        <p:attrNameLst>
                                          <p:attrName>ppt_x</p:attrName>
                                        </p:attrNameLst>
                                      </p:cBhvr>
                                      <p:tavLst>
                                        <p:tav tm="0">
                                          <p:val>
                                            <p:strVal val="0-#ppt_w/2"/>
                                          </p:val>
                                        </p:tav>
                                        <p:tav tm="100000">
                                          <p:val>
                                            <p:strVal val="#ppt_x"/>
                                          </p:val>
                                        </p:tav>
                                      </p:tavLst>
                                    </p:anim>
                                    <p:anim calcmode="lin" valueType="num">
                                      <p:cBhvr additive="base">
                                        <p:cTn id="26" dur="500" fill="hold"/>
                                        <p:tgtEl>
                                          <p:spTgt spid="101384"/>
                                        </p:tgtEl>
                                        <p:attrNameLst>
                                          <p:attrName>ppt_y</p:attrName>
                                        </p:attrNameLst>
                                      </p:cBhvr>
                                      <p:tavLst>
                                        <p:tav tm="0">
                                          <p:val>
                                            <p:strVal val="#ppt_y"/>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8" fill="hold" nodeType="clickEffect">
                                  <p:stCondLst>
                                    <p:cond delay="0"/>
                                  </p:stCondLst>
                                  <p:childTnLst>
                                    <p:set>
                                      <p:cBhvr>
                                        <p:cTn id="30" dur="1" fill="hold">
                                          <p:stCondLst>
                                            <p:cond delay="0"/>
                                          </p:stCondLst>
                                        </p:cTn>
                                        <p:tgtEl>
                                          <p:spTgt spid="101386"/>
                                        </p:tgtEl>
                                        <p:attrNameLst>
                                          <p:attrName>style.visibility</p:attrName>
                                        </p:attrNameLst>
                                      </p:cBhvr>
                                      <p:to>
                                        <p:strVal val="visible"/>
                                      </p:to>
                                    </p:set>
                                    <p:anim calcmode="lin" valueType="num">
                                      <p:cBhvr additive="base">
                                        <p:cTn id="31" dur="500" fill="hold"/>
                                        <p:tgtEl>
                                          <p:spTgt spid="101386"/>
                                        </p:tgtEl>
                                        <p:attrNameLst>
                                          <p:attrName>ppt_x</p:attrName>
                                        </p:attrNameLst>
                                      </p:cBhvr>
                                      <p:tavLst>
                                        <p:tav tm="0">
                                          <p:val>
                                            <p:strVal val="0-#ppt_w/2"/>
                                          </p:val>
                                        </p:tav>
                                        <p:tav tm="100000">
                                          <p:val>
                                            <p:strVal val="#ppt_x"/>
                                          </p:val>
                                        </p:tav>
                                      </p:tavLst>
                                    </p:anim>
                                    <p:anim calcmode="lin" valueType="num">
                                      <p:cBhvr additive="base">
                                        <p:cTn id="32" dur="500" fill="hold"/>
                                        <p:tgtEl>
                                          <p:spTgt spid="101386"/>
                                        </p:tgtEl>
                                        <p:attrNameLst>
                                          <p:attrName>ppt_y</p:attrName>
                                        </p:attrNameLst>
                                      </p:cBhvr>
                                      <p:tavLst>
                                        <p:tav tm="0">
                                          <p:val>
                                            <p:strVal val="#ppt_y"/>
                                          </p:val>
                                        </p:tav>
                                        <p:tav tm="100000">
                                          <p:val>
                                            <p:strVal val="#ppt_y"/>
                                          </p:val>
                                        </p:tav>
                                      </p:tavLst>
                                    </p:anim>
                                  </p:childTnLst>
                                </p:cTn>
                              </p:par>
                              <p:par>
                                <p:cTn id="33" presetID="2" presetClass="entr" presetSubtype="8" fill="hold" nodeType="withEffect">
                                  <p:stCondLst>
                                    <p:cond delay="0"/>
                                  </p:stCondLst>
                                  <p:childTnLst>
                                    <p:set>
                                      <p:cBhvr>
                                        <p:cTn id="34" dur="1" fill="hold">
                                          <p:stCondLst>
                                            <p:cond delay="0"/>
                                          </p:stCondLst>
                                        </p:cTn>
                                        <p:tgtEl>
                                          <p:spTgt spid="101388"/>
                                        </p:tgtEl>
                                        <p:attrNameLst>
                                          <p:attrName>style.visibility</p:attrName>
                                        </p:attrNameLst>
                                      </p:cBhvr>
                                      <p:to>
                                        <p:strVal val="visible"/>
                                      </p:to>
                                    </p:set>
                                    <p:anim calcmode="lin" valueType="num">
                                      <p:cBhvr additive="base">
                                        <p:cTn id="35" dur="500" fill="hold"/>
                                        <p:tgtEl>
                                          <p:spTgt spid="101388"/>
                                        </p:tgtEl>
                                        <p:attrNameLst>
                                          <p:attrName>ppt_x</p:attrName>
                                        </p:attrNameLst>
                                      </p:cBhvr>
                                      <p:tavLst>
                                        <p:tav tm="0">
                                          <p:val>
                                            <p:strVal val="0-#ppt_w/2"/>
                                          </p:val>
                                        </p:tav>
                                        <p:tav tm="100000">
                                          <p:val>
                                            <p:strVal val="#ppt_x"/>
                                          </p:val>
                                        </p:tav>
                                      </p:tavLst>
                                    </p:anim>
                                    <p:anim calcmode="lin" valueType="num">
                                      <p:cBhvr additive="base">
                                        <p:cTn id="36" dur="500" fill="hold"/>
                                        <p:tgtEl>
                                          <p:spTgt spid="101388"/>
                                        </p:tgtEl>
                                        <p:attrNameLst>
                                          <p:attrName>ppt_y</p:attrName>
                                        </p:attrNameLst>
                                      </p:cBhvr>
                                      <p:tavLst>
                                        <p:tav tm="0">
                                          <p:val>
                                            <p:strVal val="#ppt_y"/>
                                          </p:val>
                                        </p:tav>
                                        <p:tav tm="100000">
                                          <p:val>
                                            <p:strVal val="#ppt_y"/>
                                          </p:val>
                                        </p:tav>
                                      </p:tavLst>
                                    </p:anim>
                                  </p:childTnLst>
                                </p:cTn>
                              </p:par>
                              <p:par>
                                <p:cTn id="37" presetID="2" presetClass="entr" presetSubtype="8" fill="hold" nodeType="withEffect">
                                  <p:stCondLst>
                                    <p:cond delay="0"/>
                                  </p:stCondLst>
                                  <p:childTnLst>
                                    <p:set>
                                      <p:cBhvr>
                                        <p:cTn id="38" dur="1" fill="hold">
                                          <p:stCondLst>
                                            <p:cond delay="0"/>
                                          </p:stCondLst>
                                        </p:cTn>
                                        <p:tgtEl>
                                          <p:spTgt spid="101389"/>
                                        </p:tgtEl>
                                        <p:attrNameLst>
                                          <p:attrName>style.visibility</p:attrName>
                                        </p:attrNameLst>
                                      </p:cBhvr>
                                      <p:to>
                                        <p:strVal val="visible"/>
                                      </p:to>
                                    </p:set>
                                    <p:anim calcmode="lin" valueType="num">
                                      <p:cBhvr additive="base">
                                        <p:cTn id="39" dur="500" fill="hold"/>
                                        <p:tgtEl>
                                          <p:spTgt spid="101389"/>
                                        </p:tgtEl>
                                        <p:attrNameLst>
                                          <p:attrName>ppt_x</p:attrName>
                                        </p:attrNameLst>
                                      </p:cBhvr>
                                      <p:tavLst>
                                        <p:tav tm="0">
                                          <p:val>
                                            <p:strVal val="0-#ppt_w/2"/>
                                          </p:val>
                                        </p:tav>
                                        <p:tav tm="100000">
                                          <p:val>
                                            <p:strVal val="#ppt_x"/>
                                          </p:val>
                                        </p:tav>
                                      </p:tavLst>
                                    </p:anim>
                                    <p:anim calcmode="lin" valueType="num">
                                      <p:cBhvr additive="base">
                                        <p:cTn id="40" dur="500" fill="hold"/>
                                        <p:tgtEl>
                                          <p:spTgt spid="101389"/>
                                        </p:tgtEl>
                                        <p:attrNameLst>
                                          <p:attrName>ppt_y</p:attrName>
                                        </p:attrNameLst>
                                      </p:cBhvr>
                                      <p:tavLst>
                                        <p:tav tm="0">
                                          <p:val>
                                            <p:strVal val="#ppt_y"/>
                                          </p:val>
                                        </p:tav>
                                        <p:tav tm="100000">
                                          <p:val>
                                            <p:strVal val="#ppt_y"/>
                                          </p:val>
                                        </p:tav>
                                      </p:tavLst>
                                    </p:anim>
                                  </p:childTnLst>
                                </p:cTn>
                              </p:par>
                            </p:childTnLst>
                          </p:cTn>
                        </p:par>
                      </p:childTnLst>
                    </p:cTn>
                  </p:par>
                  <p:par>
                    <p:cTn id="41" fill="hold" nodeType="clickPar">
                      <p:stCondLst>
                        <p:cond delay="indefinite"/>
                      </p:stCondLst>
                      <p:childTnLst>
                        <p:par>
                          <p:cTn id="42" fill="hold" nodeType="withGroup">
                            <p:stCondLst>
                              <p:cond delay="0"/>
                            </p:stCondLst>
                            <p:childTnLst>
                              <p:par>
                                <p:cTn id="43" presetID="3" presetClass="entr" presetSubtype="10" fill="hold" nodeType="clickEffect">
                                  <p:stCondLst>
                                    <p:cond delay="0"/>
                                  </p:stCondLst>
                                  <p:childTnLst>
                                    <p:set>
                                      <p:cBhvr>
                                        <p:cTn id="44" dur="1" fill="hold">
                                          <p:stCondLst>
                                            <p:cond delay="0"/>
                                          </p:stCondLst>
                                        </p:cTn>
                                        <p:tgtEl>
                                          <p:spTgt spid="101394"/>
                                        </p:tgtEl>
                                        <p:attrNameLst>
                                          <p:attrName>style.visibility</p:attrName>
                                        </p:attrNameLst>
                                      </p:cBhvr>
                                      <p:to>
                                        <p:strVal val="visible"/>
                                      </p:to>
                                    </p:set>
                                    <p:animEffect transition="in" filter="blinds(horizontal)">
                                      <p:cBhvr>
                                        <p:cTn id="45" dur="500"/>
                                        <p:tgtEl>
                                          <p:spTgt spid="101394"/>
                                        </p:tgtEl>
                                      </p:cBhvr>
                                    </p:animEffect>
                                  </p:childTnLst>
                                </p:cTn>
                              </p:par>
                            </p:childTnLst>
                          </p:cTn>
                        </p:par>
                        <p:par>
                          <p:cTn id="46" fill="hold" nodeType="afterGroup">
                            <p:stCondLst>
                              <p:cond delay="500"/>
                            </p:stCondLst>
                            <p:childTnLst>
                              <p:par>
                                <p:cTn id="47" presetID="3" presetClass="entr" presetSubtype="10" fill="hold" nodeType="afterEffect">
                                  <p:stCondLst>
                                    <p:cond delay="0"/>
                                  </p:stCondLst>
                                  <p:childTnLst>
                                    <p:set>
                                      <p:cBhvr>
                                        <p:cTn id="48" dur="1" fill="hold">
                                          <p:stCondLst>
                                            <p:cond delay="0"/>
                                          </p:stCondLst>
                                        </p:cTn>
                                        <p:tgtEl>
                                          <p:spTgt spid="101395"/>
                                        </p:tgtEl>
                                        <p:attrNameLst>
                                          <p:attrName>style.visibility</p:attrName>
                                        </p:attrNameLst>
                                      </p:cBhvr>
                                      <p:to>
                                        <p:strVal val="visible"/>
                                      </p:to>
                                    </p:set>
                                    <p:animEffect transition="in" filter="blinds(horizontal)">
                                      <p:cBhvr>
                                        <p:cTn id="49" dur="500"/>
                                        <p:tgtEl>
                                          <p:spTgt spid="101395"/>
                                        </p:tgtEl>
                                      </p:cBhvr>
                                    </p:animEffect>
                                  </p:childTnLst>
                                </p:cTn>
                              </p:par>
                            </p:childTnLst>
                          </p:cTn>
                        </p:par>
                        <p:par>
                          <p:cTn id="50" fill="hold" nodeType="afterGroup">
                            <p:stCondLst>
                              <p:cond delay="1000"/>
                            </p:stCondLst>
                            <p:childTnLst>
                              <p:par>
                                <p:cTn id="51" presetID="3" presetClass="entr" presetSubtype="10" fill="hold" nodeType="afterEffect">
                                  <p:stCondLst>
                                    <p:cond delay="0"/>
                                  </p:stCondLst>
                                  <p:childTnLst>
                                    <p:set>
                                      <p:cBhvr>
                                        <p:cTn id="52" dur="1" fill="hold">
                                          <p:stCondLst>
                                            <p:cond delay="0"/>
                                          </p:stCondLst>
                                        </p:cTn>
                                        <p:tgtEl>
                                          <p:spTgt spid="101392"/>
                                        </p:tgtEl>
                                        <p:attrNameLst>
                                          <p:attrName>style.visibility</p:attrName>
                                        </p:attrNameLst>
                                      </p:cBhvr>
                                      <p:to>
                                        <p:strVal val="visible"/>
                                      </p:to>
                                    </p:set>
                                    <p:animEffect transition="in" filter="blinds(horizontal)">
                                      <p:cBhvr>
                                        <p:cTn id="53" dur="500"/>
                                        <p:tgtEl>
                                          <p:spTgt spid="10139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1381" grpId="0"/>
      <p:bldP spid="101384" grpId="0"/>
      <p:bldP spid="101386" grpId="0"/>
      <p:bldP spid="101389" grpId="0"/>
      <p:bldP spid="101392" grpId="0"/>
      <p:bldP spid="101394" grpId="0"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2E2E55BF-39A8-0A6D-231D-6FEB2BFFAE49}"/>
              </a:ext>
            </a:extLst>
          </p:cNvPr>
          <p:cNvSpPr>
            <a:spLocks noGrp="1"/>
          </p:cNvSpPr>
          <p:nvPr>
            <p:ph type="sldNum" sz="quarter" idx="12"/>
          </p:nvPr>
        </p:nvSpPr>
        <p:spPr/>
        <p:txBody>
          <a:bodyPr/>
          <a:lstStyle>
            <a:lvl1pPr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fld id="{10CEF380-4408-8748-A753-535F053B2340}" type="slidenum">
              <a:rPr lang="en-US" altLang="en-SA">
                <a:solidFill>
                  <a:srgbClr val="FFFFFF"/>
                </a:solidFill>
                <a:latin typeface="Franklin Gothic Book" panose="020B0503020102020204" pitchFamily="34" charset="0"/>
              </a:rPr>
              <a:pPr eaLnBrk="1" hangingPunct="1"/>
              <a:t>26</a:t>
            </a:fld>
            <a:endParaRPr lang="en-US" altLang="en-SA">
              <a:solidFill>
                <a:srgbClr val="FFFFFF"/>
              </a:solidFill>
              <a:latin typeface="Franklin Gothic Book" panose="020B0503020102020204" pitchFamily="34" charset="0"/>
            </a:endParaRPr>
          </a:p>
        </p:txBody>
      </p:sp>
      <p:sp>
        <p:nvSpPr>
          <p:cNvPr id="104450" name="Rectangle 2">
            <a:extLst>
              <a:ext uri="{FF2B5EF4-FFF2-40B4-BE49-F238E27FC236}">
                <a16:creationId xmlns:a16="http://schemas.microsoft.com/office/drawing/2014/main" id="{E5448C01-A14F-F6F4-108E-C666D696DEDF}"/>
              </a:ext>
            </a:extLst>
          </p:cNvPr>
          <p:cNvSpPr>
            <a:spLocks noGrp="1"/>
          </p:cNvSpPr>
          <p:nvPr>
            <p:ph sz="quarter" idx="1"/>
          </p:nvPr>
        </p:nvSpPr>
        <p:spPr>
          <a:xfrm>
            <a:off x="465826" y="1646238"/>
            <a:ext cx="8229600" cy="4525962"/>
          </a:xfrm>
        </p:spPr>
        <p:txBody>
          <a:bodyPr/>
          <a:lstStyle/>
          <a:p>
            <a:pPr algn="just" eaLnBrk="1" hangingPunct="1">
              <a:lnSpc>
                <a:spcPct val="150000"/>
              </a:lnSpc>
            </a:pPr>
            <a:r>
              <a:rPr lang="en-GB" altLang="en-SA" sz="2400" dirty="0">
                <a:latin typeface="Times New Roman" panose="02020603050405020304" pitchFamily="18" charset="0"/>
                <a:cs typeface="Times New Roman" panose="02020603050405020304" pitchFamily="18" charset="0"/>
              </a:rPr>
              <a:t>Active leukocytes release </a:t>
            </a:r>
            <a:r>
              <a:rPr lang="en-US" altLang="en-SA" sz="2400" dirty="0">
                <a:latin typeface="Times New Roman" panose="02020603050405020304" pitchFamily="18" charset="0"/>
                <a:cs typeface="Times New Roman" panose="02020603050405020304" pitchFamily="18" charset="0"/>
              </a:rPr>
              <a:t>O</a:t>
            </a:r>
            <a:r>
              <a:rPr lang="en-US" altLang="en-SA" sz="2400" baseline="-25000" dirty="0">
                <a:latin typeface="Times New Roman" panose="02020603050405020304" pitchFamily="18" charset="0"/>
                <a:cs typeface="Times New Roman" panose="02020603050405020304" pitchFamily="18" charset="0"/>
              </a:rPr>
              <a:t>2</a:t>
            </a:r>
            <a:r>
              <a:rPr lang="en-US" altLang="en-SA" sz="2400" baseline="30000" dirty="0">
                <a:latin typeface="Times New Roman" panose="02020603050405020304" pitchFamily="18" charset="0"/>
                <a:cs typeface="Times New Roman" panose="02020603050405020304" pitchFamily="18" charset="0"/>
              </a:rPr>
              <a:t>-</a:t>
            </a:r>
            <a:r>
              <a:rPr lang="en-US" altLang="en-SA" sz="2400" dirty="0">
                <a:latin typeface="Times New Roman" panose="02020603050405020304" pitchFamily="18" charset="0"/>
                <a:cs typeface="Times New Roman" panose="02020603050405020304" pitchFamily="18" charset="0"/>
              </a:rPr>
              <a:t> ions and H</a:t>
            </a:r>
            <a:r>
              <a:rPr lang="en-US" altLang="en-SA" sz="2400" baseline="-25000" dirty="0">
                <a:latin typeface="Times New Roman" panose="02020603050405020304" pitchFamily="18" charset="0"/>
                <a:cs typeface="Times New Roman" panose="02020603050405020304" pitchFamily="18" charset="0"/>
              </a:rPr>
              <a:t>2</a:t>
            </a:r>
            <a:r>
              <a:rPr lang="en-US" altLang="en-SA" sz="2400" dirty="0">
                <a:latin typeface="Times New Roman" panose="02020603050405020304" pitchFamily="18" charset="0"/>
                <a:cs typeface="Times New Roman" panose="02020603050405020304" pitchFamily="18" charset="0"/>
              </a:rPr>
              <a:t>O</a:t>
            </a:r>
            <a:r>
              <a:rPr lang="en-US" altLang="en-SA" sz="2400" baseline="-25000" dirty="0">
                <a:latin typeface="Times New Roman" panose="02020603050405020304" pitchFamily="18" charset="0"/>
                <a:cs typeface="Times New Roman" panose="02020603050405020304" pitchFamily="18" charset="0"/>
              </a:rPr>
              <a:t>2</a:t>
            </a:r>
            <a:r>
              <a:rPr lang="en-US" altLang="en-SA" sz="2400" dirty="0">
                <a:latin typeface="Times New Roman" panose="02020603050405020304" pitchFamily="18" charset="0"/>
                <a:cs typeface="Times New Roman" panose="02020603050405020304" pitchFamily="18" charset="0"/>
              </a:rPr>
              <a:t> to surrounding tissues in areas of inflammations</a:t>
            </a:r>
          </a:p>
          <a:p>
            <a:pPr algn="just" eaLnBrk="1" hangingPunct="1">
              <a:lnSpc>
                <a:spcPct val="150000"/>
              </a:lnSpc>
              <a:buFont typeface="Wingdings 3" pitchFamily="2" charset="2"/>
              <a:buNone/>
            </a:pPr>
            <a:endParaRPr lang="en-US" altLang="en-SA" sz="2400" dirty="0">
              <a:latin typeface="Times New Roman" panose="02020603050405020304" pitchFamily="18" charset="0"/>
              <a:cs typeface="Times New Roman" panose="02020603050405020304" pitchFamily="18" charset="0"/>
            </a:endParaRPr>
          </a:p>
          <a:p>
            <a:pPr algn="just" eaLnBrk="1" hangingPunct="1">
              <a:lnSpc>
                <a:spcPct val="150000"/>
              </a:lnSpc>
            </a:pPr>
            <a:r>
              <a:rPr lang="en-US" altLang="en-SA" sz="2400" dirty="0">
                <a:latin typeface="Times New Roman" panose="02020603050405020304" pitchFamily="18" charset="0"/>
                <a:cs typeface="Times New Roman" panose="02020603050405020304" pitchFamily="18" charset="0"/>
              </a:rPr>
              <a:t>Superoxide dismutase, catalase and glutathione peroxidase are normal antioxidant enzymes that help to protect the body against the toxic effect of O</a:t>
            </a:r>
            <a:r>
              <a:rPr lang="en-US" altLang="en-SA" sz="2400" baseline="-25000" dirty="0">
                <a:latin typeface="Times New Roman" panose="02020603050405020304" pitchFamily="18" charset="0"/>
                <a:cs typeface="Times New Roman" panose="02020603050405020304" pitchFamily="18" charset="0"/>
              </a:rPr>
              <a:t>2</a:t>
            </a:r>
            <a:r>
              <a:rPr lang="en-US" altLang="en-SA" sz="2400" baseline="30000" dirty="0">
                <a:latin typeface="Times New Roman" panose="02020603050405020304" pitchFamily="18" charset="0"/>
                <a:cs typeface="Times New Roman" panose="02020603050405020304" pitchFamily="18" charset="0"/>
              </a:rPr>
              <a:t>-</a:t>
            </a:r>
            <a:r>
              <a:rPr lang="en-US" altLang="en-SA" sz="2400" dirty="0">
                <a:latin typeface="Times New Roman" panose="02020603050405020304" pitchFamily="18" charset="0"/>
                <a:cs typeface="Times New Roman" panose="02020603050405020304" pitchFamily="18" charset="0"/>
              </a:rPr>
              <a:t> ions and H</a:t>
            </a:r>
            <a:r>
              <a:rPr lang="en-US" altLang="en-SA" sz="2400" baseline="-25000" dirty="0">
                <a:latin typeface="Times New Roman" panose="02020603050405020304" pitchFamily="18" charset="0"/>
                <a:cs typeface="Times New Roman" panose="02020603050405020304" pitchFamily="18" charset="0"/>
              </a:rPr>
              <a:t>2</a:t>
            </a:r>
            <a:r>
              <a:rPr lang="en-US" altLang="en-SA" sz="2400" dirty="0">
                <a:latin typeface="Times New Roman" panose="02020603050405020304" pitchFamily="18" charset="0"/>
                <a:cs typeface="Times New Roman" panose="02020603050405020304" pitchFamily="18" charset="0"/>
              </a:rPr>
              <a:t>O</a:t>
            </a:r>
            <a:r>
              <a:rPr lang="en-US" altLang="en-SA" sz="2400" baseline="-25000" dirty="0">
                <a:latin typeface="Times New Roman" panose="02020603050405020304" pitchFamily="18" charset="0"/>
                <a:cs typeface="Times New Roman" panose="02020603050405020304" pitchFamily="18" charset="0"/>
              </a:rPr>
              <a:t>2</a:t>
            </a:r>
            <a:r>
              <a:rPr lang="en-US" altLang="en-SA" sz="2400" dirty="0">
                <a:latin typeface="Times New Roman" panose="02020603050405020304" pitchFamily="18" charset="0"/>
                <a:cs typeface="Times New Roman" panose="02020603050405020304" pitchFamily="18" charset="0"/>
              </a:rPr>
              <a:t> </a:t>
            </a:r>
          </a:p>
          <a:p>
            <a:pPr algn="just" eaLnBrk="1" hangingPunct="1">
              <a:lnSpc>
                <a:spcPct val="150000"/>
              </a:lnSpc>
            </a:pPr>
            <a:endParaRPr lang="en-GB" altLang="en-SA" sz="2400" dirty="0">
              <a:latin typeface="Times New Roman" panose="02020603050405020304" pitchFamily="18" charset="0"/>
              <a:cs typeface="Times New Roman" panose="02020603050405020304" pitchFamily="18" charset="0"/>
            </a:endParaRPr>
          </a:p>
        </p:txBody>
      </p:sp>
      <p:sp>
        <p:nvSpPr>
          <p:cNvPr id="3" name="Rectangle 20">
            <a:extLst>
              <a:ext uri="{FF2B5EF4-FFF2-40B4-BE49-F238E27FC236}">
                <a16:creationId xmlns:a16="http://schemas.microsoft.com/office/drawing/2014/main" id="{8679094E-A150-EE8A-F7DA-FA7AAE3F1055}"/>
              </a:ext>
            </a:extLst>
          </p:cNvPr>
          <p:cNvSpPr>
            <a:spLocks noGrp="1"/>
          </p:cNvSpPr>
          <p:nvPr>
            <p:ph type="title"/>
          </p:nvPr>
        </p:nvSpPr>
        <p:spPr>
          <a:xfrm>
            <a:off x="914400" y="274638"/>
            <a:ext cx="7772400" cy="784224"/>
          </a:xfrm>
        </p:spPr>
        <p:txBody>
          <a:bodyPr bIns="45720" anchor="ctr"/>
          <a:lstStyle/>
          <a:p>
            <a:pPr algn="ctr" eaLnBrk="1" hangingPunct="1"/>
            <a:r>
              <a:rPr lang="en-GB" altLang="en-SA" sz="3200" b="1" dirty="0">
                <a:solidFill>
                  <a:schemeClr val="accent1"/>
                </a:solidFill>
                <a:latin typeface="Times New Roman" panose="02020603050405020304" pitchFamily="18" charset="0"/>
                <a:cs typeface="Times New Roman" panose="02020603050405020304" pitchFamily="18" charset="0"/>
              </a:rPr>
              <a:t>Metabolism of leukocytes (</a:t>
            </a:r>
            <a:r>
              <a:rPr lang="en-GB" altLang="en-SA" sz="3200" b="1" dirty="0" err="1">
                <a:solidFill>
                  <a:schemeClr val="accent1"/>
                </a:solidFill>
                <a:latin typeface="Times New Roman" panose="02020603050405020304" pitchFamily="18" charset="0"/>
                <a:cs typeface="Times New Roman" panose="02020603050405020304" pitchFamily="18" charset="0"/>
              </a:rPr>
              <a:t>cont</a:t>
            </a:r>
            <a:r>
              <a:rPr lang="en-GB" altLang="en-SA" sz="3200" b="1" dirty="0">
                <a:solidFill>
                  <a:schemeClr val="accent1"/>
                </a:solidFill>
                <a:latin typeface="Times New Roman" panose="02020603050405020304" pitchFamily="18" charset="0"/>
                <a:cs typeface="Times New Roman" panose="02020603050405020304" pitchFamily="18" charset="0"/>
              </a:rPr>
              <a: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nodeType="clickEffect">
                                  <p:stCondLst>
                                    <p:cond delay="0"/>
                                  </p:stCondLst>
                                  <p:childTnLst>
                                    <p:set>
                                      <p:cBhvr>
                                        <p:cTn id="6" dur="1" fill="hold">
                                          <p:stCondLst>
                                            <p:cond delay="0"/>
                                          </p:stCondLst>
                                        </p:cTn>
                                        <p:tgtEl>
                                          <p:spTgt spid="104450">
                                            <p:txEl>
                                              <p:pRg st="0" end="0"/>
                                            </p:txEl>
                                          </p:spTgt>
                                        </p:tgtEl>
                                        <p:attrNameLst>
                                          <p:attrName>style.visibility</p:attrName>
                                        </p:attrNameLst>
                                      </p:cBhvr>
                                      <p:to>
                                        <p:strVal val="visible"/>
                                      </p:to>
                                    </p:set>
                                    <p:animEffect transition="in" filter="box(in)">
                                      <p:cBhvr>
                                        <p:cTn id="7" dur="500"/>
                                        <p:tgtEl>
                                          <p:spTgt spid="104450">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 presetClass="entr" presetSubtype="16" fill="hold" nodeType="clickEffect">
                                  <p:stCondLst>
                                    <p:cond delay="0"/>
                                  </p:stCondLst>
                                  <p:childTnLst>
                                    <p:set>
                                      <p:cBhvr>
                                        <p:cTn id="11" dur="1" fill="hold">
                                          <p:stCondLst>
                                            <p:cond delay="0"/>
                                          </p:stCondLst>
                                        </p:cTn>
                                        <p:tgtEl>
                                          <p:spTgt spid="104450">
                                            <p:txEl>
                                              <p:pRg st="2" end="2"/>
                                            </p:txEl>
                                          </p:spTgt>
                                        </p:tgtEl>
                                        <p:attrNameLst>
                                          <p:attrName>style.visibility</p:attrName>
                                        </p:attrNameLst>
                                      </p:cBhvr>
                                      <p:to>
                                        <p:strVal val="visible"/>
                                      </p:to>
                                    </p:set>
                                    <p:animEffect transition="in" filter="box(in)">
                                      <p:cBhvr>
                                        <p:cTn id="12" dur="500"/>
                                        <p:tgtEl>
                                          <p:spTgt spid="104450">
                                            <p:txEl>
                                              <p:pRg st="2" end="2"/>
                                            </p:txEl>
                                          </p:spTgt>
                                        </p:tgtEl>
                                      </p:cBhvr>
                                    </p:animEffect>
                                  </p:childTnLst>
                                </p:cTn>
                              </p:par>
                            </p:childTnLst>
                          </p:cTn>
                        </p:par>
                        <p:par>
                          <p:cTn id="13" fill="hold">
                            <p:stCondLst>
                              <p:cond delay="500"/>
                            </p:stCondLst>
                            <p:childTnLst>
                              <p:par>
                                <p:cTn id="14" presetID="4" presetClass="entr" presetSubtype="16" fill="hold" nodeType="afterEffect">
                                  <p:stCondLst>
                                    <p:cond delay="0"/>
                                  </p:stCondLst>
                                  <p:childTnLst>
                                    <p:set>
                                      <p:cBhvr>
                                        <p:cTn id="15" dur="1" fill="hold">
                                          <p:stCondLst>
                                            <p:cond delay="0"/>
                                          </p:stCondLst>
                                        </p:cTn>
                                        <p:tgtEl>
                                          <p:spTgt spid="3"/>
                                        </p:tgtEl>
                                        <p:attrNameLst>
                                          <p:attrName>style.visibility</p:attrName>
                                        </p:attrNameLst>
                                      </p:cBhvr>
                                      <p:to>
                                        <p:strVal val="visible"/>
                                      </p:to>
                                    </p:set>
                                    <p:animEffect transition="in" filter="box(in)">
                                      <p:cBhvr>
                                        <p:cTn id="16"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Text Box 6"/>
          <p:cNvSpPr txBox="1">
            <a:spLocks noChangeArrowheads="1"/>
          </p:cNvSpPr>
          <p:nvPr/>
        </p:nvSpPr>
        <p:spPr bwMode="auto">
          <a:xfrm>
            <a:off x="446088" y="3307259"/>
            <a:ext cx="8697912" cy="769441"/>
          </a:xfrm>
          <a:prstGeom prst="rect">
            <a:avLst/>
          </a:prstGeom>
          <a:noFill/>
          <a:ln w="9525">
            <a:noFill/>
            <a:miter lim="800000"/>
            <a:headEnd/>
            <a:tailEnd/>
          </a:ln>
        </p:spPr>
        <p:txBody>
          <a:bodyPr wrap="square">
            <a:spAutoFit/>
          </a:bodyPr>
          <a:lstStyle/>
          <a:p>
            <a:pPr algn="ctr">
              <a:spcBef>
                <a:spcPct val="50000"/>
              </a:spcBef>
              <a:defRPr/>
            </a:pPr>
            <a:r>
              <a:rPr lang="en-GB" sz="4400" b="1" dirty="0">
                <a:solidFill>
                  <a:schemeClr val="tx2"/>
                </a:solidFill>
                <a:effectLst>
                  <a:outerShdw blurRad="38100" dist="38100" dir="2700000" algn="tl">
                    <a:srgbClr val="C0C0C0"/>
                  </a:outerShdw>
                </a:effectLst>
                <a:latin typeface="Times New Roman" panose="02020603050405020304" pitchFamily="18" charset="0"/>
                <a:cs typeface="Times New Roman" panose="02020603050405020304" pitchFamily="18" charset="0"/>
              </a:rPr>
              <a:t>Platelets (</a:t>
            </a:r>
            <a:r>
              <a:rPr lang="en-US" sz="4400" b="1" dirty="0">
                <a:solidFill>
                  <a:schemeClr val="tx2"/>
                </a:solidFill>
                <a:effectLst>
                  <a:outerShdw blurRad="38100" dist="38100" dir="2700000" algn="tl">
                    <a:srgbClr val="C0C0C0"/>
                  </a:outerShdw>
                </a:effectLst>
                <a:latin typeface="Times New Roman" panose="02020603050405020304" pitchFamily="18" charset="0"/>
                <a:cs typeface="Times New Roman" panose="02020603050405020304" pitchFamily="18" charset="0"/>
              </a:rPr>
              <a:t>Thrombocytes)</a:t>
            </a:r>
            <a:endParaRPr lang="en-GB" sz="4400" b="1" dirty="0">
              <a:solidFill>
                <a:schemeClr val="tx2"/>
              </a:solidFill>
              <a:effectLst>
                <a:outerShdw blurRad="38100" dist="38100" dir="2700000" algn="tl">
                  <a:srgbClr val="C0C0C0"/>
                </a:outerShdw>
              </a:effectLst>
              <a:latin typeface="Times New Roman" panose="02020603050405020304" pitchFamily="18" charset="0"/>
              <a:cs typeface="Times New Roman" panose="02020603050405020304" pitchFamily="18" charset="0"/>
            </a:endParaRPr>
          </a:p>
        </p:txBody>
      </p:sp>
      <p:sp>
        <p:nvSpPr>
          <p:cNvPr id="9221" name="AutoShape 11" descr="http://media-2.web.britannica.com/eb-media/28/98328-004-5514AFAC.jpg"/>
          <p:cNvSpPr>
            <a:spLocks noChangeAspect="1" noChangeArrowheads="1"/>
          </p:cNvSpPr>
          <p:nvPr/>
        </p:nvSpPr>
        <p:spPr bwMode="auto">
          <a:xfrm>
            <a:off x="141288" y="-144463"/>
            <a:ext cx="304800" cy="304801"/>
          </a:xfrm>
          <a:prstGeom prst="rect">
            <a:avLst/>
          </a:prstGeom>
          <a:noFill/>
          <a:ln w="9525">
            <a:noFill/>
            <a:miter lim="800000"/>
            <a:headEnd/>
            <a:tailEnd/>
          </a:ln>
        </p:spPr>
        <p:txBody>
          <a:bodyPr/>
          <a:lstStyle/>
          <a:p>
            <a:endParaRPr lang="en-GB"/>
          </a:p>
        </p:txBody>
      </p:sp>
      <p:grpSp>
        <p:nvGrpSpPr>
          <p:cNvPr id="9222" name="Group 10"/>
          <p:cNvGrpSpPr>
            <a:grpSpLocks/>
          </p:cNvGrpSpPr>
          <p:nvPr/>
        </p:nvGrpSpPr>
        <p:grpSpPr bwMode="auto">
          <a:xfrm>
            <a:off x="2743200" y="4419600"/>
            <a:ext cx="3962400" cy="990600"/>
            <a:chOff x="192" y="288"/>
            <a:chExt cx="2496" cy="624"/>
          </a:xfrm>
        </p:grpSpPr>
        <p:pic>
          <p:nvPicPr>
            <p:cNvPr id="9223" name="Picture 8"/>
            <p:cNvPicPr>
              <a:picLocks noChangeAspect="1" noChangeArrowheads="1"/>
            </p:cNvPicPr>
            <p:nvPr/>
          </p:nvPicPr>
          <p:blipFill>
            <a:blip r:embed="rId2" cstate="print"/>
            <a:srcRect t="8000" r="70782"/>
            <a:stretch>
              <a:fillRect/>
            </a:stretch>
          </p:blipFill>
          <p:spPr bwMode="auto">
            <a:xfrm rot="5400000">
              <a:off x="1176" y="-696"/>
              <a:ext cx="528" cy="2496"/>
            </a:xfrm>
            <a:prstGeom prst="rect">
              <a:avLst/>
            </a:prstGeom>
            <a:noFill/>
            <a:ln w="9525">
              <a:noFill/>
              <a:miter lim="800000"/>
              <a:headEnd/>
              <a:tailEnd/>
            </a:ln>
          </p:spPr>
        </p:pic>
        <p:sp>
          <p:nvSpPr>
            <p:cNvPr id="9224" name="Rectangle 9"/>
            <p:cNvSpPr>
              <a:spLocks noChangeArrowheads="1"/>
            </p:cNvSpPr>
            <p:nvPr/>
          </p:nvSpPr>
          <p:spPr bwMode="auto">
            <a:xfrm>
              <a:off x="2304" y="720"/>
              <a:ext cx="240" cy="192"/>
            </a:xfrm>
            <a:prstGeom prst="rect">
              <a:avLst/>
            </a:prstGeom>
            <a:solidFill>
              <a:schemeClr val="bg1"/>
            </a:solidFill>
            <a:ln w="9525">
              <a:noFill/>
              <a:miter lim="800000"/>
              <a:headEnd/>
              <a:tailEnd/>
            </a:ln>
          </p:spPr>
          <p:txBody>
            <a:bodyPr wrap="none" anchor="ctr"/>
            <a:lstStyle/>
            <a:p>
              <a:endParaRPr lang="en-GB"/>
            </a:p>
          </p:txBody>
        </p:sp>
      </p:grpSp>
      <p:sp>
        <p:nvSpPr>
          <p:cNvPr id="3" name="Slide Number Placeholder 2">
            <a:extLst>
              <a:ext uri="{FF2B5EF4-FFF2-40B4-BE49-F238E27FC236}">
                <a16:creationId xmlns:a16="http://schemas.microsoft.com/office/drawing/2014/main" id="{E1810D4E-BB5A-14A5-775C-E6D82336EB0D}"/>
              </a:ext>
            </a:extLst>
          </p:cNvPr>
          <p:cNvSpPr>
            <a:spLocks noGrp="1"/>
          </p:cNvSpPr>
          <p:nvPr>
            <p:ph type="sldNum" sz="quarter" idx="12"/>
          </p:nvPr>
        </p:nvSpPr>
        <p:spPr/>
        <p:txBody>
          <a:bodyPr/>
          <a:lstStyle/>
          <a:p>
            <a:fld id="{F20484F7-D2A4-334C-A35B-F0B8479E1BC8}" type="slidenum">
              <a:rPr lang="en-US" altLang="en-SA" smtClean="0"/>
              <a:pPr/>
              <a:t>27</a:t>
            </a:fld>
            <a:endParaRPr lang="en-US" altLang="en-SA"/>
          </a:p>
        </p:txBody>
      </p:sp>
    </p:spTree>
    <p:extLst>
      <p:ext uri="{BB962C8B-B14F-4D97-AF65-F5344CB8AC3E}">
        <p14:creationId xmlns:p14="http://schemas.microsoft.com/office/powerpoint/2010/main" val="86387827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41540"/>
            <a:ext cx="7772400" cy="1143000"/>
          </a:xfrm>
        </p:spPr>
        <p:txBody>
          <a:bodyPr anchor="ctr">
            <a:normAutofit/>
          </a:bodyPr>
          <a:lstStyle/>
          <a:p>
            <a:pPr algn="ctr"/>
            <a:r>
              <a:rPr lang="en-US" sz="3200" b="1" dirty="0">
                <a:solidFill>
                  <a:srgbClr val="5BA7B9"/>
                </a:solidFill>
                <a:latin typeface="Times New Roman" panose="02020603050405020304" pitchFamily="18" charset="0"/>
                <a:cs typeface="Times New Roman" panose="02020603050405020304" pitchFamily="18" charset="0"/>
              </a:rPr>
              <a:t>Structure and Composition  of Platelets</a:t>
            </a:r>
          </a:p>
        </p:txBody>
      </p:sp>
      <p:sp>
        <p:nvSpPr>
          <p:cNvPr id="3" name="Content Placeholder 2"/>
          <p:cNvSpPr>
            <a:spLocks noGrp="1"/>
          </p:cNvSpPr>
          <p:nvPr>
            <p:ph idx="1"/>
          </p:nvPr>
        </p:nvSpPr>
        <p:spPr>
          <a:xfrm>
            <a:off x="609600" y="1558506"/>
            <a:ext cx="8077200" cy="1981200"/>
          </a:xfrm>
        </p:spPr>
        <p:txBody>
          <a:bodyPr anchor="ctr">
            <a:noAutofit/>
          </a:bodyPr>
          <a:lstStyle/>
          <a:p>
            <a:pPr algn="just">
              <a:lnSpc>
                <a:spcPct val="150000"/>
              </a:lnSpc>
            </a:pPr>
            <a:r>
              <a:rPr lang="en-US" sz="2400" dirty="0">
                <a:latin typeface="Times New Roman" panose="02020603050405020304" pitchFamily="18" charset="0"/>
                <a:cs typeface="Times New Roman" panose="02020603050405020304" pitchFamily="18" charset="0"/>
              </a:rPr>
              <a:t>Also known as </a:t>
            </a:r>
            <a:r>
              <a:rPr lang="en-US" sz="2400" dirty="0" err="1">
                <a:latin typeface="Times New Roman" panose="02020603050405020304" pitchFamily="18" charset="0"/>
                <a:cs typeface="Times New Roman" panose="02020603050405020304" pitchFamily="18" charset="0"/>
              </a:rPr>
              <a:t>thrombocytes</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thrombo</a:t>
            </a:r>
            <a:r>
              <a:rPr lang="en-US" sz="2400" dirty="0">
                <a:latin typeface="Times New Roman" panose="02020603050405020304" pitchFamily="18" charset="0"/>
                <a:cs typeface="Times New Roman" panose="02020603050405020304" pitchFamily="18" charset="0"/>
              </a:rPr>
              <a:t> = clot ; </a:t>
            </a:r>
            <a:r>
              <a:rPr lang="en-US" sz="2400" dirty="0" err="1">
                <a:latin typeface="Times New Roman" panose="02020603050405020304" pitchFamily="18" charset="0"/>
                <a:cs typeface="Times New Roman" panose="02020603050405020304" pitchFamily="18" charset="0"/>
              </a:rPr>
              <a:t>cytes</a:t>
            </a:r>
            <a:r>
              <a:rPr lang="en-US" sz="2400" dirty="0">
                <a:latin typeface="Times New Roman" panose="02020603050405020304" pitchFamily="18" charset="0"/>
                <a:cs typeface="Times New Roman" panose="02020603050405020304" pitchFamily="18" charset="0"/>
              </a:rPr>
              <a:t> = cells).</a:t>
            </a:r>
          </a:p>
          <a:p>
            <a:pPr algn="just">
              <a:lnSpc>
                <a:spcPct val="150000"/>
              </a:lnSpc>
            </a:pPr>
            <a:r>
              <a:rPr lang="en-US" sz="2400" dirty="0">
                <a:latin typeface="Times New Roman" panose="02020603050405020304" pitchFamily="18" charset="0"/>
                <a:cs typeface="Times New Roman" panose="02020603050405020304" pitchFamily="18" charset="0"/>
              </a:rPr>
              <a:t>Platelets are the smallest blood cells varying in diameter from 2 to 4 µm with an average volume of 5.8 µm</a:t>
            </a:r>
            <a:r>
              <a:rPr lang="en-US" sz="2400" baseline="30000" dirty="0">
                <a:latin typeface="Times New Roman" panose="02020603050405020304" pitchFamily="18" charset="0"/>
                <a:cs typeface="Times New Roman" panose="02020603050405020304" pitchFamily="18" charset="0"/>
              </a:rPr>
              <a:t>3</a:t>
            </a:r>
            <a:r>
              <a:rPr lang="en-US" sz="2400" dirty="0">
                <a:latin typeface="Times New Roman" panose="02020603050405020304" pitchFamily="18" charset="0"/>
                <a:cs typeface="Times New Roman" panose="02020603050405020304" pitchFamily="18" charset="0"/>
              </a:rPr>
              <a:t>. </a:t>
            </a:r>
          </a:p>
          <a:p>
            <a:pPr marL="109537" indent="0" algn="just">
              <a:lnSpc>
                <a:spcPct val="150000"/>
              </a:lnSpc>
              <a:buNone/>
            </a:pPr>
            <a:endParaRPr lang="en-US" sz="2400" b="1" dirty="0">
              <a:latin typeface="Times New Roman" panose="02020603050405020304" pitchFamily="18" charset="0"/>
              <a:cs typeface="Times New Roman" panose="02020603050405020304" pitchFamily="18" charset="0"/>
            </a:endParaRPr>
          </a:p>
        </p:txBody>
      </p:sp>
      <p:pic>
        <p:nvPicPr>
          <p:cNvPr id="6" name="Content Placeholder 3" descr="platelet.jpg"/>
          <p:cNvPicPr>
            <a:picLocks noChangeAspect="1"/>
          </p:cNvPicPr>
          <p:nvPr/>
        </p:nvPicPr>
        <p:blipFill>
          <a:blip r:embed="rId2"/>
          <a:stretch>
            <a:fillRect/>
          </a:stretch>
        </p:blipFill>
        <p:spPr bwMode="auto">
          <a:xfrm>
            <a:off x="1943100" y="3733800"/>
            <a:ext cx="5410200" cy="2362200"/>
          </a:xfrm>
          <a:prstGeom prst="rect">
            <a:avLst/>
          </a:prstGeom>
          <a:noFill/>
          <a:ln w="9525">
            <a:noFill/>
            <a:miter lim="800000"/>
            <a:headEnd/>
            <a:tailEnd/>
          </a:ln>
        </p:spPr>
      </p:pic>
      <p:sp>
        <p:nvSpPr>
          <p:cNvPr id="5" name="Slide Number Placeholder 4">
            <a:extLst>
              <a:ext uri="{FF2B5EF4-FFF2-40B4-BE49-F238E27FC236}">
                <a16:creationId xmlns:a16="http://schemas.microsoft.com/office/drawing/2014/main" id="{E577CF36-FDA4-A20A-4C9C-7B1AC8CF16C4}"/>
              </a:ext>
            </a:extLst>
          </p:cNvPr>
          <p:cNvSpPr>
            <a:spLocks noGrp="1"/>
          </p:cNvSpPr>
          <p:nvPr>
            <p:ph type="sldNum" sz="quarter" idx="12"/>
          </p:nvPr>
        </p:nvSpPr>
        <p:spPr/>
        <p:txBody>
          <a:bodyPr/>
          <a:lstStyle/>
          <a:p>
            <a:fld id="{1F9A2C89-E401-3041-9821-A3BBD340FD62}" type="slidenum">
              <a:rPr lang="en-US" altLang="en-SA" smtClean="0"/>
              <a:pPr/>
              <a:t>28</a:t>
            </a:fld>
            <a:endParaRPr lang="en-US" altLang="en-SA"/>
          </a:p>
        </p:txBody>
      </p:sp>
    </p:spTree>
    <p:extLst>
      <p:ext uri="{BB962C8B-B14F-4D97-AF65-F5344CB8AC3E}">
        <p14:creationId xmlns:p14="http://schemas.microsoft.com/office/powerpoint/2010/main" val="35681267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par>
                          <p:cTn id="8" fill="hold">
                            <p:stCondLst>
                              <p:cond delay="500"/>
                            </p:stCondLst>
                            <p:childTnLst>
                              <p:par>
                                <p:cTn id="9" presetID="16" presetClass="entr" presetSubtype="21" fill="hold" nodeType="after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barn(inVertical)">
                                      <p:cBhvr>
                                        <p:cTn id="11" dur="500"/>
                                        <p:tgtEl>
                                          <p:spTgt spid="3">
                                            <p:txEl>
                                              <p:pRg st="1" end="1"/>
                                            </p:txEl>
                                          </p:spTgt>
                                        </p:tgtEl>
                                      </p:cBhvr>
                                    </p:animEffect>
                                  </p:childTnLst>
                                </p:cTn>
                              </p:par>
                            </p:childTnLst>
                          </p:cTn>
                        </p:par>
                        <p:par>
                          <p:cTn id="12" fill="hold">
                            <p:stCondLst>
                              <p:cond delay="1000"/>
                            </p:stCondLst>
                            <p:childTnLst>
                              <p:par>
                                <p:cTn id="13" presetID="42" presetClass="entr" presetSubtype="0" fill="hold" nodeType="afterEffect">
                                  <p:stCondLst>
                                    <p:cond delay="0"/>
                                  </p:stCondLst>
                                  <p:childTnLst>
                                    <p:set>
                                      <p:cBhvr>
                                        <p:cTn id="14" dur="1" fill="hold">
                                          <p:stCondLst>
                                            <p:cond delay="0"/>
                                          </p:stCondLst>
                                        </p:cTn>
                                        <p:tgtEl>
                                          <p:spTgt spid="6"/>
                                        </p:tgtEl>
                                        <p:attrNameLst>
                                          <p:attrName>style.visibility</p:attrName>
                                        </p:attrNameLst>
                                      </p:cBhvr>
                                      <p:to>
                                        <p:strVal val="visible"/>
                                      </p:to>
                                    </p:set>
                                    <p:animEffect transition="in" filter="fade">
                                      <p:cBhvr>
                                        <p:cTn id="15" dur="1000"/>
                                        <p:tgtEl>
                                          <p:spTgt spid="6"/>
                                        </p:tgtEl>
                                      </p:cBhvr>
                                    </p:animEffect>
                                    <p:anim calcmode="lin" valueType="num">
                                      <p:cBhvr>
                                        <p:cTn id="16" dur="1000" fill="hold"/>
                                        <p:tgtEl>
                                          <p:spTgt spid="6"/>
                                        </p:tgtEl>
                                        <p:attrNameLst>
                                          <p:attrName>ppt_x</p:attrName>
                                        </p:attrNameLst>
                                      </p:cBhvr>
                                      <p:tavLst>
                                        <p:tav tm="0">
                                          <p:val>
                                            <p:strVal val="#ppt_x"/>
                                          </p:val>
                                        </p:tav>
                                        <p:tav tm="100000">
                                          <p:val>
                                            <p:strVal val="#ppt_x"/>
                                          </p:val>
                                        </p:tav>
                                      </p:tavLst>
                                    </p:anim>
                                    <p:anim calcmode="lin" valueType="num">
                                      <p:cBhvr>
                                        <p:cTn id="17" dur="1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1104900"/>
            <a:ext cx="7924800" cy="2857500"/>
          </a:xfrm>
        </p:spPr>
        <p:txBody>
          <a:bodyPr>
            <a:normAutofit lnSpcReduction="10000"/>
          </a:bodyPr>
          <a:lstStyle/>
          <a:p>
            <a:pPr algn="just">
              <a:lnSpc>
                <a:spcPct val="150000"/>
              </a:lnSpc>
            </a:pPr>
            <a:r>
              <a:rPr lang="en-US" sz="2400" dirty="0">
                <a:latin typeface="Times New Roman" panose="02020603050405020304" pitchFamily="18" charset="0"/>
                <a:cs typeface="Times New Roman" panose="02020603050405020304" pitchFamily="18" charset="0"/>
              </a:rPr>
              <a:t>Platelets are </a:t>
            </a:r>
            <a:r>
              <a:rPr lang="en-US" sz="2400" dirty="0" err="1">
                <a:latin typeface="Times New Roman" panose="02020603050405020304" pitchFamily="18" charset="0"/>
                <a:cs typeface="Times New Roman" panose="02020603050405020304" pitchFamily="18" charset="0"/>
              </a:rPr>
              <a:t>colourless</a:t>
            </a:r>
            <a:r>
              <a:rPr lang="en-US" sz="2400" dirty="0">
                <a:latin typeface="Times New Roman" panose="02020603050405020304" pitchFamily="18" charset="0"/>
                <a:cs typeface="Times New Roman" panose="02020603050405020304" pitchFamily="18" charset="0"/>
              </a:rPr>
              <a:t>, spherical, or oval discoid structures. </a:t>
            </a:r>
          </a:p>
          <a:p>
            <a:pPr algn="just">
              <a:lnSpc>
                <a:spcPct val="150000"/>
              </a:lnSpc>
            </a:pP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Leishman</a:t>
            </a:r>
            <a:r>
              <a:rPr lang="en-US" sz="2400" dirty="0">
                <a:latin typeface="Times New Roman" panose="02020603050405020304" pitchFamily="18" charset="0"/>
                <a:cs typeface="Times New Roman" panose="02020603050405020304" pitchFamily="18" charset="0"/>
              </a:rPr>
              <a:t> staining shows a platelet consisting of faint bluish cytoplasm containing reddish purple granules. </a:t>
            </a:r>
          </a:p>
          <a:p>
            <a:pPr algn="just">
              <a:lnSpc>
                <a:spcPct val="150000"/>
              </a:lnSpc>
            </a:pPr>
            <a:r>
              <a:rPr lang="en-US" sz="2400" dirty="0">
                <a:latin typeface="Times New Roman" panose="02020603050405020304" pitchFamily="18" charset="0"/>
                <a:cs typeface="Times New Roman" panose="02020603050405020304" pitchFamily="18" charset="0"/>
              </a:rPr>
              <a:t> Nucleus is absent in the platelets and therefore these cannot be reproduced. </a:t>
            </a:r>
            <a:endParaRPr lang="en-US" sz="2400" b="1" dirty="0">
              <a:latin typeface="Times New Roman" panose="02020603050405020304" pitchFamily="18" charset="0"/>
              <a:cs typeface="Times New Roman" panose="02020603050405020304" pitchFamily="18" charset="0"/>
            </a:endParaRPr>
          </a:p>
        </p:txBody>
      </p:sp>
      <p:pic>
        <p:nvPicPr>
          <p:cNvPr id="6" name="Content Placeholder 3" descr="platelet.jpg"/>
          <p:cNvPicPr>
            <a:picLocks noChangeAspect="1"/>
          </p:cNvPicPr>
          <p:nvPr/>
        </p:nvPicPr>
        <p:blipFill>
          <a:blip r:embed="rId3"/>
          <a:stretch>
            <a:fillRect/>
          </a:stretch>
        </p:blipFill>
        <p:spPr bwMode="auto">
          <a:xfrm>
            <a:off x="1866900" y="3810000"/>
            <a:ext cx="6195552" cy="2705100"/>
          </a:xfrm>
          <a:prstGeom prst="rect">
            <a:avLst/>
          </a:prstGeom>
          <a:noFill/>
          <a:ln w="9525">
            <a:noFill/>
            <a:miter lim="800000"/>
            <a:headEnd/>
            <a:tailEnd/>
          </a:ln>
        </p:spPr>
      </p:pic>
      <p:sp>
        <p:nvSpPr>
          <p:cNvPr id="5" name="Title 1">
            <a:extLst>
              <a:ext uri="{FF2B5EF4-FFF2-40B4-BE49-F238E27FC236}">
                <a16:creationId xmlns:a16="http://schemas.microsoft.com/office/drawing/2014/main" id="{76B1148D-90B5-F672-DD29-97C56652CD61}"/>
              </a:ext>
            </a:extLst>
          </p:cNvPr>
          <p:cNvSpPr>
            <a:spLocks noGrp="1"/>
          </p:cNvSpPr>
          <p:nvPr>
            <p:ph type="title"/>
          </p:nvPr>
        </p:nvSpPr>
        <p:spPr>
          <a:xfrm>
            <a:off x="586596" y="152400"/>
            <a:ext cx="8305800" cy="762000"/>
          </a:xfrm>
        </p:spPr>
        <p:txBody>
          <a:bodyPr anchor="ctr">
            <a:normAutofit/>
          </a:bodyPr>
          <a:lstStyle/>
          <a:p>
            <a:pPr algn="ctr"/>
            <a:r>
              <a:rPr lang="en-US" sz="3200" b="1" dirty="0">
                <a:solidFill>
                  <a:srgbClr val="5BA7B9"/>
                </a:solidFill>
                <a:latin typeface="Times New Roman" panose="02020603050405020304" pitchFamily="18" charset="0"/>
                <a:cs typeface="Times New Roman" panose="02020603050405020304" pitchFamily="18" charset="0"/>
              </a:rPr>
              <a:t>Structure and Composition  of Platelets (cont.)</a:t>
            </a:r>
          </a:p>
        </p:txBody>
      </p:sp>
      <p:sp>
        <p:nvSpPr>
          <p:cNvPr id="4" name="Slide Number Placeholder 3">
            <a:extLst>
              <a:ext uri="{FF2B5EF4-FFF2-40B4-BE49-F238E27FC236}">
                <a16:creationId xmlns:a16="http://schemas.microsoft.com/office/drawing/2014/main" id="{26FF9AD6-978E-4DDA-F432-9EEECD236503}"/>
              </a:ext>
            </a:extLst>
          </p:cNvPr>
          <p:cNvSpPr>
            <a:spLocks noGrp="1"/>
          </p:cNvSpPr>
          <p:nvPr>
            <p:ph type="sldNum" sz="quarter" idx="12"/>
          </p:nvPr>
        </p:nvSpPr>
        <p:spPr/>
        <p:txBody>
          <a:bodyPr/>
          <a:lstStyle/>
          <a:p>
            <a:fld id="{1F9A2C89-E401-3041-9821-A3BBD340FD62}" type="slidenum">
              <a:rPr lang="en-US" altLang="en-SA" smtClean="0"/>
              <a:pPr/>
              <a:t>29</a:t>
            </a:fld>
            <a:endParaRPr lang="en-US" altLang="en-SA"/>
          </a:p>
        </p:txBody>
      </p:sp>
    </p:spTree>
    <p:extLst>
      <p:ext uri="{BB962C8B-B14F-4D97-AF65-F5344CB8AC3E}">
        <p14:creationId xmlns:p14="http://schemas.microsoft.com/office/powerpoint/2010/main" val="3723881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par>
                          <p:cTn id="8" fill="hold">
                            <p:stCondLst>
                              <p:cond delay="500"/>
                            </p:stCondLst>
                            <p:childTnLst>
                              <p:par>
                                <p:cTn id="9" presetID="16" presetClass="entr" presetSubtype="21" fill="hold" nodeType="after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barn(inVertical)">
                                      <p:cBhvr>
                                        <p:cTn id="11" dur="500"/>
                                        <p:tgtEl>
                                          <p:spTgt spid="3">
                                            <p:txEl>
                                              <p:pRg st="1" end="1"/>
                                            </p:txEl>
                                          </p:spTgt>
                                        </p:tgtEl>
                                      </p:cBhvr>
                                    </p:animEffect>
                                  </p:childTnLst>
                                </p:cTn>
                              </p:par>
                            </p:childTnLst>
                          </p:cTn>
                        </p:par>
                        <p:par>
                          <p:cTn id="12" fill="hold">
                            <p:stCondLst>
                              <p:cond delay="1000"/>
                            </p:stCondLst>
                            <p:childTnLst>
                              <p:par>
                                <p:cTn id="13" presetID="16" presetClass="entr" presetSubtype="21" fill="hold" nodeType="after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barn(inVertical)">
                                      <p:cBhvr>
                                        <p:cTn id="15"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Text Box 6">
            <a:extLst>
              <a:ext uri="{FF2B5EF4-FFF2-40B4-BE49-F238E27FC236}">
                <a16:creationId xmlns:a16="http://schemas.microsoft.com/office/drawing/2014/main" id="{B77DD754-C3B0-8C63-A3ED-9B9D607695BF}"/>
              </a:ext>
            </a:extLst>
          </p:cNvPr>
          <p:cNvSpPr txBox="1">
            <a:spLocks noChangeArrowheads="1"/>
          </p:cNvSpPr>
          <p:nvPr/>
        </p:nvSpPr>
        <p:spPr bwMode="auto">
          <a:xfrm>
            <a:off x="1792018" y="3200400"/>
            <a:ext cx="7385050" cy="769441"/>
          </a:xfrm>
          <a:prstGeom prst="rect">
            <a:avLst/>
          </a:prstGeom>
          <a:noFill/>
          <a:ln w="9525">
            <a:noFill/>
            <a:miter lim="800000"/>
            <a:headEnd/>
            <a:tailEnd/>
          </a:ln>
        </p:spPr>
        <p:txBody>
          <a:bodyPr>
            <a:spAutoFit/>
          </a:bodyPr>
          <a:lstStyle/>
          <a:p>
            <a:pPr>
              <a:spcBef>
                <a:spcPct val="50000"/>
              </a:spcBef>
              <a:defRPr/>
            </a:pPr>
            <a:r>
              <a:rPr lang="en-GB" sz="4400" b="1" dirty="0">
                <a:solidFill>
                  <a:schemeClr val="tx2"/>
                </a:solidFill>
                <a:effectLst>
                  <a:outerShdw blurRad="38100" dist="38100" dir="2700000" algn="tl">
                    <a:srgbClr val="C0C0C0"/>
                  </a:outerShdw>
                </a:effectLst>
                <a:latin typeface="Times New Roman" panose="02020603050405020304" pitchFamily="18" charset="0"/>
                <a:cs typeface="Times New Roman" panose="02020603050405020304" pitchFamily="18" charset="0"/>
              </a:rPr>
              <a:t>Leukocytes (WBC’s)</a:t>
            </a:r>
          </a:p>
        </p:txBody>
      </p:sp>
      <p:sp>
        <p:nvSpPr>
          <p:cNvPr id="8195" name="AutoShape 11" descr="http://media-2.web.britannica.com/eb-media/28/98328-004-5514AFAC.jpg">
            <a:extLst>
              <a:ext uri="{FF2B5EF4-FFF2-40B4-BE49-F238E27FC236}">
                <a16:creationId xmlns:a16="http://schemas.microsoft.com/office/drawing/2014/main" id="{5D4992AF-A6AF-7480-EBD8-7E52E7455E42}"/>
              </a:ext>
            </a:extLst>
          </p:cNvPr>
          <p:cNvSpPr>
            <a:spLocks noChangeAspect="1" noChangeArrowheads="1"/>
          </p:cNvSpPr>
          <p:nvPr/>
        </p:nvSpPr>
        <p:spPr bwMode="auto">
          <a:xfrm>
            <a:off x="141288" y="-144463"/>
            <a:ext cx="304800" cy="304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endParaRPr lang="en-GB" altLang="en-SA"/>
          </a:p>
        </p:txBody>
      </p:sp>
      <p:grpSp>
        <p:nvGrpSpPr>
          <p:cNvPr id="8196" name="Group 10">
            <a:extLst>
              <a:ext uri="{FF2B5EF4-FFF2-40B4-BE49-F238E27FC236}">
                <a16:creationId xmlns:a16="http://schemas.microsoft.com/office/drawing/2014/main" id="{AB3D9556-D19E-BC25-3324-BF2488BE2013}"/>
              </a:ext>
            </a:extLst>
          </p:cNvPr>
          <p:cNvGrpSpPr>
            <a:grpSpLocks/>
          </p:cNvGrpSpPr>
          <p:nvPr/>
        </p:nvGrpSpPr>
        <p:grpSpPr bwMode="auto">
          <a:xfrm>
            <a:off x="2590800" y="4419600"/>
            <a:ext cx="3962400" cy="990600"/>
            <a:chOff x="192" y="288"/>
            <a:chExt cx="2496" cy="624"/>
          </a:xfrm>
        </p:grpSpPr>
        <p:pic>
          <p:nvPicPr>
            <p:cNvPr id="8199" name="Picture 8">
              <a:extLst>
                <a:ext uri="{FF2B5EF4-FFF2-40B4-BE49-F238E27FC236}">
                  <a16:creationId xmlns:a16="http://schemas.microsoft.com/office/drawing/2014/main" id="{2DD6BACA-E704-03F0-7767-6FF45CA62DF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t="8000" r="70782"/>
            <a:stretch>
              <a:fillRect/>
            </a:stretch>
          </p:blipFill>
          <p:spPr bwMode="auto">
            <a:xfrm rot="5400000">
              <a:off x="1176" y="-696"/>
              <a:ext cx="528" cy="24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200" name="Rectangle 9">
              <a:extLst>
                <a:ext uri="{FF2B5EF4-FFF2-40B4-BE49-F238E27FC236}">
                  <a16:creationId xmlns:a16="http://schemas.microsoft.com/office/drawing/2014/main" id="{9917A3C3-3821-CBB9-B6EA-DA44B9F3A917}"/>
                </a:ext>
              </a:extLst>
            </p:cNvPr>
            <p:cNvSpPr>
              <a:spLocks noChangeArrowheads="1"/>
            </p:cNvSpPr>
            <p:nvPr/>
          </p:nvSpPr>
          <p:spPr bwMode="auto">
            <a:xfrm>
              <a:off x="2304" y="720"/>
              <a:ext cx="240" cy="192"/>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endParaRPr lang="en-GB" altLang="en-SA"/>
            </a:p>
          </p:txBody>
        </p:sp>
      </p:grpSp>
      <p:sp>
        <p:nvSpPr>
          <p:cNvPr id="7" name="Slide Number Placeholder 6">
            <a:extLst>
              <a:ext uri="{FF2B5EF4-FFF2-40B4-BE49-F238E27FC236}">
                <a16:creationId xmlns:a16="http://schemas.microsoft.com/office/drawing/2014/main" id="{4B1CD6BC-F113-4724-E383-9388294EDDA6}"/>
              </a:ext>
            </a:extLst>
          </p:cNvPr>
          <p:cNvSpPr>
            <a:spLocks noGrp="1"/>
          </p:cNvSpPr>
          <p:nvPr>
            <p:ph type="sldNum" sz="quarter" idx="12"/>
          </p:nvPr>
        </p:nvSpPr>
        <p:spPr/>
        <p:txBody>
          <a:bodyPr/>
          <a:lstStyle>
            <a:lvl1pPr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fld id="{1849B138-FF01-6E44-A716-09F8DD29F841}" type="slidenum">
              <a:rPr lang="en-US" altLang="en-SA">
                <a:solidFill>
                  <a:srgbClr val="FFFFFF"/>
                </a:solidFill>
                <a:latin typeface="Franklin Gothic Book" panose="020B0503020102020204" pitchFamily="34" charset="0"/>
              </a:rPr>
              <a:pPr eaLnBrk="1" hangingPunct="1"/>
              <a:t>3</a:t>
            </a:fld>
            <a:endParaRPr lang="en-US" altLang="en-SA">
              <a:solidFill>
                <a:srgbClr val="FFFFFF"/>
              </a:solidFill>
              <a:latin typeface="Franklin Gothic Book" panose="020B0503020102020204" pitchFamily="34" charset="0"/>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6375"/>
            <a:ext cx="7772400" cy="838200"/>
          </a:xfrm>
        </p:spPr>
        <p:txBody>
          <a:bodyPr anchor="ctr"/>
          <a:lstStyle/>
          <a:p>
            <a:pPr algn="ctr"/>
            <a:r>
              <a:rPr lang="en-US" sz="3200" b="1" dirty="0">
                <a:solidFill>
                  <a:srgbClr val="5BA7B9"/>
                </a:solidFill>
                <a:latin typeface="Times New Roman" panose="02020603050405020304" pitchFamily="18" charset="0"/>
                <a:cs typeface="Times New Roman" panose="02020603050405020304" pitchFamily="18" charset="0"/>
              </a:rPr>
              <a:t>Electron Microscopic Structure </a:t>
            </a:r>
          </a:p>
        </p:txBody>
      </p:sp>
      <p:sp>
        <p:nvSpPr>
          <p:cNvPr id="3" name="Content Placeholder 2"/>
          <p:cNvSpPr>
            <a:spLocks noGrp="1"/>
          </p:cNvSpPr>
          <p:nvPr>
            <p:ph idx="1"/>
          </p:nvPr>
        </p:nvSpPr>
        <p:spPr>
          <a:xfrm>
            <a:off x="681487" y="1143000"/>
            <a:ext cx="8001000" cy="1752600"/>
          </a:xfrm>
        </p:spPr>
        <p:txBody>
          <a:bodyPr>
            <a:noAutofit/>
          </a:bodyPr>
          <a:lstStyle/>
          <a:p>
            <a:pPr algn="just">
              <a:lnSpc>
                <a:spcPct val="150000"/>
              </a:lnSpc>
            </a:pPr>
            <a:r>
              <a:rPr lang="en-US" sz="2400" dirty="0">
                <a:latin typeface="Times New Roman" panose="02020603050405020304" pitchFamily="18" charset="0"/>
                <a:cs typeface="Times New Roman" panose="02020603050405020304" pitchFamily="18" charset="0"/>
              </a:rPr>
              <a:t>Cell Membrane- ​It consists of lipids (phospholipids, cholesterol and glycolipids), carbohydrates, proteins and glycoproteins. </a:t>
            </a:r>
          </a:p>
          <a:p>
            <a:pPr marL="109537" indent="0" algn="just">
              <a:lnSpc>
                <a:spcPct val="150000"/>
              </a:lnSpc>
              <a:buNone/>
            </a:pPr>
            <a:endParaRPr lang="en-US" sz="2400" dirty="0">
              <a:latin typeface="Times New Roman" panose="02020603050405020304" pitchFamily="18" charset="0"/>
              <a:cs typeface="Times New Roman" panose="02020603050405020304" pitchFamily="18" charset="0"/>
            </a:endParaRPr>
          </a:p>
        </p:txBody>
      </p:sp>
      <p:pic>
        <p:nvPicPr>
          <p:cNvPr id="6" name="Content Placeholder 3" descr="platelet.jpg"/>
          <p:cNvPicPr>
            <a:picLocks noChangeAspect="1"/>
          </p:cNvPicPr>
          <p:nvPr/>
        </p:nvPicPr>
        <p:blipFill>
          <a:blip r:embed="rId2"/>
          <a:stretch>
            <a:fillRect/>
          </a:stretch>
        </p:blipFill>
        <p:spPr bwMode="auto">
          <a:xfrm>
            <a:off x="935239" y="2895600"/>
            <a:ext cx="7487018" cy="3268980"/>
          </a:xfrm>
          <a:prstGeom prst="rect">
            <a:avLst/>
          </a:prstGeom>
          <a:noFill/>
          <a:ln w="9525">
            <a:noFill/>
            <a:miter lim="800000"/>
            <a:headEnd/>
            <a:tailEnd/>
          </a:ln>
        </p:spPr>
      </p:pic>
      <p:sp>
        <p:nvSpPr>
          <p:cNvPr id="5" name="Slide Number Placeholder 4">
            <a:extLst>
              <a:ext uri="{FF2B5EF4-FFF2-40B4-BE49-F238E27FC236}">
                <a16:creationId xmlns:a16="http://schemas.microsoft.com/office/drawing/2014/main" id="{A3E38C85-E959-FDD8-CD74-0E60EEDF7C19}"/>
              </a:ext>
            </a:extLst>
          </p:cNvPr>
          <p:cNvSpPr>
            <a:spLocks noGrp="1"/>
          </p:cNvSpPr>
          <p:nvPr>
            <p:ph type="sldNum" sz="quarter" idx="12"/>
          </p:nvPr>
        </p:nvSpPr>
        <p:spPr/>
        <p:txBody>
          <a:bodyPr/>
          <a:lstStyle/>
          <a:p>
            <a:fld id="{1F9A2C89-E401-3041-9821-A3BBD340FD62}" type="slidenum">
              <a:rPr lang="en-US" altLang="en-SA" smtClean="0"/>
              <a:pPr/>
              <a:t>30</a:t>
            </a:fld>
            <a:endParaRPr lang="en-US" altLang="en-SA"/>
          </a:p>
        </p:txBody>
      </p:sp>
    </p:spTree>
    <p:extLst>
      <p:ext uri="{BB962C8B-B14F-4D97-AF65-F5344CB8AC3E}">
        <p14:creationId xmlns:p14="http://schemas.microsoft.com/office/powerpoint/2010/main" val="29334583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127301"/>
            <a:ext cx="7772400" cy="776922"/>
          </a:xfrm>
        </p:spPr>
        <p:txBody>
          <a:bodyPr anchor="ctr"/>
          <a:lstStyle/>
          <a:p>
            <a:pPr algn="ctr"/>
            <a:r>
              <a:rPr lang="en-US" sz="3200" b="1" dirty="0">
                <a:solidFill>
                  <a:srgbClr val="5BA7B9"/>
                </a:solidFill>
                <a:latin typeface="Times New Roman" panose="02020603050405020304" pitchFamily="18" charset="0"/>
                <a:cs typeface="Times New Roman" panose="02020603050405020304" pitchFamily="18" charset="0"/>
              </a:rPr>
              <a:t>Electron Microscopic Structure </a:t>
            </a:r>
          </a:p>
        </p:txBody>
      </p:sp>
      <p:sp>
        <p:nvSpPr>
          <p:cNvPr id="3" name="Content Placeholder 2"/>
          <p:cNvSpPr>
            <a:spLocks noGrp="1"/>
          </p:cNvSpPr>
          <p:nvPr>
            <p:ph idx="1"/>
          </p:nvPr>
        </p:nvSpPr>
        <p:spPr>
          <a:xfrm>
            <a:off x="495300" y="904223"/>
            <a:ext cx="8153400" cy="3355758"/>
          </a:xfrm>
        </p:spPr>
        <p:txBody>
          <a:bodyPr>
            <a:noAutofit/>
          </a:bodyPr>
          <a:lstStyle/>
          <a:p>
            <a:pPr algn="just">
              <a:lnSpc>
                <a:spcPct val="150000"/>
              </a:lnSpc>
            </a:pPr>
            <a:r>
              <a:rPr lang="en-US" sz="2400" dirty="0">
                <a:latin typeface="Times New Roman" panose="02020603050405020304" pitchFamily="18" charset="0"/>
                <a:cs typeface="Times New Roman" panose="02020603050405020304" pitchFamily="18" charset="0"/>
              </a:rPr>
              <a:t>Microtubules- The microtubules are made up of polymerized proteins called tubulins. </a:t>
            </a:r>
          </a:p>
          <a:p>
            <a:pPr lvl="1" algn="just">
              <a:lnSpc>
                <a:spcPct val="150000"/>
              </a:lnSpc>
            </a:pPr>
            <a:r>
              <a:rPr lang="en-US" dirty="0">
                <a:latin typeface="Times New Roman" panose="02020603050405020304" pitchFamily="18" charset="0"/>
                <a:cs typeface="Times New Roman" panose="02020603050405020304" pitchFamily="18" charset="0"/>
              </a:rPr>
              <a:t>These form a compact bundle, which is present immediately beneath the platelet membrane. </a:t>
            </a:r>
          </a:p>
          <a:p>
            <a:pPr lvl="1" algn="just">
              <a:lnSpc>
                <a:spcPct val="150000"/>
              </a:lnSpc>
            </a:pPr>
            <a:r>
              <a:rPr lang="en-US" dirty="0">
                <a:latin typeface="Times New Roman" panose="02020603050405020304" pitchFamily="18" charset="0"/>
                <a:cs typeface="Times New Roman" panose="02020603050405020304" pitchFamily="18" charset="0"/>
              </a:rPr>
              <a:t>These are responsible for maintenance of the discoid shape of the circulating platelets. </a:t>
            </a:r>
          </a:p>
        </p:txBody>
      </p:sp>
      <p:pic>
        <p:nvPicPr>
          <p:cNvPr id="6" name="Content Placeholder 3" descr="platelet.jpg"/>
          <p:cNvPicPr>
            <a:picLocks noChangeAspect="1"/>
          </p:cNvPicPr>
          <p:nvPr/>
        </p:nvPicPr>
        <p:blipFill>
          <a:blip r:embed="rId3"/>
          <a:stretch>
            <a:fillRect/>
          </a:stretch>
        </p:blipFill>
        <p:spPr bwMode="auto">
          <a:xfrm>
            <a:off x="3957439" y="4276310"/>
            <a:ext cx="4745176" cy="2071838"/>
          </a:xfrm>
          <a:prstGeom prst="rect">
            <a:avLst/>
          </a:prstGeom>
          <a:noFill/>
          <a:ln w="9525">
            <a:noFill/>
            <a:miter lim="800000"/>
            <a:headEnd/>
            <a:tailEnd/>
          </a:ln>
        </p:spPr>
      </p:pic>
      <p:sp>
        <p:nvSpPr>
          <p:cNvPr id="5" name="Slide Number Placeholder 4">
            <a:extLst>
              <a:ext uri="{FF2B5EF4-FFF2-40B4-BE49-F238E27FC236}">
                <a16:creationId xmlns:a16="http://schemas.microsoft.com/office/drawing/2014/main" id="{141168CB-3A47-1E85-DFCD-7F800C03BBEA}"/>
              </a:ext>
            </a:extLst>
          </p:cNvPr>
          <p:cNvSpPr>
            <a:spLocks noGrp="1"/>
          </p:cNvSpPr>
          <p:nvPr>
            <p:ph type="sldNum" sz="quarter" idx="12"/>
          </p:nvPr>
        </p:nvSpPr>
        <p:spPr/>
        <p:txBody>
          <a:bodyPr/>
          <a:lstStyle/>
          <a:p>
            <a:fld id="{1F9A2C89-E401-3041-9821-A3BBD340FD62}" type="slidenum">
              <a:rPr lang="en-US" altLang="en-SA" smtClean="0"/>
              <a:pPr/>
              <a:t>31</a:t>
            </a:fld>
            <a:endParaRPr lang="en-US" altLang="en-SA"/>
          </a:p>
        </p:txBody>
      </p:sp>
    </p:spTree>
    <p:extLst>
      <p:ext uri="{BB962C8B-B14F-4D97-AF65-F5344CB8AC3E}">
        <p14:creationId xmlns:p14="http://schemas.microsoft.com/office/powerpoint/2010/main" val="40764421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par>
                          <p:cTn id="8" fill="hold">
                            <p:stCondLst>
                              <p:cond delay="500"/>
                            </p:stCondLst>
                            <p:childTnLst>
                              <p:par>
                                <p:cTn id="9" presetID="16" presetClass="entr" presetSubtype="21" fill="hold" nodeType="after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barn(inVertical)">
                                      <p:cBhvr>
                                        <p:cTn id="11" dur="500"/>
                                        <p:tgtEl>
                                          <p:spTgt spid="3">
                                            <p:txEl>
                                              <p:pRg st="1" end="1"/>
                                            </p:txEl>
                                          </p:spTgt>
                                        </p:tgtEl>
                                      </p:cBhvr>
                                    </p:animEffect>
                                  </p:childTnLst>
                                </p:cTn>
                              </p:par>
                            </p:childTnLst>
                          </p:cTn>
                        </p:par>
                        <p:par>
                          <p:cTn id="12" fill="hold">
                            <p:stCondLst>
                              <p:cond delay="1000"/>
                            </p:stCondLst>
                            <p:childTnLst>
                              <p:par>
                                <p:cTn id="13" presetID="16" presetClass="entr" presetSubtype="21" fill="hold" nodeType="after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barn(inVertical)">
                                      <p:cBhvr>
                                        <p:cTn id="15"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1295400"/>
            <a:ext cx="8077200" cy="4800600"/>
          </a:xfrm>
        </p:spPr>
        <p:txBody>
          <a:bodyPr>
            <a:noAutofit/>
          </a:bodyPr>
          <a:lstStyle/>
          <a:p>
            <a:pPr algn="just">
              <a:lnSpc>
                <a:spcPct val="150000"/>
              </a:lnSpc>
            </a:pPr>
            <a:r>
              <a:rPr lang="en-US" sz="2400" dirty="0">
                <a:latin typeface="Times New Roman" panose="02020603050405020304" pitchFamily="18" charset="0"/>
                <a:cs typeface="Times New Roman" panose="02020603050405020304" pitchFamily="18" charset="0"/>
              </a:rPr>
              <a:t>Cytoplasm -The cytoplasm of the platelets contains the following: </a:t>
            </a:r>
          </a:p>
          <a:p>
            <a:pPr lvl="1" algn="just">
              <a:lnSpc>
                <a:spcPct val="150000"/>
              </a:lnSpc>
            </a:pPr>
            <a:r>
              <a:rPr lang="en-US" dirty="0">
                <a:latin typeface="Times New Roman" panose="02020603050405020304" pitchFamily="18" charset="0"/>
                <a:cs typeface="Times New Roman" panose="02020603050405020304" pitchFamily="18" charset="0"/>
              </a:rPr>
              <a:t>Endoplasmic reticulum and Golgi apparatus (synthesize various enzymes and store large quantities of calcium). </a:t>
            </a:r>
          </a:p>
          <a:p>
            <a:pPr lvl="1" algn="just">
              <a:lnSpc>
                <a:spcPct val="150000"/>
              </a:lnSpc>
            </a:pPr>
            <a:r>
              <a:rPr lang="en-US" dirty="0">
                <a:latin typeface="Times New Roman" panose="02020603050405020304" pitchFamily="18" charset="0"/>
                <a:cs typeface="Times New Roman" panose="02020603050405020304" pitchFamily="18" charset="0"/>
              </a:rPr>
              <a:t>Mitochondria are capable of forming ATP and ADP. </a:t>
            </a:r>
          </a:p>
          <a:p>
            <a:pPr lvl="1" algn="just">
              <a:lnSpc>
                <a:spcPct val="150000"/>
              </a:lnSpc>
            </a:pPr>
            <a:r>
              <a:rPr lang="en-US" dirty="0">
                <a:latin typeface="Times New Roman" panose="02020603050405020304" pitchFamily="18" charset="0"/>
                <a:cs typeface="Times New Roman" panose="02020603050405020304" pitchFamily="18" charset="0"/>
              </a:rPr>
              <a:t>Contractile proteins include actin, myosin and </a:t>
            </a:r>
            <a:r>
              <a:rPr lang="en-US" dirty="0" err="1">
                <a:latin typeface="Times New Roman" panose="02020603050405020304" pitchFamily="18" charset="0"/>
                <a:cs typeface="Times New Roman" panose="02020603050405020304" pitchFamily="18" charset="0"/>
              </a:rPr>
              <a:t>thrombosthenin</a:t>
            </a:r>
            <a:r>
              <a:rPr lang="en-US" dirty="0">
                <a:latin typeface="Times New Roman" panose="02020603050405020304" pitchFamily="18" charset="0"/>
                <a:cs typeface="Times New Roman" panose="02020603050405020304" pitchFamily="18" charset="0"/>
              </a:rPr>
              <a:t> (can cause the platelet to contract and are thus responsible for the clot retraction). </a:t>
            </a:r>
          </a:p>
        </p:txBody>
      </p:sp>
      <p:sp>
        <p:nvSpPr>
          <p:cNvPr id="5" name="Title 1">
            <a:extLst>
              <a:ext uri="{FF2B5EF4-FFF2-40B4-BE49-F238E27FC236}">
                <a16:creationId xmlns:a16="http://schemas.microsoft.com/office/drawing/2014/main" id="{BDB54EC1-FB26-4B15-BC62-B60F3F3E65F3}"/>
              </a:ext>
            </a:extLst>
          </p:cNvPr>
          <p:cNvSpPr>
            <a:spLocks noGrp="1"/>
          </p:cNvSpPr>
          <p:nvPr>
            <p:ph type="title"/>
          </p:nvPr>
        </p:nvSpPr>
        <p:spPr>
          <a:xfrm>
            <a:off x="914400" y="127301"/>
            <a:ext cx="7772400" cy="776922"/>
          </a:xfrm>
        </p:spPr>
        <p:txBody>
          <a:bodyPr anchor="ctr"/>
          <a:lstStyle/>
          <a:p>
            <a:pPr algn="ctr"/>
            <a:r>
              <a:rPr lang="en-US" sz="3200" b="1" dirty="0">
                <a:solidFill>
                  <a:srgbClr val="5BA7B9"/>
                </a:solidFill>
                <a:latin typeface="Times New Roman" panose="02020603050405020304" pitchFamily="18" charset="0"/>
                <a:cs typeface="Times New Roman" panose="02020603050405020304" pitchFamily="18" charset="0"/>
              </a:rPr>
              <a:t>Electron Microscopic Structure (cont.) </a:t>
            </a:r>
          </a:p>
        </p:txBody>
      </p:sp>
      <p:sp>
        <p:nvSpPr>
          <p:cNvPr id="4" name="Slide Number Placeholder 3">
            <a:extLst>
              <a:ext uri="{FF2B5EF4-FFF2-40B4-BE49-F238E27FC236}">
                <a16:creationId xmlns:a16="http://schemas.microsoft.com/office/drawing/2014/main" id="{0093452F-64AA-3EB2-9BE4-9F641D05F167}"/>
              </a:ext>
            </a:extLst>
          </p:cNvPr>
          <p:cNvSpPr>
            <a:spLocks noGrp="1"/>
          </p:cNvSpPr>
          <p:nvPr>
            <p:ph type="sldNum" sz="quarter" idx="12"/>
          </p:nvPr>
        </p:nvSpPr>
        <p:spPr/>
        <p:txBody>
          <a:bodyPr/>
          <a:lstStyle/>
          <a:p>
            <a:fld id="{1F9A2C89-E401-3041-9821-A3BBD340FD62}" type="slidenum">
              <a:rPr lang="en-US" altLang="en-SA" smtClean="0"/>
              <a:pPr/>
              <a:t>32</a:t>
            </a:fld>
            <a:endParaRPr lang="en-US" altLang="en-SA"/>
          </a:p>
        </p:txBody>
      </p:sp>
    </p:spTree>
    <p:extLst>
      <p:ext uri="{BB962C8B-B14F-4D97-AF65-F5344CB8AC3E}">
        <p14:creationId xmlns:p14="http://schemas.microsoft.com/office/powerpoint/2010/main" val="36012146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par>
                          <p:cTn id="8" fill="hold">
                            <p:stCondLst>
                              <p:cond delay="500"/>
                            </p:stCondLst>
                            <p:childTnLst>
                              <p:par>
                                <p:cTn id="9" presetID="16" presetClass="entr" presetSubtype="21" fill="hold" nodeType="after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barn(inVertical)">
                                      <p:cBhvr>
                                        <p:cTn id="11" dur="500"/>
                                        <p:tgtEl>
                                          <p:spTgt spid="3">
                                            <p:txEl>
                                              <p:pRg st="1" end="1"/>
                                            </p:txEl>
                                          </p:spTgt>
                                        </p:tgtEl>
                                      </p:cBhvr>
                                    </p:animEffect>
                                  </p:childTnLst>
                                </p:cTn>
                              </p:par>
                            </p:childTnLst>
                          </p:cTn>
                        </p:par>
                        <p:par>
                          <p:cTn id="12" fill="hold">
                            <p:stCondLst>
                              <p:cond delay="1000"/>
                            </p:stCondLst>
                            <p:childTnLst>
                              <p:par>
                                <p:cTn id="13" presetID="16" presetClass="entr" presetSubtype="21" fill="hold" nodeType="after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barn(inVertical)">
                                      <p:cBhvr>
                                        <p:cTn id="15" dur="500"/>
                                        <p:tgtEl>
                                          <p:spTgt spid="3">
                                            <p:txEl>
                                              <p:pRg st="2" end="2"/>
                                            </p:txEl>
                                          </p:spTgt>
                                        </p:tgtEl>
                                      </p:cBhvr>
                                    </p:animEffect>
                                  </p:childTnLst>
                                </p:cTn>
                              </p:par>
                            </p:childTnLst>
                          </p:cTn>
                        </p:par>
                        <p:par>
                          <p:cTn id="16" fill="hold">
                            <p:stCondLst>
                              <p:cond delay="1500"/>
                            </p:stCondLst>
                            <p:childTnLst>
                              <p:par>
                                <p:cTn id="17" presetID="16" presetClass="entr" presetSubtype="21" fill="hold" nodeType="after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barn(inVertical)">
                                      <p:cBhvr>
                                        <p:cTn id="19"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0883" y="1143000"/>
            <a:ext cx="7772400" cy="1981200"/>
          </a:xfrm>
        </p:spPr>
        <p:txBody>
          <a:bodyPr/>
          <a:lstStyle/>
          <a:p>
            <a:pPr lvl="1" algn="just"/>
            <a:r>
              <a:rPr lang="en-US" dirty="0">
                <a:latin typeface="Times New Roman" panose="02020603050405020304" pitchFamily="18" charset="0"/>
                <a:cs typeface="Times New Roman" panose="02020603050405020304" pitchFamily="18" charset="0"/>
              </a:rPr>
              <a:t>Other proteins present in the cytoplasm are as follows: </a:t>
            </a:r>
          </a:p>
          <a:p>
            <a:pPr lvl="2" algn="just"/>
            <a:r>
              <a:rPr lang="en-US" sz="2400" dirty="0">
                <a:latin typeface="Times New Roman" panose="02020603050405020304" pitchFamily="18" charset="0"/>
                <a:cs typeface="Times New Roman" panose="02020603050405020304" pitchFamily="18" charset="0"/>
              </a:rPr>
              <a:t>Fibrin stabilizing factor </a:t>
            </a:r>
          </a:p>
          <a:p>
            <a:pPr lvl="2" algn="just">
              <a:lnSpc>
                <a:spcPct val="150000"/>
              </a:lnSpc>
            </a:pPr>
            <a:r>
              <a:rPr lang="en-US" sz="2400" dirty="0">
                <a:latin typeface="Times New Roman" panose="02020603050405020304" pitchFamily="18" charset="0"/>
                <a:cs typeface="Times New Roman" panose="02020603050405020304" pitchFamily="18" charset="0"/>
              </a:rPr>
              <a:t>Platelet-derived growth factor (PDGF) </a:t>
            </a:r>
          </a:p>
          <a:p>
            <a:pPr lvl="2" algn="just"/>
            <a:r>
              <a:rPr lang="en-US" sz="2400" dirty="0">
                <a:latin typeface="Times New Roman" panose="02020603050405020304" pitchFamily="18" charset="0"/>
                <a:cs typeface="Times New Roman" panose="02020603050405020304" pitchFamily="18" charset="0"/>
              </a:rPr>
              <a:t>von Willebrand factor (VWF) </a:t>
            </a:r>
          </a:p>
        </p:txBody>
      </p:sp>
      <p:pic>
        <p:nvPicPr>
          <p:cNvPr id="6" name="Content Placeholder 3" descr="platelet.jpg"/>
          <p:cNvPicPr>
            <a:picLocks noChangeAspect="1"/>
          </p:cNvPicPr>
          <p:nvPr/>
        </p:nvPicPr>
        <p:blipFill>
          <a:blip r:embed="rId2"/>
          <a:stretch>
            <a:fillRect/>
          </a:stretch>
        </p:blipFill>
        <p:spPr bwMode="auto">
          <a:xfrm>
            <a:off x="1168810" y="3276600"/>
            <a:ext cx="6806379" cy="2971800"/>
          </a:xfrm>
          <a:prstGeom prst="rect">
            <a:avLst/>
          </a:prstGeom>
          <a:noFill/>
          <a:ln w="9525">
            <a:noFill/>
            <a:miter lim="800000"/>
            <a:headEnd/>
            <a:tailEnd/>
          </a:ln>
        </p:spPr>
      </p:pic>
      <p:sp>
        <p:nvSpPr>
          <p:cNvPr id="5" name="Title 1">
            <a:extLst>
              <a:ext uri="{FF2B5EF4-FFF2-40B4-BE49-F238E27FC236}">
                <a16:creationId xmlns:a16="http://schemas.microsoft.com/office/drawing/2014/main" id="{8FEDC83F-DDF4-0AB4-836E-4CEBCF791EDA}"/>
              </a:ext>
            </a:extLst>
          </p:cNvPr>
          <p:cNvSpPr>
            <a:spLocks noGrp="1"/>
          </p:cNvSpPr>
          <p:nvPr>
            <p:ph type="title"/>
          </p:nvPr>
        </p:nvSpPr>
        <p:spPr>
          <a:xfrm>
            <a:off x="680883" y="173421"/>
            <a:ext cx="7772400" cy="776922"/>
          </a:xfrm>
        </p:spPr>
        <p:txBody>
          <a:bodyPr anchor="ctr"/>
          <a:lstStyle/>
          <a:p>
            <a:pPr algn="ctr"/>
            <a:r>
              <a:rPr lang="en-US" sz="3200" b="1" dirty="0">
                <a:solidFill>
                  <a:srgbClr val="5BA7B9"/>
                </a:solidFill>
                <a:latin typeface="Times New Roman" panose="02020603050405020304" pitchFamily="18" charset="0"/>
                <a:cs typeface="Times New Roman" panose="02020603050405020304" pitchFamily="18" charset="0"/>
              </a:rPr>
              <a:t>Electron Microscopic Structure (cont.) </a:t>
            </a:r>
          </a:p>
        </p:txBody>
      </p:sp>
      <p:sp>
        <p:nvSpPr>
          <p:cNvPr id="4" name="Slide Number Placeholder 3">
            <a:extLst>
              <a:ext uri="{FF2B5EF4-FFF2-40B4-BE49-F238E27FC236}">
                <a16:creationId xmlns:a16="http://schemas.microsoft.com/office/drawing/2014/main" id="{CAC19EBD-8A9D-5DE0-1A08-52EB1E8792F2}"/>
              </a:ext>
            </a:extLst>
          </p:cNvPr>
          <p:cNvSpPr>
            <a:spLocks noGrp="1"/>
          </p:cNvSpPr>
          <p:nvPr>
            <p:ph type="sldNum" sz="quarter" idx="12"/>
          </p:nvPr>
        </p:nvSpPr>
        <p:spPr/>
        <p:txBody>
          <a:bodyPr/>
          <a:lstStyle/>
          <a:p>
            <a:fld id="{1F9A2C89-E401-3041-9821-A3BBD340FD62}" type="slidenum">
              <a:rPr lang="en-US" altLang="en-SA" smtClean="0"/>
              <a:pPr/>
              <a:t>33</a:t>
            </a:fld>
            <a:endParaRPr lang="en-US" altLang="en-SA"/>
          </a:p>
        </p:txBody>
      </p:sp>
    </p:spTree>
    <p:extLst>
      <p:ext uri="{BB962C8B-B14F-4D97-AF65-F5344CB8AC3E}">
        <p14:creationId xmlns:p14="http://schemas.microsoft.com/office/powerpoint/2010/main" val="50528380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0883" y="1295400"/>
            <a:ext cx="8005917" cy="4724400"/>
          </a:xfrm>
        </p:spPr>
        <p:txBody>
          <a:bodyPr/>
          <a:lstStyle/>
          <a:p>
            <a:pPr lvl="1"/>
            <a:r>
              <a:rPr lang="en-US" dirty="0">
                <a:latin typeface="Times New Roman" panose="02020603050405020304" pitchFamily="18" charset="0"/>
                <a:cs typeface="Times New Roman" panose="02020603050405020304" pitchFamily="18" charset="0"/>
              </a:rPr>
              <a:t>Granules present in the cytoplasm of platelets contain:</a:t>
            </a:r>
          </a:p>
          <a:p>
            <a:pPr lvl="2"/>
            <a:r>
              <a:rPr lang="en-US" sz="2400" dirty="0">
                <a:latin typeface="Times New Roman" panose="02020603050405020304" pitchFamily="18" charset="0"/>
                <a:cs typeface="Times New Roman" panose="02020603050405020304" pitchFamily="18" charset="0"/>
              </a:rPr>
              <a:t>Substances like phospholipids</a:t>
            </a:r>
          </a:p>
          <a:p>
            <a:pPr lvl="2"/>
            <a:r>
              <a:rPr lang="en-US" sz="2400" dirty="0">
                <a:latin typeface="Times New Roman" panose="02020603050405020304" pitchFamily="18" charset="0"/>
                <a:cs typeface="Times New Roman" panose="02020603050405020304" pitchFamily="18" charset="0"/>
              </a:rPr>
              <a:t>Triglycerides</a:t>
            </a:r>
          </a:p>
          <a:p>
            <a:pPr lvl="2"/>
            <a:r>
              <a:rPr lang="en-US" sz="2400" dirty="0">
                <a:latin typeface="Times New Roman" panose="02020603050405020304" pitchFamily="18" charset="0"/>
                <a:cs typeface="Times New Roman" panose="02020603050405020304" pitchFamily="18" charset="0"/>
              </a:rPr>
              <a:t>cholesterol</a:t>
            </a:r>
          </a:p>
          <a:p>
            <a:pPr lvl="2"/>
            <a:r>
              <a:rPr lang="en-US" sz="2400" dirty="0">
                <a:latin typeface="Times New Roman" panose="02020603050405020304" pitchFamily="18" charset="0"/>
                <a:cs typeface="Times New Roman" panose="02020603050405020304" pitchFamily="18" charset="0"/>
              </a:rPr>
              <a:t>ATP </a:t>
            </a:r>
          </a:p>
          <a:p>
            <a:pPr lvl="2"/>
            <a:r>
              <a:rPr lang="en-US" sz="2400" dirty="0">
                <a:latin typeface="Times New Roman" panose="02020603050405020304" pitchFamily="18" charset="0"/>
                <a:cs typeface="Times New Roman" panose="02020603050405020304" pitchFamily="18" charset="0"/>
              </a:rPr>
              <a:t>ADP </a:t>
            </a:r>
          </a:p>
          <a:p>
            <a:pPr lvl="2"/>
            <a:r>
              <a:rPr lang="en-US" sz="2400" dirty="0">
                <a:latin typeface="Times New Roman" panose="02020603050405020304" pitchFamily="18" charset="0"/>
                <a:cs typeface="Times New Roman" panose="02020603050405020304" pitchFamily="18" charset="0"/>
              </a:rPr>
              <a:t>serotonin (5HT).</a:t>
            </a:r>
          </a:p>
          <a:p>
            <a:pPr lvl="2"/>
            <a:endParaRPr lang="en-US" sz="2400" dirty="0">
              <a:latin typeface="Times New Roman" panose="02020603050405020304" pitchFamily="18" charset="0"/>
              <a:cs typeface="Times New Roman" panose="02020603050405020304" pitchFamily="18" charset="0"/>
            </a:endParaRPr>
          </a:p>
          <a:p>
            <a:pPr lvl="1"/>
            <a:r>
              <a:rPr lang="en-US" dirty="0">
                <a:latin typeface="Times New Roman" panose="02020603050405020304" pitchFamily="18" charset="0"/>
                <a:cs typeface="Times New Roman" panose="02020603050405020304" pitchFamily="18" charset="0"/>
              </a:rPr>
              <a:t>Enzymes present in the cytoplasm of platelets include:</a:t>
            </a:r>
          </a:p>
          <a:p>
            <a:pPr lvl="2"/>
            <a:r>
              <a:rPr lang="en-US" sz="2400" dirty="0">
                <a:latin typeface="Times New Roman" panose="02020603050405020304" pitchFamily="18" charset="0"/>
                <a:cs typeface="Times New Roman" panose="02020603050405020304" pitchFamily="18" charset="0"/>
              </a:rPr>
              <a:t>Adenosine </a:t>
            </a:r>
            <a:r>
              <a:rPr lang="en-US" sz="2400" dirty="0" err="1">
                <a:latin typeface="Times New Roman" panose="02020603050405020304" pitchFamily="18" charset="0"/>
                <a:cs typeface="Times New Roman" panose="02020603050405020304" pitchFamily="18" charset="0"/>
              </a:rPr>
              <a:t>triphosphatase</a:t>
            </a:r>
            <a:r>
              <a:rPr lang="en-US" sz="2400" dirty="0">
                <a:latin typeface="Times New Roman" panose="02020603050405020304" pitchFamily="18" charset="0"/>
                <a:cs typeface="Times New Roman" panose="02020603050405020304" pitchFamily="18" charset="0"/>
              </a:rPr>
              <a:t> </a:t>
            </a:r>
          </a:p>
          <a:p>
            <a:pPr lvl="2"/>
            <a:r>
              <a:rPr lang="en-US" sz="2400" dirty="0">
                <a:latin typeface="Times New Roman" panose="02020603050405020304" pitchFamily="18" charset="0"/>
                <a:cs typeface="Times New Roman" panose="02020603050405020304" pitchFamily="18" charset="0"/>
              </a:rPr>
              <a:t>Enzymes necessary for the synthesis of prostaglandins</a:t>
            </a:r>
          </a:p>
        </p:txBody>
      </p:sp>
      <p:sp>
        <p:nvSpPr>
          <p:cNvPr id="5" name="Title 1">
            <a:extLst>
              <a:ext uri="{FF2B5EF4-FFF2-40B4-BE49-F238E27FC236}">
                <a16:creationId xmlns:a16="http://schemas.microsoft.com/office/drawing/2014/main" id="{1DC6138F-EFFE-9934-E609-B6D069775A16}"/>
              </a:ext>
            </a:extLst>
          </p:cNvPr>
          <p:cNvSpPr>
            <a:spLocks noGrp="1"/>
          </p:cNvSpPr>
          <p:nvPr>
            <p:ph type="title"/>
          </p:nvPr>
        </p:nvSpPr>
        <p:spPr>
          <a:xfrm>
            <a:off x="680883" y="173421"/>
            <a:ext cx="7772400" cy="776922"/>
          </a:xfrm>
        </p:spPr>
        <p:txBody>
          <a:bodyPr anchor="ctr"/>
          <a:lstStyle/>
          <a:p>
            <a:pPr algn="ctr"/>
            <a:r>
              <a:rPr lang="en-US" sz="3200" b="1" dirty="0">
                <a:solidFill>
                  <a:srgbClr val="5BA7B9"/>
                </a:solidFill>
                <a:latin typeface="Times New Roman" panose="02020603050405020304" pitchFamily="18" charset="0"/>
                <a:cs typeface="Times New Roman" panose="02020603050405020304" pitchFamily="18" charset="0"/>
              </a:rPr>
              <a:t>Electron Microscopic Structure (cont.) </a:t>
            </a:r>
          </a:p>
        </p:txBody>
      </p:sp>
      <p:sp>
        <p:nvSpPr>
          <p:cNvPr id="4" name="Slide Number Placeholder 3">
            <a:extLst>
              <a:ext uri="{FF2B5EF4-FFF2-40B4-BE49-F238E27FC236}">
                <a16:creationId xmlns:a16="http://schemas.microsoft.com/office/drawing/2014/main" id="{089A48C8-D032-EF06-EFC4-8B55AA58200C}"/>
              </a:ext>
            </a:extLst>
          </p:cNvPr>
          <p:cNvSpPr>
            <a:spLocks noGrp="1"/>
          </p:cNvSpPr>
          <p:nvPr>
            <p:ph type="sldNum" sz="quarter" idx="12"/>
          </p:nvPr>
        </p:nvSpPr>
        <p:spPr/>
        <p:txBody>
          <a:bodyPr/>
          <a:lstStyle/>
          <a:p>
            <a:fld id="{1F9A2C89-E401-3041-9821-A3BBD340FD62}" type="slidenum">
              <a:rPr lang="en-US" altLang="en-SA" smtClean="0"/>
              <a:pPr/>
              <a:t>34</a:t>
            </a:fld>
            <a:endParaRPr lang="en-US" altLang="en-SA"/>
          </a:p>
        </p:txBody>
      </p:sp>
    </p:spTree>
    <p:extLst>
      <p:ext uri="{BB962C8B-B14F-4D97-AF65-F5344CB8AC3E}">
        <p14:creationId xmlns:p14="http://schemas.microsoft.com/office/powerpoint/2010/main" val="7355337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par>
                          <p:cTn id="8" fill="hold">
                            <p:stCondLst>
                              <p:cond delay="500"/>
                            </p:stCondLst>
                            <p:childTnLst>
                              <p:par>
                                <p:cTn id="9" presetID="16" presetClass="entr" presetSubtype="21" fill="hold" grpId="0" nodeType="after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barn(inVertical)">
                                      <p:cBhvr>
                                        <p:cTn id="11" dur="500"/>
                                        <p:tgtEl>
                                          <p:spTgt spid="3">
                                            <p:txEl>
                                              <p:pRg st="1" end="1"/>
                                            </p:txEl>
                                          </p:spTgt>
                                        </p:tgtEl>
                                      </p:cBhvr>
                                    </p:animEffect>
                                  </p:childTnLst>
                                </p:cTn>
                              </p:par>
                            </p:childTnLst>
                          </p:cTn>
                        </p:par>
                        <p:par>
                          <p:cTn id="12" fill="hold">
                            <p:stCondLst>
                              <p:cond delay="1000"/>
                            </p:stCondLst>
                            <p:childTnLst>
                              <p:par>
                                <p:cTn id="13" presetID="16" presetClass="entr" presetSubtype="21" fill="hold" grpId="0" nodeType="after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barn(inVertical)">
                                      <p:cBhvr>
                                        <p:cTn id="15" dur="500"/>
                                        <p:tgtEl>
                                          <p:spTgt spid="3">
                                            <p:txEl>
                                              <p:pRg st="2" end="2"/>
                                            </p:txEl>
                                          </p:spTgt>
                                        </p:tgtEl>
                                      </p:cBhvr>
                                    </p:animEffect>
                                  </p:childTnLst>
                                </p:cTn>
                              </p:par>
                            </p:childTnLst>
                          </p:cTn>
                        </p:par>
                        <p:par>
                          <p:cTn id="16" fill="hold">
                            <p:stCondLst>
                              <p:cond delay="1500"/>
                            </p:stCondLst>
                            <p:childTnLst>
                              <p:par>
                                <p:cTn id="17" presetID="16" presetClass="entr" presetSubtype="21" fill="hold" grpId="0" nodeType="after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barn(inVertical)">
                                      <p:cBhvr>
                                        <p:cTn id="19" dur="500"/>
                                        <p:tgtEl>
                                          <p:spTgt spid="3">
                                            <p:txEl>
                                              <p:pRg st="3" end="3"/>
                                            </p:txEl>
                                          </p:spTgt>
                                        </p:tgtEl>
                                      </p:cBhvr>
                                    </p:animEffect>
                                  </p:childTnLst>
                                </p:cTn>
                              </p:par>
                            </p:childTnLst>
                          </p:cTn>
                        </p:par>
                        <p:par>
                          <p:cTn id="20" fill="hold">
                            <p:stCondLst>
                              <p:cond delay="2000"/>
                            </p:stCondLst>
                            <p:childTnLst>
                              <p:par>
                                <p:cTn id="21" presetID="16" presetClass="entr" presetSubtype="21" fill="hold" grpId="0" nodeType="after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barn(inVertical)">
                                      <p:cBhvr>
                                        <p:cTn id="23" dur="500"/>
                                        <p:tgtEl>
                                          <p:spTgt spid="3">
                                            <p:txEl>
                                              <p:pRg st="4" end="4"/>
                                            </p:txEl>
                                          </p:spTgt>
                                        </p:tgtEl>
                                      </p:cBhvr>
                                    </p:animEffect>
                                  </p:childTnLst>
                                </p:cTn>
                              </p:par>
                            </p:childTnLst>
                          </p:cTn>
                        </p:par>
                        <p:par>
                          <p:cTn id="24" fill="hold">
                            <p:stCondLst>
                              <p:cond delay="2500"/>
                            </p:stCondLst>
                            <p:childTnLst>
                              <p:par>
                                <p:cTn id="25" presetID="16" presetClass="entr" presetSubtype="21" fill="hold" grpId="0" nodeType="after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barn(inVertical)">
                                      <p:cBhvr>
                                        <p:cTn id="27" dur="500"/>
                                        <p:tgtEl>
                                          <p:spTgt spid="3">
                                            <p:txEl>
                                              <p:pRg st="5" end="5"/>
                                            </p:txEl>
                                          </p:spTgt>
                                        </p:tgtEl>
                                      </p:cBhvr>
                                    </p:animEffect>
                                  </p:childTnLst>
                                </p:cTn>
                              </p:par>
                            </p:childTnLst>
                          </p:cTn>
                        </p:par>
                        <p:par>
                          <p:cTn id="28" fill="hold">
                            <p:stCondLst>
                              <p:cond delay="3000"/>
                            </p:stCondLst>
                            <p:childTnLst>
                              <p:par>
                                <p:cTn id="29" presetID="16" presetClass="entr" presetSubtype="21" fill="hold" grpId="0" nodeType="after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animEffect transition="in" filter="barn(inVertical)">
                                      <p:cBhvr>
                                        <p:cTn id="31" dur="500"/>
                                        <p:tgtEl>
                                          <p:spTgt spid="3">
                                            <p:txEl>
                                              <p:pRg st="6" end="6"/>
                                            </p:txEl>
                                          </p:spTgt>
                                        </p:tgtEl>
                                      </p:cBhvr>
                                    </p:animEffect>
                                  </p:childTnLst>
                                </p:cTn>
                              </p:par>
                            </p:childTnLst>
                          </p:cTn>
                        </p:par>
                        <p:par>
                          <p:cTn id="32" fill="hold">
                            <p:stCondLst>
                              <p:cond delay="3500"/>
                            </p:stCondLst>
                            <p:childTnLst>
                              <p:par>
                                <p:cTn id="33" presetID="16" presetClass="entr" presetSubtype="21" fill="hold" grpId="0" nodeType="afterEffect">
                                  <p:stCondLst>
                                    <p:cond delay="0"/>
                                  </p:stCondLst>
                                  <p:childTnLst>
                                    <p:set>
                                      <p:cBhvr>
                                        <p:cTn id="34" dur="1" fill="hold">
                                          <p:stCondLst>
                                            <p:cond delay="0"/>
                                          </p:stCondLst>
                                        </p:cTn>
                                        <p:tgtEl>
                                          <p:spTgt spid="3">
                                            <p:txEl>
                                              <p:pRg st="8" end="8"/>
                                            </p:txEl>
                                          </p:spTgt>
                                        </p:tgtEl>
                                        <p:attrNameLst>
                                          <p:attrName>style.visibility</p:attrName>
                                        </p:attrNameLst>
                                      </p:cBhvr>
                                      <p:to>
                                        <p:strVal val="visible"/>
                                      </p:to>
                                    </p:set>
                                    <p:animEffect transition="in" filter="barn(inVertical)">
                                      <p:cBhvr>
                                        <p:cTn id="35" dur="500"/>
                                        <p:tgtEl>
                                          <p:spTgt spid="3">
                                            <p:txEl>
                                              <p:pRg st="8" end="8"/>
                                            </p:txEl>
                                          </p:spTgt>
                                        </p:tgtEl>
                                      </p:cBhvr>
                                    </p:animEffect>
                                  </p:childTnLst>
                                </p:cTn>
                              </p:par>
                            </p:childTnLst>
                          </p:cTn>
                        </p:par>
                        <p:par>
                          <p:cTn id="36" fill="hold">
                            <p:stCondLst>
                              <p:cond delay="4000"/>
                            </p:stCondLst>
                            <p:childTnLst>
                              <p:par>
                                <p:cTn id="37" presetID="16" presetClass="entr" presetSubtype="21" fill="hold" grpId="0" nodeType="afterEffect">
                                  <p:stCondLst>
                                    <p:cond delay="0"/>
                                  </p:stCondLst>
                                  <p:childTnLst>
                                    <p:set>
                                      <p:cBhvr>
                                        <p:cTn id="38" dur="1" fill="hold">
                                          <p:stCondLst>
                                            <p:cond delay="0"/>
                                          </p:stCondLst>
                                        </p:cTn>
                                        <p:tgtEl>
                                          <p:spTgt spid="3">
                                            <p:txEl>
                                              <p:pRg st="9" end="9"/>
                                            </p:txEl>
                                          </p:spTgt>
                                        </p:tgtEl>
                                        <p:attrNameLst>
                                          <p:attrName>style.visibility</p:attrName>
                                        </p:attrNameLst>
                                      </p:cBhvr>
                                      <p:to>
                                        <p:strVal val="visible"/>
                                      </p:to>
                                    </p:set>
                                    <p:animEffect transition="in" filter="barn(inVertical)">
                                      <p:cBhvr>
                                        <p:cTn id="39" dur="500"/>
                                        <p:tgtEl>
                                          <p:spTgt spid="3">
                                            <p:txEl>
                                              <p:pRg st="9" end="9"/>
                                            </p:txEl>
                                          </p:spTgt>
                                        </p:tgtEl>
                                      </p:cBhvr>
                                    </p:animEffect>
                                  </p:childTnLst>
                                </p:cTn>
                              </p:par>
                            </p:childTnLst>
                          </p:cTn>
                        </p:par>
                        <p:par>
                          <p:cTn id="40" fill="hold">
                            <p:stCondLst>
                              <p:cond delay="4500"/>
                            </p:stCondLst>
                            <p:childTnLst>
                              <p:par>
                                <p:cTn id="41" presetID="16" presetClass="entr" presetSubtype="21" fill="hold" grpId="0" nodeType="afterEffect">
                                  <p:stCondLst>
                                    <p:cond delay="0"/>
                                  </p:stCondLst>
                                  <p:childTnLst>
                                    <p:set>
                                      <p:cBhvr>
                                        <p:cTn id="42" dur="1" fill="hold">
                                          <p:stCondLst>
                                            <p:cond delay="0"/>
                                          </p:stCondLst>
                                        </p:cTn>
                                        <p:tgtEl>
                                          <p:spTgt spid="3">
                                            <p:txEl>
                                              <p:pRg st="10" end="10"/>
                                            </p:txEl>
                                          </p:spTgt>
                                        </p:tgtEl>
                                        <p:attrNameLst>
                                          <p:attrName>style.visibility</p:attrName>
                                        </p:attrNameLst>
                                      </p:cBhvr>
                                      <p:to>
                                        <p:strVal val="visible"/>
                                      </p:to>
                                    </p:set>
                                    <p:animEffect transition="in" filter="barn(inVertical)">
                                      <p:cBhvr>
                                        <p:cTn id="43" dur="500"/>
                                        <p:tgtEl>
                                          <p:spTgt spid="3">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09059"/>
            <a:ext cx="7772400" cy="715962"/>
          </a:xfrm>
        </p:spPr>
        <p:txBody>
          <a:bodyPr>
            <a:normAutofit/>
          </a:bodyPr>
          <a:lstStyle/>
          <a:p>
            <a:pPr algn="ctr"/>
            <a:r>
              <a:rPr lang="en-US" sz="3200" b="1" dirty="0">
                <a:solidFill>
                  <a:srgbClr val="00B050"/>
                </a:solidFill>
                <a:latin typeface="Times New Roman" panose="02020603050405020304" pitchFamily="18" charset="0"/>
                <a:cs typeface="Times New Roman" panose="02020603050405020304" pitchFamily="18" charset="0"/>
              </a:rPr>
              <a:t>Properties of Platelets </a:t>
            </a:r>
          </a:p>
        </p:txBody>
      </p:sp>
      <p:sp>
        <p:nvSpPr>
          <p:cNvPr id="3" name="Content Placeholder 2"/>
          <p:cNvSpPr>
            <a:spLocks noGrp="1"/>
          </p:cNvSpPr>
          <p:nvPr>
            <p:ph idx="1"/>
          </p:nvPr>
        </p:nvSpPr>
        <p:spPr>
          <a:xfrm>
            <a:off x="685800" y="1143000"/>
            <a:ext cx="7772400" cy="5158581"/>
          </a:xfrm>
        </p:spPr>
        <p:txBody>
          <a:bodyPr>
            <a:noAutofit/>
          </a:bodyPr>
          <a:lstStyle/>
          <a:p>
            <a:pPr marL="514350" indent="-514350" algn="just">
              <a:buFont typeface="+mj-lt"/>
              <a:buAutoNum type="arabicPeriod"/>
            </a:pPr>
            <a:r>
              <a:rPr lang="en-US" sz="2400" b="1" dirty="0">
                <a:solidFill>
                  <a:schemeClr val="accent1"/>
                </a:solidFill>
                <a:latin typeface="Times New Roman" panose="02020603050405020304" pitchFamily="18" charset="0"/>
                <a:cs typeface="Times New Roman" panose="02020603050405020304" pitchFamily="18" charset="0"/>
              </a:rPr>
              <a:t>Adhesiveness</a:t>
            </a:r>
            <a:r>
              <a:rPr lang="en-US" sz="2400" dirty="0">
                <a:solidFill>
                  <a:schemeClr val="accent1"/>
                </a:solidFill>
                <a:latin typeface="Times New Roman" panose="02020603050405020304" pitchFamily="18" charset="0"/>
                <a:cs typeface="Times New Roman" panose="02020603050405020304" pitchFamily="18" charset="0"/>
              </a:rPr>
              <a:t>:</a:t>
            </a:r>
            <a:r>
              <a:rPr lang="en-US" sz="2400" dirty="0">
                <a:latin typeface="Times New Roman" panose="02020603050405020304" pitchFamily="18" charset="0"/>
                <a:cs typeface="Times New Roman" panose="02020603050405020304" pitchFamily="18" charset="0"/>
              </a:rPr>
              <a:t>​ Platelets possess the property of adhesiveness, i.e. when they come in contact with any wet surface or rough surface, they get activated and stick to the surface. Factors responsible for adhesiveness are collagen, thrombin, ADP, thromboxane A2, calcium ions and VWF. </a:t>
            </a:r>
          </a:p>
          <a:p>
            <a:pPr marL="514350" indent="-514350" algn="just">
              <a:buFont typeface="+mj-lt"/>
              <a:buAutoNum type="arabicPeriod"/>
            </a:pPr>
            <a:r>
              <a:rPr lang="en-US" sz="2400" b="1" dirty="0">
                <a:solidFill>
                  <a:schemeClr val="accent1"/>
                </a:solidFill>
                <a:latin typeface="Times New Roman" panose="02020603050405020304" pitchFamily="18" charset="0"/>
                <a:cs typeface="Times New Roman" panose="02020603050405020304" pitchFamily="18" charset="0"/>
              </a:rPr>
              <a:t>Aggregation:</a:t>
            </a:r>
            <a:r>
              <a:rPr lang="en-US" sz="2400" dirty="0">
                <a:latin typeface="Times New Roman" panose="02020603050405020304" pitchFamily="18" charset="0"/>
                <a:cs typeface="Times New Roman" panose="02020603050405020304" pitchFamily="18" charset="0"/>
              </a:rPr>
              <a:t> ​Platelets have the property to aggregate,       i.e. they stick to each other. This is due to ADP and thromboxane A2.</a:t>
            </a:r>
          </a:p>
          <a:p>
            <a:pPr marL="514350" indent="-514350" algn="just">
              <a:buFont typeface="+mj-lt"/>
              <a:buAutoNum type="arabicPeriod"/>
            </a:pPr>
            <a:r>
              <a:rPr lang="en-US" sz="2400" b="1" dirty="0">
                <a:latin typeface="Times New Roman" panose="02020603050405020304" pitchFamily="18" charset="0"/>
                <a:cs typeface="Times New Roman" panose="02020603050405020304" pitchFamily="18" charset="0"/>
              </a:rPr>
              <a:t> </a:t>
            </a:r>
            <a:r>
              <a:rPr lang="en-US" sz="2400" b="1" dirty="0">
                <a:solidFill>
                  <a:schemeClr val="accent1"/>
                </a:solidFill>
                <a:latin typeface="Times New Roman" panose="02020603050405020304" pitchFamily="18" charset="0"/>
                <a:cs typeface="Times New Roman" panose="02020603050405020304" pitchFamily="18" charset="0"/>
              </a:rPr>
              <a:t>Agglutination:</a:t>
            </a:r>
            <a:r>
              <a:rPr lang="en-US" sz="2400" b="1" dirty="0">
                <a:latin typeface="Times New Roman" panose="02020603050405020304" pitchFamily="18" charset="0"/>
                <a:cs typeface="Times New Roman" panose="02020603050405020304" pitchFamily="18" charset="0"/>
              </a:rPr>
              <a:t> ​</a:t>
            </a:r>
            <a:r>
              <a:rPr lang="en-US" sz="2400" dirty="0">
                <a:latin typeface="Times New Roman" panose="02020603050405020304" pitchFamily="18" charset="0"/>
                <a:cs typeface="Times New Roman" panose="02020603050405020304" pitchFamily="18" charset="0"/>
              </a:rPr>
              <a:t>Clumping together of platelets is called agglutination. This occurs due to the actions of some platelet agglutinins. </a:t>
            </a:r>
          </a:p>
        </p:txBody>
      </p:sp>
      <p:sp>
        <p:nvSpPr>
          <p:cNvPr id="5" name="Slide Number Placeholder 4">
            <a:extLst>
              <a:ext uri="{FF2B5EF4-FFF2-40B4-BE49-F238E27FC236}">
                <a16:creationId xmlns:a16="http://schemas.microsoft.com/office/drawing/2014/main" id="{AD19F455-FF9A-D276-8DF0-EE74FC3F17FF}"/>
              </a:ext>
            </a:extLst>
          </p:cNvPr>
          <p:cNvSpPr>
            <a:spLocks noGrp="1"/>
          </p:cNvSpPr>
          <p:nvPr>
            <p:ph type="sldNum" sz="quarter" idx="12"/>
          </p:nvPr>
        </p:nvSpPr>
        <p:spPr/>
        <p:txBody>
          <a:bodyPr/>
          <a:lstStyle/>
          <a:p>
            <a:fld id="{1F9A2C89-E401-3041-9821-A3BBD340FD62}" type="slidenum">
              <a:rPr lang="en-US" altLang="en-SA" smtClean="0"/>
              <a:pPr/>
              <a:t>35</a:t>
            </a:fld>
            <a:endParaRPr lang="en-US" altLang="en-SA"/>
          </a:p>
        </p:txBody>
      </p:sp>
    </p:spTree>
    <p:extLst>
      <p:ext uri="{BB962C8B-B14F-4D97-AF65-F5344CB8AC3E}">
        <p14:creationId xmlns:p14="http://schemas.microsoft.com/office/powerpoint/2010/main" val="161836044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platelet-1.jpg"/>
          <p:cNvPicPr>
            <a:picLocks noGrp="1" noChangeAspect="1"/>
          </p:cNvPicPr>
          <p:nvPr>
            <p:ph idx="1"/>
          </p:nvPr>
        </p:nvPicPr>
        <p:blipFill>
          <a:blip r:embed="rId3"/>
          <a:stretch>
            <a:fillRect/>
          </a:stretch>
        </p:blipFill>
        <p:spPr>
          <a:xfrm>
            <a:off x="463903" y="1905000"/>
            <a:ext cx="8216194" cy="2590800"/>
          </a:xfrm>
        </p:spPr>
      </p:pic>
      <p:sp>
        <p:nvSpPr>
          <p:cNvPr id="5" name="Title 1">
            <a:extLst>
              <a:ext uri="{FF2B5EF4-FFF2-40B4-BE49-F238E27FC236}">
                <a16:creationId xmlns:a16="http://schemas.microsoft.com/office/drawing/2014/main" id="{F3CD1D9A-DD8A-AD74-E6B2-85C19E960551}"/>
              </a:ext>
            </a:extLst>
          </p:cNvPr>
          <p:cNvSpPr>
            <a:spLocks noGrp="1"/>
          </p:cNvSpPr>
          <p:nvPr>
            <p:ph type="title"/>
          </p:nvPr>
        </p:nvSpPr>
        <p:spPr>
          <a:xfrm>
            <a:off x="838200" y="109059"/>
            <a:ext cx="7772400" cy="715962"/>
          </a:xfrm>
        </p:spPr>
        <p:txBody>
          <a:bodyPr>
            <a:normAutofit/>
          </a:bodyPr>
          <a:lstStyle/>
          <a:p>
            <a:pPr algn="ctr"/>
            <a:r>
              <a:rPr lang="en-US" sz="3200" b="1" dirty="0">
                <a:solidFill>
                  <a:srgbClr val="00B050"/>
                </a:solidFill>
                <a:latin typeface="Times New Roman" panose="02020603050405020304" pitchFamily="18" charset="0"/>
                <a:cs typeface="Times New Roman" panose="02020603050405020304" pitchFamily="18" charset="0"/>
              </a:rPr>
              <a:t>Properties of Platelets (cont.) </a:t>
            </a:r>
          </a:p>
        </p:txBody>
      </p:sp>
      <p:sp>
        <p:nvSpPr>
          <p:cNvPr id="3" name="Slide Number Placeholder 2">
            <a:extLst>
              <a:ext uri="{FF2B5EF4-FFF2-40B4-BE49-F238E27FC236}">
                <a16:creationId xmlns:a16="http://schemas.microsoft.com/office/drawing/2014/main" id="{D27FCA24-6B6A-D9F4-CB0E-83553CE3C5AB}"/>
              </a:ext>
            </a:extLst>
          </p:cNvPr>
          <p:cNvSpPr>
            <a:spLocks noGrp="1"/>
          </p:cNvSpPr>
          <p:nvPr>
            <p:ph type="sldNum" sz="quarter" idx="12"/>
          </p:nvPr>
        </p:nvSpPr>
        <p:spPr/>
        <p:txBody>
          <a:bodyPr/>
          <a:lstStyle/>
          <a:p>
            <a:fld id="{1F9A2C89-E401-3041-9821-A3BBD340FD62}" type="slidenum">
              <a:rPr lang="en-US" altLang="en-SA" smtClean="0"/>
              <a:pPr/>
              <a:t>36</a:t>
            </a:fld>
            <a:endParaRPr lang="en-US" altLang="en-SA"/>
          </a:p>
        </p:txBody>
      </p:sp>
    </p:spTree>
    <p:extLst>
      <p:ext uri="{BB962C8B-B14F-4D97-AF65-F5344CB8AC3E}">
        <p14:creationId xmlns:p14="http://schemas.microsoft.com/office/powerpoint/2010/main" val="347571226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715962"/>
          </a:xfrm>
        </p:spPr>
        <p:txBody>
          <a:bodyPr/>
          <a:lstStyle/>
          <a:p>
            <a:pPr algn="ctr"/>
            <a:r>
              <a:rPr lang="en-US" sz="3200" b="1" dirty="0">
                <a:solidFill>
                  <a:srgbClr val="C00000"/>
                </a:solidFill>
                <a:latin typeface="Times New Roman" panose="02020603050405020304" pitchFamily="18" charset="0"/>
                <a:cs typeface="Times New Roman" panose="02020603050405020304" pitchFamily="18" charset="0"/>
              </a:rPr>
              <a:t>Functions of Platelets</a:t>
            </a:r>
          </a:p>
        </p:txBody>
      </p:sp>
      <p:sp>
        <p:nvSpPr>
          <p:cNvPr id="3" name="Content Placeholder 2"/>
          <p:cNvSpPr>
            <a:spLocks noGrp="1"/>
          </p:cNvSpPr>
          <p:nvPr>
            <p:ph idx="1"/>
          </p:nvPr>
        </p:nvSpPr>
        <p:spPr>
          <a:xfrm>
            <a:off x="457200" y="1447800"/>
            <a:ext cx="8229600" cy="5562600"/>
          </a:xfrm>
        </p:spPr>
        <p:txBody>
          <a:bodyPr>
            <a:noAutofit/>
          </a:bodyPr>
          <a:lstStyle/>
          <a:p>
            <a:r>
              <a:rPr lang="en-US" sz="2800" dirty="0"/>
              <a:t>When activated, platelets perform the following functions:</a:t>
            </a:r>
          </a:p>
          <a:p>
            <a:pPr lvl="1"/>
            <a:r>
              <a:rPr lang="en-US" sz="2400" b="1" dirty="0"/>
              <a:t>Role in </a:t>
            </a:r>
            <a:r>
              <a:rPr lang="en-US" sz="2400" b="1" dirty="0" err="1"/>
              <a:t>Haemostasis</a:t>
            </a:r>
            <a:endParaRPr lang="en-US" sz="2400" b="1" dirty="0"/>
          </a:p>
          <a:p>
            <a:pPr lvl="2"/>
            <a:r>
              <a:rPr lang="en-US" sz="2000" b="1" dirty="0"/>
              <a:t>​</a:t>
            </a:r>
            <a:r>
              <a:rPr lang="en-US" sz="2400" dirty="0" err="1"/>
              <a:t>Haemostasis</a:t>
            </a:r>
            <a:r>
              <a:rPr lang="en-US" sz="2400" dirty="0"/>
              <a:t> refers to the spontaneous arrest of bleeding from an injured blood vessel. </a:t>
            </a:r>
          </a:p>
          <a:p>
            <a:pPr lvl="1"/>
            <a:r>
              <a:rPr lang="en-US" sz="2400" b="1" dirty="0"/>
              <a:t>Role in Clot Formation </a:t>
            </a:r>
          </a:p>
          <a:p>
            <a:pPr lvl="2"/>
            <a:r>
              <a:rPr lang="en-US" sz="2400" dirty="0"/>
              <a:t>Platelets play an important role in the formation of the intrinsic </a:t>
            </a:r>
            <a:r>
              <a:rPr lang="en-US" sz="2400" dirty="0" err="1"/>
              <a:t>prothrombine</a:t>
            </a:r>
            <a:r>
              <a:rPr lang="en-US" sz="2400" dirty="0"/>
              <a:t> activator, which is responsible for the onset of blood clotting.</a:t>
            </a:r>
          </a:p>
        </p:txBody>
      </p:sp>
      <p:sp>
        <p:nvSpPr>
          <p:cNvPr id="5" name="Slide Number Placeholder 4">
            <a:extLst>
              <a:ext uri="{FF2B5EF4-FFF2-40B4-BE49-F238E27FC236}">
                <a16:creationId xmlns:a16="http://schemas.microsoft.com/office/drawing/2014/main" id="{1C766236-6183-FE99-AD73-FC1E5005F011}"/>
              </a:ext>
            </a:extLst>
          </p:cNvPr>
          <p:cNvSpPr>
            <a:spLocks noGrp="1"/>
          </p:cNvSpPr>
          <p:nvPr>
            <p:ph type="sldNum" sz="quarter" idx="12"/>
          </p:nvPr>
        </p:nvSpPr>
        <p:spPr/>
        <p:txBody>
          <a:bodyPr/>
          <a:lstStyle/>
          <a:p>
            <a:fld id="{1F9A2C89-E401-3041-9821-A3BBD340FD62}" type="slidenum">
              <a:rPr lang="en-US" altLang="en-SA" smtClean="0"/>
              <a:pPr/>
              <a:t>37</a:t>
            </a:fld>
            <a:endParaRPr lang="en-US" altLang="en-SA"/>
          </a:p>
        </p:txBody>
      </p:sp>
    </p:spTree>
    <p:extLst>
      <p:ext uri="{BB962C8B-B14F-4D97-AF65-F5344CB8AC3E}">
        <p14:creationId xmlns:p14="http://schemas.microsoft.com/office/powerpoint/2010/main" val="34056104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par>
                          <p:cTn id="8" fill="hold">
                            <p:stCondLst>
                              <p:cond delay="500"/>
                            </p:stCondLst>
                            <p:childTnLst>
                              <p:par>
                                <p:cTn id="9" presetID="16" presetClass="entr" presetSubtype="21" fill="hold" grpId="0" nodeType="after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barn(inVertical)">
                                      <p:cBhvr>
                                        <p:cTn id="11" dur="500"/>
                                        <p:tgtEl>
                                          <p:spTgt spid="3">
                                            <p:txEl>
                                              <p:pRg st="1" end="1"/>
                                            </p:txEl>
                                          </p:spTgt>
                                        </p:tgtEl>
                                      </p:cBhvr>
                                    </p:animEffect>
                                  </p:childTnLst>
                                </p:cTn>
                              </p:par>
                            </p:childTnLst>
                          </p:cTn>
                        </p:par>
                        <p:par>
                          <p:cTn id="12" fill="hold">
                            <p:stCondLst>
                              <p:cond delay="1000"/>
                            </p:stCondLst>
                            <p:childTnLst>
                              <p:par>
                                <p:cTn id="13" presetID="16" presetClass="entr" presetSubtype="21" fill="hold" grpId="0" nodeType="after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barn(inVertical)">
                                      <p:cBhvr>
                                        <p:cTn id="15" dur="500"/>
                                        <p:tgtEl>
                                          <p:spTgt spid="3">
                                            <p:txEl>
                                              <p:pRg st="2" end="2"/>
                                            </p:txEl>
                                          </p:spTgt>
                                        </p:tgtEl>
                                      </p:cBhvr>
                                    </p:animEffect>
                                  </p:childTnLst>
                                </p:cTn>
                              </p:par>
                            </p:childTnLst>
                          </p:cTn>
                        </p:par>
                        <p:par>
                          <p:cTn id="16" fill="hold">
                            <p:stCondLst>
                              <p:cond delay="1500"/>
                            </p:stCondLst>
                            <p:childTnLst>
                              <p:par>
                                <p:cTn id="17" presetID="16" presetClass="entr" presetSubtype="21" fill="hold" grpId="0" nodeType="after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barn(inVertical)">
                                      <p:cBhvr>
                                        <p:cTn id="19" dur="500"/>
                                        <p:tgtEl>
                                          <p:spTgt spid="3">
                                            <p:txEl>
                                              <p:pRg st="3" end="3"/>
                                            </p:txEl>
                                          </p:spTgt>
                                        </p:tgtEl>
                                      </p:cBhvr>
                                    </p:animEffect>
                                  </p:childTnLst>
                                </p:cTn>
                              </p:par>
                            </p:childTnLst>
                          </p:cTn>
                        </p:par>
                        <p:par>
                          <p:cTn id="20" fill="hold">
                            <p:stCondLst>
                              <p:cond delay="2000"/>
                            </p:stCondLst>
                            <p:childTnLst>
                              <p:par>
                                <p:cTn id="21" presetID="16" presetClass="entr" presetSubtype="21" fill="hold" grpId="0" nodeType="after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barn(inVertical)">
                                      <p:cBhvr>
                                        <p:cTn id="23"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152400"/>
            <a:ext cx="7772400" cy="648388"/>
          </a:xfrm>
        </p:spPr>
        <p:txBody>
          <a:bodyPr anchor="ctr"/>
          <a:lstStyle/>
          <a:p>
            <a:pPr algn="ctr">
              <a:lnSpc>
                <a:spcPct val="150000"/>
              </a:lnSpc>
            </a:pPr>
            <a:r>
              <a:rPr lang="en-US" sz="3200" b="1" dirty="0">
                <a:solidFill>
                  <a:srgbClr val="C00000"/>
                </a:solidFill>
                <a:latin typeface="Times New Roman" panose="02020603050405020304" pitchFamily="18" charset="0"/>
                <a:cs typeface="Times New Roman" panose="02020603050405020304" pitchFamily="18" charset="0"/>
              </a:rPr>
              <a:t>Functions of Platelets</a:t>
            </a:r>
          </a:p>
        </p:txBody>
      </p:sp>
      <p:sp>
        <p:nvSpPr>
          <p:cNvPr id="3" name="Content Placeholder 2"/>
          <p:cNvSpPr>
            <a:spLocks noGrp="1"/>
          </p:cNvSpPr>
          <p:nvPr>
            <p:ph idx="1"/>
          </p:nvPr>
        </p:nvSpPr>
        <p:spPr>
          <a:xfrm>
            <a:off x="495300" y="990600"/>
            <a:ext cx="8153400" cy="5105400"/>
          </a:xfrm>
        </p:spPr>
        <p:txBody>
          <a:bodyPr/>
          <a:lstStyle/>
          <a:p>
            <a:pPr lvl="1"/>
            <a:r>
              <a:rPr lang="en-US" sz="2400" b="1" dirty="0">
                <a:latin typeface="Times New Roman" panose="02020603050405020304" pitchFamily="18" charset="0"/>
                <a:cs typeface="Times New Roman" panose="02020603050405020304" pitchFamily="18" charset="0"/>
              </a:rPr>
              <a:t>Role in Clot Retraction</a:t>
            </a:r>
          </a:p>
          <a:p>
            <a:pPr lvl="2" indent="-230188"/>
            <a:r>
              <a:rPr lang="en-US" sz="2400" dirty="0">
                <a:latin typeface="Times New Roman" panose="02020603050405020304" pitchFamily="18" charset="0"/>
                <a:cs typeface="Times New Roman" panose="02020603050405020304" pitchFamily="18" charset="0"/>
              </a:rPr>
              <a:t>​Contraction of contractile proteins (actin, myosin and </a:t>
            </a:r>
            <a:r>
              <a:rPr lang="en-US" sz="2400" dirty="0" err="1">
                <a:latin typeface="Times New Roman" panose="02020603050405020304" pitchFamily="18" charset="0"/>
                <a:cs typeface="Times New Roman" panose="02020603050405020304" pitchFamily="18" charset="0"/>
              </a:rPr>
              <a:t>thrombosthenin</a:t>
            </a:r>
            <a:r>
              <a:rPr lang="en-US" sz="2400" dirty="0">
                <a:latin typeface="Times New Roman" panose="02020603050405020304" pitchFamily="18" charset="0"/>
                <a:cs typeface="Times New Roman" panose="02020603050405020304" pitchFamily="18" charset="0"/>
              </a:rPr>
              <a:t>) present in the platelets plays an important role in clot retraction. </a:t>
            </a:r>
          </a:p>
          <a:p>
            <a:pPr marL="592137" lvl="2" indent="0">
              <a:buNone/>
            </a:pPr>
            <a:endParaRPr lang="en-US" sz="1000" dirty="0">
              <a:latin typeface="Times New Roman" panose="02020603050405020304" pitchFamily="18" charset="0"/>
              <a:cs typeface="Times New Roman" panose="02020603050405020304" pitchFamily="18" charset="0"/>
            </a:endParaRPr>
          </a:p>
          <a:p>
            <a:pPr lvl="1"/>
            <a:r>
              <a:rPr lang="en-US" sz="2400" b="1" dirty="0">
                <a:latin typeface="Times New Roman" panose="02020603050405020304" pitchFamily="18" charset="0"/>
                <a:cs typeface="Times New Roman" panose="02020603050405020304" pitchFamily="18" charset="0"/>
              </a:rPr>
              <a:t>Role in Repair of Injured Blood Vessels.</a:t>
            </a:r>
          </a:p>
          <a:p>
            <a:pPr marL="319088" lvl="1" indent="0">
              <a:buNone/>
            </a:pPr>
            <a:endParaRPr lang="en-US" sz="1000" b="1" dirty="0">
              <a:latin typeface="Times New Roman" panose="02020603050405020304" pitchFamily="18" charset="0"/>
              <a:cs typeface="Times New Roman" panose="02020603050405020304" pitchFamily="18" charset="0"/>
            </a:endParaRPr>
          </a:p>
          <a:p>
            <a:pPr lvl="1"/>
            <a:r>
              <a:rPr lang="en-US" sz="2400" b="1" dirty="0">
                <a:latin typeface="Times New Roman" panose="02020603050405020304" pitchFamily="18" charset="0"/>
                <a:cs typeface="Times New Roman" panose="02020603050405020304" pitchFamily="18" charset="0"/>
              </a:rPr>
              <a:t>Role in Defense Mechanism ​Platelets </a:t>
            </a:r>
          </a:p>
          <a:p>
            <a:pPr lvl="2"/>
            <a:r>
              <a:rPr lang="en-US" sz="2400" dirty="0">
                <a:latin typeface="Times New Roman" panose="02020603050405020304" pitchFamily="18" charset="0"/>
                <a:cs typeface="Times New Roman" panose="02020603050405020304" pitchFamily="18" charset="0"/>
              </a:rPr>
              <a:t>Due to their property of agglutination, are capable of phagocytosis.</a:t>
            </a:r>
          </a:p>
          <a:p>
            <a:pPr marL="593725" lvl="2" indent="0">
              <a:buNone/>
            </a:pPr>
            <a:endParaRPr lang="en-US" sz="1000" dirty="0">
              <a:latin typeface="Times New Roman" panose="02020603050405020304" pitchFamily="18" charset="0"/>
              <a:cs typeface="Times New Roman" panose="02020603050405020304" pitchFamily="18" charset="0"/>
            </a:endParaRPr>
          </a:p>
          <a:p>
            <a:pPr lvl="1"/>
            <a:r>
              <a:rPr lang="en-US" sz="2400" b="1" dirty="0">
                <a:latin typeface="Times New Roman" panose="02020603050405020304" pitchFamily="18" charset="0"/>
                <a:cs typeface="Times New Roman" panose="02020603050405020304" pitchFamily="18" charset="0"/>
              </a:rPr>
              <a:t>Transport and Storage Function</a:t>
            </a:r>
          </a:p>
          <a:p>
            <a:pPr lvl="2"/>
            <a:r>
              <a:rPr lang="en-US" sz="2400" dirty="0">
                <a:latin typeface="Times New Roman" panose="02020603050405020304" pitchFamily="18" charset="0"/>
                <a:cs typeface="Times New Roman" panose="02020603050405020304" pitchFamily="18" charset="0"/>
              </a:rPr>
              <a:t>​The 5HT is stored in the platelets and transported to the site of injury where it is released.</a:t>
            </a:r>
          </a:p>
          <a:p>
            <a:endParaRPr lang="en-US" sz="2800" dirty="0">
              <a:latin typeface="Times New Roman" panose="02020603050405020304" pitchFamily="18" charset="0"/>
              <a:cs typeface="Times New Roman" panose="02020603050405020304" pitchFamily="18" charset="0"/>
            </a:endParaRPr>
          </a:p>
        </p:txBody>
      </p:sp>
      <p:sp>
        <p:nvSpPr>
          <p:cNvPr id="5" name="Slide Number Placeholder 4">
            <a:extLst>
              <a:ext uri="{FF2B5EF4-FFF2-40B4-BE49-F238E27FC236}">
                <a16:creationId xmlns:a16="http://schemas.microsoft.com/office/drawing/2014/main" id="{EED64602-B133-BC91-2DDA-97D697BFBCC4}"/>
              </a:ext>
            </a:extLst>
          </p:cNvPr>
          <p:cNvSpPr>
            <a:spLocks noGrp="1"/>
          </p:cNvSpPr>
          <p:nvPr>
            <p:ph type="sldNum" sz="quarter" idx="12"/>
          </p:nvPr>
        </p:nvSpPr>
        <p:spPr/>
        <p:txBody>
          <a:bodyPr/>
          <a:lstStyle/>
          <a:p>
            <a:fld id="{1F9A2C89-E401-3041-9821-A3BBD340FD62}" type="slidenum">
              <a:rPr lang="en-US" altLang="en-SA" smtClean="0"/>
              <a:pPr/>
              <a:t>38</a:t>
            </a:fld>
            <a:endParaRPr lang="en-US" altLang="en-SA"/>
          </a:p>
        </p:txBody>
      </p:sp>
    </p:spTree>
    <p:extLst>
      <p:ext uri="{BB962C8B-B14F-4D97-AF65-F5344CB8AC3E}">
        <p14:creationId xmlns:p14="http://schemas.microsoft.com/office/powerpoint/2010/main" val="4840490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par>
                          <p:cTn id="8" fill="hold">
                            <p:stCondLst>
                              <p:cond delay="500"/>
                            </p:stCondLst>
                            <p:childTnLst>
                              <p:par>
                                <p:cTn id="9" presetID="16" presetClass="entr" presetSubtype="21" fill="hold" grpId="0" nodeType="after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barn(inVertical)">
                                      <p:cBhvr>
                                        <p:cTn id="11" dur="500"/>
                                        <p:tgtEl>
                                          <p:spTgt spid="3">
                                            <p:txEl>
                                              <p:pRg st="1" end="1"/>
                                            </p:txEl>
                                          </p:spTgt>
                                        </p:tgtEl>
                                      </p:cBhvr>
                                    </p:animEffect>
                                  </p:childTnLst>
                                </p:cTn>
                              </p:par>
                            </p:childTnLst>
                          </p:cTn>
                        </p:par>
                        <p:par>
                          <p:cTn id="12" fill="hold">
                            <p:stCondLst>
                              <p:cond delay="1000"/>
                            </p:stCondLst>
                            <p:childTnLst>
                              <p:par>
                                <p:cTn id="13" presetID="16" presetClass="entr" presetSubtype="21" fill="hold" grpId="0" nodeType="after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Effect transition="in" filter="barn(inVertical)">
                                      <p:cBhvr>
                                        <p:cTn id="15" dur="500"/>
                                        <p:tgtEl>
                                          <p:spTgt spid="3">
                                            <p:txEl>
                                              <p:pRg st="3" end="3"/>
                                            </p:txEl>
                                          </p:spTgt>
                                        </p:tgtEl>
                                      </p:cBhvr>
                                    </p:animEffect>
                                  </p:childTnLst>
                                </p:cTn>
                              </p:par>
                            </p:childTnLst>
                          </p:cTn>
                        </p:par>
                        <p:par>
                          <p:cTn id="16" fill="hold">
                            <p:stCondLst>
                              <p:cond delay="1500"/>
                            </p:stCondLst>
                            <p:childTnLst>
                              <p:par>
                                <p:cTn id="17" presetID="16" presetClass="entr" presetSubtype="21" fill="hold" grpId="0" nodeType="after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animEffect transition="in" filter="barn(inVertical)">
                                      <p:cBhvr>
                                        <p:cTn id="19" dur="500"/>
                                        <p:tgtEl>
                                          <p:spTgt spid="3">
                                            <p:txEl>
                                              <p:pRg st="5" end="5"/>
                                            </p:txEl>
                                          </p:spTgt>
                                        </p:tgtEl>
                                      </p:cBhvr>
                                    </p:animEffect>
                                  </p:childTnLst>
                                </p:cTn>
                              </p:par>
                            </p:childTnLst>
                          </p:cTn>
                        </p:par>
                        <p:par>
                          <p:cTn id="20" fill="hold">
                            <p:stCondLst>
                              <p:cond delay="2000"/>
                            </p:stCondLst>
                            <p:childTnLst>
                              <p:par>
                                <p:cTn id="21" presetID="16" presetClass="entr" presetSubtype="21" fill="hold" grpId="0" nodeType="after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animEffect transition="in" filter="barn(inVertical)">
                                      <p:cBhvr>
                                        <p:cTn id="23" dur="500"/>
                                        <p:tgtEl>
                                          <p:spTgt spid="3">
                                            <p:txEl>
                                              <p:pRg st="6" end="6"/>
                                            </p:txEl>
                                          </p:spTgt>
                                        </p:tgtEl>
                                      </p:cBhvr>
                                    </p:animEffect>
                                  </p:childTnLst>
                                </p:cTn>
                              </p:par>
                            </p:childTnLst>
                          </p:cTn>
                        </p:par>
                        <p:par>
                          <p:cTn id="24" fill="hold">
                            <p:stCondLst>
                              <p:cond delay="2500"/>
                            </p:stCondLst>
                            <p:childTnLst>
                              <p:par>
                                <p:cTn id="25" presetID="16" presetClass="entr" presetSubtype="21" fill="hold" grpId="0" nodeType="after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animEffect transition="in" filter="barn(inVertical)">
                                      <p:cBhvr>
                                        <p:cTn id="27" dur="500"/>
                                        <p:tgtEl>
                                          <p:spTgt spid="3">
                                            <p:txEl>
                                              <p:pRg st="8" end="8"/>
                                            </p:txEl>
                                          </p:spTgt>
                                        </p:tgtEl>
                                      </p:cBhvr>
                                    </p:animEffect>
                                  </p:childTnLst>
                                </p:cTn>
                              </p:par>
                            </p:childTnLst>
                          </p:cTn>
                        </p:par>
                        <p:par>
                          <p:cTn id="28" fill="hold">
                            <p:stCondLst>
                              <p:cond delay="3000"/>
                            </p:stCondLst>
                            <p:childTnLst>
                              <p:par>
                                <p:cTn id="29" presetID="16" presetClass="entr" presetSubtype="21" fill="hold" grpId="0" nodeType="afterEffect">
                                  <p:stCondLst>
                                    <p:cond delay="0"/>
                                  </p:stCondLst>
                                  <p:childTnLst>
                                    <p:set>
                                      <p:cBhvr>
                                        <p:cTn id="30" dur="1" fill="hold">
                                          <p:stCondLst>
                                            <p:cond delay="0"/>
                                          </p:stCondLst>
                                        </p:cTn>
                                        <p:tgtEl>
                                          <p:spTgt spid="3">
                                            <p:txEl>
                                              <p:pRg st="9" end="9"/>
                                            </p:txEl>
                                          </p:spTgt>
                                        </p:tgtEl>
                                        <p:attrNameLst>
                                          <p:attrName>style.visibility</p:attrName>
                                        </p:attrNameLst>
                                      </p:cBhvr>
                                      <p:to>
                                        <p:strVal val="visible"/>
                                      </p:to>
                                    </p:set>
                                    <p:animEffect transition="in" filter="barn(inVertical)">
                                      <p:cBhvr>
                                        <p:cTn id="31" dur="5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914400"/>
            <a:ext cx="8229600" cy="5447612"/>
          </a:xfrm>
        </p:spPr>
        <p:txBody>
          <a:bodyPr>
            <a:noAutofit/>
          </a:bodyPr>
          <a:lstStyle/>
          <a:p>
            <a:pPr algn="just">
              <a:lnSpc>
                <a:spcPct val="150000"/>
              </a:lnSpc>
            </a:pPr>
            <a:r>
              <a:rPr lang="en-US" sz="2400" dirty="0">
                <a:latin typeface="Times New Roman" panose="02020603050405020304" pitchFamily="18" charset="0"/>
                <a:cs typeface="Times New Roman" panose="02020603050405020304" pitchFamily="18" charset="0"/>
              </a:rPr>
              <a:t>​Normal platelet count ranges from 150,000 to 450,000 / mm</a:t>
            </a:r>
            <a:r>
              <a:rPr lang="en-US" sz="2400" baseline="30000" dirty="0">
                <a:latin typeface="Times New Roman" panose="02020603050405020304" pitchFamily="18" charset="0"/>
                <a:cs typeface="Times New Roman" panose="02020603050405020304" pitchFamily="18" charset="0"/>
              </a:rPr>
              <a:t>3</a:t>
            </a:r>
            <a:r>
              <a:rPr lang="en-US" sz="2400" dirty="0">
                <a:latin typeface="Times New Roman" panose="02020603050405020304" pitchFamily="18" charset="0"/>
                <a:cs typeface="Times New Roman" panose="02020603050405020304" pitchFamily="18" charset="0"/>
              </a:rPr>
              <a:t>, with an average count of 2.5x10</a:t>
            </a:r>
            <a:r>
              <a:rPr lang="en-US" sz="2400" baseline="30000" dirty="0">
                <a:latin typeface="Times New Roman" panose="02020603050405020304" pitchFamily="18" charset="0"/>
                <a:cs typeface="Times New Roman" panose="02020603050405020304" pitchFamily="18" charset="0"/>
              </a:rPr>
              <a:t>5</a:t>
            </a:r>
            <a:r>
              <a:rPr lang="en-US" sz="2400" dirty="0">
                <a:latin typeface="Times New Roman" panose="02020603050405020304" pitchFamily="18" charset="0"/>
                <a:cs typeface="Times New Roman" panose="02020603050405020304" pitchFamily="18" charset="0"/>
              </a:rPr>
              <a:t> / mm</a:t>
            </a:r>
            <a:r>
              <a:rPr lang="en-US" sz="2400" baseline="30000" dirty="0">
                <a:latin typeface="Times New Roman" panose="02020603050405020304" pitchFamily="18" charset="0"/>
                <a:cs typeface="Times New Roman" panose="02020603050405020304" pitchFamily="18" charset="0"/>
              </a:rPr>
              <a:t>3</a:t>
            </a:r>
          </a:p>
          <a:p>
            <a:pPr lvl="1" algn="just">
              <a:lnSpc>
                <a:spcPct val="150000"/>
              </a:lnSpc>
            </a:pPr>
            <a:r>
              <a:rPr lang="en-US" b="1" dirty="0">
                <a:latin typeface="Times New Roman" panose="02020603050405020304" pitchFamily="18" charset="0"/>
                <a:cs typeface="Times New Roman" panose="02020603050405020304" pitchFamily="18" charset="0"/>
              </a:rPr>
              <a:t>Thrombocytosis:</a:t>
            </a:r>
            <a:r>
              <a:rPr lang="en-US" dirty="0">
                <a:latin typeface="Times New Roman" panose="02020603050405020304" pitchFamily="18" charset="0"/>
                <a:cs typeface="Times New Roman" panose="02020603050405020304" pitchFamily="18" charset="0"/>
              </a:rPr>
              <a:t> ​An increase in the number of platelets more than 4.5 x10</a:t>
            </a:r>
            <a:r>
              <a:rPr lang="en-US" baseline="30000" dirty="0">
                <a:latin typeface="Times New Roman" panose="02020603050405020304" pitchFamily="18" charset="0"/>
                <a:cs typeface="Times New Roman" panose="02020603050405020304" pitchFamily="18" charset="0"/>
              </a:rPr>
              <a:t>5</a:t>
            </a:r>
            <a:r>
              <a:rPr lang="en-US" dirty="0">
                <a:latin typeface="Times New Roman" panose="02020603050405020304" pitchFamily="18" charset="0"/>
                <a:cs typeface="Times New Roman" panose="02020603050405020304" pitchFamily="18" charset="0"/>
              </a:rPr>
              <a:t> / mm</a:t>
            </a:r>
            <a:r>
              <a:rPr lang="en-US" baseline="30000" dirty="0">
                <a:latin typeface="Times New Roman" panose="02020603050405020304" pitchFamily="18" charset="0"/>
                <a:cs typeface="Times New Roman" panose="02020603050405020304" pitchFamily="18" charset="0"/>
              </a:rPr>
              <a:t>3</a:t>
            </a:r>
            <a:endParaRPr lang="en-US" dirty="0">
              <a:latin typeface="Times New Roman" panose="02020603050405020304" pitchFamily="18" charset="0"/>
              <a:cs typeface="Times New Roman" panose="02020603050405020304" pitchFamily="18" charset="0"/>
            </a:endParaRPr>
          </a:p>
          <a:p>
            <a:pPr lvl="1" algn="just">
              <a:lnSpc>
                <a:spcPct val="150000"/>
              </a:lnSpc>
            </a:pPr>
            <a:r>
              <a:rPr lang="en-US" b="1" dirty="0">
                <a:latin typeface="Times New Roman" panose="02020603050405020304" pitchFamily="18" charset="0"/>
                <a:cs typeface="Times New Roman" panose="02020603050405020304" pitchFamily="18" charset="0"/>
              </a:rPr>
              <a:t>Thrombocytopenia:</a:t>
            </a:r>
            <a:r>
              <a:rPr lang="en-US" dirty="0">
                <a:latin typeface="Times New Roman" panose="02020603050405020304" pitchFamily="18" charset="0"/>
                <a:cs typeface="Times New Roman" panose="02020603050405020304" pitchFamily="18" charset="0"/>
              </a:rPr>
              <a:t> ​A decrease in the number of platelets below 1.5 x10</a:t>
            </a:r>
            <a:r>
              <a:rPr lang="en-US" baseline="30000" dirty="0">
                <a:latin typeface="Times New Roman" panose="02020603050405020304" pitchFamily="18" charset="0"/>
                <a:cs typeface="Times New Roman" panose="02020603050405020304" pitchFamily="18" charset="0"/>
              </a:rPr>
              <a:t>5</a:t>
            </a:r>
            <a:r>
              <a:rPr lang="en-US" dirty="0">
                <a:latin typeface="Times New Roman" panose="02020603050405020304" pitchFamily="18" charset="0"/>
                <a:cs typeface="Times New Roman" panose="02020603050405020304" pitchFamily="18" charset="0"/>
              </a:rPr>
              <a:t> / mm</a:t>
            </a:r>
            <a:r>
              <a:rPr lang="en-US" baseline="30000" dirty="0">
                <a:latin typeface="Times New Roman" panose="02020603050405020304" pitchFamily="18" charset="0"/>
                <a:cs typeface="Times New Roman" panose="02020603050405020304" pitchFamily="18" charset="0"/>
              </a:rPr>
              <a:t>3</a:t>
            </a:r>
          </a:p>
          <a:p>
            <a:pPr algn="just">
              <a:lnSpc>
                <a:spcPct val="150000"/>
              </a:lnSpc>
            </a:pPr>
            <a:r>
              <a:rPr lang="en-GB" sz="2400" dirty="0">
                <a:latin typeface="Times New Roman" panose="02020603050405020304" pitchFamily="18" charset="0"/>
                <a:cs typeface="Times New Roman" panose="02020603050405020304" pitchFamily="18" charset="0"/>
              </a:rPr>
              <a:t>Lifespan of platelets varies from 8-10 days with an average of 10 days.</a:t>
            </a:r>
          </a:p>
          <a:p>
            <a:pPr algn="just">
              <a:lnSpc>
                <a:spcPct val="150000"/>
              </a:lnSpc>
            </a:pPr>
            <a:r>
              <a:rPr lang="en-GB" sz="2400" dirty="0">
                <a:latin typeface="Times New Roman" panose="02020603050405020304" pitchFamily="18" charset="0"/>
                <a:cs typeface="Times New Roman" panose="02020603050405020304" pitchFamily="18" charset="0"/>
              </a:rPr>
              <a:t>Destroyed by the tissue macrophage system in the spleen.</a:t>
            </a:r>
            <a:endParaRPr lang="en-US" sz="2400" dirty="0">
              <a:latin typeface="Times New Roman" panose="02020603050405020304" pitchFamily="18" charset="0"/>
              <a:cs typeface="Times New Roman" panose="02020603050405020304" pitchFamily="18" charset="0"/>
            </a:endParaRPr>
          </a:p>
        </p:txBody>
      </p:sp>
      <p:sp>
        <p:nvSpPr>
          <p:cNvPr id="5" name="Title 1">
            <a:extLst>
              <a:ext uri="{FF2B5EF4-FFF2-40B4-BE49-F238E27FC236}">
                <a16:creationId xmlns:a16="http://schemas.microsoft.com/office/drawing/2014/main" id="{F1C30213-C14B-4A0B-1BD5-3268AB1870B1}"/>
              </a:ext>
            </a:extLst>
          </p:cNvPr>
          <p:cNvSpPr>
            <a:spLocks noGrp="1"/>
          </p:cNvSpPr>
          <p:nvPr>
            <p:ph type="title"/>
          </p:nvPr>
        </p:nvSpPr>
        <p:spPr>
          <a:xfrm>
            <a:off x="533400" y="152400"/>
            <a:ext cx="7772400" cy="648388"/>
          </a:xfrm>
        </p:spPr>
        <p:txBody>
          <a:bodyPr anchor="ctr"/>
          <a:lstStyle/>
          <a:p>
            <a:pPr algn="ctr">
              <a:lnSpc>
                <a:spcPct val="150000"/>
              </a:lnSpc>
            </a:pPr>
            <a:r>
              <a:rPr lang="en-US" sz="3200" b="1" dirty="0">
                <a:solidFill>
                  <a:srgbClr val="C00000"/>
                </a:solidFill>
                <a:latin typeface="Times New Roman" panose="02020603050405020304" pitchFamily="18" charset="0"/>
                <a:cs typeface="Times New Roman" panose="02020603050405020304" pitchFamily="18" charset="0"/>
              </a:rPr>
              <a:t>Functions of Platelets (cont.)</a:t>
            </a:r>
          </a:p>
        </p:txBody>
      </p:sp>
      <p:sp>
        <p:nvSpPr>
          <p:cNvPr id="4" name="Slide Number Placeholder 3">
            <a:extLst>
              <a:ext uri="{FF2B5EF4-FFF2-40B4-BE49-F238E27FC236}">
                <a16:creationId xmlns:a16="http://schemas.microsoft.com/office/drawing/2014/main" id="{944476BF-9FB2-DA2C-CBDA-508F03A66CAC}"/>
              </a:ext>
            </a:extLst>
          </p:cNvPr>
          <p:cNvSpPr>
            <a:spLocks noGrp="1"/>
          </p:cNvSpPr>
          <p:nvPr>
            <p:ph type="sldNum" sz="quarter" idx="12"/>
          </p:nvPr>
        </p:nvSpPr>
        <p:spPr/>
        <p:txBody>
          <a:bodyPr/>
          <a:lstStyle/>
          <a:p>
            <a:fld id="{1F9A2C89-E401-3041-9821-A3BBD340FD62}" type="slidenum">
              <a:rPr lang="en-US" altLang="en-SA" smtClean="0"/>
              <a:pPr/>
              <a:t>39</a:t>
            </a:fld>
            <a:endParaRPr lang="en-US" altLang="en-SA"/>
          </a:p>
        </p:txBody>
      </p:sp>
    </p:spTree>
    <p:extLst>
      <p:ext uri="{BB962C8B-B14F-4D97-AF65-F5344CB8AC3E}">
        <p14:creationId xmlns:p14="http://schemas.microsoft.com/office/powerpoint/2010/main" val="15118853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par>
                          <p:cTn id="8" fill="hold">
                            <p:stCondLst>
                              <p:cond delay="500"/>
                            </p:stCondLst>
                            <p:childTnLst>
                              <p:par>
                                <p:cTn id="9" presetID="16" presetClass="entr" presetSubtype="21" fill="hold" nodeType="after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barn(inVertical)">
                                      <p:cBhvr>
                                        <p:cTn id="11" dur="500"/>
                                        <p:tgtEl>
                                          <p:spTgt spid="3">
                                            <p:txEl>
                                              <p:pRg st="1" end="1"/>
                                            </p:txEl>
                                          </p:spTgt>
                                        </p:tgtEl>
                                      </p:cBhvr>
                                    </p:animEffect>
                                  </p:childTnLst>
                                </p:cTn>
                              </p:par>
                            </p:childTnLst>
                          </p:cTn>
                        </p:par>
                        <p:par>
                          <p:cTn id="12" fill="hold">
                            <p:stCondLst>
                              <p:cond delay="1000"/>
                            </p:stCondLst>
                            <p:childTnLst>
                              <p:par>
                                <p:cTn id="13" presetID="16" presetClass="entr" presetSubtype="21" fill="hold" nodeType="after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barn(inVertical)">
                                      <p:cBhvr>
                                        <p:cTn id="15" dur="500"/>
                                        <p:tgtEl>
                                          <p:spTgt spid="3">
                                            <p:txEl>
                                              <p:pRg st="2" end="2"/>
                                            </p:txEl>
                                          </p:spTgt>
                                        </p:tgtEl>
                                      </p:cBhvr>
                                    </p:animEffect>
                                  </p:childTnLst>
                                </p:cTn>
                              </p:par>
                            </p:childTnLst>
                          </p:cTn>
                        </p:par>
                        <p:par>
                          <p:cTn id="16" fill="hold">
                            <p:stCondLst>
                              <p:cond delay="1500"/>
                            </p:stCondLst>
                            <p:childTnLst>
                              <p:par>
                                <p:cTn id="17" presetID="16" presetClass="entr" presetSubtype="21" fill="hold" nodeType="after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barn(inVertical)">
                                      <p:cBhvr>
                                        <p:cTn id="19" dur="500"/>
                                        <p:tgtEl>
                                          <p:spTgt spid="3">
                                            <p:txEl>
                                              <p:pRg st="3" end="3"/>
                                            </p:txEl>
                                          </p:spTgt>
                                        </p:tgtEl>
                                      </p:cBhvr>
                                    </p:animEffect>
                                  </p:childTnLst>
                                </p:cTn>
                              </p:par>
                            </p:childTnLst>
                          </p:cTn>
                        </p:par>
                        <p:par>
                          <p:cTn id="20" fill="hold">
                            <p:stCondLst>
                              <p:cond delay="2000"/>
                            </p:stCondLst>
                            <p:childTnLst>
                              <p:par>
                                <p:cTn id="21" presetID="16" presetClass="entr" presetSubtype="21" fill="hold" nodeType="after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barn(inVertical)">
                                      <p:cBhvr>
                                        <p:cTn id="23"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a:extLst>
              <a:ext uri="{FF2B5EF4-FFF2-40B4-BE49-F238E27FC236}">
                <a16:creationId xmlns:a16="http://schemas.microsoft.com/office/drawing/2014/main" id="{1A2DA215-7A87-889C-B648-712F28E1970F}"/>
              </a:ext>
            </a:extLst>
          </p:cNvPr>
          <p:cNvSpPr>
            <a:spLocks noGrp="1"/>
          </p:cNvSpPr>
          <p:nvPr>
            <p:ph type="title"/>
          </p:nvPr>
        </p:nvSpPr>
        <p:spPr>
          <a:xfrm>
            <a:off x="316305" y="100806"/>
            <a:ext cx="8229600" cy="703263"/>
          </a:xfrm>
        </p:spPr>
        <p:txBody>
          <a:bodyPr bIns="45720" anchor="ctr"/>
          <a:lstStyle/>
          <a:p>
            <a:pPr algn="ctr" eaLnBrk="1" hangingPunct="1"/>
            <a:r>
              <a:rPr lang="en-GB" altLang="en-SA" sz="3200" b="1" dirty="0">
                <a:solidFill>
                  <a:srgbClr val="CC0099"/>
                </a:solidFill>
                <a:latin typeface="Times New Roman" panose="02020603050405020304" pitchFamily="18" charset="0"/>
                <a:cs typeface="Times New Roman" panose="02020603050405020304" pitchFamily="18" charset="0"/>
              </a:rPr>
              <a:t>Leukocytes (WBC’s)</a:t>
            </a:r>
          </a:p>
        </p:txBody>
      </p:sp>
      <p:sp>
        <p:nvSpPr>
          <p:cNvPr id="4" name="Slide Number Placeholder 3">
            <a:extLst>
              <a:ext uri="{FF2B5EF4-FFF2-40B4-BE49-F238E27FC236}">
                <a16:creationId xmlns:a16="http://schemas.microsoft.com/office/drawing/2014/main" id="{3181CEF6-ED1E-9B9F-54DC-C7F251997173}"/>
              </a:ext>
            </a:extLst>
          </p:cNvPr>
          <p:cNvSpPr>
            <a:spLocks noGrp="1"/>
          </p:cNvSpPr>
          <p:nvPr>
            <p:ph type="sldNum" sz="quarter" idx="12"/>
          </p:nvPr>
        </p:nvSpPr>
        <p:spPr/>
        <p:txBody>
          <a:bodyPr/>
          <a:lstStyle>
            <a:lvl1pPr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fld id="{7D68A102-4D4E-6941-B64B-A9E531F770E1}" type="slidenum">
              <a:rPr lang="en-US" altLang="en-SA">
                <a:solidFill>
                  <a:srgbClr val="FFFFFF"/>
                </a:solidFill>
                <a:latin typeface="Franklin Gothic Book" panose="020B0503020102020204" pitchFamily="34" charset="0"/>
              </a:rPr>
              <a:pPr eaLnBrk="1" hangingPunct="1"/>
              <a:t>4</a:t>
            </a:fld>
            <a:endParaRPr lang="en-US" altLang="en-SA">
              <a:solidFill>
                <a:srgbClr val="FFFFFF"/>
              </a:solidFill>
              <a:latin typeface="Franklin Gothic Book" panose="020B0503020102020204" pitchFamily="34" charset="0"/>
            </a:endParaRPr>
          </a:p>
        </p:txBody>
      </p:sp>
      <p:sp>
        <p:nvSpPr>
          <p:cNvPr id="75779" name="Rectangle 3">
            <a:extLst>
              <a:ext uri="{FF2B5EF4-FFF2-40B4-BE49-F238E27FC236}">
                <a16:creationId xmlns:a16="http://schemas.microsoft.com/office/drawing/2014/main" id="{692351AC-2285-EE4A-80C3-C65E62DB4CCF}"/>
              </a:ext>
            </a:extLst>
          </p:cNvPr>
          <p:cNvSpPr>
            <a:spLocks noGrp="1"/>
          </p:cNvSpPr>
          <p:nvPr>
            <p:ph sz="quarter" idx="1"/>
          </p:nvPr>
        </p:nvSpPr>
        <p:spPr>
          <a:xfrm>
            <a:off x="914400" y="1050131"/>
            <a:ext cx="7016750" cy="5003800"/>
          </a:xfrm>
        </p:spPr>
        <p:txBody>
          <a:bodyPr/>
          <a:lstStyle/>
          <a:p>
            <a:pPr eaLnBrk="1" hangingPunct="1">
              <a:buFont typeface="Wingdings 3" pitchFamily="2" charset="2"/>
              <a:buNone/>
            </a:pPr>
            <a:r>
              <a:rPr lang="en-US" altLang="en-SA" sz="2400" b="1" dirty="0">
                <a:solidFill>
                  <a:srgbClr val="CC0000"/>
                </a:solidFill>
                <a:latin typeface="Times New Roman" panose="02020603050405020304" pitchFamily="18" charset="0"/>
                <a:cs typeface="Times New Roman" panose="02020603050405020304" pitchFamily="18" charset="0"/>
              </a:rPr>
              <a:t>	</a:t>
            </a:r>
            <a:r>
              <a:rPr lang="en-US" altLang="en-SA" sz="2400" b="1" dirty="0">
                <a:solidFill>
                  <a:srgbClr val="5BA7B9"/>
                </a:solidFill>
                <a:latin typeface="Times New Roman" panose="02020603050405020304" pitchFamily="18" charset="0"/>
                <a:cs typeface="Times New Roman" panose="02020603050405020304" pitchFamily="18" charset="0"/>
              </a:rPr>
              <a:t>Mobile units of body’s defense system:</a:t>
            </a:r>
          </a:p>
          <a:p>
            <a:pPr eaLnBrk="1" hangingPunct="1">
              <a:buFont typeface="Wingdings 3" pitchFamily="2" charset="2"/>
              <a:buNone/>
            </a:pPr>
            <a:endParaRPr lang="en-US" altLang="en-SA" sz="1400" b="1" dirty="0">
              <a:solidFill>
                <a:srgbClr val="5BA7B9"/>
              </a:solidFill>
              <a:latin typeface="Times New Roman" panose="02020603050405020304" pitchFamily="18" charset="0"/>
              <a:cs typeface="Times New Roman" panose="02020603050405020304" pitchFamily="18" charset="0"/>
            </a:endParaRPr>
          </a:p>
          <a:p>
            <a:pPr eaLnBrk="1" hangingPunct="1"/>
            <a:r>
              <a:rPr lang="en-GB" altLang="en-SA" sz="2400" dirty="0">
                <a:latin typeface="Times New Roman" panose="02020603050405020304" pitchFamily="18" charset="0"/>
                <a:cs typeface="Times New Roman" panose="02020603050405020304" pitchFamily="18" charset="0"/>
              </a:rPr>
              <a:t> </a:t>
            </a:r>
            <a:r>
              <a:rPr lang="en-US" altLang="en-SA" sz="2400" b="1" dirty="0">
                <a:latin typeface="Times New Roman" panose="02020603050405020304" pitchFamily="18" charset="0"/>
                <a:cs typeface="Times New Roman" panose="02020603050405020304" pitchFamily="18" charset="0"/>
              </a:rPr>
              <a:t>“Seek and Destroy” Functions:</a:t>
            </a:r>
          </a:p>
          <a:p>
            <a:pPr marL="0" indent="0" eaLnBrk="1" hangingPunct="1">
              <a:buNone/>
            </a:pPr>
            <a:endParaRPr lang="en-US" altLang="en-SA" sz="1200" b="1" dirty="0">
              <a:latin typeface="Times New Roman" panose="02020603050405020304" pitchFamily="18" charset="0"/>
              <a:cs typeface="Times New Roman" panose="02020603050405020304" pitchFamily="18" charset="0"/>
            </a:endParaRPr>
          </a:p>
          <a:p>
            <a:pPr lvl="1" eaLnBrk="1" hangingPunct="1"/>
            <a:r>
              <a:rPr lang="en-US" altLang="en-SA" dirty="0">
                <a:latin typeface="Times New Roman" panose="02020603050405020304" pitchFamily="18" charset="0"/>
                <a:cs typeface="Times New Roman" panose="02020603050405020304" pitchFamily="18" charset="0"/>
              </a:rPr>
              <a:t>Destroy invading microorganisms</a:t>
            </a:r>
          </a:p>
          <a:p>
            <a:pPr lvl="1" eaLnBrk="1" hangingPunct="1"/>
            <a:r>
              <a:rPr lang="en-US" altLang="en-SA" dirty="0">
                <a:latin typeface="Times New Roman" panose="02020603050405020304" pitchFamily="18" charset="0"/>
                <a:cs typeface="Times New Roman" panose="02020603050405020304" pitchFamily="18" charset="0"/>
              </a:rPr>
              <a:t>Destroy abnormal cells (i.e., cancer )</a:t>
            </a:r>
          </a:p>
          <a:p>
            <a:pPr marL="319088" lvl="1" indent="0" eaLnBrk="1" hangingPunct="1">
              <a:buNone/>
            </a:pPr>
            <a:endParaRPr lang="en-GB" altLang="en-SA" dirty="0">
              <a:latin typeface="Times New Roman" panose="02020603050405020304" pitchFamily="18" charset="0"/>
              <a:cs typeface="Times New Roman" panose="02020603050405020304" pitchFamily="18" charset="0"/>
            </a:endParaRPr>
          </a:p>
          <a:p>
            <a:pPr eaLnBrk="1" hangingPunct="1"/>
            <a:r>
              <a:rPr lang="en-US" altLang="en-SA" sz="2400" b="1" dirty="0">
                <a:latin typeface="Times New Roman" panose="02020603050405020304" pitchFamily="18" charset="0"/>
                <a:cs typeface="Times New Roman" panose="02020603050405020304" pitchFamily="18" charset="0"/>
              </a:rPr>
              <a:t> Clean up cellular debris (phagocytosis)</a:t>
            </a:r>
          </a:p>
          <a:p>
            <a:pPr lvl="4" eaLnBrk="1" hangingPunct="1">
              <a:spcBef>
                <a:spcPct val="0"/>
              </a:spcBef>
              <a:buClrTx/>
              <a:buFontTx/>
              <a:buNone/>
            </a:pPr>
            <a:endParaRPr lang="en-GB" altLang="en-SA" sz="2400" b="1" dirty="0">
              <a:latin typeface="Times New Roman" panose="02020603050405020304" pitchFamily="18" charset="0"/>
              <a:cs typeface="Times New Roman" panose="02020603050405020304" pitchFamily="18" charset="0"/>
            </a:endParaRPr>
          </a:p>
          <a:p>
            <a:pPr lvl="1" eaLnBrk="1" hangingPunct="1"/>
            <a:r>
              <a:rPr lang="en-US" altLang="en-SA" dirty="0">
                <a:latin typeface="Times New Roman" panose="02020603050405020304" pitchFamily="18" charset="0"/>
                <a:cs typeface="Times New Roman" panose="02020603050405020304" pitchFamily="18" charset="0"/>
              </a:rPr>
              <a:t>Assist in  injury repair  </a:t>
            </a:r>
          </a:p>
          <a:p>
            <a:pPr lvl="3" eaLnBrk="1" hangingPunct="1"/>
            <a:endParaRPr lang="en-US" altLang="en-SA" sz="2400" b="1" dirty="0">
              <a:latin typeface="Times New Roman" panose="02020603050405020304" pitchFamily="18" charset="0"/>
              <a:cs typeface="Times New Roman" panose="02020603050405020304" pitchFamily="18" charset="0"/>
            </a:endParaRPr>
          </a:p>
          <a:p>
            <a:pPr eaLnBrk="1" hangingPunct="1"/>
            <a:r>
              <a:rPr lang="en-US" altLang="en-SA" sz="2400" b="1" dirty="0">
                <a:latin typeface="Times New Roman" panose="02020603050405020304" pitchFamily="18" charset="0"/>
                <a:cs typeface="Times New Roman" panose="02020603050405020304" pitchFamily="18" charset="0"/>
              </a:rPr>
              <a:t>Each WBC has a specific function </a:t>
            </a:r>
            <a:endParaRPr lang="en-US" altLang="en-SA" sz="2400" dirty="0">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nodeType="clickEffect">
                                  <p:stCondLst>
                                    <p:cond delay="0"/>
                                  </p:stCondLst>
                                  <p:childTnLst>
                                    <p:set>
                                      <p:cBhvr>
                                        <p:cTn id="6" dur="1" fill="hold">
                                          <p:stCondLst>
                                            <p:cond delay="0"/>
                                          </p:stCondLst>
                                        </p:cTn>
                                        <p:tgtEl>
                                          <p:spTgt spid="75778"/>
                                        </p:tgtEl>
                                        <p:attrNameLst>
                                          <p:attrName>style.visibility</p:attrName>
                                        </p:attrNameLst>
                                      </p:cBhvr>
                                      <p:to>
                                        <p:strVal val="visible"/>
                                      </p:to>
                                    </p:set>
                                    <p:animEffect transition="in" filter="box(in)">
                                      <p:cBhvr>
                                        <p:cTn id="7" dur="500"/>
                                        <p:tgtEl>
                                          <p:spTgt spid="75778"/>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nodeType="clickEffect">
                                  <p:stCondLst>
                                    <p:cond delay="0"/>
                                  </p:stCondLst>
                                  <p:childTnLst>
                                    <p:set>
                                      <p:cBhvr>
                                        <p:cTn id="11" dur="1" fill="hold">
                                          <p:stCondLst>
                                            <p:cond delay="0"/>
                                          </p:stCondLst>
                                        </p:cTn>
                                        <p:tgtEl>
                                          <p:spTgt spid="75779">
                                            <p:txEl>
                                              <p:pRg st="0" end="0"/>
                                            </p:txEl>
                                          </p:spTgt>
                                        </p:tgtEl>
                                        <p:attrNameLst>
                                          <p:attrName>style.visibility</p:attrName>
                                        </p:attrNameLst>
                                      </p:cBhvr>
                                      <p:to>
                                        <p:strVal val="visible"/>
                                      </p:to>
                                    </p:set>
                                    <p:animEffect transition="in" filter="checkerboard(across)">
                                      <p:cBhvr>
                                        <p:cTn id="12" dur="500"/>
                                        <p:tgtEl>
                                          <p:spTgt spid="75779">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5" presetClass="entr" presetSubtype="10" fill="hold" nodeType="clickEffect">
                                  <p:stCondLst>
                                    <p:cond delay="0"/>
                                  </p:stCondLst>
                                  <p:childTnLst>
                                    <p:set>
                                      <p:cBhvr>
                                        <p:cTn id="16" dur="1" fill="hold">
                                          <p:stCondLst>
                                            <p:cond delay="0"/>
                                          </p:stCondLst>
                                        </p:cTn>
                                        <p:tgtEl>
                                          <p:spTgt spid="75779">
                                            <p:txEl>
                                              <p:pRg st="2" end="2"/>
                                            </p:txEl>
                                          </p:spTgt>
                                        </p:tgtEl>
                                        <p:attrNameLst>
                                          <p:attrName>style.visibility</p:attrName>
                                        </p:attrNameLst>
                                      </p:cBhvr>
                                      <p:to>
                                        <p:strVal val="visible"/>
                                      </p:to>
                                    </p:set>
                                    <p:animEffect transition="in" filter="checkerboard(across)">
                                      <p:cBhvr>
                                        <p:cTn id="17" dur="500"/>
                                        <p:tgtEl>
                                          <p:spTgt spid="75779">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5" presetClass="entr" presetSubtype="10" fill="hold" nodeType="clickEffect">
                                  <p:stCondLst>
                                    <p:cond delay="0"/>
                                  </p:stCondLst>
                                  <p:childTnLst>
                                    <p:set>
                                      <p:cBhvr>
                                        <p:cTn id="21" dur="1" fill="hold">
                                          <p:stCondLst>
                                            <p:cond delay="0"/>
                                          </p:stCondLst>
                                        </p:cTn>
                                        <p:tgtEl>
                                          <p:spTgt spid="75779">
                                            <p:txEl>
                                              <p:pRg st="4" end="4"/>
                                            </p:txEl>
                                          </p:spTgt>
                                        </p:tgtEl>
                                        <p:attrNameLst>
                                          <p:attrName>style.visibility</p:attrName>
                                        </p:attrNameLst>
                                      </p:cBhvr>
                                      <p:to>
                                        <p:strVal val="visible"/>
                                      </p:to>
                                    </p:set>
                                    <p:animEffect transition="in" filter="checkerboard(across)">
                                      <p:cBhvr>
                                        <p:cTn id="22" dur="500"/>
                                        <p:tgtEl>
                                          <p:spTgt spid="75779">
                                            <p:txEl>
                                              <p:pRg st="4" end="4"/>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5" presetClass="entr" presetSubtype="10" fill="hold" nodeType="clickEffect">
                                  <p:stCondLst>
                                    <p:cond delay="0"/>
                                  </p:stCondLst>
                                  <p:childTnLst>
                                    <p:set>
                                      <p:cBhvr>
                                        <p:cTn id="26" dur="1" fill="hold">
                                          <p:stCondLst>
                                            <p:cond delay="0"/>
                                          </p:stCondLst>
                                        </p:cTn>
                                        <p:tgtEl>
                                          <p:spTgt spid="75779">
                                            <p:txEl>
                                              <p:pRg st="5" end="5"/>
                                            </p:txEl>
                                          </p:spTgt>
                                        </p:tgtEl>
                                        <p:attrNameLst>
                                          <p:attrName>style.visibility</p:attrName>
                                        </p:attrNameLst>
                                      </p:cBhvr>
                                      <p:to>
                                        <p:strVal val="visible"/>
                                      </p:to>
                                    </p:set>
                                    <p:animEffect transition="in" filter="checkerboard(across)">
                                      <p:cBhvr>
                                        <p:cTn id="27" dur="500"/>
                                        <p:tgtEl>
                                          <p:spTgt spid="75779">
                                            <p:txEl>
                                              <p:pRg st="5" end="5"/>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5" presetClass="entr" presetSubtype="10" fill="hold" nodeType="clickEffect">
                                  <p:stCondLst>
                                    <p:cond delay="0"/>
                                  </p:stCondLst>
                                  <p:childTnLst>
                                    <p:set>
                                      <p:cBhvr>
                                        <p:cTn id="31" dur="1" fill="hold">
                                          <p:stCondLst>
                                            <p:cond delay="0"/>
                                          </p:stCondLst>
                                        </p:cTn>
                                        <p:tgtEl>
                                          <p:spTgt spid="75779">
                                            <p:txEl>
                                              <p:pRg st="7" end="7"/>
                                            </p:txEl>
                                          </p:spTgt>
                                        </p:tgtEl>
                                        <p:attrNameLst>
                                          <p:attrName>style.visibility</p:attrName>
                                        </p:attrNameLst>
                                      </p:cBhvr>
                                      <p:to>
                                        <p:strVal val="visible"/>
                                      </p:to>
                                    </p:set>
                                    <p:animEffect transition="in" filter="checkerboard(across)">
                                      <p:cBhvr>
                                        <p:cTn id="32" dur="500"/>
                                        <p:tgtEl>
                                          <p:spTgt spid="75779">
                                            <p:txEl>
                                              <p:pRg st="7" end="7"/>
                                            </p:txEl>
                                          </p:spTgt>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5" presetClass="entr" presetSubtype="10" fill="hold" nodeType="clickEffect">
                                  <p:stCondLst>
                                    <p:cond delay="0"/>
                                  </p:stCondLst>
                                  <p:childTnLst>
                                    <p:set>
                                      <p:cBhvr>
                                        <p:cTn id="36" dur="1" fill="hold">
                                          <p:stCondLst>
                                            <p:cond delay="0"/>
                                          </p:stCondLst>
                                        </p:cTn>
                                        <p:tgtEl>
                                          <p:spTgt spid="75779">
                                            <p:txEl>
                                              <p:pRg st="9" end="9"/>
                                            </p:txEl>
                                          </p:spTgt>
                                        </p:tgtEl>
                                        <p:attrNameLst>
                                          <p:attrName>style.visibility</p:attrName>
                                        </p:attrNameLst>
                                      </p:cBhvr>
                                      <p:to>
                                        <p:strVal val="visible"/>
                                      </p:to>
                                    </p:set>
                                    <p:animEffect transition="in" filter="checkerboard(across)">
                                      <p:cBhvr>
                                        <p:cTn id="37" dur="500"/>
                                        <p:tgtEl>
                                          <p:spTgt spid="75779">
                                            <p:txEl>
                                              <p:pRg st="9" end="9"/>
                                            </p:txEl>
                                          </p:spTgt>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5" presetClass="entr" presetSubtype="10" fill="hold" nodeType="clickEffect">
                                  <p:stCondLst>
                                    <p:cond delay="0"/>
                                  </p:stCondLst>
                                  <p:childTnLst>
                                    <p:set>
                                      <p:cBhvr>
                                        <p:cTn id="41" dur="1" fill="hold">
                                          <p:stCondLst>
                                            <p:cond delay="0"/>
                                          </p:stCondLst>
                                        </p:cTn>
                                        <p:tgtEl>
                                          <p:spTgt spid="75779">
                                            <p:txEl>
                                              <p:pRg st="11" end="11"/>
                                            </p:txEl>
                                          </p:spTgt>
                                        </p:tgtEl>
                                        <p:attrNameLst>
                                          <p:attrName>style.visibility</p:attrName>
                                        </p:attrNameLst>
                                      </p:cBhvr>
                                      <p:to>
                                        <p:strVal val="visible"/>
                                      </p:to>
                                    </p:set>
                                    <p:animEffect transition="in" filter="checkerboard(across)">
                                      <p:cBhvr>
                                        <p:cTn id="42" dur="500"/>
                                        <p:tgtEl>
                                          <p:spTgt spid="75779">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6802" name="Picture 2" descr="M30128-03-f02">
            <a:extLst>
              <a:ext uri="{FF2B5EF4-FFF2-40B4-BE49-F238E27FC236}">
                <a16:creationId xmlns:a16="http://schemas.microsoft.com/office/drawing/2014/main" id="{9DD1FD83-C290-1230-D1ED-CE91EC35841B}"/>
              </a:ext>
            </a:extLst>
          </p:cNvPr>
          <p:cNvPicPr preferRelativeResize="0">
            <a:picLocks noChangeAspect="1" noChangeArrowheads="1"/>
          </p:cNvPicPr>
          <p:nvPr/>
        </p:nvPicPr>
        <p:blipFill>
          <a:blip r:embed="rId2">
            <a:lum contrast="-6000"/>
            <a:extLst>
              <a:ext uri="{28A0092B-C50C-407E-A947-70E740481C1C}">
                <a14:useLocalDpi xmlns:a14="http://schemas.microsoft.com/office/drawing/2010/main" val="0"/>
              </a:ext>
            </a:extLst>
          </a:blip>
          <a:srcRect l="9195" t="19498" r="11316" b="8061"/>
          <a:stretch>
            <a:fillRect/>
          </a:stretch>
        </p:blipFill>
        <p:spPr bwMode="auto">
          <a:xfrm>
            <a:off x="1060450" y="1103048"/>
            <a:ext cx="7315200" cy="4887576"/>
          </a:xfrm>
          <a:prstGeom prst="rect">
            <a:avLst/>
          </a:prstGeom>
          <a:solidFill>
            <a:srgbClr val="FF33CC"/>
          </a:solidFill>
          <a:ln w="38100">
            <a:solidFill>
              <a:srgbClr val="660066"/>
            </a:solidFill>
            <a:miter lim="800000"/>
            <a:headEnd/>
            <a:tailEnd/>
          </a:ln>
        </p:spPr>
      </p:pic>
      <p:sp>
        <p:nvSpPr>
          <p:cNvPr id="4" name="Slide Number Placeholder 3">
            <a:extLst>
              <a:ext uri="{FF2B5EF4-FFF2-40B4-BE49-F238E27FC236}">
                <a16:creationId xmlns:a16="http://schemas.microsoft.com/office/drawing/2014/main" id="{9C81607C-12DB-F057-7F11-61C5D0C69CB6}"/>
              </a:ext>
            </a:extLst>
          </p:cNvPr>
          <p:cNvSpPr>
            <a:spLocks noGrp="1"/>
          </p:cNvSpPr>
          <p:nvPr>
            <p:ph type="sldNum" sz="quarter" idx="12"/>
          </p:nvPr>
        </p:nvSpPr>
        <p:spPr/>
        <p:txBody>
          <a:bodyPr/>
          <a:lstStyle>
            <a:lvl1pPr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fld id="{0CF8D50C-DE77-AD47-B258-3217F488CF8C}" type="slidenum">
              <a:rPr lang="en-US" altLang="en-SA">
                <a:solidFill>
                  <a:srgbClr val="FFFFFF"/>
                </a:solidFill>
                <a:latin typeface="Franklin Gothic Book" panose="020B0503020102020204" pitchFamily="34" charset="0"/>
              </a:rPr>
              <a:pPr eaLnBrk="1" hangingPunct="1"/>
              <a:t>5</a:t>
            </a:fld>
            <a:endParaRPr lang="en-US" altLang="en-SA">
              <a:solidFill>
                <a:srgbClr val="FFFFFF"/>
              </a:solidFill>
              <a:latin typeface="Franklin Gothic Book" panose="020B0503020102020204" pitchFamily="34" charset="0"/>
            </a:endParaRPr>
          </a:p>
        </p:txBody>
      </p:sp>
      <p:sp>
        <p:nvSpPr>
          <p:cNvPr id="2" name="Rectangle 2">
            <a:extLst>
              <a:ext uri="{FF2B5EF4-FFF2-40B4-BE49-F238E27FC236}">
                <a16:creationId xmlns:a16="http://schemas.microsoft.com/office/drawing/2014/main" id="{9F0560B1-BB5A-8306-3978-9C5DBFCA3F23}"/>
              </a:ext>
            </a:extLst>
          </p:cNvPr>
          <p:cNvSpPr txBox="1">
            <a:spLocks/>
          </p:cNvSpPr>
          <p:nvPr/>
        </p:nvSpPr>
        <p:spPr>
          <a:xfrm>
            <a:off x="603250" y="180109"/>
            <a:ext cx="8229600" cy="703263"/>
          </a:xfrm>
          <a:prstGeom prst="rect">
            <a:avLst/>
          </a:prstGeom>
        </p:spPr>
        <p:txBody>
          <a:bodyPr bIns="45720" anchor="ctr"/>
          <a:lstStyle>
            <a:lvl1pPr algn="l" rtl="0" eaLnBrk="0" fontAlgn="base" hangingPunct="0">
              <a:spcBef>
                <a:spcPct val="0"/>
              </a:spcBef>
              <a:spcAft>
                <a:spcPct val="0"/>
              </a:spcAft>
              <a:defRPr sz="4000" kern="1200">
                <a:solidFill>
                  <a:schemeClr val="tx2"/>
                </a:solidFill>
                <a:latin typeface="+mj-lt"/>
                <a:ea typeface="+mj-ea"/>
                <a:cs typeface="+mj-cs"/>
              </a:defRPr>
            </a:lvl1pPr>
            <a:lvl2pPr algn="l" rtl="0" eaLnBrk="0" fontAlgn="base" hangingPunct="0">
              <a:spcBef>
                <a:spcPct val="0"/>
              </a:spcBef>
              <a:spcAft>
                <a:spcPct val="0"/>
              </a:spcAft>
              <a:defRPr sz="4000">
                <a:solidFill>
                  <a:schemeClr val="tx2"/>
                </a:solidFill>
                <a:latin typeface="Franklin Gothic Book" pitchFamily="34" charset="0"/>
              </a:defRPr>
            </a:lvl2pPr>
            <a:lvl3pPr algn="l" rtl="0" eaLnBrk="0" fontAlgn="base" hangingPunct="0">
              <a:spcBef>
                <a:spcPct val="0"/>
              </a:spcBef>
              <a:spcAft>
                <a:spcPct val="0"/>
              </a:spcAft>
              <a:defRPr sz="4000">
                <a:solidFill>
                  <a:schemeClr val="tx2"/>
                </a:solidFill>
                <a:latin typeface="Franklin Gothic Book" pitchFamily="34" charset="0"/>
              </a:defRPr>
            </a:lvl3pPr>
            <a:lvl4pPr algn="l" rtl="0" eaLnBrk="0" fontAlgn="base" hangingPunct="0">
              <a:spcBef>
                <a:spcPct val="0"/>
              </a:spcBef>
              <a:spcAft>
                <a:spcPct val="0"/>
              </a:spcAft>
              <a:defRPr sz="4000">
                <a:solidFill>
                  <a:schemeClr val="tx2"/>
                </a:solidFill>
                <a:latin typeface="Franklin Gothic Book" pitchFamily="34" charset="0"/>
              </a:defRPr>
            </a:lvl4pPr>
            <a:lvl5pPr algn="l" rtl="0" eaLnBrk="0" fontAlgn="base" hangingPunct="0">
              <a:spcBef>
                <a:spcPct val="0"/>
              </a:spcBef>
              <a:spcAft>
                <a:spcPct val="0"/>
              </a:spcAft>
              <a:defRPr sz="4000">
                <a:solidFill>
                  <a:schemeClr val="tx2"/>
                </a:solidFill>
                <a:latin typeface="Franklin Gothic Book" pitchFamily="34" charset="0"/>
              </a:defRPr>
            </a:lvl5pPr>
            <a:lvl6pPr marL="457200" algn="l" rtl="0" fontAlgn="base">
              <a:spcBef>
                <a:spcPct val="0"/>
              </a:spcBef>
              <a:spcAft>
                <a:spcPct val="0"/>
              </a:spcAft>
              <a:defRPr sz="4000">
                <a:solidFill>
                  <a:schemeClr val="tx2"/>
                </a:solidFill>
                <a:latin typeface="Franklin Gothic Book" pitchFamily="34" charset="0"/>
              </a:defRPr>
            </a:lvl6pPr>
            <a:lvl7pPr marL="914400" algn="l" rtl="0" fontAlgn="base">
              <a:spcBef>
                <a:spcPct val="0"/>
              </a:spcBef>
              <a:spcAft>
                <a:spcPct val="0"/>
              </a:spcAft>
              <a:defRPr sz="4000">
                <a:solidFill>
                  <a:schemeClr val="tx2"/>
                </a:solidFill>
                <a:latin typeface="Franklin Gothic Book" pitchFamily="34" charset="0"/>
              </a:defRPr>
            </a:lvl7pPr>
            <a:lvl8pPr marL="1371600" algn="l" rtl="0" fontAlgn="base">
              <a:spcBef>
                <a:spcPct val="0"/>
              </a:spcBef>
              <a:spcAft>
                <a:spcPct val="0"/>
              </a:spcAft>
              <a:defRPr sz="4000">
                <a:solidFill>
                  <a:schemeClr val="tx2"/>
                </a:solidFill>
                <a:latin typeface="Franklin Gothic Book" pitchFamily="34" charset="0"/>
              </a:defRPr>
            </a:lvl8pPr>
            <a:lvl9pPr marL="1828800" algn="l" rtl="0" fontAlgn="base">
              <a:spcBef>
                <a:spcPct val="0"/>
              </a:spcBef>
              <a:spcAft>
                <a:spcPct val="0"/>
              </a:spcAft>
              <a:defRPr sz="4000">
                <a:solidFill>
                  <a:schemeClr val="tx2"/>
                </a:solidFill>
                <a:latin typeface="Franklin Gothic Book" pitchFamily="34" charset="0"/>
              </a:defRPr>
            </a:lvl9pPr>
          </a:lstStyle>
          <a:p>
            <a:pPr algn="ctr" eaLnBrk="1" hangingPunct="1"/>
            <a:r>
              <a:rPr lang="en-GB" altLang="en-SA" sz="3200" b="1" dirty="0">
                <a:solidFill>
                  <a:srgbClr val="CC0099"/>
                </a:solidFill>
                <a:latin typeface="Times New Roman" panose="02020603050405020304" pitchFamily="18" charset="0"/>
                <a:cs typeface="Times New Roman" panose="02020603050405020304" pitchFamily="18" charset="0"/>
              </a:rPr>
              <a:t>Leukocytes (WBC’s)</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nodeType="clickEffect">
                                  <p:stCondLst>
                                    <p:cond delay="0"/>
                                  </p:stCondLst>
                                  <p:childTnLst>
                                    <p:set>
                                      <p:cBhvr>
                                        <p:cTn id="6" dur="1" fill="hold">
                                          <p:stCondLst>
                                            <p:cond delay="0"/>
                                          </p:stCondLst>
                                        </p:cTn>
                                        <p:tgtEl>
                                          <p:spTgt spid="76802"/>
                                        </p:tgtEl>
                                        <p:attrNameLst>
                                          <p:attrName>style.visibility</p:attrName>
                                        </p:attrNameLst>
                                      </p:cBhvr>
                                      <p:to>
                                        <p:strVal val="visible"/>
                                      </p:to>
                                    </p:set>
                                    <p:animEffect transition="in" filter="blinds(horizontal)">
                                      <p:cBhvr>
                                        <p:cTn id="7" dur="500"/>
                                        <p:tgtEl>
                                          <p:spTgt spid="76802"/>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box(in)">
                                      <p:cBhvr>
                                        <p:cTn id="12"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F5A59A69-F81C-4AF8-12D6-941CB87D245C}"/>
              </a:ext>
            </a:extLst>
          </p:cNvPr>
          <p:cNvSpPr>
            <a:spLocks noGrp="1"/>
          </p:cNvSpPr>
          <p:nvPr>
            <p:ph type="sldNum" sz="quarter" idx="12"/>
          </p:nvPr>
        </p:nvSpPr>
        <p:spPr/>
        <p:txBody>
          <a:bodyPr/>
          <a:lstStyle>
            <a:lvl1pPr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fld id="{B27EC11D-4718-2E46-A8CA-00A61BD5F631}" type="slidenum">
              <a:rPr lang="en-US" altLang="en-SA">
                <a:solidFill>
                  <a:srgbClr val="FFFFFF"/>
                </a:solidFill>
                <a:latin typeface="Franklin Gothic Book" panose="020B0503020102020204" pitchFamily="34" charset="0"/>
              </a:rPr>
              <a:pPr eaLnBrk="1" hangingPunct="1"/>
              <a:t>6</a:t>
            </a:fld>
            <a:endParaRPr lang="en-US" altLang="en-SA">
              <a:solidFill>
                <a:srgbClr val="FFFFFF"/>
              </a:solidFill>
              <a:latin typeface="Franklin Gothic Book" panose="020B0503020102020204" pitchFamily="34" charset="0"/>
            </a:endParaRPr>
          </a:p>
        </p:txBody>
      </p:sp>
      <p:sp>
        <p:nvSpPr>
          <p:cNvPr id="78851" name="Rectangle 3">
            <a:extLst>
              <a:ext uri="{FF2B5EF4-FFF2-40B4-BE49-F238E27FC236}">
                <a16:creationId xmlns:a16="http://schemas.microsoft.com/office/drawing/2014/main" id="{2E5A314A-6DB5-023D-A5CF-15911F15434C}"/>
              </a:ext>
            </a:extLst>
          </p:cNvPr>
          <p:cNvSpPr>
            <a:spLocks noGrp="1" noChangeArrowheads="1"/>
          </p:cNvSpPr>
          <p:nvPr>
            <p:ph type="body" idx="4294967295"/>
          </p:nvPr>
        </p:nvSpPr>
        <p:spPr>
          <a:xfrm>
            <a:off x="603250" y="1308100"/>
            <a:ext cx="7931150" cy="4864100"/>
          </a:xfrm>
        </p:spPr>
        <p:txBody>
          <a:bodyPr/>
          <a:lstStyle/>
          <a:p>
            <a:pPr algn="just" eaLnBrk="1" hangingPunct="1">
              <a:lnSpc>
                <a:spcPct val="150000"/>
              </a:lnSpc>
            </a:pPr>
            <a:r>
              <a:rPr lang="en-US" altLang="en-SA" sz="2400" dirty="0">
                <a:latin typeface="Times New Roman" panose="02020603050405020304" pitchFamily="18" charset="0"/>
                <a:cs typeface="Times New Roman" panose="02020603050405020304" pitchFamily="18" charset="0"/>
              </a:rPr>
              <a:t>Five Types</a:t>
            </a:r>
          </a:p>
          <a:p>
            <a:pPr algn="just" eaLnBrk="1" hangingPunct="1">
              <a:lnSpc>
                <a:spcPct val="150000"/>
              </a:lnSpc>
              <a:buFont typeface="Wingdings 3" pitchFamily="2" charset="2"/>
              <a:buNone/>
            </a:pPr>
            <a:endParaRPr lang="en-US" altLang="en-SA" sz="1600" dirty="0">
              <a:latin typeface="Times New Roman" panose="02020603050405020304" pitchFamily="18" charset="0"/>
              <a:cs typeface="Times New Roman" panose="02020603050405020304" pitchFamily="18" charset="0"/>
            </a:endParaRPr>
          </a:p>
          <a:p>
            <a:pPr algn="just" eaLnBrk="1" hangingPunct="1">
              <a:lnSpc>
                <a:spcPct val="150000"/>
              </a:lnSpc>
            </a:pPr>
            <a:r>
              <a:rPr lang="en-US" altLang="en-SA" sz="2400" dirty="0">
                <a:latin typeface="Times New Roman" panose="02020603050405020304" pitchFamily="18" charset="0"/>
                <a:cs typeface="Times New Roman" panose="02020603050405020304" pitchFamily="18" charset="0"/>
              </a:rPr>
              <a:t>Classified according to the presence or absence of granules and the staining characteristics of their cytoplasm.</a:t>
            </a:r>
          </a:p>
          <a:p>
            <a:pPr algn="just" eaLnBrk="1" hangingPunct="1">
              <a:lnSpc>
                <a:spcPct val="150000"/>
              </a:lnSpc>
              <a:buFont typeface="Wingdings 3" pitchFamily="2" charset="2"/>
              <a:buNone/>
            </a:pPr>
            <a:endParaRPr lang="en-US" altLang="en-SA" sz="1600" dirty="0">
              <a:latin typeface="Times New Roman" panose="02020603050405020304" pitchFamily="18" charset="0"/>
              <a:cs typeface="Times New Roman" panose="02020603050405020304" pitchFamily="18" charset="0"/>
            </a:endParaRPr>
          </a:p>
          <a:p>
            <a:pPr algn="just" eaLnBrk="1" hangingPunct="1">
              <a:lnSpc>
                <a:spcPct val="150000"/>
              </a:lnSpc>
            </a:pPr>
            <a:r>
              <a:rPr lang="en-US" altLang="en-SA" sz="2400" dirty="0">
                <a:latin typeface="Times New Roman" panose="02020603050405020304" pitchFamily="18" charset="0"/>
                <a:cs typeface="Times New Roman" panose="02020603050405020304" pitchFamily="18" charset="0"/>
              </a:rPr>
              <a:t>Leukocytes appear brightly colored in stained preparations, they have a nuclei and are generally larger in size than RBC’s.</a:t>
            </a:r>
          </a:p>
        </p:txBody>
      </p:sp>
      <p:sp>
        <p:nvSpPr>
          <p:cNvPr id="2" name="Rectangle 2">
            <a:extLst>
              <a:ext uri="{FF2B5EF4-FFF2-40B4-BE49-F238E27FC236}">
                <a16:creationId xmlns:a16="http://schemas.microsoft.com/office/drawing/2014/main" id="{E7CD2B63-BBF9-5595-D779-A40163E43836}"/>
              </a:ext>
            </a:extLst>
          </p:cNvPr>
          <p:cNvSpPr txBox="1">
            <a:spLocks/>
          </p:cNvSpPr>
          <p:nvPr/>
        </p:nvSpPr>
        <p:spPr>
          <a:xfrm>
            <a:off x="603250" y="180109"/>
            <a:ext cx="8229600" cy="703263"/>
          </a:xfrm>
          <a:prstGeom prst="rect">
            <a:avLst/>
          </a:prstGeom>
        </p:spPr>
        <p:txBody>
          <a:bodyPr bIns="45720" anchor="ctr"/>
          <a:lstStyle>
            <a:lvl1pPr algn="l" rtl="0" eaLnBrk="0" fontAlgn="base" hangingPunct="0">
              <a:spcBef>
                <a:spcPct val="0"/>
              </a:spcBef>
              <a:spcAft>
                <a:spcPct val="0"/>
              </a:spcAft>
              <a:defRPr sz="4000" kern="1200">
                <a:solidFill>
                  <a:schemeClr val="tx2"/>
                </a:solidFill>
                <a:latin typeface="+mj-lt"/>
                <a:ea typeface="+mj-ea"/>
                <a:cs typeface="+mj-cs"/>
              </a:defRPr>
            </a:lvl1pPr>
            <a:lvl2pPr algn="l" rtl="0" eaLnBrk="0" fontAlgn="base" hangingPunct="0">
              <a:spcBef>
                <a:spcPct val="0"/>
              </a:spcBef>
              <a:spcAft>
                <a:spcPct val="0"/>
              </a:spcAft>
              <a:defRPr sz="4000">
                <a:solidFill>
                  <a:schemeClr val="tx2"/>
                </a:solidFill>
                <a:latin typeface="Franklin Gothic Book" pitchFamily="34" charset="0"/>
              </a:defRPr>
            </a:lvl2pPr>
            <a:lvl3pPr algn="l" rtl="0" eaLnBrk="0" fontAlgn="base" hangingPunct="0">
              <a:spcBef>
                <a:spcPct val="0"/>
              </a:spcBef>
              <a:spcAft>
                <a:spcPct val="0"/>
              </a:spcAft>
              <a:defRPr sz="4000">
                <a:solidFill>
                  <a:schemeClr val="tx2"/>
                </a:solidFill>
                <a:latin typeface="Franklin Gothic Book" pitchFamily="34" charset="0"/>
              </a:defRPr>
            </a:lvl3pPr>
            <a:lvl4pPr algn="l" rtl="0" eaLnBrk="0" fontAlgn="base" hangingPunct="0">
              <a:spcBef>
                <a:spcPct val="0"/>
              </a:spcBef>
              <a:spcAft>
                <a:spcPct val="0"/>
              </a:spcAft>
              <a:defRPr sz="4000">
                <a:solidFill>
                  <a:schemeClr val="tx2"/>
                </a:solidFill>
                <a:latin typeface="Franklin Gothic Book" pitchFamily="34" charset="0"/>
              </a:defRPr>
            </a:lvl4pPr>
            <a:lvl5pPr algn="l" rtl="0" eaLnBrk="0" fontAlgn="base" hangingPunct="0">
              <a:spcBef>
                <a:spcPct val="0"/>
              </a:spcBef>
              <a:spcAft>
                <a:spcPct val="0"/>
              </a:spcAft>
              <a:defRPr sz="4000">
                <a:solidFill>
                  <a:schemeClr val="tx2"/>
                </a:solidFill>
                <a:latin typeface="Franklin Gothic Book" pitchFamily="34" charset="0"/>
              </a:defRPr>
            </a:lvl5pPr>
            <a:lvl6pPr marL="457200" algn="l" rtl="0" fontAlgn="base">
              <a:spcBef>
                <a:spcPct val="0"/>
              </a:spcBef>
              <a:spcAft>
                <a:spcPct val="0"/>
              </a:spcAft>
              <a:defRPr sz="4000">
                <a:solidFill>
                  <a:schemeClr val="tx2"/>
                </a:solidFill>
                <a:latin typeface="Franklin Gothic Book" pitchFamily="34" charset="0"/>
              </a:defRPr>
            </a:lvl6pPr>
            <a:lvl7pPr marL="914400" algn="l" rtl="0" fontAlgn="base">
              <a:spcBef>
                <a:spcPct val="0"/>
              </a:spcBef>
              <a:spcAft>
                <a:spcPct val="0"/>
              </a:spcAft>
              <a:defRPr sz="4000">
                <a:solidFill>
                  <a:schemeClr val="tx2"/>
                </a:solidFill>
                <a:latin typeface="Franklin Gothic Book" pitchFamily="34" charset="0"/>
              </a:defRPr>
            </a:lvl7pPr>
            <a:lvl8pPr marL="1371600" algn="l" rtl="0" fontAlgn="base">
              <a:spcBef>
                <a:spcPct val="0"/>
              </a:spcBef>
              <a:spcAft>
                <a:spcPct val="0"/>
              </a:spcAft>
              <a:defRPr sz="4000">
                <a:solidFill>
                  <a:schemeClr val="tx2"/>
                </a:solidFill>
                <a:latin typeface="Franklin Gothic Book" pitchFamily="34" charset="0"/>
              </a:defRPr>
            </a:lvl8pPr>
            <a:lvl9pPr marL="1828800" algn="l" rtl="0" fontAlgn="base">
              <a:spcBef>
                <a:spcPct val="0"/>
              </a:spcBef>
              <a:spcAft>
                <a:spcPct val="0"/>
              </a:spcAft>
              <a:defRPr sz="4000">
                <a:solidFill>
                  <a:schemeClr val="tx2"/>
                </a:solidFill>
                <a:latin typeface="Franklin Gothic Book" pitchFamily="34" charset="0"/>
              </a:defRPr>
            </a:lvl9pPr>
          </a:lstStyle>
          <a:p>
            <a:pPr algn="ctr" eaLnBrk="1" hangingPunct="1"/>
            <a:r>
              <a:rPr lang="en-GB" altLang="en-SA" sz="3200" b="1" dirty="0">
                <a:solidFill>
                  <a:srgbClr val="CC0099"/>
                </a:solidFill>
                <a:latin typeface="Times New Roman" panose="02020603050405020304" pitchFamily="18" charset="0"/>
                <a:cs typeface="Times New Roman" panose="02020603050405020304" pitchFamily="18" charset="0"/>
              </a:rPr>
              <a:t>Leukocytes (WBC’s)(cont.)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nodeType="clickEffect">
                                  <p:stCondLst>
                                    <p:cond delay="0"/>
                                  </p:stCondLst>
                                  <p:childTnLst>
                                    <p:set>
                                      <p:cBhvr>
                                        <p:cTn id="6" dur="1" fill="hold">
                                          <p:stCondLst>
                                            <p:cond delay="0"/>
                                          </p:stCondLst>
                                        </p:cTn>
                                        <p:tgtEl>
                                          <p:spTgt spid="78851">
                                            <p:txEl>
                                              <p:pRg st="0" end="0"/>
                                            </p:txEl>
                                          </p:spTgt>
                                        </p:tgtEl>
                                        <p:attrNameLst>
                                          <p:attrName>style.visibility</p:attrName>
                                        </p:attrNameLst>
                                      </p:cBhvr>
                                      <p:to>
                                        <p:strVal val="visible"/>
                                      </p:to>
                                    </p:set>
                                    <p:animEffect transition="in" filter="checkerboard(across)">
                                      <p:cBhvr>
                                        <p:cTn id="7" dur="500"/>
                                        <p:tgtEl>
                                          <p:spTgt spid="78851">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nodeType="clickEffect">
                                  <p:stCondLst>
                                    <p:cond delay="0"/>
                                  </p:stCondLst>
                                  <p:childTnLst>
                                    <p:set>
                                      <p:cBhvr>
                                        <p:cTn id="11" dur="1" fill="hold">
                                          <p:stCondLst>
                                            <p:cond delay="0"/>
                                          </p:stCondLst>
                                        </p:cTn>
                                        <p:tgtEl>
                                          <p:spTgt spid="78851">
                                            <p:txEl>
                                              <p:pRg st="2" end="2"/>
                                            </p:txEl>
                                          </p:spTgt>
                                        </p:tgtEl>
                                        <p:attrNameLst>
                                          <p:attrName>style.visibility</p:attrName>
                                        </p:attrNameLst>
                                      </p:cBhvr>
                                      <p:to>
                                        <p:strVal val="visible"/>
                                      </p:to>
                                    </p:set>
                                    <p:animEffect transition="in" filter="checkerboard(across)">
                                      <p:cBhvr>
                                        <p:cTn id="12" dur="500"/>
                                        <p:tgtEl>
                                          <p:spTgt spid="78851">
                                            <p:txEl>
                                              <p:pRg st="2" end="2"/>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5" presetClass="entr" presetSubtype="10" fill="hold" nodeType="clickEffect">
                                  <p:stCondLst>
                                    <p:cond delay="0"/>
                                  </p:stCondLst>
                                  <p:childTnLst>
                                    <p:set>
                                      <p:cBhvr>
                                        <p:cTn id="16" dur="1" fill="hold">
                                          <p:stCondLst>
                                            <p:cond delay="0"/>
                                          </p:stCondLst>
                                        </p:cTn>
                                        <p:tgtEl>
                                          <p:spTgt spid="78851">
                                            <p:txEl>
                                              <p:pRg st="4" end="4"/>
                                            </p:txEl>
                                          </p:spTgt>
                                        </p:tgtEl>
                                        <p:attrNameLst>
                                          <p:attrName>style.visibility</p:attrName>
                                        </p:attrNameLst>
                                      </p:cBhvr>
                                      <p:to>
                                        <p:strVal val="visible"/>
                                      </p:to>
                                    </p:set>
                                    <p:animEffect transition="in" filter="checkerboard(across)">
                                      <p:cBhvr>
                                        <p:cTn id="17" dur="500"/>
                                        <p:tgtEl>
                                          <p:spTgt spid="78851">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2"/>
                                        </p:tgtEl>
                                        <p:attrNameLst>
                                          <p:attrName>style.visibility</p:attrName>
                                        </p:attrNameLst>
                                      </p:cBhvr>
                                      <p:to>
                                        <p:strVal val="visible"/>
                                      </p:to>
                                    </p:set>
                                    <p:animEffect transition="in" filter="box(in)">
                                      <p:cBhvr>
                                        <p:cTn id="22"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2">
            <a:extLst>
              <a:ext uri="{FF2B5EF4-FFF2-40B4-BE49-F238E27FC236}">
                <a16:creationId xmlns:a16="http://schemas.microsoft.com/office/drawing/2014/main" id="{24099D9C-A3E2-C0F6-5A17-A7ECD6588960}"/>
              </a:ext>
            </a:extLst>
          </p:cNvPr>
          <p:cNvSpPr>
            <a:spLocks noChangeArrowheads="1"/>
          </p:cNvSpPr>
          <p:nvPr/>
        </p:nvSpPr>
        <p:spPr bwMode="auto">
          <a:xfrm>
            <a:off x="368300" y="0"/>
            <a:ext cx="7772400" cy="781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lgn="ctr" eaLnBrk="1" hangingPunct="1"/>
            <a:r>
              <a:rPr lang="en-US" altLang="en-SA" sz="3200" b="1" dirty="0">
                <a:solidFill>
                  <a:srgbClr val="CC0099"/>
                </a:solidFill>
                <a:latin typeface="Times New Roman" panose="02020603050405020304" pitchFamily="18" charset="0"/>
                <a:ea typeface="+mj-ea"/>
                <a:cs typeface="Times New Roman" panose="02020603050405020304" pitchFamily="18" charset="0"/>
              </a:rPr>
              <a:t>Types of WBC’s</a:t>
            </a:r>
          </a:p>
        </p:txBody>
      </p:sp>
      <p:sp>
        <p:nvSpPr>
          <p:cNvPr id="79875" name="Text Box 3">
            <a:extLst>
              <a:ext uri="{FF2B5EF4-FFF2-40B4-BE49-F238E27FC236}">
                <a16:creationId xmlns:a16="http://schemas.microsoft.com/office/drawing/2014/main" id="{46228711-1DC1-937B-61C4-898AE726A06A}"/>
              </a:ext>
            </a:extLst>
          </p:cNvPr>
          <p:cNvSpPr txBox="1">
            <a:spLocks noChangeArrowheads="1"/>
          </p:cNvSpPr>
          <p:nvPr/>
        </p:nvSpPr>
        <p:spPr bwMode="auto">
          <a:xfrm>
            <a:off x="566738" y="1260772"/>
            <a:ext cx="820896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r>
              <a:rPr lang="en-GB" altLang="en-SA" sz="2000" dirty="0">
                <a:latin typeface="Arial" panose="020B0604020202020204" pitchFamily="34" charset="0"/>
              </a:rPr>
              <a:t> </a:t>
            </a:r>
            <a:r>
              <a:rPr lang="en-GB" altLang="en-SA" sz="2400" b="1" dirty="0">
                <a:latin typeface="Times New Roman" panose="02020603050405020304" pitchFamily="18" charset="0"/>
                <a:cs typeface="Times New Roman" panose="02020603050405020304" pitchFamily="18" charset="0"/>
              </a:rPr>
              <a:t>Are classified in 2 main classes</a:t>
            </a:r>
          </a:p>
        </p:txBody>
      </p:sp>
      <p:pic>
        <p:nvPicPr>
          <p:cNvPr id="79878" name="Picture 6" descr="wbctypes">
            <a:extLst>
              <a:ext uri="{FF2B5EF4-FFF2-40B4-BE49-F238E27FC236}">
                <a16:creationId xmlns:a16="http://schemas.microsoft.com/office/drawing/2014/main" id="{344E4C6F-DE2F-226E-4949-347DB00ED00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17600" y="3079750"/>
            <a:ext cx="7486650" cy="3013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9879" name="Text Box 7">
            <a:extLst>
              <a:ext uri="{FF2B5EF4-FFF2-40B4-BE49-F238E27FC236}">
                <a16:creationId xmlns:a16="http://schemas.microsoft.com/office/drawing/2014/main" id="{F9BF174F-91C9-5B75-C495-1083AF851788}"/>
              </a:ext>
            </a:extLst>
          </p:cNvPr>
          <p:cNvSpPr txBox="1">
            <a:spLocks noChangeArrowheads="1"/>
          </p:cNvSpPr>
          <p:nvPr/>
        </p:nvSpPr>
        <p:spPr bwMode="auto">
          <a:xfrm>
            <a:off x="5195888" y="2403475"/>
            <a:ext cx="2327881"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r>
              <a:rPr lang="en-US" altLang="en-SA" sz="2800" b="1" dirty="0">
                <a:solidFill>
                  <a:srgbClr val="5BA7B9"/>
                </a:solidFill>
                <a:latin typeface="Times New Roman" panose="02020603050405020304" pitchFamily="18" charset="0"/>
                <a:cs typeface="Times New Roman" panose="02020603050405020304" pitchFamily="18" charset="0"/>
              </a:rPr>
              <a:t> Granulocytes</a:t>
            </a:r>
          </a:p>
        </p:txBody>
      </p:sp>
      <p:sp>
        <p:nvSpPr>
          <p:cNvPr id="79880" name="Text Box 8">
            <a:extLst>
              <a:ext uri="{FF2B5EF4-FFF2-40B4-BE49-F238E27FC236}">
                <a16:creationId xmlns:a16="http://schemas.microsoft.com/office/drawing/2014/main" id="{7FA82DA3-4C04-256E-C000-62D3EF8BC3C0}"/>
              </a:ext>
            </a:extLst>
          </p:cNvPr>
          <p:cNvSpPr txBox="1">
            <a:spLocks noChangeArrowheads="1"/>
          </p:cNvSpPr>
          <p:nvPr/>
        </p:nvSpPr>
        <p:spPr bwMode="auto">
          <a:xfrm>
            <a:off x="1192213" y="2430463"/>
            <a:ext cx="2468368"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r>
              <a:rPr lang="en-US" altLang="en-SA" sz="2800" b="1" dirty="0">
                <a:solidFill>
                  <a:srgbClr val="CC0099"/>
                </a:solidFill>
                <a:latin typeface="Times New Roman" panose="02020603050405020304" pitchFamily="18" charset="0"/>
                <a:cs typeface="Times New Roman" panose="02020603050405020304" pitchFamily="18" charset="0"/>
              </a:rPr>
              <a:t> Agranulocytes</a:t>
            </a:r>
          </a:p>
        </p:txBody>
      </p:sp>
      <p:sp>
        <p:nvSpPr>
          <p:cNvPr id="79881" name="Rectangle 9">
            <a:extLst>
              <a:ext uri="{FF2B5EF4-FFF2-40B4-BE49-F238E27FC236}">
                <a16:creationId xmlns:a16="http://schemas.microsoft.com/office/drawing/2014/main" id="{D28BE66B-0ADF-2F9C-DA9E-C80C7800C9A6}"/>
              </a:ext>
            </a:extLst>
          </p:cNvPr>
          <p:cNvSpPr>
            <a:spLocks noChangeArrowheads="1"/>
          </p:cNvSpPr>
          <p:nvPr/>
        </p:nvSpPr>
        <p:spPr bwMode="auto">
          <a:xfrm>
            <a:off x="4284663" y="3105150"/>
            <a:ext cx="4419600" cy="2971800"/>
          </a:xfrm>
          <a:prstGeom prst="rect">
            <a:avLst/>
          </a:prstGeom>
          <a:noFill/>
          <a:ln w="34925">
            <a:solidFill>
              <a:srgbClr val="5BA7B9"/>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lgn="ctr" eaLnBrk="1" hangingPunct="1"/>
            <a:endParaRPr lang="en-GB" altLang="en-SA" sz="2000">
              <a:solidFill>
                <a:srgbClr val="CC0000"/>
              </a:solidFill>
              <a:latin typeface="Arial" panose="020B0604020202020204" pitchFamily="34" charset="0"/>
            </a:endParaRPr>
          </a:p>
        </p:txBody>
      </p:sp>
      <p:sp>
        <p:nvSpPr>
          <p:cNvPr id="12296" name="Rectangle 10">
            <a:extLst>
              <a:ext uri="{FF2B5EF4-FFF2-40B4-BE49-F238E27FC236}">
                <a16:creationId xmlns:a16="http://schemas.microsoft.com/office/drawing/2014/main" id="{B462FAAD-EF1B-E227-E616-F9573D92C234}"/>
              </a:ext>
            </a:extLst>
          </p:cNvPr>
          <p:cNvSpPr>
            <a:spLocks noChangeArrowheads="1"/>
          </p:cNvSpPr>
          <p:nvPr/>
        </p:nvSpPr>
        <p:spPr bwMode="auto">
          <a:xfrm>
            <a:off x="1143000" y="3100388"/>
            <a:ext cx="3094038" cy="2971800"/>
          </a:xfrm>
          <a:prstGeom prst="rect">
            <a:avLst/>
          </a:prstGeom>
          <a:noFill/>
          <a:ln w="38100">
            <a:solidFill>
              <a:srgbClr val="993366"/>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endParaRPr lang="en-SA" altLang="en-SA"/>
          </a:p>
        </p:txBody>
      </p:sp>
      <p:sp>
        <p:nvSpPr>
          <p:cNvPr id="9" name="Slide Number Placeholder 8">
            <a:extLst>
              <a:ext uri="{FF2B5EF4-FFF2-40B4-BE49-F238E27FC236}">
                <a16:creationId xmlns:a16="http://schemas.microsoft.com/office/drawing/2014/main" id="{EC5BF950-986B-9336-AFAC-57B6681CDB8C}"/>
              </a:ext>
            </a:extLst>
          </p:cNvPr>
          <p:cNvSpPr>
            <a:spLocks noGrp="1"/>
          </p:cNvSpPr>
          <p:nvPr>
            <p:ph type="sldNum" sz="quarter" idx="12"/>
          </p:nvPr>
        </p:nvSpPr>
        <p:spPr/>
        <p:txBody>
          <a:bodyPr/>
          <a:lstStyle>
            <a:lvl1pPr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fld id="{1625E552-FF80-1141-ADAC-EA00D850C135}" type="slidenum">
              <a:rPr lang="en-US" altLang="en-SA">
                <a:solidFill>
                  <a:srgbClr val="FFFFFF"/>
                </a:solidFill>
                <a:latin typeface="Franklin Gothic Book" panose="020B0503020102020204" pitchFamily="34" charset="0"/>
              </a:rPr>
              <a:pPr eaLnBrk="1" hangingPunct="1"/>
              <a:t>7</a:t>
            </a:fld>
            <a:endParaRPr lang="en-US" altLang="en-SA">
              <a:solidFill>
                <a:srgbClr val="FFFFFF"/>
              </a:solidFill>
              <a:latin typeface="Franklin Gothic Book" panose="020B050302010202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 presetClass="entr" presetSubtype="16" fill="hold" nodeType="afterEffect">
                                  <p:stCondLst>
                                    <p:cond delay="0"/>
                                  </p:stCondLst>
                                  <p:childTnLst>
                                    <p:set>
                                      <p:cBhvr>
                                        <p:cTn id="6" dur="1" fill="hold">
                                          <p:stCondLst>
                                            <p:cond delay="0"/>
                                          </p:stCondLst>
                                        </p:cTn>
                                        <p:tgtEl>
                                          <p:spTgt spid="79874">
                                            <p:txEl>
                                              <p:pRg st="0" end="0"/>
                                            </p:txEl>
                                          </p:spTgt>
                                        </p:tgtEl>
                                        <p:attrNameLst>
                                          <p:attrName>style.visibility</p:attrName>
                                        </p:attrNameLst>
                                      </p:cBhvr>
                                      <p:to>
                                        <p:strVal val="visible"/>
                                      </p:to>
                                    </p:set>
                                    <p:animEffect transition="in" filter="box(in)">
                                      <p:cBhvr>
                                        <p:cTn id="7" dur="500"/>
                                        <p:tgtEl>
                                          <p:spTgt spid="79874">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nodeType="clickEffect">
                                  <p:stCondLst>
                                    <p:cond delay="0"/>
                                  </p:stCondLst>
                                  <p:childTnLst>
                                    <p:set>
                                      <p:cBhvr>
                                        <p:cTn id="11" dur="1" fill="hold">
                                          <p:stCondLst>
                                            <p:cond delay="0"/>
                                          </p:stCondLst>
                                        </p:cTn>
                                        <p:tgtEl>
                                          <p:spTgt spid="79875">
                                            <p:txEl>
                                              <p:pRg st="0" end="0"/>
                                            </p:txEl>
                                          </p:spTgt>
                                        </p:tgtEl>
                                        <p:attrNameLst>
                                          <p:attrName>style.visibility</p:attrName>
                                        </p:attrNameLst>
                                      </p:cBhvr>
                                      <p:to>
                                        <p:strVal val="visible"/>
                                      </p:to>
                                    </p:set>
                                    <p:animEffect transition="in" filter="checkerboard(across)">
                                      <p:cBhvr>
                                        <p:cTn id="12" dur="500"/>
                                        <p:tgtEl>
                                          <p:spTgt spid="79875">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3" presetClass="entr" presetSubtype="10" fill="hold" nodeType="clickEffect">
                                  <p:stCondLst>
                                    <p:cond delay="0"/>
                                  </p:stCondLst>
                                  <p:childTnLst>
                                    <p:set>
                                      <p:cBhvr>
                                        <p:cTn id="16" dur="1" fill="hold">
                                          <p:stCondLst>
                                            <p:cond delay="0"/>
                                          </p:stCondLst>
                                        </p:cTn>
                                        <p:tgtEl>
                                          <p:spTgt spid="79878"/>
                                        </p:tgtEl>
                                        <p:attrNameLst>
                                          <p:attrName>style.visibility</p:attrName>
                                        </p:attrNameLst>
                                      </p:cBhvr>
                                      <p:to>
                                        <p:strVal val="visible"/>
                                      </p:to>
                                    </p:set>
                                    <p:animEffect transition="in" filter="blinds(horizontal)">
                                      <p:cBhvr>
                                        <p:cTn id="17" dur="500"/>
                                        <p:tgtEl>
                                          <p:spTgt spid="79878"/>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3" presetClass="entr" presetSubtype="10" fill="hold" nodeType="clickEffect">
                                  <p:stCondLst>
                                    <p:cond delay="0"/>
                                  </p:stCondLst>
                                  <p:childTnLst>
                                    <p:set>
                                      <p:cBhvr>
                                        <p:cTn id="21" dur="1" fill="hold">
                                          <p:stCondLst>
                                            <p:cond delay="0"/>
                                          </p:stCondLst>
                                        </p:cTn>
                                        <p:tgtEl>
                                          <p:spTgt spid="79878"/>
                                        </p:tgtEl>
                                        <p:attrNameLst>
                                          <p:attrName>style.visibility</p:attrName>
                                        </p:attrNameLst>
                                      </p:cBhvr>
                                      <p:to>
                                        <p:strVal val="visible"/>
                                      </p:to>
                                    </p:set>
                                    <p:animEffect transition="in" filter="blinds(horizontal)">
                                      <p:cBhvr>
                                        <p:cTn id="22" dur="500"/>
                                        <p:tgtEl>
                                          <p:spTgt spid="79878"/>
                                        </p:tgtEl>
                                      </p:cBhvr>
                                    </p:animEffect>
                                  </p:childTnLst>
                                </p:cTn>
                              </p:par>
                            </p:childTnLst>
                          </p:cTn>
                        </p:par>
                        <p:par>
                          <p:cTn id="23" fill="hold" nodeType="afterGroup">
                            <p:stCondLst>
                              <p:cond delay="500"/>
                            </p:stCondLst>
                            <p:childTnLst>
                              <p:par>
                                <p:cTn id="24" presetID="3" presetClass="entr" presetSubtype="10" fill="hold" nodeType="afterEffect">
                                  <p:stCondLst>
                                    <p:cond delay="0"/>
                                  </p:stCondLst>
                                  <p:childTnLst>
                                    <p:set>
                                      <p:cBhvr>
                                        <p:cTn id="25" dur="1" fill="hold">
                                          <p:stCondLst>
                                            <p:cond delay="0"/>
                                          </p:stCondLst>
                                        </p:cTn>
                                        <p:tgtEl>
                                          <p:spTgt spid="79880"/>
                                        </p:tgtEl>
                                        <p:attrNameLst>
                                          <p:attrName>style.visibility</p:attrName>
                                        </p:attrNameLst>
                                      </p:cBhvr>
                                      <p:to>
                                        <p:strVal val="visible"/>
                                      </p:to>
                                    </p:set>
                                    <p:animEffect transition="in" filter="blinds(horizontal)">
                                      <p:cBhvr>
                                        <p:cTn id="26" dur="500"/>
                                        <p:tgtEl>
                                          <p:spTgt spid="79880"/>
                                        </p:tgtEl>
                                      </p:cBhvr>
                                    </p:animEffect>
                                  </p:childTnLst>
                                </p:cTn>
                              </p:par>
                            </p:childTnLst>
                          </p:cTn>
                        </p:par>
                      </p:childTnLst>
                    </p:cTn>
                  </p:par>
                  <p:par>
                    <p:cTn id="27" fill="hold" nodeType="clickPar">
                      <p:stCondLst>
                        <p:cond delay="indefinite"/>
                      </p:stCondLst>
                      <p:childTnLst>
                        <p:par>
                          <p:cTn id="28" fill="hold" nodeType="withGroup">
                            <p:stCondLst>
                              <p:cond delay="0"/>
                            </p:stCondLst>
                            <p:childTnLst>
                              <p:par>
                                <p:cTn id="29" presetID="3" presetClass="entr" presetSubtype="10" fill="hold" nodeType="clickEffect">
                                  <p:stCondLst>
                                    <p:cond delay="0"/>
                                  </p:stCondLst>
                                  <p:childTnLst>
                                    <p:set>
                                      <p:cBhvr>
                                        <p:cTn id="30" dur="1" fill="hold">
                                          <p:stCondLst>
                                            <p:cond delay="0"/>
                                          </p:stCondLst>
                                        </p:cTn>
                                        <p:tgtEl>
                                          <p:spTgt spid="79881"/>
                                        </p:tgtEl>
                                        <p:attrNameLst>
                                          <p:attrName>style.visibility</p:attrName>
                                        </p:attrNameLst>
                                      </p:cBhvr>
                                      <p:to>
                                        <p:strVal val="visible"/>
                                      </p:to>
                                    </p:set>
                                    <p:animEffect transition="in" filter="blinds(horizontal)">
                                      <p:cBhvr>
                                        <p:cTn id="31" dur="500"/>
                                        <p:tgtEl>
                                          <p:spTgt spid="79881"/>
                                        </p:tgtEl>
                                      </p:cBhvr>
                                    </p:animEffect>
                                  </p:childTnLst>
                                </p:cTn>
                              </p:par>
                            </p:childTnLst>
                          </p:cTn>
                        </p:par>
                        <p:par>
                          <p:cTn id="32" fill="hold" nodeType="afterGroup">
                            <p:stCondLst>
                              <p:cond delay="500"/>
                            </p:stCondLst>
                            <p:childTnLst>
                              <p:par>
                                <p:cTn id="33" presetID="3" presetClass="entr" presetSubtype="10" fill="hold" nodeType="afterEffect">
                                  <p:stCondLst>
                                    <p:cond delay="0"/>
                                  </p:stCondLst>
                                  <p:childTnLst>
                                    <p:set>
                                      <p:cBhvr>
                                        <p:cTn id="34" dur="1" fill="hold">
                                          <p:stCondLst>
                                            <p:cond delay="0"/>
                                          </p:stCondLst>
                                        </p:cTn>
                                        <p:tgtEl>
                                          <p:spTgt spid="79879"/>
                                        </p:tgtEl>
                                        <p:attrNameLst>
                                          <p:attrName>style.visibility</p:attrName>
                                        </p:attrNameLst>
                                      </p:cBhvr>
                                      <p:to>
                                        <p:strVal val="visible"/>
                                      </p:to>
                                    </p:set>
                                    <p:animEffect transition="in" filter="blinds(horizontal)">
                                      <p:cBhvr>
                                        <p:cTn id="35" dur="500"/>
                                        <p:tgtEl>
                                          <p:spTgt spid="7987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9879" grpId="0"/>
      <p:bldP spid="79880" grpId="0"/>
      <p:bldP spid="79881"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ED80A995-4BD3-16F1-3D58-0FD6329FB8BE}"/>
              </a:ext>
            </a:extLst>
          </p:cNvPr>
          <p:cNvSpPr>
            <a:spLocks noGrp="1"/>
          </p:cNvSpPr>
          <p:nvPr>
            <p:ph type="sldNum" sz="quarter" idx="12"/>
          </p:nvPr>
        </p:nvSpPr>
        <p:spPr/>
        <p:txBody>
          <a:bodyPr/>
          <a:lstStyle>
            <a:lvl1pPr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fld id="{FA0DAAC8-C5FD-F645-87E3-0DEDDC4CF983}" type="slidenum">
              <a:rPr lang="en-US" altLang="en-SA">
                <a:solidFill>
                  <a:srgbClr val="FFFFFF"/>
                </a:solidFill>
                <a:latin typeface="Franklin Gothic Book" panose="020B0503020102020204" pitchFamily="34" charset="0"/>
              </a:rPr>
              <a:pPr eaLnBrk="1" hangingPunct="1"/>
              <a:t>8</a:t>
            </a:fld>
            <a:endParaRPr lang="en-US" altLang="en-SA">
              <a:solidFill>
                <a:srgbClr val="FFFFFF"/>
              </a:solidFill>
              <a:latin typeface="Franklin Gothic Book" panose="020B0503020102020204" pitchFamily="34" charset="0"/>
            </a:endParaRPr>
          </a:p>
        </p:txBody>
      </p:sp>
      <p:sp>
        <p:nvSpPr>
          <p:cNvPr id="81923" name="Rectangle 3">
            <a:extLst>
              <a:ext uri="{FF2B5EF4-FFF2-40B4-BE49-F238E27FC236}">
                <a16:creationId xmlns:a16="http://schemas.microsoft.com/office/drawing/2014/main" id="{5EC48953-3918-575A-444C-0A748ADA87C3}"/>
              </a:ext>
            </a:extLst>
          </p:cNvPr>
          <p:cNvSpPr>
            <a:spLocks noGrp="1" noChangeArrowheads="1"/>
          </p:cNvSpPr>
          <p:nvPr>
            <p:ph type="body" idx="4294967295"/>
          </p:nvPr>
        </p:nvSpPr>
        <p:spPr>
          <a:xfrm>
            <a:off x="603250" y="1388269"/>
            <a:ext cx="6785767" cy="4525962"/>
          </a:xfrm>
        </p:spPr>
        <p:txBody>
          <a:bodyPr>
            <a:noAutofit/>
          </a:bodyPr>
          <a:lstStyle/>
          <a:p>
            <a:pPr marL="274320" indent="-274320" algn="just" eaLnBrk="1" fontAlgn="auto" hangingPunct="1">
              <a:lnSpc>
                <a:spcPct val="150000"/>
              </a:lnSpc>
              <a:spcBef>
                <a:spcPts val="580"/>
              </a:spcBef>
              <a:spcAft>
                <a:spcPts val="0"/>
              </a:spcAft>
              <a:buFont typeface="Wingdings 2"/>
              <a:buChar char=""/>
              <a:tabLst>
                <a:tab pos="3944938" algn="l"/>
              </a:tabLst>
              <a:defRPr/>
            </a:pPr>
            <a:r>
              <a:rPr lang="en-US" sz="2400" b="1" dirty="0">
                <a:solidFill>
                  <a:srgbClr val="5BA7B9"/>
                </a:solidFill>
                <a:latin typeface="Times New Roman" panose="02020603050405020304" pitchFamily="18" charset="0"/>
                <a:cs typeface="Times New Roman" panose="02020603050405020304" pitchFamily="18" charset="0"/>
              </a:rPr>
              <a:t>Granulocytes (Polymorphonuclear leukocytes): </a:t>
            </a:r>
            <a:r>
              <a:rPr lang="en-US" sz="2400" dirty="0">
                <a:latin typeface="Times New Roman" panose="02020603050405020304" pitchFamily="18" charset="0"/>
                <a:cs typeface="Times New Roman" panose="02020603050405020304" pitchFamily="18" charset="0"/>
              </a:rPr>
              <a:t>have 2 types of granules in their cytoplasm: </a:t>
            </a:r>
          </a:p>
          <a:p>
            <a:pPr marL="274320" indent="-274320" algn="just" eaLnBrk="1" fontAlgn="auto" hangingPunct="1">
              <a:lnSpc>
                <a:spcPct val="150000"/>
              </a:lnSpc>
              <a:spcBef>
                <a:spcPts val="580"/>
              </a:spcBef>
              <a:spcAft>
                <a:spcPts val="0"/>
              </a:spcAft>
              <a:buFont typeface="Wingdings 3" pitchFamily="18" charset="2"/>
              <a:buNone/>
              <a:tabLst>
                <a:tab pos="3944938" algn="l"/>
              </a:tabLst>
              <a:defRPr/>
            </a:pPr>
            <a:r>
              <a:rPr lang="en-US" sz="2400" dirty="0">
                <a:latin typeface="Times New Roman" panose="02020603050405020304" pitchFamily="18" charset="0"/>
                <a:cs typeface="Times New Roman" panose="02020603050405020304" pitchFamily="18" charset="0"/>
              </a:rPr>
              <a:t>	</a:t>
            </a:r>
            <a:r>
              <a:rPr lang="en-US" sz="2400" b="1" dirty="0">
                <a:latin typeface="Times New Roman" panose="02020603050405020304" pitchFamily="18" charset="0"/>
                <a:cs typeface="Times New Roman" panose="02020603050405020304" pitchFamily="18" charset="0"/>
              </a:rPr>
              <a:t>The specific granules</a:t>
            </a:r>
            <a:r>
              <a:rPr lang="en-US" sz="2400" dirty="0">
                <a:latin typeface="Times New Roman" panose="02020603050405020304" pitchFamily="18" charset="0"/>
                <a:cs typeface="Times New Roman" panose="02020603050405020304" pitchFamily="18" charset="0"/>
              </a:rPr>
              <a:t> (specific functions) and </a:t>
            </a:r>
            <a:r>
              <a:rPr lang="en-US" sz="2400" b="1" dirty="0">
                <a:latin typeface="Times New Roman" panose="02020603050405020304" pitchFamily="18" charset="0"/>
                <a:cs typeface="Times New Roman" panose="02020603050405020304" pitchFamily="18" charset="0"/>
              </a:rPr>
              <a:t>azurophilic granules</a:t>
            </a:r>
            <a:r>
              <a:rPr lang="en-US" sz="2400" dirty="0">
                <a:latin typeface="Times New Roman" panose="02020603050405020304" pitchFamily="18" charset="0"/>
                <a:cs typeface="Times New Roman" panose="02020603050405020304" pitchFamily="18" charset="0"/>
              </a:rPr>
              <a:t> (lysosomes) </a:t>
            </a:r>
          </a:p>
          <a:p>
            <a:pPr marL="274320" indent="-274320" algn="just" eaLnBrk="1" fontAlgn="auto" hangingPunct="1">
              <a:lnSpc>
                <a:spcPct val="150000"/>
              </a:lnSpc>
              <a:spcBef>
                <a:spcPts val="580"/>
              </a:spcBef>
              <a:spcAft>
                <a:spcPts val="0"/>
              </a:spcAft>
              <a:buFont typeface="Wingdings 3" pitchFamily="18" charset="2"/>
              <a:buNone/>
              <a:tabLst>
                <a:tab pos="3944938" algn="l"/>
              </a:tabLst>
              <a:defRPr/>
            </a:pPr>
            <a:endParaRPr lang="en-US" sz="1400" dirty="0">
              <a:latin typeface="Times New Roman" panose="02020603050405020304" pitchFamily="18" charset="0"/>
              <a:cs typeface="Times New Roman" panose="02020603050405020304" pitchFamily="18" charset="0"/>
            </a:endParaRPr>
          </a:p>
          <a:p>
            <a:pPr marL="548640" lvl="1" algn="just" eaLnBrk="1" fontAlgn="auto" hangingPunct="1">
              <a:lnSpc>
                <a:spcPct val="150000"/>
              </a:lnSpc>
              <a:spcBef>
                <a:spcPts val="370"/>
              </a:spcBef>
              <a:spcAft>
                <a:spcPts val="0"/>
              </a:spcAft>
              <a:buFont typeface="Wingdings 2"/>
              <a:buChar char=""/>
              <a:tabLst>
                <a:tab pos="3944938" algn="l"/>
              </a:tabLst>
              <a:defRPr/>
            </a:pPr>
            <a:r>
              <a:rPr lang="en-US" b="1" dirty="0">
                <a:solidFill>
                  <a:srgbClr val="FF3399"/>
                </a:solidFill>
                <a:latin typeface="Times New Roman" panose="02020603050405020304" pitchFamily="18" charset="0"/>
                <a:cs typeface="Times New Roman" panose="02020603050405020304" pitchFamily="18" charset="0"/>
              </a:rPr>
              <a:t>Neutrophils</a:t>
            </a:r>
            <a:r>
              <a:rPr lang="en-US" dirty="0">
                <a:solidFill>
                  <a:srgbClr val="FF3399"/>
                </a:solidFill>
                <a:latin typeface="Times New Roman" panose="02020603050405020304" pitchFamily="18" charset="0"/>
                <a:cs typeface="Times New Roman" panose="02020603050405020304" pitchFamily="18" charset="0"/>
              </a:rPr>
              <a:t> </a:t>
            </a:r>
            <a:endParaRPr lang="en-US" dirty="0">
              <a:latin typeface="Times New Roman" panose="02020603050405020304" pitchFamily="18" charset="0"/>
              <a:cs typeface="Times New Roman" panose="02020603050405020304" pitchFamily="18" charset="0"/>
            </a:endParaRPr>
          </a:p>
          <a:p>
            <a:pPr marL="548640" lvl="1" algn="just" eaLnBrk="1" fontAlgn="auto" hangingPunct="1">
              <a:lnSpc>
                <a:spcPct val="150000"/>
              </a:lnSpc>
              <a:spcBef>
                <a:spcPts val="370"/>
              </a:spcBef>
              <a:spcAft>
                <a:spcPts val="0"/>
              </a:spcAft>
              <a:buFont typeface="Wingdings 2"/>
              <a:buChar char=""/>
              <a:tabLst>
                <a:tab pos="3944938" algn="l"/>
              </a:tabLst>
              <a:defRPr/>
            </a:pPr>
            <a:r>
              <a:rPr lang="en-US" b="1" dirty="0">
                <a:solidFill>
                  <a:srgbClr val="FF3399"/>
                </a:solidFill>
                <a:latin typeface="Times New Roman" panose="02020603050405020304" pitchFamily="18" charset="0"/>
                <a:cs typeface="Times New Roman" panose="02020603050405020304" pitchFamily="18" charset="0"/>
              </a:rPr>
              <a:t>Eosinophils</a:t>
            </a:r>
            <a:r>
              <a:rPr lang="en-US" dirty="0">
                <a:latin typeface="Times New Roman" panose="02020603050405020304" pitchFamily="18" charset="0"/>
                <a:cs typeface="Times New Roman" panose="02020603050405020304" pitchFamily="18" charset="0"/>
              </a:rPr>
              <a:t> </a:t>
            </a:r>
            <a:endParaRPr lang="en-US" sz="1400" dirty="0">
              <a:latin typeface="Times New Roman" panose="02020603050405020304" pitchFamily="18" charset="0"/>
              <a:cs typeface="Times New Roman" panose="02020603050405020304" pitchFamily="18" charset="0"/>
            </a:endParaRPr>
          </a:p>
          <a:p>
            <a:pPr marL="548640" lvl="1" algn="just" eaLnBrk="1" fontAlgn="auto" hangingPunct="1">
              <a:lnSpc>
                <a:spcPct val="150000"/>
              </a:lnSpc>
              <a:spcBef>
                <a:spcPts val="370"/>
              </a:spcBef>
              <a:spcAft>
                <a:spcPts val="0"/>
              </a:spcAft>
              <a:buFont typeface="Wingdings 2"/>
              <a:buChar char=""/>
              <a:tabLst>
                <a:tab pos="3944938" algn="l"/>
              </a:tabLst>
              <a:defRPr/>
            </a:pPr>
            <a:r>
              <a:rPr lang="en-US" b="1" dirty="0">
                <a:solidFill>
                  <a:srgbClr val="FF3399"/>
                </a:solidFill>
                <a:latin typeface="Times New Roman" panose="02020603050405020304" pitchFamily="18" charset="0"/>
                <a:cs typeface="Times New Roman" panose="02020603050405020304" pitchFamily="18" charset="0"/>
              </a:rPr>
              <a:t>Basophils</a:t>
            </a:r>
          </a:p>
        </p:txBody>
      </p:sp>
      <p:pic>
        <p:nvPicPr>
          <p:cNvPr id="81925" name="Picture 5">
            <a:extLst>
              <a:ext uri="{FF2B5EF4-FFF2-40B4-BE49-F238E27FC236}">
                <a16:creationId xmlns:a16="http://schemas.microsoft.com/office/drawing/2014/main" id="{3935EB24-5F67-501D-8895-479F3F894FC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543800" y="1784350"/>
            <a:ext cx="1348581" cy="3733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Rectangle 2">
            <a:extLst>
              <a:ext uri="{FF2B5EF4-FFF2-40B4-BE49-F238E27FC236}">
                <a16:creationId xmlns:a16="http://schemas.microsoft.com/office/drawing/2014/main" id="{A84A6EA3-8577-A99A-2811-F527C55516C9}"/>
              </a:ext>
            </a:extLst>
          </p:cNvPr>
          <p:cNvSpPr>
            <a:spLocks noChangeArrowheads="1"/>
          </p:cNvSpPr>
          <p:nvPr/>
        </p:nvSpPr>
        <p:spPr bwMode="auto">
          <a:xfrm>
            <a:off x="374650" y="232064"/>
            <a:ext cx="7772400" cy="781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lgn="ctr" eaLnBrk="1" hangingPunct="1"/>
            <a:r>
              <a:rPr lang="en-US" altLang="en-SA" sz="3200" b="1" dirty="0">
                <a:solidFill>
                  <a:srgbClr val="CC0099"/>
                </a:solidFill>
                <a:latin typeface="Times New Roman" panose="02020603050405020304" pitchFamily="18" charset="0"/>
                <a:ea typeface="+mj-ea"/>
                <a:cs typeface="Times New Roman" panose="02020603050405020304" pitchFamily="18" charset="0"/>
              </a:rPr>
              <a:t>Types of WBC’s  (cont.)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nodeType="clickEffect">
                                  <p:stCondLst>
                                    <p:cond delay="0"/>
                                  </p:stCondLst>
                                  <p:childTnLst>
                                    <p:set>
                                      <p:cBhvr>
                                        <p:cTn id="6" dur="1" fill="hold">
                                          <p:stCondLst>
                                            <p:cond delay="0"/>
                                          </p:stCondLst>
                                        </p:cTn>
                                        <p:tgtEl>
                                          <p:spTgt spid="81923">
                                            <p:txEl>
                                              <p:pRg st="0" end="0"/>
                                            </p:txEl>
                                          </p:spTgt>
                                        </p:tgtEl>
                                        <p:attrNameLst>
                                          <p:attrName>style.visibility</p:attrName>
                                        </p:attrNameLst>
                                      </p:cBhvr>
                                      <p:to>
                                        <p:strVal val="visible"/>
                                      </p:to>
                                    </p:set>
                                    <p:animEffect transition="in" filter="checkerboard(across)">
                                      <p:cBhvr>
                                        <p:cTn id="7" dur="500"/>
                                        <p:tgtEl>
                                          <p:spTgt spid="81923">
                                            <p:txEl>
                                              <p:pRg st="0" end="0"/>
                                            </p:txEl>
                                          </p:spTgt>
                                        </p:tgtEl>
                                      </p:cBhvr>
                                    </p:animEffect>
                                  </p:childTnLst>
                                </p:cTn>
                              </p:par>
                              <p:par>
                                <p:cTn id="8" presetID="5" presetClass="entr" presetSubtype="10" fill="hold" nodeType="withEffect">
                                  <p:stCondLst>
                                    <p:cond delay="0"/>
                                  </p:stCondLst>
                                  <p:childTnLst>
                                    <p:set>
                                      <p:cBhvr>
                                        <p:cTn id="9" dur="1" fill="hold">
                                          <p:stCondLst>
                                            <p:cond delay="0"/>
                                          </p:stCondLst>
                                        </p:cTn>
                                        <p:tgtEl>
                                          <p:spTgt spid="81923">
                                            <p:txEl>
                                              <p:pRg st="1" end="1"/>
                                            </p:txEl>
                                          </p:spTgt>
                                        </p:tgtEl>
                                        <p:attrNameLst>
                                          <p:attrName>style.visibility</p:attrName>
                                        </p:attrNameLst>
                                      </p:cBhvr>
                                      <p:to>
                                        <p:strVal val="visible"/>
                                      </p:to>
                                    </p:set>
                                    <p:animEffect transition="in" filter="checkerboard(across)">
                                      <p:cBhvr>
                                        <p:cTn id="10" dur="500"/>
                                        <p:tgtEl>
                                          <p:spTgt spid="81923">
                                            <p:txEl>
                                              <p:pRg st="1" end="1"/>
                                            </p:txEl>
                                          </p:spTgt>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3" presetClass="entr" presetSubtype="10" fill="hold" nodeType="clickEffect">
                                  <p:stCondLst>
                                    <p:cond delay="0"/>
                                  </p:stCondLst>
                                  <p:childTnLst>
                                    <p:set>
                                      <p:cBhvr>
                                        <p:cTn id="14" dur="1" fill="hold">
                                          <p:stCondLst>
                                            <p:cond delay="0"/>
                                          </p:stCondLst>
                                        </p:cTn>
                                        <p:tgtEl>
                                          <p:spTgt spid="81925"/>
                                        </p:tgtEl>
                                        <p:attrNameLst>
                                          <p:attrName>style.visibility</p:attrName>
                                        </p:attrNameLst>
                                      </p:cBhvr>
                                      <p:to>
                                        <p:strVal val="visible"/>
                                      </p:to>
                                    </p:set>
                                    <p:animEffect transition="in" filter="blinds(horizontal)">
                                      <p:cBhvr>
                                        <p:cTn id="15" dur="500"/>
                                        <p:tgtEl>
                                          <p:spTgt spid="81925"/>
                                        </p:tgtEl>
                                      </p:cBhvr>
                                    </p:animEffect>
                                  </p:childTnLst>
                                </p:cTn>
                              </p:par>
                            </p:childTnLst>
                          </p:cTn>
                        </p:par>
                        <p:par>
                          <p:cTn id="16" fill="hold" nodeType="afterGroup">
                            <p:stCondLst>
                              <p:cond delay="500"/>
                            </p:stCondLst>
                            <p:childTnLst>
                              <p:par>
                                <p:cTn id="17" presetID="5" presetClass="entr" presetSubtype="10" fill="hold" nodeType="afterEffect">
                                  <p:stCondLst>
                                    <p:cond delay="0"/>
                                  </p:stCondLst>
                                  <p:childTnLst>
                                    <p:set>
                                      <p:cBhvr>
                                        <p:cTn id="18" dur="1" fill="hold">
                                          <p:stCondLst>
                                            <p:cond delay="0"/>
                                          </p:stCondLst>
                                        </p:cTn>
                                        <p:tgtEl>
                                          <p:spTgt spid="81923">
                                            <p:txEl>
                                              <p:pRg st="3" end="3"/>
                                            </p:txEl>
                                          </p:spTgt>
                                        </p:tgtEl>
                                        <p:attrNameLst>
                                          <p:attrName>style.visibility</p:attrName>
                                        </p:attrNameLst>
                                      </p:cBhvr>
                                      <p:to>
                                        <p:strVal val="visible"/>
                                      </p:to>
                                    </p:set>
                                    <p:animEffect transition="in" filter="checkerboard(across)">
                                      <p:cBhvr>
                                        <p:cTn id="19" dur="500"/>
                                        <p:tgtEl>
                                          <p:spTgt spid="81923">
                                            <p:txEl>
                                              <p:pRg st="3" end="3"/>
                                            </p:txEl>
                                          </p:spTgt>
                                        </p:tgtEl>
                                      </p:cBhvr>
                                    </p:animEffect>
                                  </p:childTnLst>
                                </p:cTn>
                              </p:par>
                            </p:childTnLst>
                          </p:cTn>
                        </p:par>
                        <p:par>
                          <p:cTn id="20" fill="hold" nodeType="afterGroup">
                            <p:stCondLst>
                              <p:cond delay="1000"/>
                            </p:stCondLst>
                            <p:childTnLst>
                              <p:par>
                                <p:cTn id="21" presetID="5" presetClass="entr" presetSubtype="10" fill="hold" nodeType="afterEffect">
                                  <p:stCondLst>
                                    <p:cond delay="0"/>
                                  </p:stCondLst>
                                  <p:childTnLst>
                                    <p:set>
                                      <p:cBhvr>
                                        <p:cTn id="22" dur="1" fill="hold">
                                          <p:stCondLst>
                                            <p:cond delay="0"/>
                                          </p:stCondLst>
                                        </p:cTn>
                                        <p:tgtEl>
                                          <p:spTgt spid="81923">
                                            <p:txEl>
                                              <p:pRg st="4" end="4"/>
                                            </p:txEl>
                                          </p:spTgt>
                                        </p:tgtEl>
                                        <p:attrNameLst>
                                          <p:attrName>style.visibility</p:attrName>
                                        </p:attrNameLst>
                                      </p:cBhvr>
                                      <p:to>
                                        <p:strVal val="visible"/>
                                      </p:to>
                                    </p:set>
                                    <p:animEffect transition="in" filter="checkerboard(across)">
                                      <p:cBhvr>
                                        <p:cTn id="23" dur="500"/>
                                        <p:tgtEl>
                                          <p:spTgt spid="81923">
                                            <p:txEl>
                                              <p:pRg st="4" end="4"/>
                                            </p:txEl>
                                          </p:spTgt>
                                        </p:tgtEl>
                                      </p:cBhvr>
                                    </p:animEffect>
                                  </p:childTnLst>
                                </p:cTn>
                              </p:par>
                            </p:childTnLst>
                          </p:cTn>
                        </p:par>
                        <p:par>
                          <p:cTn id="24" fill="hold" nodeType="afterGroup">
                            <p:stCondLst>
                              <p:cond delay="1500"/>
                            </p:stCondLst>
                            <p:childTnLst>
                              <p:par>
                                <p:cTn id="25" presetID="5" presetClass="entr" presetSubtype="10" fill="hold" nodeType="afterEffect">
                                  <p:stCondLst>
                                    <p:cond delay="0"/>
                                  </p:stCondLst>
                                  <p:childTnLst>
                                    <p:set>
                                      <p:cBhvr>
                                        <p:cTn id="26" dur="1" fill="hold">
                                          <p:stCondLst>
                                            <p:cond delay="0"/>
                                          </p:stCondLst>
                                        </p:cTn>
                                        <p:tgtEl>
                                          <p:spTgt spid="81923">
                                            <p:txEl>
                                              <p:pRg st="5" end="5"/>
                                            </p:txEl>
                                          </p:spTgt>
                                        </p:tgtEl>
                                        <p:attrNameLst>
                                          <p:attrName>style.visibility</p:attrName>
                                        </p:attrNameLst>
                                      </p:cBhvr>
                                      <p:to>
                                        <p:strVal val="visible"/>
                                      </p:to>
                                    </p:set>
                                    <p:animEffect transition="in" filter="checkerboard(across)">
                                      <p:cBhvr>
                                        <p:cTn id="27" dur="500"/>
                                        <p:tgtEl>
                                          <p:spTgt spid="81923">
                                            <p:txEl>
                                              <p:pRg st="5" end="5"/>
                                            </p:txEl>
                                          </p:spTgt>
                                        </p:tgtEl>
                                      </p:cBhvr>
                                    </p:animEffect>
                                  </p:childTnLst>
                                </p:cTn>
                              </p:par>
                            </p:childTnLst>
                          </p:cTn>
                        </p:par>
                        <p:par>
                          <p:cTn id="28" fill="hold">
                            <p:stCondLst>
                              <p:cond delay="2000"/>
                            </p:stCondLst>
                            <p:childTnLst>
                              <p:par>
                                <p:cTn id="29" presetID="4" presetClass="entr" presetSubtype="16" fill="hold" nodeType="afterEffect">
                                  <p:stCondLst>
                                    <p:cond delay="0"/>
                                  </p:stCondLst>
                                  <p:childTnLst>
                                    <p:set>
                                      <p:cBhvr>
                                        <p:cTn id="30" dur="1" fill="hold">
                                          <p:stCondLst>
                                            <p:cond delay="0"/>
                                          </p:stCondLst>
                                        </p:cTn>
                                        <p:tgtEl>
                                          <p:spTgt spid="2">
                                            <p:txEl>
                                              <p:pRg st="0" end="0"/>
                                            </p:txEl>
                                          </p:spTgt>
                                        </p:tgtEl>
                                        <p:attrNameLst>
                                          <p:attrName>style.visibility</p:attrName>
                                        </p:attrNameLst>
                                      </p:cBhvr>
                                      <p:to>
                                        <p:strVal val="visible"/>
                                      </p:to>
                                    </p:set>
                                    <p:animEffect transition="in" filter="box(in)">
                                      <p:cBhvr>
                                        <p:cTn id="31" dur="500"/>
                                        <p:tgtEl>
                                          <p:spTgt spid="2">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117E51BB-E771-BCB1-9F10-DF6C64568231}"/>
              </a:ext>
            </a:extLst>
          </p:cNvPr>
          <p:cNvSpPr>
            <a:spLocks noGrp="1"/>
          </p:cNvSpPr>
          <p:nvPr>
            <p:ph type="sldNum" sz="quarter" idx="12"/>
          </p:nvPr>
        </p:nvSpPr>
        <p:spPr/>
        <p:txBody>
          <a:bodyPr/>
          <a:lstStyle>
            <a:lvl1pPr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fld id="{D5BCA0C4-5B59-D24F-BB08-08C47A878888}" type="slidenum">
              <a:rPr lang="en-US" altLang="en-SA">
                <a:solidFill>
                  <a:srgbClr val="FFFFFF"/>
                </a:solidFill>
                <a:latin typeface="Franklin Gothic Book" panose="020B0503020102020204" pitchFamily="34" charset="0"/>
              </a:rPr>
              <a:pPr eaLnBrk="1" hangingPunct="1"/>
              <a:t>9</a:t>
            </a:fld>
            <a:endParaRPr lang="en-US" altLang="en-SA">
              <a:solidFill>
                <a:srgbClr val="FFFFFF"/>
              </a:solidFill>
              <a:latin typeface="Franklin Gothic Book" panose="020B0503020102020204" pitchFamily="34" charset="0"/>
            </a:endParaRPr>
          </a:p>
        </p:txBody>
      </p:sp>
      <p:sp>
        <p:nvSpPr>
          <p:cNvPr id="82947" name="Rectangle 3">
            <a:extLst>
              <a:ext uri="{FF2B5EF4-FFF2-40B4-BE49-F238E27FC236}">
                <a16:creationId xmlns:a16="http://schemas.microsoft.com/office/drawing/2014/main" id="{6142E6D3-D751-32A5-5CF2-DC840D8B0D40}"/>
              </a:ext>
            </a:extLst>
          </p:cNvPr>
          <p:cNvSpPr>
            <a:spLocks noGrp="1" noChangeArrowheads="1"/>
          </p:cNvSpPr>
          <p:nvPr>
            <p:ph type="body" idx="4294967295"/>
          </p:nvPr>
        </p:nvSpPr>
        <p:spPr>
          <a:xfrm>
            <a:off x="583045" y="1418576"/>
            <a:ext cx="6102350" cy="4310062"/>
          </a:xfrm>
        </p:spPr>
        <p:txBody>
          <a:bodyPr/>
          <a:lstStyle/>
          <a:p>
            <a:pPr algn="just" eaLnBrk="1" hangingPunct="1">
              <a:lnSpc>
                <a:spcPct val="150000"/>
              </a:lnSpc>
            </a:pPr>
            <a:r>
              <a:rPr lang="en-US" altLang="en-SA" sz="2400" b="1" dirty="0">
                <a:solidFill>
                  <a:srgbClr val="5BA7B9"/>
                </a:solidFill>
                <a:latin typeface="Times New Roman" panose="02020603050405020304" pitchFamily="18" charset="0"/>
                <a:cs typeface="Times New Roman" panose="02020603050405020304" pitchFamily="18" charset="0"/>
              </a:rPr>
              <a:t>Agranulocytes</a:t>
            </a:r>
            <a:r>
              <a:rPr lang="en-US" altLang="en-SA" sz="2400" dirty="0">
                <a:latin typeface="Times New Roman" panose="02020603050405020304" pitchFamily="18" charset="0"/>
                <a:cs typeface="Times New Roman" panose="02020603050405020304" pitchFamily="18" charset="0"/>
              </a:rPr>
              <a:t>: do not have specific granules, but they do contain azurophilic granules (lysosomes)  in their cytoplasm</a:t>
            </a:r>
          </a:p>
          <a:p>
            <a:pPr algn="just" eaLnBrk="1" hangingPunct="1">
              <a:lnSpc>
                <a:spcPct val="150000"/>
              </a:lnSpc>
              <a:buFont typeface="Wingdings 3" pitchFamily="2" charset="2"/>
              <a:buNone/>
            </a:pPr>
            <a:endParaRPr lang="en-US" altLang="en-SA" sz="1400" dirty="0">
              <a:latin typeface="Times New Roman" panose="02020603050405020304" pitchFamily="18" charset="0"/>
              <a:cs typeface="Times New Roman" panose="02020603050405020304" pitchFamily="18" charset="0"/>
            </a:endParaRPr>
          </a:p>
          <a:p>
            <a:pPr lvl="1" eaLnBrk="1" hangingPunct="1">
              <a:lnSpc>
                <a:spcPct val="150000"/>
              </a:lnSpc>
            </a:pPr>
            <a:r>
              <a:rPr lang="en-US" altLang="en-SA" b="1" dirty="0">
                <a:solidFill>
                  <a:srgbClr val="FF3399"/>
                </a:solidFill>
                <a:latin typeface="Times New Roman" panose="02020603050405020304" pitchFamily="18" charset="0"/>
                <a:cs typeface="Times New Roman" panose="02020603050405020304" pitchFamily="18" charset="0"/>
              </a:rPr>
              <a:t>Lymphocytes</a:t>
            </a:r>
          </a:p>
          <a:p>
            <a:pPr marL="319088" lvl="1" indent="0" eaLnBrk="1" hangingPunct="1">
              <a:lnSpc>
                <a:spcPct val="150000"/>
              </a:lnSpc>
              <a:buNone/>
            </a:pPr>
            <a:endParaRPr lang="en-US" altLang="en-SA" sz="1800" b="1" dirty="0">
              <a:solidFill>
                <a:srgbClr val="FF3399"/>
              </a:solidFill>
              <a:latin typeface="Times New Roman" panose="02020603050405020304" pitchFamily="18" charset="0"/>
              <a:cs typeface="Times New Roman" panose="02020603050405020304" pitchFamily="18" charset="0"/>
            </a:endParaRPr>
          </a:p>
          <a:p>
            <a:pPr lvl="1" eaLnBrk="1" hangingPunct="1">
              <a:lnSpc>
                <a:spcPct val="150000"/>
              </a:lnSpc>
            </a:pPr>
            <a:r>
              <a:rPr lang="en-GB" altLang="en-SA" b="1" dirty="0">
                <a:solidFill>
                  <a:srgbClr val="FF3399"/>
                </a:solidFill>
                <a:latin typeface="Times New Roman" panose="02020603050405020304" pitchFamily="18" charset="0"/>
                <a:cs typeface="Times New Roman" panose="02020603050405020304" pitchFamily="18" charset="0"/>
              </a:rPr>
              <a:t>Monocytes </a:t>
            </a:r>
            <a:endParaRPr lang="en-US" altLang="en-SA" b="1" dirty="0">
              <a:solidFill>
                <a:srgbClr val="FF3399"/>
              </a:solidFill>
              <a:latin typeface="Times New Roman" panose="02020603050405020304" pitchFamily="18" charset="0"/>
              <a:cs typeface="Times New Roman" panose="02020603050405020304" pitchFamily="18" charset="0"/>
            </a:endParaRPr>
          </a:p>
        </p:txBody>
      </p:sp>
      <p:pic>
        <p:nvPicPr>
          <p:cNvPr id="82949" name="Picture 5">
            <a:extLst>
              <a:ext uri="{FF2B5EF4-FFF2-40B4-BE49-F238E27FC236}">
                <a16:creationId xmlns:a16="http://schemas.microsoft.com/office/drawing/2014/main" id="{D6890D46-2D0E-B945-4398-4B5C4D183DB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767513" y="1981200"/>
            <a:ext cx="1690687" cy="33449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Rectangle 2">
            <a:extLst>
              <a:ext uri="{FF2B5EF4-FFF2-40B4-BE49-F238E27FC236}">
                <a16:creationId xmlns:a16="http://schemas.microsoft.com/office/drawing/2014/main" id="{28062ACC-E36D-BE73-67BE-611677443E0C}"/>
              </a:ext>
            </a:extLst>
          </p:cNvPr>
          <p:cNvSpPr>
            <a:spLocks noChangeArrowheads="1"/>
          </p:cNvSpPr>
          <p:nvPr/>
        </p:nvSpPr>
        <p:spPr bwMode="auto">
          <a:xfrm>
            <a:off x="374650" y="232064"/>
            <a:ext cx="7772400" cy="781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lgn="ctr" eaLnBrk="1" hangingPunct="1"/>
            <a:r>
              <a:rPr lang="en-US" altLang="en-SA" sz="3200" b="1" dirty="0">
                <a:solidFill>
                  <a:srgbClr val="CC0099"/>
                </a:solidFill>
                <a:latin typeface="Times New Roman" panose="02020603050405020304" pitchFamily="18" charset="0"/>
                <a:ea typeface="+mj-ea"/>
                <a:cs typeface="Times New Roman" panose="02020603050405020304" pitchFamily="18" charset="0"/>
              </a:rPr>
              <a:t>Types of WBC’s  (cont.)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nodeType="clickEffect">
                                  <p:stCondLst>
                                    <p:cond delay="0"/>
                                  </p:stCondLst>
                                  <p:childTnLst>
                                    <p:set>
                                      <p:cBhvr>
                                        <p:cTn id="6" dur="1" fill="hold">
                                          <p:stCondLst>
                                            <p:cond delay="0"/>
                                          </p:stCondLst>
                                        </p:cTn>
                                        <p:tgtEl>
                                          <p:spTgt spid="82947">
                                            <p:txEl>
                                              <p:pRg st="0" end="0"/>
                                            </p:txEl>
                                          </p:spTgt>
                                        </p:tgtEl>
                                        <p:attrNameLst>
                                          <p:attrName>style.visibility</p:attrName>
                                        </p:attrNameLst>
                                      </p:cBhvr>
                                      <p:to>
                                        <p:strVal val="visible"/>
                                      </p:to>
                                    </p:set>
                                    <p:animEffect transition="in" filter="checkerboard(across)">
                                      <p:cBhvr>
                                        <p:cTn id="7" dur="500"/>
                                        <p:tgtEl>
                                          <p:spTgt spid="82947">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nodeType="clickEffect">
                                  <p:stCondLst>
                                    <p:cond delay="0"/>
                                  </p:stCondLst>
                                  <p:childTnLst>
                                    <p:set>
                                      <p:cBhvr>
                                        <p:cTn id="11" dur="1" fill="hold">
                                          <p:stCondLst>
                                            <p:cond delay="0"/>
                                          </p:stCondLst>
                                        </p:cTn>
                                        <p:tgtEl>
                                          <p:spTgt spid="82949"/>
                                        </p:tgtEl>
                                        <p:attrNameLst>
                                          <p:attrName>style.visibility</p:attrName>
                                        </p:attrNameLst>
                                      </p:cBhvr>
                                      <p:to>
                                        <p:strVal val="visible"/>
                                      </p:to>
                                    </p:set>
                                    <p:animEffect transition="in" filter="blinds(horizontal)">
                                      <p:cBhvr>
                                        <p:cTn id="12" dur="500"/>
                                        <p:tgtEl>
                                          <p:spTgt spid="82949"/>
                                        </p:tgtEl>
                                      </p:cBhvr>
                                    </p:animEffect>
                                  </p:childTnLst>
                                </p:cTn>
                              </p:par>
                              <p:par>
                                <p:cTn id="13" presetID="5" presetClass="entr" presetSubtype="10" fill="hold" nodeType="withEffect">
                                  <p:stCondLst>
                                    <p:cond delay="0"/>
                                  </p:stCondLst>
                                  <p:childTnLst>
                                    <p:set>
                                      <p:cBhvr>
                                        <p:cTn id="14" dur="1" fill="hold">
                                          <p:stCondLst>
                                            <p:cond delay="0"/>
                                          </p:stCondLst>
                                        </p:cTn>
                                        <p:tgtEl>
                                          <p:spTgt spid="82947">
                                            <p:txEl>
                                              <p:pRg st="2" end="2"/>
                                            </p:txEl>
                                          </p:spTgt>
                                        </p:tgtEl>
                                        <p:attrNameLst>
                                          <p:attrName>style.visibility</p:attrName>
                                        </p:attrNameLst>
                                      </p:cBhvr>
                                      <p:to>
                                        <p:strVal val="visible"/>
                                      </p:to>
                                    </p:set>
                                    <p:animEffect transition="in" filter="checkerboard(across)">
                                      <p:cBhvr>
                                        <p:cTn id="15" dur="500"/>
                                        <p:tgtEl>
                                          <p:spTgt spid="82947">
                                            <p:txEl>
                                              <p:pRg st="2" end="2"/>
                                            </p:txEl>
                                          </p:spTgt>
                                        </p:tgtEl>
                                      </p:cBhvr>
                                    </p:animEffect>
                                  </p:childTnLst>
                                </p:cTn>
                              </p:par>
                              <p:par>
                                <p:cTn id="16" presetID="5" presetClass="entr" presetSubtype="10" fill="hold" nodeType="withEffect">
                                  <p:stCondLst>
                                    <p:cond delay="0"/>
                                  </p:stCondLst>
                                  <p:childTnLst>
                                    <p:set>
                                      <p:cBhvr>
                                        <p:cTn id="17" dur="1" fill="hold">
                                          <p:stCondLst>
                                            <p:cond delay="0"/>
                                          </p:stCondLst>
                                        </p:cTn>
                                        <p:tgtEl>
                                          <p:spTgt spid="82947">
                                            <p:txEl>
                                              <p:pRg st="4" end="4"/>
                                            </p:txEl>
                                          </p:spTgt>
                                        </p:tgtEl>
                                        <p:attrNameLst>
                                          <p:attrName>style.visibility</p:attrName>
                                        </p:attrNameLst>
                                      </p:cBhvr>
                                      <p:to>
                                        <p:strVal val="visible"/>
                                      </p:to>
                                    </p:set>
                                    <p:animEffect transition="in" filter="checkerboard(across)">
                                      <p:cBhvr>
                                        <p:cTn id="18" dur="500"/>
                                        <p:tgtEl>
                                          <p:spTgt spid="82947">
                                            <p:txEl>
                                              <p:pRg st="4" end="4"/>
                                            </p:txEl>
                                          </p:spTgt>
                                        </p:tgtEl>
                                      </p:cBhvr>
                                    </p:animEffect>
                                  </p:childTnLst>
                                </p:cTn>
                              </p:par>
                            </p:childTnLst>
                          </p:cTn>
                        </p:par>
                        <p:par>
                          <p:cTn id="19" fill="hold">
                            <p:stCondLst>
                              <p:cond delay="500"/>
                            </p:stCondLst>
                            <p:childTnLst>
                              <p:par>
                                <p:cTn id="20" presetID="4" presetClass="entr" presetSubtype="16" fill="hold" nodeType="afterEffect">
                                  <p:stCondLst>
                                    <p:cond delay="0"/>
                                  </p:stCondLst>
                                  <p:childTnLst>
                                    <p:set>
                                      <p:cBhvr>
                                        <p:cTn id="21" dur="1" fill="hold">
                                          <p:stCondLst>
                                            <p:cond delay="0"/>
                                          </p:stCondLst>
                                        </p:cTn>
                                        <p:tgtEl>
                                          <p:spTgt spid="2">
                                            <p:txEl>
                                              <p:pRg st="0" end="0"/>
                                            </p:txEl>
                                          </p:spTgt>
                                        </p:tgtEl>
                                        <p:attrNameLst>
                                          <p:attrName>style.visibility</p:attrName>
                                        </p:attrNameLst>
                                      </p:cBhvr>
                                      <p:to>
                                        <p:strVal val="visible"/>
                                      </p:to>
                                    </p:set>
                                    <p:animEffect transition="in" filter="box(in)">
                                      <p:cBhvr>
                                        <p:cTn id="22" dur="500"/>
                                        <p:tgtEl>
                                          <p:spTgt spid="2">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ty">
  <a:themeElements>
    <a:clrScheme name="Equity">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3522</TotalTime>
  <Words>1960</Words>
  <Application>Microsoft Macintosh PowerPoint</Application>
  <PresentationFormat>On-screen Show (4:3)</PresentationFormat>
  <Paragraphs>304</Paragraphs>
  <Slides>39</Slides>
  <Notes>15</Notes>
  <HiddenSlides>0</HiddenSlides>
  <MMClips>0</MMClips>
  <ScaleCrop>false</ScaleCrop>
  <HeadingPairs>
    <vt:vector size="6" baseType="variant">
      <vt:variant>
        <vt:lpstr>Fonts Used</vt:lpstr>
      </vt:variant>
      <vt:variant>
        <vt:i4>13</vt:i4>
      </vt:variant>
      <vt:variant>
        <vt:lpstr>Theme</vt:lpstr>
      </vt:variant>
      <vt:variant>
        <vt:i4>1</vt:i4>
      </vt:variant>
      <vt:variant>
        <vt:lpstr>Slide Titles</vt:lpstr>
      </vt:variant>
      <vt:variant>
        <vt:i4>39</vt:i4>
      </vt:variant>
    </vt:vector>
  </HeadingPairs>
  <TitlesOfParts>
    <vt:vector size="53" baseType="lpstr">
      <vt:lpstr>Arial</vt:lpstr>
      <vt:lpstr>Arial</vt:lpstr>
      <vt:lpstr>Calibri</vt:lpstr>
      <vt:lpstr>Comic Sans MS</vt:lpstr>
      <vt:lpstr>Franklin Gothic Book</vt:lpstr>
      <vt:lpstr>Google Sans</vt:lpstr>
      <vt:lpstr>NexusSans</vt:lpstr>
      <vt:lpstr>Perpetua</vt:lpstr>
      <vt:lpstr>Roboto</vt:lpstr>
      <vt:lpstr>Times New Roman</vt:lpstr>
      <vt:lpstr>Verdana</vt:lpstr>
      <vt:lpstr>Wingdings 2</vt:lpstr>
      <vt:lpstr>Wingdings 3</vt:lpstr>
      <vt:lpstr>Equity</vt:lpstr>
      <vt:lpstr>Blood Cell Origin and Production</vt:lpstr>
      <vt:lpstr>PowerPoint Presentation</vt:lpstr>
      <vt:lpstr>PowerPoint Presentation</vt:lpstr>
      <vt:lpstr>Leukocytes (WBC’s)</vt:lpstr>
      <vt:lpstr>PowerPoint Presentation</vt:lpstr>
      <vt:lpstr>PowerPoint Presentation</vt:lpstr>
      <vt:lpstr>PowerPoint Presentation</vt:lpstr>
      <vt:lpstr>PowerPoint Presentation</vt:lpstr>
      <vt:lpstr>PowerPoint Presentation</vt:lpstr>
      <vt:lpstr>Granulocytes</vt:lpstr>
      <vt:lpstr>PowerPoint Presentation</vt:lpstr>
      <vt:lpstr>PowerPoint Presentation</vt:lpstr>
      <vt:lpstr>PowerPoint Presentation</vt:lpstr>
      <vt:lpstr>PowerPoint Presentation</vt:lpstr>
      <vt:lpstr>PowerPoint Presentation</vt:lpstr>
      <vt:lpstr>Agranulocytes</vt:lpstr>
      <vt:lpstr>PowerPoint Presentation</vt:lpstr>
      <vt:lpstr>PowerPoint Presentation</vt:lpstr>
      <vt:lpstr>PowerPoint Presentation</vt:lpstr>
      <vt:lpstr>PowerPoint Presentation</vt:lpstr>
      <vt:lpstr>WBC Numbers</vt:lpstr>
      <vt:lpstr> Variations in WBC Counts-Leukocytosis </vt:lpstr>
      <vt:lpstr>Variations in WBC Counts-Leukopenia</vt:lpstr>
      <vt:lpstr>Metabolism of leukocytes</vt:lpstr>
      <vt:lpstr>Metabolism of leukocytes (cont…)</vt:lpstr>
      <vt:lpstr>Metabolism of leukocytes (cont…)</vt:lpstr>
      <vt:lpstr>PowerPoint Presentation</vt:lpstr>
      <vt:lpstr>Structure and Composition  of Platelets</vt:lpstr>
      <vt:lpstr>Structure and Composition  of Platelets (cont.)</vt:lpstr>
      <vt:lpstr>Electron Microscopic Structure </vt:lpstr>
      <vt:lpstr>Electron Microscopic Structure </vt:lpstr>
      <vt:lpstr>Electron Microscopic Structure (cont.) </vt:lpstr>
      <vt:lpstr>Electron Microscopic Structure (cont.) </vt:lpstr>
      <vt:lpstr>Electron Microscopic Structure (cont.) </vt:lpstr>
      <vt:lpstr>Properties of Platelets </vt:lpstr>
      <vt:lpstr>Properties of Platelets (cont.) </vt:lpstr>
      <vt:lpstr>Functions of Platelets</vt:lpstr>
      <vt:lpstr>Functions of Platelets</vt:lpstr>
      <vt:lpstr>Functions of Platelets (cont.)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aalghanouchi</dc:creator>
  <cp:lastModifiedBy>Abeer M. Aldbass</cp:lastModifiedBy>
  <cp:revision>114</cp:revision>
  <dcterms:created xsi:type="dcterms:W3CDTF">2009-12-28T06:44:31Z</dcterms:created>
  <dcterms:modified xsi:type="dcterms:W3CDTF">2023-09-11T05:07:23Z</dcterms:modified>
</cp:coreProperties>
</file>