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notesMasterIdLst>
    <p:notesMasterId r:id="rId40"/>
  </p:notesMasterIdLst>
  <p:sldIdLst>
    <p:sldId id="315" r:id="rId2"/>
    <p:sldId id="436" r:id="rId3"/>
    <p:sldId id="316" r:id="rId4"/>
    <p:sldId id="383" r:id="rId5"/>
    <p:sldId id="397" r:id="rId6"/>
    <p:sldId id="384" r:id="rId7"/>
    <p:sldId id="385" r:id="rId8"/>
    <p:sldId id="402" r:id="rId9"/>
    <p:sldId id="415" r:id="rId10"/>
    <p:sldId id="416" r:id="rId11"/>
    <p:sldId id="386" r:id="rId12"/>
    <p:sldId id="406" r:id="rId13"/>
    <p:sldId id="407" r:id="rId14"/>
    <p:sldId id="387" r:id="rId15"/>
    <p:sldId id="408" r:id="rId16"/>
    <p:sldId id="393" r:id="rId17"/>
    <p:sldId id="409" r:id="rId18"/>
    <p:sldId id="413" r:id="rId19"/>
    <p:sldId id="414" r:id="rId20"/>
    <p:sldId id="412" r:id="rId21"/>
    <p:sldId id="417" r:id="rId22"/>
    <p:sldId id="433" r:id="rId23"/>
    <p:sldId id="390" r:id="rId24"/>
    <p:sldId id="394" r:id="rId25"/>
    <p:sldId id="421" r:id="rId26"/>
    <p:sldId id="419" r:id="rId27"/>
    <p:sldId id="422" r:id="rId28"/>
    <p:sldId id="423" r:id="rId29"/>
    <p:sldId id="427" r:id="rId30"/>
    <p:sldId id="428" r:id="rId31"/>
    <p:sldId id="425" r:id="rId32"/>
    <p:sldId id="426" r:id="rId33"/>
    <p:sldId id="429" r:id="rId34"/>
    <p:sldId id="430" r:id="rId35"/>
    <p:sldId id="438" r:id="rId36"/>
    <p:sldId id="344" r:id="rId37"/>
    <p:sldId id="435" r:id="rId38"/>
    <p:sldId id="396" r:id="rId39"/>
  </p:sldIdLst>
  <p:sldSz cx="9144000" cy="6858000" type="screen4x3"/>
  <p:notesSz cx="7099300" cy="10234613"/>
  <p:defaultTextStyle>
    <a:defPPr>
      <a:defRPr lang="en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3399"/>
    <a:srgbClr val="CC0099"/>
    <a:srgbClr val="000066"/>
    <a:srgbClr val="009999"/>
    <a:srgbClr val="00CC99"/>
    <a:srgbClr val="339933"/>
    <a:srgbClr val="9A7B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68231" autoAdjust="0"/>
  </p:normalViewPr>
  <p:slideViewPr>
    <p:cSldViewPr>
      <p:cViewPr varScale="1">
        <p:scale>
          <a:sx n="74" d="100"/>
          <a:sy n="74" d="100"/>
        </p:scale>
        <p:origin x="16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Cliquez pour modifier les styles du texte du masque</a:t>
            </a:r>
          </a:p>
          <a:p>
            <a:pPr lvl="1"/>
            <a:r>
              <a:rPr lang="en-GB" noProof="0"/>
              <a:t>Deuxième niveau</a:t>
            </a:r>
          </a:p>
          <a:p>
            <a:pPr lvl="2"/>
            <a:r>
              <a:rPr lang="en-GB" noProof="0"/>
              <a:t>Troisième niveau</a:t>
            </a:r>
          </a:p>
          <a:p>
            <a:pPr lvl="3"/>
            <a:r>
              <a:rPr lang="en-GB" noProof="0"/>
              <a:t>Quatrième niveau</a:t>
            </a:r>
          </a:p>
          <a:p>
            <a:pPr lvl="4"/>
            <a:r>
              <a:rPr lang="en-GB" noProof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D288C0C-9617-4917-B1FC-BC02FA1FF2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16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372" indent="-302066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8265" indent="-241653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1571" indent="-241653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4878" indent="-241653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FC7D7FC-2E19-47E2-9DEA-89AA4836EABF}" type="slidenum">
              <a:rPr lang="en-US" sz="1300" smtClean="0"/>
              <a:pPr eaLnBrk="1" hangingPunct="1"/>
              <a:t>17</a:t>
            </a:fld>
            <a:endParaRPr lang="en-US" sz="1300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ar-SA" dirty="0"/>
              <a:t>ضمور العضلات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Muscular Dystrophy 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من تلف عضلة القلب</a:t>
            </a:r>
            <a:r>
              <a:rPr lang="en-US" dirty="0"/>
              <a:t>  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myocardial damage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AMI (</a:t>
            </a:r>
            <a:r>
              <a:rPr lang="en-US" dirty="0"/>
              <a:t>indicator of muscle injury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)</a:t>
            </a:r>
          </a:p>
          <a:p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88C0C-9617-4917-B1FC-BC02FA1FF2E8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01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SA" dirty="0"/>
              <a:t>altose</a:t>
            </a:r>
            <a:r>
              <a:rPr lang="ar-SA" dirty="0"/>
              <a:t>سكر ثنائي</a:t>
            </a:r>
          </a:p>
          <a:p>
            <a:endParaRPr lang="ar-SA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dirty="0"/>
              <a:t>الكشف عن التهاب البنكرياس الحاد والزائدة الدودية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pancreatitis and  appendicitis</a:t>
            </a:r>
          </a:p>
          <a:p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88C0C-9617-4917-B1FC-BC02FA1FF2E8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244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التليف الكبدي</a:t>
            </a:r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88C0C-9617-4917-B1FC-BC02FA1FF2E8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869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88C0C-9617-4917-B1FC-BC02FA1FF2E8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60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تدل المستويات العالية من </a:t>
            </a:r>
            <a:r>
              <a:rPr lang="en-US" dirty="0"/>
              <a:t>ALP </a:t>
            </a:r>
            <a:r>
              <a:rPr lang="ar-SA" dirty="0"/>
              <a:t>على انسداد خارج الكبد بدلاً من الانسداد داخل الكبد</a:t>
            </a:r>
          </a:p>
          <a:p>
            <a:r>
              <a:rPr lang="ar-SA" dirty="0"/>
              <a:t>في العظام ، يُشتق الإنزيم من </a:t>
            </a:r>
            <a:r>
              <a:rPr lang="ar-SA" dirty="0" err="1"/>
              <a:t>بانيات</a:t>
            </a:r>
            <a:r>
              <a:rPr lang="ar-SA" dirty="0"/>
              <a:t> العظم. ومن ثم تزداد أمراض العظام مثل الكساح وتلين العظام وأمراض الأورام مع النقائل العظمية والكسور التي تلتئم.</a:t>
            </a:r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88C0C-9617-4917-B1FC-BC02FA1FF2E8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197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88C0C-9617-4917-B1FC-BC02FA1FF2E8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119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تصلب الشرايين</a:t>
            </a:r>
            <a:r>
              <a:rPr lang="en-US" dirty="0"/>
              <a:t>, </a:t>
            </a:r>
            <a:r>
              <a:rPr lang="ar-SA" dirty="0"/>
              <a:t>فشل القلب والأوعية الدموية</a:t>
            </a:r>
            <a:endParaRPr lang="en-US" dirty="0"/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arteriosclerotic cardiovascular failure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This isoenzyme is heat stable and does not cross-react with any of the </a:t>
            </a:r>
            <a:r>
              <a:rPr lang="en-US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im</a:t>
            </a:r>
            <a:endParaRPr lang="en-US" b="0" i="0" u="none" strike="noStrike" dirty="0">
              <a:solidFill>
                <a:srgbClr val="212121"/>
              </a:solidFill>
              <a:effectLst/>
              <a:latin typeface="BlinkMacSystemFont"/>
            </a:endParaRPr>
          </a:p>
          <a:p>
            <a:r>
              <a:rPr lang="en-US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munoglobulins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; hence, it is not an immunoglobulin complex.</a:t>
            </a:r>
          </a:p>
          <a:p>
            <a:r>
              <a:rPr lang="en-US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An electrophoretic pattern of a liver extract obtained at the time of autopsy of one of these patients disclosed the LD6 band, thus verifying its origin or clearance in the liver.</a:t>
            </a:r>
          </a:p>
          <a:p>
            <a:r>
              <a:rPr lang="en-US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It was not seen in the heart extract of the same patient.</a:t>
            </a:r>
          </a:p>
          <a:p>
            <a:endParaRPr lang="en-US" b="0" i="0" u="none" strike="noStrike" dirty="0">
              <a:solidFill>
                <a:srgbClr val="212121"/>
              </a:solidFill>
              <a:effectLst/>
              <a:latin typeface="BlinkMacSystemFont"/>
            </a:endParaRPr>
          </a:p>
          <a:p>
            <a:r>
              <a:rPr lang="ar-SA" dirty="0"/>
              <a:t>عكس إصابة الكبد نتيجة لقصور شديد في الدورة الدموية</a:t>
            </a:r>
            <a:r>
              <a:rPr lang="en-US" dirty="0"/>
              <a:t>reflect liver injury secondary to severe circulatory insufficiency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dirty="0"/>
              <a:t>مظهره يدل على التكهن الخطير والموت الوشيك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Its appearance signifies a grave prognosis and impending death</a:t>
            </a:r>
          </a:p>
          <a:p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88C0C-9617-4917-B1FC-BC02FA1FF2E8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27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9F2EF-725F-D39B-F12D-D4AF41CCF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63BE7-678A-F96A-E581-90D390311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420FA-162C-87CE-0786-136D8E51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0B503-175A-934B-8E1A-BB540C359A91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E27C5-AD32-AE03-FBFC-48C3414B7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BC38C-8743-EE67-9277-DFE24D6B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27A45-7ABE-4244-B806-9EFEDFE074E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0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E3961-536C-193D-1A2F-CE73E3074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73F73-1145-2999-F5E3-D088DC342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9C040-80E3-79B8-51CB-257EE851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C2427D-20FA-1247-A115-A930A523DCC1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FDE76-EDC9-3DCF-BAE7-4FD937EC8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1BB2B-4B3B-8EBC-F217-84E0A704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C017C-AEAE-4E6D-AF05-C9ADFA31C54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8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F6DDE-B941-8313-7533-68CAF8A77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065ED-6797-E146-31A1-E973AAEA9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3127E-4EC4-8AAF-AA13-FB7AACA6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33EAD8-53DF-0B42-9640-57CEA30AEC3B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F2036-D9EC-79EC-D1EA-441F656B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5F9C7-7D91-3338-0C93-893DDE6E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B07AC-63BE-4950-9EA8-E8A0790C44F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818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B3C41-A27D-E441-826A-14943F3C050F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44BDB1-DB1B-46A3-90F7-192DF7B361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673F7-DBCB-6766-3AE9-903C50B17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0C42E-72DB-04C4-F1E7-B9BD4CD4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F472A-9650-CD3A-7799-E1AF47113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8C00CB-E5E6-E94B-99C9-40CAA95D4ADD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D176D-CD52-8977-0FDD-2B381A22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3D09D-E2B1-6C6E-7B77-B2E02191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1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2AEB0-7A36-8666-42FC-9FAF5C109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3D99B-4FFF-B0C6-14FF-5EC930BC8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EC58F-F315-A31A-7DD0-FC60364C4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B672E3-CA97-6640-9CD7-F6C626B213ED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78F85-C905-96C0-FC4A-01CF5FFA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846F0-25A3-C851-5709-EE2FFC18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D1D94-6980-40F8-B69C-70536C11E1A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4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21863-C0E5-6F0B-DEF2-02C01BA2A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A733D-5C24-75FC-BC03-7513F7D9A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EC605-D2FF-5299-B0E0-08C225672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5AB83-8E88-83C3-54E7-AE68B7B4B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3A12BC-E485-3E44-B5FD-A04A595B2A63}" type="datetime1">
              <a:rPr lang="en-US" smtClean="0"/>
              <a:t>9/14/23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32269-2E74-875F-7F79-BE6F938AB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EF846-68AF-C338-79B3-F59599630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BE8E8-D020-428A-80A6-4F02463489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9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CF60-4999-CC52-9F59-6CE9D96D7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71E29-D8BE-7A54-30F8-00E743619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9CE63-8E96-3AC7-7F8F-5526FBEB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F36699-0415-611D-B4B4-A7C27B8CD7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75ECD-3CBF-B4C4-CB0F-004BCE622C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01B014-D036-9376-E153-A6BFE0AD5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3537A0-53E0-4D4D-8EE8-4A085FDC5B5C}" type="datetime1">
              <a:rPr lang="en-US" smtClean="0"/>
              <a:t>9/14/23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DFC97-2D68-AB11-71A9-3FBD39FA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7ED8BA-EAC4-AD36-067D-09299297B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E93A5-BA67-49F7-B91C-5315B947AC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97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7E0E9-70FD-27A6-DBA0-C0C9DC24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4A43D1-7896-5C86-527F-A35530D8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DEC198-3048-E84A-87A6-C1E12654D3D3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2E5A25-A0BD-5DC1-D703-B2743CE4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FDB0A7-70AD-2ECA-C9E0-21C99F12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6DB2B-F078-424C-B7C1-6AD389CB7E2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0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77774C-33B7-DCEA-2C43-A78A360A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033E1F-51EA-1642-85FA-2894CE727AD0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03C9D5-C6C3-C436-96DF-0D9DAC0CD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0FCA5-7710-1195-C9BB-E7DD046A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5A21BE-8B90-427D-8968-2D08362B0CC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2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E572E-D273-05D1-8EA8-16C13FBDF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4D8CB-E5A9-8B5B-0C48-C9FAB5E0F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6D9AB-120F-7E83-4373-1BB60F983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571AE-B446-BBA7-BAA6-B7258E4C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E5014D-356A-E44A-B334-BBEE549ADD94}" type="datetime1">
              <a:rPr lang="en-US" smtClean="0"/>
              <a:t>9/14/23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476C42-9B41-5DC5-F1AE-1E7D051B0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B3FDA-53DA-2ECC-0412-58FDDD331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8992B-887F-4957-B406-250B72F295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4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8DAE7-750A-0BD4-EE92-B4E6626DD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7709C-EB04-22CD-EF7B-B4823633B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S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F8364-8644-FF6D-7F6F-6972D4E4F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2444A-B6A0-3502-C662-6632C087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7319D-49F5-9A46-926E-A89555D17B89}" type="datetime1">
              <a:rPr lang="en-US" smtClean="0"/>
              <a:t>9/14/23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12F41-0659-6194-A272-59BB5CE8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92422-3410-B905-B52D-074DF020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03B468-0B84-4934-B110-A185D370A5E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46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DFB40-7E3C-1FEF-7929-E985F2716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EC440-0655-D08F-E4BF-0C2DEBBEA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BE610-2169-4D62-256C-918F117F36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FAC32E-F59E-654E-9F9C-C2F07096E889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46A05-E9D3-1661-0DA8-D72388F9E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06BBA-0F77-42EF-E682-C57D3B3BB4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B802A5-53A2-4258-B17F-094D76163C0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32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  <p:sldLayoutId id="2147483978" r:id="rId12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lineplus.gov/liverdisease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lineplus.gov/lab-tests/alkaline-phosphatase/" TargetMode="External"/><Relationship Id="rId5" Type="http://schemas.openxmlformats.org/officeDocument/2006/relationships/hyperlink" Target="https://medlineplus.gov/lab-tests/liver-function-tests/" TargetMode="External"/><Relationship Id="rId4" Type="http://schemas.openxmlformats.org/officeDocument/2006/relationships/hyperlink" Target="https://medlineplus.gov/bileductdiseases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897" y="2647941"/>
            <a:ext cx="7772400" cy="182976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Plasma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enzymes</a:t>
            </a:r>
            <a:br>
              <a:rPr lang="en-GB" sz="4000" dirty="0">
                <a:solidFill>
                  <a:srgbClr val="FF33CC"/>
                </a:solidFill>
              </a:rPr>
            </a:br>
            <a:endParaRPr lang="en-US" sz="4000" dirty="0"/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2" cstate="print"/>
          <a:srcRect r="2005" b="6749"/>
          <a:stretch>
            <a:fillRect/>
          </a:stretch>
        </p:blipFill>
        <p:spPr bwMode="auto">
          <a:xfrm>
            <a:off x="12700" y="12700"/>
            <a:ext cx="3814650" cy="263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658CE3-837D-6684-D9DD-C341F31D1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278363-56E2-E048-9549-57646CB514E1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0B2AF-472F-D961-F4E3-7F90F2E46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27A45-7ABE-4244-B806-9EFEDFE074EC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/>
          </p:nvPr>
        </p:nvSpPr>
        <p:spPr bwMode="auto">
          <a:xfrm>
            <a:off x="142875" y="44624"/>
            <a:ext cx="8229600" cy="7920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Isoenzymes</a:t>
            </a:r>
          </a:p>
        </p:txBody>
      </p:sp>
      <p:sp>
        <p:nvSpPr>
          <p:cNvPr id="98307" name="Rectangle 3"/>
          <p:cNvSpPr>
            <a:spLocks noGrp="1"/>
          </p:cNvSpPr>
          <p:nvPr>
            <p:ph idx="1"/>
          </p:nvPr>
        </p:nvSpPr>
        <p:spPr>
          <a:xfrm>
            <a:off x="755576" y="980728"/>
            <a:ext cx="7915275" cy="54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differ in: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electrophoretic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mobility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enzymatic properties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properties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heat stability)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biochemical properties such as amino acid composition,  immunological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reactivities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isoenzymes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originated from different tissues, their determination give more information than measurement of total enzyme activity in plasma</a:t>
            </a:r>
          </a:p>
          <a:p>
            <a:pPr lvl="1" algn="just">
              <a:lnSpc>
                <a:spcPct val="150000"/>
              </a:lnSpc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C85778-4B6F-65D2-C4B5-36E25F6BE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48BB02-680D-2F4F-A8FA-F4BA0E3E52EC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3817A9-CDD4-E1D8-8449-ADD3C682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6868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</a:p>
        </p:txBody>
      </p:sp>
      <p:sp>
        <p:nvSpPr>
          <p:cNvPr id="121859" name="Rectangle 3"/>
          <p:cNvSpPr>
            <a:spLocks noGrp="1"/>
          </p:cNvSpPr>
          <p:nvPr>
            <p:ph idx="1"/>
          </p:nvPr>
        </p:nvSpPr>
        <p:spPr>
          <a:xfrm>
            <a:off x="457200" y="1481138"/>
            <a:ext cx="8362950" cy="504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Aspartate Transaminase (AST)/</a:t>
            </a:r>
          </a:p>
          <a:p>
            <a:pPr>
              <a:lnSpc>
                <a:spcPct val="150000"/>
              </a:lnSpc>
              <a:buNone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Serum Glutamate oxaloacetate (SGOT)</a:t>
            </a:r>
          </a:p>
        </p:txBody>
      </p:sp>
      <p:pic>
        <p:nvPicPr>
          <p:cNvPr id="1218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3140968"/>
            <a:ext cx="6667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40DD8-BC1B-69FE-41CA-E592D90A1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A005F-76AF-A846-A6BE-700D71267F76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D1E030-24E9-1BE0-0156-5D76562A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8683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Significance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>
          <a:xfrm>
            <a:off x="480060" y="1988840"/>
            <a:ext cx="8229600" cy="4549899"/>
          </a:xfrm>
        </p:spPr>
        <p:txBody>
          <a:bodyPr>
            <a:noAutofit/>
          </a:bodyPr>
          <a:lstStyle/>
          <a:p>
            <a:pPr marL="546100" indent="-546100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clinical use of AST is limited mainly to the evaluation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hepatocellular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disorders and skeletal muscle involvement.</a:t>
            </a:r>
          </a:p>
          <a:p>
            <a:pPr marL="546100" indent="-546100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AMI (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Myocardial Infarction 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6688" lvl="1" indent="-357188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Rises 6 – 8 hours</a:t>
            </a:r>
          </a:p>
          <a:p>
            <a:pPr marL="1436688" lvl="1" indent="-357188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Peaks at 24 hours</a:t>
            </a:r>
          </a:p>
          <a:p>
            <a:pPr marL="1436688" lvl="1" indent="-357188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 to normal by day 5</a:t>
            </a:r>
          </a:p>
          <a:p>
            <a:pPr marL="546100" indent="-546100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 levels are highest in acute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hepatocellular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disorders, viral hepatitis, cirrhosis.</a:t>
            </a:r>
          </a:p>
          <a:p>
            <a:pPr marL="1436688" lvl="1" indent="-357188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 may reach 100 x ULN (Upper limit of Normal)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BB68DD-5379-E163-C21B-F13A299B1879}"/>
              </a:ext>
            </a:extLst>
          </p:cNvPr>
          <p:cNvSpPr txBox="1"/>
          <p:nvPr/>
        </p:nvSpPr>
        <p:spPr>
          <a:xfrm>
            <a:off x="683568" y="1326460"/>
            <a:ext cx="8026092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Aspartate Transaminase (AST)/ Serum Glutamate oxaloacetate (SGOT)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4F63C-A83B-1445-4C84-1BBA70B7B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6E209E-BF9E-8F40-B49C-6E78808BC1B8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46299-5AFE-5DD0-3D8C-422E2A681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44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78" y="77094"/>
            <a:ext cx="7886700" cy="83162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Significance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566"/>
            <a:ext cx="8229600" cy="4468142"/>
          </a:xfrm>
        </p:spPr>
        <p:txBody>
          <a:bodyPr>
            <a:normAutofit/>
          </a:bodyPr>
          <a:lstStyle/>
          <a:p>
            <a:pPr marL="546100" indent="-546100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isoenzyme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fractions located in the cell cytoplasm and mitochondria, </a:t>
            </a:r>
          </a:p>
          <a:p>
            <a:pPr marL="946150" lvl="1" indent="-546100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cytoplasmic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isoenzyme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predominant in serum </a:t>
            </a:r>
          </a:p>
          <a:p>
            <a:pPr marL="946150" lvl="1" indent="-546100" algn="just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the mitochondrial one may be increased following cell necrosis.</a:t>
            </a:r>
          </a:p>
          <a:p>
            <a:pPr marL="546100" indent="-546100" eaLnBrk="1" hangingPunct="1">
              <a:lnSpc>
                <a:spcPct val="150000"/>
              </a:lnSpc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Isoenzyme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 of AST is not routinely performed in the clinical laboratory.</a:t>
            </a:r>
          </a:p>
          <a:p>
            <a:pPr>
              <a:lnSpc>
                <a:spcPct val="150000"/>
              </a:lnSpc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7EE242-1CD1-CFE5-DA0D-6C0AC2A7468B}"/>
              </a:ext>
            </a:extLst>
          </p:cNvPr>
          <p:cNvSpPr txBox="1"/>
          <p:nvPr/>
        </p:nvSpPr>
        <p:spPr>
          <a:xfrm>
            <a:off x="684764" y="1006850"/>
            <a:ext cx="8026092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Aspartate Transaminase (AST)/ Serum Glutamate oxaloacetate (SGOT)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D4CFB-EF18-688E-FF38-F071985B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9F6802-900A-3C4B-BB5D-0F65960E132B}" type="datetime1">
              <a:rPr lang="en-US" smtClean="0"/>
              <a:t>9/14/23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6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8" name="Rectangle 8"/>
          <p:cNvSpPr>
            <a:spLocks noGrp="1"/>
          </p:cNvSpPr>
          <p:nvPr>
            <p:ph type="title"/>
          </p:nvPr>
        </p:nvSpPr>
        <p:spPr bwMode="auto">
          <a:xfrm>
            <a:off x="228600" y="221717"/>
            <a:ext cx="8686800" cy="64807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</a:p>
        </p:txBody>
      </p:sp>
      <p:sp>
        <p:nvSpPr>
          <p:cNvPr id="122883" name="Rectangle 3"/>
          <p:cNvSpPr>
            <a:spLocks noGrp="1"/>
          </p:cNvSpPr>
          <p:nvPr>
            <p:ph idx="1"/>
          </p:nvPr>
        </p:nvSpPr>
        <p:spPr>
          <a:xfrm>
            <a:off x="457200" y="1481138"/>
            <a:ext cx="8362950" cy="50434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Alanine Transaminase (ALT) /</a:t>
            </a:r>
          </a:p>
          <a:p>
            <a:pPr>
              <a:lnSpc>
                <a:spcPct val="150000"/>
              </a:lnSpc>
              <a:buNone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glutamate </a:t>
            </a:r>
            <a:r>
              <a:rPr lang="en-GB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pyruvate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transaminase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(GPT)</a:t>
            </a:r>
          </a:p>
        </p:txBody>
      </p:sp>
      <p:pic>
        <p:nvPicPr>
          <p:cNvPr id="1228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860" y="3065115"/>
            <a:ext cx="66675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A2E41F-F5F9-A6BA-6456-B49F43AC9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6FA12A-2EA3-BA42-BEFE-548DE8345611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95CCC9-D649-FA34-18A9-99626BCFD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1072491"/>
            <a:ext cx="4680520" cy="64807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Alanine aminotransferase (ALT)</a:t>
            </a:r>
            <a:endParaRPr lang="ru-RU" sz="2400" b="1" dirty="0">
              <a:solidFill>
                <a:schemeClr val="accen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45850" y="1901785"/>
            <a:ext cx="8064896" cy="4536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high values are seen in acute hepatitis, either toxic or viral in origin.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ALT and AST are increased in liver diseases, but ALT &gt;AST. 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increase may be seen in chronic liver disease such as cirrhosis, and malignancy in liver.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(AST/ALT) in normal conditions is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3291929C-C602-9785-20BE-D6DF9E09C6C1}"/>
              </a:ext>
            </a:extLst>
          </p:cNvPr>
          <p:cNvSpPr txBox="1">
            <a:spLocks/>
          </p:cNvSpPr>
          <p:nvPr/>
        </p:nvSpPr>
        <p:spPr bwMode="auto">
          <a:xfrm>
            <a:off x="228600" y="384275"/>
            <a:ext cx="8686800" cy="398971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033793-850E-D50D-48C6-68A9F0345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C28D6-DC76-EB43-9168-80D94F2E0437}" type="datetime1">
              <a:rPr lang="en-US" smtClean="0"/>
              <a:t>9/14/23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57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/>
          </p:cNvSpPr>
          <p:nvPr>
            <p:ph idx="1"/>
          </p:nvPr>
        </p:nvSpPr>
        <p:spPr>
          <a:xfrm>
            <a:off x="552450" y="1484784"/>
            <a:ext cx="8362950" cy="5043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Creatine Kinase (CK, CPK)</a:t>
            </a:r>
          </a:p>
          <a:p>
            <a:pPr>
              <a:buFont typeface="Wingdings 3" pitchFamily="18" charset="2"/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30053" name="Picture 5"/>
          <p:cNvPicPr>
            <a:picLocks noChangeAspect="1" noChangeArrowheads="1"/>
          </p:cNvPicPr>
          <p:nvPr/>
        </p:nvPicPr>
        <p:blipFill>
          <a:blip r:embed="rId2" cstate="print"/>
          <a:srcRect t="14682" b="13850"/>
          <a:stretch>
            <a:fillRect/>
          </a:stretch>
        </p:blipFill>
        <p:spPr bwMode="auto">
          <a:xfrm>
            <a:off x="818416" y="2276872"/>
            <a:ext cx="750716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8">
            <a:extLst>
              <a:ext uri="{FF2B5EF4-FFF2-40B4-BE49-F238E27FC236}">
                <a16:creationId xmlns:a16="http://schemas.microsoft.com/office/drawing/2014/main" id="{6EC6C497-8ED8-08DB-8D6A-97302E5FF417}"/>
              </a:ext>
            </a:extLst>
          </p:cNvPr>
          <p:cNvSpPr txBox="1">
            <a:spLocks/>
          </p:cNvSpPr>
          <p:nvPr/>
        </p:nvSpPr>
        <p:spPr bwMode="auto">
          <a:xfrm>
            <a:off x="228600" y="384275"/>
            <a:ext cx="8686800" cy="398971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03C4B-8D92-E56B-D8B0-F97E0A646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C4389-9AEF-164C-9D19-9313A81D6045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BBECF-557E-8091-709A-B9345E716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630" y="1126676"/>
            <a:ext cx="3206130" cy="66746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Creatine Kinase (CK)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15680"/>
            <a:ext cx="8058150" cy="452596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High concentrations of CK in: </a:t>
            </a:r>
          </a:p>
          <a:p>
            <a:pPr lvl="1" algn="just" eaLnBrk="1" hangingPunct="1">
              <a:lnSpc>
                <a:spcPct val="100000"/>
              </a:lnSpc>
            </a:pPr>
            <a:r>
              <a:rPr lang="en-US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skeletal </a:t>
            </a:r>
            <a:r>
              <a:rPr lang="en-US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muscle.</a:t>
            </a:r>
          </a:p>
          <a:p>
            <a:pPr lvl="1" algn="just" eaLnBrk="1" hangingPunct="1">
              <a:lnSpc>
                <a:spcPct val="100000"/>
              </a:lnSpc>
            </a:pPr>
            <a:r>
              <a:rPr lang="en-US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cardiac muscle.</a:t>
            </a:r>
          </a:p>
          <a:p>
            <a:pPr lvl="1" algn="just" eaLnBrk="1" hangingPunct="1">
              <a:lnSpc>
                <a:spcPct val="100000"/>
              </a:lnSpc>
            </a:pPr>
            <a:r>
              <a:rPr lang="en-US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brain tissue.</a:t>
            </a:r>
          </a:p>
          <a:p>
            <a:pPr lvl="1" algn="just" eaLnBrk="1" hangingPunct="1">
              <a:lnSpc>
                <a:spcPct val="100000"/>
              </a:lnSpc>
            </a:pPr>
            <a:endParaRPr lang="en-US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Monotype Sorts" pitchFamily="2" charset="2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Increased plasma CK activity is associated with damage to these tissues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 CK is especially useful to diagnose:</a:t>
            </a:r>
          </a:p>
          <a:p>
            <a:pPr lvl="2"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AMI (</a:t>
            </a:r>
            <a:r>
              <a:rPr lang="en-US" dirty="0"/>
              <a:t>indicator of muscle injury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)</a:t>
            </a:r>
          </a:p>
          <a:p>
            <a:pPr lvl="2" algn="just" eaLnBrk="1" hangingPunct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Monotype Sorts" pitchFamily="2" charset="2"/>
              </a:rPr>
              <a:t>Skeletal muscle diseases ( Muscular Dystrophy 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E9E2BCDE-2B98-6343-809B-F0F552BEB1BB}"/>
              </a:ext>
            </a:extLst>
          </p:cNvPr>
          <p:cNvSpPr txBox="1">
            <a:spLocks/>
          </p:cNvSpPr>
          <p:nvPr/>
        </p:nvSpPr>
        <p:spPr bwMode="auto">
          <a:xfrm>
            <a:off x="228600" y="193307"/>
            <a:ext cx="8686800" cy="398971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60886-B051-6998-9AD7-85C309E3A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6CBFA6-FD98-0648-B868-D719929B9FBC}" type="datetime1">
              <a:rPr lang="en-US" smtClean="0"/>
              <a:t>9/14/23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54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7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 bwMode="auto">
          <a:xfrm>
            <a:off x="749152" y="1085206"/>
            <a:ext cx="7886700" cy="54359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Creatine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Kinase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isoenzymes</a:t>
            </a:r>
            <a:endParaRPr lang="en-GB" sz="2400" b="1" dirty="0">
              <a:solidFill>
                <a:schemeClr val="accen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5235" name="Rectangle 3"/>
          <p:cNvSpPr>
            <a:spLocks noGrp="1"/>
          </p:cNvSpPr>
          <p:nvPr>
            <p:ph idx="1"/>
          </p:nvPr>
        </p:nvSpPr>
        <p:spPr>
          <a:xfrm>
            <a:off x="749152" y="1628800"/>
            <a:ext cx="7886700" cy="48640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 occurs in 3 isoenzymes, each is a dimer composed of 2 subunits (B &amp; M):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serum consists of: 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94% to 100% CK-MM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for the MB isoenzyme range from undetectable to trace (&lt;6% of total CK). 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CK-BB is also present in small quantities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Cardiac muscle CK is 80% , CK-MM and  CK-MB is 20% 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B308B09F-36DE-904D-1F7A-DB59160E681B}"/>
              </a:ext>
            </a:extLst>
          </p:cNvPr>
          <p:cNvSpPr txBox="1">
            <a:spLocks/>
          </p:cNvSpPr>
          <p:nvPr/>
        </p:nvSpPr>
        <p:spPr bwMode="auto">
          <a:xfrm>
            <a:off x="228600" y="365126"/>
            <a:ext cx="8686800" cy="398971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21793B-985A-E3ED-D11E-AD4F4408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E92000-242D-E746-9DE5-F3F9A9309552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A9064-E8DE-6B6D-FE99-A8B29D05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 bwMode="auto">
          <a:xfrm>
            <a:off x="628650" y="556139"/>
            <a:ext cx="7886700" cy="93610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Creatine Kinase isoenzymes</a:t>
            </a:r>
            <a:endParaRPr lang="en-GB" sz="2400" dirty="0">
              <a:solidFill>
                <a:schemeClr val="accent1"/>
              </a:solidFill>
              <a:effectLst/>
              <a:latin typeface="Calibri" pitchFamily="34" charset="0"/>
            </a:endParaRPr>
          </a:p>
        </p:txBody>
      </p:sp>
      <p:sp>
        <p:nvSpPr>
          <p:cNvPr id="95235" name="Rectangle 3"/>
          <p:cNvSpPr>
            <a:spLocks noGrp="1"/>
          </p:cNvSpPr>
          <p:nvPr>
            <p:ph idx="1"/>
          </p:nvPr>
        </p:nvSpPr>
        <p:spPr>
          <a:xfrm>
            <a:off x="628650" y="1686056"/>
            <a:ext cx="7759774" cy="129501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CK isozyme shows a characteristic electrophoretic mobility.</a:t>
            </a: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 cstate="print"/>
          <a:srcRect t="72516"/>
          <a:stretch>
            <a:fillRect/>
          </a:stretch>
        </p:blipFill>
        <p:spPr bwMode="auto">
          <a:xfrm>
            <a:off x="2992757" y="3797445"/>
            <a:ext cx="35607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2" cstate="print"/>
          <a:srcRect t="13831" r="93813" b="76996"/>
          <a:stretch>
            <a:fillRect/>
          </a:stretch>
        </p:blipFill>
        <p:spPr bwMode="auto">
          <a:xfrm>
            <a:off x="2746524" y="3372237"/>
            <a:ext cx="2159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38" name="Picture 6"/>
          <p:cNvPicPr>
            <a:picLocks noChangeAspect="1" noChangeArrowheads="1"/>
          </p:cNvPicPr>
          <p:nvPr/>
        </p:nvPicPr>
        <p:blipFill>
          <a:blip r:embed="rId2" cstate="print"/>
          <a:srcRect l="90810" t="13831" r="-1137" b="76996"/>
          <a:stretch>
            <a:fillRect/>
          </a:stretch>
        </p:blipFill>
        <p:spPr bwMode="auto">
          <a:xfrm>
            <a:off x="6516836" y="3388112"/>
            <a:ext cx="3603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2987824" y="3604012"/>
            <a:ext cx="3457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E83A44-31B9-BD63-B4B3-F60DC61D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55D5CC-412C-FE4E-8EAF-5C5461F4C8D0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DFEDF9-C876-D5C4-C424-34563685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63688" y="332656"/>
            <a:ext cx="39624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Plasma Enzymes</a:t>
            </a:r>
            <a:endParaRPr lang="en-US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963488" y="2466256"/>
            <a:ext cx="23622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Plasma derived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5154488" y="2466256"/>
            <a:ext cx="3352800" cy="1295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u="sng" dirty="0"/>
              <a:t>Cell Derived:</a:t>
            </a:r>
            <a:r>
              <a:rPr lang="en-US" sz="1600" dirty="0"/>
              <a:t>These enzymes have a high activity in cells &amp; overflow into the plasma.</a:t>
            </a:r>
          </a:p>
        </p:txBody>
      </p:sp>
      <p:cxnSp>
        <p:nvCxnSpPr>
          <p:cNvPr id="7" name="Straight Arrow Connector 6"/>
          <p:cNvCxnSpPr>
            <a:stCxn id="4" idx="2"/>
          </p:cNvCxnSpPr>
          <p:nvPr/>
        </p:nvCxnSpPr>
        <p:spPr>
          <a:xfrm rot="16200000" flipH="1">
            <a:off x="4925888" y="1094656"/>
            <a:ext cx="9906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</p:cNvCxnSpPr>
          <p:nvPr/>
        </p:nvCxnSpPr>
        <p:spPr>
          <a:xfrm flipH="1">
            <a:off x="2792288" y="1475656"/>
            <a:ext cx="1752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61800" y="4005064"/>
            <a:ext cx="4009528" cy="21187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enzymes act on substrates in plasma &amp; their activity is higher in plasma than cells. E.g., coagulation enzymes.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105694" y="3152850"/>
            <a:ext cx="1588" cy="852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544888" y="4523656"/>
            <a:ext cx="1981200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Secretary enzymes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07088" y="5438056"/>
            <a:ext cx="2057400" cy="6858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Metabolic enzymes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6" idx="2"/>
            <a:endCxn id="11" idx="7"/>
          </p:cNvCxnSpPr>
          <p:nvPr/>
        </p:nvCxnSpPr>
        <p:spPr>
          <a:xfrm rot="5400000">
            <a:off x="6085463" y="3912141"/>
            <a:ext cx="895911" cy="594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</p:cNvCxnSpPr>
          <p:nvPr/>
        </p:nvCxnSpPr>
        <p:spPr>
          <a:xfrm rot="16200000" flipH="1">
            <a:off x="6640388" y="3952156"/>
            <a:ext cx="1676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27BFEC-A9F1-4D75-2ADB-2F632A73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F1F592-DBD3-2C4A-B3FB-AA5D196AC7C0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AA188-32F4-5EC0-CF1E-239A1572B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  <a:r>
              <a:rPr lang="en-US" sz="4000" b="1" dirty="0">
                <a:latin typeface="Calibri" pitchFamily="34" charset="0"/>
              </a:rPr>
              <a:t> </a:t>
            </a: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8057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CK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isoenzyme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separation can be used principally in detection of myocardial damage. 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CK – MB ( &gt; 6% of the total CK  activity ) is a strong indication of AMI</a:t>
            </a:r>
            <a:endParaRPr lang="en-US" sz="24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AMI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CK-MB increases  4 – 8 hours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Peaks at  12 - 24 hours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 to normal  48 - 72  hours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DF9386-D4BE-86A7-5147-04B74C376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98AA8A-3359-7647-A70C-C1BBB4193567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B3881E-479B-D731-1FDE-CF7D7F21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68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8713"/>
            <a:ext cx="8569325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52BAA4-1B43-F694-42D3-F8C1B21D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E56D84-3D37-F941-8BD2-FEAC016AA2FD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3215C-688C-CDE4-5FC9-38C4B9477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98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 bwMode="auto">
          <a:xfrm>
            <a:off x="179512" y="188640"/>
            <a:ext cx="8229600" cy="57606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Cardiac Disorders</a:t>
            </a:r>
            <a:endParaRPr lang="en-GB" sz="3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093" name="Rectangle 5"/>
          <p:cNvSpPr>
            <a:spLocks noGrp="1"/>
          </p:cNvSpPr>
          <p:nvPr>
            <p:ph idx="1"/>
          </p:nvPr>
        </p:nvSpPr>
        <p:spPr>
          <a:xfrm>
            <a:off x="457200" y="1141413"/>
            <a:ext cx="8291513" cy="1368425"/>
          </a:xfrm>
          <a:noFill/>
          <a:ln/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rise the earliest, the 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rise is latest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elevations are present longer than those of 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47664" y="2886547"/>
            <a:ext cx="5251796" cy="3278757"/>
            <a:chOff x="1560" y="1661"/>
            <a:chExt cx="3498" cy="2408"/>
          </a:xfrm>
        </p:grpSpPr>
        <p:pic>
          <p:nvPicPr>
            <p:cNvPr id="8909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9076" b="9663"/>
            <a:stretch>
              <a:fillRect/>
            </a:stretch>
          </p:blipFill>
          <p:spPr bwMode="auto">
            <a:xfrm>
              <a:off x="1882" y="1661"/>
              <a:ext cx="3176" cy="2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9094" name="Text Box 6"/>
            <p:cNvSpPr txBox="1">
              <a:spLocks noChangeArrowheads="1"/>
            </p:cNvSpPr>
            <p:nvPr/>
          </p:nvSpPr>
          <p:spPr bwMode="auto">
            <a:xfrm>
              <a:off x="2653" y="3838"/>
              <a:ext cx="15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/>
                <a:t>Days post infarction</a:t>
              </a:r>
            </a:p>
          </p:txBody>
        </p:sp>
        <p:sp>
          <p:nvSpPr>
            <p:cNvPr id="89095" name="Text Box 7"/>
            <p:cNvSpPr txBox="1">
              <a:spLocks noChangeArrowheads="1"/>
            </p:cNvSpPr>
            <p:nvPr/>
          </p:nvSpPr>
          <p:spPr bwMode="auto">
            <a:xfrm rot="16200000">
              <a:off x="1049" y="2580"/>
              <a:ext cx="125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/>
                <a:t>Fold elevation</a:t>
              </a:r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B7B4C-4CD3-DD40-5797-3DD42DDC8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D1B06B-718F-E643-8464-CFC7548E58CB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00D3D-01BC-4181-465C-AFC04528E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9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Grp="1"/>
          </p:cNvSpPr>
          <p:nvPr>
            <p:ph type="title"/>
          </p:nvPr>
        </p:nvSpPr>
        <p:spPr bwMode="auto">
          <a:xfrm>
            <a:off x="395536" y="260648"/>
            <a:ext cx="8507288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</a:p>
        </p:txBody>
      </p:sp>
      <p:sp>
        <p:nvSpPr>
          <p:cNvPr id="126979" name="Rectangle 3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3" cy="38925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α-Amylase </a:t>
            </a:r>
          </a:p>
          <a:p>
            <a:pPr lvl="1" algn="just">
              <a:lnSpc>
                <a:spcPct val="15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Hydrolyses alpha-bonds of large alpha-linked polysaccharides such as starch and glycogen, yielding glucose and maltose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as a marker  to detect acute pancreatitis and  appendicitis</a:t>
            </a:r>
          </a:p>
          <a:p>
            <a:pPr algn="just">
              <a:lnSpc>
                <a:spcPct val="150000"/>
              </a:lnSpc>
              <a:buFont typeface="Wingdings 3" pitchFamily="18" charset="2"/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477291-2410-8615-5D67-C8DDB2A7B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8A47C-DCF9-BD4A-A36F-1E66455DCF51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0193D1-F882-3212-A611-9C3C3FF9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/>
          <p:cNvSpPr>
            <a:spLocks noGrp="1"/>
          </p:cNvSpPr>
          <p:nvPr>
            <p:ph type="title"/>
          </p:nvPr>
        </p:nvSpPr>
        <p:spPr bwMode="auto">
          <a:xfrm>
            <a:off x="539552" y="1"/>
            <a:ext cx="7886700" cy="76470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</a:p>
        </p:txBody>
      </p:sp>
      <p:sp>
        <p:nvSpPr>
          <p:cNvPr id="133123" name="Rectangle 3"/>
          <p:cNvSpPr>
            <a:spLocks noGrp="1"/>
          </p:cNvSpPr>
          <p:nvPr>
            <p:ph idx="1"/>
          </p:nvPr>
        </p:nvSpPr>
        <p:spPr>
          <a:xfrm>
            <a:off x="587631" y="764704"/>
            <a:ext cx="7975798" cy="532859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Gamma-</a:t>
            </a:r>
            <a:r>
              <a:rPr lang="en-GB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glutamyl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transferase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(GGT)</a:t>
            </a:r>
          </a:p>
          <a:p>
            <a:pPr algn="just">
              <a:lnSpc>
                <a:spcPct val="170000"/>
              </a:lnSpc>
              <a:buFont typeface="Wingdings 3" pitchFamily="18" charset="2"/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GGT is an enzyme found throughout the body, but it is mostly found in the liver. When the liver is damaged, GGT may leak into the bloodstream.</a:t>
            </a:r>
          </a:p>
          <a:p>
            <a:pPr algn="just">
              <a:lnSpc>
                <a:spcPct val="170000"/>
              </a:lnSpc>
              <a:buFont typeface="Wingdings 3" pitchFamily="18" charset="2"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levels of GGT in the blood may be a sign of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liver disease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 damage to the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bile ducts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70000"/>
              </a:lnSpc>
              <a:buFont typeface="Wingdings 3" pitchFamily="18" charset="2"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GGT test can't diagnose the specific cause of liver disease. So it is usually done along with or after other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liver function tests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most often an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alkaline phosphatase (ALP) test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0840CA-875E-A2B1-755E-5FD6CAD71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65A957-F39B-6940-88B4-83F30E99E8B5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10B010-3171-3373-90A8-9BECB571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7700" y="118244"/>
            <a:ext cx="7886700" cy="831626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  <a:endParaRPr lang="en-US" sz="3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351338"/>
          </a:xfrm>
        </p:spPr>
        <p:txBody>
          <a:bodyPr>
            <a:normAutofit/>
          </a:bodyPr>
          <a:lstStyle/>
          <a:p>
            <a:pPr algn="just">
              <a:buSzPct val="80000"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Alkaline Phosphatase (ALP)</a:t>
            </a:r>
          </a:p>
          <a:p>
            <a:pPr algn="just">
              <a:buSzPct val="80000"/>
            </a:pPr>
            <a:endParaRPr lang="en-GB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Widely distributed throughout the body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levels are seen is liver, bone, placenta and intestine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Physiological increases are been in pregnancy, due to the placental isoenzyme, and in childhood (when bones are growing), due to the bone isoenzyme.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66B60-CBCF-5912-1EC6-31553B27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2E87BF-23D0-9943-8CE0-9B4E617F5AE1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2D74E4-35D2-DA18-DF5F-5791F5129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20" y="11470"/>
            <a:ext cx="7886700" cy="89351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26"/>
            <a:ext cx="8229600" cy="5376862"/>
          </a:xfrm>
        </p:spPr>
        <p:txBody>
          <a:bodyPr>
            <a:normAutofit/>
          </a:bodyPr>
          <a:lstStyle/>
          <a:p>
            <a:pPr algn="just">
              <a:buSzPct val="80000"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Alkaline Phosphatase (ALP)</a:t>
            </a:r>
          </a:p>
          <a:p>
            <a:pPr algn="just">
              <a:buSzPct val="80000"/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ts val="3900"/>
              </a:lnSpc>
              <a:buSzPct val="80000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hepatobiliary obstruction, hepatocyt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lining the biliary ducts induces the ALP synthesis.</a:t>
            </a:r>
          </a:p>
          <a:p>
            <a:pPr lvl="1" algn="just">
              <a:lnSpc>
                <a:spcPts val="3900"/>
              </a:lnSpc>
              <a:buSzPct val="80000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levels of ALP is  indicative of extrahepatic obstruction rather than intrahepatic obstruction </a:t>
            </a:r>
          </a:p>
          <a:p>
            <a:pPr lvl="1" algn="just">
              <a:lnSpc>
                <a:spcPct val="150000"/>
              </a:lnSpc>
              <a:buSzPct val="80000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bones, the enzyme is derived from osteoblasts. Hence increased in bone diseases like rickets,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osteomalacia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neoplastic diseases with bone metastases and healing fractures.</a:t>
            </a:r>
          </a:p>
          <a:p>
            <a:pPr marL="0" indent="0">
              <a:lnSpc>
                <a:spcPts val="39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9B7FB-52CC-A5A3-E9CE-FCEFE8F2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FDF84-01DA-2B43-8F26-A814680F3285}" type="datetime1">
              <a:rPr lang="en-US" smtClean="0"/>
              <a:t>9/14/23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9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78" y="-5679"/>
            <a:ext cx="7886700" cy="770384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 (cont.)</a:t>
            </a:r>
            <a:endParaRPr lang="en-US" sz="3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553" y="1196752"/>
            <a:ext cx="8058150" cy="421246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Phosphatase (ACP)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ACP is secreted by prostate cells, RBC, platelets and WBC.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SzPct val="80000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source of ACP is  prostate gland and so can be used as a marker for prostate disease.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forms of acid phosphatase are found in different organs, and their serum levels are used as a diagnostic for disease in the corresponding organs. 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41791-563D-2CDB-E9F1-7047A9FCE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07C083-F939-6C4B-AA9D-EE2D922C1B97}" type="datetime1">
              <a:rPr lang="en-US" smtClean="0"/>
              <a:t>9/14/23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22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258" y="-3990"/>
            <a:ext cx="843528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671512" y="1290226"/>
            <a:ext cx="8220968" cy="5328592"/>
          </a:xfrm>
        </p:spPr>
        <p:txBody>
          <a:bodyPr>
            <a:normAutofit/>
          </a:bodyPr>
          <a:lstStyle/>
          <a:p>
            <a:pPr lvl="0" algn="just" eaLnBrk="1" hangingPunct="1">
              <a:lnSpc>
                <a:spcPct val="150000"/>
              </a:lnSpc>
            </a:pP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</a:t>
            </a:r>
          </a:p>
          <a:p>
            <a:pPr lvl="0" algn="just" eaLnBrk="1" hangingPunct="1">
              <a:lnSpc>
                <a:spcPct val="150000"/>
              </a:lnSpc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150000"/>
              </a:lnSpc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150000"/>
              </a:lnSpc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150000"/>
              </a:lnSpc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activities in heart, liver, muscle, kidney, and RBC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Lesser amounts: Lung, smooth muscle and brain</a:t>
            </a:r>
          </a:p>
          <a:p>
            <a:pPr lvl="2" algn="just" eaLnBrk="1" hangingPunct="1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8482" name="Object 2"/>
          <p:cNvGraphicFramePr>
            <a:graphicFrameLocks noChangeAspect="1"/>
          </p:cNvGraphicFramePr>
          <p:nvPr/>
        </p:nvGraphicFramePr>
        <p:xfrm>
          <a:off x="1979712" y="2006327"/>
          <a:ext cx="4854575" cy="279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2286000" imgH="1315212" progId="Word.Picture.8">
                  <p:embed/>
                </p:oleObj>
              </mc:Choice>
              <mc:Fallback>
                <p:oleObj name="Picture" r:id="rId2" imgW="2286000" imgH="1315212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006327"/>
                        <a:ext cx="4854575" cy="279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760AD-2F46-958D-01F7-FF449DBA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122099-C86E-7E45-B97D-B2884FA9CFAA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62AB45-629A-9A3C-B140-99C78E3C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202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671512" y="1340768"/>
            <a:ext cx="7716912" cy="2520280"/>
          </a:xfrm>
        </p:spPr>
        <p:txBody>
          <a:bodyPr>
            <a:normAutofit/>
          </a:bodyPr>
          <a:lstStyle/>
          <a:p>
            <a:pPr lvl="0" algn="just" eaLnBrk="1" hangingPunct="1">
              <a:lnSpc>
                <a:spcPct val="150000"/>
              </a:lnSpc>
            </a:pP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LDH occurs in 5 isoenzymes: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LDH1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(H4),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(H3M),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(H2M2),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(HM3) and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LDH5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(M4)</a:t>
            </a:r>
          </a:p>
          <a:p>
            <a:pPr lvl="0" algn="just" eaLnBrk="1" hangingPunct="1">
              <a:lnSpc>
                <a:spcPct val="150000"/>
              </a:lnSpc>
              <a:buNone/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150000"/>
              </a:lnSpc>
              <a:buNone/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t="35858" b="28575"/>
          <a:stretch>
            <a:fillRect/>
          </a:stretch>
        </p:blipFill>
        <p:spPr bwMode="auto">
          <a:xfrm>
            <a:off x="3448050" y="4525963"/>
            <a:ext cx="3489325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 t="13831" r="93813" b="76996"/>
          <a:stretch>
            <a:fillRect/>
          </a:stretch>
        </p:blipFill>
        <p:spPr bwMode="auto">
          <a:xfrm>
            <a:off x="3132138" y="4149725"/>
            <a:ext cx="2159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 l="90810" t="13831" r="-1137" b="76996"/>
          <a:stretch>
            <a:fillRect/>
          </a:stretch>
        </p:blipFill>
        <p:spPr bwMode="auto">
          <a:xfrm>
            <a:off x="6902450" y="4165600"/>
            <a:ext cx="3603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373438" y="4381500"/>
            <a:ext cx="34305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312999-665E-2EB3-740B-1DBA36F2F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617B89-ED94-9C4C-A606-AEB0C93C4CF4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80CF83-C214-D36F-21FC-DBFBA04CC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20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3991173"/>
          </a:xfrm>
        </p:spPr>
        <p:txBody>
          <a:bodyPr>
            <a:normAutofit/>
          </a:bodyPr>
          <a:lstStyle/>
          <a:p>
            <a:pPr marL="358775" indent="-358775">
              <a:lnSpc>
                <a:spcPct val="150000"/>
              </a:lnSpc>
              <a:spcBef>
                <a:spcPct val="50000"/>
              </a:spcBef>
              <a:buClr>
                <a:srgbClr val="1FAECD"/>
              </a:buClr>
              <a:buFont typeface="Wingdings 3" pitchFamily="18" charset="2"/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lnSpc>
                <a:spcPct val="150000"/>
              </a:lnSpc>
              <a:spcBef>
                <a:spcPct val="50000"/>
              </a:spcBef>
              <a:buClr>
                <a:srgbClr val="1FAECD"/>
              </a:buClr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plasma contains many enzymes which are classified into:</a:t>
            </a:r>
          </a:p>
          <a:p>
            <a:pPr marL="1087438" lvl="2" indent="-457200">
              <a:lnSpc>
                <a:spcPct val="150000"/>
              </a:lnSpc>
              <a:spcBef>
                <a:spcPct val="50000"/>
              </a:spcBef>
              <a:buClr>
                <a:srgbClr val="1FAECD"/>
              </a:buClr>
              <a:buSzPct val="70000"/>
              <a:buFont typeface="Lucida Sans Unicode" pitchFamily="34" charset="0"/>
              <a:buAutoNum type="arabicPeriod"/>
            </a:pPr>
            <a:r>
              <a:rPr lang="en-GB" sz="2400" dirty="0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plasma enzymes</a:t>
            </a:r>
          </a:p>
          <a:p>
            <a:pPr marL="1087438" lvl="2" indent="-457200">
              <a:lnSpc>
                <a:spcPct val="150000"/>
              </a:lnSpc>
              <a:spcBef>
                <a:spcPct val="50000"/>
              </a:spcBef>
              <a:buClr>
                <a:srgbClr val="1FAECD"/>
              </a:buClr>
              <a:buSzPct val="70000"/>
              <a:buFont typeface="Lucida Sans Unicode" pitchFamily="34" charset="0"/>
              <a:buAutoNum type="arabicPeriod"/>
            </a:pPr>
            <a:r>
              <a:rPr lang="en-GB" sz="2400" dirty="0" err="1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Nonfunctional</a:t>
            </a:r>
            <a:r>
              <a:rPr lang="en-GB" sz="2400" dirty="0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plasma enzyme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75F59-9F09-B444-98AC-BF05B7896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DF8D94-32E8-9948-A2A8-D888105A8C6A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3AE85-D827-5B55-3A83-5A8020F5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216" y="0"/>
            <a:ext cx="8435280" cy="63408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708372" y="737815"/>
            <a:ext cx="7869336" cy="4167187"/>
          </a:xfrm>
        </p:spPr>
        <p:txBody>
          <a:bodyPr>
            <a:no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LDH occurs in 5 isoenzymes: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(H4): Cardiac , RBCs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(H3M): Cardiac , RBCs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(H2M2): Lung, spleen, pancreas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(HM3): Hepatic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LDH5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(M4): Skeletal muscle</a:t>
            </a:r>
          </a:p>
          <a:p>
            <a:pPr lvl="0" eaLnBrk="1" hangingPunct="1">
              <a:lnSpc>
                <a:spcPct val="150000"/>
              </a:lnSpc>
              <a:buNone/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lnSpc>
                <a:spcPct val="150000"/>
              </a:lnSpc>
              <a:buNone/>
            </a:pP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t="35858" b="28575"/>
          <a:stretch>
            <a:fillRect/>
          </a:stretch>
        </p:blipFill>
        <p:spPr bwMode="auto">
          <a:xfrm>
            <a:off x="5147121" y="5136172"/>
            <a:ext cx="3489325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 t="13831" r="93813" b="76996"/>
          <a:stretch>
            <a:fillRect/>
          </a:stretch>
        </p:blipFill>
        <p:spPr bwMode="auto">
          <a:xfrm>
            <a:off x="4882009" y="4918565"/>
            <a:ext cx="2159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 l="90810" t="13831" r="-1137" b="76996"/>
          <a:stretch>
            <a:fillRect/>
          </a:stretch>
        </p:blipFill>
        <p:spPr bwMode="auto">
          <a:xfrm>
            <a:off x="8659274" y="4905002"/>
            <a:ext cx="3603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147121" y="5125928"/>
            <a:ext cx="34305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marL="0" algn="r" defTabSz="914400" rtl="1" eaLnBrk="1" latinLnBrk="0" hangingPunct="1"/>
            <a:endParaRPr lang="fr-FR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AF0502-B151-82BE-60CE-67E48DB56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9B699-E906-CC49-B397-89872CAB0354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B02537-0FA0-528C-3C9F-446E29C3D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20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621" y="-21674"/>
            <a:ext cx="7886700" cy="6237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Significance 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794477" y="937129"/>
            <a:ext cx="7889179" cy="54192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LDH is elevated in a variety of disorders:</a:t>
            </a:r>
          </a:p>
          <a:p>
            <a:pPr lvl="1"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cardiac, 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hepatic, 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skeletal muscle, 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renal diseases, 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well as in several hematologic and neoplastic disorders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highest levels of LD-1 are seen in pernicious anemia and hemolytic disorders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LD-3 with pulmonary involvement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LD-5 predominates with liver &amp; muscle damage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CFEE7B-D904-0FC6-7F93-DAE88D925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4F7BF6-6713-5F4B-84CF-E979FDA08627}" type="datetime1">
              <a:rPr lang="en-US" smtClean="0"/>
              <a:t>9/14/23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1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Significance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357313"/>
            <a:ext cx="7903790" cy="459196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Aft>
                <a:spcPct val="200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healthy individuals</a:t>
            </a:r>
          </a:p>
          <a:p>
            <a:pPr lvl="1" eaLnBrk="1" hangingPunct="1">
              <a:lnSpc>
                <a:spcPct val="150000"/>
              </a:lnSpc>
              <a:spcAft>
                <a:spcPct val="200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LD-2 is in highest quantity then LD-1, LD-3, LD-4 and LD-5</a:t>
            </a:r>
          </a:p>
          <a:p>
            <a:pPr eaLnBrk="1" hangingPunct="1">
              <a:lnSpc>
                <a:spcPct val="150000"/>
              </a:lnSpc>
              <a:spcAft>
                <a:spcPct val="200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 problems:</a:t>
            </a:r>
          </a:p>
          <a:p>
            <a:pPr lvl="1" eaLnBrk="1" hangingPunct="1">
              <a:lnSpc>
                <a:spcPct val="150000"/>
              </a:lnSpc>
              <a:spcAft>
                <a:spcPct val="200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problem is not MI, both LD1 and LD2 rise, with LD2 being greater than LD1</a:t>
            </a:r>
          </a:p>
          <a:p>
            <a:pPr lvl="1" eaLnBrk="1" hangingPunct="1">
              <a:lnSpc>
                <a:spcPct val="150000"/>
              </a:lnSpc>
              <a:spcAft>
                <a:spcPct val="200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problem is MI, LD1 is greater than LD2.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B439DF-B125-0BC8-DECC-3CDB82D93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E0EEB5-FC62-2A4F-A095-5C1F876B3F05}" type="datetime1">
              <a:rPr lang="en-US" smtClean="0"/>
              <a:t>9/14/23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1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Significance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LDH-6 has been present in patients with arteriosclerotic cardiovascular failure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appearance signifies a grave prognosis and impending death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suggested, that LDH-6 may reflect liver injury secondary to severe circulatory insufficiency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F5EA8-8AC5-5FFE-BB5B-B0C3635C2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2AF58-8B30-2A4F-B634-28951BF594F6}" type="datetime1">
              <a:rPr lang="en-US" smtClean="0"/>
              <a:t>9/14/23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3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plasma enzyme activities</a:t>
            </a:r>
            <a:endParaRPr lang="ru-RU" sz="3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 eaLnBrk="1" hangingPunct="1">
              <a:lnSpc>
                <a:spcPct val="150000"/>
              </a:lnSpc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Lipase</a:t>
            </a:r>
          </a:p>
          <a:p>
            <a:pPr algn="just">
              <a:lnSpc>
                <a:spcPct val="150000"/>
              </a:lnSpc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It is highly elevated in acute pancreatitis, and this persists for 7-14 days. Thus, lipase remains elevated longer than amylase.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 eaLnBrk="1" hangingPunct="1">
              <a:lnSpc>
                <a:spcPct val="150000"/>
              </a:lnSpc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46F11-F280-91CA-29AC-0A40E6CA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865CA-9027-8F4F-BE06-205BF00F06AA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883CB3-FFA2-3E76-C877-407860A5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3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Enzymes as </a:t>
            </a:r>
            <a:r>
              <a:rPr lang="en-GB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Tumor</a:t>
            </a:r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Markers</a:t>
            </a:r>
            <a:endParaRPr lang="en-US" sz="3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852929"/>
              </p:ext>
            </p:extLst>
          </p:nvPr>
        </p:nvGraphicFramePr>
        <p:xfrm>
          <a:off x="467544" y="1556792"/>
          <a:ext cx="8352928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Enzyme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Disease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Serum acid </a:t>
                      </a:r>
                      <a:r>
                        <a:rPr lang="en-GB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phosphatase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Prostrate cancer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Serum Alkaline </a:t>
                      </a:r>
                      <a:r>
                        <a:rPr lang="en-US" sz="24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phosphatase</a:t>
                      </a:r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Metastasis in liver, jaundice due to carcinoma head of pancreas, </a:t>
                      </a:r>
                      <a:r>
                        <a:rPr lang="en-US" sz="24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osteoblastic</a:t>
                      </a:r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metastasis in bones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Serum LDH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malignancies and </a:t>
                      </a:r>
                      <a:r>
                        <a:rPr lang="en-US" sz="24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Leukemias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Glucuronidase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Cancer of urinary bladder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Leucine</a:t>
                      </a:r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Amino Peptidase (LAP)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Liver cell carcinoma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Neuron specific </a:t>
                      </a:r>
                      <a:r>
                        <a:rPr lang="en-US" sz="24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Enolase</a:t>
                      </a:r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Malignancies of nervous tissue and brain 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E4064A-4B64-E821-B45C-7E26D6B3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035C7E-4D23-3C4E-AE9B-6E40E0DA3C8C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F220ED-90CB-FE48-51D6-19E65B32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>
          <a:xfrm>
            <a:off x="228600" y="685800"/>
            <a:ext cx="86868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Intracellular Distribution of Diagnostic Enzymes </a:t>
            </a:r>
            <a:br>
              <a:rPr lang="en-US" sz="3700" dirty="0">
                <a:effectLst/>
                <a:latin typeface="Calibri" pitchFamily="34" charset="0"/>
              </a:rPr>
            </a:br>
            <a:endParaRPr lang="en-US" sz="3700" dirty="0">
              <a:effectLst/>
              <a:latin typeface="Calibri" pitchFamily="34" charset="0"/>
            </a:endParaRPr>
          </a:p>
        </p:txBody>
      </p:sp>
      <p:graphicFrame>
        <p:nvGraphicFramePr>
          <p:cNvPr id="53281" name="Group 3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68724544"/>
              </p:ext>
            </p:extLst>
          </p:nvPr>
        </p:nvGraphicFramePr>
        <p:xfrm>
          <a:off x="457200" y="2362200"/>
          <a:ext cx="8458200" cy="1943100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50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Pancreas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Salivary Glands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Biliary 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b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</a:t>
                      </a:r>
                      <a:b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GGT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3288" name="Rectangle 40"/>
          <p:cNvSpPr>
            <a:spLocks noChangeArrowheads="1"/>
          </p:cNvSpPr>
          <p:nvPr/>
        </p:nvSpPr>
        <p:spPr bwMode="auto">
          <a:xfrm>
            <a:off x="1331913" y="5157788"/>
            <a:ext cx="863600" cy="1008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206FD3-ADA5-2428-1EA6-BB61395B5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093CC5-AE28-A741-AD4C-E303AB60476C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579A46-DE10-685A-4E5B-272CD71D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4BDB1-DB1B-46A3-90F7-192DF7B3610E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Enzymes of Clinical Significance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20026"/>
              </p:ext>
            </p:extLst>
          </p:nvPr>
        </p:nvGraphicFramePr>
        <p:xfrm>
          <a:off x="628680" y="1498961"/>
          <a:ext cx="7687736" cy="469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6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42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Enzyme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Cardiac Disorders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C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AST-LDH1-CK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60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Hepatocellular</a:t>
                      </a:r>
                      <a:r>
                        <a:rPr kumimoji="0" lang="en-US" sz="2000" b="1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Disorders</a:t>
                      </a:r>
                    </a:p>
                    <a:p>
                      <a:pPr marL="514350" indent="-514350">
                        <a:tabLst>
                          <a:tab pos="177800" algn="l"/>
                          <a:tab pos="273050" algn="l"/>
                        </a:tabLs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Viral hepatitis: Hepatitis B &amp; Hepatitis C.</a:t>
                      </a:r>
                    </a:p>
                    <a:p>
                      <a:pPr marL="514350" indent="-514350">
                        <a:tabLst>
                          <a:tab pos="177800" algn="l"/>
                          <a:tab pos="273050" algn="l"/>
                        </a:tabLs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Toxic hepatitis: caused by chemicals &amp; Toxins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C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ALT-AST-LDH5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272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Skeletal Muscle  Disorders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C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CK-AST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Biliary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tract disorders</a:t>
                      </a:r>
                      <a:endParaRPr lang="en-US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C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ALP- GGT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Bone Disorders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C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Acute Pancreatitis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C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Lipase-AMS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Salivary Gland Inflammation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C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8CD085-00B9-670E-61DC-706FBFA5A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DB0C31-B1BE-E448-B0E1-B96C395C2993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634DFF-33E5-4C3B-E8E1-80F77204D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4BDB1-DB1B-46A3-90F7-192DF7B3610E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rtlCol="0"/>
          <a:lstStyle/>
          <a:p>
            <a:pPr algn="ctr">
              <a:defRPr/>
            </a:pPr>
            <a:r>
              <a:rPr lang="en-US" altLang="zh-CN" sz="4400" dirty="0">
                <a:latin typeface="Bookman Old Style" pitchFamily="18" charset="0"/>
                <a:ea typeface="MS UI Gothic" pitchFamily="34" charset="-128"/>
              </a:rPr>
              <a:t>THANK   YOU !</a:t>
            </a:r>
          </a:p>
        </p:txBody>
      </p:sp>
      <p:pic>
        <p:nvPicPr>
          <p:cNvPr id="135171" name="Picture 5" descr="coffee bre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133600"/>
            <a:ext cx="22764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B06F6-01E7-F3CC-7B25-E1DFE64D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C28230-C7BC-4B4D-9A55-8108E9CDBAD7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C269C-8041-7F64-7FE1-D5C45DC2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5A21BE-8B90-427D-8968-2D08362B0CCC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588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Differences between functional and non functional enzymes</a:t>
            </a:r>
          </a:p>
        </p:txBody>
      </p:sp>
      <p:graphicFrame>
        <p:nvGraphicFramePr>
          <p:cNvPr id="118828" name="Group 4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83858525"/>
              </p:ext>
            </p:extLst>
          </p:nvPr>
        </p:nvGraphicFramePr>
        <p:xfrm>
          <a:off x="179388" y="1341438"/>
          <a:ext cx="8686800" cy="5131753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452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fr-F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plasma enzymes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functional plasma enzymes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46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Concentration in plasma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in plasma in higher concentrations in comparison to tissue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Normally, Present in plasma in very low concentrations in comparison to tissue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 known functions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known functions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1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Substrate 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n-GB" sz="2100" b="1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Their substrates are always present in plasma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Their substrates are absent from plasma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n-GB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 of synthesis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Different organs .g. liver heart, skeletal muscles and brain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 of disease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Decrease in liver disease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in different organ diseases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Examples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Clotting factors e.g. Prothrombin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Lipoprotein lipase, </a:t>
                      </a: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itchFamily="2" charset="2"/>
                        </a:rPr>
                        <a:t>Pseudocholinesterase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ALT, AST, CK, LDH, alkaline phosphatase, acid phosphatase and lipase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8826" name="Rectangle 42"/>
          <p:cNvSpPr>
            <a:spLocks noChangeArrowheads="1"/>
          </p:cNvSpPr>
          <p:nvPr/>
        </p:nvSpPr>
        <p:spPr bwMode="auto">
          <a:xfrm>
            <a:off x="3132138" y="2133600"/>
            <a:ext cx="273526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27" name="Rectangle 43"/>
          <p:cNvSpPr>
            <a:spLocks noChangeArrowheads="1"/>
          </p:cNvSpPr>
          <p:nvPr/>
        </p:nvSpPr>
        <p:spPr bwMode="auto">
          <a:xfrm>
            <a:off x="6011863" y="2133600"/>
            <a:ext cx="273526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29" name="Rectangle 45"/>
          <p:cNvSpPr>
            <a:spLocks noChangeArrowheads="1"/>
          </p:cNvSpPr>
          <p:nvPr/>
        </p:nvSpPr>
        <p:spPr bwMode="auto">
          <a:xfrm>
            <a:off x="3162300" y="2867025"/>
            <a:ext cx="2735263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0" name="Rectangle 46"/>
          <p:cNvSpPr>
            <a:spLocks noChangeArrowheads="1"/>
          </p:cNvSpPr>
          <p:nvPr/>
        </p:nvSpPr>
        <p:spPr bwMode="auto">
          <a:xfrm>
            <a:off x="6040438" y="2867025"/>
            <a:ext cx="2735262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1" name="Rectangle 47"/>
          <p:cNvSpPr>
            <a:spLocks noChangeArrowheads="1"/>
          </p:cNvSpPr>
          <p:nvPr/>
        </p:nvSpPr>
        <p:spPr bwMode="auto">
          <a:xfrm>
            <a:off x="3132138" y="3457575"/>
            <a:ext cx="273526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2" name="Rectangle 48"/>
          <p:cNvSpPr>
            <a:spLocks noChangeArrowheads="1"/>
          </p:cNvSpPr>
          <p:nvPr/>
        </p:nvSpPr>
        <p:spPr bwMode="auto">
          <a:xfrm>
            <a:off x="6040438" y="3457575"/>
            <a:ext cx="2735262" cy="576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3" name="Rectangle 49"/>
          <p:cNvSpPr>
            <a:spLocks noChangeArrowheads="1"/>
          </p:cNvSpPr>
          <p:nvPr/>
        </p:nvSpPr>
        <p:spPr bwMode="auto">
          <a:xfrm>
            <a:off x="3087688" y="4235450"/>
            <a:ext cx="2735262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4" name="Rectangle 50"/>
          <p:cNvSpPr>
            <a:spLocks noChangeArrowheads="1"/>
          </p:cNvSpPr>
          <p:nvPr/>
        </p:nvSpPr>
        <p:spPr bwMode="auto">
          <a:xfrm>
            <a:off x="6011863" y="4249738"/>
            <a:ext cx="2735262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5" name="Rectangle 51"/>
          <p:cNvSpPr>
            <a:spLocks noChangeArrowheads="1"/>
          </p:cNvSpPr>
          <p:nvPr/>
        </p:nvSpPr>
        <p:spPr bwMode="auto">
          <a:xfrm>
            <a:off x="3116263" y="4941888"/>
            <a:ext cx="2735262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6" name="Rectangle 52"/>
          <p:cNvSpPr>
            <a:spLocks noChangeArrowheads="1"/>
          </p:cNvSpPr>
          <p:nvPr/>
        </p:nvSpPr>
        <p:spPr bwMode="auto">
          <a:xfrm>
            <a:off x="6056313" y="4897438"/>
            <a:ext cx="2735262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7" name="Rectangle 53"/>
          <p:cNvSpPr>
            <a:spLocks noChangeArrowheads="1"/>
          </p:cNvSpPr>
          <p:nvPr/>
        </p:nvSpPr>
        <p:spPr bwMode="auto">
          <a:xfrm>
            <a:off x="3146743" y="5503863"/>
            <a:ext cx="2735262" cy="661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38" name="Rectangle 54"/>
          <p:cNvSpPr>
            <a:spLocks noChangeArrowheads="1"/>
          </p:cNvSpPr>
          <p:nvPr/>
        </p:nvSpPr>
        <p:spPr bwMode="auto">
          <a:xfrm>
            <a:off x="6011863" y="5445125"/>
            <a:ext cx="2735262" cy="7201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7E7BA9-71C7-1348-F45C-909CC6F9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89A042-737A-5F49-B364-E8071E973186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EC2810-028D-5DB6-E995-9E50AD425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4BDB1-DB1B-46A3-90F7-192DF7B3610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8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18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18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8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18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18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188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18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18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18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18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18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18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826" grpId="0" animBg="1"/>
      <p:bldP spid="118827" grpId="0" animBg="1"/>
      <p:bldP spid="118829" grpId="0" animBg="1"/>
      <p:bldP spid="118830" grpId="0" animBg="1"/>
      <p:bldP spid="118831" grpId="0" animBg="1"/>
      <p:bldP spid="118832" grpId="0" animBg="1"/>
      <p:bldP spid="118833" grpId="0" animBg="1"/>
      <p:bldP spid="118834" grpId="0" animBg="1"/>
      <p:bldP spid="118835" grpId="0" animBg="1"/>
      <p:bldP spid="118836" grpId="0" animBg="1"/>
      <p:bldP spid="118837" grpId="0" animBg="1"/>
      <p:bldP spid="1188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0" y="741810"/>
            <a:ext cx="4504939" cy="537438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amounts of intracellular enzymes are present in the blood as a result of normal cell turnover.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'Normal' plasma enzyme levels reflect the balance between the rate of synthesis and release into plasma during cell turnover, and the rate of clearance from the circulation.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presence of elevated enzyme activity in the plasma may indicate tissue damage that is accompanied by increased release of intracellular enzymes 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6" t="6294" r="4927" b="11019"/>
          <a:stretch>
            <a:fillRect/>
          </a:stretch>
        </p:blipFill>
        <p:spPr>
          <a:xfrm>
            <a:off x="400483" y="1196752"/>
            <a:ext cx="3811477" cy="410487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B2CB89-3739-1FDE-1A37-6A353879E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BF278-075B-4346-8F41-8AE16D39D162}" type="datetime1">
              <a:rPr lang="en-US" smtClean="0"/>
              <a:t>9/14/23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FBB1F0-0304-82CD-FB74-F9BE18ED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2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/>
          </p:cNvSpPr>
          <p:nvPr>
            <p:ph type="title"/>
          </p:nvPr>
        </p:nvSpPr>
        <p:spPr bwMode="auto">
          <a:xfrm>
            <a:off x="107950" y="11588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GB" sz="3200" b="1" dirty="0">
                <a:solidFill>
                  <a:srgbClr val="CC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Source of non functional enzymes </a:t>
            </a:r>
          </a:p>
        </p:txBody>
      </p:sp>
      <p:sp>
        <p:nvSpPr>
          <p:cNvPr id="119811" name="Rectangle 3"/>
          <p:cNvSpPr>
            <a:spLocks noGrp="1"/>
          </p:cNvSpPr>
          <p:nvPr>
            <p:ph idx="1"/>
          </p:nvPr>
        </p:nvSpPr>
        <p:spPr>
          <a:xfrm>
            <a:off x="467544" y="1340768"/>
            <a:ext cx="7870006" cy="49685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Cell damage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the release of its content of enzymes into blood e.g. Myocardial infarction and viral hepatitis</a:t>
            </a:r>
          </a:p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Obstruction of normal pathways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e.g. Obstruction of bile duct increases alkaline phosphatase</a:t>
            </a:r>
          </a:p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of the enzyme synthesis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e.g. bilirubin increases the rate of synthesis of alkaline phosphatase in obstructive liver disease</a:t>
            </a:r>
          </a:p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permeability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cell membrane as in hypoxia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6FD1D5-7FBA-50AB-71CF-6EF48E23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43058E-0515-5A40-AA14-99C361128BC0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29DD09-89BE-9F50-19F4-6A14E7FF8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/>
          </p:nvPr>
        </p:nvSpPr>
        <p:spPr bwMode="auto">
          <a:xfrm>
            <a:off x="107950" y="115888"/>
            <a:ext cx="8856538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importance of non functional enzymes </a:t>
            </a:r>
          </a:p>
        </p:txBody>
      </p:sp>
      <p:sp>
        <p:nvSpPr>
          <p:cNvPr id="120835" name="Rectangle 3"/>
          <p:cNvSpPr>
            <a:spLocks noGrp="1"/>
          </p:cNvSpPr>
          <p:nvPr>
            <p:ph idx="1"/>
          </p:nvPr>
        </p:nvSpPr>
        <p:spPr>
          <a:xfrm>
            <a:off x="323850" y="1509291"/>
            <a:ext cx="8640638" cy="4872037"/>
          </a:xfrm>
        </p:spPr>
        <p:txBody>
          <a:bodyPr>
            <a:normAutofit/>
          </a:bodyPr>
          <a:lstStyle/>
          <a:p>
            <a:pPr marL="623888" indent="-514350" algn="just">
              <a:lnSpc>
                <a:spcPct val="15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non functional enzymes is important for:</a:t>
            </a:r>
          </a:p>
          <a:p>
            <a:pPr marL="623888" indent="-514350" algn="just">
              <a:lnSpc>
                <a:spcPct val="150000"/>
              </a:lnSpc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3888" indent="-514350" algn="just"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diseases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disease of different organs cause elevation of different plasma enzymes</a:t>
            </a:r>
          </a:p>
          <a:p>
            <a:pPr marL="623888" indent="-514350" algn="just">
              <a:lnSpc>
                <a:spcPct val="150000"/>
              </a:lnSpc>
              <a:buFont typeface="Wingdings 3" pitchFamily="18" charset="2"/>
              <a:buAutoNum type="arabicPeriod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3888" indent="-514350" algn="just"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Prognosis of the disease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can follow up of the treatment by measuring plasma enzymes before and after treatment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7548BE-9C85-5B11-A85D-B20785A22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A908F-2141-C24F-A4BA-D066350F1E57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D338BB-76C6-5D46-0E30-C5289ECA0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of enzyme assays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major disadvantage in the use of enzymes for the diagnosis of tissue damage is their lack of specificity to a particular tissue or cell type. Many enzymes are common to more than one tissue.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problem may be obviated to some extent in 2 ways: </a:t>
            </a:r>
          </a:p>
          <a:p>
            <a:pPr lvl="2" algn="just"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different tissues may contain (and thus release when they are damaged) two or more enzymes in different proportions</a:t>
            </a:r>
          </a:p>
          <a:p>
            <a:pPr lvl="2" algn="just"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some enzymes exist in different forms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isoforms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AE2FB-1011-B5F7-AD5E-DE6E32A50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1F2911-7AB3-EF44-A91E-007E8593F02E}" type="datetime1">
              <a:rPr lang="en-US" smtClean="0"/>
              <a:t>9/14/23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63A08D-66DB-ABE5-5209-F2CE00BA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/>
          </p:nvPr>
        </p:nvSpPr>
        <p:spPr bwMode="auto">
          <a:xfrm>
            <a:off x="211460" y="116632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Isoenzymes</a:t>
            </a:r>
            <a:endParaRPr lang="en-US" sz="3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7" name="Rectangle 3"/>
          <p:cNvSpPr>
            <a:spLocks noGrp="1"/>
          </p:cNvSpPr>
          <p:nvPr>
            <p:ph idx="1"/>
          </p:nvPr>
        </p:nvSpPr>
        <p:spPr>
          <a:xfrm>
            <a:off x="457200" y="1124744"/>
            <a:ext cx="8458200" cy="547260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Isoenzymes (or isozymes) are a group of enzymes that catalyze the same reaction, but they differ in amino acid sequence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Isoenzymes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be: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produced by different genes (= true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isozymes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produced by different posttranslational modification (=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isoforms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found in different compartments of a cell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found in different tissues of an organism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oligomers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various subunits (monomers)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 3" pitchFamily="18" charset="2"/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F0D2D4-11FF-7022-CE3D-F05DF55D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8914D2-7577-9042-B055-E3291B8A5B93}" type="datetime1">
              <a:rPr lang="en-US" smtClean="0"/>
              <a:t>9/14/23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C85D06-C5DE-4D76-4A21-07ED5F0C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77C3-2649-4CD1-BBAF-000FABBFF01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10795</TotalTime>
  <Words>2114</Words>
  <Application>Microsoft Macintosh PowerPoint</Application>
  <PresentationFormat>On-screen Show (4:3)</PresentationFormat>
  <Paragraphs>370</Paragraphs>
  <Slides>38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BlinkMacSystemFont</vt:lpstr>
      <vt:lpstr>Bookman Old Style</vt:lpstr>
      <vt:lpstr>Calibri</vt:lpstr>
      <vt:lpstr>Calibri Light</vt:lpstr>
      <vt:lpstr>Lucida Sans Unicode</vt:lpstr>
      <vt:lpstr>Times New Roman</vt:lpstr>
      <vt:lpstr>Wingdings 3</vt:lpstr>
      <vt:lpstr>Office Theme</vt:lpstr>
      <vt:lpstr>Picture</vt:lpstr>
      <vt:lpstr>Plasma enzymes </vt:lpstr>
      <vt:lpstr>PowerPoint Presentation</vt:lpstr>
      <vt:lpstr>PowerPoint Presentation</vt:lpstr>
      <vt:lpstr>Differences between functional and non functional enzymes</vt:lpstr>
      <vt:lpstr>PowerPoint Presentation</vt:lpstr>
      <vt:lpstr>Source of non functional enzymes </vt:lpstr>
      <vt:lpstr>Medical importance of non functional enzymes </vt:lpstr>
      <vt:lpstr>Disadvantages of enzyme assays</vt:lpstr>
      <vt:lpstr>Isoenzymes</vt:lpstr>
      <vt:lpstr>Isoenzymes</vt:lpstr>
      <vt:lpstr>Abnormal plasma enzyme activities</vt:lpstr>
      <vt:lpstr>Diagnostic Significance</vt:lpstr>
      <vt:lpstr>Diagnostic Significance (cont.)</vt:lpstr>
      <vt:lpstr>Abnormal plasma enzyme activities</vt:lpstr>
      <vt:lpstr>Alanine aminotransferase (ALT)</vt:lpstr>
      <vt:lpstr>PowerPoint Presentation</vt:lpstr>
      <vt:lpstr>Creatine Kinase (CK)</vt:lpstr>
      <vt:lpstr>Creatine Kinase isoenzymes</vt:lpstr>
      <vt:lpstr>Creatine Kinase isoenzymes</vt:lpstr>
      <vt:lpstr>Diagnostic Significance </vt:lpstr>
      <vt:lpstr>PowerPoint Presentation</vt:lpstr>
      <vt:lpstr>Cardiac Disorders</vt:lpstr>
      <vt:lpstr>Abnormal plasma enzyme activities</vt:lpstr>
      <vt:lpstr>Abnormal plasma enzyme activities</vt:lpstr>
      <vt:lpstr>Abnormal plasma enzyme activities</vt:lpstr>
      <vt:lpstr>Diagnostic Significance</vt:lpstr>
      <vt:lpstr>Abnormal plasma enzyme activities (cont.)</vt:lpstr>
      <vt:lpstr>Abnormal plasma enzyme activities</vt:lpstr>
      <vt:lpstr>Abnormal plasma enzyme activities</vt:lpstr>
      <vt:lpstr>Abnormal plasma enzyme activities</vt:lpstr>
      <vt:lpstr>Diagnostic Significance </vt:lpstr>
      <vt:lpstr>Diagnostic Significance </vt:lpstr>
      <vt:lpstr>Diagnostic Significance </vt:lpstr>
      <vt:lpstr>Abnormal plasma enzyme activities</vt:lpstr>
      <vt:lpstr>Enzymes as Tumor Markers</vt:lpstr>
      <vt:lpstr>Intracellular Distribution of Diagnostic Enzymes  </vt:lpstr>
      <vt:lpstr>Major Enzymes of Clinical Significance</vt:lpstr>
      <vt:lpstr>THANK  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Client</dc:creator>
  <cp:lastModifiedBy>Abeer M. Aldbass</cp:lastModifiedBy>
  <cp:revision>225</cp:revision>
  <dcterms:created xsi:type="dcterms:W3CDTF">2009-10-06T14:22:04Z</dcterms:created>
  <dcterms:modified xsi:type="dcterms:W3CDTF">2023-09-14T05:26:46Z</dcterms:modified>
</cp:coreProperties>
</file>