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7"/>
  </p:notesMasterIdLst>
  <p:handoutMasterIdLst>
    <p:handoutMasterId r:id="rId28"/>
  </p:handoutMasterIdLst>
  <p:sldIdLst>
    <p:sldId id="375" r:id="rId2"/>
    <p:sldId id="396" r:id="rId3"/>
    <p:sldId id="398" r:id="rId4"/>
    <p:sldId id="399" r:id="rId5"/>
    <p:sldId id="334" r:id="rId6"/>
    <p:sldId id="380" r:id="rId7"/>
    <p:sldId id="381" r:id="rId8"/>
    <p:sldId id="400" r:id="rId9"/>
    <p:sldId id="315" r:id="rId10"/>
    <p:sldId id="337" r:id="rId11"/>
    <p:sldId id="335" r:id="rId12"/>
    <p:sldId id="336" r:id="rId13"/>
    <p:sldId id="401" r:id="rId14"/>
    <p:sldId id="423" r:id="rId15"/>
    <p:sldId id="338" r:id="rId16"/>
    <p:sldId id="339" r:id="rId17"/>
    <p:sldId id="390" r:id="rId18"/>
    <p:sldId id="391" r:id="rId19"/>
    <p:sldId id="392" r:id="rId20"/>
    <p:sldId id="393" r:id="rId21"/>
    <p:sldId id="383" r:id="rId22"/>
    <p:sldId id="403" r:id="rId23"/>
    <p:sldId id="340" r:id="rId24"/>
    <p:sldId id="402" r:id="rId25"/>
    <p:sldId id="341" r:id="rId2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7" autoAdjust="0"/>
    <p:restoredTop sz="91769" autoAdjust="0"/>
  </p:normalViewPr>
  <p:slideViewPr>
    <p:cSldViewPr>
      <p:cViewPr varScale="1">
        <p:scale>
          <a:sx n="101" d="100"/>
          <a:sy n="101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69E771-2DB5-303C-7672-D8725438F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C77F4-7820-29AD-FB3D-0FA462C801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7D0FDF-E4B9-5440-B914-34F2E2F2D2E0}" type="datetimeFigureOut">
              <a:rPr lang="en-US"/>
              <a:pPr>
                <a:defRPr/>
              </a:pPr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70A26-BC55-5B1C-B80E-69B639158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2D4EB-0713-9244-2DCA-6AA29A2F1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AD8EB6-527C-4245-9616-C0E128DFC26A}" type="slidenum">
              <a:rPr lang="en-US" altLang="en-SA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8CD245-A07D-3841-4E09-4205D67AA8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0D3E922-6351-B41E-54EC-66D508C1E6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D70B164-F6B4-54E1-E8FD-28C5AE3B76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607751B-DA1A-C1CF-C917-1CCE3811ED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ECF53E1-3373-0DB3-AC83-9567394BDA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B6B452A-5262-1BD2-46C6-594EF8BCC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A94BA1F-5F94-2F4B-9478-4D6E96745E25}" type="slidenum">
              <a:rPr lang="en-GB" altLang="en-SA"/>
              <a:pPr/>
              <a:t>‹#›</a:t>
            </a:fld>
            <a:endParaRPr lang="en-GB" altLang="en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Calibri" pitchFamily="34" charset="0"/>
              </a:rPr>
              <a:t>ethylenediaminetetraacetic</a:t>
            </a:r>
            <a:r>
              <a:rPr lang="en-US" sz="1200" dirty="0">
                <a:latin typeface="Calibri" pitchFamily="34" charset="0"/>
              </a:rPr>
              <a:t> acid (EDTA).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BEAAA-89D7-4161-B991-D74F089A78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 transport of fluid into a cell by means of local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infoldings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by the cell membrane so that a tiny vesicle or sac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formsaround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each droplet, which is then taken into the interior of the cytoplasm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BEAAA-89D7-4161-B991-D74F089A78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0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BEAAA-89D7-4161-B991-D74F089A78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018-7685-3B40-829A-DCE6EF6B893F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86086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F133-1E17-5543-8B09-35857CB38A92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137033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53F-1A26-C940-9B23-F256C94B9A68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11298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425853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9D7-9624-2547-B490-B90DB60CDFE6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66619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8B7-35A6-8048-B2F1-DDF56850EA8B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410557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41BB-5F44-B147-8F4B-AC6C354F8919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3242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353283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2F16-C8C1-C242-BF3A-F67FBFEB8941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36044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C55F-C35D-054C-8EDA-2692A625F785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52060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B023-49EF-F846-9265-9E36C6A0150E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106665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A13F-4E8B-C346-9EF6-896B377D612D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84287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037E-7691-619B-5EC4-512194CA2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38" y="2997200"/>
            <a:ext cx="6119812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plasma proteins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Footer Placeholder 7">
            <a:extLst>
              <a:ext uri="{FF2B5EF4-FFF2-40B4-BE49-F238E27FC236}">
                <a16:creationId xmlns:a16="http://schemas.microsoft.com/office/drawing/2014/main" id="{2D045DA9-2623-13EA-40A1-198D4D63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8197" name="Slide Number Placeholder 6">
            <a:extLst>
              <a:ext uri="{FF2B5EF4-FFF2-40B4-BE49-F238E27FC236}">
                <a16:creationId xmlns:a16="http://schemas.microsoft.com/office/drawing/2014/main" id="{A638AC52-431F-D1A1-5C21-7EDDDCAA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B7D908-93FD-4C45-B130-E34694788A51}" type="slidenum">
              <a:rPr lang="en-GB" altLang="en-SA" sz="1400"/>
              <a:pPr eaLnBrk="1" hangingPunct="1"/>
              <a:t>1</a:t>
            </a:fld>
            <a:endParaRPr lang="en-GB" altLang="en-SA" sz="1400"/>
          </a:p>
        </p:txBody>
      </p:sp>
      <p:pic>
        <p:nvPicPr>
          <p:cNvPr id="4" name="Picture 3" descr="50y">
            <a:extLst>
              <a:ext uri="{FF2B5EF4-FFF2-40B4-BE49-F238E27FC236}">
                <a16:creationId xmlns:a16="http://schemas.microsoft.com/office/drawing/2014/main" id="{16A023BF-2A69-EAD4-13DE-EC2D8F88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29" y="5373216"/>
            <a:ext cx="670641" cy="1030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6" name="Picture 8">
            <a:extLst>
              <a:ext uri="{FF2B5EF4-FFF2-40B4-BE49-F238E27FC236}">
                <a16:creationId xmlns:a16="http://schemas.microsoft.com/office/drawing/2014/main" id="{55A7D479-B014-91A5-51D5-186BF524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 b="6749"/>
          <a:stretch>
            <a:fillRect/>
          </a:stretch>
        </p:blipFill>
        <p:spPr bwMode="auto">
          <a:xfrm>
            <a:off x="5651500" y="188913"/>
            <a:ext cx="32861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4E84DAB-04B7-4212-36BA-C1FC98E406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556638"/>
            <a:ext cx="7886700" cy="83184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proteins participate in: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1439D8E-7D60-872B-490A-7A38B1A1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fr-FR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lood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coagulation</a:t>
            </a:r>
          </a:p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fr-FR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aintenance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homeostasis (pH, osmotic pressure)</a:t>
            </a:r>
          </a:p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Defence against infection</a:t>
            </a:r>
          </a:p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fr-FR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ransport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	</a:t>
            </a:r>
          </a:p>
          <a:p>
            <a:pPr marL="623888" indent="-514350" eaLnBrk="1" hangingPunct="1">
              <a:lnSpc>
                <a:spcPct val="125000"/>
              </a:lnSpc>
              <a:spcBef>
                <a:spcPct val="50000"/>
              </a:spcBef>
              <a:buClr>
                <a:srgbClr val="FFCC00"/>
              </a:buClr>
              <a:buSzTx/>
              <a:buFontTx/>
              <a:buNone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31" name="Footer Placeholder 18">
            <a:extLst>
              <a:ext uri="{FF2B5EF4-FFF2-40B4-BE49-F238E27FC236}">
                <a16:creationId xmlns:a16="http://schemas.microsoft.com/office/drawing/2014/main" id="{3690266A-D267-12A9-8D24-6269B932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9230" name="Slide Number Placeholder 17">
            <a:extLst>
              <a:ext uri="{FF2B5EF4-FFF2-40B4-BE49-F238E27FC236}">
                <a16:creationId xmlns:a16="http://schemas.microsoft.com/office/drawing/2014/main" id="{CE3BC460-98D5-6BCD-8E3B-4B6F059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1D5CE7-F0B8-044D-9ABB-9BDF440E44B7}" type="slidenum">
              <a:rPr lang="en-GB" altLang="en-SA" sz="1400"/>
              <a:pPr eaLnBrk="1" hangingPunct="1"/>
              <a:t>10</a:t>
            </a:fld>
            <a:endParaRPr lang="en-GB" altLang="en-SA" sz="1400" dirty="0"/>
          </a:p>
        </p:txBody>
      </p:sp>
      <p:sp>
        <p:nvSpPr>
          <p:cNvPr id="88071" name="Line 7">
            <a:extLst>
              <a:ext uri="{FF2B5EF4-FFF2-40B4-BE49-F238E27FC236}">
                <a16:creationId xmlns:a16="http://schemas.microsoft.com/office/drawing/2014/main" id="{69674DA2-D681-B397-697B-D951F3427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108743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2" name="Line 8">
            <a:extLst>
              <a:ext uri="{FF2B5EF4-FFF2-40B4-BE49-F238E27FC236}">
                <a16:creationId xmlns:a16="http://schemas.microsoft.com/office/drawing/2014/main" id="{D468876E-127C-EB89-3C13-7FFCEBEA6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760412" cy="400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3" name="Line 9">
            <a:extLst>
              <a:ext uri="{FF2B5EF4-FFF2-40B4-BE49-F238E27FC236}">
                <a16:creationId xmlns:a16="http://schemas.microsoft.com/office/drawing/2014/main" id="{58BFED51-1678-0DD4-CA69-86E1BBBE8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0" cy="971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4" name="Line 10">
            <a:extLst>
              <a:ext uri="{FF2B5EF4-FFF2-40B4-BE49-F238E27FC236}">
                <a16:creationId xmlns:a16="http://schemas.microsoft.com/office/drawing/2014/main" id="{DB5D4590-1CDC-118C-15E8-206969562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1087437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AAFE0675-16B8-C107-DA3C-3CE18622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2" y="4063691"/>
            <a:ext cx="2498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Metabolites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D4DB4F76-2077-3979-3C6B-CBA881D4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91" y="4688189"/>
            <a:ext cx="15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465EAC2C-7F68-94E8-D349-D3691AEC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286" y="4684589"/>
            <a:ext cx="2468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9C871E7C-BC6D-3233-C5B3-E8A1B6B1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445" y="3631464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Nutrient.</a:t>
            </a:r>
          </a:p>
        </p:txBody>
      </p:sp>
      <p:sp>
        <p:nvSpPr>
          <p:cNvPr id="88080" name="Line 16">
            <a:extLst>
              <a:ext uri="{FF2B5EF4-FFF2-40B4-BE49-F238E27FC236}">
                <a16:creationId xmlns:a16="http://schemas.microsoft.com/office/drawing/2014/main" id="{BAD5AAE0-0F59-7756-9939-33757D4F1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652462" cy="14859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SA"/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9632D53F-8D0B-5053-AB13-B4BAC0B7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473" y="5264943"/>
            <a:ext cx="108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/>
      <p:bldP spid="88076" grpId="0"/>
      <p:bldP spid="88077" grpId="0"/>
      <p:bldP spid="88078" grpId="0"/>
      <p:bldP spid="880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75961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properties of plasma proteins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628650" y="1711325"/>
            <a:ext cx="771525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are synthesized in the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xception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-globulins – synthesized in plasma cells.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as pre-proteins on membrane-bound polyribosomes; then they are subjected to posttranslational modifications in ER and Golgi apparatus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53F13-F0A4-989A-FCD4-F6D8E41D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EB65CA-8BF6-58B0-CEAC-2C3D5DD7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11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61560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properties of plasma proteins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739626" y="1484784"/>
            <a:ext cx="7886699" cy="452596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of them are 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glycoproteins</a:t>
            </a:r>
          </a:p>
          <a:p>
            <a:pPr>
              <a:lnSpc>
                <a:spcPct val="125000"/>
              </a:lnSpc>
              <a:buFont typeface="Wingdings 3" pitchFamily="18" charset="2"/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xception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albumin</a:t>
            </a:r>
          </a:p>
          <a:p>
            <a:pPr>
              <a:lnSpc>
                <a:spcPct val="125000"/>
              </a:lnSpc>
              <a:buFont typeface="Wingdings 3" pitchFamily="18" charset="2"/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 half-life in the circulation (albumin – 20 days)</a:t>
            </a:r>
          </a:p>
          <a:p>
            <a:pPr marL="0" indent="0">
              <a:lnSpc>
                <a:spcPct val="125000"/>
              </a:lnSpc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them exhibit 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polymorphism</a:t>
            </a:r>
            <a:r>
              <a:rPr lang="cs-CZ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immunoglobulins,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transferrin…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 antitrypsin transferrin, haptoglobin)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D524C-CF72-2472-56A3-EAD353D1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66496-AE5C-29D5-F3E2-54DDAB5D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12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96752"/>
            <a:ext cx="7768319" cy="463937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proteins circulate not only inside the vascular system but also across the capillary bed into the interstitial fluid and back into the plasma through lymphatic vessels</a:t>
            </a:r>
          </a:p>
          <a:p>
            <a:pPr algn="just">
              <a:lnSpc>
                <a:spcPct val="16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50984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Catabolism of plasma proteins</a:t>
            </a:r>
            <a:br>
              <a:rPr lang="en-US" sz="4400" b="0" dirty="0">
                <a:effectLst/>
                <a:latin typeface="Calibri" pitchFamily="34" charset="0"/>
              </a:rPr>
            </a:br>
            <a:endParaRPr lang="en-US" sz="4400" b="0" dirty="0">
              <a:effectLst/>
              <a:latin typeface="Calibri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5E61D-1FF8-0006-B924-7671B6CD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5FC70-818D-E8A9-C476-8F889543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13</a:t>
            </a:fld>
            <a:endParaRPr lang="en-GB" altLang="en-SA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769EB3A-B74A-472D-8486-0C487652D1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3F1A8-875E-4D7B-BA13-21721C17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125570"/>
            <a:ext cx="4968552" cy="280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260E4-E9CA-4413-9EA2-B0CD211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A044AD-B687-49AD-87BD-1EE75E3E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2F16-C8C1-C242-BF3A-F67FBFEB8941}" type="slidenum">
              <a:rPr lang="en-GB" altLang="en-SA" smtClean="0"/>
              <a:pPr/>
              <a:t>14</a:t>
            </a:fld>
            <a:endParaRPr lang="en-GB" altLang="en-SA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E92B3DB-76C3-4189-A3A0-308D6A764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9A8D998-C73E-4678-85AE-06FD2E819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5F94A50-0D08-4BA5-9B86-B8417D7180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2206F-E43F-4965-8BF3-B269FD9C6A15}"/>
              </a:ext>
            </a:extLst>
          </p:cNvPr>
          <p:cNvSpPr/>
          <p:nvPr/>
        </p:nvSpPr>
        <p:spPr>
          <a:xfrm>
            <a:off x="871972" y="676253"/>
            <a:ext cx="7704856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macrophages take up albumin by pinocytosis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Albumin is broken down within the lysosomes of tissue macrophages to amino acids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6C13AE-02FF-41D5-9570-0B169DE0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46069"/>
            <a:ext cx="5813009" cy="36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2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61560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phase reactants (APRs)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457201" y="1481138"/>
            <a:ext cx="8003232" cy="4525962"/>
          </a:xfrm>
        </p:spPr>
        <p:txBody>
          <a:bodyPr>
            <a:normAutofit fontScale="92500" lnSpcReduction="20000"/>
          </a:bodyPr>
          <a:lstStyle/>
          <a:p>
            <a:pPr marL="623888" indent="-514350"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of proteins whose plasma levels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(increase or decrease) during acute inflammatory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 algn="just">
              <a:lnSpc>
                <a:spcPct val="150000"/>
              </a:lnSpc>
              <a:buNone/>
            </a:pP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 algn="just">
              <a:lnSpc>
                <a:spcPct val="150000"/>
              </a:lnSpc>
            </a:pP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APRs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changes in:</a:t>
            </a: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 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ancer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263" lvl="1" indent="-438150" algn="just">
              <a:lnSpc>
                <a:spcPct val="150000"/>
              </a:lnSpc>
              <a:buSzPct val="70000"/>
              <a:buFont typeface="Wingdings" pitchFamily="2" charset="2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967AE0-693B-1052-B1B9-7171C7D6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236A3-9815-2E9A-75BE-7B281101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15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65722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b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APRs</a:t>
            </a:r>
            <a:br>
              <a:rPr lang="cs-CZ" sz="4400" b="0" dirty="0">
                <a:effectLst/>
                <a:latin typeface="Calibri" pitchFamily="34" charset="0"/>
              </a:rPr>
            </a:br>
            <a:endParaRPr lang="en-GB" sz="4400" b="0" dirty="0">
              <a:effectLst/>
              <a:latin typeface="Calibri" pitchFamily="34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300192" y="2486025"/>
            <a:ext cx="1730077" cy="20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Transferrin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0" y="1701800"/>
            <a:ext cx="1625600" cy="3028950"/>
          </a:xfrm>
          <a:prstGeom prst="upArrow">
            <a:avLst>
              <a:gd name="adj1" fmla="val 50000"/>
              <a:gd name="adj2" fmla="val 46582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7518400" y="2486025"/>
            <a:ext cx="1625600" cy="2971800"/>
          </a:xfrm>
          <a:prstGeom prst="downArrow">
            <a:avLst>
              <a:gd name="adj1" fmla="val 50000"/>
              <a:gd name="adj2" fmla="val 45703"/>
            </a:avLst>
          </a:prstGeom>
          <a:gradFill rotWithShape="0">
            <a:gsLst>
              <a:gs pos="0">
                <a:srgbClr val="FF7C80"/>
              </a:gs>
              <a:gs pos="100000">
                <a:srgbClr val="CC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25600" y="1340768"/>
            <a:ext cx="3738488" cy="482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1-antitrypsin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C-reactive protein (CRP):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~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1000-fold increase!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Fibrinogen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Haptoglobin (HP).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C3, C4.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FD7AA-89D5-531D-EBB4-8D037E50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DE925-E417-9C3C-AAC8-1CC7BA86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16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 animBg="1"/>
      <p:bldP spid="90118" grpId="0" animBg="1"/>
      <p:bldP spid="90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162" y="1989138"/>
            <a:ext cx="4041775" cy="35320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response occurs with stress or inflammation caused by infection, injury or surgical trauma</a:t>
            </a:r>
          </a:p>
          <a:p>
            <a:pPr lvl="1" algn="just">
              <a:lnSpc>
                <a:spcPct val="150000"/>
              </a:lnSpc>
              <a:buClr>
                <a:srgbClr val="CC0099"/>
              </a:buClr>
            </a:pPr>
            <a:r>
              <a:rPr lang="en-US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or ↓ albumin</a:t>
            </a:r>
          </a:p>
          <a:p>
            <a:pPr lvl="1" algn="just">
              <a:lnSpc>
                <a:spcPct val="150000"/>
              </a:lnSpc>
              <a:buClr>
                <a:srgbClr val="CC0099"/>
              </a:buClr>
            </a:pPr>
            <a:r>
              <a:rPr lang="en-US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α1 and α2 globulins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3" y="494508"/>
            <a:ext cx="7886700" cy="5826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inflammatory response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392612" cy="3889375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04025" y="1220788"/>
            <a:ext cx="194468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2-globulins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019925" y="1557338"/>
            <a:ext cx="1588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380288" y="1557338"/>
            <a:ext cx="1587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93FDB-D0FC-C30E-A701-D28B75A4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1B966-0B88-E80A-0027-4442FC1B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17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57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Chronic inflammatory response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12367" y="1532211"/>
            <a:ext cx="4329485" cy="420104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response is correlated with chronic infection (autoimmune diseases, chronic liver disease, chronic infection, cancer)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Clr>
                <a:srgbClr val="CC0099"/>
              </a:buClr>
            </a:pP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or ↓ albumin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</a:pP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α1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α2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globulins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</a:pP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↑↑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05038"/>
            <a:ext cx="4223648" cy="3403600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3475" y="1220788"/>
            <a:ext cx="259238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globulins</a:t>
            </a:r>
            <a:endParaRPr lang="cs-C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065275" y="1628775"/>
            <a:ext cx="1588" cy="10080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425638" y="1557338"/>
            <a:ext cx="71437" cy="11509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8428938" y="1557338"/>
            <a:ext cx="80962" cy="1079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4B348-9094-FF8E-D308-EF785493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627E2A-14C0-E903-2B50-046CC745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18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345758" cy="5184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kidney damage illustrates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long-term loss of lower molecular weight proteins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CC0099"/>
              </a:buClr>
            </a:pP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albumin and IgG – they are filtered in kidney.</a:t>
            </a:r>
            <a:endParaRPr lang="en-US" sz="22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etention of higher molecular weight proteins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CC0099"/>
              </a:buClr>
            </a:pP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↑↑ </a:t>
            </a:r>
            <a:r>
              <a:rPr lang="el-GR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2-macroglobulin and ↑</a:t>
            </a:r>
            <a:r>
              <a:rPr lang="el-GR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-globulin)</a:t>
            </a:r>
          </a:p>
          <a:p>
            <a:pPr marL="338138" indent="-338138" eaLnBrk="1" hangingPunct="1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05785"/>
            <a:ext cx="7886700" cy="6349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Nephrotic syndrome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40" y="2660667"/>
            <a:ext cx="3529013" cy="3197225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628" y="1604979"/>
            <a:ext cx="396484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2-globulin   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-globulin </a:t>
            </a:r>
            <a:r>
              <a:rPr lang="cs-C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fractions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176965" y="2012967"/>
            <a:ext cx="431800" cy="1511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964365" y="1939942"/>
            <a:ext cx="441325" cy="20891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55FF2-C6F6-9D06-BB03-460C626F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CEB8D-4371-1D44-19CB-F10B92AE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19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diagnostic laboratory tests in biochemistry, hematology, and immunology are performed using blood, plasma, or serum.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formed elements of blood are suspended in an aqueous solution: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plasma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is the supernatant obtained after centrifugation of a blood sample collected into a test tube containing an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anticoagulant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55478" r="36127" b="8990"/>
          <a:stretch/>
        </p:blipFill>
        <p:spPr bwMode="auto">
          <a:xfrm>
            <a:off x="7701372" y="1628800"/>
            <a:ext cx="611560" cy="23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C662D-DE9E-B592-53EB-F963D4213B02}"/>
              </a:ext>
            </a:extLst>
          </p:cNvPr>
          <p:cNvSpPr txBox="1"/>
          <p:nvPr/>
        </p:nvSpPr>
        <p:spPr>
          <a:xfrm>
            <a:off x="888182" y="384048"/>
            <a:ext cx="7025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  <a:endParaRPr lang="en-SA" sz="3200" dirty="0">
              <a:solidFill>
                <a:srgbClr val="FF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96138E-0EDB-A273-8B8A-E0EEE3A5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9DC960-97AD-6FDA-4DAB-29AAD5FA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2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978850" cy="45259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 can be caused by chronic alcohol abuse or viral hepatitis 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albumin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and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globulins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Ig A in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-fraction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7975" y="180516"/>
            <a:ext cx="7886700" cy="8411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Liver damage - Cirrhosis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5" y="1989138"/>
            <a:ext cx="4244975" cy="3614737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18950" y="1268413"/>
            <a:ext cx="13033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γ</a:t>
            </a:r>
            <a:r>
              <a:rPr lang="cs-CZ">
                <a:solidFill>
                  <a:srgbClr val="000000"/>
                </a:solidFill>
                <a:latin typeface="Comic Sans MS" pitchFamily="66" charset="0"/>
              </a:rPr>
              <a:t>-globulins</a:t>
            </a:r>
          </a:p>
          <a:p>
            <a:pPr eaLnBrk="1" hangingPunct="1"/>
            <a:endParaRPr lang="cs-CZ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111113" y="1700213"/>
            <a:ext cx="215900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745988" y="1700213"/>
            <a:ext cx="227012" cy="2520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A9E24-031B-D888-B682-1A31A03D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CF2F7-0F03-D099-C2FC-EA309559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20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7225" y="1196752"/>
            <a:ext cx="7471742" cy="50800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glycoprotein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the lowest molecular weight of almost of plasma proteins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produces about 12g albumin per day (25% of total hepatic protein synthesis and 50% of secreted protein)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Half-life: 20 days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measurement of serum albumin concentration is used to assays liver function test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B54BC-A403-A98E-13C4-ED831A66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B901F-DF46-20AA-AD53-6AAD7754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21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bu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9428" y="908720"/>
            <a:ext cx="85051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4EBE10-27A2-782F-5A01-8F606F67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9882B-DBBB-260B-C099-AF1BF638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22</a:t>
            </a:fld>
            <a:endParaRPr lang="en-GB" altLang="en-S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22E4D4E-3F76-30E0-3DCB-2F60745C7C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2865" y="572620"/>
            <a:ext cx="8229600" cy="48359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Albumin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EC53DBB-57A8-58AE-9E2B-63C1E58E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524375"/>
          </a:xfrm>
        </p:spPr>
        <p:txBody>
          <a:bodyPr>
            <a:normAutofit lnSpcReduction="10000"/>
          </a:bodyPr>
          <a:lstStyle/>
          <a:p>
            <a:pPr marL="392113" lvl="1" indent="0" eaLnBrk="1" fontAlgn="auto" hangingPunct="1">
              <a:lnSpc>
                <a:spcPct val="125000"/>
              </a:lnSpc>
              <a:spcAft>
                <a:spcPts val="0"/>
              </a:spcAft>
              <a:buSzPct val="60000"/>
              <a:buNone/>
              <a:defRPr/>
            </a:pP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1. M</a:t>
            </a:r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aintenance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of the osmotic pressure of plasma</a:t>
            </a:r>
          </a:p>
          <a:p>
            <a:pPr marL="1030288" lvl="2" indent="-400050" algn="just">
              <a:lnSpc>
                <a:spcPct val="150000"/>
              </a:lnSpc>
              <a:buClr>
                <a:schemeClr val="accent1"/>
              </a:buClr>
              <a:buSzPct val="60000"/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gives a much greater osmotic effect at the pH 7.4 of</a:t>
            </a:r>
          </a:p>
          <a:p>
            <a:pPr marL="630238" lvl="2" indent="0" algn="just">
              <a:lnSpc>
                <a:spcPct val="150000"/>
              </a:lnSpc>
              <a:buClr>
                <a:schemeClr val="accent1"/>
              </a:buClr>
              <a:buSzPct val="600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 blood</a:t>
            </a:r>
          </a:p>
          <a:p>
            <a:pPr marL="1030288" lvl="2" indent="-400050" algn="just">
              <a:lnSpc>
                <a:spcPct val="150000"/>
              </a:lnSpc>
              <a:buClr>
                <a:schemeClr val="accent1"/>
              </a:buClr>
              <a:buSzPct val="60000"/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Is responsible for about 75- 80 % of the osmotic effect</a:t>
            </a:r>
          </a:p>
          <a:p>
            <a:pPr marL="630238" lvl="2" indent="0" algn="just">
              <a:lnSpc>
                <a:spcPct val="150000"/>
              </a:lnSpc>
              <a:buClr>
                <a:schemeClr val="accent1"/>
              </a:buClr>
              <a:buSzPct val="600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 of plasma because:</a:t>
            </a:r>
          </a:p>
          <a:p>
            <a:pPr marL="1314450" lvl="3" indent="-400050" algn="just">
              <a:lnSpc>
                <a:spcPct val="110000"/>
              </a:lnSpc>
              <a:buClr>
                <a:schemeClr val="accent1"/>
              </a:buClr>
              <a:buSzPct val="6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constitutes slightly&gt; half the plasma proteins by weight</a:t>
            </a:r>
          </a:p>
          <a:p>
            <a:pPr marL="1314450" lvl="3" indent="-400050" algn="just">
              <a:lnSpc>
                <a:spcPct val="110000"/>
              </a:lnSpc>
              <a:buClr>
                <a:schemeClr val="accent1"/>
              </a:buClr>
              <a:buSzPct val="6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has the lower molecular weight of the major plasma proteins.</a:t>
            </a:r>
          </a:p>
          <a:p>
            <a:pPr marL="830263" lvl="1" indent="-438150" eaLnBrk="1" fontAlgn="auto" hangingPunct="1">
              <a:lnSpc>
                <a:spcPct val="125000"/>
              </a:lnSpc>
              <a:spcAft>
                <a:spcPts val="0"/>
              </a:spcAft>
              <a:buSzPct val="60000"/>
              <a:buFont typeface="Wingdings" pitchFamily="2" charset="2"/>
              <a:buAutoNum type="arabicPeriod"/>
              <a:defRPr/>
            </a:pPr>
            <a:endParaRPr lang="fr-F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0245" name="Footer Placeholder 8">
            <a:extLst>
              <a:ext uri="{FF2B5EF4-FFF2-40B4-BE49-F238E27FC236}">
                <a16:creationId xmlns:a16="http://schemas.microsoft.com/office/drawing/2014/main" id="{5074ED6C-339C-1776-84D4-17E019F5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0244" name="Slide Number Placeholder 7">
            <a:extLst>
              <a:ext uri="{FF2B5EF4-FFF2-40B4-BE49-F238E27FC236}">
                <a16:creationId xmlns:a16="http://schemas.microsoft.com/office/drawing/2014/main" id="{0ACE329E-447C-4DEE-0E61-41076384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B0A8C-6415-F44C-BEE0-FB8EF3A4C833}" type="slidenum">
              <a:rPr lang="en-GB" altLang="en-SA" sz="1400"/>
              <a:pPr eaLnBrk="1" hangingPunct="1"/>
              <a:t>23</a:t>
            </a:fld>
            <a:endParaRPr lang="en-GB" altLang="en-S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22E4D4E-3F76-30E0-3DCB-2F60745C7C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2865" y="572620"/>
            <a:ext cx="8229600" cy="48359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Albumin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EC53DBB-57A8-58AE-9E2B-63C1E58E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4375"/>
          </a:xfrm>
        </p:spPr>
        <p:txBody>
          <a:bodyPr>
            <a:normAutofit/>
          </a:bodyPr>
          <a:lstStyle/>
          <a:p>
            <a:pPr marL="392113" lvl="1" indent="0" algn="just">
              <a:lnSpc>
                <a:spcPct val="150000"/>
              </a:lnSpc>
              <a:buSzPct val="60000"/>
              <a:buNone/>
              <a:defRPr/>
            </a:pP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2.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ransport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can bind and transport many diverse molecules and serve as low-specificity transport protein, which include: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92113" lvl="1" indent="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None/>
              <a:defRPr/>
            </a:pPr>
            <a:endParaRPr lang="en-GB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Free fatty acids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Steroid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hormones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Bilirubin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Drugs (Sulphonamides, Aspirin)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2+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Cu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2+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Footer Placeholder 8">
            <a:extLst>
              <a:ext uri="{FF2B5EF4-FFF2-40B4-BE49-F238E27FC236}">
                <a16:creationId xmlns:a16="http://schemas.microsoft.com/office/drawing/2014/main" id="{5074ED6C-339C-1776-84D4-17E019F5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0244" name="Slide Number Placeholder 7">
            <a:extLst>
              <a:ext uri="{FF2B5EF4-FFF2-40B4-BE49-F238E27FC236}">
                <a16:creationId xmlns:a16="http://schemas.microsoft.com/office/drawing/2014/main" id="{0ACE329E-447C-4DEE-0E61-41076384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B0A8C-6415-F44C-BEE0-FB8EF3A4C833}" type="slidenum">
              <a:rPr lang="en-GB" altLang="en-SA" sz="1400"/>
              <a:pPr eaLnBrk="1" hangingPunct="1"/>
              <a:t>24</a:t>
            </a:fld>
            <a:endParaRPr lang="en-GB" altLang="en-SA" sz="1400" dirty="0"/>
          </a:p>
        </p:txBody>
      </p:sp>
    </p:spTree>
    <p:extLst>
      <p:ext uri="{BB962C8B-B14F-4D97-AF65-F5344CB8AC3E}">
        <p14:creationId xmlns:p14="http://schemas.microsoft.com/office/powerpoint/2010/main" val="29693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4EEE599-956E-D1AA-8B6D-533DCEED22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136524"/>
            <a:ext cx="7886700" cy="72342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Causes of Albumin Deficiency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A2F908A-BC9D-3304-5868-43C410D8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9951"/>
            <a:ext cx="8119814" cy="5017321"/>
          </a:xfrm>
        </p:spPr>
        <p:txBody>
          <a:bodyPr>
            <a:no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Liver diseases (cirrhosis) –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decrease in the ratio of albumin to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globulins.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Protein malnutrition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Excessive excretion by kidneys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(renal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disease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proteinuria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Mutation causing </a:t>
            </a:r>
            <a:r>
              <a:rPr lang="en-GB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 Albuminemia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(little or no circulating albumin).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There will be a reduction in osmotic pressure, leading to enhanced fluid retention in tissue spaces (edema).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FF66"/>
              </a:buClr>
              <a:buFont typeface="+mj-lt"/>
              <a:buAutoNum type="arabicPeriod"/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Footer Placeholder 8">
            <a:extLst>
              <a:ext uri="{FF2B5EF4-FFF2-40B4-BE49-F238E27FC236}">
                <a16:creationId xmlns:a16="http://schemas.microsoft.com/office/drawing/2014/main" id="{EA6CC735-9E9F-5C85-4197-7C2635FE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 dirty="0">
                <a:solidFill>
                  <a:schemeClr val="tx2"/>
                </a:solidFill>
              </a:rPr>
              <a:t>Function of plasma protein (1-51)</a:t>
            </a:r>
            <a:endParaRPr lang="en-GB" altLang="en-SA" sz="1200" dirty="0">
              <a:solidFill>
                <a:schemeClr val="tx2"/>
              </a:solidFill>
            </a:endParaRPr>
          </a:p>
        </p:txBody>
      </p:sp>
      <p:sp>
        <p:nvSpPr>
          <p:cNvPr id="11268" name="Slide Number Placeholder 7">
            <a:extLst>
              <a:ext uri="{FF2B5EF4-FFF2-40B4-BE49-F238E27FC236}">
                <a16:creationId xmlns:a16="http://schemas.microsoft.com/office/drawing/2014/main" id="{E4071FE6-8691-2EFC-B001-05F8DD2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SA" sz="1400" dirty="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96" y="1268760"/>
            <a:ext cx="7385396" cy="48737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anticoagulants - lithium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heparinate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EDTA.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Heparinate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clotting by binding to thrombin.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 Ca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Mg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ions, thus blocking the calcium- and magnesium-dependent enzymes in the clotting cascade.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as an anticoagulant for coagulation tests and when blood is collected for transfusion.</a:t>
            </a:r>
          </a:p>
          <a:p>
            <a:pPr lvl="1"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51D8A-416B-DD12-DC12-27FE861BABAD}"/>
              </a:ext>
            </a:extLst>
          </p:cNvPr>
          <p:cNvSpPr txBox="1"/>
          <p:nvPr/>
        </p:nvSpPr>
        <p:spPr>
          <a:xfrm>
            <a:off x="888182" y="384048"/>
            <a:ext cx="7025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(Cont.)</a:t>
            </a:r>
            <a:endParaRPr lang="en-SA" sz="3200" dirty="0">
              <a:solidFill>
                <a:srgbClr val="FF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3815E-56B2-E149-BB9A-16384BBB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3200C-E966-A65A-25C1-8BCBEE8C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3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2770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supernatant obtained after a blood sample has been allowed to clot spontaneously.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clotting, fibrinogen is converted to fibrin.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major difference between plasma and serum is the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fibrinogen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serum.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55478" r="36127" b="8990"/>
          <a:stretch/>
        </p:blipFill>
        <p:spPr bwMode="auto">
          <a:xfrm>
            <a:off x="7619020" y="3293193"/>
            <a:ext cx="611560" cy="23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 rotWithShape="1">
          <a:blip r:embed="rId3" cstate="print"/>
          <a:srcRect r="32532"/>
          <a:stretch/>
        </p:blipFill>
        <p:spPr bwMode="auto">
          <a:xfrm>
            <a:off x="6876256" y="4445347"/>
            <a:ext cx="55695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2050A-6160-1B2E-1F25-F301E133F7C0}"/>
              </a:ext>
            </a:extLst>
          </p:cNvPr>
          <p:cNvSpPr txBox="1"/>
          <p:nvPr/>
        </p:nvSpPr>
        <p:spPr>
          <a:xfrm>
            <a:off x="888182" y="384048"/>
            <a:ext cx="7025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(Cont.)</a:t>
            </a:r>
            <a:endParaRPr lang="en-SA" sz="3200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668E51-BF11-EEBA-7413-4328C57D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A56DC7-C83C-B872-4439-283151AD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4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xfrm>
            <a:off x="755576" y="1662981"/>
            <a:ext cx="7344816" cy="3532038"/>
          </a:xfrm>
        </p:spPr>
        <p:txBody>
          <a:bodyPr>
            <a:normAutofit fontScale="92500" lnSpcReduction="20000"/>
          </a:bodyPr>
          <a:lstStyle/>
          <a:p>
            <a:pPr marL="623888" indent="-514350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–80 g 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 l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conjugated (glycoproteins, lipoproteins)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4" indent="-457200">
              <a:lnSpc>
                <a:spcPct val="150000"/>
              </a:lnSpc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Salting-out methods  </a:t>
            </a:r>
          </a:p>
          <a:p>
            <a:pPr marL="1600200" lvl="4" indent="-457200">
              <a:lnSpc>
                <a:spcPct val="150000"/>
              </a:lnSpc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Electrophoresis.</a:t>
            </a:r>
            <a:r>
              <a:rPr lang="en-US" sz="2400" dirty="0">
                <a:solidFill>
                  <a:schemeClr val="accent1"/>
                </a:solidFill>
                <a:effectLst/>
                <a:latin typeface="Calibri" pitchFamily="34" charset="0"/>
              </a:rPr>
              <a:t>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C40D3-DFFB-9674-E251-2EE34109996B}"/>
              </a:ext>
            </a:extLst>
          </p:cNvPr>
          <p:cNvSpPr txBox="1"/>
          <p:nvPr/>
        </p:nvSpPr>
        <p:spPr>
          <a:xfrm>
            <a:off x="1835696" y="332656"/>
            <a:ext cx="45720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4" indent="0">
              <a:lnSpc>
                <a:spcPct val="150000"/>
              </a:lnSpc>
              <a:buClr>
                <a:schemeClr val="accent1"/>
              </a:buClr>
              <a:buSzPct val="70000"/>
              <a:buNone/>
            </a:pPr>
            <a:r>
              <a:rPr lang="cs-CZ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32143-8AB1-8BD6-7219-1FA3D715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ABAB3-2113-0CBA-44D6-A37A778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5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68761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Major Components of globulin bands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8983" r="12434" b="5083"/>
          <a:stretch>
            <a:fillRect/>
          </a:stretch>
        </p:blipFill>
        <p:spPr bwMode="auto">
          <a:xfrm>
            <a:off x="1189595" y="1268760"/>
            <a:ext cx="6569671" cy="475252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D34BE-06F6-D9AE-FC11-9364BEAD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9A56D-E346-3812-5D81-337DAC85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6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27199" r="47359" b="26345"/>
          <a:stretch/>
        </p:blipFill>
        <p:spPr bwMode="auto">
          <a:xfrm>
            <a:off x="1115616" y="1484784"/>
            <a:ext cx="706146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083199" y="4925275"/>
            <a:ext cx="7862888" cy="1380593"/>
            <a:chOff x="1083199" y="4925275"/>
            <a:chExt cx="7862888" cy="1380593"/>
          </a:xfrm>
        </p:grpSpPr>
        <p:sp>
          <p:nvSpPr>
            <p:cNvPr id="4" name="Rectangle 3"/>
            <p:cNvSpPr/>
            <p:nvPr/>
          </p:nvSpPr>
          <p:spPr>
            <a:xfrm>
              <a:off x="2545286" y="5550371"/>
              <a:ext cx="346075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1361" y="5546782"/>
              <a:ext cx="1052513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43874" y="5559896"/>
              <a:ext cx="20955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3424" y="5567419"/>
              <a:ext cx="1066800" cy="51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20224" y="5567419"/>
              <a:ext cx="220662" cy="506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40886" y="5567419"/>
              <a:ext cx="866775" cy="5064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98286" y="5559896"/>
              <a:ext cx="750888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3199" y="5549957"/>
              <a:ext cx="1489075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49174" y="5567419"/>
              <a:ext cx="696912" cy="51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7661" y="5567419"/>
              <a:ext cx="276225" cy="515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83886" y="5567419"/>
              <a:ext cx="914400" cy="51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572274" y="6305868"/>
              <a:ext cx="6026150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8031686" y="4925275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083199" y="4925275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2160317" y="5197531"/>
              <a:ext cx="67857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2060"/>
                  </a:solidFill>
                </a:rPr>
                <a:t>Albumin    </a:t>
              </a:r>
              <a:r>
                <a:rPr lang="en-US" dirty="0"/>
                <a:t>                  </a:t>
              </a:r>
              <a:r>
                <a:rPr lang="en-US" b="1" dirty="0">
                  <a:solidFill>
                    <a:srgbClr val="002060"/>
                  </a:solidFill>
                  <a:latin typeface="Symbol" pitchFamily="18" charset="2"/>
                </a:rPr>
                <a:t>a1                    a2                  b                        g            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04" y="428612"/>
            <a:ext cx="9036496" cy="515938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Electrophoresis pattern for normal serum proteins</a:t>
            </a:r>
            <a:br>
              <a:rPr lang="en-US" sz="2800" b="1" dirty="0">
                <a:solidFill>
                  <a:srgbClr val="002060"/>
                </a:solidFill>
                <a:latin typeface="Cambria" pitchFamily="18" charset="0"/>
              </a:rPr>
            </a:br>
            <a:endParaRPr lang="en-US" sz="2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CB45BF-D57F-7127-5AD4-8F34E459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98108-35AD-A40D-C373-33AA42BD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7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5202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1"/>
            <a:ext cx="5040486" cy="48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80562-1CBB-15F3-8D54-8ADE693B1191}"/>
              </a:ext>
            </a:extLst>
          </p:cNvPr>
          <p:cNvSpPr txBox="1"/>
          <p:nvPr/>
        </p:nvSpPr>
        <p:spPr>
          <a:xfrm>
            <a:off x="1003006" y="246294"/>
            <a:ext cx="741682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4">
              <a:lnSpc>
                <a:spcPct val="150000"/>
              </a:lnSpc>
              <a:buClr>
                <a:schemeClr val="accent1"/>
              </a:buClr>
              <a:buSzPct val="70000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distribution</a:t>
            </a:r>
            <a:endParaRPr lang="cs-C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326A42-934A-C5EF-ED44-5AF9A7A0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146D8-114E-D414-6D8A-F9AD016A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8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983536" y="3750475"/>
            <a:ext cx="1006475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9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218731" y="3772817"/>
            <a:ext cx="1741053" cy="3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6,1 – 10,1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77799" y="3792838"/>
            <a:ext cx="6194397" cy="39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b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-globulins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aptoglobin, macroglobulin, ceruloplasmin.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7994347" y="5510100"/>
            <a:ext cx="1006475" cy="3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15 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175375" y="5487465"/>
            <a:ext cx="1808163" cy="32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21 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177801" y="5500385"/>
            <a:ext cx="5307466" cy="3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-globulins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IgG, IgM, IgA,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IgD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983535" y="4710020"/>
            <a:ext cx="1006475" cy="3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11 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6162655" y="4723089"/>
            <a:ext cx="1808163" cy="4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8,5 – 14,5 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99479" y="4391651"/>
            <a:ext cx="5387884" cy="9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-globulins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transferrin, hemopexin, lipoprotein  (LDL), C-reactive protein, C3 and C4 components of the complement system</a:t>
            </a:r>
          </a:p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7983537" y="2902473"/>
            <a:ext cx="1006475" cy="37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6231978" y="2943748"/>
            <a:ext cx="1741053" cy="3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 – 4,4</a:t>
            </a:r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177801" y="2613025"/>
            <a:ext cx="556842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b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-globulins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thyroxin-binding globulin,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transcortin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-acid glycoprotein, 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-antitrypsin, 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-lipoprotein (HDL), 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-fetoprotein</a:t>
            </a:r>
          </a:p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7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7983538" y="1983512"/>
            <a:ext cx="1006475" cy="44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– 50</a:t>
            </a:r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6175375" y="1993106"/>
            <a:ext cx="1808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– 58</a:t>
            </a:r>
          </a:p>
        </p:txBody>
      </p:sp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177800" y="1760538"/>
            <a:ext cx="59975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albumin</a:t>
            </a:r>
          </a:p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pre-albumin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(Transthyretin)</a:t>
            </a:r>
          </a:p>
        </p:txBody>
      </p:sp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7987222" y="1028700"/>
            <a:ext cx="1002791" cy="731838"/>
          </a:xfrm>
          <a:prstGeom prst="rect">
            <a:avLst/>
          </a:prstGeom>
          <a:solidFill>
            <a:srgbClr val="DAF1F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(g/l)</a:t>
            </a:r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6218731" y="1028700"/>
            <a:ext cx="1764807" cy="731838"/>
          </a:xfrm>
          <a:prstGeom prst="rect">
            <a:avLst/>
          </a:prstGeom>
          <a:solidFill>
            <a:srgbClr val="DAF1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Rel. amount (%)</a:t>
            </a:r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177800" y="1034930"/>
            <a:ext cx="6054178" cy="731838"/>
          </a:xfrm>
          <a:prstGeom prst="rect">
            <a:avLst/>
          </a:prstGeom>
          <a:solidFill>
            <a:srgbClr val="DAF1F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130238" y="1009200"/>
            <a:ext cx="8859776" cy="195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 dirty="0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>
            <a:off x="177796" y="1747360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177800" y="2613025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177800" y="3766754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>
            <a:off x="190558" y="5487331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>
            <a:off x="152275" y="6012398"/>
            <a:ext cx="8812213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>
            <a:off x="152275" y="982661"/>
            <a:ext cx="25525" cy="5446039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 flipH="1">
            <a:off x="8977247" y="1050475"/>
            <a:ext cx="25525" cy="54000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>
            <a:off x="177796" y="4293096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179512" y="6453336"/>
            <a:ext cx="8812213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6243642" y="1147774"/>
            <a:ext cx="0" cy="54000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7994347" y="1147774"/>
            <a:ext cx="0" cy="54000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315113" y="6027170"/>
            <a:ext cx="1494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100392" y="594928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2 - 4.5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81707" y="6001113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AFC3D-FC0B-AA59-3E4A-16E8EF3C23D2}"/>
              </a:ext>
            </a:extLst>
          </p:cNvPr>
          <p:cNvSpPr txBox="1"/>
          <p:nvPr/>
        </p:nvSpPr>
        <p:spPr>
          <a:xfrm>
            <a:off x="1891380" y="202167"/>
            <a:ext cx="5410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Fractions of plasma proteins</a:t>
            </a:r>
            <a:endParaRPr lang="en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C180F-BBD5-72B5-B07A-ED62B763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E7A65-9566-972E-E80A-93E3A806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9</a:t>
            </a:fld>
            <a:endParaRPr lang="en-GB" altLang="en-SA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6946</TotalTime>
  <Words>1257</Words>
  <Application>Microsoft Office PowerPoint</Application>
  <PresentationFormat>On-screen Show (4:3)</PresentationFormat>
  <Paragraphs>209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Comic Sans MS</vt:lpstr>
      <vt:lpstr>Lucida Sans Unicode</vt:lpstr>
      <vt:lpstr>Symbol</vt:lpstr>
      <vt:lpstr>Times New Roman</vt:lpstr>
      <vt:lpstr>Wingdings</vt:lpstr>
      <vt:lpstr>Wingdings 3</vt:lpstr>
      <vt:lpstr>Office Theme</vt:lpstr>
      <vt:lpstr>Functions of plasma proteins</vt:lpstr>
      <vt:lpstr>PowerPoint Presentation</vt:lpstr>
      <vt:lpstr>PowerPoint Presentation</vt:lpstr>
      <vt:lpstr>PowerPoint Presentation</vt:lpstr>
      <vt:lpstr>PowerPoint Presentation</vt:lpstr>
      <vt:lpstr>Major Components of globulin bands</vt:lpstr>
      <vt:lpstr> Electrophoresis pattern for normal serum proteins </vt:lpstr>
      <vt:lpstr>PowerPoint Presentation</vt:lpstr>
      <vt:lpstr>PowerPoint Presentation</vt:lpstr>
      <vt:lpstr>Plasma proteins participate in:</vt:lpstr>
      <vt:lpstr>General properties of plasma proteins</vt:lpstr>
      <vt:lpstr>General properties of plasma proteins</vt:lpstr>
      <vt:lpstr> Catabolism of plasma proteins </vt:lpstr>
      <vt:lpstr>PowerPoint Presentation</vt:lpstr>
      <vt:lpstr>Acute phase reactants (APRs)</vt:lpstr>
      <vt:lpstr> Types of APRs </vt:lpstr>
      <vt:lpstr>Acute inflammatory response</vt:lpstr>
      <vt:lpstr>Chronic inflammatory response</vt:lpstr>
      <vt:lpstr>Nephrotic syndrome</vt:lpstr>
      <vt:lpstr>Liver damage - Cirrhosis</vt:lpstr>
      <vt:lpstr>Albumin</vt:lpstr>
      <vt:lpstr>PowerPoint Presentation</vt:lpstr>
      <vt:lpstr>Functions of Albumin</vt:lpstr>
      <vt:lpstr>Functions of Albumin</vt:lpstr>
      <vt:lpstr>Causes of Albumin Deficiency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Client</dc:creator>
  <cp:lastModifiedBy>Mohamed Ashour Alsaeed</cp:lastModifiedBy>
  <cp:revision>217</cp:revision>
  <dcterms:created xsi:type="dcterms:W3CDTF">2009-10-06T14:22:04Z</dcterms:created>
  <dcterms:modified xsi:type="dcterms:W3CDTF">2024-09-01T11:49:54Z</dcterms:modified>
</cp:coreProperties>
</file>